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4" r:id="rId1"/>
    <p:sldMasterId id="2147483648" r:id="rId2"/>
  </p:sldMasterIdLst>
  <p:sldIdLst>
    <p:sldId id="256" r:id="rId3"/>
    <p:sldId id="257" r:id="rId4"/>
    <p:sldId id="273" r:id="rId5"/>
    <p:sldId id="265" r:id="rId6"/>
    <p:sldId id="267" r:id="rId7"/>
    <p:sldId id="270" r:id="rId8"/>
    <p:sldId id="272" r:id="rId9"/>
    <p:sldId id="269" r:id="rId10"/>
    <p:sldId id="277" r:id="rId11"/>
    <p:sldId id="280" r:id="rId12"/>
    <p:sldId id="283" r:id="rId13"/>
    <p:sldId id="282" r:id="rId14"/>
    <p:sldId id="278" r:id="rId15"/>
    <p:sldId id="264" r:id="rId16"/>
    <p:sldId id="262" r:id="rId17"/>
    <p:sldId id="263" r:id="rId18"/>
    <p:sldId id="286" r:id="rId19"/>
    <p:sldId id="279" r:id="rId20"/>
    <p:sldId id="288" r:id="rId21"/>
    <p:sldId id="285" r:id="rId22"/>
    <p:sldId id="28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3ADAEC-A4B8-44DA-9B76-5024E7DC5180}" v="9" dt="2022-05-05T12:32:22.981"/>
    <p1510:client id="{1818E6BE-1F00-4508-8735-E6F4E051B061}" v="35" dt="2022-05-03T12:34:51.348"/>
    <p1510:client id="{200B967A-1003-4EE1-8ED9-44982DA67A21}" v="2993" dt="2022-04-26T19:41:17.222"/>
    <p1510:client id="{37402A3E-BF62-4F55-82EC-A8134A74AFBB}" v="294" dt="2022-05-04T10:35:53.576"/>
    <p1510:client id="{3FD0A1A4-ED9C-4671-B9D4-0562F777FAE0}" v="79" dt="2022-04-25T21:18:23.985"/>
    <p1510:client id="{50EF3D02-8BE5-4078-B772-B61292B61B2F}" v="961" dt="2022-05-04T15:07:08.676"/>
    <p1510:client id="{54D389C0-B5E5-42AD-BE5A-835AFC871FD4}" v="116" dt="2022-04-26T08:38:14.963"/>
    <p1510:client id="{598F7377-8C1C-4880-986A-1FB5E4F325A6}" v="1057" dt="2022-04-26T09:27:51.479"/>
    <p1510:client id="{87F98B8E-32C6-48C7-A1DD-954989B3D508}" v="2431" dt="2022-04-27T14:28:28.967"/>
    <p1510:client id="{89A7DA30-4B7B-452E-AD05-27A486A57E2C}" v="635" dt="2022-04-28T15:54:39.668"/>
    <p1510:client id="{8B1721D8-7831-44AC-A5B4-F24CE21726C4}" v="447" dt="2022-04-25T14:08:11.966"/>
    <p1510:client id="{9C3DD51C-4471-422E-9805-D9F952B87373}" v="90" dt="2022-04-26T19:55:27.729"/>
    <p1510:client id="{9E9102EA-3529-4A07-8E59-8B5B7E32464C}" v="738" dt="2022-04-25T18:27:43.269"/>
    <p1510:client id="{A32C83B5-0946-4A4F-BB66-FB043F84322F}" v="3048" dt="2022-04-28T10:23:51.555"/>
    <p1510:client id="{A3485369-F641-4FF0-A049-9962A8016ED0}" v="20" dt="2022-05-05T10:53:30.411"/>
    <p1510:client id="{B0007EC4-8780-4B45-BD1D-2E3584F75287}" v="2737" dt="2022-04-25T17:30:05.601"/>
    <p1510:client id="{BECB102F-E6D3-43C6-B2A7-3F46C6205C8C}" v="70" dt="2022-05-02T15:11:51.019"/>
    <p1510:client id="{BF811289-8D28-44E4-B802-BDF20413DD87}" v="2" dt="2022-04-29T12:28:04.842"/>
    <p1510:client id="{C2F3EB95-2176-4048-AD60-22A08DC2120B}" v="160" dt="2022-05-05T08:17:52.738"/>
    <p1510:client id="{C61D1B11-CF1C-4FE7-A989-5A11516856D6}" v="9" dt="2022-04-29T08:44:19.998"/>
    <p1510:client id="{CAD46EBA-C08E-4CF9-95C8-DAA310DB1622}" v="2084" dt="2022-04-28T15:29:31.974"/>
    <p1510:client id="{ED097E61-4E80-415C-85B7-F518FF90A88E}" v="44" dt="2022-05-02T12:27:40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6218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8656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7822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16269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7497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2310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12298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1438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247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7151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0325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Rocher Antoine - Action Dark Energy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2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toine.rocher@cea.f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till.pub/2019/visual-exploration-gaussian-process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6" descr="Une image contenant extérieur, ciel, crépuscule, coteau&#10;&#10;Description générée automatiquement">
            <a:extLst>
              <a:ext uri="{FF2B5EF4-FFF2-40B4-BE49-F238E27FC236}">
                <a16:creationId xmlns:a16="http://schemas.microsoft.com/office/drawing/2014/main" id="{B6E2AB0C-C920-79C4-DBA6-1226E1A00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" r="-76" b="1989"/>
          <a:stretch/>
        </p:blipFill>
        <p:spPr>
          <a:xfrm>
            <a:off x="0" y="-32392"/>
            <a:ext cx="12247765" cy="68886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14EB6AC-F72C-2FF8-A21A-86D3BD614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745" y="842046"/>
            <a:ext cx="11179794" cy="1568791"/>
          </a:xfrm>
        </p:spPr>
        <p:txBody>
          <a:bodyPr>
            <a:normAutofit fontScale="90000"/>
          </a:bodyPr>
          <a:lstStyle/>
          <a:p>
            <a:r>
              <a:rPr lang="fr-FR" sz="7200">
                <a:solidFill>
                  <a:schemeClr val="bg1"/>
                </a:solidFill>
                <a:latin typeface="Franklin Gothic"/>
                <a:ea typeface="+mj-lt"/>
                <a:cs typeface="+mj-lt"/>
              </a:rPr>
              <a:t>HOD </a:t>
            </a:r>
            <a:r>
              <a:rPr lang="fr-FR" sz="7200">
                <a:solidFill>
                  <a:schemeClr val="bg1"/>
                </a:solidFill>
                <a:latin typeface="Franklin Gothic"/>
                <a:cs typeface="Calibri Light"/>
              </a:rPr>
              <a:t>for Emission Line Galaxies in DESI 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87D7A7-FEBE-E720-4632-D5225EDCB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379" y="2679004"/>
            <a:ext cx="9840719" cy="1932181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fr-FR" sz="3500">
                <a:solidFill>
                  <a:schemeClr val="bg1"/>
                </a:solidFill>
                <a:latin typeface="Garamond"/>
                <a:cs typeface="Calibri Light"/>
              </a:rPr>
              <a:t>Antoine Rocher - </a:t>
            </a:r>
            <a:r>
              <a:rPr lang="fr-FR">
                <a:solidFill>
                  <a:schemeClr val="bg1"/>
                </a:solidFill>
                <a:latin typeface="Garamond"/>
                <a:cs typeface="Calibri Light"/>
              </a:rPr>
              <a:t>PhD </a:t>
            </a:r>
            <a:r>
              <a:rPr lang="fr-FR" err="1">
                <a:solidFill>
                  <a:schemeClr val="bg1"/>
                </a:solidFill>
                <a:latin typeface="Garamond"/>
                <a:cs typeface="Calibri Light"/>
              </a:rPr>
              <a:t>student</a:t>
            </a:r>
            <a:endParaRPr lang="fr-FR">
              <a:solidFill>
                <a:schemeClr val="bg1"/>
              </a:solidFill>
              <a:latin typeface="Garamond"/>
              <a:cs typeface="Calibri Light"/>
            </a:endParaRPr>
          </a:p>
          <a:p>
            <a:r>
              <a:rPr lang="fr-FR" sz="2600">
                <a:solidFill>
                  <a:schemeClr val="bg1"/>
                </a:solidFill>
                <a:latin typeface="Garamond"/>
                <a:ea typeface="+mj-lt"/>
                <a:cs typeface="+mj-lt"/>
              </a:rPr>
              <a:t>Supervisors : Vanina Ruhlmann-</a:t>
            </a:r>
            <a:r>
              <a:rPr lang="fr-FR" sz="2600" err="1">
                <a:solidFill>
                  <a:schemeClr val="bg1"/>
                </a:solidFill>
                <a:latin typeface="Garamond"/>
                <a:ea typeface="+mj-lt"/>
                <a:cs typeface="+mj-lt"/>
              </a:rPr>
              <a:t>Kleider</a:t>
            </a:r>
            <a:r>
              <a:rPr lang="fr-FR" sz="2600">
                <a:solidFill>
                  <a:schemeClr val="bg1"/>
                </a:solidFill>
                <a:latin typeface="Garamond"/>
                <a:ea typeface="+mj-lt"/>
                <a:cs typeface="+mj-lt"/>
              </a:rPr>
              <a:t>, Etienne Burtin</a:t>
            </a:r>
          </a:p>
          <a:p>
            <a:r>
              <a:rPr lang="fr-FR" sz="2000" i="1">
                <a:solidFill>
                  <a:schemeClr val="bg1"/>
                </a:solidFill>
                <a:latin typeface="Garamond"/>
                <a:ea typeface="+mj-lt"/>
                <a:cs typeface="+mj-lt"/>
              </a:rPr>
              <a:t>IRFU, CEA, Université Paris-Saclay, F-91191 Gif-sur- Yvette, France</a:t>
            </a:r>
            <a:endParaRPr lang="fr-FR" sz="2000" i="1">
              <a:solidFill>
                <a:schemeClr val="bg1"/>
              </a:solidFill>
              <a:latin typeface="Garamond"/>
              <a:ea typeface="+mj-lt"/>
              <a:cs typeface="Calibri" panose="020F0502020204030204"/>
            </a:endParaRPr>
          </a:p>
          <a:p>
            <a:r>
              <a:rPr lang="fr-FR" sz="2600">
                <a:solidFill>
                  <a:schemeClr val="bg1"/>
                </a:solidFill>
                <a:latin typeface="Garamond"/>
                <a:ea typeface="+mj-lt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antoine</a:t>
            </a:r>
            <a:r>
              <a:rPr lang="fr-FR" sz="2600">
                <a:solidFill>
                  <a:schemeClr val="bg1"/>
                </a:solidFill>
                <a:latin typeface="Garamond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.rocher@cea</a:t>
            </a:r>
            <a:r>
              <a:rPr lang="fr-FR" sz="1900">
                <a:solidFill>
                  <a:schemeClr val="bg1"/>
                </a:solidFill>
                <a:latin typeface="Garamond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.fr</a:t>
            </a:r>
            <a:endParaRPr lang="fr-FR" sz="1900">
              <a:solidFill>
                <a:schemeClr val="bg1"/>
              </a:solidFill>
              <a:ea typeface="+mn-lt"/>
              <a:cs typeface="+mn-lt"/>
            </a:endParaRPr>
          </a:p>
          <a:p>
            <a:endParaRPr lang="fr-FR" sz="1900">
              <a:solidFill>
                <a:schemeClr val="bg1"/>
              </a:solidFill>
              <a:latin typeface="Garamond"/>
              <a:cs typeface="Calibri"/>
            </a:endParaRPr>
          </a:p>
          <a:p>
            <a:endParaRPr lang="fr-FR" sz="1900">
              <a:solidFill>
                <a:schemeClr val="bg1"/>
              </a:solidFill>
              <a:latin typeface="Garamond"/>
              <a:cs typeface="Calibri"/>
            </a:endParaRPr>
          </a:p>
          <a:p>
            <a:endParaRPr lang="fr-FR" sz="1900" i="1">
              <a:solidFill>
                <a:schemeClr val="bg1"/>
              </a:solidFill>
              <a:latin typeface="Garamond"/>
              <a:cs typeface="Calibri Light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D6D44C4E-C7FD-38E2-CE05-3C393A40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18" y="5764707"/>
            <a:ext cx="1339989" cy="1090948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FB6A63F1-CC6C-1BBF-841C-7FDE46ADE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227" y="5749051"/>
            <a:ext cx="1146298" cy="1103212"/>
          </a:xfrm>
          <a:prstGeom prst="rect">
            <a:avLst/>
          </a:prstGeom>
        </p:spPr>
      </p:pic>
      <p:pic>
        <p:nvPicPr>
          <p:cNvPr id="12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527C7F2-FDFC-DAD2-63CC-C53CA3CBE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903" y="5603203"/>
            <a:ext cx="2743200" cy="12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53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>
            <a:extLst>
              <a:ext uri="{FF2B5EF4-FFF2-40B4-BE49-F238E27FC236}">
                <a16:creationId xmlns:a16="http://schemas.microsoft.com/office/drawing/2014/main" id="{D53932A5-07CB-D8FB-8D9E-7B6DE73E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06" y="871849"/>
            <a:ext cx="3764923" cy="38125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>
                <a:latin typeface="Franklin Gothic"/>
                <a:cs typeface="Calibri Light"/>
              </a:rPr>
              <a:t>HOD </a:t>
            </a:r>
            <a:r>
              <a:rPr lang="fr-FR" err="1">
                <a:latin typeface="Franklin Gothic"/>
                <a:cs typeface="Calibri Light"/>
              </a:rPr>
              <a:t>results</a:t>
            </a:r>
            <a:r>
              <a:rPr lang="fr-FR">
                <a:latin typeface="Franklin Gothic"/>
                <a:cs typeface="Calibri Light"/>
              </a:rPr>
              <a:t> on data</a:t>
            </a:r>
            <a:r>
              <a:rPr lang="fr-FR">
                <a:latin typeface="Franklin Gothic"/>
                <a:ea typeface="Calibri Light"/>
                <a:cs typeface="Calibri Light"/>
              </a:rPr>
              <a:t>: 4 </a:t>
            </a:r>
            <a:r>
              <a:rPr lang="fr-FR" err="1">
                <a:latin typeface="Franklin Gothic"/>
                <a:ea typeface="Calibri Light"/>
                <a:cs typeface="Calibri Light"/>
              </a:rPr>
              <a:t>parameter</a:t>
            </a:r>
            <a:r>
              <a:rPr lang="fr-FR">
                <a:latin typeface="Franklin Gothic"/>
                <a:ea typeface="Calibri Light" panose="020F0302020204030204"/>
                <a:cs typeface="Calibri Light" panose="020F0302020204030204"/>
              </a:rPr>
              <a:t> fit 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10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0C8D26B6-574D-3B69-4944-E2ECD71B54E5}"/>
              </a:ext>
            </a:extLst>
          </p:cNvPr>
          <p:cNvSpPr txBox="1"/>
          <p:nvPr/>
        </p:nvSpPr>
        <p:spPr>
          <a:xfrm>
            <a:off x="5591340" y="4117052"/>
            <a:ext cx="284541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>
                <a:latin typeface="Garamond"/>
              </a:rPr>
              <a:t>χ</a:t>
            </a:r>
            <a:r>
              <a:rPr lang="el-GR" baseline="30000">
                <a:latin typeface="Garamond"/>
              </a:rPr>
              <a:t>2</a:t>
            </a:r>
            <a:r>
              <a:rPr lang="fr-FR">
                <a:latin typeface="Garamond"/>
              </a:rPr>
              <a:t>=160.30 +/-1.64 (71 </a:t>
            </a:r>
            <a:r>
              <a:rPr lang="fr-FR" err="1">
                <a:latin typeface="Garamond"/>
              </a:rPr>
              <a:t>DoF</a:t>
            </a:r>
            <a:r>
              <a:rPr lang="fr-FR">
                <a:latin typeface="Garamond"/>
              </a:rPr>
              <a:t>)</a:t>
            </a:r>
            <a:endParaRPr lang="fr-FR">
              <a:latin typeface="Garamond"/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F16862-6B13-84CA-7E0C-92298D850154}"/>
              </a:ext>
            </a:extLst>
          </p:cNvPr>
          <p:cNvSpPr txBox="1"/>
          <p:nvPr/>
        </p:nvSpPr>
        <p:spPr>
          <a:xfrm>
            <a:off x="134872" y="4065090"/>
            <a:ext cx="7124234" cy="226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>
                <a:latin typeface="Garamond"/>
              </a:rPr>
              <a:t>- </a:t>
            </a:r>
            <a:r>
              <a:rPr lang="fr-FR" b="1" err="1">
                <a:latin typeface="Garamond"/>
              </a:rPr>
              <a:t>Tight</a:t>
            </a:r>
            <a:r>
              <a:rPr lang="fr-FR" b="1">
                <a:latin typeface="Garamond"/>
              </a:rPr>
              <a:t> </a:t>
            </a:r>
            <a:r>
              <a:rPr lang="fr-FR" b="1" err="1">
                <a:latin typeface="Garamond"/>
              </a:rPr>
              <a:t>constraints</a:t>
            </a:r>
            <a:r>
              <a:rPr lang="fr-FR">
                <a:latin typeface="Garamond"/>
              </a:rPr>
              <a:t> on HOD </a:t>
            </a:r>
            <a:r>
              <a:rPr lang="fr-FR" err="1">
                <a:latin typeface="Garamond"/>
              </a:rPr>
              <a:t>parameters</a:t>
            </a:r>
            <a:r>
              <a:rPr lang="fr-FR">
                <a:latin typeface="Garamond"/>
              </a:rPr>
              <a:t>  </a:t>
            </a:r>
            <a:endParaRPr lang="fr-FR"/>
          </a:p>
          <a:p>
            <a:pPr>
              <a:lnSpc>
                <a:spcPct val="150000"/>
              </a:lnSpc>
            </a:pPr>
            <a:r>
              <a:rPr lang="fr-FR">
                <a:latin typeface="Garamond"/>
                <a:cs typeface="Calibri"/>
              </a:rPr>
              <a:t>- </a:t>
            </a:r>
            <a:r>
              <a:rPr lang="fr-FR" b="1">
                <a:latin typeface="Garamond"/>
                <a:cs typeface="Calibri"/>
              </a:rPr>
              <a:t>Good agreement</a:t>
            </a:r>
            <a:r>
              <a:rPr lang="fr-FR">
                <a:latin typeface="Garamond"/>
                <a:cs typeface="Calibri"/>
              </a:rPr>
              <a:t> </a:t>
            </a:r>
            <a:r>
              <a:rPr lang="fr-FR" err="1">
                <a:latin typeface="Garamond"/>
                <a:cs typeface="Calibri"/>
              </a:rPr>
              <a:t>with</a:t>
            </a:r>
            <a:r>
              <a:rPr lang="fr-FR">
                <a:latin typeface="Garamond"/>
                <a:cs typeface="Calibri"/>
              </a:rPr>
              <a:t> data </a:t>
            </a:r>
            <a:r>
              <a:rPr lang="fr-FR" err="1">
                <a:latin typeface="Garamond"/>
                <a:cs typeface="Calibri"/>
              </a:rPr>
              <a:t>r</a:t>
            </a:r>
            <a:r>
              <a:rPr lang="fr-FR" baseline="-25000" err="1">
                <a:latin typeface="Garamond"/>
                <a:cs typeface="Calibri"/>
              </a:rPr>
              <a:t>p</a:t>
            </a:r>
            <a:r>
              <a:rPr lang="fr-FR">
                <a:latin typeface="Garamond"/>
                <a:cs typeface="Calibri"/>
              </a:rPr>
              <a:t> &gt; 0.1 </a:t>
            </a:r>
            <a:r>
              <a:rPr lang="fr-FR" err="1">
                <a:latin typeface="Garamond"/>
                <a:cs typeface="Calibri"/>
              </a:rPr>
              <a:t>Mpc</a:t>
            </a:r>
            <a:r>
              <a:rPr lang="fr-FR">
                <a:latin typeface="Garamond"/>
                <a:cs typeface="Calibri"/>
              </a:rPr>
              <a:t>/h, s &gt; 1Mpc/h</a:t>
            </a:r>
            <a:endParaRPr lang="fr-FR">
              <a:latin typeface="Garamond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fr-FR">
                <a:latin typeface="Garamond"/>
                <a:cs typeface="Calibri"/>
              </a:rPr>
              <a:t>- </a:t>
            </a:r>
            <a:r>
              <a:rPr lang="fr-FR" err="1">
                <a:latin typeface="Garamond"/>
                <a:cs typeface="Calibri"/>
              </a:rPr>
              <a:t>Scales</a:t>
            </a:r>
            <a:r>
              <a:rPr lang="fr-FR">
                <a:latin typeface="Garamond"/>
                <a:cs typeface="Calibri"/>
              </a:rPr>
              <a:t> </a:t>
            </a:r>
            <a:r>
              <a:rPr lang="fr-FR" err="1">
                <a:latin typeface="Garamond"/>
                <a:cs typeface="Calibri"/>
              </a:rPr>
              <a:t>r</a:t>
            </a:r>
            <a:r>
              <a:rPr lang="fr-FR" baseline="-25000" err="1">
                <a:latin typeface="Garamond"/>
                <a:cs typeface="Calibri"/>
              </a:rPr>
              <a:t>p</a:t>
            </a:r>
            <a:r>
              <a:rPr lang="fr-FR">
                <a:latin typeface="Garamond"/>
                <a:cs typeface="Calibri"/>
              </a:rPr>
              <a:t> &lt; 0.1 </a:t>
            </a:r>
            <a:r>
              <a:rPr lang="fr-FR" err="1">
                <a:latin typeface="Garamond"/>
                <a:cs typeface="Calibri"/>
              </a:rPr>
              <a:t>Mpc</a:t>
            </a:r>
            <a:r>
              <a:rPr lang="fr-FR">
                <a:latin typeface="Garamond"/>
                <a:cs typeface="Calibri"/>
              </a:rPr>
              <a:t>/h, s &lt; 2Mpc/h (</a:t>
            </a:r>
            <a:r>
              <a:rPr lang="fr-FR" err="1">
                <a:solidFill>
                  <a:schemeClr val="accent1"/>
                </a:solidFill>
                <a:latin typeface="Garamond"/>
                <a:cs typeface="Calibri"/>
              </a:rPr>
              <a:t>blue</a:t>
            </a:r>
            <a:r>
              <a:rPr lang="fr-FR">
                <a:solidFill>
                  <a:schemeClr val="accent1"/>
                </a:solidFill>
                <a:latin typeface="Garamond"/>
                <a:cs typeface="Calibri"/>
              </a:rPr>
              <a:t> vertical line</a:t>
            </a:r>
            <a:r>
              <a:rPr lang="fr-FR">
                <a:latin typeface="Garamond"/>
                <a:cs typeface="Calibri"/>
              </a:rPr>
              <a:t>) : </a:t>
            </a:r>
            <a:endParaRPr lang="fr-FR" err="1">
              <a:latin typeface="Garamond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r-FR" b="1">
                <a:latin typeface="Garamond"/>
                <a:cs typeface="Calibri"/>
              </a:rPr>
              <a:t>Strong </a:t>
            </a:r>
            <a:r>
              <a:rPr lang="fr-FR" b="1" err="1">
                <a:latin typeface="Garamond"/>
                <a:cs typeface="Calibri"/>
              </a:rPr>
              <a:t>upturn</a:t>
            </a:r>
            <a:r>
              <a:rPr lang="fr-FR" b="1">
                <a:latin typeface="Garamond"/>
                <a:cs typeface="Calibri"/>
              </a:rPr>
              <a:t> in </a:t>
            </a:r>
            <a:r>
              <a:rPr lang="fr-FR" b="1" err="1">
                <a:latin typeface="Garamond"/>
                <a:cs typeface="Calibri"/>
              </a:rPr>
              <a:t>w</a:t>
            </a:r>
            <a:r>
              <a:rPr lang="fr-FR" b="1" baseline="-25000" err="1">
                <a:latin typeface="Garamond"/>
                <a:cs typeface="Calibri"/>
              </a:rPr>
              <a:t>p</a:t>
            </a:r>
            <a:r>
              <a:rPr lang="fr-FR">
                <a:latin typeface="Garamond"/>
                <a:cs typeface="Calibri"/>
              </a:rPr>
              <a:t> i.e. close </a:t>
            </a:r>
            <a:r>
              <a:rPr lang="fr-FR" b="1">
                <a:latin typeface="Garamond"/>
                <a:cs typeface="Calibri"/>
              </a:rPr>
              <a:t>ELG pairs</a:t>
            </a:r>
            <a:r>
              <a:rPr lang="fr-FR">
                <a:latin typeface="Garamond"/>
                <a:cs typeface="Calibri"/>
              </a:rPr>
              <a:t>  </a:t>
            </a:r>
          </a:p>
          <a:p>
            <a:pPr marL="742950" lvl="1" indent="-285750">
              <a:buFont typeface="Arial"/>
              <a:buChar char="•"/>
            </a:pPr>
            <a:r>
              <a:rPr lang="fr-FR">
                <a:latin typeface="Garamond"/>
                <a:cs typeface="Calibri"/>
              </a:rPr>
              <a:t>not </a:t>
            </a:r>
            <a:r>
              <a:rPr lang="fr-FR" err="1">
                <a:latin typeface="Garamond"/>
                <a:cs typeface="Calibri"/>
              </a:rPr>
              <a:t>fully</a:t>
            </a:r>
            <a:r>
              <a:rPr lang="fr-FR">
                <a:latin typeface="Garamond"/>
                <a:cs typeface="Calibri"/>
              </a:rPr>
              <a:t> </a:t>
            </a:r>
            <a:r>
              <a:rPr lang="fr-FR" err="1">
                <a:latin typeface="Garamond"/>
                <a:cs typeface="Calibri"/>
              </a:rPr>
              <a:t>reproduced</a:t>
            </a:r>
            <a:endParaRPr lang="fr-FR" err="1">
              <a:latin typeface="Garamond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fr-FR">
                <a:latin typeface="Garamond"/>
                <a:ea typeface="Calibri"/>
                <a:cs typeface="Calibri"/>
              </a:rPr>
              <a:t>- </a:t>
            </a:r>
            <a:r>
              <a:rPr lang="fr-FR" b="1">
                <a:latin typeface="Garamond"/>
                <a:ea typeface="Calibri"/>
                <a:cs typeface="Calibri"/>
              </a:rPr>
              <a:t>α</a:t>
            </a:r>
            <a:r>
              <a:rPr lang="fr-FR">
                <a:latin typeface="Garamond"/>
                <a:ea typeface="Calibri"/>
                <a:cs typeface="Calibri"/>
              </a:rPr>
              <a:t> best fit tends to </a:t>
            </a:r>
            <a:r>
              <a:rPr lang="fr-FR" err="1">
                <a:latin typeface="Garamond"/>
                <a:ea typeface="Calibri"/>
                <a:cs typeface="Calibri"/>
              </a:rPr>
              <a:t>be</a:t>
            </a:r>
            <a:r>
              <a:rPr lang="fr-FR">
                <a:latin typeface="Garamond"/>
                <a:ea typeface="Calibri"/>
                <a:cs typeface="Calibri"/>
              </a:rPr>
              <a:t> </a:t>
            </a:r>
            <a:r>
              <a:rPr lang="fr-FR" err="1">
                <a:latin typeface="Garamond"/>
                <a:ea typeface="Calibri"/>
                <a:cs typeface="Calibri"/>
              </a:rPr>
              <a:t>negative</a:t>
            </a:r>
            <a:r>
              <a:rPr lang="fr-FR">
                <a:latin typeface="Garamond"/>
                <a:ea typeface="Calibri"/>
                <a:cs typeface="Calibri"/>
              </a:rPr>
              <a:t> =&gt; </a:t>
            </a:r>
            <a:r>
              <a:rPr lang="fr-FR" b="1">
                <a:latin typeface="Garamond"/>
                <a:ea typeface="Calibri"/>
                <a:cs typeface="Calibri"/>
              </a:rPr>
              <a:t>satellites in </a:t>
            </a:r>
            <a:r>
              <a:rPr lang="fr-FR" b="1" err="1">
                <a:latin typeface="Garamond"/>
                <a:ea typeface="Calibri"/>
                <a:cs typeface="Calibri"/>
              </a:rPr>
              <a:t>low</a:t>
            </a:r>
            <a:r>
              <a:rPr lang="fr-FR" b="1">
                <a:latin typeface="Garamond"/>
                <a:ea typeface="Calibri"/>
                <a:cs typeface="Calibri"/>
              </a:rPr>
              <a:t> mass halos </a:t>
            </a:r>
            <a:r>
              <a:rPr lang="fr-FR" b="1" err="1">
                <a:latin typeface="Garamond"/>
                <a:ea typeface="Calibri"/>
                <a:cs typeface="Calibri"/>
              </a:rPr>
              <a:t>favored</a:t>
            </a:r>
            <a:r>
              <a:rPr lang="fr-FR" b="1">
                <a:latin typeface="Garamond"/>
                <a:ea typeface="Calibri"/>
                <a:cs typeface="Calibri"/>
              </a:rPr>
              <a:t> 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011046F-5878-2B78-DD04-3346AF6336D4}"/>
              </a:ext>
            </a:extLst>
          </p:cNvPr>
          <p:cNvGrpSpPr/>
          <p:nvPr/>
        </p:nvGrpSpPr>
        <p:grpSpPr>
          <a:xfrm>
            <a:off x="8233893" y="4685133"/>
            <a:ext cx="3902429" cy="2161220"/>
            <a:chOff x="8033928" y="4527159"/>
            <a:chExt cx="4037344" cy="2254145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D7491FE5-D8F2-83ED-CA28-939C671788E2}"/>
                </a:ext>
              </a:extLst>
            </p:cNvPr>
            <p:cNvGrpSpPr/>
            <p:nvPr/>
          </p:nvGrpSpPr>
          <p:grpSpPr>
            <a:xfrm>
              <a:off x="8438297" y="5003650"/>
              <a:ext cx="3294636" cy="1777654"/>
              <a:chOff x="7425395" y="5077992"/>
              <a:chExt cx="2727783" cy="1684727"/>
            </a:xfrm>
          </p:grpSpPr>
          <p:pic>
            <p:nvPicPr>
              <p:cNvPr id="14" name="Image 25" descr="Une image contenant table&#10;&#10;Description générée automatiquement">
                <a:extLst>
                  <a:ext uri="{FF2B5EF4-FFF2-40B4-BE49-F238E27FC236}">
                    <a16:creationId xmlns:a16="http://schemas.microsoft.com/office/drawing/2014/main" id="{07AC7C6C-B5E7-F833-E284-E6EB0CAC05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01" t="117" r="-339" b="4233"/>
              <a:stretch/>
            </p:blipFill>
            <p:spPr>
              <a:xfrm>
                <a:off x="7425395" y="5077992"/>
                <a:ext cx="2727783" cy="1684727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39AC0B5-24EB-15B8-1720-3C20CB27FECD}"/>
                  </a:ext>
                </a:extLst>
              </p:cNvPr>
              <p:cNvSpPr/>
              <p:nvPr/>
            </p:nvSpPr>
            <p:spPr>
              <a:xfrm>
                <a:off x="7530398" y="6232619"/>
                <a:ext cx="1851993" cy="34811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C054898-F514-AB7A-F17A-7DB6F90C1E3A}"/>
                </a:ext>
              </a:extLst>
            </p:cNvPr>
            <p:cNvSpPr txBox="1"/>
            <p:nvPr/>
          </p:nvSpPr>
          <p:spPr>
            <a:xfrm>
              <a:off x="8033928" y="4527159"/>
              <a:ext cx="4037344" cy="7383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err="1">
                  <a:solidFill>
                    <a:srgbClr val="FF0000"/>
                  </a:solidFill>
                  <a:latin typeface="Garamond"/>
                </a:rPr>
                <a:t>Physically</a:t>
              </a:r>
              <a:r>
                <a:rPr lang="fr-FR" sz="1400" b="1">
                  <a:solidFill>
                    <a:srgbClr val="FF0000"/>
                  </a:solidFill>
                  <a:latin typeface="Garamond"/>
                </a:rPr>
                <a:t> </a:t>
              </a:r>
              <a:r>
                <a:rPr lang="fr-FR" sz="1400" b="1" err="1">
                  <a:solidFill>
                    <a:srgbClr val="FF0000"/>
                  </a:solidFill>
                  <a:latin typeface="Garamond"/>
                </a:rPr>
                <a:t>motivated</a:t>
              </a:r>
              <a:r>
                <a:rPr lang="fr-FR" sz="1400" b="1">
                  <a:solidFill>
                    <a:srgbClr val="FF0000"/>
                  </a:solidFill>
                  <a:latin typeface="Garamond"/>
                </a:rPr>
                <a:t> model </a:t>
              </a:r>
              <a:r>
                <a:rPr lang="fr-FR" sz="1400">
                  <a:solidFill>
                    <a:srgbClr val="FF0000"/>
                  </a:solidFill>
                  <a:latin typeface="Garamond"/>
                </a:rPr>
                <a:t>:</a:t>
              </a:r>
              <a:endParaRPr lang="fr-FR" sz="1400">
                <a:solidFill>
                  <a:srgbClr val="FF0000"/>
                </a:solidFill>
                <a:latin typeface="Calibri" panose="020F0502020204030204"/>
                <a:ea typeface="Calibri"/>
                <a:cs typeface="Calibri" panose="020F0502020204030204"/>
              </a:endParaRPr>
            </a:p>
            <a:p>
              <a:pPr algn="ctr"/>
              <a:r>
                <a:rPr lang="fr-FR" sz="1200" i="1">
                  <a:latin typeface="Franklin Gothic"/>
                </a:rPr>
                <a:t>(</a:t>
              </a:r>
              <a:r>
                <a:rPr lang="fr-FR" sz="1200" i="1">
                  <a:latin typeface="Franklin Gothic"/>
                  <a:cs typeface="Calibri"/>
                </a:rPr>
                <a:t>Avila</a:t>
              </a:r>
              <a:r>
                <a:rPr lang="fr-FR" sz="1200" i="1">
                  <a:latin typeface="Franklin Gothic"/>
                  <a:ea typeface="+mn-lt"/>
                  <a:cs typeface="+mn-lt"/>
                </a:rPr>
                <a:t> at al. 2020 &amp; Gonzalez-Perez et al. 2018)</a:t>
              </a:r>
              <a:r>
                <a:rPr lang="fr-FR" sz="1200" i="1">
                  <a:latin typeface="Franklin Gothic"/>
                </a:rPr>
                <a:t> </a:t>
              </a:r>
              <a:endParaRPr lang="fr-FR" sz="1200">
                <a:latin typeface="Franklin Gothic"/>
                <a:cs typeface="Calibri"/>
              </a:endParaRPr>
            </a:p>
            <a:p>
              <a:pPr algn="ctr"/>
              <a:endParaRPr lang="fr-FR" sz="1400">
                <a:latin typeface="Garamond"/>
                <a:cs typeface="Calibri"/>
              </a:endParaRPr>
            </a:p>
          </p:txBody>
        </p:sp>
      </p:grpSp>
      <p:pic>
        <p:nvPicPr>
          <p:cNvPr id="8" name="Image 8">
            <a:extLst>
              <a:ext uri="{FF2B5EF4-FFF2-40B4-BE49-F238E27FC236}">
                <a16:creationId xmlns:a16="http://schemas.microsoft.com/office/drawing/2014/main" id="{B1A64451-5060-0552-C582-1FE490CCD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" y="871388"/>
            <a:ext cx="8421029" cy="32009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773808-9EBF-2D0E-4089-7234DCC20104}"/>
              </a:ext>
            </a:extLst>
          </p:cNvPr>
          <p:cNvSpPr/>
          <p:nvPr/>
        </p:nvSpPr>
        <p:spPr>
          <a:xfrm>
            <a:off x="8769637" y="5635423"/>
            <a:ext cx="2143516" cy="157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6BB708-B495-F6B8-DA89-397A0B8F03F7}"/>
              </a:ext>
            </a:extLst>
          </p:cNvPr>
          <p:cNvSpPr txBox="1"/>
          <p:nvPr/>
        </p:nvSpPr>
        <p:spPr>
          <a:xfrm>
            <a:off x="9749136" y="804867"/>
            <a:ext cx="23847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400" b="1" dirty="0">
                <a:latin typeface="Rockwell Extra Bold"/>
                <a:ea typeface="MS PGothic"/>
              </a:rPr>
              <a:t>Preliminary</a:t>
            </a:r>
          </a:p>
          <a:p>
            <a:r>
              <a:rPr lang="fr-FR" sz="1400" b="1">
                <a:latin typeface="Rockwell Extra Bold"/>
                <a:ea typeface="MS PGothic"/>
              </a:rPr>
              <a:t>Result on early data</a:t>
            </a:r>
          </a:p>
        </p:txBody>
      </p:sp>
    </p:spTree>
    <p:extLst>
      <p:ext uri="{BB962C8B-B14F-4D97-AF65-F5344CB8AC3E}">
        <p14:creationId xmlns:p14="http://schemas.microsoft.com/office/powerpoint/2010/main" val="2117700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07A11D7A-522A-21AF-1215-040B9B602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5876" y="868478"/>
            <a:ext cx="4722274" cy="4825265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>
                <a:latin typeface="Franklin Gothic"/>
                <a:cs typeface="Calibri Light"/>
              </a:rPr>
              <a:t>HOD </a:t>
            </a:r>
            <a:r>
              <a:rPr lang="fr-FR" err="1">
                <a:latin typeface="Franklin Gothic"/>
                <a:cs typeface="Calibri Light"/>
              </a:rPr>
              <a:t>results</a:t>
            </a:r>
            <a:r>
              <a:rPr lang="fr-FR">
                <a:latin typeface="Franklin Gothic"/>
                <a:cs typeface="Calibri Light"/>
              </a:rPr>
              <a:t> on data</a:t>
            </a:r>
            <a:r>
              <a:rPr lang="fr-FR">
                <a:latin typeface="Franklin Gothic"/>
                <a:ea typeface="Calibri Light"/>
                <a:cs typeface="Calibri Light"/>
              </a:rPr>
              <a:t>: 6 </a:t>
            </a:r>
            <a:r>
              <a:rPr lang="fr-FR" err="1">
                <a:latin typeface="Franklin Gothic"/>
                <a:ea typeface="Calibri Light"/>
                <a:cs typeface="Calibri Light"/>
              </a:rPr>
              <a:t>parameter</a:t>
            </a:r>
            <a:r>
              <a:rPr lang="fr-FR">
                <a:latin typeface="Franklin Gothic"/>
                <a:ea typeface="Calibri Light" panose="020F0302020204030204"/>
                <a:cs typeface="Calibri Light" panose="020F0302020204030204"/>
              </a:rPr>
              <a:t> fit 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11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34B990-46F1-45CF-B676-6E38B43C5071}"/>
              </a:ext>
            </a:extLst>
          </p:cNvPr>
          <p:cNvSpPr txBox="1"/>
          <p:nvPr/>
        </p:nvSpPr>
        <p:spPr>
          <a:xfrm>
            <a:off x="63911" y="4139431"/>
            <a:ext cx="697829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b="1">
                <a:latin typeface="Garamond"/>
              </a:rPr>
              <a:t>M</a:t>
            </a:r>
            <a:r>
              <a:rPr lang="fr-FR" b="1" baseline="-25000">
                <a:latin typeface="Garamond"/>
              </a:rPr>
              <a:t>0</a:t>
            </a:r>
            <a:r>
              <a:rPr lang="fr-FR">
                <a:latin typeface="Garamond"/>
              </a:rPr>
              <a:t> free, </a:t>
            </a:r>
            <a:r>
              <a:rPr lang="fr-FR" b="1">
                <a:latin typeface="Garamond"/>
              </a:rPr>
              <a:t>M</a:t>
            </a:r>
            <a:r>
              <a:rPr lang="fr-FR" b="1" baseline="-25000">
                <a:latin typeface="Garamond"/>
              </a:rPr>
              <a:t>1</a:t>
            </a:r>
            <a:r>
              <a:rPr lang="fr-FR">
                <a:latin typeface="Garamond"/>
              </a:rPr>
              <a:t> </a:t>
            </a:r>
            <a:r>
              <a:rPr lang="fr-FR" err="1">
                <a:latin typeface="Garamond"/>
              </a:rPr>
              <a:t>fixed</a:t>
            </a:r>
            <a:r>
              <a:rPr lang="fr-FR">
                <a:latin typeface="Garamond"/>
              </a:rPr>
              <a:t>, </a:t>
            </a:r>
            <a:r>
              <a:rPr lang="fr-FR" err="1">
                <a:latin typeface="Garamond"/>
              </a:rPr>
              <a:t>both</a:t>
            </a:r>
            <a:r>
              <a:rPr lang="fr-FR">
                <a:latin typeface="Garamond"/>
              </a:rPr>
              <a:t> </a:t>
            </a:r>
            <a:r>
              <a:rPr lang="fr-FR" b="1" err="1">
                <a:latin typeface="Garamond"/>
              </a:rPr>
              <a:t>independent</a:t>
            </a:r>
            <a:r>
              <a:rPr lang="fr-FR" b="1">
                <a:latin typeface="Garamond"/>
              </a:rPr>
              <a:t> </a:t>
            </a:r>
            <a:r>
              <a:rPr lang="fr-FR" b="1" err="1">
                <a:latin typeface="Garamond"/>
              </a:rPr>
              <a:t>from</a:t>
            </a:r>
            <a:r>
              <a:rPr lang="fr-FR" b="1">
                <a:latin typeface="Garamond"/>
              </a:rPr>
              <a:t> M</a:t>
            </a:r>
            <a:r>
              <a:rPr lang="fr-FR" b="1" baseline="-25000">
                <a:latin typeface="Garamond"/>
              </a:rPr>
              <a:t>c</a:t>
            </a:r>
            <a:r>
              <a:rPr lang="fr-FR">
                <a:latin typeface="Garamond"/>
              </a:rPr>
              <a:t> : </a:t>
            </a:r>
            <a:endParaRPr lang="fr-FR"/>
          </a:p>
          <a:p>
            <a:pPr lvl="1"/>
            <a:r>
              <a:rPr lang="fr-FR">
                <a:latin typeface="Garamond"/>
                <a:ea typeface="Calibri"/>
                <a:cs typeface="Calibri"/>
              </a:rPr>
              <a:t>- </a:t>
            </a:r>
            <a:r>
              <a:rPr lang="fr-FR" b="1" err="1">
                <a:latin typeface="Garamond"/>
                <a:ea typeface="Calibri"/>
                <a:cs typeface="Calibri"/>
              </a:rPr>
              <a:t>Same</a:t>
            </a:r>
            <a:r>
              <a:rPr lang="fr-FR" b="1">
                <a:latin typeface="Garamond"/>
                <a:ea typeface="Calibri"/>
                <a:cs typeface="Calibri"/>
              </a:rPr>
              <a:t> conclusion</a:t>
            </a:r>
            <a:r>
              <a:rPr lang="fr-FR">
                <a:latin typeface="Garamond"/>
                <a:ea typeface="Calibri"/>
                <a:cs typeface="Calibri"/>
              </a:rPr>
              <a:t> as in </a:t>
            </a:r>
            <a:r>
              <a:rPr lang="fr-FR" err="1">
                <a:latin typeface="Garamond"/>
                <a:ea typeface="Calibri"/>
                <a:cs typeface="Calibri"/>
              </a:rPr>
              <a:t>previous</a:t>
            </a:r>
            <a:r>
              <a:rPr lang="fr-FR">
                <a:latin typeface="Garamond"/>
                <a:ea typeface="Calibri"/>
                <a:cs typeface="Calibri"/>
              </a:rPr>
              <a:t> fit, </a:t>
            </a:r>
            <a:r>
              <a:rPr lang="fr-FR" err="1">
                <a:latin typeface="Garamond"/>
                <a:ea typeface="Calibri"/>
                <a:cs typeface="Calibri"/>
              </a:rPr>
              <a:t>with</a:t>
            </a:r>
            <a:r>
              <a:rPr lang="fr-FR">
                <a:latin typeface="Garamond"/>
                <a:ea typeface="Calibri"/>
                <a:cs typeface="Calibri"/>
              </a:rPr>
              <a:t> </a:t>
            </a:r>
            <a:r>
              <a:rPr lang="fr-FR" b="1" err="1">
                <a:latin typeface="Garamond"/>
                <a:ea typeface="Calibri"/>
                <a:cs typeface="Calibri"/>
              </a:rPr>
              <a:t>lower</a:t>
            </a:r>
            <a:r>
              <a:rPr lang="fr-FR" b="1">
                <a:latin typeface="Garamond"/>
                <a:ea typeface="Calibri"/>
                <a:cs typeface="Calibri"/>
              </a:rPr>
              <a:t> M</a:t>
            </a:r>
            <a:r>
              <a:rPr lang="fr-FR" b="1" baseline="-25000">
                <a:latin typeface="Garamond"/>
                <a:ea typeface="Calibri"/>
                <a:cs typeface="Calibri"/>
              </a:rPr>
              <a:t>0</a:t>
            </a:r>
            <a:r>
              <a:rPr lang="fr-FR">
                <a:latin typeface="Garamond"/>
                <a:ea typeface="Calibri"/>
                <a:cs typeface="Calibri"/>
              </a:rPr>
              <a:t> values</a:t>
            </a:r>
          </a:p>
          <a:p>
            <a:pPr lvl="1"/>
            <a:r>
              <a:rPr lang="fr-FR">
                <a:latin typeface="Garamond"/>
                <a:ea typeface="Calibri"/>
                <a:cs typeface="Calibri"/>
              </a:rPr>
              <a:t>  </a:t>
            </a:r>
            <a:r>
              <a:rPr lang="fr-FR">
                <a:latin typeface="Garamond"/>
                <a:ea typeface="+mn-lt"/>
                <a:cs typeface="+mn-lt"/>
              </a:rPr>
              <a:t>M</a:t>
            </a:r>
            <a:r>
              <a:rPr lang="fr-FR" baseline="-25000">
                <a:latin typeface="Garamond"/>
                <a:ea typeface="+mn-lt"/>
                <a:cs typeface="+mn-lt"/>
              </a:rPr>
              <a:t>0</a:t>
            </a:r>
            <a:r>
              <a:rPr lang="fr-FR">
                <a:latin typeface="Garamond"/>
                <a:ea typeface="+mn-lt"/>
                <a:cs typeface="+mn-lt"/>
              </a:rPr>
              <a:t> : </a:t>
            </a:r>
            <a:r>
              <a:rPr lang="fr-FR">
                <a:latin typeface="Garamond"/>
                <a:ea typeface="Calibri"/>
                <a:cs typeface="Calibri"/>
              </a:rPr>
              <a:t>11.74  =&gt; 11.49 log(</a:t>
            </a:r>
            <a:r>
              <a:rPr lang="fr-FR" err="1">
                <a:latin typeface="Garamond"/>
                <a:ea typeface="Calibri"/>
                <a:cs typeface="Calibri"/>
              </a:rPr>
              <a:t>Msol</a:t>
            </a:r>
            <a:r>
              <a:rPr lang="fr-FR">
                <a:latin typeface="Garamond"/>
                <a:ea typeface="Calibri"/>
                <a:cs typeface="Calibri"/>
              </a:rPr>
              <a:t>/h)</a:t>
            </a:r>
            <a:endParaRPr lang="fr-FR">
              <a:latin typeface="Garamond"/>
              <a:cs typeface="Calibri" panose="020F0502020204030204"/>
            </a:endParaRPr>
          </a:p>
          <a:p>
            <a:pPr lvl="1"/>
            <a:r>
              <a:rPr lang="fr-FR">
                <a:latin typeface="Garamond"/>
                <a:ea typeface="Calibri"/>
                <a:cs typeface="Calibri"/>
              </a:rPr>
              <a:t>- α ~ 0 =&gt; </a:t>
            </a:r>
            <a:r>
              <a:rPr lang="fr-FR" b="1">
                <a:latin typeface="Garamond"/>
                <a:ea typeface="Calibri"/>
                <a:cs typeface="Calibri"/>
              </a:rPr>
              <a:t>HOD for satellites </a:t>
            </a:r>
            <a:r>
              <a:rPr lang="fr-FR" b="1" err="1">
                <a:latin typeface="Garamond"/>
                <a:ea typeface="Calibri"/>
                <a:cs typeface="Calibri"/>
              </a:rPr>
              <a:t>is</a:t>
            </a:r>
            <a:r>
              <a:rPr lang="fr-FR" b="1">
                <a:latin typeface="Garamond"/>
                <a:ea typeface="Calibri"/>
                <a:cs typeface="Calibri"/>
              </a:rPr>
              <a:t> </a:t>
            </a:r>
            <a:r>
              <a:rPr lang="fr-FR" b="1" err="1">
                <a:latin typeface="Garamond"/>
                <a:ea typeface="Calibri"/>
                <a:cs typeface="Calibri"/>
              </a:rPr>
              <a:t>uniform</a:t>
            </a:r>
            <a:r>
              <a:rPr lang="fr-FR" b="1">
                <a:latin typeface="Garamond"/>
                <a:ea typeface="Calibri"/>
                <a:cs typeface="Calibri"/>
              </a:rPr>
              <a:t> in halo mass </a:t>
            </a:r>
            <a:r>
              <a:rPr lang="fr-FR" b="1" err="1">
                <a:latin typeface="Garamond"/>
                <a:ea typeface="Calibri"/>
                <a:cs typeface="Calibri"/>
              </a:rPr>
              <a:t>above</a:t>
            </a:r>
            <a:r>
              <a:rPr lang="fr-FR" b="1">
                <a:latin typeface="Garamond"/>
                <a:ea typeface="Calibri"/>
                <a:cs typeface="Calibri"/>
              </a:rPr>
              <a:t> M</a:t>
            </a:r>
            <a:r>
              <a:rPr lang="fr-FR" b="1" baseline="-25000">
                <a:latin typeface="Garamond"/>
                <a:ea typeface="Calibri"/>
                <a:cs typeface="Calibri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fr-FR">
                <a:latin typeface="Garamond"/>
                <a:ea typeface="Calibri"/>
                <a:cs typeface="Calibri"/>
              </a:rPr>
              <a:t>=&gt; </a:t>
            </a:r>
            <a:r>
              <a:rPr lang="fr-FR" b="1" err="1">
                <a:latin typeface="Garamond"/>
                <a:ea typeface="Calibri"/>
                <a:cs typeface="Calibri"/>
              </a:rPr>
              <a:t>Both</a:t>
            </a:r>
            <a:r>
              <a:rPr lang="fr-FR" b="1">
                <a:latin typeface="Garamond"/>
                <a:ea typeface="Calibri"/>
                <a:cs typeface="Calibri"/>
              </a:rPr>
              <a:t> </a:t>
            </a:r>
            <a:r>
              <a:rPr lang="fr-FR" b="1" err="1">
                <a:latin typeface="Garamond"/>
                <a:ea typeface="Calibri"/>
                <a:cs typeface="Calibri"/>
              </a:rPr>
              <a:t>fits</a:t>
            </a:r>
            <a:r>
              <a:rPr lang="fr-FR" b="1">
                <a:latin typeface="Garamond"/>
                <a:ea typeface="Calibri"/>
                <a:cs typeface="Calibri"/>
              </a:rPr>
              <a:t> </a:t>
            </a:r>
            <a:r>
              <a:rPr lang="fr-FR" b="1" err="1">
                <a:latin typeface="Garamond"/>
                <a:ea typeface="Calibri"/>
                <a:cs typeface="Calibri"/>
              </a:rPr>
              <a:t>strongly</a:t>
            </a:r>
            <a:r>
              <a:rPr lang="fr-FR" b="1">
                <a:latin typeface="Garamond"/>
                <a:ea typeface="Calibri"/>
                <a:cs typeface="Calibri"/>
              </a:rPr>
              <a:t> </a:t>
            </a:r>
            <a:r>
              <a:rPr lang="fr-FR" b="1" err="1">
                <a:latin typeface="Garamond"/>
                <a:ea typeface="Calibri"/>
                <a:cs typeface="Calibri"/>
              </a:rPr>
              <a:t>suggests</a:t>
            </a:r>
            <a:r>
              <a:rPr lang="fr-FR" b="1">
                <a:latin typeface="Garamond"/>
                <a:ea typeface="Calibri"/>
                <a:cs typeface="Calibri"/>
              </a:rPr>
              <a:t> </a:t>
            </a:r>
            <a:r>
              <a:rPr lang="fr-FR" b="1" err="1">
                <a:latin typeface="Garamond"/>
                <a:ea typeface="Calibri"/>
                <a:cs typeface="Calibri"/>
              </a:rPr>
              <a:t>low</a:t>
            </a:r>
            <a:r>
              <a:rPr lang="fr-FR" b="1">
                <a:latin typeface="Garamond"/>
                <a:ea typeface="Calibri"/>
                <a:cs typeface="Calibri"/>
              </a:rPr>
              <a:t> mass halos for satellites</a:t>
            </a:r>
          </a:p>
          <a:p>
            <a:endParaRPr lang="fr-FR" b="1">
              <a:latin typeface="Garamond"/>
              <a:ea typeface="Calibri"/>
              <a:cs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0E651B-623E-6C40-9558-CC4140EEE7BA}"/>
              </a:ext>
            </a:extLst>
          </p:cNvPr>
          <p:cNvSpPr txBox="1"/>
          <p:nvPr/>
        </p:nvSpPr>
        <p:spPr>
          <a:xfrm>
            <a:off x="4809699" y="3662344"/>
            <a:ext cx="274319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>
                <a:latin typeface="Garamond"/>
              </a:rPr>
              <a:t>χ</a:t>
            </a:r>
            <a:r>
              <a:rPr lang="el-GR" baseline="30000">
                <a:latin typeface="Garamond"/>
              </a:rPr>
              <a:t>2</a:t>
            </a:r>
            <a:r>
              <a:rPr lang="fr-FR">
                <a:latin typeface="Garamond"/>
              </a:rPr>
              <a:t>=154.31+/-1.60 (69 </a:t>
            </a:r>
            <a:r>
              <a:rPr lang="fr-FR" err="1">
                <a:latin typeface="Garamond"/>
              </a:rPr>
              <a:t>DoF</a:t>
            </a:r>
            <a:r>
              <a:rPr lang="fr-FR">
                <a:latin typeface="Garamond"/>
              </a:rPr>
              <a:t>)</a:t>
            </a:r>
            <a:endParaRPr lang="fr-FR">
              <a:latin typeface="Garamond"/>
              <a:cs typeface="Calibri"/>
            </a:endParaRPr>
          </a:p>
        </p:txBody>
      </p:sp>
      <p:pic>
        <p:nvPicPr>
          <p:cNvPr id="3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03A4286D-915F-9308-3151-C57AB2D22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204" y="1573607"/>
            <a:ext cx="1999786" cy="1322566"/>
          </a:xfrm>
          <a:prstGeom prst="rect">
            <a:avLst/>
          </a:prstGeom>
        </p:spPr>
      </p:pic>
      <p:pic>
        <p:nvPicPr>
          <p:cNvPr id="15" name="Image 16">
            <a:extLst>
              <a:ext uri="{FF2B5EF4-FFF2-40B4-BE49-F238E27FC236}">
                <a16:creationId xmlns:a16="http://schemas.microsoft.com/office/drawing/2014/main" id="{F9C29056-0064-D8DC-A0FD-303ADBE52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" y="871388"/>
            <a:ext cx="7482468" cy="28385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6B8DEA-7FC7-FEC5-BADC-E3285461C5B5}"/>
              </a:ext>
            </a:extLst>
          </p:cNvPr>
          <p:cNvSpPr txBox="1"/>
          <p:nvPr/>
        </p:nvSpPr>
        <p:spPr>
          <a:xfrm>
            <a:off x="9749136" y="832745"/>
            <a:ext cx="244054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400" b="1" dirty="0">
                <a:latin typeface="Rockwell Extra Bold"/>
                <a:ea typeface="MS PGothic"/>
              </a:rPr>
              <a:t>Preliminary</a:t>
            </a:r>
          </a:p>
          <a:p>
            <a:r>
              <a:rPr lang="fr-FR" sz="1400" b="1">
                <a:latin typeface="Rockwell Extra Bold"/>
                <a:ea typeface="MS PGothic"/>
              </a:rPr>
              <a:t>Result on early data</a:t>
            </a:r>
          </a:p>
        </p:txBody>
      </p:sp>
    </p:spTree>
    <p:extLst>
      <p:ext uri="{BB962C8B-B14F-4D97-AF65-F5344CB8AC3E}">
        <p14:creationId xmlns:p14="http://schemas.microsoft.com/office/powerpoint/2010/main" val="4278971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>
            <a:extLst>
              <a:ext uri="{FF2B5EF4-FFF2-40B4-BE49-F238E27FC236}">
                <a16:creationId xmlns:a16="http://schemas.microsoft.com/office/drawing/2014/main" id="{F9E8DC16-F145-B5EA-EE8D-68B90D33D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668" y="1112480"/>
            <a:ext cx="5270810" cy="503262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4000">
                <a:latin typeface="Franklin Gothic"/>
                <a:cs typeface="Calibri Light"/>
              </a:rPr>
              <a:t>HOD </a:t>
            </a:r>
            <a:r>
              <a:rPr lang="fr-FR" sz="4000" err="1">
                <a:latin typeface="Franklin Gothic"/>
                <a:cs typeface="Calibri Light"/>
              </a:rPr>
              <a:t>results</a:t>
            </a:r>
            <a:r>
              <a:rPr lang="fr-FR" sz="4000">
                <a:latin typeface="Franklin Gothic"/>
                <a:cs typeface="Calibri Light"/>
              </a:rPr>
              <a:t> on data: </a:t>
            </a:r>
            <a:r>
              <a:rPr lang="fr-FR" sz="4000" err="1">
                <a:latin typeface="Franklin Gothic"/>
                <a:cs typeface="Calibri Light"/>
              </a:rPr>
              <a:t>populated</a:t>
            </a:r>
            <a:r>
              <a:rPr lang="fr-FR" sz="4000">
                <a:latin typeface="Franklin Gothic"/>
                <a:cs typeface="Calibri Light"/>
              </a:rPr>
              <a:t> halo</a:t>
            </a:r>
            <a:r>
              <a:rPr lang="fr-FR" sz="4000">
                <a:latin typeface="Franklin Gothic"/>
                <a:ea typeface="+mj-lt"/>
                <a:cs typeface="+mj-lt"/>
              </a:rPr>
              <a:t> mass </a:t>
            </a:r>
            <a:r>
              <a:rPr lang="fr-FR" sz="4000" err="1">
                <a:latin typeface="Franklin Gothic"/>
                <a:ea typeface="+mj-lt"/>
                <a:cs typeface="+mj-lt"/>
              </a:rPr>
              <a:t>function</a:t>
            </a:r>
            <a:r>
              <a:rPr lang="fr-FR" sz="4000">
                <a:latin typeface="Franklin Gothic"/>
                <a:ea typeface="+mj-lt"/>
                <a:cs typeface="+mj-lt"/>
              </a:rPr>
              <a:t> </a:t>
            </a:r>
            <a:endParaRPr lang="fr-FR" sz="400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12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65E208-4A87-F3EF-131B-3800013A7028}"/>
              </a:ext>
            </a:extLst>
          </p:cNvPr>
          <p:cNvSpPr txBox="1"/>
          <p:nvPr/>
        </p:nvSpPr>
        <p:spPr>
          <a:xfrm>
            <a:off x="3550566" y="946079"/>
            <a:ext cx="294616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Garamond"/>
              </a:rPr>
              <a:t>6p fit :</a:t>
            </a:r>
          </a:p>
          <a:p>
            <a:r>
              <a:rPr lang="fr-FR" dirty="0" err="1">
                <a:latin typeface="Garamond"/>
                <a:ea typeface="Calibri"/>
                <a:cs typeface="Calibri"/>
              </a:rPr>
              <a:t>f</a:t>
            </a:r>
            <a:r>
              <a:rPr lang="fr-FR" baseline="-25000" dirty="0" err="1">
                <a:latin typeface="Garamond"/>
                <a:ea typeface="Calibri"/>
                <a:cs typeface="Calibri"/>
              </a:rPr>
              <a:t>sat</a:t>
            </a:r>
            <a:r>
              <a:rPr lang="fr-FR" baseline="-25000" dirty="0">
                <a:latin typeface="Garamond"/>
                <a:ea typeface="Calibri"/>
                <a:cs typeface="Calibri"/>
              </a:rPr>
              <a:t> </a:t>
            </a:r>
            <a:r>
              <a:rPr lang="fr-FR" dirty="0">
                <a:latin typeface="Garamond"/>
                <a:ea typeface="Calibri"/>
                <a:cs typeface="Calibri"/>
              </a:rPr>
              <a:t>= 0.20 </a:t>
            </a:r>
          </a:p>
          <a:p>
            <a:r>
              <a:rPr lang="fr-FR" dirty="0">
                <a:latin typeface="Garamond"/>
                <a:ea typeface="Calibri"/>
                <a:cs typeface="Calibri"/>
              </a:rPr>
              <a:t>f</a:t>
            </a:r>
            <a:r>
              <a:rPr lang="fr-FR" baseline="-25000" dirty="0">
                <a:latin typeface="Garamond"/>
                <a:ea typeface="Calibri"/>
                <a:cs typeface="Calibri"/>
              </a:rPr>
              <a:t>1h</a:t>
            </a:r>
            <a:r>
              <a:rPr lang="fr-FR" dirty="0">
                <a:latin typeface="Garamond"/>
                <a:ea typeface="Calibri"/>
                <a:cs typeface="Calibri"/>
              </a:rPr>
              <a:t> = 0.03 </a:t>
            </a:r>
          </a:p>
          <a:p>
            <a:r>
              <a:rPr lang="fr-FR" dirty="0">
                <a:latin typeface="Garamond"/>
                <a:ea typeface="Calibri"/>
                <a:cs typeface="Calibri"/>
              </a:rPr>
              <a:t>&lt;</a:t>
            </a:r>
            <a:r>
              <a:rPr lang="fr-FR" dirty="0" err="1">
                <a:latin typeface="Garamond"/>
                <a:ea typeface="Calibri"/>
                <a:cs typeface="Calibri"/>
              </a:rPr>
              <a:t>M</a:t>
            </a:r>
            <a:r>
              <a:rPr lang="fr-FR" baseline="-25000" dirty="0" err="1">
                <a:latin typeface="Garamond"/>
                <a:ea typeface="Calibri"/>
                <a:cs typeface="Calibri"/>
              </a:rPr>
              <a:t>h</a:t>
            </a:r>
            <a:r>
              <a:rPr lang="fr-FR" dirty="0">
                <a:latin typeface="Garamond"/>
                <a:ea typeface="Calibri"/>
                <a:cs typeface="Calibri"/>
              </a:rPr>
              <a:t>&gt; = 110</a:t>
            </a:r>
            <a:r>
              <a:rPr lang="fr-FR" baseline="30000" dirty="0">
                <a:latin typeface="Garamond"/>
                <a:ea typeface="Calibri"/>
                <a:cs typeface="Calibri"/>
              </a:rPr>
              <a:t>11.86</a:t>
            </a:r>
            <a:r>
              <a:rPr lang="fr-FR" dirty="0">
                <a:latin typeface="Garamond"/>
                <a:ea typeface="Calibri"/>
                <a:cs typeface="Calibri"/>
              </a:rPr>
              <a:t> </a:t>
            </a:r>
            <a:r>
              <a:rPr lang="en-US" dirty="0">
                <a:latin typeface="Garamond"/>
                <a:ea typeface="+mn-lt"/>
                <a:cs typeface="+mn-lt"/>
              </a:rPr>
              <a:t>M</a:t>
            </a:r>
            <a:r>
              <a:rPr lang="en-US" baseline="-25000" dirty="0">
                <a:latin typeface="Garamond"/>
                <a:ea typeface="+mn-lt"/>
                <a:cs typeface="+mn-lt"/>
              </a:rPr>
              <a:t>☉/</a:t>
            </a:r>
            <a:r>
              <a:rPr lang="en-US" dirty="0">
                <a:latin typeface="Garamond"/>
                <a:ea typeface="+mn-lt"/>
                <a:cs typeface="+mn-lt"/>
              </a:rPr>
              <a:t>h</a:t>
            </a:r>
            <a:r>
              <a:rPr lang="fr-FR" dirty="0">
                <a:latin typeface="Garamond"/>
                <a:ea typeface="Calibri"/>
                <a:cs typeface="Calibri"/>
              </a:rPr>
              <a:t> </a:t>
            </a:r>
          </a:p>
          <a:p>
            <a:r>
              <a:rPr lang="fr-FR" dirty="0" err="1">
                <a:latin typeface="Garamond"/>
                <a:ea typeface="Calibri"/>
                <a:cs typeface="Calibri"/>
              </a:rPr>
              <a:t>M</a:t>
            </a:r>
            <a:r>
              <a:rPr lang="fr-FR" baseline="-25000" dirty="0" err="1">
                <a:latin typeface="Garamond"/>
                <a:ea typeface="Calibri"/>
                <a:cs typeface="Calibri"/>
              </a:rPr>
              <a:t>h,med</a:t>
            </a:r>
            <a:r>
              <a:rPr lang="fr-FR" dirty="0">
                <a:latin typeface="Garamond"/>
                <a:ea typeface="Calibri"/>
                <a:cs typeface="Calibri"/>
              </a:rPr>
              <a:t>= 10</a:t>
            </a:r>
            <a:r>
              <a:rPr lang="fr-FR" baseline="30000" dirty="0">
                <a:latin typeface="Garamond"/>
                <a:ea typeface="Calibri"/>
                <a:cs typeface="Calibri"/>
              </a:rPr>
              <a:t>11.74  </a:t>
            </a:r>
            <a:r>
              <a:rPr lang="en-US" dirty="0">
                <a:latin typeface="Garamond"/>
                <a:ea typeface="+mn-lt"/>
                <a:cs typeface="+mn-lt"/>
              </a:rPr>
              <a:t>M</a:t>
            </a:r>
            <a:r>
              <a:rPr lang="en-US" baseline="-25000" dirty="0">
                <a:latin typeface="Garamond"/>
                <a:ea typeface="+mn-lt"/>
                <a:cs typeface="+mn-lt"/>
              </a:rPr>
              <a:t>☉</a:t>
            </a:r>
            <a:r>
              <a:rPr lang="en-US" dirty="0">
                <a:latin typeface="Garamond"/>
                <a:ea typeface="+mn-lt"/>
                <a:cs typeface="+mn-lt"/>
              </a:rPr>
              <a:t>/h</a:t>
            </a:r>
          </a:p>
          <a:p>
            <a:r>
              <a:rPr lang="en-US" dirty="0">
                <a:latin typeface="Garamond"/>
                <a:ea typeface="+mn-lt"/>
                <a:cs typeface="+mn-lt"/>
              </a:rPr>
              <a:t>Density = 1.10</a:t>
            </a:r>
            <a:r>
              <a:rPr lang="en-US" baseline="30000" dirty="0">
                <a:latin typeface="Garamond"/>
                <a:ea typeface="+mn-lt"/>
                <a:cs typeface="+mn-lt"/>
              </a:rPr>
              <a:t>-3</a:t>
            </a:r>
            <a:r>
              <a:rPr lang="en-US" dirty="0">
                <a:latin typeface="Garamond"/>
                <a:ea typeface="+mn-lt"/>
                <a:cs typeface="+mn-lt"/>
              </a:rPr>
              <a:t> gal/(</a:t>
            </a:r>
            <a:r>
              <a:rPr lang="en-US" dirty="0" err="1">
                <a:latin typeface="Garamond"/>
                <a:ea typeface="+mn-lt"/>
                <a:cs typeface="+mn-lt"/>
              </a:rPr>
              <a:t>Mpc</a:t>
            </a:r>
            <a:r>
              <a:rPr lang="en-US" dirty="0">
                <a:latin typeface="Garamond"/>
                <a:ea typeface="+mn-lt"/>
                <a:cs typeface="+mn-lt"/>
              </a:rPr>
              <a:t>/h)</a:t>
            </a:r>
            <a:r>
              <a:rPr lang="en-US" baseline="30000" dirty="0">
                <a:latin typeface="Garamond"/>
                <a:ea typeface="+mn-lt"/>
                <a:cs typeface="+mn-lt"/>
              </a:rPr>
              <a:t>3</a:t>
            </a:r>
          </a:p>
          <a:p>
            <a:endParaRPr lang="en-US">
              <a:latin typeface="Garamond"/>
              <a:ea typeface="+mn-lt"/>
              <a:cs typeface="+mn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31FC6E-7B55-FE7F-7206-B59B9AA30FC9}"/>
              </a:ext>
            </a:extLst>
          </p:cNvPr>
          <p:cNvSpPr txBox="1"/>
          <p:nvPr/>
        </p:nvSpPr>
        <p:spPr>
          <a:xfrm>
            <a:off x="180278" y="942277"/>
            <a:ext cx="2942359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Garamond"/>
              </a:rPr>
              <a:t>4p fit :</a:t>
            </a:r>
          </a:p>
          <a:p>
            <a:r>
              <a:rPr lang="fr-FR" dirty="0" err="1">
                <a:latin typeface="Garamond"/>
                <a:ea typeface="Calibri"/>
                <a:cs typeface="Calibri"/>
              </a:rPr>
              <a:t>f</a:t>
            </a:r>
            <a:r>
              <a:rPr lang="fr-FR" baseline="-25000" dirty="0" err="1">
                <a:latin typeface="Garamond"/>
                <a:ea typeface="Calibri"/>
                <a:cs typeface="Calibri"/>
              </a:rPr>
              <a:t>sat</a:t>
            </a:r>
            <a:r>
              <a:rPr lang="fr-FR" baseline="-25000" dirty="0">
                <a:latin typeface="Garamond"/>
                <a:ea typeface="Calibri"/>
                <a:cs typeface="Calibri"/>
              </a:rPr>
              <a:t> </a:t>
            </a:r>
            <a:r>
              <a:rPr lang="fr-FR" dirty="0">
                <a:latin typeface="Garamond"/>
                <a:ea typeface="Calibri"/>
                <a:cs typeface="Calibri"/>
              </a:rPr>
              <a:t>= 0.17 </a:t>
            </a:r>
          </a:p>
          <a:p>
            <a:r>
              <a:rPr lang="fr-FR" dirty="0">
                <a:latin typeface="Garamond"/>
                <a:ea typeface="Calibri"/>
                <a:cs typeface="Calibri"/>
              </a:rPr>
              <a:t>f</a:t>
            </a:r>
            <a:r>
              <a:rPr lang="fr-FR" baseline="-25000" dirty="0">
                <a:latin typeface="Garamond"/>
                <a:ea typeface="Calibri"/>
                <a:cs typeface="Calibri"/>
              </a:rPr>
              <a:t>1h</a:t>
            </a:r>
            <a:r>
              <a:rPr lang="fr-FR" dirty="0">
                <a:latin typeface="Garamond"/>
                <a:ea typeface="Calibri"/>
                <a:cs typeface="Calibri"/>
              </a:rPr>
              <a:t> = 0.03 </a:t>
            </a:r>
          </a:p>
          <a:p>
            <a:r>
              <a:rPr lang="fr-FR" dirty="0">
                <a:latin typeface="Garamond"/>
                <a:ea typeface="Calibri"/>
                <a:cs typeface="Calibri"/>
              </a:rPr>
              <a:t>&lt;</a:t>
            </a:r>
            <a:r>
              <a:rPr lang="fr-FR" dirty="0" err="1">
                <a:latin typeface="Garamond"/>
                <a:ea typeface="Calibri"/>
                <a:cs typeface="Calibri"/>
              </a:rPr>
              <a:t>M</a:t>
            </a:r>
            <a:r>
              <a:rPr lang="fr-FR" baseline="-25000" dirty="0" err="1">
                <a:latin typeface="Garamond"/>
                <a:ea typeface="Calibri"/>
                <a:cs typeface="Calibri"/>
              </a:rPr>
              <a:t>h</a:t>
            </a:r>
            <a:r>
              <a:rPr lang="fr-FR" dirty="0">
                <a:latin typeface="Garamond"/>
                <a:ea typeface="Calibri"/>
                <a:cs typeface="Calibri"/>
              </a:rPr>
              <a:t>&gt; = 10</a:t>
            </a:r>
            <a:r>
              <a:rPr lang="fr-FR" baseline="30000" dirty="0">
                <a:latin typeface="Garamond"/>
                <a:ea typeface="Calibri"/>
                <a:cs typeface="Calibri"/>
              </a:rPr>
              <a:t>11.84 </a:t>
            </a:r>
            <a:r>
              <a:rPr lang="en-US" dirty="0">
                <a:latin typeface="Garamond"/>
                <a:ea typeface="+mn-lt"/>
                <a:cs typeface="+mn-lt"/>
              </a:rPr>
              <a:t>M</a:t>
            </a:r>
            <a:r>
              <a:rPr lang="en-US" baseline="-25000" dirty="0">
                <a:latin typeface="Garamond"/>
                <a:ea typeface="+mn-lt"/>
                <a:cs typeface="+mn-lt"/>
              </a:rPr>
              <a:t>☉</a:t>
            </a:r>
            <a:r>
              <a:rPr lang="en-US" dirty="0">
                <a:latin typeface="Garamond"/>
                <a:ea typeface="+mn-lt"/>
                <a:cs typeface="+mn-lt"/>
              </a:rPr>
              <a:t>/h</a:t>
            </a:r>
            <a:r>
              <a:rPr lang="fr-FR" dirty="0">
                <a:latin typeface="Garamond"/>
                <a:ea typeface="Calibri"/>
                <a:cs typeface="Calibri"/>
              </a:rPr>
              <a:t> </a:t>
            </a:r>
          </a:p>
          <a:p>
            <a:r>
              <a:rPr lang="fr-FR" dirty="0" err="1">
                <a:latin typeface="Garamond"/>
                <a:ea typeface="Calibri"/>
                <a:cs typeface="Calibri"/>
              </a:rPr>
              <a:t>M</a:t>
            </a:r>
            <a:r>
              <a:rPr lang="fr-FR" baseline="-25000" dirty="0" err="1">
                <a:latin typeface="Garamond"/>
                <a:ea typeface="Calibri"/>
                <a:cs typeface="Calibri"/>
              </a:rPr>
              <a:t>h,med</a:t>
            </a:r>
            <a:r>
              <a:rPr lang="fr-FR" dirty="0">
                <a:latin typeface="Garamond"/>
                <a:ea typeface="Calibri"/>
                <a:cs typeface="Calibri"/>
              </a:rPr>
              <a:t>= 10</a:t>
            </a:r>
            <a:r>
              <a:rPr lang="fr-FR" baseline="30000" dirty="0">
                <a:latin typeface="Garamond"/>
                <a:ea typeface="Calibri"/>
                <a:cs typeface="Calibri"/>
              </a:rPr>
              <a:t>11.74</a:t>
            </a:r>
            <a:r>
              <a:rPr lang="fr-FR" dirty="0">
                <a:latin typeface="Garamond"/>
                <a:ea typeface="Calibri"/>
                <a:cs typeface="Calibri"/>
              </a:rPr>
              <a:t> </a:t>
            </a:r>
            <a:r>
              <a:rPr lang="en-US" dirty="0">
                <a:latin typeface="Garamond"/>
                <a:ea typeface="+mn-lt"/>
                <a:cs typeface="+mn-lt"/>
              </a:rPr>
              <a:t>M</a:t>
            </a:r>
            <a:r>
              <a:rPr lang="en-US" baseline="-25000" dirty="0">
                <a:latin typeface="Garamond"/>
                <a:ea typeface="+mn-lt"/>
                <a:cs typeface="+mn-lt"/>
              </a:rPr>
              <a:t>☉</a:t>
            </a:r>
            <a:r>
              <a:rPr lang="en-US" dirty="0">
                <a:latin typeface="Garamond"/>
                <a:ea typeface="+mn-lt"/>
                <a:cs typeface="+mn-lt"/>
              </a:rPr>
              <a:t>/h</a:t>
            </a:r>
          </a:p>
          <a:p>
            <a:r>
              <a:rPr lang="en-US" dirty="0">
                <a:latin typeface="Garamond"/>
                <a:ea typeface="+mn-lt"/>
                <a:cs typeface="+mn-lt"/>
              </a:rPr>
              <a:t>Density = 1.10</a:t>
            </a:r>
            <a:r>
              <a:rPr lang="en-US" baseline="30000" dirty="0">
                <a:latin typeface="Garamond"/>
                <a:ea typeface="+mn-lt"/>
                <a:cs typeface="+mn-lt"/>
              </a:rPr>
              <a:t>-3</a:t>
            </a:r>
            <a:r>
              <a:rPr lang="en-US" dirty="0">
                <a:latin typeface="Garamond"/>
                <a:ea typeface="+mn-lt"/>
                <a:cs typeface="+mn-lt"/>
              </a:rPr>
              <a:t> gal/(</a:t>
            </a:r>
            <a:r>
              <a:rPr lang="en-US" dirty="0" err="1">
                <a:latin typeface="Garamond"/>
                <a:ea typeface="+mn-lt"/>
                <a:cs typeface="+mn-lt"/>
              </a:rPr>
              <a:t>Mpc</a:t>
            </a:r>
            <a:r>
              <a:rPr lang="en-US" dirty="0">
                <a:latin typeface="Garamond"/>
                <a:ea typeface="+mn-lt"/>
                <a:cs typeface="+mn-lt"/>
              </a:rPr>
              <a:t>/h)</a:t>
            </a:r>
            <a:r>
              <a:rPr lang="en-US" baseline="30000" dirty="0">
                <a:latin typeface="Garamond"/>
                <a:ea typeface="+mn-lt"/>
                <a:cs typeface="+mn-lt"/>
              </a:rPr>
              <a:t>3</a:t>
            </a:r>
          </a:p>
          <a:p>
            <a:endParaRPr lang="en-US">
              <a:latin typeface="Garamond"/>
              <a:ea typeface="+mn-lt"/>
              <a:cs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27A713-C55F-0855-7771-8B2FF5E66FDB}"/>
              </a:ext>
            </a:extLst>
          </p:cNvPr>
          <p:cNvSpPr txBox="1"/>
          <p:nvPr/>
        </p:nvSpPr>
        <p:spPr>
          <a:xfrm>
            <a:off x="105303" y="2934714"/>
            <a:ext cx="7234940" cy="33085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Garamond"/>
              </a:rPr>
              <a:t>- </a:t>
            </a:r>
            <a:r>
              <a:rPr lang="fr-FR" dirty="0" err="1">
                <a:latin typeface="Garamond"/>
              </a:rPr>
              <a:t>Both</a:t>
            </a:r>
            <a:r>
              <a:rPr lang="fr-FR" dirty="0">
                <a:latin typeface="Garamond"/>
              </a:rPr>
              <a:t> </a:t>
            </a:r>
            <a:r>
              <a:rPr lang="fr-FR" dirty="0" err="1">
                <a:latin typeface="Garamond"/>
              </a:rPr>
              <a:t>fits</a:t>
            </a:r>
            <a:r>
              <a:rPr lang="fr-FR" dirty="0">
                <a:latin typeface="Garamond"/>
              </a:rPr>
              <a:t> </a:t>
            </a:r>
            <a:r>
              <a:rPr lang="fr-FR" dirty="0" err="1">
                <a:latin typeface="Garamond"/>
              </a:rPr>
              <a:t>recover</a:t>
            </a:r>
            <a:r>
              <a:rPr lang="fr-FR" dirty="0">
                <a:latin typeface="Garamond"/>
              </a:rPr>
              <a:t> </a:t>
            </a:r>
            <a:r>
              <a:rPr lang="fr-FR" dirty="0" err="1">
                <a:latin typeface="Garamond"/>
              </a:rPr>
              <a:t>similar</a:t>
            </a:r>
            <a:r>
              <a:rPr lang="fr-FR" dirty="0">
                <a:latin typeface="Garamond"/>
              </a:rPr>
              <a:t> halo </a:t>
            </a:r>
            <a:r>
              <a:rPr lang="fr-FR" dirty="0" err="1">
                <a:latin typeface="Garamond"/>
              </a:rPr>
              <a:t>properties</a:t>
            </a:r>
            <a:r>
              <a:rPr lang="fr-FR" dirty="0">
                <a:latin typeface="Garamond"/>
              </a:rPr>
              <a:t> : </a:t>
            </a:r>
            <a:endParaRPr lang="fr-FR" dirty="0">
              <a:latin typeface="Garamond"/>
              <a:ea typeface="+mn-lt"/>
              <a:cs typeface="+mn-lt"/>
            </a:endParaRPr>
          </a:p>
          <a:p>
            <a:r>
              <a:rPr lang="fr-FR" dirty="0">
                <a:latin typeface="Garamond"/>
                <a:ea typeface="+mn-lt"/>
                <a:cs typeface="+mn-lt"/>
              </a:rPr>
              <a:t>- </a:t>
            </a:r>
            <a:r>
              <a:rPr lang="fr-FR" b="1" dirty="0">
                <a:latin typeface="Garamond"/>
                <a:ea typeface="+mn-lt"/>
                <a:cs typeface="+mn-lt"/>
              </a:rPr>
              <a:t>&lt;</a:t>
            </a:r>
            <a:r>
              <a:rPr lang="fr-FR" b="1" dirty="0" err="1">
                <a:latin typeface="Garamond"/>
                <a:ea typeface="+mn-lt"/>
                <a:cs typeface="+mn-lt"/>
              </a:rPr>
              <a:t>M</a:t>
            </a:r>
            <a:r>
              <a:rPr lang="fr-FR" b="1" baseline="-25000" dirty="0" err="1">
                <a:latin typeface="Garamond"/>
                <a:ea typeface="+mn-lt"/>
                <a:cs typeface="+mn-lt"/>
              </a:rPr>
              <a:t>h</a:t>
            </a:r>
            <a:r>
              <a:rPr lang="fr-FR" b="1" dirty="0">
                <a:latin typeface="Garamond"/>
                <a:ea typeface="+mn-lt"/>
                <a:cs typeface="+mn-lt"/>
              </a:rPr>
              <a:t>&gt;</a:t>
            </a:r>
            <a:r>
              <a:rPr lang="fr-FR" b="1" dirty="0">
                <a:latin typeface="Garamond"/>
              </a:rPr>
              <a:t> </a:t>
            </a:r>
            <a:r>
              <a:rPr lang="fr-FR" b="1" dirty="0" err="1">
                <a:latin typeface="Garamond"/>
              </a:rPr>
              <a:t>agrees</a:t>
            </a:r>
            <a:r>
              <a:rPr lang="fr-FR" b="1" dirty="0">
                <a:latin typeface="Garamond"/>
              </a:rPr>
              <a:t> </a:t>
            </a:r>
            <a:r>
              <a:rPr lang="fr-FR" b="1" dirty="0" err="1">
                <a:latin typeface="Garamond"/>
              </a:rPr>
              <a:t>with</a:t>
            </a:r>
            <a:r>
              <a:rPr lang="fr-FR" b="1" dirty="0">
                <a:latin typeface="Garamond"/>
              </a:rPr>
              <a:t> </a:t>
            </a:r>
            <a:r>
              <a:rPr lang="fr-FR" b="1" dirty="0" err="1">
                <a:latin typeface="Garamond"/>
              </a:rPr>
              <a:t>physical</a:t>
            </a:r>
            <a:r>
              <a:rPr lang="fr-FR" b="1" dirty="0">
                <a:latin typeface="Garamond"/>
              </a:rPr>
              <a:t> expectations for </a:t>
            </a:r>
            <a:r>
              <a:rPr lang="fr-FR" b="1" dirty="0" err="1">
                <a:latin typeface="Garamond"/>
              </a:rPr>
              <a:t>ELGs</a:t>
            </a:r>
            <a:r>
              <a:rPr lang="fr-FR" b="1" dirty="0">
                <a:latin typeface="Garamond"/>
              </a:rPr>
              <a:t> </a:t>
            </a:r>
            <a:endParaRPr lang="fr-FR" dirty="0">
              <a:latin typeface="Garamond"/>
              <a:cs typeface="Calibri"/>
            </a:endParaRPr>
          </a:p>
          <a:p>
            <a:r>
              <a:rPr lang="fr-FR" dirty="0">
                <a:latin typeface="Garamond"/>
              </a:rPr>
              <a:t>   (~10</a:t>
            </a:r>
            <a:r>
              <a:rPr lang="fr-FR" baseline="30000" dirty="0">
                <a:latin typeface="Garamond"/>
              </a:rPr>
              <a:t>12  </a:t>
            </a:r>
            <a:r>
              <a:rPr lang="fr-FR" dirty="0">
                <a:latin typeface="Garamond"/>
              </a:rPr>
              <a:t>M</a:t>
            </a:r>
            <a:r>
              <a:rPr lang="en-US" baseline="-25000" dirty="0">
                <a:ea typeface="+mn-lt"/>
                <a:cs typeface="+mn-lt"/>
              </a:rPr>
              <a:t>☉</a:t>
            </a:r>
            <a:r>
              <a:rPr lang="fr-FR" dirty="0">
                <a:latin typeface="Garamond"/>
              </a:rPr>
              <a:t>/h)</a:t>
            </a:r>
            <a:endParaRPr lang="fr-FR" dirty="0">
              <a:latin typeface="Garamond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BUT : 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Garamond"/>
                <a:ea typeface="Calibri"/>
                <a:cs typeface="Calibri"/>
              </a:rPr>
              <a:t>- </a:t>
            </a:r>
            <a:r>
              <a:rPr lang="fr-FR" b="1" dirty="0">
                <a:latin typeface="Garamond"/>
                <a:ea typeface="Calibri"/>
                <a:cs typeface="Calibri"/>
              </a:rPr>
              <a:t>ELG Satellites in </a:t>
            </a:r>
            <a:r>
              <a:rPr lang="fr-FR" b="1" dirty="0" err="1">
                <a:latin typeface="Garamond"/>
                <a:ea typeface="Calibri"/>
                <a:cs typeface="Calibri"/>
              </a:rPr>
              <a:t>low</a:t>
            </a:r>
            <a:r>
              <a:rPr lang="fr-FR" b="1" dirty="0">
                <a:latin typeface="Garamond"/>
                <a:ea typeface="Calibri"/>
                <a:cs typeface="Calibri"/>
              </a:rPr>
              <a:t> mass halos &lt; 10</a:t>
            </a:r>
            <a:r>
              <a:rPr lang="fr-FR" b="1" baseline="30000" dirty="0">
                <a:latin typeface="Garamond"/>
                <a:ea typeface="Calibri"/>
                <a:cs typeface="Calibri"/>
              </a:rPr>
              <a:t>12.5</a:t>
            </a:r>
            <a:r>
              <a:rPr lang="fr-FR" b="1" dirty="0">
                <a:latin typeface="Garamond"/>
                <a:ea typeface="Calibri"/>
                <a:cs typeface="Calibri"/>
              </a:rPr>
              <a:t> M</a:t>
            </a:r>
            <a:r>
              <a:rPr lang="en-US" baseline="-25000" dirty="0">
                <a:ea typeface="+mn-lt"/>
                <a:cs typeface="+mn-lt"/>
              </a:rPr>
              <a:t>☉</a:t>
            </a:r>
            <a:r>
              <a:rPr lang="fr-FR" b="1" dirty="0">
                <a:latin typeface="Garamond"/>
                <a:ea typeface="Calibri"/>
                <a:cs typeface="Calibri"/>
              </a:rPr>
              <a:t>/h) </a:t>
            </a:r>
            <a:r>
              <a:rPr lang="fr-FR" b="1" dirty="0" err="1">
                <a:latin typeface="Garamond"/>
                <a:ea typeface="Calibri"/>
                <a:cs typeface="Calibri"/>
              </a:rPr>
              <a:t>favored</a:t>
            </a:r>
            <a:endParaRPr lang="fr-FR" b="1" dirty="0">
              <a:latin typeface="Garamond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latin typeface="Garamond"/>
                <a:ea typeface="Calibri"/>
                <a:cs typeface="Calibri"/>
              </a:rPr>
              <a:t>- 1 halo </a:t>
            </a:r>
            <a:r>
              <a:rPr lang="fr-FR" b="1" dirty="0" err="1">
                <a:latin typeface="Garamond"/>
                <a:ea typeface="Calibri"/>
                <a:cs typeface="Calibri"/>
              </a:rPr>
              <a:t>term</a:t>
            </a:r>
            <a:r>
              <a:rPr lang="fr-FR" dirty="0">
                <a:latin typeface="Garamond"/>
                <a:ea typeface="Calibri"/>
                <a:cs typeface="Calibri"/>
              </a:rPr>
              <a:t> (1h = halos </a:t>
            </a:r>
            <a:r>
              <a:rPr lang="fr-FR" dirty="0" err="1">
                <a:latin typeface="Garamond"/>
                <a:ea typeface="Calibri"/>
                <a:cs typeface="Calibri"/>
              </a:rPr>
              <a:t>hosting</a:t>
            </a:r>
            <a:r>
              <a:rPr lang="fr-FR" dirty="0">
                <a:latin typeface="Garamond"/>
                <a:ea typeface="Calibri"/>
                <a:cs typeface="Calibri"/>
              </a:rPr>
              <a:t> ≥ 2 galaxies):  </a:t>
            </a:r>
          </a:p>
          <a:p>
            <a:pPr lvl="1">
              <a:lnSpc>
                <a:spcPct val="150000"/>
              </a:lnSpc>
            </a:pPr>
            <a:r>
              <a:rPr lang="fr-FR" dirty="0">
                <a:latin typeface="Garamond"/>
                <a:ea typeface="Calibri"/>
                <a:cs typeface="Calibri"/>
              </a:rPr>
              <a:t>=&gt; </a:t>
            </a:r>
            <a:r>
              <a:rPr lang="fr-FR" b="1" dirty="0" err="1">
                <a:latin typeface="Garamond"/>
                <a:ea typeface="Calibri"/>
                <a:cs typeface="Calibri"/>
              </a:rPr>
              <a:t>mainly</a:t>
            </a:r>
            <a:r>
              <a:rPr lang="fr-FR" b="1" dirty="0">
                <a:latin typeface="Garamond"/>
                <a:ea typeface="Calibri"/>
                <a:cs typeface="Calibri"/>
              </a:rPr>
              <a:t> </a:t>
            </a:r>
            <a:r>
              <a:rPr lang="fr-FR" b="1" dirty="0" err="1">
                <a:latin typeface="Garamond"/>
                <a:ea typeface="Calibri"/>
                <a:cs typeface="Calibri"/>
              </a:rPr>
              <a:t>from</a:t>
            </a:r>
            <a:r>
              <a:rPr lang="fr-FR" b="1" dirty="0">
                <a:latin typeface="Garamond"/>
                <a:ea typeface="Calibri"/>
                <a:cs typeface="Calibri"/>
              </a:rPr>
              <a:t> halos </a:t>
            </a:r>
            <a:r>
              <a:rPr lang="fr-FR" b="1" dirty="0" err="1">
                <a:latin typeface="Garamond"/>
                <a:ea typeface="Calibri"/>
                <a:cs typeface="Calibri"/>
              </a:rPr>
              <a:t>with</a:t>
            </a:r>
            <a:r>
              <a:rPr lang="fr-FR" b="1" dirty="0">
                <a:latin typeface="Garamond"/>
                <a:ea typeface="Calibri"/>
                <a:cs typeface="Calibri"/>
              </a:rPr>
              <a:t> mass &lt; 10</a:t>
            </a:r>
            <a:r>
              <a:rPr lang="fr-FR" b="1" baseline="30000" dirty="0">
                <a:latin typeface="Garamond"/>
                <a:ea typeface="Calibri"/>
                <a:cs typeface="Calibri"/>
              </a:rPr>
              <a:t>12  </a:t>
            </a:r>
            <a:r>
              <a:rPr lang="fr-FR" dirty="0">
                <a:latin typeface="Garamond"/>
                <a:ea typeface="Calibri"/>
                <a:cs typeface="Calibri"/>
              </a:rPr>
              <a:t>M</a:t>
            </a:r>
            <a:r>
              <a:rPr lang="en-US" baseline="-25000" dirty="0">
                <a:ea typeface="+mn-lt"/>
                <a:cs typeface="+mn-lt"/>
              </a:rPr>
              <a:t>☉</a:t>
            </a:r>
            <a:r>
              <a:rPr lang="fr-FR" dirty="0">
                <a:latin typeface="Garamond"/>
                <a:ea typeface="Calibri"/>
                <a:cs typeface="Calibri"/>
              </a:rPr>
              <a:t>/h)</a:t>
            </a:r>
            <a:endParaRPr lang="fr-FR" dirty="0">
              <a:latin typeface="Garamond"/>
              <a:cs typeface="Calibri" panose="020F0502020204030204"/>
            </a:endParaRPr>
          </a:p>
          <a:p>
            <a:endParaRPr lang="fr-FR">
              <a:latin typeface="Garamond"/>
              <a:ea typeface="Calibri"/>
              <a:cs typeface="Calibri"/>
            </a:endParaRPr>
          </a:p>
          <a:p>
            <a:r>
              <a:rPr lang="fr-FR" sz="2000" b="1" u="sng" dirty="0">
                <a:latin typeface="Garamond"/>
                <a:ea typeface="Calibri"/>
                <a:cs typeface="Calibri"/>
              </a:rPr>
              <a:t>Galaxy pairs in  </a:t>
            </a:r>
            <a:r>
              <a:rPr lang="fr-FR" sz="2000" b="1" u="sng" dirty="0" err="1">
                <a:latin typeface="Garamond"/>
                <a:ea typeface="Calibri"/>
                <a:cs typeface="Calibri"/>
              </a:rPr>
              <a:t>low</a:t>
            </a:r>
            <a:r>
              <a:rPr lang="fr-FR" sz="2000" b="1" u="sng" dirty="0">
                <a:latin typeface="Garamond"/>
                <a:ea typeface="Calibri"/>
                <a:cs typeface="Calibri"/>
              </a:rPr>
              <a:t> mass halos: not </a:t>
            </a:r>
            <a:r>
              <a:rPr lang="fr-FR" sz="2000" b="1" u="sng" dirty="0" err="1">
                <a:latin typeface="Garamond"/>
                <a:ea typeface="Calibri"/>
                <a:cs typeface="Calibri"/>
              </a:rPr>
              <a:t>expected</a:t>
            </a:r>
            <a:r>
              <a:rPr lang="fr-FR" sz="2000" b="1" u="sng" dirty="0">
                <a:latin typeface="Garamond"/>
                <a:ea typeface="Calibri"/>
                <a:cs typeface="Calibri"/>
              </a:rPr>
              <a:t> </a:t>
            </a:r>
            <a:r>
              <a:rPr lang="fr-FR" sz="2000" b="1" u="sng" dirty="0" err="1">
                <a:latin typeface="Garamond"/>
                <a:ea typeface="Calibri"/>
                <a:cs typeface="Calibri"/>
              </a:rPr>
              <a:t>from</a:t>
            </a:r>
            <a:r>
              <a:rPr lang="fr-FR" sz="2000" b="1" u="sng" dirty="0">
                <a:latin typeface="Garamond"/>
                <a:ea typeface="Calibri"/>
                <a:cs typeface="Calibri"/>
              </a:rPr>
              <a:t> ELG </a:t>
            </a:r>
            <a:r>
              <a:rPr lang="fr-FR" sz="2000" b="1" u="sng" dirty="0" err="1">
                <a:latin typeface="Garamond"/>
                <a:ea typeface="Calibri"/>
                <a:cs typeface="Calibri"/>
              </a:rPr>
              <a:t>physics</a:t>
            </a:r>
            <a:endParaRPr lang="fr-FR" sz="2000" b="1" u="sng" dirty="0">
              <a:latin typeface="Garamon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511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>
                <a:latin typeface="Franklin Gothic"/>
                <a:cs typeface="Calibri Light"/>
              </a:rPr>
              <a:t>Conclusions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13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419A70-D40E-C7CA-D434-F68240BD779F}"/>
              </a:ext>
            </a:extLst>
          </p:cNvPr>
          <p:cNvSpPr txBox="1"/>
          <p:nvPr/>
        </p:nvSpPr>
        <p:spPr>
          <a:xfrm>
            <a:off x="3717" y="923693"/>
            <a:ext cx="11819405" cy="51167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err="1">
                <a:latin typeface="Garamond"/>
                <a:ea typeface="Calibri"/>
                <a:cs typeface="Calibri"/>
              </a:rPr>
              <a:t>Early</a:t>
            </a:r>
            <a:r>
              <a:rPr lang="fr-FR" sz="2400">
                <a:latin typeface="Garamond"/>
                <a:ea typeface="Calibri"/>
                <a:cs typeface="Calibri"/>
              </a:rPr>
              <a:t> ELG data :  lot of information </a:t>
            </a:r>
            <a:r>
              <a:rPr lang="fr-FR" sz="2400" err="1">
                <a:latin typeface="Garamond"/>
                <a:ea typeface="Calibri"/>
                <a:cs typeface="Calibri"/>
              </a:rPr>
              <a:t>from</a:t>
            </a:r>
            <a:r>
              <a:rPr lang="fr-FR" sz="2400">
                <a:latin typeface="Garamond"/>
                <a:ea typeface="Calibri"/>
                <a:cs typeface="Calibri"/>
              </a:rPr>
              <a:t> </a:t>
            </a:r>
            <a:r>
              <a:rPr lang="fr-FR" sz="2400" err="1">
                <a:latin typeface="Garamond"/>
                <a:ea typeface="Calibri"/>
                <a:cs typeface="Calibri"/>
              </a:rPr>
              <a:t>small</a:t>
            </a:r>
            <a:r>
              <a:rPr lang="fr-FR" sz="2400">
                <a:latin typeface="Garamond"/>
                <a:ea typeface="Calibri"/>
                <a:cs typeface="Calibri"/>
              </a:rPr>
              <a:t> </a:t>
            </a:r>
            <a:r>
              <a:rPr lang="fr-FR" sz="2400" err="1">
                <a:latin typeface="Garamond"/>
                <a:ea typeface="Calibri"/>
                <a:cs typeface="Calibri"/>
              </a:rPr>
              <a:t>scales</a:t>
            </a:r>
            <a:r>
              <a:rPr lang="fr-FR" sz="2400">
                <a:latin typeface="Garamond"/>
                <a:ea typeface="Calibri"/>
                <a:cs typeface="Calibri"/>
              </a:rPr>
              <a:t> &amp; good </a:t>
            </a:r>
            <a:r>
              <a:rPr lang="fr-FR" sz="2400" err="1">
                <a:latin typeface="Garamond"/>
                <a:ea typeface="Calibri"/>
                <a:cs typeface="Calibri"/>
              </a:rPr>
              <a:t>quality</a:t>
            </a:r>
            <a:r>
              <a:rPr lang="fr-FR" sz="2400">
                <a:latin typeface="Garamond"/>
                <a:ea typeface="Calibri"/>
                <a:cs typeface="Calibri"/>
              </a:rPr>
              <a:t> </a:t>
            </a:r>
            <a:r>
              <a:rPr lang="fr-FR" sz="2400" err="1">
                <a:latin typeface="Garamond"/>
                <a:ea typeface="Calibri"/>
                <a:cs typeface="Calibri"/>
              </a:rPr>
              <a:t>sample</a:t>
            </a:r>
            <a:r>
              <a:rPr lang="fr-FR" sz="2400">
                <a:latin typeface="Garamond"/>
                <a:ea typeface="Calibri"/>
                <a:cs typeface="Calibri"/>
              </a:rPr>
              <a:t> !</a:t>
            </a:r>
            <a:endParaRPr lang="fr-FR" sz="2400" err="1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fr-FR" sz="2400" b="1">
                <a:solidFill>
                  <a:srgbClr val="000000"/>
                </a:solidFill>
                <a:latin typeface="Garamond"/>
                <a:ea typeface="Calibri"/>
                <a:cs typeface="Calibri"/>
              </a:rPr>
              <a:t> </a:t>
            </a:r>
            <a:r>
              <a:rPr lang="fr-FR" sz="2400" b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Strong </a:t>
            </a:r>
            <a:r>
              <a:rPr lang="fr-FR" sz="2400" b="1" err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upturn</a:t>
            </a:r>
            <a:r>
              <a:rPr lang="fr-FR" sz="2400">
                <a:latin typeface="Garamond"/>
                <a:ea typeface="Calibri"/>
                <a:cs typeface="Calibri"/>
              </a:rPr>
              <a:t> of the </a:t>
            </a:r>
            <a:r>
              <a:rPr lang="fr-FR" sz="2400" err="1">
                <a:latin typeface="Garamond"/>
                <a:ea typeface="Calibri"/>
                <a:cs typeface="Calibri"/>
              </a:rPr>
              <a:t>projected</a:t>
            </a:r>
            <a:r>
              <a:rPr lang="fr-FR" sz="2400">
                <a:latin typeface="Garamond"/>
                <a:ea typeface="Calibri"/>
                <a:cs typeface="Calibri"/>
              </a:rPr>
              <a:t> clustering at </a:t>
            </a:r>
            <a:r>
              <a:rPr lang="fr-FR" sz="2400" b="1" err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very</a:t>
            </a:r>
            <a:r>
              <a:rPr lang="fr-FR" sz="2400" b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 </a:t>
            </a:r>
            <a:r>
              <a:rPr lang="fr-FR" sz="2400" b="1" err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small</a:t>
            </a:r>
            <a:r>
              <a:rPr lang="fr-FR" sz="2400" b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 </a:t>
            </a:r>
            <a:r>
              <a:rPr lang="fr-FR" sz="2400" b="1" err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scales</a:t>
            </a:r>
            <a:r>
              <a:rPr lang="fr-FR" sz="2400">
                <a:latin typeface="Garamond"/>
                <a:ea typeface="Calibri"/>
                <a:cs typeface="Calibri"/>
              </a:rPr>
              <a:t> (</a:t>
            </a:r>
            <a:r>
              <a:rPr lang="fr-FR" sz="2000" err="1">
                <a:latin typeface="Garamond"/>
                <a:ea typeface="+mn-lt"/>
                <a:cs typeface="+mn-lt"/>
              </a:rPr>
              <a:t>r</a:t>
            </a:r>
            <a:r>
              <a:rPr lang="fr-FR" sz="2000" baseline="-25000" err="1">
                <a:latin typeface="Garamond"/>
                <a:ea typeface="+mn-lt"/>
                <a:cs typeface="+mn-lt"/>
              </a:rPr>
              <a:t>p</a:t>
            </a:r>
            <a:r>
              <a:rPr lang="fr-FR" sz="2000">
                <a:latin typeface="Garamond"/>
                <a:ea typeface="+mn-lt"/>
                <a:cs typeface="+mn-lt"/>
              </a:rPr>
              <a:t>&lt; 0.1 </a:t>
            </a:r>
            <a:r>
              <a:rPr lang="fr-FR" sz="2000" err="1">
                <a:latin typeface="Garamond"/>
                <a:ea typeface="+mn-lt"/>
                <a:cs typeface="+mn-lt"/>
              </a:rPr>
              <a:t>Mpc</a:t>
            </a:r>
            <a:r>
              <a:rPr lang="fr-FR" sz="2000">
                <a:latin typeface="Garamond"/>
                <a:ea typeface="+mn-lt"/>
                <a:cs typeface="+mn-lt"/>
              </a:rPr>
              <a:t>/h</a:t>
            </a:r>
            <a:r>
              <a:rPr lang="fr-FR" sz="2400">
                <a:latin typeface="Garamond"/>
                <a:ea typeface="Calibri"/>
                <a:cs typeface="Calibri"/>
              </a:rPr>
              <a:t>) </a:t>
            </a:r>
            <a:endParaRPr lang="fr-FR" sz="2400">
              <a:latin typeface="Calibri" panose="020F0502020204030204"/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>
                <a:latin typeface="Garamond"/>
                <a:ea typeface="Calibri"/>
                <a:cs typeface="Calibri"/>
              </a:rPr>
              <a:t>=&gt; </a:t>
            </a:r>
            <a:r>
              <a:rPr lang="fr-FR" sz="2400" err="1">
                <a:latin typeface="Garamond"/>
                <a:ea typeface="Calibri"/>
                <a:cs typeface="Calibri"/>
              </a:rPr>
              <a:t>requires</a:t>
            </a:r>
            <a:r>
              <a:rPr lang="fr-FR" sz="2400">
                <a:latin typeface="Garamond"/>
                <a:ea typeface="Calibri"/>
                <a:cs typeface="Calibri"/>
              </a:rPr>
              <a:t> </a:t>
            </a:r>
            <a:r>
              <a:rPr lang="fr-FR" sz="2400" b="1" err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galaxy</a:t>
            </a:r>
            <a:r>
              <a:rPr lang="fr-FR" sz="2400" b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 pairs at </a:t>
            </a:r>
            <a:r>
              <a:rPr lang="fr-FR" sz="2400" b="1" err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very</a:t>
            </a:r>
            <a:r>
              <a:rPr lang="fr-FR" sz="2400" b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 </a:t>
            </a:r>
            <a:r>
              <a:rPr lang="fr-FR" sz="2400" b="1" err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small</a:t>
            </a:r>
            <a:r>
              <a:rPr lang="fr-FR" sz="2400" b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 </a:t>
            </a:r>
            <a:r>
              <a:rPr lang="fr-FR" sz="2400" b="1" err="1">
                <a:solidFill>
                  <a:srgbClr val="FF0000"/>
                </a:solidFill>
                <a:latin typeface="Garamond"/>
                <a:ea typeface="Calibri"/>
                <a:cs typeface="Calibri"/>
              </a:rPr>
              <a:t>separations</a:t>
            </a:r>
            <a:r>
              <a:rPr lang="fr-FR" sz="2400">
                <a:latin typeface="Garamond"/>
                <a:ea typeface="Calibri"/>
                <a:cs typeface="Calibri"/>
              </a:rPr>
              <a:t> (i.e. in </a:t>
            </a:r>
            <a:r>
              <a:rPr lang="fr-FR" sz="2400" err="1">
                <a:latin typeface="Garamond"/>
                <a:ea typeface="Calibri"/>
                <a:cs typeface="Calibri"/>
              </a:rPr>
              <a:t>low</a:t>
            </a:r>
            <a:r>
              <a:rPr lang="fr-FR" sz="2400">
                <a:latin typeface="Garamond"/>
                <a:ea typeface="Calibri"/>
                <a:cs typeface="Calibri"/>
              </a:rPr>
              <a:t> mass halos)</a:t>
            </a:r>
            <a:endParaRPr lang="fr-FR" sz="240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>
                <a:latin typeface="Garamond"/>
              </a:rPr>
              <a:t>GHOD model : good agreement </a:t>
            </a:r>
            <a:r>
              <a:rPr lang="fr-FR" sz="2400" err="1">
                <a:latin typeface="Garamond"/>
              </a:rPr>
              <a:t>with</a:t>
            </a:r>
            <a:r>
              <a:rPr lang="fr-FR" sz="2400">
                <a:latin typeface="Garamond"/>
              </a:rPr>
              <a:t> data at s &gt; 1 </a:t>
            </a:r>
            <a:r>
              <a:rPr lang="fr-FR" sz="2400" err="1">
                <a:latin typeface="Garamond"/>
                <a:ea typeface="+mn-lt"/>
                <a:cs typeface="+mn-lt"/>
              </a:rPr>
              <a:t>Mpc</a:t>
            </a:r>
            <a:r>
              <a:rPr lang="fr-FR" sz="2400">
                <a:latin typeface="Garamond"/>
                <a:ea typeface="+mn-lt"/>
                <a:cs typeface="+mn-lt"/>
              </a:rPr>
              <a:t>/h</a:t>
            </a:r>
            <a:r>
              <a:rPr lang="fr-FR" sz="2400">
                <a:latin typeface="Garamond"/>
              </a:rPr>
              <a:t>, </a:t>
            </a:r>
            <a:r>
              <a:rPr lang="fr-FR" sz="2400" err="1">
                <a:latin typeface="Garamond"/>
              </a:rPr>
              <a:t>r</a:t>
            </a:r>
            <a:r>
              <a:rPr lang="fr-FR" sz="2400" baseline="-25000" err="1">
                <a:latin typeface="Garamond"/>
              </a:rPr>
              <a:t>p</a:t>
            </a:r>
            <a:r>
              <a:rPr lang="fr-FR" sz="2400">
                <a:latin typeface="Garamond"/>
              </a:rPr>
              <a:t>&gt; 0.1 </a:t>
            </a:r>
            <a:r>
              <a:rPr lang="fr-FR" sz="2400" err="1">
                <a:latin typeface="Garamond"/>
              </a:rPr>
              <a:t>Mpc</a:t>
            </a:r>
            <a:r>
              <a:rPr lang="fr-FR" sz="2400">
                <a:latin typeface="Garamond"/>
              </a:rPr>
              <a:t>/h</a:t>
            </a:r>
            <a:endParaRPr lang="fr-FR" sz="2400">
              <a:latin typeface="Garamond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err="1">
                <a:latin typeface="Garamond"/>
                <a:ea typeface="Calibri"/>
                <a:cs typeface="Calibri"/>
              </a:rPr>
              <a:t>Scales</a:t>
            </a:r>
            <a:r>
              <a:rPr lang="fr-FR" sz="2400">
                <a:latin typeface="Garamond"/>
                <a:ea typeface="Calibri"/>
                <a:cs typeface="Calibri"/>
              </a:rPr>
              <a:t> s &lt; 1 </a:t>
            </a:r>
            <a:r>
              <a:rPr lang="fr-FR" sz="2400" err="1">
                <a:latin typeface="Garamond"/>
                <a:ea typeface="+mn-lt"/>
                <a:cs typeface="+mn-lt"/>
              </a:rPr>
              <a:t>Mpc</a:t>
            </a:r>
            <a:r>
              <a:rPr lang="fr-FR" sz="2400">
                <a:latin typeface="Garamond"/>
                <a:ea typeface="+mn-lt"/>
                <a:cs typeface="+mn-lt"/>
              </a:rPr>
              <a:t>/h</a:t>
            </a:r>
            <a:r>
              <a:rPr lang="fr-FR" sz="2400">
                <a:latin typeface="Garamond"/>
                <a:ea typeface="Calibri"/>
                <a:cs typeface="Calibri"/>
              </a:rPr>
              <a:t>, </a:t>
            </a:r>
            <a:r>
              <a:rPr lang="fr-FR" sz="2400" err="1">
                <a:latin typeface="Garamond"/>
                <a:ea typeface="Calibri"/>
                <a:cs typeface="Calibri"/>
              </a:rPr>
              <a:t>r</a:t>
            </a:r>
            <a:r>
              <a:rPr lang="fr-FR" sz="2400" baseline="-25000" err="1">
                <a:latin typeface="Garamond"/>
                <a:ea typeface="Calibri"/>
                <a:cs typeface="Calibri"/>
              </a:rPr>
              <a:t>p</a:t>
            </a:r>
            <a:r>
              <a:rPr lang="fr-FR" sz="2400">
                <a:latin typeface="Garamond"/>
                <a:ea typeface="Calibri"/>
                <a:cs typeface="Calibri"/>
              </a:rPr>
              <a:t> &lt; 0.1 </a:t>
            </a:r>
            <a:r>
              <a:rPr lang="fr-FR" sz="2400" err="1">
                <a:latin typeface="Garamond"/>
                <a:ea typeface="+mn-lt"/>
                <a:cs typeface="+mn-lt"/>
              </a:rPr>
              <a:t>Mpc</a:t>
            </a:r>
            <a:r>
              <a:rPr lang="fr-FR" sz="2400">
                <a:latin typeface="Garamond"/>
                <a:ea typeface="+mn-lt"/>
                <a:cs typeface="+mn-lt"/>
              </a:rPr>
              <a:t>/h</a:t>
            </a:r>
            <a:r>
              <a:rPr lang="fr-FR" sz="2400">
                <a:latin typeface="Garamond"/>
                <a:ea typeface="Calibri"/>
                <a:cs typeface="Calibri"/>
              </a:rPr>
              <a:t>, hard to </a:t>
            </a:r>
            <a:r>
              <a:rPr lang="fr-FR" sz="2400" err="1">
                <a:latin typeface="Garamond"/>
                <a:ea typeface="Calibri"/>
                <a:cs typeface="Calibri"/>
              </a:rPr>
              <a:t>reproduce</a:t>
            </a:r>
            <a:r>
              <a:rPr lang="fr-FR" sz="2400">
                <a:latin typeface="Garamond"/>
                <a:ea typeface="Calibri"/>
                <a:cs typeface="Calibri"/>
              </a:rPr>
              <a:t> 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>
                <a:latin typeface="Garamond"/>
                <a:ea typeface="Calibri"/>
                <a:cs typeface="Calibri"/>
              </a:rPr>
              <a:t>=&gt; </a:t>
            </a:r>
            <a:r>
              <a:rPr lang="fr-FR" sz="2400" err="1">
                <a:latin typeface="Garamond"/>
                <a:ea typeface="Calibri"/>
                <a:cs typeface="Calibri"/>
              </a:rPr>
              <a:t>Consider</a:t>
            </a:r>
            <a:r>
              <a:rPr lang="fr-FR" sz="2400">
                <a:latin typeface="Garamond"/>
                <a:ea typeface="Calibri"/>
                <a:cs typeface="Calibri"/>
              </a:rPr>
              <a:t> </a:t>
            </a:r>
            <a:r>
              <a:rPr lang="fr-FR" sz="2400" err="1">
                <a:latin typeface="Garamond"/>
                <a:ea typeface="Calibri"/>
                <a:cs typeface="Calibri"/>
              </a:rPr>
              <a:t>other</a:t>
            </a:r>
            <a:r>
              <a:rPr lang="fr-FR" sz="2400">
                <a:latin typeface="Garamond"/>
                <a:ea typeface="Calibri"/>
                <a:cs typeface="Calibri"/>
              </a:rPr>
              <a:t> HOD </a:t>
            </a:r>
            <a:r>
              <a:rPr lang="fr-FR" sz="2400" err="1">
                <a:latin typeface="Garamond"/>
                <a:ea typeface="Calibri"/>
                <a:cs typeface="Calibri"/>
              </a:rPr>
              <a:t>models</a:t>
            </a:r>
            <a:r>
              <a:rPr lang="fr-FR" sz="2400">
                <a:latin typeface="Garamond"/>
                <a:ea typeface="Calibri"/>
                <a:cs typeface="Calibri"/>
              </a:rPr>
              <a:t> and </a:t>
            </a:r>
            <a:r>
              <a:rPr lang="fr-FR" sz="2400" err="1">
                <a:latin typeface="Garamond"/>
                <a:ea typeface="Calibri"/>
                <a:cs typeface="Calibri"/>
              </a:rPr>
              <a:t>ways</a:t>
            </a:r>
            <a:r>
              <a:rPr lang="fr-FR" sz="2400">
                <a:latin typeface="Garamond"/>
                <a:ea typeface="Calibri"/>
                <a:cs typeface="Calibri"/>
              </a:rPr>
              <a:t> to </a:t>
            </a:r>
            <a:r>
              <a:rPr lang="fr-FR" sz="2400" err="1">
                <a:latin typeface="Garamond"/>
                <a:ea typeface="Calibri"/>
                <a:cs typeface="Calibri"/>
              </a:rPr>
              <a:t>treat</a:t>
            </a:r>
            <a:r>
              <a:rPr lang="fr-FR" sz="2400">
                <a:latin typeface="Garamond"/>
                <a:ea typeface="Calibri"/>
                <a:cs typeface="Calibri"/>
              </a:rPr>
              <a:t> satellite positions and </a:t>
            </a:r>
            <a:r>
              <a:rPr lang="fr-FR" sz="2400" err="1">
                <a:latin typeface="Garamond"/>
                <a:ea typeface="Calibri"/>
                <a:cs typeface="Calibri"/>
              </a:rPr>
              <a:t>velocities</a:t>
            </a:r>
            <a:r>
              <a:rPr lang="fr-FR" sz="2400">
                <a:latin typeface="Garamond"/>
                <a:ea typeface="Calibri"/>
                <a:cs typeface="Calibri"/>
              </a:rPr>
              <a:t> ?</a:t>
            </a:r>
            <a:endParaRPr lang="fr-FR" sz="240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>
                <a:latin typeface="Garamond"/>
                <a:ea typeface="Calibri"/>
                <a:cs typeface="Calibri"/>
              </a:rPr>
              <a:t>=&gt; Is a satellite HOD  </a:t>
            </a:r>
            <a:r>
              <a:rPr lang="fr-FR" sz="2400" err="1">
                <a:latin typeface="Garamond"/>
                <a:ea typeface="Calibri"/>
                <a:cs typeface="Calibri"/>
              </a:rPr>
              <a:t>meaningful</a:t>
            </a:r>
            <a:r>
              <a:rPr lang="fr-FR" sz="2400">
                <a:latin typeface="Garamond"/>
                <a:ea typeface="Calibri"/>
                <a:cs typeface="Calibri"/>
              </a:rPr>
              <a:t> for </a:t>
            </a:r>
            <a:r>
              <a:rPr lang="fr-FR" sz="2400" err="1">
                <a:latin typeface="Garamond"/>
                <a:ea typeface="Calibri"/>
                <a:cs typeface="Calibri"/>
              </a:rPr>
              <a:t>ELGs</a:t>
            </a:r>
            <a:r>
              <a:rPr lang="fr-FR" sz="2400">
                <a:latin typeface="Garamond"/>
                <a:ea typeface="Calibri"/>
                <a:cs typeface="Calibri"/>
              </a:rPr>
              <a:t> 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>
                <a:latin typeface="Garamond"/>
                <a:ea typeface="Calibri"/>
                <a:cs typeface="Calibri"/>
              </a:rPr>
              <a:t>A </a:t>
            </a:r>
            <a:r>
              <a:rPr lang="fr-FR" sz="2400" err="1">
                <a:latin typeface="Garamond"/>
                <a:ea typeface="Calibri"/>
                <a:cs typeface="Calibri"/>
              </a:rPr>
              <a:t>way</a:t>
            </a:r>
            <a:r>
              <a:rPr lang="fr-FR" sz="2400">
                <a:latin typeface="Garamond"/>
                <a:ea typeface="Calibri"/>
                <a:cs typeface="Calibri"/>
              </a:rPr>
              <a:t> out : compare to </a:t>
            </a:r>
            <a:r>
              <a:rPr lang="fr-FR" sz="2400" err="1">
                <a:latin typeface="Garamond"/>
                <a:ea typeface="Calibri"/>
                <a:cs typeface="Calibri"/>
              </a:rPr>
              <a:t>hydrodynamical</a:t>
            </a:r>
            <a:r>
              <a:rPr lang="fr-FR" sz="2400">
                <a:latin typeface="Garamond"/>
                <a:ea typeface="Calibri"/>
                <a:cs typeface="Calibri"/>
              </a:rPr>
              <a:t> simulation </a:t>
            </a:r>
            <a:r>
              <a:rPr lang="fr-FR" sz="2400" err="1">
                <a:latin typeface="Garamond"/>
                <a:ea typeface="Calibri"/>
                <a:cs typeface="Calibri"/>
              </a:rPr>
              <a:t>results</a:t>
            </a:r>
            <a:r>
              <a:rPr lang="fr-FR" sz="2400">
                <a:latin typeface="Garamond"/>
                <a:ea typeface="Calibri"/>
                <a:cs typeface="Calibri"/>
              </a:rPr>
              <a:t> ?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sz="2400" b="1" err="1">
                <a:latin typeface="Garamond"/>
                <a:ea typeface="Calibri"/>
                <a:cs typeface="Calibri"/>
              </a:rPr>
              <a:t>Caveat</a:t>
            </a:r>
            <a:r>
              <a:rPr lang="fr-FR" sz="2400" b="1">
                <a:latin typeface="Garamond"/>
                <a:ea typeface="Calibri"/>
                <a:cs typeface="Calibri"/>
              </a:rPr>
              <a:t> </a:t>
            </a:r>
            <a:r>
              <a:rPr lang="fr-FR" sz="2400">
                <a:latin typeface="Garamond"/>
                <a:ea typeface="Calibri"/>
                <a:cs typeface="Calibri"/>
              </a:rPr>
              <a:t>: HOD modeling at </a:t>
            </a:r>
            <a:r>
              <a:rPr lang="fr-FR" sz="2400" err="1">
                <a:latin typeface="Garamond"/>
                <a:ea typeface="Calibri"/>
                <a:cs typeface="Calibri"/>
              </a:rPr>
              <a:t>very</a:t>
            </a:r>
            <a:r>
              <a:rPr lang="fr-FR" sz="2400">
                <a:latin typeface="Garamond"/>
                <a:ea typeface="Calibri"/>
                <a:cs typeface="Calibri"/>
              </a:rPr>
              <a:t> </a:t>
            </a:r>
            <a:r>
              <a:rPr lang="fr-FR" sz="2400" err="1">
                <a:latin typeface="Garamond"/>
                <a:ea typeface="Calibri"/>
                <a:cs typeface="Calibri"/>
              </a:rPr>
              <a:t>small</a:t>
            </a:r>
            <a:r>
              <a:rPr lang="fr-FR" sz="2400">
                <a:latin typeface="Garamond"/>
                <a:ea typeface="Calibri"/>
                <a:cs typeface="Calibri"/>
              </a:rPr>
              <a:t> </a:t>
            </a:r>
            <a:r>
              <a:rPr lang="fr-FR" sz="2400" err="1">
                <a:latin typeface="Garamond"/>
                <a:ea typeface="Calibri"/>
                <a:cs typeface="Calibri"/>
              </a:rPr>
              <a:t>scales</a:t>
            </a:r>
            <a:r>
              <a:rPr lang="fr-FR" sz="2400">
                <a:latin typeface="Garamond"/>
                <a:ea typeface="Calibri"/>
                <a:cs typeface="Calibri"/>
              </a:rPr>
              <a:t> (</a:t>
            </a:r>
            <a:r>
              <a:rPr lang="fr-FR" sz="2400">
                <a:latin typeface="Garamond"/>
                <a:ea typeface="+mn-lt"/>
                <a:cs typeface="+mn-lt"/>
              </a:rPr>
              <a:t>s &lt; 1 </a:t>
            </a:r>
            <a:r>
              <a:rPr lang="fr-FR" sz="2400" err="1">
                <a:latin typeface="Garamond"/>
                <a:ea typeface="+mn-lt"/>
                <a:cs typeface="+mn-lt"/>
              </a:rPr>
              <a:t>Mpc</a:t>
            </a:r>
            <a:r>
              <a:rPr lang="fr-FR" sz="2400">
                <a:latin typeface="Garamond"/>
                <a:ea typeface="+mn-lt"/>
                <a:cs typeface="+mn-lt"/>
              </a:rPr>
              <a:t>/h, </a:t>
            </a:r>
            <a:r>
              <a:rPr lang="fr-FR" sz="2400" err="1">
                <a:latin typeface="Garamond"/>
                <a:ea typeface="+mn-lt"/>
                <a:cs typeface="+mn-lt"/>
              </a:rPr>
              <a:t>r</a:t>
            </a:r>
            <a:r>
              <a:rPr lang="fr-FR" sz="2400" baseline="-25000" err="1">
                <a:latin typeface="Garamond"/>
                <a:ea typeface="+mn-lt"/>
                <a:cs typeface="+mn-lt"/>
              </a:rPr>
              <a:t>p</a:t>
            </a:r>
            <a:r>
              <a:rPr lang="fr-FR" sz="2400">
                <a:latin typeface="Garamond"/>
                <a:ea typeface="+mn-lt"/>
                <a:cs typeface="+mn-lt"/>
              </a:rPr>
              <a:t> &lt; 0.1 </a:t>
            </a:r>
            <a:r>
              <a:rPr lang="fr-FR" sz="2400" err="1">
                <a:latin typeface="Garamond"/>
                <a:ea typeface="+mn-lt"/>
                <a:cs typeface="+mn-lt"/>
              </a:rPr>
              <a:t>Mpc</a:t>
            </a:r>
            <a:r>
              <a:rPr lang="fr-FR" sz="2400">
                <a:latin typeface="Garamond"/>
                <a:ea typeface="+mn-lt"/>
                <a:cs typeface="+mn-lt"/>
              </a:rPr>
              <a:t>/h)</a:t>
            </a:r>
            <a:r>
              <a:rPr lang="fr-FR" sz="2400">
                <a:latin typeface="Garamond"/>
                <a:ea typeface="+mn-lt"/>
                <a:cs typeface="Calibri"/>
              </a:rPr>
              <a:t> </a:t>
            </a:r>
            <a:r>
              <a:rPr lang="fr-FR" sz="2400" err="1">
                <a:latin typeface="Garamond"/>
                <a:ea typeface="+mn-lt"/>
                <a:cs typeface="Calibri"/>
              </a:rPr>
              <a:t>strongly</a:t>
            </a:r>
            <a:r>
              <a:rPr lang="fr-FR" sz="2400">
                <a:latin typeface="Garamond"/>
                <a:ea typeface="+mn-lt"/>
                <a:cs typeface="Calibri"/>
              </a:rPr>
              <a:t> </a:t>
            </a:r>
            <a:r>
              <a:rPr lang="fr-FR" sz="2400" err="1">
                <a:latin typeface="Garamond"/>
                <a:ea typeface="+mn-lt"/>
                <a:cs typeface="Calibri"/>
              </a:rPr>
              <a:t>depends</a:t>
            </a:r>
            <a:r>
              <a:rPr lang="fr-FR" sz="2400">
                <a:latin typeface="Garamond"/>
                <a:ea typeface="+mn-lt"/>
                <a:cs typeface="Calibri"/>
              </a:rPr>
              <a:t> on N-body simulation </a:t>
            </a:r>
            <a:r>
              <a:rPr lang="fr-FR" sz="2400" err="1">
                <a:latin typeface="Garamond"/>
                <a:ea typeface="+mn-lt"/>
                <a:cs typeface="Calibri"/>
              </a:rPr>
              <a:t>resolution</a:t>
            </a:r>
            <a:r>
              <a:rPr lang="fr-FR" sz="2400">
                <a:latin typeface="Garamond"/>
                <a:ea typeface="+mn-lt"/>
                <a:cs typeface="Calibri"/>
              </a:rPr>
              <a:t>/code</a:t>
            </a:r>
            <a:endParaRPr lang="fr-FR" sz="2400" err="1">
              <a:latin typeface="Garamon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65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 descr="Une image contenant texte, extérieur, signe&#10;&#10;Description générée automatiquement">
            <a:extLst>
              <a:ext uri="{FF2B5EF4-FFF2-40B4-BE49-F238E27FC236}">
                <a16:creationId xmlns:a16="http://schemas.microsoft.com/office/drawing/2014/main" id="{9C733562-40E0-99EF-8AC2-036E6892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" y="-3137"/>
            <a:ext cx="12194787" cy="68642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05D5540-3757-C05F-22E0-EBE8AEDA04C0}"/>
              </a:ext>
            </a:extLst>
          </p:cNvPr>
          <p:cNvSpPr txBox="1"/>
          <p:nvPr/>
        </p:nvSpPr>
        <p:spPr>
          <a:xfrm>
            <a:off x="7772400" y="198864"/>
            <a:ext cx="493627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err="1">
                <a:solidFill>
                  <a:schemeClr val="bg1"/>
                </a:solidFill>
                <a:latin typeface="Garamond"/>
              </a:rPr>
              <a:t>Thank</a:t>
            </a:r>
            <a:r>
              <a:rPr lang="fr-FR" sz="4800">
                <a:solidFill>
                  <a:schemeClr val="bg1"/>
                </a:solidFill>
                <a:latin typeface="Garamond"/>
              </a:rPr>
              <a:t> </a:t>
            </a:r>
            <a:r>
              <a:rPr lang="fr-FR" sz="4800" err="1">
                <a:solidFill>
                  <a:schemeClr val="bg1"/>
                </a:solidFill>
                <a:latin typeface="Garamond"/>
              </a:rPr>
              <a:t>you</a:t>
            </a:r>
            <a:r>
              <a:rPr lang="fr-FR" sz="4800">
                <a:solidFill>
                  <a:schemeClr val="bg1"/>
                </a:solidFill>
                <a:latin typeface="Garamond"/>
              </a:rPr>
              <a:t> ! </a:t>
            </a:r>
            <a:endParaRPr lang="fr-FR" sz="4800">
              <a:solidFill>
                <a:schemeClr val="bg1"/>
              </a:solidFill>
              <a:latin typeface="Garamond"/>
              <a:cs typeface="Calibri" panose="020F0502020204030204"/>
            </a:endParaRPr>
          </a:p>
          <a:p>
            <a:pPr algn="ctr"/>
            <a:r>
              <a:rPr lang="fr-FR" sz="4800" err="1">
                <a:solidFill>
                  <a:schemeClr val="bg1"/>
                </a:solidFill>
                <a:latin typeface="Garamond"/>
              </a:rPr>
              <a:t>Any</a:t>
            </a:r>
            <a:r>
              <a:rPr lang="fr-FR" sz="4800">
                <a:solidFill>
                  <a:schemeClr val="bg1"/>
                </a:solidFill>
                <a:latin typeface="Garamond"/>
              </a:rPr>
              <a:t> questions?</a:t>
            </a:r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ED3ABCF7-3571-2630-103F-BBD938E724C7}"/>
              </a:ext>
            </a:extLst>
          </p:cNvPr>
          <p:cNvSpPr txBox="1">
            <a:spLocks/>
          </p:cNvSpPr>
          <p:nvPr/>
        </p:nvSpPr>
        <p:spPr>
          <a:xfrm>
            <a:off x="5576" y="6486451"/>
            <a:ext cx="3882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4" name="Espace réservé du numéro de diapositive 10">
            <a:extLst>
              <a:ext uri="{FF2B5EF4-FFF2-40B4-BE49-F238E27FC236}">
                <a16:creationId xmlns:a16="http://schemas.microsoft.com/office/drawing/2014/main" id="{EA93C1CA-C164-B7D7-10D3-6B1AA5065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14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21583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32620-401F-776F-FF40-BE38AF11E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151" y="2251542"/>
            <a:ext cx="10515600" cy="1325563"/>
          </a:xfrm>
        </p:spPr>
        <p:txBody>
          <a:bodyPr/>
          <a:lstStyle/>
          <a:p>
            <a:r>
              <a:rPr lang="fr-FR">
                <a:cs typeface="Calibri Light"/>
              </a:rPr>
              <a:t>Backup slides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D0A9D6-3D01-3389-C069-AB34D3ED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8A889E-63A2-8EB3-FE17-232803379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Rocher Antoine - Action Dark Energy 2022</a:t>
            </a:r>
          </a:p>
        </p:txBody>
      </p:sp>
    </p:spTree>
    <p:extLst>
      <p:ext uri="{BB962C8B-B14F-4D97-AF65-F5344CB8AC3E}">
        <p14:creationId xmlns:p14="http://schemas.microsoft.com/office/powerpoint/2010/main" val="3455272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8C310-F974-2FD0-47B6-C0A2B289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10" y="228979"/>
            <a:ext cx="4747730" cy="586264"/>
          </a:xfrm>
        </p:spPr>
        <p:txBody>
          <a:bodyPr>
            <a:normAutofit fontScale="90000"/>
          </a:bodyPr>
          <a:lstStyle/>
          <a:p>
            <a:r>
              <a:rPr lang="fr-FR">
                <a:cs typeface="Calibri Light"/>
              </a:rPr>
              <a:t>6p GHOD (initial </a:t>
            </a:r>
            <a:r>
              <a:rPr lang="fr-FR" err="1">
                <a:cs typeface="Calibri Light"/>
              </a:rPr>
              <a:t>prior</a:t>
            </a:r>
            <a:r>
              <a:rPr lang="fr-FR">
                <a:cs typeface="Calibri Light"/>
              </a:rPr>
              <a:t>)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0B2B5B0-1564-6C95-BBBA-94338078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4AF15E-8011-3C8A-8870-469AF9E5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Rocher Antoine - Action Dark Energy 2022</a:t>
            </a:r>
          </a:p>
        </p:txBody>
      </p:sp>
      <p:pic>
        <p:nvPicPr>
          <p:cNvPr id="12" name="Image 12">
            <a:extLst>
              <a:ext uri="{FF2B5EF4-FFF2-40B4-BE49-F238E27FC236}">
                <a16:creationId xmlns:a16="http://schemas.microsoft.com/office/drawing/2014/main" id="{6DF5352F-3006-68E3-458C-EC2C4A4F2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4" y="931586"/>
            <a:ext cx="8134350" cy="2892360"/>
          </a:xfrm>
        </p:spPr>
      </p:pic>
      <p:pic>
        <p:nvPicPr>
          <p:cNvPr id="4" name="Image 6" descr="Une image contenant texte, mots croisés&#10;&#10;Description générée automatiquement">
            <a:extLst>
              <a:ext uri="{FF2B5EF4-FFF2-40B4-BE49-F238E27FC236}">
                <a16:creationId xmlns:a16="http://schemas.microsoft.com/office/drawing/2014/main" id="{3E33DD17-0FFA-00AB-6953-0EDE5558D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913" y="115229"/>
            <a:ext cx="4304370" cy="430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96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8213E1EB-10B1-3046-0111-B454DA748A8A}"/>
              </a:ext>
            </a:extLst>
          </p:cNvPr>
          <p:cNvCxnSpPr/>
          <p:nvPr/>
        </p:nvCxnSpPr>
        <p:spPr>
          <a:xfrm flipV="1">
            <a:off x="4577112" y="3605095"/>
            <a:ext cx="765715" cy="1678257"/>
          </a:xfrm>
          <a:prstGeom prst="curvedConnector3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FD5F7F6-1B30-3592-4594-3D2445B7D8A5}"/>
              </a:ext>
            </a:extLst>
          </p:cNvPr>
          <p:cNvSpPr/>
          <p:nvPr/>
        </p:nvSpPr>
        <p:spPr>
          <a:xfrm>
            <a:off x="146824" y="137533"/>
            <a:ext cx="1821365" cy="123592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>
                <a:cs typeface="Calibri"/>
              </a:rPr>
              <a:t>Nbody</a:t>
            </a:r>
            <a:r>
              <a:rPr lang="fr-FR">
                <a:cs typeface="Calibri"/>
              </a:rPr>
              <a:t> </a:t>
            </a:r>
            <a:r>
              <a:rPr lang="fr-FR" err="1">
                <a:cs typeface="Calibri"/>
              </a:rPr>
              <a:t>sim</a:t>
            </a:r>
            <a:r>
              <a:rPr lang="fr-FR">
                <a:cs typeface="Calibri"/>
              </a:rPr>
              <a:t> Halos Simulation box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FBCECB-7297-9860-5438-6905DA14F160}"/>
              </a:ext>
            </a:extLst>
          </p:cNvPr>
          <p:cNvSpPr/>
          <p:nvPr/>
        </p:nvSpPr>
        <p:spPr>
          <a:xfrm>
            <a:off x="53897" y="53898"/>
            <a:ext cx="4637047" cy="665355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BB89F1-7082-FEAA-3150-7A6EE755CB40}"/>
              </a:ext>
            </a:extLst>
          </p:cNvPr>
          <p:cNvSpPr/>
          <p:nvPr/>
        </p:nvSpPr>
        <p:spPr>
          <a:xfrm>
            <a:off x="10415239" y="3891777"/>
            <a:ext cx="1635511" cy="123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cs typeface="Calibri"/>
              </a:rPr>
              <a:t>Predict</a:t>
            </a:r>
            <a:r>
              <a:rPr lang="fr-FR">
                <a:cs typeface="Calibri"/>
              </a:rPr>
              <a:t> </a:t>
            </a:r>
            <a:endParaRPr lang="fr-FR">
              <a:ea typeface="+mn-lt"/>
              <a:cs typeface="+mn-lt"/>
            </a:endParaRPr>
          </a:p>
          <a:p>
            <a:pPr algn="ctr"/>
            <a:r>
              <a:rPr lang="fr-FR" err="1">
                <a:ea typeface="+mn-lt"/>
                <a:cs typeface="+mn-lt"/>
              </a:rPr>
              <a:t>Likelihood</a:t>
            </a:r>
            <a:r>
              <a:rPr lang="fr-FR">
                <a:ea typeface="+mn-lt"/>
                <a:cs typeface="+mn-lt"/>
              </a:rPr>
              <a:t> estimation</a:t>
            </a:r>
            <a:endParaRPr lang="fr-FR"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C65A8-DDF9-E21D-4BB3-2FC9370FDF59}"/>
              </a:ext>
            </a:extLst>
          </p:cNvPr>
          <p:cNvSpPr/>
          <p:nvPr/>
        </p:nvSpPr>
        <p:spPr>
          <a:xfrm>
            <a:off x="8454483" y="5164873"/>
            <a:ext cx="1635511" cy="123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Calibri"/>
              </a:rPr>
              <a:t>Train </a:t>
            </a:r>
          </a:p>
          <a:p>
            <a:pPr algn="ctr"/>
            <a:r>
              <a:rPr lang="fr-FR" err="1">
                <a:cs typeface="Calibri"/>
              </a:rPr>
              <a:t>Gaussian</a:t>
            </a:r>
            <a:r>
              <a:rPr lang="fr-FR">
                <a:cs typeface="Calibri"/>
              </a:rPr>
              <a:t> Process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3F93BA-4A46-272A-D18E-7CAAEE6D7427}"/>
              </a:ext>
            </a:extLst>
          </p:cNvPr>
          <p:cNvSpPr/>
          <p:nvPr/>
        </p:nvSpPr>
        <p:spPr>
          <a:xfrm>
            <a:off x="2943922" y="5164873"/>
            <a:ext cx="1635511" cy="123592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cs typeface="Calibri"/>
              </a:rPr>
              <a:t>Likelihood</a:t>
            </a:r>
            <a:r>
              <a:rPr lang="fr-FR">
                <a:cs typeface="Calibri"/>
              </a:rPr>
              <a:t> estimation + </a:t>
            </a:r>
            <a:r>
              <a:rPr lang="fr-FR" err="1">
                <a:cs typeface="Calibri"/>
              </a:rPr>
              <a:t>error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ACD643-BBDA-F01B-77B4-FC69878F3334}"/>
              </a:ext>
            </a:extLst>
          </p:cNvPr>
          <p:cNvSpPr/>
          <p:nvPr/>
        </p:nvSpPr>
        <p:spPr>
          <a:xfrm>
            <a:off x="118945" y="5164872"/>
            <a:ext cx="1849243" cy="123592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cs typeface="Calibri"/>
              </a:rPr>
              <a:t>Compute</a:t>
            </a:r>
            <a:endParaRPr lang="fr-FR">
              <a:ea typeface="Calibri"/>
              <a:cs typeface="Calibri"/>
            </a:endParaRPr>
          </a:p>
          <a:p>
            <a:pPr algn="ctr"/>
            <a:r>
              <a:rPr lang="fr-FR" err="1">
                <a:cs typeface="Calibri"/>
              </a:rPr>
              <a:t>correlation</a:t>
            </a:r>
            <a:r>
              <a:rPr lang="fr-FR">
                <a:cs typeface="Calibri"/>
              </a:rPr>
              <a:t> </a:t>
            </a:r>
            <a:r>
              <a:rPr lang="fr-FR" err="1">
                <a:cs typeface="Calibri"/>
              </a:rPr>
              <a:t>functions</a:t>
            </a:r>
            <a:endParaRPr lang="fr-FR" err="1">
              <a:ea typeface="Calibri"/>
              <a:cs typeface="Calibri"/>
            </a:endParaRPr>
          </a:p>
          <a:p>
            <a:pPr algn="ctr"/>
            <a:r>
              <a:rPr lang="fr-FR">
                <a:cs typeface="Calibri"/>
              </a:rPr>
              <a:t>(</a:t>
            </a:r>
            <a:r>
              <a:rPr lang="fr-FR" err="1">
                <a:cs typeface="Calibri"/>
              </a:rPr>
              <a:t>w</a:t>
            </a:r>
            <a:r>
              <a:rPr lang="fr-FR" baseline="-25000" err="1">
                <a:cs typeface="Calibri"/>
              </a:rPr>
              <a:t>p</a:t>
            </a:r>
            <a:r>
              <a:rPr lang="fr-FR">
                <a:cs typeface="Calibri"/>
              </a:rPr>
              <a:t>, </a:t>
            </a:r>
            <a:r>
              <a:rPr lang="fr-FR" err="1">
                <a:cs typeface="Calibri"/>
              </a:rPr>
              <a:t>multipoles</a:t>
            </a:r>
            <a:r>
              <a:rPr lang="fr-FR">
                <a:cs typeface="Calibri"/>
              </a:rPr>
              <a:t>...)</a:t>
            </a:r>
            <a:endParaRPr lang="fr-FR"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50D6EE-0671-586B-66CC-17EEED9ACD4A}"/>
              </a:ext>
            </a:extLst>
          </p:cNvPr>
          <p:cNvSpPr/>
          <p:nvPr/>
        </p:nvSpPr>
        <p:spPr>
          <a:xfrm>
            <a:off x="146824" y="3557239"/>
            <a:ext cx="1821365" cy="123592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cs typeface="Calibri"/>
              </a:rPr>
              <a:t>Populated</a:t>
            </a:r>
            <a:r>
              <a:rPr lang="fr-FR">
                <a:cs typeface="Calibri"/>
              </a:rPr>
              <a:t> halos </a:t>
            </a:r>
            <a:r>
              <a:rPr lang="fr-FR" err="1">
                <a:cs typeface="Calibri"/>
              </a:rPr>
              <a:t>according</a:t>
            </a:r>
            <a:r>
              <a:rPr lang="fr-FR">
                <a:cs typeface="Calibri"/>
              </a:rPr>
              <a:t> HOD </a:t>
            </a:r>
            <a:r>
              <a:rPr lang="fr-FR" err="1">
                <a:cs typeface="Calibri"/>
              </a:rPr>
              <a:t>models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5DD340-D2FC-A4AA-136E-7D26853616D8}"/>
              </a:ext>
            </a:extLst>
          </p:cNvPr>
          <p:cNvSpPr/>
          <p:nvPr/>
        </p:nvSpPr>
        <p:spPr>
          <a:xfrm>
            <a:off x="146824" y="1810215"/>
            <a:ext cx="1821365" cy="124521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Calibri"/>
              </a:rPr>
              <a:t>Halo </a:t>
            </a:r>
            <a:r>
              <a:rPr lang="fr-FR" err="1">
                <a:cs typeface="Calibri"/>
              </a:rPr>
              <a:t>finder</a:t>
            </a:r>
            <a:endParaRPr lang="fr-FR" err="1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5E9996-C41B-330F-29A4-3DA87E697E9D}"/>
              </a:ext>
            </a:extLst>
          </p:cNvPr>
          <p:cNvSpPr txBox="1"/>
          <p:nvPr/>
        </p:nvSpPr>
        <p:spPr>
          <a:xfrm>
            <a:off x="2618446" y="4012349"/>
            <a:ext cx="1925445" cy="73866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i="1" err="1">
                <a:solidFill>
                  <a:srgbClr val="ED7D31"/>
                </a:solidFill>
              </a:rPr>
              <a:t>Repeat</a:t>
            </a:r>
            <a:r>
              <a:rPr lang="fr-FR" sz="1400" i="1">
                <a:solidFill>
                  <a:srgbClr val="ED7D31"/>
                </a:solidFill>
              </a:rPr>
              <a:t> 20 times for </a:t>
            </a:r>
            <a:r>
              <a:rPr lang="fr-FR" sz="1400" i="1" err="1">
                <a:solidFill>
                  <a:srgbClr val="ED7D31"/>
                </a:solidFill>
              </a:rPr>
              <a:t>each</a:t>
            </a:r>
            <a:r>
              <a:rPr lang="fr-FR" sz="1400" i="1">
                <a:solidFill>
                  <a:srgbClr val="ED7D31"/>
                </a:solidFill>
              </a:rPr>
              <a:t> point to variance </a:t>
            </a:r>
            <a:r>
              <a:rPr lang="fr-FR" sz="1400" i="1" err="1">
                <a:solidFill>
                  <a:srgbClr val="ED7D31"/>
                </a:solidFill>
              </a:rPr>
              <a:t>estimate</a:t>
            </a:r>
            <a:endParaRPr lang="fr-FR" sz="1400" i="1">
              <a:solidFill>
                <a:srgbClr val="ED7D31"/>
              </a:solidFill>
              <a:cs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3B4D1E-70A8-1E0A-BD5D-18565CB5B8AA}"/>
              </a:ext>
            </a:extLst>
          </p:cNvPr>
          <p:cNvSpPr txBox="1"/>
          <p:nvPr/>
        </p:nvSpPr>
        <p:spPr>
          <a:xfrm>
            <a:off x="2005129" y="137299"/>
            <a:ext cx="293834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i="1">
                <a:solidFill>
                  <a:schemeClr val="accent2"/>
                </a:solidFill>
              </a:rPr>
              <a:t>Start </a:t>
            </a:r>
            <a:r>
              <a:rPr lang="fr-FR" sz="2000" b="1" i="1" err="1">
                <a:solidFill>
                  <a:schemeClr val="accent2"/>
                </a:solidFill>
              </a:rPr>
              <a:t>Likelihood</a:t>
            </a:r>
            <a:r>
              <a:rPr lang="fr-FR" sz="2000" b="1" i="1">
                <a:solidFill>
                  <a:schemeClr val="accent2"/>
                </a:solidFill>
              </a:rPr>
              <a:t> </a:t>
            </a:r>
            <a:r>
              <a:rPr lang="fr-FR" sz="2000" b="1" i="1" err="1">
                <a:solidFill>
                  <a:schemeClr val="accent2"/>
                </a:solidFill>
              </a:rPr>
              <a:t>evaluation</a:t>
            </a:r>
            <a:r>
              <a:rPr lang="fr-FR" sz="2000" b="1" i="1">
                <a:solidFill>
                  <a:schemeClr val="accent2"/>
                </a:solidFill>
              </a:rPr>
              <a:t> </a:t>
            </a:r>
            <a:r>
              <a:rPr lang="fr-FR" sz="2000" b="1" i="1" err="1">
                <a:solidFill>
                  <a:schemeClr val="accent2"/>
                </a:solidFill>
              </a:rPr>
              <a:t>procedure</a:t>
            </a:r>
            <a:endParaRPr lang="fr-FR" sz="2000" b="1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E94047-08F1-17FA-6448-21D804823F1E}"/>
              </a:ext>
            </a:extLst>
          </p:cNvPr>
          <p:cNvSpPr txBox="1"/>
          <p:nvPr/>
        </p:nvSpPr>
        <p:spPr>
          <a:xfrm>
            <a:off x="10442884" y="5954517"/>
            <a:ext cx="1479396" cy="5418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i="1" err="1">
                <a:solidFill>
                  <a:schemeClr val="accent1"/>
                </a:solidFill>
              </a:rPr>
              <a:t>Gaussian</a:t>
            </a:r>
            <a:r>
              <a:rPr lang="fr-FR" sz="1400" i="1">
                <a:solidFill>
                  <a:schemeClr val="accent1"/>
                </a:solidFill>
              </a:rPr>
              <a:t> Process </a:t>
            </a:r>
            <a:r>
              <a:rPr lang="fr-FR" sz="1400" i="1" err="1">
                <a:solidFill>
                  <a:schemeClr val="accent1"/>
                </a:solidFill>
              </a:rPr>
              <a:t>Regression</a:t>
            </a:r>
            <a:r>
              <a:rPr lang="fr-FR" sz="1400" i="1">
                <a:solidFill>
                  <a:schemeClr val="accent1"/>
                </a:solidFill>
              </a:rPr>
              <a:t> (GPR)</a:t>
            </a:r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A36278-7D2B-E690-1AD7-294A12817973}"/>
              </a:ext>
            </a:extLst>
          </p:cNvPr>
          <p:cNvSpPr/>
          <p:nvPr/>
        </p:nvSpPr>
        <p:spPr>
          <a:xfrm>
            <a:off x="5369312" y="2488580"/>
            <a:ext cx="1635511" cy="123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solidFill>
                  <a:schemeClr val="accent2"/>
                </a:solidFill>
                <a:ea typeface="+mn-lt"/>
                <a:cs typeface="+mn-lt"/>
              </a:rPr>
              <a:t>Likelihood</a:t>
            </a:r>
            <a:r>
              <a:rPr lang="fr-FR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fr-FR" err="1">
                <a:solidFill>
                  <a:schemeClr val="accent2"/>
                </a:solidFill>
                <a:cs typeface="Calibri"/>
              </a:rPr>
              <a:t>evaluation</a:t>
            </a:r>
            <a:endParaRPr lang="fr-FR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20EE78-988D-3ABC-0420-6541EB3EA07D}"/>
              </a:ext>
            </a:extLst>
          </p:cNvPr>
          <p:cNvSpPr/>
          <p:nvPr/>
        </p:nvSpPr>
        <p:spPr>
          <a:xfrm>
            <a:off x="8454482" y="2488580"/>
            <a:ext cx="1635511" cy="123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ea typeface="+mn-lt"/>
                <a:cs typeface="+mn-lt"/>
              </a:rPr>
              <a:t>Evaluate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accuracy</a:t>
            </a:r>
            <a:r>
              <a:rPr lang="fr-FR">
                <a:ea typeface="+mn-lt"/>
                <a:cs typeface="+mn-lt"/>
              </a:rPr>
              <a:t> of the </a:t>
            </a:r>
            <a:r>
              <a:rPr lang="fr-FR" err="1">
                <a:ea typeface="+mn-lt"/>
                <a:cs typeface="+mn-lt"/>
              </a:rPr>
              <a:t>prediction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EF1D3406-C645-C644-C282-589EBDD21FD7}"/>
              </a:ext>
            </a:extLst>
          </p:cNvPr>
          <p:cNvSpPr/>
          <p:nvPr/>
        </p:nvSpPr>
        <p:spPr>
          <a:xfrm rot="10800000">
            <a:off x="7256125" y="2827264"/>
            <a:ext cx="780585" cy="46463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8AFBEEF-DADC-B92A-BC45-8C83D7B460CE}"/>
              </a:ext>
            </a:extLst>
          </p:cNvPr>
          <p:cNvSpPr txBox="1"/>
          <p:nvPr/>
        </p:nvSpPr>
        <p:spPr>
          <a:xfrm>
            <a:off x="6474910" y="4216786"/>
            <a:ext cx="118203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i="1" err="1">
                <a:solidFill>
                  <a:schemeClr val="accent1"/>
                </a:solidFill>
              </a:rPr>
              <a:t>Add</a:t>
            </a:r>
            <a:r>
              <a:rPr lang="fr-FR" sz="1400" i="1">
                <a:solidFill>
                  <a:schemeClr val="accent1"/>
                </a:solidFill>
              </a:rPr>
              <a:t> to the </a:t>
            </a:r>
            <a:r>
              <a:rPr lang="fr-FR" sz="1400" i="1" err="1">
                <a:solidFill>
                  <a:schemeClr val="accent1"/>
                </a:solidFill>
              </a:rPr>
              <a:t>trainning</a:t>
            </a:r>
            <a:r>
              <a:rPr lang="fr-FR" sz="1400" i="1">
                <a:solidFill>
                  <a:schemeClr val="accent1"/>
                </a:solidFill>
              </a:rPr>
              <a:t> </a:t>
            </a:r>
            <a:r>
              <a:rPr lang="fr-FR" sz="1400" i="1" err="1">
                <a:solidFill>
                  <a:schemeClr val="accent1"/>
                </a:solidFill>
              </a:rPr>
              <a:t>sample</a:t>
            </a:r>
            <a:endParaRPr lang="fr-FR" err="1">
              <a:solidFill>
                <a:schemeClr val="accent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57C7588-4EBB-D3F0-5A7F-0394D3B7FF19}"/>
              </a:ext>
            </a:extLst>
          </p:cNvPr>
          <p:cNvSpPr txBox="1"/>
          <p:nvPr/>
        </p:nvSpPr>
        <p:spPr>
          <a:xfrm>
            <a:off x="6976714" y="2488346"/>
            <a:ext cx="212988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i="1">
                <a:solidFill>
                  <a:srgbClr val="FF0000"/>
                </a:solidFill>
              </a:rPr>
              <a:t>Fit not </a:t>
            </a:r>
            <a:r>
              <a:rPr lang="fr-FR" sz="1400" i="1" err="1">
                <a:solidFill>
                  <a:srgbClr val="FF0000"/>
                </a:solidFill>
              </a:rPr>
              <a:t>converged</a:t>
            </a:r>
            <a:endParaRPr lang="fr-FR" sz="1400" i="1" err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85CF486-76AD-EDBF-0809-ED293C5A7148}"/>
              </a:ext>
            </a:extLst>
          </p:cNvPr>
          <p:cNvSpPr txBox="1"/>
          <p:nvPr/>
        </p:nvSpPr>
        <p:spPr>
          <a:xfrm>
            <a:off x="6787377" y="3293327"/>
            <a:ext cx="188827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i="1">
                <a:solidFill>
                  <a:srgbClr val="FF0000"/>
                </a:solidFill>
                <a:ea typeface="+mn-lt"/>
                <a:cs typeface="+mn-lt"/>
              </a:rPr>
              <a:t>Select a new </a:t>
            </a:r>
            <a:r>
              <a:rPr lang="fr-FR" sz="1400" i="1" err="1">
                <a:solidFill>
                  <a:srgbClr val="FF0000"/>
                </a:solidFill>
                <a:ea typeface="+mn-lt"/>
                <a:cs typeface="+mn-lt"/>
              </a:rPr>
              <a:t>interresting</a:t>
            </a:r>
            <a:r>
              <a:rPr lang="fr-FR" sz="1400" i="1">
                <a:solidFill>
                  <a:srgbClr val="FF0000"/>
                </a:solidFill>
                <a:ea typeface="+mn-lt"/>
                <a:cs typeface="+mn-lt"/>
              </a:rPr>
              <a:t> point </a:t>
            </a:r>
            <a:endParaRPr lang="fr-FR">
              <a:ea typeface="+mn-lt"/>
              <a:cs typeface="+mn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373875-912A-3C78-1B07-E7F626C7CF93}"/>
              </a:ext>
            </a:extLst>
          </p:cNvPr>
          <p:cNvSpPr/>
          <p:nvPr/>
        </p:nvSpPr>
        <p:spPr>
          <a:xfrm>
            <a:off x="8454482" y="137530"/>
            <a:ext cx="1635511" cy="1152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Calibri"/>
              </a:rPr>
              <a:t>Stop</a:t>
            </a:r>
            <a:endParaRPr lang="fr-FR"/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6FD7A788-FB01-9FBA-D55B-EBAE7A59B548}"/>
              </a:ext>
            </a:extLst>
          </p:cNvPr>
          <p:cNvSpPr/>
          <p:nvPr/>
        </p:nvSpPr>
        <p:spPr>
          <a:xfrm rot="16200000">
            <a:off x="8849941" y="1560462"/>
            <a:ext cx="845634" cy="42746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6B981FC-DE09-634C-2C81-2D4E93745867}"/>
              </a:ext>
            </a:extLst>
          </p:cNvPr>
          <p:cNvSpPr txBox="1"/>
          <p:nvPr/>
        </p:nvSpPr>
        <p:spPr>
          <a:xfrm>
            <a:off x="8686567" y="2144517"/>
            <a:ext cx="12099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i="1">
                <a:solidFill>
                  <a:srgbClr val="00B050"/>
                </a:solidFill>
              </a:rPr>
              <a:t>Fit </a:t>
            </a:r>
            <a:r>
              <a:rPr lang="fr-FR" sz="1400" i="1" err="1">
                <a:solidFill>
                  <a:srgbClr val="00B050"/>
                </a:solidFill>
              </a:rPr>
              <a:t>converged</a:t>
            </a:r>
            <a:r>
              <a:rPr lang="fr-FR" sz="1400" i="1">
                <a:solidFill>
                  <a:srgbClr val="00B050"/>
                </a:solidFill>
              </a:rPr>
              <a:t> </a:t>
            </a:r>
            <a:endParaRPr lang="fr-FR" sz="1400" i="1">
              <a:solidFill>
                <a:srgbClr val="00B050"/>
              </a:solidFill>
              <a:cs typeface="Calibri"/>
            </a:endParaRP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E2B7876E-462F-CD38-0B3D-A495CBC385D1}"/>
              </a:ext>
            </a:extLst>
          </p:cNvPr>
          <p:cNvSpPr/>
          <p:nvPr/>
        </p:nvSpPr>
        <p:spPr>
          <a:xfrm>
            <a:off x="2135448" y="1173024"/>
            <a:ext cx="483219" cy="975731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0634EE32-E945-9867-D00C-C9AFB08EF5A9}"/>
              </a:ext>
            </a:extLst>
          </p:cNvPr>
          <p:cNvSpPr/>
          <p:nvPr/>
        </p:nvSpPr>
        <p:spPr>
          <a:xfrm>
            <a:off x="2088984" y="2938633"/>
            <a:ext cx="483219" cy="975731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8755816-6847-F6BA-D374-7F0FCD354BA7}"/>
              </a:ext>
            </a:extLst>
          </p:cNvPr>
          <p:cNvSpPr txBox="1"/>
          <p:nvPr/>
        </p:nvSpPr>
        <p:spPr>
          <a:xfrm>
            <a:off x="1977250" y="4049519"/>
            <a:ext cx="643054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i="1">
                <a:solidFill>
                  <a:srgbClr val="ED7D31"/>
                </a:solidFill>
              </a:rPr>
              <a:t>X 20</a:t>
            </a:r>
            <a:endParaRPr lang="fr-FR" b="1"/>
          </a:p>
        </p:txBody>
      </p:sp>
      <p:sp>
        <p:nvSpPr>
          <p:cNvPr id="48" name="Flèche : angle droit 47">
            <a:extLst>
              <a:ext uri="{FF2B5EF4-FFF2-40B4-BE49-F238E27FC236}">
                <a16:creationId xmlns:a16="http://schemas.microsoft.com/office/drawing/2014/main" id="{198BA59A-9B6B-E52E-CA2B-D22CED25B078}"/>
              </a:ext>
            </a:extLst>
          </p:cNvPr>
          <p:cNvSpPr/>
          <p:nvPr/>
        </p:nvSpPr>
        <p:spPr>
          <a:xfrm rot="5400000">
            <a:off x="2080344" y="4825364"/>
            <a:ext cx="854926" cy="734121"/>
          </a:xfrm>
          <a:prstGeom prst="bent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6DD8CB6-EEC8-59A1-6F87-60254F7C0998}"/>
              </a:ext>
            </a:extLst>
          </p:cNvPr>
          <p:cNvSpPr/>
          <p:nvPr/>
        </p:nvSpPr>
        <p:spPr>
          <a:xfrm>
            <a:off x="4755994" y="53898"/>
            <a:ext cx="7406266" cy="666285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>
              <a:cs typeface="Calibri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FCB2F58-597C-1339-0E4C-E5117FB652E7}"/>
              </a:ext>
            </a:extLst>
          </p:cNvPr>
          <p:cNvSpPr txBox="1"/>
          <p:nvPr/>
        </p:nvSpPr>
        <p:spPr>
          <a:xfrm>
            <a:off x="4895153" y="137299"/>
            <a:ext cx="293834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i="1" err="1">
                <a:solidFill>
                  <a:schemeClr val="accent1"/>
                </a:solidFill>
              </a:rPr>
              <a:t>Iterative</a:t>
            </a:r>
            <a:r>
              <a:rPr lang="fr-FR" sz="2000" b="1" i="1">
                <a:solidFill>
                  <a:schemeClr val="accent1"/>
                </a:solidFill>
              </a:rPr>
              <a:t> process</a:t>
            </a:r>
            <a:endParaRPr lang="fr-FR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F431ECD-20EE-5019-4734-47EAEB4AFEAC}"/>
              </a:ext>
            </a:extLst>
          </p:cNvPr>
          <p:cNvSpPr txBox="1"/>
          <p:nvPr/>
        </p:nvSpPr>
        <p:spPr>
          <a:xfrm>
            <a:off x="4941616" y="6354103"/>
            <a:ext cx="293834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i="1">
                <a:solidFill>
                  <a:schemeClr val="accent1"/>
                </a:solidFill>
              </a:rPr>
              <a:t>Start </a:t>
            </a:r>
            <a:r>
              <a:rPr lang="fr-FR" sz="2000" b="1" i="1" err="1">
                <a:solidFill>
                  <a:schemeClr val="accent1"/>
                </a:solidFill>
              </a:rPr>
              <a:t>iterative</a:t>
            </a:r>
            <a:r>
              <a:rPr lang="fr-FR" sz="2000" b="1" i="1">
                <a:solidFill>
                  <a:schemeClr val="accent1"/>
                </a:solidFill>
              </a:rPr>
              <a:t> </a:t>
            </a:r>
            <a:r>
              <a:rPr lang="fr-FR" sz="2000" b="1" i="1" err="1">
                <a:solidFill>
                  <a:schemeClr val="accent1"/>
                </a:solidFill>
              </a:rPr>
              <a:t>procedure</a:t>
            </a:r>
            <a:endParaRPr lang="fr-FR" err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36401C-DC8F-79F3-B717-A7B5046BFC16}"/>
              </a:ext>
            </a:extLst>
          </p:cNvPr>
          <p:cNvSpPr/>
          <p:nvPr/>
        </p:nvSpPr>
        <p:spPr>
          <a:xfrm>
            <a:off x="5369311" y="5164872"/>
            <a:ext cx="1635511" cy="123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Calibri"/>
              </a:rPr>
              <a:t>Training </a:t>
            </a:r>
            <a:r>
              <a:rPr lang="fr-FR" err="1">
                <a:cs typeface="Calibri"/>
              </a:rPr>
              <a:t>sample</a:t>
            </a:r>
            <a:endParaRPr lang="fr-FR" err="1"/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1FC4B44E-623B-7824-76BF-4697693F8F4C}"/>
              </a:ext>
            </a:extLst>
          </p:cNvPr>
          <p:cNvSpPr/>
          <p:nvPr/>
        </p:nvSpPr>
        <p:spPr>
          <a:xfrm>
            <a:off x="7223722" y="5519146"/>
            <a:ext cx="910682" cy="5296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 : angle droit 2">
            <a:extLst>
              <a:ext uri="{FF2B5EF4-FFF2-40B4-BE49-F238E27FC236}">
                <a16:creationId xmlns:a16="http://schemas.microsoft.com/office/drawing/2014/main" id="{BECCC3CF-609F-1406-7046-6CD9131438A1}"/>
              </a:ext>
            </a:extLst>
          </p:cNvPr>
          <p:cNvSpPr/>
          <p:nvPr/>
        </p:nvSpPr>
        <p:spPr>
          <a:xfrm>
            <a:off x="10701630" y="5185455"/>
            <a:ext cx="854926" cy="73412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angle droit 40">
            <a:extLst>
              <a:ext uri="{FF2B5EF4-FFF2-40B4-BE49-F238E27FC236}">
                <a16:creationId xmlns:a16="http://schemas.microsoft.com/office/drawing/2014/main" id="{908A28D4-A6D6-458C-5AD7-BA5D032E1360}"/>
              </a:ext>
            </a:extLst>
          </p:cNvPr>
          <p:cNvSpPr/>
          <p:nvPr/>
        </p:nvSpPr>
        <p:spPr>
          <a:xfrm rot="16200000">
            <a:off x="10645874" y="2992382"/>
            <a:ext cx="854926" cy="73412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 : droite 43">
            <a:extLst>
              <a:ext uri="{FF2B5EF4-FFF2-40B4-BE49-F238E27FC236}">
                <a16:creationId xmlns:a16="http://schemas.microsoft.com/office/drawing/2014/main" id="{E8ADDD04-90D8-8F0F-4455-4E995F5CCBDF}"/>
              </a:ext>
            </a:extLst>
          </p:cNvPr>
          <p:cNvSpPr/>
          <p:nvPr/>
        </p:nvSpPr>
        <p:spPr>
          <a:xfrm rot="5400000">
            <a:off x="5662552" y="4246049"/>
            <a:ext cx="910682" cy="5296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F7EBFA-7095-B5D4-8ADA-4C078177A3A0}"/>
              </a:ext>
            </a:extLst>
          </p:cNvPr>
          <p:cNvSpPr txBox="1"/>
          <p:nvPr/>
        </p:nvSpPr>
        <p:spPr>
          <a:xfrm>
            <a:off x="5904572" y="4538547"/>
            <a:ext cx="5594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>
                <a:solidFill>
                  <a:srgbClr val="FFFFFF"/>
                </a:solidFill>
              </a:rPr>
              <a:t>+1</a:t>
            </a: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A6D1E2BB-F660-A0F4-42D6-88367032C536}"/>
              </a:ext>
            </a:extLst>
          </p:cNvPr>
          <p:cNvSpPr/>
          <p:nvPr/>
        </p:nvSpPr>
        <p:spPr>
          <a:xfrm>
            <a:off x="4629902" y="5620205"/>
            <a:ext cx="706243" cy="334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571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7">
            <a:extLst>
              <a:ext uri="{FF2B5EF4-FFF2-40B4-BE49-F238E27FC236}">
                <a16:creationId xmlns:a16="http://schemas.microsoft.com/office/drawing/2014/main" id="{6D27EDB5-BC26-A3D0-60B0-844F4358E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464" y="871768"/>
            <a:ext cx="4452465" cy="4565960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6337566E-3E6C-9338-FC4A-4CD5B4D5D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07" y="1418630"/>
            <a:ext cx="7699375" cy="2781047"/>
          </a:xfrm>
          <a:prstGeom prst="rect">
            <a:avLst/>
          </a:prstGeom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18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129543E-E3CF-E85D-7C07-E1B75EB20B39}"/>
              </a:ext>
            </a:extLst>
          </p:cNvPr>
          <p:cNvGrpSpPr/>
          <p:nvPr/>
        </p:nvGrpSpPr>
        <p:grpSpPr>
          <a:xfrm>
            <a:off x="1078664" y="929993"/>
            <a:ext cx="7696084" cy="383124"/>
            <a:chOff x="1128132" y="931546"/>
            <a:chExt cx="7789126" cy="380064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0B07235-5A48-D2DF-B7D7-F4A828886334}"/>
                </a:ext>
              </a:extLst>
            </p:cNvPr>
            <p:cNvSpPr txBox="1"/>
            <p:nvPr/>
          </p:nvSpPr>
          <p:spPr>
            <a:xfrm>
              <a:off x="6174058" y="942278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lvl="1"/>
              <a:r>
                <a:rPr lang="en-US" i="1">
                  <a:latin typeface="Garamond"/>
                  <a:cs typeface="Arial"/>
                </a:rPr>
                <a:t>s.</a:t>
              </a:r>
              <a:r>
                <a:rPr lang="en-US">
                  <a:latin typeface="Garamond"/>
                  <a:cs typeface="Arial"/>
                </a:rPr>
                <a:t>ξ</a:t>
              </a:r>
              <a:r>
                <a:rPr lang="en-US" baseline="-25000">
                  <a:latin typeface="Garamond"/>
                  <a:cs typeface="Arial"/>
                </a:rPr>
                <a:t>2</a:t>
              </a:r>
              <a:r>
                <a:rPr lang="en-US">
                  <a:latin typeface="Garamond"/>
                  <a:cs typeface="Arial"/>
                </a:rPr>
                <a:t>(s)​</a:t>
              </a:r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C580DBB-2DC0-A15B-198A-9AB536D59ADD}"/>
                </a:ext>
              </a:extLst>
            </p:cNvPr>
            <p:cNvSpPr txBox="1"/>
            <p:nvPr/>
          </p:nvSpPr>
          <p:spPr>
            <a:xfrm>
              <a:off x="3748668" y="932984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latin typeface="Garamond"/>
                </a:rPr>
                <a:t> s.</a:t>
              </a:r>
              <a:r>
                <a:rPr lang="en-US">
                  <a:latin typeface="Garamond"/>
                </a:rPr>
                <a:t>ξ</a:t>
              </a:r>
              <a:r>
                <a:rPr lang="en-US" baseline="-25000">
                  <a:latin typeface="Garamond"/>
                </a:rPr>
                <a:t>0</a:t>
              </a:r>
              <a:r>
                <a:rPr lang="en-US">
                  <a:latin typeface="Garamond"/>
                </a:rPr>
                <a:t>(s) </a:t>
              </a:r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31DB5FE-4237-F612-C930-D6AC7DC63B1C}"/>
                </a:ext>
              </a:extLst>
            </p:cNvPr>
            <p:cNvSpPr txBox="1"/>
            <p:nvPr/>
          </p:nvSpPr>
          <p:spPr>
            <a:xfrm>
              <a:off x="1128132" y="931546"/>
              <a:ext cx="97235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err="1">
                  <a:latin typeface="Garamond"/>
                  <a:ea typeface="+mn-lt"/>
                  <a:cs typeface="+mn-lt"/>
                </a:rPr>
                <a:t>r</a:t>
              </a:r>
              <a:r>
                <a:rPr lang="en-US" baseline="-25000" err="1">
                  <a:latin typeface="Garamond"/>
                  <a:ea typeface="+mn-lt"/>
                  <a:cs typeface="+mn-lt"/>
                </a:rPr>
                <a:t>p</a:t>
              </a:r>
              <a:r>
                <a:rPr lang="en-US" err="1">
                  <a:latin typeface="Garamond"/>
                  <a:ea typeface="+mn-lt"/>
                  <a:cs typeface="+mn-lt"/>
                </a:rPr>
                <a:t>.w</a:t>
              </a:r>
              <a:r>
                <a:rPr lang="en-US" baseline="-25000" err="1">
                  <a:latin typeface="Garamond"/>
                  <a:ea typeface="+mn-lt"/>
                  <a:cs typeface="+mn-lt"/>
                </a:rPr>
                <a:t>p</a:t>
              </a:r>
              <a:r>
                <a:rPr lang="en-US">
                  <a:latin typeface="Garamond"/>
                </a:rPr>
                <a:t>(</a:t>
              </a:r>
              <a:r>
                <a:rPr lang="en-US" i="1" err="1">
                  <a:latin typeface="Garamond"/>
                </a:rPr>
                <a:t>r</a:t>
              </a:r>
              <a:r>
                <a:rPr lang="en-US" i="1" baseline="-25000" err="1">
                  <a:latin typeface="Garamond"/>
                </a:rPr>
                <a:t>p</a:t>
              </a:r>
              <a:r>
                <a:rPr lang="en-US">
                  <a:latin typeface="Garamond"/>
                </a:rPr>
                <a:t>) </a:t>
              </a:r>
              <a:endParaRPr lang="fr-FR">
                <a:cs typeface="Calibri"/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CFE5D2BF-4A1F-CFE8-3577-1099712C78A2}"/>
              </a:ext>
            </a:extLst>
          </p:cNvPr>
          <p:cNvSpPr txBox="1"/>
          <p:nvPr/>
        </p:nvSpPr>
        <p:spPr>
          <a:xfrm>
            <a:off x="10055795" y="832745"/>
            <a:ext cx="2133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>
                <a:latin typeface="Rockwell Extra Bold"/>
                <a:ea typeface="MS PGothic"/>
              </a:rPr>
              <a:t>Preliminary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1AD296-EE6B-3C4F-8CFB-420E88B51590}"/>
              </a:ext>
            </a:extLst>
          </p:cNvPr>
          <p:cNvSpPr txBox="1"/>
          <p:nvPr/>
        </p:nvSpPr>
        <p:spPr>
          <a:xfrm>
            <a:off x="8500244" y="5578928"/>
            <a:ext cx="3813856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000" b="1">
                <a:latin typeface="Garamond"/>
              </a:rPr>
              <a:t>χ</a:t>
            </a:r>
            <a:r>
              <a:rPr lang="el-GR" sz="2000" b="1" baseline="30000">
                <a:latin typeface="Garamond"/>
              </a:rPr>
              <a:t>2</a:t>
            </a:r>
            <a:r>
              <a:rPr lang="fr-FR" sz="2000" b="1">
                <a:latin typeface="Garamond"/>
              </a:rPr>
              <a:t>=186.81+/-1.93 (75-4 </a:t>
            </a:r>
            <a:r>
              <a:rPr lang="fr-FR" sz="2000" b="1" err="1">
                <a:latin typeface="Garamond"/>
              </a:rPr>
              <a:t>DoF</a:t>
            </a:r>
            <a:r>
              <a:rPr lang="fr-FR" sz="2000" b="1">
                <a:latin typeface="Garamond"/>
              </a:rPr>
              <a:t>)</a:t>
            </a:r>
            <a:endParaRPr lang="fr-FR" sz="2000" b="1">
              <a:latin typeface="Garamond"/>
              <a:cs typeface="Calibri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753099F-E5D9-C5A8-CC4B-2ECBB10FD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83" y="197859"/>
            <a:ext cx="7551235" cy="424173"/>
          </a:xfrm>
        </p:spPr>
        <p:txBody>
          <a:bodyPr>
            <a:normAutofit fontScale="90000"/>
          </a:bodyPr>
          <a:lstStyle/>
          <a:p>
            <a:r>
              <a:rPr lang="fr-FR">
                <a:ea typeface="+mj-lt"/>
                <a:cs typeface="+mj-lt"/>
              </a:rPr>
              <a:t>4p (initial </a:t>
            </a:r>
            <a:r>
              <a:rPr lang="fr-FR" err="1">
                <a:ea typeface="+mj-lt"/>
                <a:cs typeface="+mj-lt"/>
              </a:rPr>
              <a:t>prior</a:t>
            </a:r>
            <a:r>
              <a:rPr lang="fr-FR">
                <a:ea typeface="+mj-lt"/>
                <a:cs typeface="+mj-lt"/>
              </a:rPr>
              <a:t>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854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0ECB70-908D-B4E1-8DA3-2716375A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0AE005-C78E-C725-CCF2-AD53722D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19</a:t>
            </a:fld>
            <a:endParaRPr lang="en-US"/>
          </a:p>
        </p:txBody>
      </p:sp>
      <p:pic>
        <p:nvPicPr>
          <p:cNvPr id="7" name="Image 12">
            <a:extLst>
              <a:ext uri="{FF2B5EF4-FFF2-40B4-BE49-F238E27FC236}">
                <a16:creationId xmlns:a16="http://schemas.microsoft.com/office/drawing/2014/main" id="{D3A47A09-725D-B1DF-46B3-728C1B5C6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9" t="2510" r="138" b="4440"/>
          <a:stretch/>
        </p:blipFill>
        <p:spPr>
          <a:xfrm>
            <a:off x="5299712" y="597115"/>
            <a:ext cx="6889292" cy="45914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31A9F3-567E-0400-FF4C-25543BE55762}"/>
              </a:ext>
            </a:extLst>
          </p:cNvPr>
          <p:cNvSpPr txBox="1"/>
          <p:nvPr/>
        </p:nvSpPr>
        <p:spPr>
          <a:xfrm>
            <a:off x="90836" y="769201"/>
            <a:ext cx="431366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err="1"/>
              <a:t>Each</a:t>
            </a:r>
            <a:r>
              <a:rPr lang="fr-FR"/>
              <a:t> point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define</a:t>
            </a:r>
            <a:r>
              <a:rPr lang="fr-FR"/>
              <a:t> a collection of </a:t>
            </a:r>
            <a:r>
              <a:rPr lang="fr-FR" err="1"/>
              <a:t>random</a:t>
            </a:r>
            <a:r>
              <a:rPr lang="fr-FR"/>
              <a:t> variables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used</a:t>
            </a:r>
            <a:r>
              <a:rPr lang="fr-FR"/>
              <a:t> to </a:t>
            </a:r>
            <a:r>
              <a:rPr lang="fr-FR" err="1"/>
              <a:t>determine</a:t>
            </a:r>
            <a:r>
              <a:rPr lang="fr-FR"/>
              <a:t> a collection of </a:t>
            </a:r>
            <a:r>
              <a:rPr lang="fr-FR" err="1"/>
              <a:t>multivariate</a:t>
            </a:r>
            <a:r>
              <a:rPr lang="fr-FR"/>
              <a:t> </a:t>
            </a:r>
            <a:r>
              <a:rPr lang="fr-FR" err="1"/>
              <a:t>gaussian</a:t>
            </a:r>
            <a:r>
              <a:rPr lang="fr-FR"/>
              <a:t> distributions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91DB45-B312-17FD-DA4C-121C5A40E23D}"/>
              </a:ext>
            </a:extLst>
          </p:cNvPr>
          <p:cNvSpPr txBox="1"/>
          <p:nvPr/>
        </p:nvSpPr>
        <p:spPr>
          <a:xfrm>
            <a:off x="-4414" y="2216537"/>
            <a:ext cx="54473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The GP </a:t>
            </a:r>
            <a:r>
              <a:rPr lang="fr-FR" err="1"/>
              <a:t>give</a:t>
            </a:r>
            <a:r>
              <a:rPr lang="fr-FR"/>
              <a:t> a distribution of the probable values of the point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want</a:t>
            </a:r>
            <a:r>
              <a:rPr lang="fr-FR"/>
              <a:t> to </a:t>
            </a:r>
            <a:r>
              <a:rPr lang="fr-FR" err="1"/>
              <a:t>evaluate</a:t>
            </a:r>
          </a:p>
        </p:txBody>
      </p:sp>
      <p:pic>
        <p:nvPicPr>
          <p:cNvPr id="13" name="Picture 5" descr="Diagram&#10;&#10;Description automatically generated">
            <a:extLst>
              <a:ext uri="{FF2B5EF4-FFF2-40B4-BE49-F238E27FC236}">
                <a16:creationId xmlns:a16="http://schemas.microsoft.com/office/drawing/2014/main" id="{3810A91C-1D61-7924-99EC-4EC09F80A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40" y="5093784"/>
            <a:ext cx="4468210" cy="131504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D86996C-6262-84E3-BB27-B54E36F0142A}"/>
              </a:ext>
            </a:extLst>
          </p:cNvPr>
          <p:cNvSpPr txBox="1"/>
          <p:nvPr/>
        </p:nvSpPr>
        <p:spPr>
          <a:xfrm>
            <a:off x="-38099" y="3799777"/>
            <a:ext cx="4332249" cy="15881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fr-FR"/>
              <a:t>It use a </a:t>
            </a:r>
            <a:r>
              <a:rPr lang="fr-FR" err="1"/>
              <a:t>correlation</a:t>
            </a:r>
            <a:r>
              <a:rPr lang="fr-FR"/>
              <a:t> kernel to </a:t>
            </a:r>
            <a:r>
              <a:rPr lang="fr-FR" err="1"/>
              <a:t>smooth</a:t>
            </a:r>
            <a:r>
              <a:rPr lang="en-US">
                <a:ea typeface="+mn-lt"/>
                <a:cs typeface="+mn-lt"/>
              </a:rPr>
              <a:t> out the variations of the function over the parameter space within a specific smoothing length l</a:t>
            </a:r>
          </a:p>
          <a:p>
            <a:endParaRPr lang="fr-FR">
              <a:cs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DD92F0-E827-9713-1C1D-C05DAC94DDD4}"/>
              </a:ext>
            </a:extLst>
          </p:cNvPr>
          <p:cNvSpPr txBox="1"/>
          <p:nvPr/>
        </p:nvSpPr>
        <p:spPr>
          <a:xfrm>
            <a:off x="5969620" y="5430644"/>
            <a:ext cx="61814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https://distill.pub/2019/visual-exploration-gaussian-processes/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4000" err="1">
                <a:latin typeface="Franklin Gothic"/>
                <a:cs typeface="Calibri Light"/>
              </a:rPr>
              <a:t>Dark</a:t>
            </a:r>
            <a:r>
              <a:rPr lang="fr-FR" sz="4000">
                <a:latin typeface="Franklin Gothic"/>
                <a:cs typeface="Calibri Light"/>
              </a:rPr>
              <a:t> Energy </a:t>
            </a:r>
            <a:r>
              <a:rPr lang="fr-FR" sz="4000" err="1">
                <a:latin typeface="Franklin Gothic"/>
                <a:cs typeface="Calibri Light"/>
              </a:rPr>
              <a:t>Spectroscopic</a:t>
            </a:r>
            <a:r>
              <a:rPr lang="fr-FR" sz="4000">
                <a:latin typeface="Franklin Gothic"/>
                <a:cs typeface="Calibri Light"/>
              </a:rPr>
              <a:t> </a:t>
            </a:r>
            <a:r>
              <a:rPr lang="fr-FR" sz="4000" err="1">
                <a:latin typeface="Franklin Gothic"/>
                <a:cs typeface="Calibri Light"/>
              </a:rPr>
              <a:t>Instument</a:t>
            </a:r>
            <a:r>
              <a:rPr lang="fr-FR" sz="4000">
                <a:latin typeface="Franklin Gothic"/>
                <a:cs typeface="Calibri Light"/>
              </a:rPr>
              <a:t> (DESI)</a:t>
            </a:r>
          </a:p>
        </p:txBody>
      </p:sp>
      <p:pic>
        <p:nvPicPr>
          <p:cNvPr id="12" name="Image 12" descr="Une image contenant carte&#10;&#10;Description générée automatiquement">
            <a:extLst>
              <a:ext uri="{FF2B5EF4-FFF2-40B4-BE49-F238E27FC236}">
                <a16:creationId xmlns:a16="http://schemas.microsoft.com/office/drawing/2014/main" id="{DB3DB9E0-BCBC-CD10-0BFE-57CE43EE6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66" y="888507"/>
            <a:ext cx="4665160" cy="3292052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3FA287D-2EDA-5109-6466-00302CC51F05}"/>
              </a:ext>
            </a:extLst>
          </p:cNvPr>
          <p:cNvSpPr txBox="1"/>
          <p:nvPr/>
        </p:nvSpPr>
        <p:spPr>
          <a:xfrm>
            <a:off x="-427230" y="3882955"/>
            <a:ext cx="6947674" cy="30239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>
                <a:latin typeface="Garamond"/>
                <a:ea typeface="Verdana"/>
                <a:cs typeface="Gautami"/>
              </a:rPr>
              <a:t>=&gt; DESI over 5 </a:t>
            </a:r>
            <a:r>
              <a:rPr lang="fr-FR" sz="2400" b="1" err="1">
                <a:latin typeface="Garamond"/>
                <a:ea typeface="Verdana"/>
                <a:cs typeface="Gautami"/>
              </a:rPr>
              <a:t>years</a:t>
            </a:r>
            <a:r>
              <a:rPr lang="fr-FR" sz="2400" b="1">
                <a:latin typeface="Garamond"/>
                <a:ea typeface="Verdana"/>
                <a:cs typeface="Gautami"/>
              </a:rPr>
              <a:t> :</a:t>
            </a:r>
            <a:endParaRPr lang="fr-FR"/>
          </a:p>
          <a:p>
            <a:pPr marL="1257300" lvl="2" indent="-342900">
              <a:lnSpc>
                <a:spcPct val="150000"/>
              </a:lnSpc>
              <a:buFont typeface="Arial"/>
              <a:buChar char="•"/>
            </a:pPr>
            <a:r>
              <a:rPr lang="fr-FR" sz="2400" err="1">
                <a:latin typeface="Garamond"/>
                <a:ea typeface="Verdana"/>
                <a:cs typeface="Calibri"/>
              </a:rPr>
              <a:t>Footprint</a:t>
            </a:r>
            <a:r>
              <a:rPr lang="fr-FR" sz="2400">
                <a:latin typeface="Garamond"/>
                <a:ea typeface="Verdana"/>
                <a:cs typeface="Calibri"/>
              </a:rPr>
              <a:t> ~14 000 deg² </a:t>
            </a:r>
          </a:p>
          <a:p>
            <a:pPr marL="1257300" lvl="2" indent="-342900">
              <a:lnSpc>
                <a:spcPct val="150000"/>
              </a:lnSpc>
              <a:buFont typeface="Arial"/>
              <a:buChar char="•"/>
            </a:pPr>
            <a:r>
              <a:rPr lang="fr-FR" sz="2400">
                <a:latin typeface="Garamond"/>
                <a:ea typeface="Verdana"/>
                <a:cs typeface="Gautami"/>
              </a:rPr>
              <a:t>40M </a:t>
            </a:r>
            <a:r>
              <a:rPr lang="fr-FR" sz="2400" err="1">
                <a:latin typeface="Garamond"/>
                <a:ea typeface="Verdana"/>
                <a:cs typeface="Gautami"/>
              </a:rPr>
              <a:t>redshifts</a:t>
            </a:r>
            <a:r>
              <a:rPr lang="fr-FR" sz="2400">
                <a:latin typeface="Garamond"/>
                <a:ea typeface="Verdana"/>
                <a:cs typeface="Gautami"/>
              </a:rPr>
              <a:t> (</a:t>
            </a:r>
            <a:r>
              <a:rPr lang="fr-FR" sz="2400" err="1">
                <a:latin typeface="Garamond"/>
                <a:ea typeface="Verdana"/>
                <a:cs typeface="Gautami"/>
              </a:rPr>
              <a:t>already</a:t>
            </a:r>
            <a:r>
              <a:rPr lang="fr-FR" sz="2400">
                <a:latin typeface="Garamond"/>
                <a:ea typeface="Verdana"/>
                <a:cs typeface="Gautami"/>
              </a:rPr>
              <a:t> &gt; 10M)</a:t>
            </a:r>
          </a:p>
          <a:p>
            <a:pPr marL="1257300" lvl="2" indent="-342900">
              <a:buFont typeface="Arial"/>
              <a:buChar char="•"/>
            </a:pPr>
            <a:r>
              <a:rPr lang="fr-FR" sz="2400">
                <a:latin typeface="Garamond"/>
                <a:ea typeface="Verdana"/>
                <a:cs typeface="Gautami"/>
              </a:rPr>
              <a:t>Probe the large </a:t>
            </a:r>
            <a:r>
              <a:rPr lang="fr-FR" sz="2400" err="1">
                <a:latin typeface="Garamond"/>
                <a:ea typeface="Verdana"/>
                <a:cs typeface="Gautami"/>
              </a:rPr>
              <a:t>scale</a:t>
            </a:r>
            <a:r>
              <a:rPr lang="fr-FR" sz="2400">
                <a:latin typeface="Garamond"/>
                <a:ea typeface="Verdana"/>
                <a:cs typeface="Gautami"/>
              </a:rPr>
              <a:t> structure of the </a:t>
            </a:r>
            <a:r>
              <a:rPr lang="fr-FR" sz="2400" err="1">
                <a:latin typeface="Garamond"/>
                <a:ea typeface="Verdana"/>
                <a:cs typeface="Gautami"/>
              </a:rPr>
              <a:t>universe</a:t>
            </a:r>
            <a:r>
              <a:rPr lang="fr-FR" sz="2400">
                <a:latin typeface="Garamond"/>
                <a:ea typeface="Verdana"/>
                <a:cs typeface="Gautami"/>
              </a:rPr>
              <a:t> (BAO, RSD, FNL)</a:t>
            </a:r>
            <a:endParaRPr lang="fr-FR">
              <a:cs typeface="Calibri" panose="020F0502020204030204"/>
            </a:endParaRPr>
          </a:p>
          <a:p>
            <a:pPr lvl="3"/>
            <a:endParaRPr lang="fr-FR" sz="2400">
              <a:latin typeface="Garamond"/>
              <a:ea typeface="Verdana"/>
              <a:cs typeface="Calibri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6AF51D91-4389-FCB1-98E5-24968B641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482" y="917909"/>
            <a:ext cx="5393240" cy="3549565"/>
          </a:xfrm>
          <a:prstGeom prst="rect">
            <a:avLst/>
          </a:prstGeom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2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617EB20-7CC0-0970-259C-345255B9443A}"/>
              </a:ext>
            </a:extLst>
          </p:cNvPr>
          <p:cNvSpPr txBox="1"/>
          <p:nvPr/>
        </p:nvSpPr>
        <p:spPr>
          <a:xfrm>
            <a:off x="5058938" y="4733693"/>
            <a:ext cx="6859857" cy="1929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57300" lvl="2" indent="-342900">
              <a:buFont typeface="Arial"/>
              <a:buChar char="•"/>
            </a:pPr>
            <a:r>
              <a:rPr lang="fr-FR" sz="2400">
                <a:latin typeface="Garamond"/>
                <a:cs typeface="Arial"/>
              </a:rPr>
              <a:t>4 main </a:t>
            </a:r>
            <a:r>
              <a:rPr lang="fr-FR" sz="2400" err="1">
                <a:latin typeface="Garamond"/>
                <a:cs typeface="Arial"/>
              </a:rPr>
              <a:t>tracers</a:t>
            </a:r>
            <a:r>
              <a:rPr lang="fr-FR" sz="2400">
                <a:latin typeface="Garamond"/>
                <a:cs typeface="Arial"/>
              </a:rPr>
              <a:t> (BGS, LRG, ELG, </a:t>
            </a:r>
            <a:r>
              <a:rPr lang="fr-FR" sz="2400" err="1">
                <a:latin typeface="Garamond"/>
                <a:cs typeface="Arial"/>
              </a:rPr>
              <a:t>QSO+Ly</a:t>
            </a:r>
            <a:r>
              <a:rPr lang="fr-FR" sz="2400">
                <a:latin typeface="Garamond"/>
                <a:cs typeface="Arial"/>
              </a:rPr>
              <a:t>α) </a:t>
            </a:r>
            <a:r>
              <a:rPr lang="en-US" sz="2400">
                <a:latin typeface="Garamond"/>
                <a:cs typeface="Arial"/>
              </a:rPr>
              <a:t>​</a:t>
            </a:r>
            <a:endParaRPr lang="fr-FR">
              <a:latin typeface="Calibri" panose="020F0502020204030204"/>
              <a:cs typeface="Calibri" panose="020F0502020204030204"/>
            </a:endParaRPr>
          </a:p>
          <a:p>
            <a:pPr marL="1257300" lvl="2" indent="-342900">
              <a:buFont typeface="Arial"/>
              <a:buChar char="•"/>
            </a:pPr>
            <a:r>
              <a:rPr lang="fr-FR" sz="2400" err="1">
                <a:latin typeface="Garamond"/>
                <a:cs typeface="Arial"/>
              </a:rPr>
              <a:t>ELGs</a:t>
            </a:r>
            <a:r>
              <a:rPr lang="fr-FR" sz="2400">
                <a:latin typeface="Garamond"/>
                <a:cs typeface="Arial"/>
              </a:rPr>
              <a:t> ~</a:t>
            </a:r>
            <a:r>
              <a:rPr lang="fr-FR" sz="2400" b="1">
                <a:latin typeface="Garamond"/>
                <a:cs typeface="Arial"/>
              </a:rPr>
              <a:t>17M </a:t>
            </a:r>
            <a:r>
              <a:rPr lang="fr-FR" sz="2400" b="1" err="1">
                <a:latin typeface="Garamond"/>
                <a:cs typeface="Arial"/>
              </a:rPr>
              <a:t>spectra</a:t>
            </a:r>
            <a:r>
              <a:rPr lang="fr-FR" sz="2400">
                <a:latin typeface="Garamond"/>
                <a:cs typeface="Arial"/>
              </a:rPr>
              <a:t> in z range 0.6-1.6 </a:t>
            </a:r>
            <a:endParaRPr lang="fr-FR">
              <a:latin typeface="Calibri" panose="020F0502020204030204"/>
              <a:cs typeface="Calibri" panose="020F0502020204030204"/>
            </a:endParaRPr>
          </a:p>
          <a:p>
            <a:pPr lvl="3"/>
            <a:r>
              <a:rPr lang="fr-FR" sz="2400">
                <a:latin typeface="Garamond"/>
                <a:cs typeface="Arial"/>
              </a:rPr>
              <a:t>=&gt; </a:t>
            </a:r>
            <a:r>
              <a:rPr lang="fr-FR" sz="2400" b="1">
                <a:latin typeface="Garamond"/>
                <a:cs typeface="Arial"/>
              </a:rPr>
              <a:t>Main DESI tracer</a:t>
            </a:r>
          </a:p>
          <a:p>
            <a:pPr marL="1257300" lvl="2" indent="-342900">
              <a:buFont typeface="Arial"/>
              <a:buChar char="•"/>
            </a:pPr>
            <a:r>
              <a:rPr lang="fr-FR" sz="2400">
                <a:latin typeface="Garamond"/>
                <a:cs typeface="Arial"/>
              </a:rPr>
              <a:t>DESI </a:t>
            </a:r>
            <a:r>
              <a:rPr lang="fr-FR" sz="2400" err="1">
                <a:latin typeface="Garamond"/>
                <a:cs typeface="Arial"/>
              </a:rPr>
              <a:t>ELGs</a:t>
            </a:r>
            <a:r>
              <a:rPr lang="fr-FR" sz="2400">
                <a:latin typeface="Garamond"/>
                <a:cs typeface="Arial"/>
              </a:rPr>
              <a:t> : Star forming </a:t>
            </a:r>
            <a:r>
              <a:rPr lang="fr-FR" sz="2400" err="1">
                <a:latin typeface="Garamond"/>
                <a:cs typeface="Arial"/>
              </a:rPr>
              <a:t>selected</a:t>
            </a:r>
            <a:r>
              <a:rPr lang="fr-FR" sz="2400">
                <a:latin typeface="Garamond"/>
                <a:cs typeface="Arial"/>
              </a:rPr>
              <a:t> </a:t>
            </a:r>
            <a:r>
              <a:rPr lang="fr-FR" sz="2400" err="1">
                <a:latin typeface="Garamond"/>
                <a:cs typeface="Arial"/>
              </a:rPr>
              <a:t>with</a:t>
            </a:r>
            <a:r>
              <a:rPr lang="fr-FR" sz="2400">
                <a:latin typeface="Garamond"/>
                <a:cs typeface="Arial"/>
              </a:rPr>
              <a:t> [OII] flux</a:t>
            </a:r>
            <a:endParaRPr lang="fr-FR" sz="2400" baseline="-25000">
              <a:latin typeface="Garamond"/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EC3B29-5C40-368F-A92A-3F9814204A5B}"/>
              </a:ext>
            </a:extLst>
          </p:cNvPr>
          <p:cNvSpPr txBox="1"/>
          <p:nvPr/>
        </p:nvSpPr>
        <p:spPr>
          <a:xfrm>
            <a:off x="1983058" y="2763644"/>
            <a:ext cx="197190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00"/>
                </a:solidFill>
                <a:ea typeface="Calibri"/>
                <a:cs typeface="Calibri"/>
              </a:rPr>
              <a:t>(</a:t>
            </a:r>
            <a:r>
              <a:rPr lang="fr-FR" sz="1200" b="1" err="1">
                <a:solidFill>
                  <a:srgbClr val="FFFF00"/>
                </a:solidFill>
                <a:ea typeface="Calibri"/>
                <a:cs typeface="Calibri"/>
              </a:rPr>
              <a:t>Luminous</a:t>
            </a:r>
            <a:r>
              <a:rPr lang="fr-FR" sz="1200" b="1">
                <a:solidFill>
                  <a:srgbClr val="FFFF00"/>
                </a:solidFill>
                <a:ea typeface="Calibri"/>
                <a:cs typeface="Calibri"/>
              </a:rPr>
              <a:t> Red Galaxies)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1F0B106-5C6D-2E39-BA3F-81942E006D6F}"/>
              </a:ext>
            </a:extLst>
          </p:cNvPr>
          <p:cNvSpPr txBox="1"/>
          <p:nvPr/>
        </p:nvSpPr>
        <p:spPr>
          <a:xfrm>
            <a:off x="2484863" y="2466278"/>
            <a:ext cx="1758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00"/>
                </a:solidFill>
                <a:ea typeface="Calibri"/>
                <a:cs typeface="Calibri"/>
              </a:rPr>
              <a:t>(Emission Line Galaxies)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5339F8-9999-EFFE-726C-D7D3A5FA6A8C}"/>
              </a:ext>
            </a:extLst>
          </p:cNvPr>
          <p:cNvSpPr txBox="1"/>
          <p:nvPr/>
        </p:nvSpPr>
        <p:spPr>
          <a:xfrm>
            <a:off x="1351156" y="3293327"/>
            <a:ext cx="4664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>
                <a:latin typeface="Garamond"/>
              </a:rPr>
              <a:t>z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289240D-8041-8116-852F-A11C32534A00}"/>
              </a:ext>
            </a:extLst>
          </p:cNvPr>
          <p:cNvCxnSpPr/>
          <p:nvPr/>
        </p:nvCxnSpPr>
        <p:spPr>
          <a:xfrm flipH="1" flipV="1">
            <a:off x="1241270" y="2960416"/>
            <a:ext cx="962722" cy="739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953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D7F17A-3F8A-5538-3120-FEC177D4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Rocher Antoine - Action Dark Energy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EC1540-EA29-1EBD-A275-862259F7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20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5C0BF5B-6E99-CFAA-C246-EAF270E8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869" y="4917223"/>
            <a:ext cx="4468210" cy="1315045"/>
          </a:xfrm>
          <a:prstGeom prst="rect">
            <a:avLst/>
          </a:prstGeom>
        </p:spPr>
      </p:pic>
      <p:sp>
        <p:nvSpPr>
          <p:cNvPr id="7" name="ZoneTexte 2">
            <a:extLst>
              <a:ext uri="{FF2B5EF4-FFF2-40B4-BE49-F238E27FC236}">
                <a16:creationId xmlns:a16="http://schemas.microsoft.com/office/drawing/2014/main" id="{681F2AC6-04B6-BBBF-B3DE-0B789F0CF057}"/>
              </a:ext>
            </a:extLst>
          </p:cNvPr>
          <p:cNvSpPr txBox="1"/>
          <p:nvPr/>
        </p:nvSpPr>
        <p:spPr>
          <a:xfrm>
            <a:off x="274807" y="4804831"/>
            <a:ext cx="5672958" cy="155356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>
                <a:ea typeface="+mn-lt"/>
                <a:cs typeface="+mn-lt"/>
              </a:rPr>
              <a:t>d(x</a:t>
            </a:r>
            <a:r>
              <a:rPr lang="en-US" sz="2000" baseline="-25000">
                <a:ea typeface="+mn-lt"/>
                <a:cs typeface="+mn-lt"/>
              </a:rPr>
              <a:t>i</a:t>
            </a:r>
            <a:r>
              <a:rPr lang="en-US" sz="2000">
                <a:ea typeface="+mn-lt"/>
                <a:cs typeface="+mn-lt"/>
              </a:rPr>
              <a:t>, x</a:t>
            </a:r>
            <a:r>
              <a:rPr lang="en-US" sz="2000" baseline="-25000">
                <a:ea typeface="+mn-lt"/>
                <a:cs typeface="+mn-lt"/>
              </a:rPr>
              <a:t>j</a:t>
            </a:r>
            <a:r>
              <a:rPr lang="en-US" sz="2000">
                <a:ea typeface="+mn-lt"/>
                <a:cs typeface="+mn-lt"/>
              </a:rPr>
              <a:t>) Euclidian distance between a couple of parameter sets x</a:t>
            </a:r>
            <a:r>
              <a:rPr lang="en-US" sz="2000" baseline="-25000">
                <a:ea typeface="+mn-lt"/>
                <a:cs typeface="+mn-lt"/>
              </a:rPr>
              <a:t>i </a:t>
            </a:r>
            <a:r>
              <a:rPr lang="en-US" sz="2000">
                <a:ea typeface="+mn-lt"/>
                <a:cs typeface="+mn-lt"/>
              </a:rPr>
              <a:t>and x</a:t>
            </a:r>
            <a:r>
              <a:rPr lang="en-US" sz="2000" baseline="-25000">
                <a:ea typeface="+mn-lt"/>
                <a:cs typeface="+mn-lt"/>
              </a:rPr>
              <a:t>j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>
                <a:ea typeface="+mn-lt"/>
                <a:cs typeface="+mn-lt"/>
              </a:rPr>
              <a:t>length scale l : determines the reach of influence on neighbours </a:t>
            </a:r>
            <a:endParaRPr lang="fr-FR" sz="20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8B5786-5D9B-EA57-1B4F-A25770F711CF}"/>
              </a:ext>
            </a:extLst>
          </p:cNvPr>
          <p:cNvSpPr txBox="1"/>
          <p:nvPr/>
        </p:nvSpPr>
        <p:spPr>
          <a:xfrm>
            <a:off x="4780156" y="-52039"/>
            <a:ext cx="41928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Technic to </a:t>
            </a:r>
            <a:r>
              <a:rPr lang="fr-FR" err="1"/>
              <a:t>interpolate</a:t>
            </a:r>
            <a:r>
              <a:rPr lang="fr-FR"/>
              <a:t> the LH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556600-E6C7-4FE4-7251-086B8E6E7C5B}"/>
              </a:ext>
            </a:extLst>
          </p:cNvPr>
          <p:cNvSpPr txBox="1"/>
          <p:nvPr/>
        </p:nvSpPr>
        <p:spPr>
          <a:xfrm>
            <a:off x="555470" y="378909"/>
            <a:ext cx="70178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want</a:t>
            </a:r>
            <a:r>
              <a:rPr lang="fr-FR"/>
              <a:t> to </a:t>
            </a:r>
            <a:r>
              <a:rPr lang="fr-FR" err="1"/>
              <a:t>evaluate</a:t>
            </a:r>
            <a:r>
              <a:rPr lang="fr-FR"/>
              <a:t> the </a:t>
            </a:r>
            <a:r>
              <a:rPr lang="fr-FR" err="1"/>
              <a:t>conditional</a:t>
            </a:r>
            <a:r>
              <a:rPr lang="fr-FR"/>
              <a:t> </a:t>
            </a:r>
            <a:r>
              <a:rPr lang="fr-FR" err="1"/>
              <a:t>probability</a:t>
            </a:r>
            <a:r>
              <a:rPr lang="fr-FR"/>
              <a:t> p(LH(y)|</a:t>
            </a:r>
            <a:r>
              <a:rPr lang="fr-FR" err="1"/>
              <a:t>Lh</a:t>
            </a:r>
            <a:r>
              <a:rPr lang="fr-FR"/>
              <a:t>(X), y)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473DE8-8808-F7D8-AD3A-126F12E97993}"/>
              </a:ext>
            </a:extLst>
          </p:cNvPr>
          <p:cNvSpPr txBox="1"/>
          <p:nvPr/>
        </p:nvSpPr>
        <p:spPr>
          <a:xfrm>
            <a:off x="90836" y="2748543"/>
            <a:ext cx="70178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err="1"/>
              <a:t>Each</a:t>
            </a:r>
            <a:r>
              <a:rPr lang="fr-FR"/>
              <a:t> point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define</a:t>
            </a:r>
            <a:r>
              <a:rPr lang="fr-FR"/>
              <a:t> a collection of </a:t>
            </a:r>
            <a:r>
              <a:rPr lang="fr-FR" err="1"/>
              <a:t>random</a:t>
            </a:r>
            <a:r>
              <a:rPr lang="fr-FR"/>
              <a:t> variables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used</a:t>
            </a:r>
            <a:r>
              <a:rPr lang="fr-FR"/>
              <a:t> to </a:t>
            </a:r>
            <a:r>
              <a:rPr lang="fr-FR" err="1"/>
              <a:t>determine</a:t>
            </a:r>
            <a:r>
              <a:rPr lang="fr-FR"/>
              <a:t> a collection of </a:t>
            </a:r>
            <a:r>
              <a:rPr lang="fr-FR" err="1"/>
              <a:t>multivariate</a:t>
            </a:r>
            <a:r>
              <a:rPr lang="fr-FR"/>
              <a:t> </a:t>
            </a:r>
            <a:r>
              <a:rPr lang="fr-FR" err="1"/>
              <a:t>gaussian</a:t>
            </a:r>
            <a:r>
              <a:rPr lang="fr-FR"/>
              <a:t> distributions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4EB1B4A-2F9F-D3EE-6E71-047459B14FF9}"/>
              </a:ext>
            </a:extLst>
          </p:cNvPr>
          <p:cNvSpPr txBox="1"/>
          <p:nvPr/>
        </p:nvSpPr>
        <p:spPr>
          <a:xfrm>
            <a:off x="88513" y="3498927"/>
            <a:ext cx="104654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The GP </a:t>
            </a:r>
            <a:r>
              <a:rPr lang="fr-FR" err="1"/>
              <a:t>give</a:t>
            </a:r>
            <a:r>
              <a:rPr lang="fr-FR"/>
              <a:t> a distribution of the probable values of the point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want</a:t>
            </a:r>
            <a:r>
              <a:rPr lang="fr-FR"/>
              <a:t> to </a:t>
            </a:r>
            <a:r>
              <a:rPr lang="fr-FR" err="1"/>
              <a:t>evaluate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1D4E9B8-CD1A-0CF2-8B43-B528DDF9AC0D}"/>
              </a:ext>
            </a:extLst>
          </p:cNvPr>
          <p:cNvSpPr txBox="1"/>
          <p:nvPr/>
        </p:nvSpPr>
        <p:spPr>
          <a:xfrm>
            <a:off x="6745559" y="47011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Covariance kernel</a:t>
            </a:r>
          </a:p>
        </p:txBody>
      </p:sp>
      <p:pic>
        <p:nvPicPr>
          <p:cNvPr id="14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116177-71A4-6B04-B302-5915F076D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7" y="872185"/>
            <a:ext cx="7259443" cy="172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90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21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2FF43386-E203-4D16-2100-F71B3116F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206" y="1052861"/>
            <a:ext cx="4954857" cy="3702203"/>
          </a:xfrm>
          <a:prstGeom prst="rect">
            <a:avLst/>
          </a:prstGeom>
        </p:spPr>
      </p:pic>
      <p:pic>
        <p:nvPicPr>
          <p:cNvPr id="17" name="Image 17">
            <a:extLst>
              <a:ext uri="{FF2B5EF4-FFF2-40B4-BE49-F238E27FC236}">
                <a16:creationId xmlns:a16="http://schemas.microsoft.com/office/drawing/2014/main" id="{5702CE61-D03C-8A0D-5C2C-036E7659A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03" y="2542407"/>
            <a:ext cx="3477321" cy="77802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64CF4FA-23FD-9B72-42C6-5B53A8147FF6}"/>
              </a:ext>
            </a:extLst>
          </p:cNvPr>
          <p:cNvSpPr txBox="1"/>
          <p:nvPr/>
        </p:nvSpPr>
        <p:spPr>
          <a:xfrm>
            <a:off x="133283" y="1056007"/>
            <a:ext cx="7681796" cy="377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err="1">
                <a:latin typeface="Garamond"/>
                <a:ea typeface="Verdana"/>
                <a:cs typeface="Gautami"/>
              </a:rPr>
              <a:t>Gaussian</a:t>
            </a:r>
            <a:r>
              <a:rPr lang="fr-FR" sz="2000" b="1">
                <a:latin typeface="Garamond"/>
                <a:ea typeface="Verdana"/>
                <a:cs typeface="Gautami"/>
              </a:rPr>
              <a:t> HOD model</a:t>
            </a:r>
            <a:r>
              <a:rPr lang="fr-FR" sz="2000">
                <a:latin typeface="Garamond"/>
                <a:ea typeface="Verdana"/>
                <a:cs typeface="Gautami"/>
              </a:rPr>
              <a:t> GHOD </a:t>
            </a:r>
            <a:r>
              <a:rPr lang="fr-FR" i="1">
                <a:latin typeface="Garamond"/>
                <a:ea typeface="Verdana"/>
                <a:cs typeface="Gautami"/>
              </a:rPr>
              <a:t>(</a:t>
            </a:r>
            <a:r>
              <a:rPr lang="fr-FR" i="1" err="1">
                <a:latin typeface="Garamond"/>
                <a:ea typeface="Verdana"/>
                <a:cs typeface="Gautami"/>
              </a:rPr>
              <a:t>eBOSS</a:t>
            </a:r>
            <a:r>
              <a:rPr lang="fr-FR" i="1">
                <a:latin typeface="Garamond"/>
                <a:ea typeface="Verdana"/>
                <a:cs typeface="Gautami"/>
              </a:rPr>
              <a:t> </a:t>
            </a:r>
            <a:r>
              <a:rPr lang="fr-FR" i="1" err="1">
                <a:latin typeface="Garamond"/>
                <a:ea typeface="Verdana"/>
                <a:cs typeface="Gautami"/>
              </a:rPr>
              <a:t>studies</a:t>
            </a:r>
            <a:r>
              <a:rPr lang="fr-FR" i="1">
                <a:latin typeface="Garamond"/>
                <a:ea typeface="Verdana"/>
                <a:cs typeface="Gautami"/>
              </a:rPr>
              <a:t>, </a:t>
            </a:r>
            <a:r>
              <a:rPr lang="fr-FR" i="1">
                <a:latin typeface="Garamond"/>
                <a:ea typeface="+mn-lt"/>
                <a:cs typeface="+mn-lt"/>
              </a:rPr>
              <a:t>Avila et al. 2020) :</a:t>
            </a:r>
            <a:endParaRPr lang="fr-FR" sz="1600">
              <a:cs typeface="Calibri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033D0C-D11E-4E2D-C11E-6D2390AAE9AA}"/>
              </a:ext>
            </a:extLst>
          </p:cNvPr>
          <p:cNvSpPr txBox="1"/>
          <p:nvPr/>
        </p:nvSpPr>
        <p:spPr>
          <a:xfrm>
            <a:off x="41949" y="3538282"/>
            <a:ext cx="760327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  <a:ea typeface="+mn-lt"/>
                <a:cs typeface="+mn-lt"/>
              </a:rPr>
              <a:t>- </a:t>
            </a:r>
            <a:r>
              <a:rPr lang="en-US" b="1">
                <a:latin typeface="Garamond"/>
                <a:ea typeface="+mn-lt"/>
                <a:cs typeface="+mn-lt"/>
              </a:rPr>
              <a:t>Central </a:t>
            </a:r>
            <a:r>
              <a:rPr lang="en-US">
                <a:latin typeface="Garamond"/>
                <a:ea typeface="+mn-lt"/>
                <a:cs typeface="+mn-lt"/>
              </a:rPr>
              <a:t>galaxy assignment from Bernoulli distribution (0/1) with halo properties</a:t>
            </a:r>
            <a:endParaRPr lang="en-US">
              <a:latin typeface="Garamond"/>
              <a:cs typeface="Calibri"/>
            </a:endParaRPr>
          </a:p>
          <a:p>
            <a:r>
              <a:rPr lang="en-US">
                <a:latin typeface="Garamond"/>
                <a:ea typeface="+mn-lt"/>
                <a:cs typeface="+mn-lt"/>
              </a:rPr>
              <a:t>- </a:t>
            </a:r>
            <a:r>
              <a:rPr lang="en-US" b="1">
                <a:latin typeface="Garamond"/>
                <a:ea typeface="+mn-lt"/>
                <a:cs typeface="+mn-lt"/>
              </a:rPr>
              <a:t>Satellite </a:t>
            </a:r>
            <a:r>
              <a:rPr lang="en-US">
                <a:latin typeface="Garamond"/>
                <a:ea typeface="+mn-lt"/>
                <a:cs typeface="+mn-lt"/>
              </a:rPr>
              <a:t>galaxy assignment from Poisson distribution :</a:t>
            </a:r>
            <a:endParaRPr lang="fr-FR">
              <a:latin typeface="Garamond"/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Garamond"/>
                <a:ea typeface="+mn-lt"/>
                <a:cs typeface="+mn-lt"/>
              </a:rPr>
              <a:t>Position in a </a:t>
            </a:r>
            <a:r>
              <a:rPr lang="en-US" b="1">
                <a:latin typeface="Garamond"/>
                <a:ea typeface="+mn-lt"/>
                <a:cs typeface="+mn-lt"/>
              </a:rPr>
              <a:t>NFW</a:t>
            </a:r>
            <a:r>
              <a:rPr lang="en-US">
                <a:latin typeface="Garamond"/>
                <a:ea typeface="+mn-lt"/>
                <a:cs typeface="+mn-lt"/>
              </a:rPr>
              <a:t> profile</a:t>
            </a:r>
            <a:endParaRPr lang="en-US">
              <a:latin typeface="Garamond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Garamond"/>
                <a:cs typeface="Calibri"/>
              </a:rPr>
              <a:t>Velocity </a:t>
            </a:r>
            <a:r>
              <a:rPr lang="en-US">
                <a:latin typeface="Garamond"/>
                <a:ea typeface="+mn-lt"/>
                <a:cs typeface="+mn-lt"/>
              </a:rPr>
              <a:t>drawn from </a:t>
            </a:r>
            <a:r>
              <a:rPr lang="en-US" b="1">
                <a:latin typeface="Garamond"/>
                <a:ea typeface="+mn-lt"/>
                <a:cs typeface="+mn-lt"/>
              </a:rPr>
              <a:t>random normal distribution around </a:t>
            </a:r>
            <a:r>
              <a:rPr lang="en-US" b="1" err="1">
                <a:latin typeface="Garamond"/>
                <a:ea typeface="+mn-lt"/>
                <a:cs typeface="+mn-lt"/>
              </a:rPr>
              <a:t>V</a:t>
            </a:r>
            <a:r>
              <a:rPr lang="en-US" b="1" baseline="-25000" err="1">
                <a:latin typeface="Garamond"/>
                <a:ea typeface="+mn-lt"/>
                <a:cs typeface="+mn-lt"/>
              </a:rPr>
              <a:t>halo</a:t>
            </a:r>
            <a:r>
              <a:rPr lang="en-US">
                <a:latin typeface="Garamond"/>
                <a:ea typeface="+mn-lt"/>
                <a:cs typeface="+mn-lt"/>
              </a:rPr>
              <a:t>  </a:t>
            </a:r>
            <a:endParaRPr lang="en-US">
              <a:latin typeface="Garamond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Garamond"/>
                <a:cs typeface="Calibri"/>
              </a:rPr>
              <a:t>Can live without central galaxies in the halo</a:t>
            </a:r>
          </a:p>
          <a:p>
            <a:pPr marL="742950" lvl="1" indent="-285750">
              <a:buFont typeface="Arial"/>
              <a:buChar char="•"/>
            </a:pP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+ scaling factor </a:t>
            </a:r>
            <a:r>
              <a:rPr lang="fr-FR" b="1" err="1">
                <a:solidFill>
                  <a:srgbClr val="FF0000"/>
                </a:solidFill>
                <a:ea typeface="+mn-lt"/>
                <a:cs typeface="+mn-lt"/>
              </a:rPr>
              <a:t>f</a:t>
            </a:r>
            <a:r>
              <a:rPr lang="fr-FR" b="1" baseline="-25000" err="1">
                <a:solidFill>
                  <a:srgbClr val="FF0000"/>
                </a:solidFill>
                <a:ea typeface="+mn-lt"/>
                <a:cs typeface="+mn-lt"/>
              </a:rPr>
              <a:t>v</a:t>
            </a:r>
            <a:r>
              <a:rPr lang="fr-FR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for satellite velocity dispersion</a:t>
            </a:r>
            <a:endParaRPr lang="en-US">
              <a:ea typeface="+mn-lt"/>
              <a:cs typeface="+mn-lt"/>
            </a:endParaRPr>
          </a:p>
          <a:p>
            <a:endParaRPr lang="fr-FR">
              <a:latin typeface="Garamond"/>
              <a:cs typeface="Calibri"/>
            </a:endParaRPr>
          </a:p>
          <a:p>
            <a:endParaRPr lang="fr-FR" b="1">
              <a:latin typeface="Garamond"/>
              <a:cs typeface="Calibri"/>
            </a:endParaRPr>
          </a:p>
        </p:txBody>
      </p:sp>
      <p:pic>
        <p:nvPicPr>
          <p:cNvPr id="5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65B9FAE-B9B2-2544-C478-93ABCEEA2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73" y="1571935"/>
            <a:ext cx="5967761" cy="8262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BB1B38-0385-7118-7C10-71056A48E526}"/>
              </a:ext>
            </a:extLst>
          </p:cNvPr>
          <p:cNvSpPr txBox="1"/>
          <p:nvPr/>
        </p:nvSpPr>
        <p:spPr>
          <a:xfrm>
            <a:off x="394009" y="5319132"/>
            <a:ext cx="49694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400" err="1">
                <a:solidFill>
                  <a:srgbClr val="FF0000"/>
                </a:solidFill>
                <a:latin typeface="Garamond"/>
                <a:cs typeface="Arial"/>
              </a:rPr>
              <a:t>V</a:t>
            </a:r>
            <a:r>
              <a:rPr lang="en-US" sz="2400" baseline="-25000" err="1">
                <a:solidFill>
                  <a:srgbClr val="FF0000"/>
                </a:solidFill>
                <a:latin typeface="Garamond"/>
                <a:cs typeface="Arial"/>
              </a:rPr>
              <a:t>sat,x</a:t>
            </a:r>
            <a:r>
              <a:rPr lang="en-US" sz="2400">
                <a:solidFill>
                  <a:srgbClr val="FF0000"/>
                </a:solidFill>
                <a:latin typeface="Garamond"/>
                <a:cs typeface="Arial"/>
              </a:rPr>
              <a:t> = </a:t>
            </a:r>
            <a:r>
              <a:rPr lang="en-US" sz="2400" err="1">
                <a:solidFill>
                  <a:srgbClr val="FF0000"/>
                </a:solidFill>
                <a:latin typeface="Garamond"/>
                <a:cs typeface="Arial"/>
              </a:rPr>
              <a:t>rd.normal</a:t>
            </a:r>
            <a:r>
              <a:rPr lang="en-US" sz="2400">
                <a:solidFill>
                  <a:srgbClr val="FF0000"/>
                </a:solidFill>
                <a:latin typeface="Garamond"/>
                <a:cs typeface="Arial"/>
              </a:rPr>
              <a:t>(</a:t>
            </a:r>
            <a:r>
              <a:rPr lang="en-US" sz="2400" err="1">
                <a:solidFill>
                  <a:srgbClr val="FF0000"/>
                </a:solidFill>
                <a:latin typeface="Garamond"/>
                <a:cs typeface="Arial"/>
              </a:rPr>
              <a:t>V</a:t>
            </a:r>
            <a:r>
              <a:rPr lang="en-US" sz="2400" baseline="-25000" err="1">
                <a:solidFill>
                  <a:srgbClr val="FF0000"/>
                </a:solidFill>
                <a:latin typeface="Garamond"/>
                <a:cs typeface="Arial"/>
              </a:rPr>
              <a:t>halo,x</a:t>
            </a:r>
            <a:r>
              <a:rPr lang="en-US" sz="2400">
                <a:solidFill>
                  <a:srgbClr val="FF0000"/>
                </a:solidFill>
                <a:latin typeface="Garamond"/>
                <a:cs typeface="Arial"/>
              </a:rPr>
              <a:t>, </a:t>
            </a:r>
            <a:r>
              <a:rPr lang="fr-FR" sz="2400" err="1">
                <a:solidFill>
                  <a:srgbClr val="FF0000"/>
                </a:solidFill>
                <a:latin typeface="Garamond"/>
                <a:cs typeface="Arial"/>
              </a:rPr>
              <a:t>σ</a:t>
            </a:r>
            <a:r>
              <a:rPr lang="fr-FR" sz="2400" baseline="-25000" err="1">
                <a:solidFill>
                  <a:srgbClr val="FF0000"/>
                </a:solidFill>
                <a:latin typeface="Garamond"/>
                <a:cs typeface="Arial"/>
              </a:rPr>
              <a:t>v</a:t>
            </a:r>
            <a:r>
              <a:rPr lang="fr-FR" sz="2400" err="1">
                <a:solidFill>
                  <a:srgbClr val="FF0000"/>
                </a:solidFill>
                <a:latin typeface="Garamond"/>
                <a:cs typeface="Arial"/>
              </a:rPr>
              <a:t>.</a:t>
            </a:r>
            <a:r>
              <a:rPr lang="fr-FR" sz="2400" b="1" err="1">
                <a:solidFill>
                  <a:srgbClr val="FF0000"/>
                </a:solidFill>
                <a:latin typeface="Garamond"/>
                <a:cs typeface="Arial"/>
              </a:rPr>
              <a:t>f</a:t>
            </a:r>
            <a:r>
              <a:rPr lang="fr-FR" sz="2400" b="1" baseline="-25000" err="1">
                <a:solidFill>
                  <a:srgbClr val="FF0000"/>
                </a:solidFill>
                <a:latin typeface="Garamond"/>
                <a:cs typeface="Arial"/>
              </a:rPr>
              <a:t>v</a:t>
            </a:r>
            <a:r>
              <a:rPr lang="fr-FR" sz="2400">
                <a:solidFill>
                  <a:srgbClr val="FF0000"/>
                </a:solidFill>
                <a:latin typeface="Garamond"/>
                <a:cs typeface="Arial"/>
              </a:rPr>
              <a:t>) </a:t>
            </a:r>
            <a:r>
              <a:rPr lang="en-US" sz="2400">
                <a:latin typeface="Garamond"/>
                <a:cs typeface="Arial"/>
              </a:rPr>
              <a:t>​</a:t>
            </a:r>
            <a:endParaRPr lang="fr-FR" sz="2400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7623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>
                <a:latin typeface="Franklin Gothic"/>
                <a:cs typeface="Calibri Light"/>
              </a:rPr>
              <a:t>DESI Emission Line Galaxy </a:t>
            </a:r>
            <a:r>
              <a:rPr lang="fr-FR" err="1">
                <a:latin typeface="Franklin Gothic"/>
                <a:cs typeface="Calibri Light"/>
              </a:rPr>
              <a:t>early</a:t>
            </a:r>
            <a:r>
              <a:rPr lang="fr-FR">
                <a:latin typeface="Franklin Gothic"/>
                <a:cs typeface="Calibri Light"/>
              </a:rPr>
              <a:t> </a:t>
            </a:r>
            <a:r>
              <a:rPr lang="fr-FR">
                <a:latin typeface="Franklin Gothic"/>
                <a:ea typeface="+mj-lt"/>
                <a:cs typeface="+mj-lt"/>
              </a:rPr>
              <a:t>data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3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2E66C0-1BD1-AC00-6BBD-2A51A84B84BF}"/>
              </a:ext>
            </a:extLst>
          </p:cNvPr>
          <p:cNvSpPr txBox="1"/>
          <p:nvPr/>
        </p:nvSpPr>
        <p:spPr>
          <a:xfrm>
            <a:off x="7567960" y="4725033"/>
            <a:ext cx="5226032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Garamond"/>
                <a:ea typeface="+mn-lt"/>
                <a:cs typeface="+mn-lt"/>
              </a:rPr>
              <a:t>DESI </a:t>
            </a:r>
            <a:r>
              <a:rPr lang="fr-FR" sz="2000" err="1">
                <a:latin typeface="Garamond"/>
                <a:ea typeface="+mn-lt"/>
                <a:cs typeface="+mn-lt"/>
              </a:rPr>
              <a:t>ELGs</a:t>
            </a:r>
            <a:r>
              <a:rPr lang="fr-FR" sz="2000">
                <a:latin typeface="Garamond"/>
                <a:ea typeface="+mn-lt"/>
                <a:cs typeface="+mn-lt"/>
              </a:rPr>
              <a:t> : </a:t>
            </a:r>
            <a:endParaRPr lang="en-US" sz="2000">
              <a:latin typeface="Garamond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>
                <a:latin typeface="Garamond"/>
                <a:ea typeface="+mn-lt"/>
                <a:cs typeface="+mn-lt"/>
              </a:rPr>
              <a:t>Star forming galaxies </a:t>
            </a:r>
            <a:r>
              <a:rPr lang="fr-FR" err="1">
                <a:latin typeface="Garamond"/>
                <a:ea typeface="+mn-lt"/>
                <a:cs typeface="+mn-lt"/>
              </a:rPr>
              <a:t>selected</a:t>
            </a:r>
            <a:r>
              <a:rPr lang="fr-FR">
                <a:latin typeface="Garamond"/>
                <a:ea typeface="+mn-lt"/>
                <a:cs typeface="+mn-lt"/>
              </a:rPr>
              <a:t> </a:t>
            </a:r>
            <a:r>
              <a:rPr lang="fr-FR" err="1">
                <a:latin typeface="Garamond"/>
                <a:ea typeface="+mn-lt"/>
                <a:cs typeface="+mn-lt"/>
              </a:rPr>
              <a:t>with</a:t>
            </a:r>
            <a:r>
              <a:rPr lang="fr-FR">
                <a:latin typeface="Garamond"/>
                <a:ea typeface="+mn-lt"/>
                <a:cs typeface="+mn-lt"/>
              </a:rPr>
              <a:t> [OII] flux</a:t>
            </a:r>
            <a:endParaRPr lang="en-US">
              <a:latin typeface="Garamond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>
                <a:latin typeface="Garamond"/>
                <a:ea typeface="+mn-lt"/>
                <a:cs typeface="+mn-lt"/>
              </a:rPr>
              <a:t>DESI </a:t>
            </a:r>
            <a:r>
              <a:rPr lang="fr-FR" err="1">
                <a:latin typeface="Garamond"/>
                <a:ea typeface="+mn-lt"/>
                <a:cs typeface="+mn-lt"/>
              </a:rPr>
              <a:t>early</a:t>
            </a:r>
            <a:r>
              <a:rPr lang="fr-FR">
                <a:latin typeface="Garamond"/>
                <a:ea typeface="+mn-lt"/>
                <a:cs typeface="+mn-lt"/>
              </a:rPr>
              <a:t> data:</a:t>
            </a:r>
            <a:r>
              <a:rPr lang="fr-FR" b="1">
                <a:latin typeface="Garamond"/>
                <a:ea typeface="+mn-lt"/>
                <a:cs typeface="+mn-lt"/>
              </a:rPr>
              <a:t> 224k</a:t>
            </a:r>
            <a:r>
              <a:rPr lang="fr-FR">
                <a:latin typeface="Garamond"/>
                <a:ea typeface="+mn-lt"/>
                <a:cs typeface="+mn-lt"/>
              </a:rPr>
              <a:t> </a:t>
            </a:r>
            <a:r>
              <a:rPr lang="fr-FR" b="1" err="1">
                <a:latin typeface="Garamond"/>
                <a:ea typeface="+mn-lt"/>
                <a:cs typeface="+mn-lt"/>
              </a:rPr>
              <a:t>ELGs</a:t>
            </a:r>
            <a:r>
              <a:rPr lang="fr-FR" b="1">
                <a:latin typeface="Garamond"/>
                <a:ea typeface="+mn-lt"/>
                <a:cs typeface="+mn-lt"/>
              </a:rPr>
              <a:t> (z</a:t>
            </a:r>
            <a:r>
              <a:rPr lang="fr-FR" b="1">
                <a:latin typeface="Garamond"/>
                <a:cs typeface="Calibri" panose="020F0502020204030204"/>
              </a:rPr>
              <a:t> 0.8 - 1.5</a:t>
            </a:r>
            <a:r>
              <a:rPr lang="fr-FR">
                <a:latin typeface="Garamond"/>
                <a:cs typeface="Calibri" panose="020F0502020204030204"/>
              </a:rPr>
              <a:t>)</a:t>
            </a:r>
            <a:r>
              <a:rPr lang="fr-FR" b="1">
                <a:latin typeface="Garamond"/>
                <a:cs typeface="Calibri" panose="020F0502020204030204"/>
              </a:rPr>
              <a:t>  </a:t>
            </a:r>
            <a:endParaRPr lang="fr-FR">
              <a:latin typeface="Garamond"/>
              <a:cs typeface="Calibri" panose="020F0502020204030204"/>
            </a:endParaRPr>
          </a:p>
          <a:p>
            <a:r>
              <a:rPr lang="fr-FR">
                <a:latin typeface="Garamond"/>
                <a:cs typeface="Calibri" panose="020F0502020204030204"/>
              </a:rPr>
              <a:t>      (</a:t>
            </a:r>
            <a:r>
              <a:rPr lang="fr-FR" err="1">
                <a:latin typeface="Garamond"/>
                <a:cs typeface="Calibri" panose="020F0502020204030204"/>
              </a:rPr>
              <a:t>eBOSS</a:t>
            </a:r>
            <a:r>
              <a:rPr lang="fr-FR">
                <a:latin typeface="Garamond"/>
                <a:cs typeface="Calibri" panose="020F0502020204030204"/>
              </a:rPr>
              <a:t> DR16: </a:t>
            </a:r>
            <a:r>
              <a:rPr lang="fr-FR">
                <a:latin typeface="Garamond"/>
                <a:ea typeface="+mn-lt"/>
                <a:cs typeface="+mn-lt"/>
              </a:rPr>
              <a:t>173k </a:t>
            </a:r>
            <a:r>
              <a:rPr lang="fr-FR" err="1">
                <a:latin typeface="Garamond"/>
                <a:ea typeface="+mn-lt"/>
                <a:cs typeface="+mn-lt"/>
              </a:rPr>
              <a:t>ELGs</a:t>
            </a:r>
            <a:r>
              <a:rPr lang="fr-FR">
                <a:latin typeface="Garamond"/>
                <a:ea typeface="+mn-lt"/>
                <a:cs typeface="+mn-lt"/>
              </a:rPr>
              <a:t>) </a:t>
            </a:r>
            <a:endParaRPr lang="fr-FR">
              <a:latin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fr-FR">
                <a:latin typeface="Garamond"/>
                <a:ea typeface="+mn-lt"/>
                <a:cs typeface="+mn-lt"/>
              </a:rPr>
              <a:t>High data </a:t>
            </a:r>
            <a:r>
              <a:rPr lang="fr-FR" err="1">
                <a:latin typeface="Garamond"/>
                <a:ea typeface="+mn-lt"/>
                <a:cs typeface="+mn-lt"/>
              </a:rPr>
              <a:t>quality</a:t>
            </a:r>
            <a:r>
              <a:rPr lang="fr-FR">
                <a:latin typeface="Garamond"/>
                <a:ea typeface="+mn-lt"/>
                <a:cs typeface="+mn-lt"/>
              </a:rPr>
              <a:t> ! </a:t>
            </a:r>
            <a:endParaRPr lang="fr-FR">
              <a:latin typeface="Garamond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latin typeface="Garamond"/>
                <a:cs typeface="Calibri" panose="020F0502020204030204"/>
              </a:rPr>
              <a:t>Lot of information at </a:t>
            </a:r>
            <a:r>
              <a:rPr lang="fr-FR" b="1" err="1">
                <a:latin typeface="Garamond"/>
                <a:cs typeface="Calibri" panose="020F0502020204030204"/>
              </a:rPr>
              <a:t>small</a:t>
            </a:r>
            <a:r>
              <a:rPr lang="fr-FR" b="1">
                <a:latin typeface="Garamond"/>
                <a:cs typeface="Calibri" panose="020F0502020204030204"/>
              </a:rPr>
              <a:t> </a:t>
            </a:r>
            <a:r>
              <a:rPr lang="fr-FR" b="1" err="1">
                <a:latin typeface="Garamond"/>
                <a:cs typeface="Calibri" panose="020F0502020204030204"/>
              </a:rPr>
              <a:t>scales</a:t>
            </a:r>
            <a:r>
              <a:rPr lang="fr-FR" b="1">
                <a:latin typeface="Garamond"/>
                <a:cs typeface="Calibri" panose="020F0502020204030204"/>
              </a:rPr>
              <a:t> !</a:t>
            </a:r>
            <a:endParaRPr lang="fr-FR" b="1">
              <a:latin typeface="Garamond"/>
            </a:endParaRPr>
          </a:p>
          <a:p>
            <a:endParaRPr lang="fr-FR">
              <a:latin typeface="Garamond"/>
              <a:cs typeface="Calibri" panose="020F0502020204030204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94879C2-F49A-EE3B-3CD9-10A87225B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" t="6812" r="13943" b="5177"/>
          <a:stretch/>
        </p:blipFill>
        <p:spPr>
          <a:xfrm>
            <a:off x="7716643" y="1253772"/>
            <a:ext cx="4053140" cy="347789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1959C45-8105-DD83-E6A3-6E2290E814C5}"/>
              </a:ext>
            </a:extLst>
          </p:cNvPr>
          <p:cNvSpPr txBox="1"/>
          <p:nvPr/>
        </p:nvSpPr>
        <p:spPr>
          <a:xfrm>
            <a:off x="44479" y="1044285"/>
            <a:ext cx="7909931" cy="1622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err="1">
                <a:latin typeface="Garamond"/>
              </a:rPr>
              <a:t>Describing</a:t>
            </a:r>
            <a:r>
              <a:rPr lang="fr-FR" sz="2000" b="1">
                <a:latin typeface="Garamond"/>
              </a:rPr>
              <a:t> the </a:t>
            </a:r>
            <a:r>
              <a:rPr lang="fr-FR" sz="2000" b="1" err="1">
                <a:latin typeface="Garamond"/>
              </a:rPr>
              <a:t>galaxy</a:t>
            </a:r>
            <a:r>
              <a:rPr lang="fr-FR" sz="2000" b="1">
                <a:latin typeface="Garamond"/>
              </a:rPr>
              <a:t>-halo </a:t>
            </a:r>
            <a:r>
              <a:rPr lang="fr-FR" sz="2000" b="1" err="1">
                <a:latin typeface="Garamond"/>
              </a:rPr>
              <a:t>connection</a:t>
            </a:r>
            <a:r>
              <a:rPr lang="fr-FR" sz="2000">
                <a:latin typeface="Garamond"/>
              </a:rPr>
              <a:t> of </a:t>
            </a:r>
            <a:r>
              <a:rPr lang="fr-FR" sz="2000" err="1">
                <a:latin typeface="Garamond"/>
              </a:rPr>
              <a:t>early</a:t>
            </a:r>
            <a:r>
              <a:rPr lang="fr-FR" sz="2000">
                <a:latin typeface="Garamond"/>
              </a:rPr>
              <a:t> ELG DESI data :</a:t>
            </a:r>
            <a:r>
              <a:rPr lang="en-US" sz="2000">
                <a:latin typeface="Garamond"/>
              </a:rPr>
              <a:t>​</a:t>
            </a:r>
            <a:endParaRPr lang="fr-F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err="1">
                <a:latin typeface="Garamond"/>
                <a:ea typeface="+mn-lt"/>
                <a:cs typeface="+mn-lt"/>
              </a:rPr>
              <a:t>Provide</a:t>
            </a:r>
            <a:r>
              <a:rPr lang="fr-FR">
                <a:latin typeface="Garamond"/>
                <a:ea typeface="+mn-lt"/>
                <a:cs typeface="+mn-lt"/>
              </a:rPr>
              <a:t> feedback to </a:t>
            </a:r>
            <a:r>
              <a:rPr lang="fr-FR" err="1">
                <a:latin typeface="Garamond"/>
                <a:ea typeface="+mn-lt"/>
                <a:cs typeface="+mn-lt"/>
              </a:rPr>
              <a:t>better</a:t>
            </a:r>
            <a:r>
              <a:rPr lang="fr-FR">
                <a:latin typeface="Garamond"/>
                <a:ea typeface="+mn-lt"/>
                <a:cs typeface="+mn-lt"/>
              </a:rPr>
              <a:t> </a:t>
            </a:r>
            <a:r>
              <a:rPr lang="fr-FR" err="1">
                <a:latin typeface="Garamond"/>
                <a:ea typeface="+mn-lt"/>
                <a:cs typeface="+mn-lt"/>
              </a:rPr>
              <a:t>understand</a:t>
            </a:r>
            <a:r>
              <a:rPr lang="fr-FR">
                <a:latin typeface="Garamond"/>
                <a:ea typeface="+mn-lt"/>
                <a:cs typeface="+mn-lt"/>
              </a:rPr>
              <a:t> the </a:t>
            </a:r>
            <a:r>
              <a:rPr lang="fr-FR" err="1">
                <a:latin typeface="Garamond"/>
                <a:ea typeface="+mn-lt"/>
                <a:cs typeface="+mn-lt"/>
              </a:rPr>
              <a:t>underlying</a:t>
            </a:r>
            <a:r>
              <a:rPr lang="fr-FR">
                <a:latin typeface="Garamond"/>
                <a:ea typeface="+mn-lt"/>
                <a:cs typeface="+mn-lt"/>
              </a:rPr>
              <a:t> </a:t>
            </a:r>
            <a:r>
              <a:rPr lang="fr-FR" err="1">
                <a:latin typeface="Garamond"/>
                <a:ea typeface="+mn-lt"/>
                <a:cs typeface="+mn-lt"/>
              </a:rPr>
              <a:t>physics</a:t>
            </a:r>
            <a:r>
              <a:rPr lang="fr-FR">
                <a:latin typeface="Garamond"/>
                <a:ea typeface="+mn-lt"/>
                <a:cs typeface="+mn-lt"/>
              </a:rPr>
              <a:t> of the </a:t>
            </a:r>
            <a:r>
              <a:rPr lang="fr-FR" err="1">
                <a:latin typeface="Garamond"/>
                <a:ea typeface="+mn-lt"/>
                <a:cs typeface="+mn-lt"/>
              </a:rPr>
              <a:t>connection</a:t>
            </a:r>
            <a:endParaRPr lang="fr-FR">
              <a:latin typeface="Garamond"/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fr-FR" err="1">
                <a:latin typeface="Garamond"/>
                <a:ea typeface="+mn-lt"/>
                <a:cs typeface="+mn-lt"/>
              </a:rPr>
              <a:t>Create</a:t>
            </a:r>
            <a:r>
              <a:rPr lang="fr-FR">
                <a:latin typeface="Garamond"/>
                <a:ea typeface="+mn-lt"/>
                <a:cs typeface="+mn-lt"/>
              </a:rPr>
              <a:t> </a:t>
            </a:r>
            <a:r>
              <a:rPr lang="fr-FR" err="1">
                <a:latin typeface="Garamond"/>
                <a:ea typeface="+mn-lt"/>
                <a:cs typeface="+mn-lt"/>
              </a:rPr>
              <a:t>simulated</a:t>
            </a:r>
            <a:r>
              <a:rPr lang="fr-FR">
                <a:latin typeface="Garamond"/>
                <a:ea typeface="+mn-lt"/>
                <a:cs typeface="+mn-lt"/>
              </a:rPr>
              <a:t> </a:t>
            </a:r>
            <a:r>
              <a:rPr lang="fr-FR" err="1">
                <a:latin typeface="Garamond"/>
                <a:ea typeface="+mn-lt"/>
                <a:cs typeface="+mn-lt"/>
              </a:rPr>
              <a:t>galaxy</a:t>
            </a:r>
            <a:r>
              <a:rPr lang="fr-FR">
                <a:latin typeface="Garamond"/>
                <a:ea typeface="+mn-lt"/>
                <a:cs typeface="+mn-lt"/>
              </a:rPr>
              <a:t> </a:t>
            </a:r>
            <a:r>
              <a:rPr lang="fr-FR" err="1">
                <a:latin typeface="Garamond"/>
                <a:ea typeface="+mn-lt"/>
                <a:cs typeface="+mn-lt"/>
              </a:rPr>
              <a:t>catalogs</a:t>
            </a:r>
            <a:r>
              <a:rPr lang="fr-FR">
                <a:latin typeface="Garamond"/>
                <a:ea typeface="+mn-lt"/>
                <a:cs typeface="+mn-lt"/>
              </a:rPr>
              <a:t> (</a:t>
            </a:r>
            <a:r>
              <a:rPr lang="fr-FR" err="1">
                <a:latin typeface="Garamond"/>
                <a:ea typeface="+mn-lt"/>
                <a:cs typeface="+mn-lt"/>
              </a:rPr>
              <a:t>mocks</a:t>
            </a:r>
            <a:r>
              <a:rPr lang="fr-FR">
                <a:latin typeface="Garamond"/>
                <a:ea typeface="+mn-lt"/>
                <a:cs typeface="+mn-lt"/>
              </a:rPr>
              <a:t>) to </a:t>
            </a:r>
            <a:r>
              <a:rPr lang="fr-FR" err="1">
                <a:latin typeface="Garamond"/>
                <a:ea typeface="+mn-lt"/>
                <a:cs typeface="+mn-lt"/>
              </a:rPr>
              <a:t>prepare</a:t>
            </a:r>
            <a:r>
              <a:rPr lang="fr-FR">
                <a:latin typeface="Garamond"/>
                <a:ea typeface="+mn-lt"/>
                <a:cs typeface="+mn-lt"/>
              </a:rPr>
              <a:t> Y1 </a:t>
            </a:r>
            <a:r>
              <a:rPr lang="fr-FR" err="1">
                <a:latin typeface="Garamond"/>
                <a:ea typeface="+mn-lt"/>
                <a:cs typeface="+mn-lt"/>
              </a:rPr>
              <a:t>cosmological</a:t>
            </a:r>
            <a:r>
              <a:rPr lang="fr-FR">
                <a:latin typeface="Garamond"/>
                <a:ea typeface="+mn-lt"/>
                <a:cs typeface="+mn-lt"/>
              </a:rPr>
              <a:t> analyses. 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fr-FR" err="1">
                <a:latin typeface="Garamond"/>
                <a:ea typeface="+mn-lt"/>
                <a:cs typeface="+mn-lt"/>
              </a:rPr>
              <a:t>Evaluate</a:t>
            </a:r>
            <a:r>
              <a:rPr lang="fr-FR">
                <a:latin typeface="Garamond"/>
                <a:ea typeface="+mn-lt"/>
                <a:cs typeface="+mn-lt"/>
              </a:rPr>
              <a:t> the impact of </a:t>
            </a:r>
            <a:r>
              <a:rPr lang="fr-FR" err="1">
                <a:latin typeface="Garamond"/>
                <a:ea typeface="+mn-lt"/>
                <a:cs typeface="+mn-lt"/>
              </a:rPr>
              <a:t>galaxy</a:t>
            </a:r>
            <a:r>
              <a:rPr lang="fr-FR">
                <a:latin typeface="Garamond"/>
                <a:ea typeface="+mn-lt"/>
                <a:cs typeface="+mn-lt"/>
              </a:rPr>
              <a:t>-halo </a:t>
            </a:r>
            <a:r>
              <a:rPr lang="fr-FR" err="1">
                <a:latin typeface="Garamond"/>
                <a:ea typeface="+mn-lt"/>
                <a:cs typeface="+mn-lt"/>
              </a:rPr>
              <a:t>connection</a:t>
            </a:r>
            <a:r>
              <a:rPr lang="fr-FR">
                <a:latin typeface="Garamond"/>
                <a:ea typeface="+mn-lt"/>
                <a:cs typeface="+mn-lt"/>
              </a:rPr>
              <a:t> on </a:t>
            </a:r>
            <a:r>
              <a:rPr lang="fr-FR" err="1">
                <a:latin typeface="Garamond"/>
                <a:ea typeface="+mn-lt"/>
                <a:cs typeface="+mn-lt"/>
              </a:rPr>
              <a:t>cosmological</a:t>
            </a:r>
            <a:r>
              <a:rPr lang="fr-FR">
                <a:latin typeface="Garamond"/>
                <a:ea typeface="+mn-lt"/>
                <a:cs typeface="+mn-lt"/>
              </a:rPr>
              <a:t> </a:t>
            </a:r>
            <a:r>
              <a:rPr lang="fr-FR" err="1">
                <a:latin typeface="Garamond"/>
                <a:ea typeface="+mn-lt"/>
                <a:cs typeface="+mn-lt"/>
              </a:rPr>
              <a:t>constraints</a:t>
            </a:r>
            <a:r>
              <a:rPr lang="fr-FR">
                <a:latin typeface="Garamond"/>
                <a:ea typeface="+mn-lt"/>
                <a:cs typeface="+mn-lt"/>
              </a:rPr>
              <a:t> </a:t>
            </a:r>
            <a:endParaRPr lang="fr-FR">
              <a:latin typeface="Garamond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37975B-AFD9-2427-D9C4-A9793FD46F50}"/>
              </a:ext>
            </a:extLst>
          </p:cNvPr>
          <p:cNvSpPr txBox="1"/>
          <p:nvPr/>
        </p:nvSpPr>
        <p:spPr>
          <a:xfrm>
            <a:off x="9749136" y="869916"/>
            <a:ext cx="25892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400" b="1" dirty="0">
                <a:latin typeface="Rockwell Extra Bold"/>
                <a:ea typeface="MS PGothic"/>
              </a:rPr>
              <a:t>Preliminary</a:t>
            </a:r>
          </a:p>
          <a:p>
            <a:r>
              <a:rPr lang="fr-FR" sz="1400" b="1">
                <a:latin typeface="Rockwell Extra Bold"/>
                <a:ea typeface="MS PGothic"/>
              </a:rPr>
              <a:t>Result on early data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D4CA27-4BF6-BF42-B41C-055D23E16686}"/>
              </a:ext>
            </a:extLst>
          </p:cNvPr>
          <p:cNvSpPr txBox="1"/>
          <p:nvPr/>
        </p:nvSpPr>
        <p:spPr>
          <a:xfrm>
            <a:off x="46378" y="3426383"/>
            <a:ext cx="7228181" cy="300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err="1">
                <a:latin typeface="Garamond"/>
                <a:cs typeface="Calibri"/>
              </a:rPr>
              <a:t>We</a:t>
            </a:r>
            <a:r>
              <a:rPr lang="fr-FR" sz="2000">
                <a:latin typeface="Garamond"/>
                <a:cs typeface="Calibri"/>
              </a:rPr>
              <a:t> use </a:t>
            </a:r>
            <a:r>
              <a:rPr lang="fr-FR" sz="2000" b="1">
                <a:latin typeface="Garamond"/>
                <a:cs typeface="Calibri"/>
              </a:rPr>
              <a:t>Halo occupation distribution (HOD)</a:t>
            </a:r>
            <a:r>
              <a:rPr lang="fr-FR" sz="2000">
                <a:latin typeface="Garamond"/>
                <a:cs typeface="Calibri"/>
              </a:rPr>
              <a:t> :</a:t>
            </a:r>
            <a:endParaRPr lang="fr-FR" sz="2000">
              <a:latin typeface="Calibri" panose="020F0502020204030204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fr-FR" b="1" err="1">
                <a:latin typeface="Garamond"/>
                <a:cs typeface="Calibri"/>
              </a:rPr>
              <a:t>Empirical</a:t>
            </a:r>
            <a:r>
              <a:rPr lang="fr-FR" b="1">
                <a:latin typeface="Garamond"/>
                <a:cs typeface="Calibri"/>
              </a:rPr>
              <a:t> relation</a:t>
            </a:r>
            <a:r>
              <a:rPr lang="fr-FR">
                <a:latin typeface="Garamond"/>
                <a:cs typeface="Calibri"/>
              </a:rPr>
              <a:t> to </a:t>
            </a:r>
            <a:r>
              <a:rPr lang="fr-FR" err="1">
                <a:latin typeface="Garamond"/>
                <a:cs typeface="Calibri"/>
              </a:rPr>
              <a:t>link</a:t>
            </a:r>
            <a:r>
              <a:rPr lang="fr-FR">
                <a:latin typeface="Garamond"/>
                <a:cs typeface="Calibri"/>
              </a:rPr>
              <a:t> DM halos in N-body simulations to </a:t>
            </a:r>
            <a:r>
              <a:rPr lang="fr-FR" err="1">
                <a:latin typeface="Garamond"/>
                <a:cs typeface="Calibri"/>
              </a:rPr>
              <a:t>tracers</a:t>
            </a:r>
            <a:r>
              <a:rPr lang="fr-FR">
                <a:latin typeface="Garamond"/>
                <a:cs typeface="Calibri"/>
              </a:rPr>
              <a:t>, </a:t>
            </a:r>
            <a:r>
              <a:rPr lang="fr-FR" b="1" err="1">
                <a:latin typeface="Garamond"/>
                <a:cs typeface="Calibri"/>
              </a:rPr>
              <a:t>based</a:t>
            </a:r>
            <a:r>
              <a:rPr lang="fr-FR" b="1">
                <a:latin typeface="Garamond"/>
                <a:cs typeface="Calibri"/>
              </a:rPr>
              <a:t> on halo masses</a:t>
            </a:r>
            <a:endParaRPr lang="fr-FR" b="1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fr-FR" b="1">
                <a:latin typeface="Garamond"/>
                <a:ea typeface="+mn-lt"/>
                <a:cs typeface="+mn-lt"/>
              </a:rPr>
              <a:t>ELG HOD </a:t>
            </a:r>
            <a:r>
              <a:rPr lang="fr-FR" b="1" err="1">
                <a:latin typeface="Garamond"/>
                <a:ea typeface="+mn-lt"/>
                <a:cs typeface="+mn-lt"/>
              </a:rPr>
              <a:t>models</a:t>
            </a:r>
            <a:r>
              <a:rPr lang="fr-FR" b="1">
                <a:latin typeface="Garamond"/>
                <a:ea typeface="+mn-lt"/>
                <a:cs typeface="+mn-lt"/>
              </a:rPr>
              <a:t> ≠ standard HOD model</a:t>
            </a:r>
            <a:r>
              <a:rPr lang="fr-FR">
                <a:latin typeface="Garamond"/>
                <a:ea typeface="+mn-lt"/>
                <a:cs typeface="+mn-lt"/>
              </a:rPr>
              <a:t> (</a:t>
            </a:r>
            <a:r>
              <a:rPr lang="fr-FR" err="1">
                <a:latin typeface="Garamond"/>
                <a:ea typeface="+mn-lt"/>
                <a:cs typeface="+mn-lt"/>
              </a:rPr>
              <a:t>designed</a:t>
            </a:r>
            <a:r>
              <a:rPr lang="fr-FR">
                <a:latin typeface="Garamond"/>
                <a:ea typeface="+mn-lt"/>
                <a:cs typeface="+mn-lt"/>
              </a:rPr>
              <a:t> for </a:t>
            </a:r>
            <a:r>
              <a:rPr lang="fr-FR" err="1">
                <a:latin typeface="Garamond"/>
                <a:ea typeface="+mn-lt"/>
                <a:cs typeface="+mn-lt"/>
              </a:rPr>
              <a:t>LRGs</a:t>
            </a:r>
            <a:r>
              <a:rPr lang="fr-FR">
                <a:latin typeface="Garamond"/>
                <a:ea typeface="+mn-lt"/>
                <a:cs typeface="+mn-lt"/>
              </a:rPr>
              <a:t>)</a:t>
            </a:r>
            <a:endParaRPr lang="fr-FR">
              <a:latin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fr-FR">
                <a:latin typeface="Garamond"/>
                <a:cs typeface="Calibri"/>
              </a:rPr>
              <a:t>ELG </a:t>
            </a:r>
            <a:r>
              <a:rPr lang="fr-FR" err="1">
                <a:latin typeface="Garamond"/>
                <a:cs typeface="Calibri"/>
              </a:rPr>
              <a:t>expected</a:t>
            </a:r>
            <a:r>
              <a:rPr lang="fr-FR">
                <a:latin typeface="Garamond"/>
                <a:cs typeface="Calibri"/>
              </a:rPr>
              <a:t> to live in </a:t>
            </a:r>
            <a:r>
              <a:rPr lang="fr-FR" err="1">
                <a:latin typeface="Garamond"/>
                <a:cs typeface="Calibri"/>
              </a:rPr>
              <a:t>lower</a:t>
            </a:r>
            <a:r>
              <a:rPr lang="fr-FR">
                <a:latin typeface="Garamond"/>
                <a:cs typeface="Calibri"/>
              </a:rPr>
              <a:t> halo masses </a:t>
            </a:r>
            <a:r>
              <a:rPr lang="fr-FR" err="1">
                <a:latin typeface="Garamond"/>
                <a:cs typeface="Calibri"/>
              </a:rPr>
              <a:t>than</a:t>
            </a:r>
            <a:r>
              <a:rPr lang="fr-FR">
                <a:latin typeface="Garamond"/>
                <a:cs typeface="Calibri"/>
              </a:rPr>
              <a:t> </a:t>
            </a:r>
            <a:r>
              <a:rPr lang="fr-FR" err="1">
                <a:latin typeface="Garamond"/>
                <a:cs typeface="Calibri"/>
              </a:rPr>
              <a:t>LRGs</a:t>
            </a:r>
            <a:r>
              <a:rPr lang="fr-FR">
                <a:latin typeface="Garamond"/>
                <a:cs typeface="Calibri"/>
              </a:rPr>
              <a:t> </a:t>
            </a:r>
            <a:endParaRPr lang="fr-FR">
              <a:latin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fr-FR">
                <a:latin typeface="Garamond"/>
                <a:cs typeface="Calibri"/>
              </a:rPr>
              <a:t>ELG </a:t>
            </a:r>
            <a:r>
              <a:rPr lang="fr-FR" err="1">
                <a:latin typeface="Garamond"/>
                <a:cs typeface="Calibri"/>
              </a:rPr>
              <a:t>sample</a:t>
            </a:r>
            <a:r>
              <a:rPr lang="fr-FR">
                <a:latin typeface="Garamond"/>
                <a:cs typeface="Calibri"/>
              </a:rPr>
              <a:t> </a:t>
            </a:r>
            <a:r>
              <a:rPr lang="fr-FR" err="1">
                <a:latin typeface="Garamond"/>
                <a:cs typeface="Calibri"/>
              </a:rPr>
              <a:t>incomplete</a:t>
            </a:r>
            <a:r>
              <a:rPr lang="fr-FR">
                <a:latin typeface="Garamond"/>
                <a:cs typeface="Calibri"/>
              </a:rPr>
              <a:t> in halo mass</a:t>
            </a:r>
            <a:endParaRPr lang="fr-FR">
              <a:latin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fr-FR">
              <a:latin typeface="Garamond"/>
              <a:cs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1303BC-3E40-8194-9ACC-3A8ED931F6A6}"/>
              </a:ext>
            </a:extLst>
          </p:cNvPr>
          <p:cNvSpPr txBox="1"/>
          <p:nvPr/>
        </p:nvSpPr>
        <p:spPr>
          <a:xfrm>
            <a:off x="11600985" y="2577790"/>
            <a:ext cx="3456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ξ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5129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4000">
                <a:latin typeface="Franklin Gothic"/>
                <a:cs typeface="Calibri Light"/>
              </a:rPr>
              <a:t>Halo Occupation Distribution (HOD) for </a:t>
            </a:r>
            <a:r>
              <a:rPr lang="fr-FR" sz="4000" err="1">
                <a:latin typeface="Franklin Gothic"/>
                <a:cs typeface="Calibri Light"/>
              </a:rPr>
              <a:t>ELGs</a:t>
            </a:r>
            <a:endParaRPr lang="fr-FR" sz="4000">
              <a:cs typeface="Calibri Light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4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2FF43386-E203-4D16-2100-F71B3116F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206" y="1052861"/>
            <a:ext cx="4954857" cy="3702203"/>
          </a:xfrm>
          <a:prstGeom prst="rect">
            <a:avLst/>
          </a:prstGeom>
        </p:spPr>
      </p:pic>
      <p:pic>
        <p:nvPicPr>
          <p:cNvPr id="17" name="Image 17">
            <a:extLst>
              <a:ext uri="{FF2B5EF4-FFF2-40B4-BE49-F238E27FC236}">
                <a16:creationId xmlns:a16="http://schemas.microsoft.com/office/drawing/2014/main" id="{5702CE61-D03C-8A0D-5C2C-036E7659A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03" y="2542407"/>
            <a:ext cx="3477321" cy="77802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64CF4FA-23FD-9B72-42C6-5B53A8147FF6}"/>
              </a:ext>
            </a:extLst>
          </p:cNvPr>
          <p:cNvSpPr txBox="1"/>
          <p:nvPr/>
        </p:nvSpPr>
        <p:spPr>
          <a:xfrm>
            <a:off x="133283" y="1056007"/>
            <a:ext cx="7681796" cy="377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err="1">
                <a:latin typeface="Garamond"/>
                <a:ea typeface="Verdana"/>
                <a:cs typeface="Gautami"/>
              </a:rPr>
              <a:t>Gaussian</a:t>
            </a:r>
            <a:r>
              <a:rPr lang="fr-FR" sz="2000" b="1">
                <a:latin typeface="Garamond"/>
                <a:ea typeface="Verdana"/>
                <a:cs typeface="Gautami"/>
              </a:rPr>
              <a:t> HOD model</a:t>
            </a:r>
            <a:r>
              <a:rPr lang="fr-FR" sz="2000">
                <a:latin typeface="Garamond"/>
                <a:ea typeface="Verdana"/>
                <a:cs typeface="Gautami"/>
              </a:rPr>
              <a:t> GHOD </a:t>
            </a:r>
            <a:r>
              <a:rPr lang="fr-FR" i="1">
                <a:latin typeface="Garamond"/>
                <a:ea typeface="Verdana"/>
                <a:cs typeface="Gautami"/>
              </a:rPr>
              <a:t>(</a:t>
            </a:r>
            <a:r>
              <a:rPr lang="fr-FR" i="1" err="1">
                <a:latin typeface="Garamond"/>
                <a:ea typeface="Verdana"/>
                <a:cs typeface="Gautami"/>
              </a:rPr>
              <a:t>eBOSS</a:t>
            </a:r>
            <a:r>
              <a:rPr lang="fr-FR" i="1">
                <a:latin typeface="Garamond"/>
                <a:ea typeface="Verdana"/>
                <a:cs typeface="Gautami"/>
              </a:rPr>
              <a:t> </a:t>
            </a:r>
            <a:r>
              <a:rPr lang="fr-FR" i="1" err="1">
                <a:latin typeface="Garamond"/>
                <a:ea typeface="Verdana"/>
                <a:cs typeface="Gautami"/>
              </a:rPr>
              <a:t>studies</a:t>
            </a:r>
            <a:r>
              <a:rPr lang="fr-FR" i="1">
                <a:latin typeface="Garamond"/>
                <a:ea typeface="Verdana"/>
                <a:cs typeface="Gautami"/>
              </a:rPr>
              <a:t>, </a:t>
            </a:r>
            <a:r>
              <a:rPr lang="fr-FR" i="1">
                <a:latin typeface="Garamond"/>
                <a:ea typeface="+mn-lt"/>
                <a:cs typeface="+mn-lt"/>
              </a:rPr>
              <a:t>Avila et al. 2020) :</a:t>
            </a:r>
            <a:endParaRPr lang="fr-FR" sz="1600">
              <a:cs typeface="Calibri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3537CB-D60A-BD19-52EC-63EA73451552}"/>
              </a:ext>
            </a:extLst>
          </p:cNvPr>
          <p:cNvSpPr txBox="1"/>
          <p:nvPr/>
        </p:nvSpPr>
        <p:spPr>
          <a:xfrm>
            <a:off x="7341641" y="4691870"/>
            <a:ext cx="5069285" cy="1142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err="1">
                <a:latin typeface="Garamond"/>
                <a:ea typeface="Verdana"/>
                <a:cs typeface="Gautami"/>
              </a:rPr>
              <a:t>Other</a:t>
            </a:r>
            <a:r>
              <a:rPr lang="fr-FR" sz="1600">
                <a:latin typeface="Garamond"/>
                <a:ea typeface="Verdana"/>
                <a:cs typeface="Gautami"/>
              </a:rPr>
              <a:t> HOD </a:t>
            </a:r>
            <a:r>
              <a:rPr lang="fr-FR" sz="1600" err="1">
                <a:latin typeface="Garamond"/>
                <a:ea typeface="Verdana"/>
                <a:cs typeface="Gautami"/>
              </a:rPr>
              <a:t>models</a:t>
            </a:r>
            <a:r>
              <a:rPr lang="fr-FR" sz="1600">
                <a:latin typeface="Garamond"/>
                <a:ea typeface="Verdana"/>
                <a:cs typeface="Gautami"/>
              </a:rPr>
              <a:t> for </a:t>
            </a:r>
            <a:r>
              <a:rPr lang="fr-FR" sz="1600" err="1">
                <a:latin typeface="Garamond"/>
                <a:ea typeface="Verdana"/>
                <a:cs typeface="Gautami"/>
              </a:rPr>
              <a:t>ELGs</a:t>
            </a:r>
            <a:r>
              <a:rPr lang="fr-FR" sz="1600">
                <a:latin typeface="Garamond"/>
                <a:ea typeface="Verdana"/>
                <a:cs typeface="Gautami"/>
              </a:rPr>
              <a:t> (</a:t>
            </a:r>
            <a:r>
              <a:rPr lang="fr-FR" sz="1600" err="1">
                <a:latin typeface="Garamond"/>
                <a:ea typeface="Verdana"/>
                <a:cs typeface="Gautami"/>
              </a:rPr>
              <a:t>N</a:t>
            </a:r>
            <a:r>
              <a:rPr lang="fr-FR" sz="1600" baseline="-25000" err="1">
                <a:latin typeface="Garamond"/>
                <a:ea typeface="Verdana"/>
                <a:cs typeface="Gautami"/>
              </a:rPr>
              <a:t>cent</a:t>
            </a:r>
            <a:r>
              <a:rPr lang="fr-FR" sz="1600" baseline="-25000">
                <a:latin typeface="Garamond"/>
                <a:ea typeface="Verdana"/>
                <a:cs typeface="Gautami"/>
              </a:rPr>
              <a:t> </a:t>
            </a:r>
            <a:r>
              <a:rPr lang="fr-FR" sz="1600" err="1">
                <a:latin typeface="Garamond"/>
                <a:ea typeface="Verdana"/>
                <a:cs typeface="Gautami"/>
              </a:rPr>
              <a:t>asymmetric</a:t>
            </a:r>
            <a:r>
              <a:rPr lang="fr-FR" sz="1600">
                <a:latin typeface="Garamond"/>
                <a:ea typeface="Verdana"/>
                <a:cs typeface="Gautami"/>
              </a:rPr>
              <a:t> </a:t>
            </a:r>
            <a:r>
              <a:rPr lang="fr-FR" sz="1600" err="1">
                <a:latin typeface="Garamond"/>
                <a:ea typeface="Verdana"/>
                <a:cs typeface="Gautami"/>
              </a:rPr>
              <a:t>Gaussian</a:t>
            </a:r>
            <a:r>
              <a:rPr lang="fr-FR" sz="1600">
                <a:latin typeface="Garamond"/>
                <a:ea typeface="Verdana"/>
                <a:cs typeface="Gautami"/>
              </a:rPr>
              <a:t>): </a:t>
            </a:r>
            <a:endParaRPr lang="fr-FR" sz="160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1600">
                <a:latin typeface="Garamond"/>
                <a:ea typeface="Verdana"/>
                <a:cs typeface="Gautami"/>
              </a:rPr>
              <a:t>High mass quenched (HMQ)  (</a:t>
            </a:r>
            <a:r>
              <a:rPr lang="fr-FR" sz="1600" i="1">
                <a:latin typeface="Garamond"/>
                <a:ea typeface="+mn-lt"/>
                <a:cs typeface="+mn-lt"/>
              </a:rPr>
              <a:t>Alam et al. 2019)</a:t>
            </a:r>
            <a:endParaRPr lang="fr-FR" sz="1600">
              <a:latin typeface="Garamond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1600">
                <a:latin typeface="Garamond"/>
                <a:cs typeface="Calibri"/>
              </a:rPr>
              <a:t>Star forming HOD (SFHOD) </a:t>
            </a:r>
            <a:r>
              <a:rPr lang="fr-FR" sz="1600" i="1">
                <a:latin typeface="Garamond"/>
                <a:cs typeface="Calibri"/>
              </a:rPr>
              <a:t>(Avila et al. 2020)</a:t>
            </a:r>
            <a:endParaRPr lang="fr-FR" sz="1600">
              <a:latin typeface="Garamond"/>
              <a:cs typeface="Calibri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033D0C-D11E-4E2D-C11E-6D2390AAE9AA}"/>
              </a:ext>
            </a:extLst>
          </p:cNvPr>
          <p:cNvSpPr txBox="1"/>
          <p:nvPr/>
        </p:nvSpPr>
        <p:spPr>
          <a:xfrm>
            <a:off x="41949" y="3538282"/>
            <a:ext cx="760327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  <a:ea typeface="+mn-lt"/>
                <a:cs typeface="+mn-lt"/>
              </a:rPr>
              <a:t>- </a:t>
            </a:r>
            <a:r>
              <a:rPr lang="en-US" b="1">
                <a:latin typeface="Garamond"/>
                <a:ea typeface="+mn-lt"/>
                <a:cs typeface="+mn-lt"/>
              </a:rPr>
              <a:t>Central </a:t>
            </a:r>
            <a:r>
              <a:rPr lang="en-US">
                <a:latin typeface="Garamond"/>
                <a:ea typeface="+mn-lt"/>
                <a:cs typeface="+mn-lt"/>
              </a:rPr>
              <a:t>galaxy assignment from Bernoulli distribution (0/1) with halo properties</a:t>
            </a:r>
            <a:endParaRPr lang="en-US">
              <a:latin typeface="Garamond"/>
              <a:cs typeface="Calibri"/>
            </a:endParaRPr>
          </a:p>
          <a:p>
            <a:r>
              <a:rPr lang="en-US">
                <a:latin typeface="Garamond"/>
                <a:ea typeface="+mn-lt"/>
                <a:cs typeface="+mn-lt"/>
              </a:rPr>
              <a:t>- </a:t>
            </a:r>
            <a:r>
              <a:rPr lang="en-US" b="1">
                <a:latin typeface="Garamond"/>
                <a:ea typeface="+mn-lt"/>
                <a:cs typeface="+mn-lt"/>
              </a:rPr>
              <a:t>Satellite </a:t>
            </a:r>
            <a:r>
              <a:rPr lang="en-US">
                <a:latin typeface="Garamond"/>
                <a:ea typeface="+mn-lt"/>
                <a:cs typeface="+mn-lt"/>
              </a:rPr>
              <a:t>galaxy assignment from Poisson distribution :</a:t>
            </a:r>
            <a:endParaRPr lang="fr-FR">
              <a:latin typeface="Garamond"/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Garamond"/>
                <a:ea typeface="+mn-lt"/>
                <a:cs typeface="+mn-lt"/>
              </a:rPr>
              <a:t>Position in a </a:t>
            </a:r>
            <a:r>
              <a:rPr lang="en-US" b="1">
                <a:latin typeface="Garamond"/>
                <a:ea typeface="+mn-lt"/>
                <a:cs typeface="+mn-lt"/>
              </a:rPr>
              <a:t>NFW</a:t>
            </a:r>
            <a:r>
              <a:rPr lang="en-US">
                <a:latin typeface="Garamond"/>
                <a:ea typeface="+mn-lt"/>
                <a:cs typeface="+mn-lt"/>
              </a:rPr>
              <a:t> profile</a:t>
            </a:r>
            <a:endParaRPr lang="en-US">
              <a:latin typeface="Garamond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Garamond"/>
                <a:cs typeface="Calibri"/>
              </a:rPr>
              <a:t>Velocity </a:t>
            </a:r>
            <a:r>
              <a:rPr lang="en-US">
                <a:latin typeface="Garamond"/>
                <a:ea typeface="+mn-lt"/>
                <a:cs typeface="+mn-lt"/>
              </a:rPr>
              <a:t>drawn from </a:t>
            </a:r>
            <a:r>
              <a:rPr lang="en-US" b="1">
                <a:latin typeface="Garamond"/>
                <a:ea typeface="+mn-lt"/>
                <a:cs typeface="+mn-lt"/>
              </a:rPr>
              <a:t>random normal distribution around </a:t>
            </a:r>
            <a:r>
              <a:rPr lang="en-US" b="1" err="1">
                <a:latin typeface="Garamond"/>
                <a:ea typeface="+mn-lt"/>
                <a:cs typeface="+mn-lt"/>
              </a:rPr>
              <a:t>V</a:t>
            </a:r>
            <a:r>
              <a:rPr lang="en-US" b="1" baseline="-25000" err="1">
                <a:latin typeface="Garamond"/>
                <a:ea typeface="+mn-lt"/>
                <a:cs typeface="+mn-lt"/>
              </a:rPr>
              <a:t>halo</a:t>
            </a:r>
            <a:r>
              <a:rPr lang="en-US">
                <a:latin typeface="Garamond"/>
                <a:ea typeface="+mn-lt"/>
                <a:cs typeface="+mn-lt"/>
              </a:rPr>
              <a:t>  </a:t>
            </a:r>
            <a:endParaRPr lang="en-US">
              <a:latin typeface="Garamond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Garamond"/>
                <a:cs typeface="Calibri"/>
              </a:rPr>
              <a:t>Can live without central galaxies in the halo</a:t>
            </a:r>
          </a:p>
          <a:p>
            <a:pPr marL="742950" lvl="1" indent="-285750">
              <a:buFont typeface="Arial"/>
              <a:buChar char="•"/>
            </a:pP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+ scaling factor </a:t>
            </a:r>
            <a:r>
              <a:rPr lang="fr-FR" b="1" err="1">
                <a:solidFill>
                  <a:srgbClr val="FF0000"/>
                </a:solidFill>
                <a:ea typeface="+mn-lt"/>
                <a:cs typeface="+mn-lt"/>
              </a:rPr>
              <a:t>f</a:t>
            </a:r>
            <a:r>
              <a:rPr lang="fr-FR" b="1" baseline="-25000" err="1">
                <a:solidFill>
                  <a:srgbClr val="FF0000"/>
                </a:solidFill>
                <a:ea typeface="+mn-lt"/>
                <a:cs typeface="+mn-lt"/>
              </a:rPr>
              <a:t>v</a:t>
            </a:r>
            <a:r>
              <a:rPr lang="fr-FR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for satellite velocity dispersion</a:t>
            </a:r>
            <a:endParaRPr lang="en-US">
              <a:ea typeface="+mn-lt"/>
              <a:cs typeface="+mn-lt"/>
            </a:endParaRPr>
          </a:p>
          <a:p>
            <a:endParaRPr lang="fr-FR">
              <a:latin typeface="Garamond"/>
              <a:cs typeface="Calibri"/>
            </a:endParaRPr>
          </a:p>
          <a:p>
            <a:endParaRPr lang="fr-FR" b="1">
              <a:latin typeface="Garamond"/>
              <a:cs typeface="Calibri"/>
            </a:endParaRPr>
          </a:p>
        </p:txBody>
      </p:sp>
      <p:sp>
        <p:nvSpPr>
          <p:cNvPr id="3" name="Flèche : angle droit 2">
            <a:extLst>
              <a:ext uri="{FF2B5EF4-FFF2-40B4-BE49-F238E27FC236}">
                <a16:creationId xmlns:a16="http://schemas.microsoft.com/office/drawing/2014/main" id="{A8FEF5DA-5CEB-24DF-D28D-229AA012A0CD}"/>
              </a:ext>
            </a:extLst>
          </p:cNvPr>
          <p:cNvSpPr/>
          <p:nvPr/>
        </p:nvSpPr>
        <p:spPr>
          <a:xfrm rot="5400000">
            <a:off x="-277358" y="5417877"/>
            <a:ext cx="1393900" cy="576146"/>
          </a:xfrm>
          <a:prstGeom prst="bent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029B0A-71B6-8096-651E-D04B4329A8A3}"/>
              </a:ext>
            </a:extLst>
          </p:cNvPr>
          <p:cNvSpPr txBox="1"/>
          <p:nvPr/>
        </p:nvSpPr>
        <p:spPr>
          <a:xfrm>
            <a:off x="977758" y="5965396"/>
            <a:ext cx="66089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err="1">
                <a:latin typeface="Garamond"/>
                <a:cs typeface="Calibri"/>
              </a:rPr>
              <a:t>We</a:t>
            </a:r>
            <a:r>
              <a:rPr lang="fr-FR" sz="2800">
                <a:latin typeface="Garamond"/>
                <a:cs typeface="Calibri"/>
              </a:rPr>
              <a:t> use </a:t>
            </a:r>
            <a:r>
              <a:rPr lang="fr-FR" sz="2800" err="1">
                <a:latin typeface="Garamond"/>
                <a:cs typeface="Calibri"/>
              </a:rPr>
              <a:t>this</a:t>
            </a:r>
            <a:r>
              <a:rPr lang="fr-FR" sz="2800">
                <a:latin typeface="Garamond"/>
                <a:cs typeface="Calibri"/>
              </a:rPr>
              <a:t> model to fit </a:t>
            </a:r>
            <a:r>
              <a:rPr lang="fr-FR" sz="2800" err="1">
                <a:latin typeface="Garamond"/>
                <a:cs typeface="Calibri"/>
              </a:rPr>
              <a:t>early</a:t>
            </a:r>
            <a:r>
              <a:rPr lang="fr-FR" sz="2800">
                <a:latin typeface="Garamond"/>
                <a:cs typeface="Calibri"/>
              </a:rPr>
              <a:t> ELG DESI data</a:t>
            </a:r>
          </a:p>
        </p:txBody>
      </p:sp>
      <p:pic>
        <p:nvPicPr>
          <p:cNvPr id="5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65B9FAE-B9B2-2544-C478-93ABCEEA2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73" y="1571935"/>
            <a:ext cx="5967761" cy="8262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BB1B38-0385-7118-7C10-71056A48E526}"/>
              </a:ext>
            </a:extLst>
          </p:cNvPr>
          <p:cNvSpPr txBox="1"/>
          <p:nvPr/>
        </p:nvSpPr>
        <p:spPr>
          <a:xfrm>
            <a:off x="394009" y="5319132"/>
            <a:ext cx="49694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400" err="1">
                <a:solidFill>
                  <a:srgbClr val="FF0000"/>
                </a:solidFill>
                <a:latin typeface="Garamond"/>
                <a:cs typeface="Arial"/>
              </a:rPr>
              <a:t>V</a:t>
            </a:r>
            <a:r>
              <a:rPr lang="en-US" sz="2400" baseline="-25000" err="1">
                <a:solidFill>
                  <a:srgbClr val="FF0000"/>
                </a:solidFill>
                <a:latin typeface="Garamond"/>
                <a:cs typeface="Arial"/>
              </a:rPr>
              <a:t>sat,x</a:t>
            </a:r>
            <a:r>
              <a:rPr lang="en-US" sz="2400">
                <a:solidFill>
                  <a:srgbClr val="FF0000"/>
                </a:solidFill>
                <a:latin typeface="Garamond"/>
                <a:cs typeface="Arial"/>
              </a:rPr>
              <a:t> = </a:t>
            </a:r>
            <a:r>
              <a:rPr lang="en-US" sz="2400" err="1">
                <a:solidFill>
                  <a:srgbClr val="FF0000"/>
                </a:solidFill>
                <a:latin typeface="Garamond"/>
                <a:cs typeface="Arial"/>
              </a:rPr>
              <a:t>rd.normal</a:t>
            </a:r>
            <a:r>
              <a:rPr lang="en-US" sz="2400">
                <a:solidFill>
                  <a:srgbClr val="FF0000"/>
                </a:solidFill>
                <a:latin typeface="Garamond"/>
                <a:cs typeface="Arial"/>
              </a:rPr>
              <a:t>(</a:t>
            </a:r>
            <a:r>
              <a:rPr lang="en-US" sz="2400" err="1">
                <a:solidFill>
                  <a:srgbClr val="FF0000"/>
                </a:solidFill>
                <a:latin typeface="Garamond"/>
                <a:cs typeface="Arial"/>
              </a:rPr>
              <a:t>V</a:t>
            </a:r>
            <a:r>
              <a:rPr lang="en-US" sz="2400" baseline="-25000" err="1">
                <a:solidFill>
                  <a:srgbClr val="FF0000"/>
                </a:solidFill>
                <a:latin typeface="Garamond"/>
                <a:cs typeface="Arial"/>
              </a:rPr>
              <a:t>halo,x</a:t>
            </a:r>
            <a:r>
              <a:rPr lang="en-US" sz="2400">
                <a:solidFill>
                  <a:srgbClr val="FF0000"/>
                </a:solidFill>
                <a:latin typeface="Garamond"/>
                <a:cs typeface="Arial"/>
              </a:rPr>
              <a:t>, </a:t>
            </a:r>
            <a:r>
              <a:rPr lang="fr-FR" sz="2400" err="1">
                <a:solidFill>
                  <a:srgbClr val="FF0000"/>
                </a:solidFill>
                <a:latin typeface="Garamond"/>
                <a:cs typeface="Arial"/>
              </a:rPr>
              <a:t>σ</a:t>
            </a:r>
            <a:r>
              <a:rPr lang="fr-FR" sz="2400" baseline="-25000" err="1">
                <a:solidFill>
                  <a:srgbClr val="FF0000"/>
                </a:solidFill>
                <a:latin typeface="Garamond"/>
                <a:cs typeface="Arial"/>
              </a:rPr>
              <a:t>v</a:t>
            </a:r>
            <a:r>
              <a:rPr lang="fr-FR" sz="2400" err="1">
                <a:solidFill>
                  <a:srgbClr val="FF0000"/>
                </a:solidFill>
                <a:latin typeface="Garamond"/>
                <a:cs typeface="Arial"/>
              </a:rPr>
              <a:t>.</a:t>
            </a:r>
            <a:r>
              <a:rPr lang="fr-FR" sz="2400" b="1" err="1">
                <a:solidFill>
                  <a:srgbClr val="FF0000"/>
                </a:solidFill>
                <a:latin typeface="Garamond"/>
                <a:cs typeface="Arial"/>
              </a:rPr>
              <a:t>f</a:t>
            </a:r>
            <a:r>
              <a:rPr lang="fr-FR" sz="2400" b="1" baseline="-25000" err="1">
                <a:solidFill>
                  <a:srgbClr val="FF0000"/>
                </a:solidFill>
                <a:latin typeface="Garamond"/>
                <a:cs typeface="Arial"/>
              </a:rPr>
              <a:t>v</a:t>
            </a:r>
            <a:r>
              <a:rPr lang="fr-FR" sz="2400">
                <a:solidFill>
                  <a:srgbClr val="FF0000"/>
                </a:solidFill>
                <a:latin typeface="Garamond"/>
                <a:cs typeface="Arial"/>
              </a:rPr>
              <a:t>) </a:t>
            </a:r>
            <a:r>
              <a:rPr lang="en-US" sz="2400">
                <a:latin typeface="Garamond"/>
                <a:cs typeface="Arial"/>
              </a:rPr>
              <a:t>​</a:t>
            </a:r>
            <a:endParaRPr lang="fr-FR" sz="2400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861015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>
                <a:latin typeface="Franklin Gothic"/>
                <a:ea typeface="+mj-lt"/>
                <a:cs typeface="+mj-lt"/>
              </a:rPr>
              <a:t>HOD </a:t>
            </a:r>
            <a:r>
              <a:rPr lang="fr-FR" err="1">
                <a:latin typeface="Franklin Gothic"/>
                <a:ea typeface="+mj-lt"/>
                <a:cs typeface="+mj-lt"/>
              </a:rPr>
              <a:t>fitting</a:t>
            </a:r>
            <a:r>
              <a:rPr lang="fr-FR">
                <a:latin typeface="Franklin Gothic"/>
                <a:ea typeface="+mj-lt"/>
                <a:cs typeface="+mj-lt"/>
              </a:rPr>
              <a:t> </a:t>
            </a:r>
            <a:r>
              <a:rPr lang="fr-FR" err="1">
                <a:latin typeface="Franklin Gothic"/>
                <a:ea typeface="+mj-lt"/>
                <a:cs typeface="+mj-lt"/>
              </a:rPr>
              <a:t>method</a:t>
            </a:r>
            <a:r>
              <a:rPr lang="fr-FR">
                <a:latin typeface="Franklin Gothic"/>
                <a:ea typeface="+mj-lt"/>
                <a:cs typeface="+mj-lt"/>
              </a:rPr>
              <a:t> (I)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5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FEF192-8F78-9381-677C-C61E3993A1F5}"/>
              </a:ext>
            </a:extLst>
          </p:cNvPr>
          <p:cNvSpPr txBox="1"/>
          <p:nvPr/>
        </p:nvSpPr>
        <p:spPr>
          <a:xfrm>
            <a:off x="4770863" y="35256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>
              <a:cs typeface="Calibri"/>
            </a:endParaRPr>
          </a:p>
        </p:txBody>
      </p:sp>
      <p:sp>
        <p:nvSpPr>
          <p:cNvPr id="4" name="ZoneTexte 16">
            <a:extLst>
              <a:ext uri="{FF2B5EF4-FFF2-40B4-BE49-F238E27FC236}">
                <a16:creationId xmlns:a16="http://schemas.microsoft.com/office/drawing/2014/main" id="{05479220-46AC-D276-DE1E-26C9E6D82225}"/>
              </a:ext>
            </a:extLst>
          </p:cNvPr>
          <p:cNvSpPr txBox="1"/>
          <p:nvPr/>
        </p:nvSpPr>
        <p:spPr>
          <a:xfrm>
            <a:off x="5460807" y="4347800"/>
            <a:ext cx="1366488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rgbClr val="FFFFFF"/>
                </a:solidFill>
                <a:latin typeface="Garamond"/>
              </a:rPr>
              <a:t>~few sec</a:t>
            </a:r>
            <a:endParaRPr lang="fr-FR" sz="1400">
              <a:solidFill>
                <a:srgbClr val="FFFFFF"/>
              </a:solidFill>
              <a:latin typeface="Garamond"/>
              <a:cs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1162B8-34B6-354F-8671-4865AD02A393}"/>
              </a:ext>
            </a:extLst>
          </p:cNvPr>
          <p:cNvSpPr txBox="1"/>
          <p:nvPr/>
        </p:nvSpPr>
        <p:spPr>
          <a:xfrm>
            <a:off x="74341" y="1529808"/>
            <a:ext cx="338811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2000">
              <a:latin typeface="Garamond"/>
            </a:endParaRPr>
          </a:p>
          <a:p>
            <a:endParaRPr lang="fr-FR" sz="2000">
              <a:latin typeface="Garamond"/>
              <a:ea typeface="+mn-lt"/>
              <a:cs typeface="+mn-lt"/>
            </a:endParaRPr>
          </a:p>
          <a:p>
            <a:r>
              <a:rPr lang="fr-FR" sz="2000">
                <a:latin typeface="Garamond"/>
                <a:ea typeface="+mn-lt"/>
                <a:cs typeface="+mn-lt"/>
              </a:rPr>
              <a:t>- HOD </a:t>
            </a:r>
            <a:r>
              <a:rPr lang="fr-FR" sz="2000" err="1">
                <a:latin typeface="Garamond"/>
                <a:ea typeface="+mn-lt"/>
                <a:cs typeface="+mn-lt"/>
              </a:rPr>
              <a:t>models</a:t>
            </a:r>
            <a:r>
              <a:rPr lang="fr-FR" sz="2000">
                <a:latin typeface="Garamond"/>
                <a:ea typeface="+mn-lt"/>
                <a:cs typeface="+mn-lt"/>
              </a:rPr>
              <a:t> are </a:t>
            </a:r>
            <a:r>
              <a:rPr lang="fr-FR" sz="2000" err="1">
                <a:latin typeface="Garamond"/>
                <a:ea typeface="+mn-lt"/>
                <a:cs typeface="+mn-lt"/>
              </a:rPr>
              <a:t>stochastic</a:t>
            </a:r>
          </a:p>
          <a:p>
            <a:endParaRPr lang="fr-FR" sz="2000">
              <a:latin typeface="Garamond"/>
              <a:ea typeface="+mn-lt"/>
              <a:cs typeface="+mn-lt"/>
            </a:endParaRPr>
          </a:p>
          <a:p>
            <a:r>
              <a:rPr lang="fr-FR" sz="2000">
                <a:latin typeface="Garamond"/>
                <a:ea typeface="+mn-lt"/>
                <a:cs typeface="+mn-lt"/>
              </a:rPr>
              <a:t>- MCMC </a:t>
            </a:r>
            <a:r>
              <a:rPr lang="fr-FR" sz="2000" err="1">
                <a:latin typeface="Garamond"/>
                <a:ea typeface="+mn-lt"/>
                <a:cs typeface="+mn-lt"/>
              </a:rPr>
              <a:t>fits</a:t>
            </a:r>
            <a:r>
              <a:rPr lang="fr-FR" sz="2000">
                <a:latin typeface="Garamond"/>
                <a:ea typeface="+mn-lt"/>
                <a:cs typeface="+mn-lt"/>
              </a:rPr>
              <a:t> ~100000 points </a:t>
            </a:r>
          </a:p>
          <a:p>
            <a:r>
              <a:rPr lang="fr-FR" sz="2000" b="1">
                <a:latin typeface="Garamond"/>
              </a:rPr>
              <a:t>=&gt; </a:t>
            </a:r>
            <a:r>
              <a:rPr lang="fr-FR" sz="2000" b="1" err="1">
                <a:latin typeface="Garamond"/>
              </a:rPr>
              <a:t>Highly</a:t>
            </a:r>
            <a:r>
              <a:rPr lang="fr-FR" sz="2000" b="1">
                <a:latin typeface="Garamond"/>
              </a:rPr>
              <a:t> CPU </a:t>
            </a:r>
            <a:r>
              <a:rPr lang="fr-FR" sz="2000" b="1" err="1">
                <a:latin typeface="Garamond"/>
              </a:rPr>
              <a:t>expensive</a:t>
            </a:r>
          </a:p>
          <a:p>
            <a:endParaRPr lang="fr-FR" sz="2000" b="1">
              <a:latin typeface="Garamond"/>
            </a:endParaRPr>
          </a:p>
          <a:p>
            <a:endParaRPr lang="fr-FR" sz="2000" b="1">
              <a:latin typeface="Garamond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BB2A01-5E57-3BD9-EA9D-EFF4B15A6D7C}"/>
              </a:ext>
            </a:extLst>
          </p:cNvPr>
          <p:cNvSpPr txBox="1"/>
          <p:nvPr/>
        </p:nvSpPr>
        <p:spPr>
          <a:xfrm>
            <a:off x="9525" y="5017584"/>
            <a:ext cx="121920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err="1">
                <a:latin typeface="Garamond"/>
                <a:cs typeface="Calibri"/>
              </a:rPr>
              <a:t>We</a:t>
            </a:r>
            <a:r>
              <a:rPr lang="fr-FR" sz="3600">
                <a:latin typeface="Garamond"/>
                <a:cs typeface="Calibri"/>
              </a:rPr>
              <a:t> </a:t>
            </a:r>
            <a:r>
              <a:rPr lang="fr-FR" sz="3600" err="1">
                <a:latin typeface="Garamond"/>
                <a:cs typeface="Calibri"/>
              </a:rPr>
              <a:t>developed</a:t>
            </a:r>
            <a:r>
              <a:rPr lang="fr-FR" sz="3600">
                <a:latin typeface="Garamond"/>
                <a:cs typeface="Calibri"/>
              </a:rPr>
              <a:t> an </a:t>
            </a:r>
            <a:r>
              <a:rPr lang="fr-FR" sz="3600" b="1">
                <a:latin typeface="Garamond"/>
                <a:cs typeface="Calibri"/>
              </a:rPr>
              <a:t>alternative </a:t>
            </a:r>
            <a:r>
              <a:rPr lang="fr-FR" sz="3600" b="1" err="1">
                <a:latin typeface="Garamond"/>
                <a:cs typeface="Calibri"/>
              </a:rPr>
              <a:t>procedure</a:t>
            </a:r>
            <a:r>
              <a:rPr lang="fr-FR" sz="3600">
                <a:latin typeface="Garamond"/>
                <a:cs typeface="Calibri"/>
              </a:rPr>
              <a:t> of HOD </a:t>
            </a:r>
            <a:r>
              <a:rPr lang="fr-FR" sz="3600" err="1">
                <a:latin typeface="Garamond"/>
                <a:cs typeface="Calibri"/>
              </a:rPr>
              <a:t>fitting</a:t>
            </a:r>
            <a:r>
              <a:rPr lang="fr-FR" sz="3600">
                <a:latin typeface="Garamond"/>
                <a:cs typeface="Calibri"/>
              </a:rPr>
              <a:t> </a:t>
            </a:r>
            <a:r>
              <a:rPr lang="fr-FR" sz="3600" err="1">
                <a:latin typeface="Garamond"/>
                <a:cs typeface="Calibri"/>
              </a:rPr>
              <a:t>using</a:t>
            </a:r>
            <a:r>
              <a:rPr lang="fr-FR" sz="3600">
                <a:latin typeface="Garamond"/>
                <a:cs typeface="Calibri"/>
              </a:rPr>
              <a:t> </a:t>
            </a:r>
            <a:r>
              <a:rPr lang="fr-FR" sz="3600" err="1">
                <a:latin typeface="Garamond"/>
                <a:cs typeface="Calibri"/>
              </a:rPr>
              <a:t>G</a:t>
            </a:r>
            <a:r>
              <a:rPr lang="fr-FR" sz="3600" b="1" err="1">
                <a:latin typeface="Garamond"/>
                <a:cs typeface="Calibri"/>
              </a:rPr>
              <a:t>aussian</a:t>
            </a:r>
            <a:r>
              <a:rPr lang="fr-FR" sz="3600" b="1">
                <a:latin typeface="Garamond"/>
                <a:cs typeface="Calibri"/>
              </a:rPr>
              <a:t> </a:t>
            </a:r>
            <a:r>
              <a:rPr lang="fr-FR" sz="3600" b="1" err="1">
                <a:latin typeface="Garamond"/>
                <a:cs typeface="Calibri"/>
              </a:rPr>
              <a:t>processes</a:t>
            </a:r>
            <a:endParaRPr lang="fr-FR" sz="3600" b="1">
              <a:latin typeface="Garamond"/>
              <a:cs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FBFC615-DBF8-C977-CEBC-35B29B9E4C69}"/>
              </a:ext>
            </a:extLst>
          </p:cNvPr>
          <p:cNvSpPr txBox="1"/>
          <p:nvPr/>
        </p:nvSpPr>
        <p:spPr>
          <a:xfrm>
            <a:off x="5458524" y="1025911"/>
            <a:ext cx="55124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err="1">
                <a:latin typeface="Garamond"/>
              </a:rPr>
              <a:t>Traditional</a:t>
            </a:r>
            <a:r>
              <a:rPr lang="fr-FR" sz="2000">
                <a:latin typeface="Garamond"/>
              </a:rPr>
              <a:t> </a:t>
            </a:r>
            <a:r>
              <a:rPr lang="fr-FR" sz="2000" err="1">
                <a:latin typeface="Garamond"/>
              </a:rPr>
              <a:t>schematic</a:t>
            </a:r>
            <a:r>
              <a:rPr lang="fr-FR" sz="2000">
                <a:latin typeface="Garamond"/>
              </a:rPr>
              <a:t> </a:t>
            </a:r>
            <a:r>
              <a:rPr lang="fr-FR" sz="2000" err="1">
                <a:latin typeface="Garamond"/>
              </a:rPr>
              <a:t>view</a:t>
            </a:r>
            <a:r>
              <a:rPr lang="fr-FR" sz="2000">
                <a:latin typeface="Garamond"/>
              </a:rPr>
              <a:t> of ​HOD </a:t>
            </a:r>
            <a:r>
              <a:rPr lang="fr-FR" sz="2000" err="1">
                <a:latin typeface="Garamond"/>
              </a:rPr>
              <a:t>fitting</a:t>
            </a:r>
            <a:r>
              <a:rPr lang="fr-FR" sz="2000">
                <a:latin typeface="Garamond"/>
              </a:rPr>
              <a:t> process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9D2B1A6-E1D9-80DA-ACB0-2EC376CB656D}"/>
              </a:ext>
            </a:extLst>
          </p:cNvPr>
          <p:cNvGrpSpPr/>
          <p:nvPr/>
        </p:nvGrpSpPr>
        <p:grpSpPr>
          <a:xfrm>
            <a:off x="3604400" y="1527485"/>
            <a:ext cx="9124715" cy="3155969"/>
            <a:chOff x="3604400" y="1527485"/>
            <a:chExt cx="9124715" cy="3155969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3D0E35F-2AE1-E4A2-3F7C-3B8A9E6B1535}"/>
                </a:ext>
              </a:extLst>
            </p:cNvPr>
            <p:cNvGrpSpPr/>
            <p:nvPr/>
          </p:nvGrpSpPr>
          <p:grpSpPr>
            <a:xfrm>
              <a:off x="3604400" y="1527485"/>
              <a:ext cx="9124715" cy="3100220"/>
              <a:chOff x="-512041" y="1071661"/>
              <a:chExt cx="12440216" cy="4268357"/>
            </a:xfrm>
          </p:grpSpPr>
          <p:pic>
            <p:nvPicPr>
              <p:cNvPr id="8" name="Image 7" descr="Une image contenant objet d’extérieur&#10;&#10;Description générée automatiquement">
                <a:extLst>
                  <a:ext uri="{FF2B5EF4-FFF2-40B4-BE49-F238E27FC236}">
                    <a16:creationId xmlns:a16="http://schemas.microsoft.com/office/drawing/2014/main" id="{658949B2-E1DC-2DF8-847B-E42294309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1889" y="1843668"/>
                <a:ext cx="1999785" cy="1999785"/>
              </a:xfrm>
              <a:prstGeom prst="rect">
                <a:avLst/>
              </a:prstGeom>
            </p:spPr>
          </p:pic>
          <p:sp>
            <p:nvSpPr>
              <p:cNvPr id="9" name="ZoneTexte 3">
                <a:extLst>
                  <a:ext uri="{FF2B5EF4-FFF2-40B4-BE49-F238E27FC236}">
                    <a16:creationId xmlns:a16="http://schemas.microsoft.com/office/drawing/2014/main" id="{9486E127-C367-612E-2F50-21DC97B4FB33}"/>
                  </a:ext>
                </a:extLst>
              </p:cNvPr>
              <p:cNvSpPr txBox="1"/>
              <p:nvPr/>
            </p:nvSpPr>
            <p:spPr>
              <a:xfrm>
                <a:off x="-512041" y="1071661"/>
                <a:ext cx="3774723" cy="805113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>
                    <a:solidFill>
                      <a:srgbClr val="000000"/>
                    </a:solidFill>
                    <a:latin typeface="Garamond"/>
                  </a:rPr>
                  <a:t>Halo </a:t>
                </a:r>
                <a:r>
                  <a:rPr lang="fr-FR" sz="1600" err="1">
                    <a:solidFill>
                      <a:srgbClr val="000000"/>
                    </a:solidFill>
                    <a:latin typeface="Garamond"/>
                  </a:rPr>
                  <a:t>catalog</a:t>
                </a:r>
                <a:r>
                  <a:rPr lang="fr-FR" sz="1600">
                    <a:solidFill>
                      <a:srgbClr val="000000"/>
                    </a:solidFill>
                    <a:latin typeface="Garamond"/>
                  </a:rPr>
                  <a:t> </a:t>
                </a:r>
                <a:r>
                  <a:rPr lang="fr-FR" sz="1600" err="1">
                    <a:solidFill>
                      <a:srgbClr val="000000"/>
                    </a:solidFill>
                    <a:latin typeface="Garamond"/>
                  </a:rPr>
                  <a:t>from</a:t>
                </a:r>
                <a:endParaRPr lang="fr-FR" sz="1600">
                  <a:solidFill>
                    <a:srgbClr val="000000"/>
                  </a:solidFill>
                  <a:latin typeface="Garamond"/>
                  <a:cs typeface="Calibri"/>
                </a:endParaRPr>
              </a:p>
              <a:p>
                <a:pPr algn="ctr"/>
                <a:r>
                  <a:rPr lang="fr-FR" sz="1600" err="1">
                    <a:solidFill>
                      <a:srgbClr val="000000"/>
                    </a:solidFill>
                    <a:latin typeface="Garamond"/>
                  </a:rPr>
                  <a:t>Nbody</a:t>
                </a:r>
                <a:r>
                  <a:rPr lang="fr-FR" sz="1600">
                    <a:solidFill>
                      <a:srgbClr val="000000"/>
                    </a:solidFill>
                    <a:latin typeface="Garamond"/>
                  </a:rPr>
                  <a:t> simulation box</a:t>
                </a:r>
                <a:endParaRPr lang="fr-FR" sz="1600">
                  <a:solidFill>
                    <a:srgbClr val="000000"/>
                  </a:solidFill>
                  <a:latin typeface="Garamond"/>
                  <a:cs typeface="Calibri"/>
                </a:endParaRPr>
              </a:p>
            </p:txBody>
          </p: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CDD805C0-461B-C4F0-CE14-66E96B0B3471}"/>
                  </a:ext>
                </a:extLst>
              </p:cNvPr>
              <p:cNvGrpSpPr/>
              <p:nvPr/>
            </p:nvGrpSpPr>
            <p:grpSpPr>
              <a:xfrm>
                <a:off x="2350946" y="2379379"/>
                <a:ext cx="2106675" cy="938560"/>
                <a:chOff x="2350946" y="2379379"/>
                <a:chExt cx="2106675" cy="938560"/>
              </a:xfrm>
            </p:grpSpPr>
            <p:sp>
              <p:nvSpPr>
                <p:cNvPr id="27" name="Flèche : droite 26">
                  <a:extLst>
                    <a:ext uri="{FF2B5EF4-FFF2-40B4-BE49-F238E27FC236}">
                      <a16:creationId xmlns:a16="http://schemas.microsoft.com/office/drawing/2014/main" id="{CAB851FE-FC22-B878-4957-1B672B82E961}"/>
                    </a:ext>
                  </a:extLst>
                </p:cNvPr>
                <p:cNvSpPr/>
                <p:nvPr/>
              </p:nvSpPr>
              <p:spPr>
                <a:xfrm>
                  <a:off x="2439152" y="2379379"/>
                  <a:ext cx="1839950" cy="938560"/>
                </a:xfrm>
                <a:prstGeom prst="rightArrow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b="1">
                    <a:latin typeface="Garamond"/>
                  </a:endParaRPr>
                </a:p>
              </p:txBody>
            </p:sp>
            <p:sp>
              <p:nvSpPr>
                <p:cNvPr id="28" name="ZoneTexte 19">
                  <a:extLst>
                    <a:ext uri="{FF2B5EF4-FFF2-40B4-BE49-F238E27FC236}">
                      <a16:creationId xmlns:a16="http://schemas.microsoft.com/office/drawing/2014/main" id="{E55B7AD8-5DE7-F77A-9AC6-379CD686F53C}"/>
                    </a:ext>
                  </a:extLst>
                </p:cNvPr>
                <p:cNvSpPr txBox="1"/>
                <p:nvPr/>
              </p:nvSpPr>
              <p:spPr>
                <a:xfrm>
                  <a:off x="2350946" y="2570965"/>
                  <a:ext cx="2106675" cy="508493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fr-FR" b="1">
                      <a:latin typeface="Garamond"/>
                    </a:rPr>
                    <a:t>HOD model</a:t>
                  </a:r>
                </a:p>
              </p:txBody>
            </p:sp>
          </p:grpSp>
          <p:pic>
            <p:nvPicPr>
              <p:cNvPr id="13" name="Image 12" descr="Une image contenant objet d’extérieur, étoile, nuit&#10;&#10;Description générée automatiquement">
                <a:extLst>
                  <a:ext uri="{FF2B5EF4-FFF2-40B4-BE49-F238E27FC236}">
                    <a16:creationId xmlns:a16="http://schemas.microsoft.com/office/drawing/2014/main" id="{88545391-E444-EF1E-1498-8EF7C720C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1710" y="1844945"/>
                <a:ext cx="2010239" cy="2015815"/>
              </a:xfrm>
              <a:prstGeom prst="rect">
                <a:avLst/>
              </a:prstGeom>
            </p:spPr>
          </p:pic>
          <p:sp>
            <p:nvSpPr>
              <p:cNvPr id="15" name="ZoneTexte 6">
                <a:extLst>
                  <a:ext uri="{FF2B5EF4-FFF2-40B4-BE49-F238E27FC236}">
                    <a16:creationId xmlns:a16="http://schemas.microsoft.com/office/drawing/2014/main" id="{6B3155E3-CB3B-3110-FB9A-C8B90175A9C5}"/>
                  </a:ext>
                </a:extLst>
              </p:cNvPr>
              <p:cNvSpPr txBox="1"/>
              <p:nvPr/>
            </p:nvSpPr>
            <p:spPr>
              <a:xfrm>
                <a:off x="3770734" y="1306428"/>
                <a:ext cx="3035929" cy="46611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>
                    <a:latin typeface="Garamond"/>
                  </a:rPr>
                  <a:t>Galaxy </a:t>
                </a:r>
                <a:r>
                  <a:rPr lang="fr-FR" sz="1600" err="1">
                    <a:latin typeface="Garamond"/>
                  </a:rPr>
                  <a:t>mock</a:t>
                </a:r>
                <a:r>
                  <a:rPr lang="fr-FR" sz="1600">
                    <a:latin typeface="Garamond"/>
                  </a:rPr>
                  <a:t> </a:t>
                </a:r>
                <a:r>
                  <a:rPr lang="fr-FR" sz="1600" err="1">
                    <a:latin typeface="Garamond"/>
                  </a:rPr>
                  <a:t>catalog</a:t>
                </a:r>
                <a:endParaRPr lang="fr-FR" sz="1600" err="1">
                  <a:latin typeface="Garamond"/>
                  <a:cs typeface="Calibri"/>
                </a:endParaRPr>
              </a:p>
            </p:txBody>
          </p:sp>
          <p:sp>
            <p:nvSpPr>
              <p:cNvPr id="17" name="ZoneTexte 8">
                <a:extLst>
                  <a:ext uri="{FF2B5EF4-FFF2-40B4-BE49-F238E27FC236}">
                    <a16:creationId xmlns:a16="http://schemas.microsoft.com/office/drawing/2014/main" id="{DEB57360-9864-CB60-7067-7CC8F842B57D}"/>
                  </a:ext>
                </a:extLst>
              </p:cNvPr>
              <p:cNvSpPr txBox="1"/>
              <p:nvPr/>
            </p:nvSpPr>
            <p:spPr>
              <a:xfrm>
                <a:off x="8153452" y="1335062"/>
                <a:ext cx="3774723" cy="46611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>
                    <a:latin typeface="Garamond"/>
                  </a:rPr>
                  <a:t>Clustering </a:t>
                </a:r>
                <a:r>
                  <a:rPr lang="fr-FR" sz="1600" err="1">
                    <a:latin typeface="Garamond"/>
                  </a:rPr>
                  <a:t>statistics</a:t>
                </a:r>
                <a:r>
                  <a:rPr lang="fr-FR" sz="1600">
                    <a:latin typeface="Garamond"/>
                  </a:rPr>
                  <a:t> (2PCF)</a:t>
                </a:r>
                <a:endParaRPr lang="fr-FR" sz="1600">
                  <a:latin typeface="Garamond"/>
                  <a:cs typeface="Calibri"/>
                </a:endParaRPr>
              </a:p>
            </p:txBody>
          </p:sp>
          <p:sp>
            <p:nvSpPr>
              <p:cNvPr id="19" name="ZoneTexte 10">
                <a:extLst>
                  <a:ext uri="{FF2B5EF4-FFF2-40B4-BE49-F238E27FC236}">
                    <a16:creationId xmlns:a16="http://schemas.microsoft.com/office/drawing/2014/main" id="{E0CD43E2-E3AF-0E95-CCAD-CA1C4195E8A5}"/>
                  </a:ext>
                </a:extLst>
              </p:cNvPr>
              <p:cNvSpPr txBox="1"/>
              <p:nvPr/>
            </p:nvSpPr>
            <p:spPr>
              <a:xfrm>
                <a:off x="512491" y="3913612"/>
                <a:ext cx="2743200" cy="46611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b="1">
                    <a:latin typeface="Garamond"/>
                  </a:rPr>
                  <a:t>~ 10</a:t>
                </a:r>
                <a:r>
                  <a:rPr lang="fr-FR" sz="1600" b="1" baseline="30000">
                    <a:latin typeface="Garamond"/>
                  </a:rPr>
                  <a:t>8</a:t>
                </a:r>
                <a:r>
                  <a:rPr lang="fr-FR" sz="1600" b="1">
                    <a:latin typeface="Garamond"/>
                  </a:rPr>
                  <a:t> halos</a:t>
                </a:r>
                <a:endParaRPr lang="fr-FR" sz="1600" b="1">
                  <a:latin typeface="Garamond"/>
                  <a:cs typeface="Calibri"/>
                </a:endParaRPr>
              </a:p>
            </p:txBody>
          </p:sp>
          <p:sp>
            <p:nvSpPr>
              <p:cNvPr id="20" name="ZoneTexte 11">
                <a:extLst>
                  <a:ext uri="{FF2B5EF4-FFF2-40B4-BE49-F238E27FC236}">
                    <a16:creationId xmlns:a16="http://schemas.microsoft.com/office/drawing/2014/main" id="{8AEE3BB8-BB35-06F0-B6AB-42116ED34AEE}"/>
                  </a:ext>
                </a:extLst>
              </p:cNvPr>
              <p:cNvSpPr txBox="1"/>
              <p:nvPr/>
            </p:nvSpPr>
            <p:spPr>
              <a:xfrm>
                <a:off x="4482789" y="3915935"/>
                <a:ext cx="1822379" cy="46611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>
                    <a:latin typeface="Garamond"/>
                    <a:cs typeface="Calibri"/>
                  </a:rPr>
                  <a:t>~10</a:t>
                </a:r>
                <a:r>
                  <a:rPr lang="fr-FR" sz="1600" baseline="30000">
                    <a:latin typeface="Garamond"/>
                    <a:cs typeface="Calibri"/>
                  </a:rPr>
                  <a:t>6</a:t>
                </a:r>
                <a:r>
                  <a:rPr lang="fr-FR" sz="1600">
                    <a:latin typeface="Garamond"/>
                    <a:cs typeface="Calibri"/>
                  </a:rPr>
                  <a:t> galaxies</a:t>
                </a:r>
              </a:p>
            </p:txBody>
          </p:sp>
          <p:sp>
            <p:nvSpPr>
              <p:cNvPr id="21" name="Flèche : demi-tour 20">
                <a:extLst>
                  <a:ext uri="{FF2B5EF4-FFF2-40B4-BE49-F238E27FC236}">
                    <a16:creationId xmlns:a16="http://schemas.microsoft.com/office/drawing/2014/main" id="{2C99D560-EFB5-DDF5-20E7-F4A738ED61AB}"/>
                  </a:ext>
                </a:extLst>
              </p:cNvPr>
              <p:cNvSpPr/>
              <p:nvPr/>
            </p:nvSpPr>
            <p:spPr>
              <a:xfrm flipV="1">
                <a:off x="1081677" y="4334867"/>
                <a:ext cx="3910073" cy="943423"/>
              </a:xfrm>
              <a:prstGeom prst="uturnArrow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b="1">
                  <a:solidFill>
                    <a:srgbClr val="000000"/>
                  </a:solidFill>
                  <a:latin typeface="Garamond"/>
                </a:endParaRPr>
              </a:p>
            </p:txBody>
          </p:sp>
          <p:sp>
            <p:nvSpPr>
              <p:cNvPr id="25" name="ZoneTexte 16">
                <a:extLst>
                  <a:ext uri="{FF2B5EF4-FFF2-40B4-BE49-F238E27FC236}">
                    <a16:creationId xmlns:a16="http://schemas.microsoft.com/office/drawing/2014/main" id="{186C905B-D9E4-1AAF-1434-46FEF760C657}"/>
                  </a:ext>
                </a:extLst>
              </p:cNvPr>
              <p:cNvSpPr txBox="1"/>
              <p:nvPr/>
            </p:nvSpPr>
            <p:spPr>
              <a:xfrm>
                <a:off x="7055690" y="4916273"/>
                <a:ext cx="1999807" cy="423745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b="1">
                    <a:solidFill>
                      <a:srgbClr val="FFFFFF"/>
                    </a:solidFill>
                    <a:latin typeface="Garamond"/>
                  </a:rPr>
                  <a:t>~few sec</a:t>
                </a:r>
                <a:endParaRPr lang="fr-FR" sz="1400" b="1">
                  <a:solidFill>
                    <a:srgbClr val="FFFFFF"/>
                  </a:solidFill>
                  <a:latin typeface="Garamond"/>
                  <a:cs typeface="Calibri"/>
                </a:endParaRPr>
              </a:p>
            </p:txBody>
          </p:sp>
          <p:sp>
            <p:nvSpPr>
              <p:cNvPr id="26" name="Flèche : droite 25">
                <a:extLst>
                  <a:ext uri="{FF2B5EF4-FFF2-40B4-BE49-F238E27FC236}">
                    <a16:creationId xmlns:a16="http://schemas.microsoft.com/office/drawing/2014/main" id="{18EA96EE-0F81-D436-2A74-0C1BB78F292B}"/>
                  </a:ext>
                </a:extLst>
              </p:cNvPr>
              <p:cNvSpPr/>
              <p:nvPr/>
            </p:nvSpPr>
            <p:spPr>
              <a:xfrm>
                <a:off x="6392235" y="2379379"/>
                <a:ext cx="1839950" cy="938560"/>
              </a:xfrm>
              <a:prstGeom prst="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b="1">
                  <a:latin typeface="Garamond"/>
                </a:endParaRPr>
              </a:p>
            </p:txBody>
          </p:sp>
        </p:grpSp>
        <p:sp>
          <p:nvSpPr>
            <p:cNvPr id="31" name="Flèche : demi-tour 30">
              <a:extLst>
                <a:ext uri="{FF2B5EF4-FFF2-40B4-BE49-F238E27FC236}">
                  <a16:creationId xmlns:a16="http://schemas.microsoft.com/office/drawing/2014/main" id="{3BE31CA6-4D49-0169-5014-167CE6E64AD7}"/>
                </a:ext>
              </a:extLst>
            </p:cNvPr>
            <p:cNvSpPr/>
            <p:nvPr/>
          </p:nvSpPr>
          <p:spPr>
            <a:xfrm flipV="1">
              <a:off x="8446254" y="3950260"/>
              <a:ext cx="2889161" cy="637032"/>
            </a:xfrm>
            <a:prstGeom prst="uturnArrow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solidFill>
                  <a:srgbClr val="000000"/>
                </a:solidFill>
                <a:latin typeface="Garamond"/>
              </a:endParaRPr>
            </a:p>
          </p:txBody>
        </p:sp>
        <p:sp>
          <p:nvSpPr>
            <p:cNvPr id="32" name="ZoneTexte 16">
              <a:extLst>
                <a:ext uri="{FF2B5EF4-FFF2-40B4-BE49-F238E27FC236}">
                  <a16:creationId xmlns:a16="http://schemas.microsoft.com/office/drawing/2014/main" id="{F833ADDF-6945-E6FF-5997-A59D7D19D79A}"/>
                </a:ext>
              </a:extLst>
            </p:cNvPr>
            <p:cNvSpPr txBox="1"/>
            <p:nvPr/>
          </p:nvSpPr>
          <p:spPr>
            <a:xfrm>
              <a:off x="9451782" y="4375677"/>
              <a:ext cx="1366488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>
                  <a:solidFill>
                    <a:srgbClr val="FFFFFF"/>
                  </a:solidFill>
                  <a:latin typeface="Garamond"/>
                </a:rPr>
                <a:t>~few sec</a:t>
              </a:r>
              <a:endParaRPr lang="fr-FR" sz="1400">
                <a:solidFill>
                  <a:srgbClr val="FFFFFF"/>
                </a:solidFill>
                <a:latin typeface="Garamond"/>
                <a:cs typeface="Calibri"/>
              </a:endParaRPr>
            </a:p>
          </p:txBody>
        </p:sp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FB468505-4282-AC65-7C56-67EF59361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2" t="6812" r="13943" b="5177"/>
            <a:stretch/>
          </p:blipFill>
          <p:spPr>
            <a:xfrm>
              <a:off x="10054809" y="2060333"/>
              <a:ext cx="2036629" cy="1730865"/>
            </a:xfrm>
            <a:prstGeom prst="rect">
              <a:avLst/>
            </a:prstGeom>
          </p:spPr>
        </p:pic>
      </p:grpSp>
      <p:sp>
        <p:nvSpPr>
          <p:cNvPr id="22" name="ZoneTexte 16">
            <a:extLst>
              <a:ext uri="{FF2B5EF4-FFF2-40B4-BE49-F238E27FC236}">
                <a16:creationId xmlns:a16="http://schemas.microsoft.com/office/drawing/2014/main" id="{EC293C4A-E9EF-B45B-ABD9-F42AD87FA4C6}"/>
              </a:ext>
            </a:extLst>
          </p:cNvPr>
          <p:cNvSpPr txBox="1"/>
          <p:nvPr/>
        </p:nvSpPr>
        <p:spPr>
          <a:xfrm>
            <a:off x="5571158" y="4351516"/>
            <a:ext cx="1366488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rgbClr val="FFFFFF"/>
                </a:solidFill>
                <a:latin typeface="Garamond"/>
              </a:rPr>
              <a:t>~few sec</a:t>
            </a:r>
            <a:endParaRPr lang="fr-FR" sz="1400">
              <a:solidFill>
                <a:srgbClr val="FFFFFF"/>
              </a:solidFill>
              <a:latin typeface="Garamon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347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>
                <a:latin typeface="Franklin Gothic"/>
                <a:cs typeface="Calibri Light"/>
              </a:rPr>
              <a:t>HOD </a:t>
            </a:r>
            <a:r>
              <a:rPr lang="fr-FR" err="1">
                <a:latin typeface="Franklin Gothic"/>
                <a:cs typeface="Calibri Light"/>
              </a:rPr>
              <a:t>fitting</a:t>
            </a:r>
            <a:r>
              <a:rPr lang="fr-FR">
                <a:latin typeface="Franklin Gothic"/>
                <a:cs typeface="Calibri Light"/>
              </a:rPr>
              <a:t> </a:t>
            </a:r>
            <a:r>
              <a:rPr lang="fr-FR" err="1">
                <a:latin typeface="Franklin Gothic"/>
                <a:cs typeface="Calibri Light"/>
              </a:rPr>
              <a:t>method</a:t>
            </a:r>
            <a:r>
              <a:rPr lang="fr-FR">
                <a:latin typeface="Franklin Gothic"/>
                <a:cs typeface="Calibri Light"/>
              </a:rPr>
              <a:t> (II)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6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FEF192-8F78-9381-677C-C61E3993A1F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>
              <a:cs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DF8F88-A6A1-FACD-8856-4680B4C6EB4E}"/>
              </a:ext>
            </a:extLst>
          </p:cNvPr>
          <p:cNvSpPr txBox="1"/>
          <p:nvPr/>
        </p:nvSpPr>
        <p:spPr>
          <a:xfrm>
            <a:off x="6871689" y="968065"/>
            <a:ext cx="5437022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200" err="1">
                <a:latin typeface="Garamond"/>
              </a:rPr>
              <a:t>Fitting</a:t>
            </a:r>
            <a:r>
              <a:rPr lang="fr-FR" sz="3200">
                <a:latin typeface="Garamond"/>
              </a:rPr>
              <a:t> </a:t>
            </a:r>
            <a:r>
              <a:rPr lang="fr-FR" sz="3200" err="1">
                <a:latin typeface="Garamond"/>
              </a:rPr>
              <a:t>procedure</a:t>
            </a:r>
            <a:r>
              <a:rPr lang="fr-FR" sz="3200">
                <a:latin typeface="Garamond"/>
              </a:rPr>
              <a:t> </a:t>
            </a:r>
            <a:r>
              <a:rPr lang="fr-FR" sz="3200" err="1">
                <a:latin typeface="Garamond"/>
              </a:rPr>
              <a:t>with</a:t>
            </a:r>
            <a:r>
              <a:rPr lang="fr-FR" sz="3200">
                <a:latin typeface="Garamond"/>
              </a:rPr>
              <a:t> </a:t>
            </a:r>
            <a:r>
              <a:rPr lang="fr-FR" sz="3200" err="1">
                <a:latin typeface="Garamond"/>
              </a:rPr>
              <a:t>Gaussian</a:t>
            </a:r>
            <a:r>
              <a:rPr lang="fr-FR" sz="3200">
                <a:latin typeface="Garamond"/>
              </a:rPr>
              <a:t> </a:t>
            </a:r>
            <a:r>
              <a:rPr lang="fr-FR" sz="3200" err="1">
                <a:latin typeface="Garamond"/>
              </a:rPr>
              <a:t>Processes</a:t>
            </a:r>
            <a:r>
              <a:rPr lang="fr-FR" sz="3200">
                <a:latin typeface="Garamond"/>
              </a:rPr>
              <a:t> (GP) : </a:t>
            </a:r>
          </a:p>
          <a:p>
            <a:endParaRPr lang="fr-FR" sz="2200">
              <a:latin typeface="Garamond"/>
              <a:cs typeface="Calibri"/>
            </a:endParaRPr>
          </a:p>
          <a:p>
            <a:r>
              <a:rPr lang="fr-FR" sz="2200">
                <a:latin typeface="Garamond"/>
                <a:cs typeface="Calibri"/>
              </a:rPr>
              <a:t>- </a:t>
            </a:r>
            <a:r>
              <a:rPr lang="fr-FR" sz="2200" b="1" err="1">
                <a:latin typeface="Garamond"/>
                <a:cs typeface="Calibri"/>
              </a:rPr>
              <a:t>Iterative</a:t>
            </a:r>
            <a:r>
              <a:rPr lang="fr-FR" sz="2200" b="1">
                <a:latin typeface="Garamond"/>
                <a:cs typeface="Calibri"/>
              </a:rPr>
              <a:t> </a:t>
            </a:r>
            <a:r>
              <a:rPr lang="fr-FR" sz="2200" b="1" err="1">
                <a:latin typeface="Garamond"/>
                <a:cs typeface="Calibri"/>
              </a:rPr>
              <a:t>procedure</a:t>
            </a:r>
            <a:r>
              <a:rPr lang="fr-FR" sz="2200" b="1">
                <a:latin typeface="Garamond"/>
                <a:cs typeface="Calibri"/>
              </a:rPr>
              <a:t> </a:t>
            </a:r>
          </a:p>
          <a:p>
            <a:endParaRPr lang="fr-FR" sz="2200" b="1">
              <a:latin typeface="Garamond"/>
              <a:cs typeface="Calibri"/>
            </a:endParaRPr>
          </a:p>
          <a:p>
            <a:r>
              <a:rPr lang="fr-FR" sz="2200" b="1">
                <a:latin typeface="Garamond"/>
                <a:cs typeface="Calibri"/>
              </a:rPr>
              <a:t>- Start: </a:t>
            </a:r>
            <a:r>
              <a:rPr lang="fr-FR" sz="2200" b="1">
                <a:solidFill>
                  <a:srgbClr val="FF0000"/>
                </a:solidFill>
                <a:latin typeface="Garamond"/>
                <a:cs typeface="Calibri"/>
              </a:rPr>
              <a:t>initial training </a:t>
            </a:r>
            <a:r>
              <a:rPr lang="fr-FR" sz="2200" b="1" err="1">
                <a:solidFill>
                  <a:srgbClr val="FF0000"/>
                </a:solidFill>
                <a:latin typeface="Garamond"/>
                <a:cs typeface="Calibri"/>
              </a:rPr>
              <a:t>sample</a:t>
            </a:r>
            <a:endParaRPr lang="fr-FR" sz="2200" b="1">
              <a:solidFill>
                <a:srgbClr val="FF0000"/>
              </a:solidFill>
              <a:latin typeface="Garamond"/>
              <a:cs typeface="Calibri"/>
            </a:endParaRPr>
          </a:p>
          <a:p>
            <a:endParaRPr lang="fr-FR" sz="2200">
              <a:latin typeface="Garamond"/>
              <a:cs typeface="Calibri"/>
            </a:endParaRPr>
          </a:p>
          <a:p>
            <a:r>
              <a:rPr lang="fr-FR" sz="2200">
                <a:latin typeface="Garamond"/>
                <a:cs typeface="Calibri"/>
              </a:rPr>
              <a:t>- GP </a:t>
            </a:r>
            <a:r>
              <a:rPr lang="fr-FR" sz="2200" err="1">
                <a:latin typeface="Garamond"/>
                <a:cs typeface="Calibri"/>
              </a:rPr>
              <a:t>creates</a:t>
            </a:r>
            <a:r>
              <a:rPr lang="fr-FR" sz="2200">
                <a:latin typeface="Garamond"/>
                <a:cs typeface="Calibri"/>
              </a:rPr>
              <a:t> a </a:t>
            </a:r>
            <a:r>
              <a:rPr lang="fr-FR" sz="2200" b="1" err="1">
                <a:solidFill>
                  <a:schemeClr val="accent1">
                    <a:lumMod val="75000"/>
                  </a:schemeClr>
                </a:solidFill>
                <a:latin typeface="Garamond"/>
                <a:cs typeface="Calibri"/>
              </a:rPr>
              <a:t>surrogate</a:t>
            </a:r>
            <a:r>
              <a:rPr lang="fr-FR" sz="2200" b="1">
                <a:solidFill>
                  <a:schemeClr val="accent1">
                    <a:lumMod val="75000"/>
                  </a:schemeClr>
                </a:solidFill>
                <a:latin typeface="Garamond"/>
                <a:cs typeface="Calibri"/>
              </a:rPr>
              <a:t> model</a:t>
            </a:r>
            <a:r>
              <a:rPr lang="fr-FR" sz="2200">
                <a:latin typeface="Garamond"/>
                <a:cs typeface="Calibri"/>
              </a:rPr>
              <a:t> of the </a:t>
            </a:r>
            <a:r>
              <a:rPr lang="fr-FR" sz="2200" err="1">
                <a:latin typeface="Garamond"/>
                <a:cs typeface="Calibri"/>
              </a:rPr>
              <a:t>likelihood</a:t>
            </a:r>
            <a:r>
              <a:rPr lang="fr-FR" sz="2200">
                <a:latin typeface="Garamond"/>
                <a:cs typeface="Calibri"/>
              </a:rPr>
              <a:t> </a:t>
            </a:r>
            <a:r>
              <a:rPr lang="fr-FR" sz="2200" err="1">
                <a:latin typeface="Garamond"/>
                <a:cs typeface="Calibri"/>
              </a:rPr>
              <a:t>function</a:t>
            </a:r>
            <a:r>
              <a:rPr lang="fr-FR" sz="2200">
                <a:latin typeface="Garamond"/>
                <a:cs typeface="Calibri"/>
              </a:rPr>
              <a:t> (LH)</a:t>
            </a:r>
          </a:p>
          <a:p>
            <a:endParaRPr lang="fr-FR" sz="2200">
              <a:latin typeface="Garamond"/>
              <a:cs typeface="Calibri"/>
            </a:endParaRPr>
          </a:p>
          <a:p>
            <a:r>
              <a:rPr lang="fr-FR" sz="2200">
                <a:latin typeface="Garamond"/>
                <a:cs typeface="Calibri"/>
              </a:rPr>
              <a:t>- New point </a:t>
            </a:r>
            <a:r>
              <a:rPr lang="fr-FR" sz="2200" err="1">
                <a:latin typeface="Garamond"/>
                <a:cs typeface="Calibri"/>
              </a:rPr>
              <a:t>added</a:t>
            </a:r>
            <a:r>
              <a:rPr lang="fr-FR" sz="2200">
                <a:latin typeface="Garamond"/>
                <a:cs typeface="Calibri"/>
              </a:rPr>
              <a:t> to </a:t>
            </a:r>
            <a:r>
              <a:rPr lang="fr-FR" sz="2200" err="1">
                <a:latin typeface="Garamond"/>
                <a:cs typeface="Calibri"/>
              </a:rPr>
              <a:t>improve</a:t>
            </a:r>
            <a:r>
              <a:rPr lang="fr-FR" sz="2200">
                <a:latin typeface="Garamond"/>
                <a:cs typeface="Calibri"/>
              </a:rPr>
              <a:t> model</a:t>
            </a:r>
          </a:p>
          <a:p>
            <a:endParaRPr lang="fr-FR" sz="2200">
              <a:latin typeface="Garamond"/>
              <a:cs typeface="Calibri"/>
            </a:endParaRPr>
          </a:p>
          <a:p>
            <a:r>
              <a:rPr lang="fr-FR" sz="2200">
                <a:latin typeface="Garamond"/>
                <a:cs typeface="Calibri"/>
              </a:rPr>
              <a:t>- </a:t>
            </a:r>
            <a:r>
              <a:rPr lang="fr-FR" sz="2200" err="1">
                <a:latin typeface="Garamond"/>
                <a:cs typeface="Calibri"/>
              </a:rPr>
              <a:t>Stochasticity</a:t>
            </a:r>
            <a:r>
              <a:rPr lang="fr-FR" sz="2200">
                <a:latin typeface="Garamond"/>
                <a:cs typeface="Calibri"/>
              </a:rPr>
              <a:t> of LH estimation </a:t>
            </a:r>
          </a:p>
          <a:p>
            <a:pPr lvl="1"/>
            <a:r>
              <a:rPr lang="fr-FR" sz="2200">
                <a:latin typeface="Garamond"/>
                <a:cs typeface="Calibri"/>
              </a:rPr>
              <a:t>=&gt; </a:t>
            </a:r>
            <a:r>
              <a:rPr lang="fr-FR" sz="2200" b="1">
                <a:latin typeface="Garamond"/>
                <a:cs typeface="Calibri"/>
              </a:rPr>
              <a:t>20 </a:t>
            </a:r>
            <a:r>
              <a:rPr lang="el-GR" sz="2200" b="1">
                <a:latin typeface="Garamond"/>
                <a:ea typeface="+mn-lt"/>
                <a:cs typeface="+mn-lt"/>
              </a:rPr>
              <a:t>χ</a:t>
            </a:r>
            <a:r>
              <a:rPr lang="el-GR" sz="2200" b="1" baseline="30000">
                <a:latin typeface="Garamond"/>
                <a:ea typeface="+mn-lt"/>
                <a:cs typeface="+mn-lt"/>
              </a:rPr>
              <a:t>2</a:t>
            </a:r>
            <a:r>
              <a:rPr lang="el-GR" sz="2200" b="1">
                <a:latin typeface="Garamond"/>
                <a:cs typeface="Calibri"/>
              </a:rPr>
              <a:t> </a:t>
            </a:r>
            <a:r>
              <a:rPr lang="fr-FR" sz="2200" b="1">
                <a:latin typeface="Garamond"/>
                <a:cs typeface="Calibri"/>
              </a:rPr>
              <a:t>computations</a:t>
            </a:r>
            <a:r>
              <a:rPr lang="fr-FR" sz="2200">
                <a:latin typeface="Garamond"/>
                <a:cs typeface="Calibri"/>
              </a:rPr>
              <a:t> to </a:t>
            </a:r>
            <a:r>
              <a:rPr lang="fr-FR" sz="2200" err="1">
                <a:latin typeface="Garamond"/>
                <a:cs typeface="Calibri"/>
              </a:rPr>
              <a:t>get</a:t>
            </a:r>
            <a:r>
              <a:rPr lang="fr-FR" sz="2200">
                <a:latin typeface="Garamond"/>
                <a:cs typeface="Calibri"/>
              </a:rPr>
              <a:t> </a:t>
            </a:r>
            <a:r>
              <a:rPr lang="fr-FR" sz="2200" err="1">
                <a:latin typeface="Garamond"/>
                <a:cs typeface="Calibri"/>
              </a:rPr>
              <a:t>uncertainty</a:t>
            </a:r>
            <a:endParaRPr lang="fr-FR" sz="2200">
              <a:latin typeface="Garamond"/>
              <a:cs typeface="Calibri"/>
            </a:endParaRPr>
          </a:p>
          <a:p>
            <a:endParaRPr lang="fr-FR" sz="2200">
              <a:latin typeface="Garamond"/>
              <a:cs typeface="Calibri"/>
            </a:endParaRPr>
          </a:p>
          <a:p>
            <a:endParaRPr lang="fr-FR" sz="2200">
              <a:latin typeface="Garamond"/>
              <a:cs typeface="Calibri"/>
            </a:endParaRPr>
          </a:p>
        </p:txBody>
      </p:sp>
      <p:pic>
        <p:nvPicPr>
          <p:cNvPr id="9" name="Image 12">
            <a:extLst>
              <a:ext uri="{FF2B5EF4-FFF2-40B4-BE49-F238E27FC236}">
                <a16:creationId xmlns:a16="http://schemas.microsoft.com/office/drawing/2014/main" id="{7A752BF5-98C6-AFAD-FBC3-CA096035F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9" t="2510" r="138" b="4440"/>
          <a:stretch/>
        </p:blipFill>
        <p:spPr>
          <a:xfrm>
            <a:off x="2882" y="903773"/>
            <a:ext cx="6889292" cy="459141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A7E918-50EC-3118-BF9A-A4AE5844E0CC}"/>
              </a:ext>
            </a:extLst>
          </p:cNvPr>
          <p:cNvSpPr txBox="1"/>
          <p:nvPr/>
        </p:nvSpPr>
        <p:spPr>
          <a:xfrm>
            <a:off x="266700" y="5410200"/>
            <a:ext cx="58959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>
                <a:latin typeface="Franklin Gothic"/>
              </a:rPr>
              <a:t>https://towardsdatascience.com/bayesian-hyperparameter-optimization-17dc5834112d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3D6FE3-ECA0-4F91-3C78-B7F4D5BBBABB}"/>
              </a:ext>
            </a:extLst>
          </p:cNvPr>
          <p:cNvSpPr txBox="1"/>
          <p:nvPr/>
        </p:nvSpPr>
        <p:spPr>
          <a:xfrm>
            <a:off x="2577922" y="6023019"/>
            <a:ext cx="863528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latin typeface="Garamond"/>
              </a:rPr>
              <a:t> ~1000 points in total </a:t>
            </a:r>
            <a:r>
              <a:rPr lang="fr-FR" sz="2400">
                <a:latin typeface="Garamond"/>
              </a:rPr>
              <a:t>to </a:t>
            </a:r>
            <a:r>
              <a:rPr lang="fr-FR" sz="2400" err="1">
                <a:latin typeface="Garamond"/>
              </a:rPr>
              <a:t>reach</a:t>
            </a:r>
            <a:r>
              <a:rPr lang="fr-FR" sz="2400">
                <a:latin typeface="Garamond"/>
              </a:rPr>
              <a:t> convergence </a:t>
            </a:r>
          </a:p>
        </p:txBody>
      </p:sp>
    </p:spTree>
    <p:extLst>
      <p:ext uri="{BB962C8B-B14F-4D97-AF65-F5344CB8AC3E}">
        <p14:creationId xmlns:p14="http://schemas.microsoft.com/office/powerpoint/2010/main" val="2361345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>
                <a:latin typeface="Franklin Gothic"/>
                <a:ea typeface="+mj-lt"/>
                <a:cs typeface="+mj-lt"/>
              </a:rPr>
              <a:t>HOD </a:t>
            </a:r>
            <a:r>
              <a:rPr lang="fr-FR" err="1">
                <a:latin typeface="Franklin Gothic"/>
                <a:ea typeface="+mj-lt"/>
                <a:cs typeface="+mj-lt"/>
              </a:rPr>
              <a:t>fitting</a:t>
            </a:r>
            <a:r>
              <a:rPr lang="fr-FR">
                <a:latin typeface="Franklin Gothic"/>
                <a:ea typeface="+mj-lt"/>
                <a:cs typeface="+mj-lt"/>
              </a:rPr>
              <a:t> </a:t>
            </a:r>
            <a:r>
              <a:rPr lang="fr-FR" err="1">
                <a:latin typeface="Franklin Gothic"/>
                <a:ea typeface="+mj-lt"/>
                <a:cs typeface="+mj-lt"/>
              </a:rPr>
              <a:t>method</a:t>
            </a:r>
            <a:r>
              <a:rPr lang="fr-FR">
                <a:latin typeface="Franklin Gothic"/>
                <a:ea typeface="+mj-lt"/>
                <a:cs typeface="+mj-lt"/>
              </a:rPr>
              <a:t> (II)</a:t>
            </a:r>
            <a:endParaRPr lang="fr-FR">
              <a:latin typeface="Franklin Gothic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7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FEF192-8F78-9381-677C-C61E3993A1F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>
              <a:cs typeface="Calibri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AFF3A4FC-538F-3DD9-72C0-0D65DA680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883920"/>
            <a:ext cx="6896100" cy="465201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3CEE00-5588-E14C-0E32-37664F7BCD5A}"/>
              </a:ext>
            </a:extLst>
          </p:cNvPr>
          <p:cNvSpPr txBox="1"/>
          <p:nvPr/>
        </p:nvSpPr>
        <p:spPr>
          <a:xfrm>
            <a:off x="266700" y="5410200"/>
            <a:ext cx="589597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>
                <a:latin typeface="Franklin Gothic"/>
              </a:rPr>
              <a:t>https://towardsdatascience.com/bayesian-hyperparameter-optimization-17dc5834112d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69BD88-DE41-2389-F3CB-1183C6E40940}"/>
              </a:ext>
            </a:extLst>
          </p:cNvPr>
          <p:cNvSpPr txBox="1"/>
          <p:nvPr/>
        </p:nvSpPr>
        <p:spPr>
          <a:xfrm>
            <a:off x="2577922" y="6023019"/>
            <a:ext cx="863528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latin typeface="Garamond"/>
              </a:rPr>
              <a:t> ~1000 points in total </a:t>
            </a:r>
            <a:r>
              <a:rPr lang="fr-FR" sz="2400">
                <a:latin typeface="Garamond"/>
              </a:rPr>
              <a:t>to </a:t>
            </a:r>
            <a:r>
              <a:rPr lang="fr-FR" sz="2400" err="1">
                <a:latin typeface="Garamond"/>
              </a:rPr>
              <a:t>reach</a:t>
            </a:r>
            <a:r>
              <a:rPr lang="fr-FR" sz="2400">
                <a:latin typeface="Garamond"/>
              </a:rPr>
              <a:t> convergence 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1EEDEF-3158-BD50-3F0B-4F2CED61A7EB}"/>
              </a:ext>
            </a:extLst>
          </p:cNvPr>
          <p:cNvSpPr txBox="1"/>
          <p:nvPr/>
        </p:nvSpPr>
        <p:spPr>
          <a:xfrm>
            <a:off x="6871689" y="968065"/>
            <a:ext cx="5437022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200" err="1">
                <a:latin typeface="Garamond"/>
              </a:rPr>
              <a:t>Fitting</a:t>
            </a:r>
            <a:r>
              <a:rPr lang="fr-FR" sz="3200">
                <a:latin typeface="Garamond"/>
              </a:rPr>
              <a:t> </a:t>
            </a:r>
            <a:r>
              <a:rPr lang="fr-FR" sz="3200" err="1">
                <a:latin typeface="Garamond"/>
              </a:rPr>
              <a:t>procedure</a:t>
            </a:r>
            <a:r>
              <a:rPr lang="fr-FR" sz="3200">
                <a:latin typeface="Garamond"/>
              </a:rPr>
              <a:t> </a:t>
            </a:r>
            <a:r>
              <a:rPr lang="fr-FR" sz="3200" err="1">
                <a:latin typeface="Garamond"/>
              </a:rPr>
              <a:t>with</a:t>
            </a:r>
            <a:r>
              <a:rPr lang="fr-FR" sz="3200">
                <a:latin typeface="Garamond"/>
              </a:rPr>
              <a:t> </a:t>
            </a:r>
            <a:r>
              <a:rPr lang="fr-FR" sz="3200" err="1">
                <a:latin typeface="Garamond"/>
              </a:rPr>
              <a:t>Gaussian</a:t>
            </a:r>
            <a:r>
              <a:rPr lang="fr-FR" sz="3200">
                <a:latin typeface="Garamond"/>
              </a:rPr>
              <a:t> </a:t>
            </a:r>
            <a:r>
              <a:rPr lang="fr-FR" sz="3200" err="1">
                <a:latin typeface="Garamond"/>
              </a:rPr>
              <a:t>Processes</a:t>
            </a:r>
            <a:r>
              <a:rPr lang="fr-FR" sz="3200">
                <a:latin typeface="Garamond"/>
              </a:rPr>
              <a:t> (GP) : </a:t>
            </a:r>
          </a:p>
          <a:p>
            <a:endParaRPr lang="fr-FR" sz="2200">
              <a:latin typeface="Garamond"/>
              <a:cs typeface="Calibri"/>
            </a:endParaRPr>
          </a:p>
          <a:p>
            <a:r>
              <a:rPr lang="fr-FR" sz="2200">
                <a:latin typeface="Garamond"/>
                <a:cs typeface="Calibri"/>
              </a:rPr>
              <a:t>- </a:t>
            </a:r>
            <a:r>
              <a:rPr lang="fr-FR" sz="2200" b="1" err="1">
                <a:latin typeface="Garamond"/>
                <a:cs typeface="Calibri"/>
              </a:rPr>
              <a:t>Iterative</a:t>
            </a:r>
            <a:r>
              <a:rPr lang="fr-FR" sz="2200" b="1">
                <a:latin typeface="Garamond"/>
                <a:cs typeface="Calibri"/>
              </a:rPr>
              <a:t> </a:t>
            </a:r>
            <a:r>
              <a:rPr lang="fr-FR" sz="2200" b="1" err="1">
                <a:latin typeface="Garamond"/>
                <a:cs typeface="Calibri"/>
              </a:rPr>
              <a:t>procedure</a:t>
            </a:r>
            <a:r>
              <a:rPr lang="fr-FR" sz="2200" b="1">
                <a:latin typeface="Garamond"/>
                <a:cs typeface="Calibri"/>
              </a:rPr>
              <a:t> </a:t>
            </a:r>
          </a:p>
          <a:p>
            <a:endParaRPr lang="fr-FR" sz="2200" b="1">
              <a:latin typeface="Garamond"/>
              <a:cs typeface="Calibri"/>
            </a:endParaRPr>
          </a:p>
          <a:p>
            <a:r>
              <a:rPr lang="fr-FR" sz="2200" b="1">
                <a:latin typeface="Garamond"/>
                <a:cs typeface="Calibri"/>
              </a:rPr>
              <a:t>- Start: </a:t>
            </a:r>
            <a:r>
              <a:rPr lang="fr-FR" sz="2200" b="1">
                <a:solidFill>
                  <a:srgbClr val="FF0000"/>
                </a:solidFill>
                <a:latin typeface="Garamond"/>
                <a:cs typeface="Calibri"/>
              </a:rPr>
              <a:t>initial training </a:t>
            </a:r>
            <a:r>
              <a:rPr lang="fr-FR" sz="2200" b="1" err="1">
                <a:solidFill>
                  <a:srgbClr val="FF0000"/>
                </a:solidFill>
                <a:latin typeface="Garamond"/>
                <a:cs typeface="Calibri"/>
              </a:rPr>
              <a:t>sample</a:t>
            </a:r>
            <a:endParaRPr lang="fr-FR" sz="2200" b="1">
              <a:solidFill>
                <a:srgbClr val="FF0000"/>
              </a:solidFill>
              <a:latin typeface="Garamond"/>
              <a:cs typeface="Calibri"/>
            </a:endParaRPr>
          </a:p>
          <a:p>
            <a:endParaRPr lang="fr-FR" sz="2200">
              <a:latin typeface="Garamond"/>
              <a:cs typeface="Calibri"/>
            </a:endParaRPr>
          </a:p>
          <a:p>
            <a:r>
              <a:rPr lang="fr-FR" sz="2200">
                <a:latin typeface="Garamond"/>
                <a:cs typeface="Calibri"/>
              </a:rPr>
              <a:t>- GP </a:t>
            </a:r>
            <a:r>
              <a:rPr lang="fr-FR" sz="2200" err="1">
                <a:latin typeface="Garamond"/>
                <a:cs typeface="Calibri"/>
              </a:rPr>
              <a:t>creates</a:t>
            </a:r>
            <a:r>
              <a:rPr lang="fr-FR" sz="2200">
                <a:latin typeface="Garamond"/>
                <a:cs typeface="Calibri"/>
              </a:rPr>
              <a:t> a </a:t>
            </a:r>
            <a:r>
              <a:rPr lang="fr-FR" sz="2200" b="1" err="1">
                <a:solidFill>
                  <a:schemeClr val="accent1">
                    <a:lumMod val="75000"/>
                  </a:schemeClr>
                </a:solidFill>
                <a:latin typeface="Garamond"/>
                <a:cs typeface="Calibri"/>
              </a:rPr>
              <a:t>surrogate</a:t>
            </a:r>
            <a:r>
              <a:rPr lang="fr-FR" sz="2200" b="1">
                <a:solidFill>
                  <a:schemeClr val="accent1">
                    <a:lumMod val="75000"/>
                  </a:schemeClr>
                </a:solidFill>
                <a:latin typeface="Garamond"/>
                <a:cs typeface="Calibri"/>
              </a:rPr>
              <a:t> model</a:t>
            </a:r>
            <a:r>
              <a:rPr lang="fr-FR" sz="2200">
                <a:latin typeface="Garamond"/>
                <a:cs typeface="Calibri"/>
              </a:rPr>
              <a:t> of the </a:t>
            </a:r>
            <a:r>
              <a:rPr lang="fr-FR" sz="2200" err="1">
                <a:latin typeface="Garamond"/>
                <a:cs typeface="Calibri"/>
              </a:rPr>
              <a:t>likelihood</a:t>
            </a:r>
            <a:r>
              <a:rPr lang="fr-FR" sz="2200">
                <a:latin typeface="Garamond"/>
                <a:cs typeface="Calibri"/>
              </a:rPr>
              <a:t> </a:t>
            </a:r>
            <a:r>
              <a:rPr lang="fr-FR" sz="2200" err="1">
                <a:latin typeface="Garamond"/>
                <a:cs typeface="Calibri"/>
              </a:rPr>
              <a:t>function</a:t>
            </a:r>
            <a:r>
              <a:rPr lang="fr-FR" sz="2200">
                <a:latin typeface="Garamond"/>
                <a:cs typeface="Calibri"/>
              </a:rPr>
              <a:t> (LH)</a:t>
            </a:r>
          </a:p>
          <a:p>
            <a:endParaRPr lang="fr-FR" sz="2200">
              <a:latin typeface="Garamond"/>
              <a:cs typeface="Calibri"/>
            </a:endParaRPr>
          </a:p>
          <a:p>
            <a:r>
              <a:rPr lang="fr-FR" sz="2200">
                <a:latin typeface="Garamond"/>
                <a:cs typeface="Calibri"/>
              </a:rPr>
              <a:t>- New point </a:t>
            </a:r>
            <a:r>
              <a:rPr lang="fr-FR" sz="2200" err="1">
                <a:latin typeface="Garamond"/>
                <a:cs typeface="Calibri"/>
              </a:rPr>
              <a:t>added</a:t>
            </a:r>
            <a:r>
              <a:rPr lang="fr-FR" sz="2200">
                <a:latin typeface="Garamond"/>
                <a:cs typeface="Calibri"/>
              </a:rPr>
              <a:t> to </a:t>
            </a:r>
            <a:r>
              <a:rPr lang="fr-FR" sz="2200" err="1">
                <a:latin typeface="Garamond"/>
                <a:cs typeface="Calibri"/>
              </a:rPr>
              <a:t>improve</a:t>
            </a:r>
            <a:r>
              <a:rPr lang="fr-FR" sz="2200">
                <a:latin typeface="Garamond"/>
                <a:cs typeface="Calibri"/>
              </a:rPr>
              <a:t> model</a:t>
            </a:r>
          </a:p>
          <a:p>
            <a:endParaRPr lang="fr-FR" sz="2200">
              <a:latin typeface="Garamond"/>
              <a:cs typeface="Calibri"/>
            </a:endParaRPr>
          </a:p>
          <a:p>
            <a:r>
              <a:rPr lang="fr-FR" sz="2200">
                <a:latin typeface="Garamond"/>
                <a:cs typeface="Calibri"/>
              </a:rPr>
              <a:t>- </a:t>
            </a:r>
            <a:r>
              <a:rPr lang="fr-FR" sz="2200" err="1">
                <a:latin typeface="Garamond"/>
                <a:cs typeface="Calibri"/>
              </a:rPr>
              <a:t>Stochasticity</a:t>
            </a:r>
            <a:r>
              <a:rPr lang="fr-FR" sz="2200">
                <a:latin typeface="Garamond"/>
                <a:cs typeface="Calibri"/>
              </a:rPr>
              <a:t> of LH estimation </a:t>
            </a:r>
          </a:p>
          <a:p>
            <a:pPr lvl="1"/>
            <a:r>
              <a:rPr lang="fr-FR" sz="2200">
                <a:latin typeface="Garamond"/>
                <a:cs typeface="Calibri"/>
              </a:rPr>
              <a:t>=&gt; </a:t>
            </a:r>
            <a:r>
              <a:rPr lang="fr-FR" sz="2200" b="1">
                <a:latin typeface="Garamond"/>
                <a:cs typeface="Calibri"/>
              </a:rPr>
              <a:t>20 </a:t>
            </a:r>
            <a:r>
              <a:rPr lang="el-GR" sz="2200" b="1">
                <a:latin typeface="Garamond"/>
                <a:ea typeface="+mn-lt"/>
                <a:cs typeface="+mn-lt"/>
              </a:rPr>
              <a:t>χ</a:t>
            </a:r>
            <a:r>
              <a:rPr lang="el-GR" sz="2200" b="1" baseline="30000">
                <a:latin typeface="Garamond"/>
                <a:ea typeface="+mn-lt"/>
                <a:cs typeface="+mn-lt"/>
              </a:rPr>
              <a:t>2</a:t>
            </a:r>
            <a:r>
              <a:rPr lang="el-GR" sz="2200" b="1">
                <a:latin typeface="Garamond"/>
                <a:cs typeface="Calibri"/>
              </a:rPr>
              <a:t> </a:t>
            </a:r>
            <a:r>
              <a:rPr lang="fr-FR" sz="2200" b="1">
                <a:latin typeface="Garamond"/>
                <a:cs typeface="Calibri"/>
              </a:rPr>
              <a:t>computations</a:t>
            </a:r>
            <a:r>
              <a:rPr lang="fr-FR" sz="2200">
                <a:latin typeface="Garamond"/>
                <a:cs typeface="Calibri"/>
              </a:rPr>
              <a:t> to </a:t>
            </a:r>
            <a:r>
              <a:rPr lang="fr-FR" sz="2200" err="1">
                <a:latin typeface="Garamond"/>
                <a:cs typeface="Calibri"/>
              </a:rPr>
              <a:t>get</a:t>
            </a:r>
            <a:r>
              <a:rPr lang="fr-FR" sz="2200">
                <a:latin typeface="Garamond"/>
                <a:cs typeface="Calibri"/>
              </a:rPr>
              <a:t> </a:t>
            </a:r>
            <a:r>
              <a:rPr lang="fr-FR" sz="2200" err="1">
                <a:latin typeface="Garamond"/>
                <a:cs typeface="Calibri"/>
              </a:rPr>
              <a:t>uncertainty</a:t>
            </a:r>
            <a:endParaRPr lang="fr-FR" sz="2200">
              <a:latin typeface="Garamond"/>
              <a:cs typeface="Calibri"/>
            </a:endParaRPr>
          </a:p>
          <a:p>
            <a:endParaRPr lang="fr-FR" sz="2200">
              <a:latin typeface="Garamond"/>
              <a:cs typeface="Calibri"/>
            </a:endParaRPr>
          </a:p>
          <a:p>
            <a:endParaRPr lang="fr-FR" sz="2200">
              <a:latin typeface="Garamon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44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>
                <a:latin typeface="Franklin Gothic"/>
                <a:ea typeface="+mj-lt"/>
                <a:cs typeface="+mj-lt"/>
              </a:rPr>
              <a:t>HOD </a:t>
            </a:r>
            <a:r>
              <a:rPr lang="fr-FR" err="1">
                <a:latin typeface="Franklin Gothic"/>
                <a:ea typeface="+mj-lt"/>
                <a:cs typeface="+mj-lt"/>
              </a:rPr>
              <a:t>fitting</a:t>
            </a:r>
            <a:r>
              <a:rPr lang="fr-FR">
                <a:latin typeface="Franklin Gothic"/>
                <a:ea typeface="+mj-lt"/>
                <a:cs typeface="+mj-lt"/>
              </a:rPr>
              <a:t> </a:t>
            </a:r>
            <a:r>
              <a:rPr lang="fr-FR" err="1">
                <a:latin typeface="Franklin Gothic"/>
                <a:ea typeface="+mj-lt"/>
                <a:cs typeface="+mj-lt"/>
              </a:rPr>
              <a:t>method</a:t>
            </a:r>
            <a:r>
              <a:rPr lang="fr-FR">
                <a:latin typeface="Franklin Gothic"/>
                <a:ea typeface="+mj-lt"/>
                <a:cs typeface="+mj-lt"/>
              </a:rPr>
              <a:t> (III)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8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8B6A73-F07E-88F5-836B-3FF29521B10A}"/>
              </a:ext>
            </a:extLst>
          </p:cNvPr>
          <p:cNvSpPr txBox="1"/>
          <p:nvPr/>
        </p:nvSpPr>
        <p:spPr>
          <a:xfrm>
            <a:off x="123360" y="1204564"/>
            <a:ext cx="3648179" cy="4124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b="1" err="1">
                <a:latin typeface="Garamond"/>
              </a:rPr>
              <a:t>Accuracy</a:t>
            </a:r>
            <a:r>
              <a:rPr lang="fr-FR" sz="2800">
                <a:latin typeface="Garamond"/>
              </a:rPr>
              <a:t> test :</a:t>
            </a:r>
          </a:p>
          <a:p>
            <a:endParaRPr lang="fr-FR">
              <a:latin typeface="Garamond"/>
            </a:endParaRPr>
          </a:p>
          <a:p>
            <a:r>
              <a:rPr lang="fr-FR">
                <a:latin typeface="Garamond"/>
              </a:rPr>
              <a:t> - </a:t>
            </a:r>
            <a:r>
              <a:rPr lang="fr-FR" b="1">
                <a:latin typeface="Garamond"/>
              </a:rPr>
              <a:t>25 </a:t>
            </a:r>
            <a:r>
              <a:rPr lang="fr-FR" b="1" err="1">
                <a:latin typeface="Garamond"/>
              </a:rPr>
              <a:t>fiducial</a:t>
            </a:r>
            <a:r>
              <a:rPr lang="fr-FR" b="1">
                <a:latin typeface="Garamond"/>
              </a:rPr>
              <a:t> data sets</a:t>
            </a:r>
            <a:r>
              <a:rPr lang="fr-FR">
                <a:latin typeface="Garamond"/>
              </a:rPr>
              <a:t> </a:t>
            </a:r>
            <a:r>
              <a:rPr lang="fr-FR" err="1">
                <a:latin typeface="Garamond"/>
              </a:rPr>
              <a:t>from</a:t>
            </a:r>
            <a:r>
              <a:rPr lang="fr-FR">
                <a:latin typeface="Garamond"/>
              </a:rPr>
              <a:t> </a:t>
            </a:r>
            <a:r>
              <a:rPr lang="fr-FR" err="1">
                <a:latin typeface="Garamond"/>
              </a:rPr>
              <a:t>different</a:t>
            </a:r>
            <a:r>
              <a:rPr lang="fr-FR">
                <a:latin typeface="Garamond"/>
              </a:rPr>
              <a:t> N-body simulation boxes 1 [</a:t>
            </a:r>
            <a:r>
              <a:rPr lang="fr-FR" err="1">
                <a:latin typeface="Garamond"/>
              </a:rPr>
              <a:t>Gpc</a:t>
            </a:r>
            <a:r>
              <a:rPr lang="fr-FR">
                <a:latin typeface="Garamond"/>
              </a:rPr>
              <a:t>/h]</a:t>
            </a:r>
            <a:r>
              <a:rPr lang="fr-FR" baseline="30000">
                <a:latin typeface="Garamond"/>
              </a:rPr>
              <a:t>3</a:t>
            </a:r>
            <a:r>
              <a:rPr lang="fr-FR">
                <a:latin typeface="Garamond"/>
              </a:rPr>
              <a:t> at </a:t>
            </a:r>
            <a:r>
              <a:rPr lang="fr-FR" err="1">
                <a:latin typeface="Garamond"/>
              </a:rPr>
              <a:t>fixed</a:t>
            </a:r>
            <a:r>
              <a:rPr lang="fr-FR">
                <a:latin typeface="Garamond"/>
              </a:rPr>
              <a:t> </a:t>
            </a:r>
            <a:r>
              <a:rPr lang="fr-FR" err="1">
                <a:latin typeface="Garamond"/>
              </a:rPr>
              <a:t>cosmology</a:t>
            </a:r>
            <a:r>
              <a:rPr lang="fr-FR">
                <a:latin typeface="Garamond"/>
              </a:rPr>
              <a:t> </a:t>
            </a:r>
          </a:p>
          <a:p>
            <a:endParaRPr lang="fr-FR">
              <a:latin typeface="Garamond"/>
              <a:cs typeface="Calibri"/>
            </a:endParaRPr>
          </a:p>
          <a:p>
            <a:r>
              <a:rPr lang="fr-FR">
                <a:latin typeface="Garamond"/>
                <a:cs typeface="Calibri"/>
              </a:rPr>
              <a:t>- </a:t>
            </a:r>
            <a:r>
              <a:rPr lang="fr-FR" err="1">
                <a:latin typeface="Garamond"/>
                <a:cs typeface="Calibri"/>
              </a:rPr>
              <a:t>Fixed</a:t>
            </a:r>
            <a:r>
              <a:rPr lang="fr-FR">
                <a:latin typeface="Garamond"/>
                <a:cs typeface="Calibri"/>
              </a:rPr>
              <a:t> HOD model : GHOD </a:t>
            </a:r>
          </a:p>
          <a:p>
            <a:endParaRPr lang="fr-FR">
              <a:latin typeface="Garamond"/>
              <a:cs typeface="Calibri"/>
            </a:endParaRPr>
          </a:p>
          <a:p>
            <a:r>
              <a:rPr lang="fr-FR">
                <a:latin typeface="Garamond"/>
                <a:cs typeface="Calibri"/>
              </a:rPr>
              <a:t>- Fit </a:t>
            </a:r>
            <a:r>
              <a:rPr lang="fr-FR" err="1">
                <a:latin typeface="Garamond"/>
                <a:cs typeface="Calibri"/>
              </a:rPr>
              <a:t>with</a:t>
            </a:r>
            <a:r>
              <a:rPr lang="fr-FR">
                <a:latin typeface="Garamond"/>
                <a:cs typeface="Calibri"/>
              </a:rPr>
              <a:t> 3 free </a:t>
            </a:r>
            <a:r>
              <a:rPr lang="fr-FR" err="1">
                <a:latin typeface="Garamond"/>
                <a:cs typeface="Calibri"/>
              </a:rPr>
              <a:t>parameters</a:t>
            </a:r>
            <a:r>
              <a:rPr lang="fr-FR">
                <a:latin typeface="Garamond"/>
                <a:cs typeface="Calibri"/>
              </a:rPr>
              <a:t>: </a:t>
            </a:r>
            <a:endParaRPr lang="fr-FR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r-FR">
                <a:latin typeface="Garamond"/>
                <a:cs typeface="Calibri"/>
              </a:rPr>
              <a:t>As</a:t>
            </a:r>
          </a:p>
          <a:p>
            <a:pPr marL="742950" lvl="1" indent="-285750">
              <a:buFont typeface="Arial"/>
              <a:buChar char="•"/>
            </a:pPr>
            <a:r>
              <a:rPr lang="fr-FR">
                <a:latin typeface="Garamond"/>
                <a:cs typeface="Calibri"/>
              </a:rPr>
              <a:t>α</a:t>
            </a:r>
          </a:p>
          <a:p>
            <a:pPr marL="742950" lvl="1" indent="-285750">
              <a:buFont typeface="Arial"/>
              <a:buChar char="•"/>
            </a:pPr>
            <a:r>
              <a:rPr lang="fr-FR" err="1">
                <a:latin typeface="Garamond"/>
                <a:cs typeface="Calibri"/>
              </a:rPr>
              <a:t>logM</a:t>
            </a:r>
            <a:r>
              <a:rPr lang="fr-FR" baseline="-25000" err="1">
                <a:latin typeface="Garamond"/>
                <a:cs typeface="Calibri"/>
              </a:rPr>
              <a:t>c</a:t>
            </a:r>
          </a:p>
          <a:p>
            <a:endParaRPr lang="fr-FR">
              <a:latin typeface="Garamond"/>
              <a:cs typeface="Calibri"/>
            </a:endParaRPr>
          </a:p>
          <a:p>
            <a:endParaRPr lang="fr-FR">
              <a:latin typeface="Garamond"/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FF2ACB-BE22-A905-9CEB-30D470C3AECA}"/>
              </a:ext>
            </a:extLst>
          </p:cNvPr>
          <p:cNvSpPr txBox="1"/>
          <p:nvPr/>
        </p:nvSpPr>
        <p:spPr>
          <a:xfrm>
            <a:off x="356839" y="5923157"/>
            <a:ext cx="102489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latin typeface="Garamond"/>
              </a:rPr>
              <a:t>=&gt; input </a:t>
            </a:r>
            <a:r>
              <a:rPr lang="fr-FR" sz="2400" b="1" err="1">
                <a:latin typeface="Garamond"/>
              </a:rPr>
              <a:t>parameters</a:t>
            </a:r>
            <a:r>
              <a:rPr lang="fr-FR" sz="2400" b="1">
                <a:latin typeface="Garamond"/>
              </a:rPr>
              <a:t> </a:t>
            </a:r>
            <a:r>
              <a:rPr lang="fr-FR" sz="2400" b="1" err="1">
                <a:latin typeface="Garamond"/>
              </a:rPr>
              <a:t>recovered</a:t>
            </a:r>
            <a:r>
              <a:rPr lang="fr-FR" sz="2400" b="1">
                <a:latin typeface="Garamond"/>
              </a:rPr>
              <a:t> </a:t>
            </a:r>
            <a:r>
              <a:rPr lang="fr-FR" sz="2400" b="1" err="1">
                <a:latin typeface="Garamond"/>
              </a:rPr>
              <a:t>within</a:t>
            </a:r>
            <a:r>
              <a:rPr lang="fr-FR" sz="2400" b="1">
                <a:latin typeface="Garamond"/>
              </a:rPr>
              <a:t> 1</a:t>
            </a:r>
            <a:r>
              <a:rPr lang="fr-FR" sz="2400" b="1">
                <a:latin typeface="Garamond"/>
                <a:cs typeface="Calibri"/>
              </a:rPr>
              <a:t>σ (</a:t>
            </a:r>
            <a:r>
              <a:rPr lang="fr-FR" sz="2400" b="1" err="1">
                <a:latin typeface="Garamond"/>
                <a:cs typeface="Calibri"/>
              </a:rPr>
              <a:t>cosmic</a:t>
            </a:r>
            <a:r>
              <a:rPr lang="fr-FR" sz="2400" b="1">
                <a:latin typeface="Garamond"/>
                <a:cs typeface="Calibri"/>
              </a:rPr>
              <a:t> variance + </a:t>
            </a:r>
            <a:r>
              <a:rPr lang="fr-FR" sz="2400" b="1" err="1">
                <a:latin typeface="Garamond"/>
                <a:cs typeface="Calibri"/>
              </a:rPr>
              <a:t>stochasticity</a:t>
            </a:r>
            <a:r>
              <a:rPr lang="fr-FR" sz="2400" b="1">
                <a:latin typeface="Garamond"/>
                <a:cs typeface="Calibri"/>
              </a:rPr>
              <a:t>)</a:t>
            </a:r>
            <a:endParaRPr lang="fr-FR" sz="2400" b="1">
              <a:latin typeface="Garamond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782784-7ECF-DEB6-EB47-9D9C7EE01C39}"/>
              </a:ext>
            </a:extLst>
          </p:cNvPr>
          <p:cNvSpPr txBox="1"/>
          <p:nvPr/>
        </p:nvSpPr>
        <p:spPr>
          <a:xfrm>
            <a:off x="9891132" y="62019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i="1">
                <a:latin typeface="Garamond"/>
              </a:rPr>
              <a:t>Rocher et al. in </a:t>
            </a:r>
            <a:r>
              <a:rPr lang="fr-FR" i="1" err="1">
                <a:latin typeface="Garamond"/>
              </a:rPr>
              <a:t>prep</a:t>
            </a:r>
            <a:endParaRPr lang="fr-FR" err="1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4060366-A970-FAE8-6C3D-923A3058BFF7}"/>
              </a:ext>
            </a:extLst>
          </p:cNvPr>
          <p:cNvGrpSpPr/>
          <p:nvPr/>
        </p:nvGrpSpPr>
        <p:grpSpPr>
          <a:xfrm>
            <a:off x="3665036" y="1047708"/>
            <a:ext cx="8522885" cy="4804966"/>
            <a:chOff x="3191110" y="1149927"/>
            <a:chExt cx="8894592" cy="4879307"/>
          </a:xfrm>
        </p:grpSpPr>
        <p:pic>
          <p:nvPicPr>
            <p:cNvPr id="7" name="Image 7">
              <a:extLst>
                <a:ext uri="{FF2B5EF4-FFF2-40B4-BE49-F238E27FC236}">
                  <a16:creationId xmlns:a16="http://schemas.microsoft.com/office/drawing/2014/main" id="{3B5A12EA-1FD8-5BD8-49A2-C519D43B1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27" t="8276" r="9176" b="2759"/>
            <a:stretch/>
          </p:blipFill>
          <p:spPr>
            <a:xfrm>
              <a:off x="3191110" y="1149927"/>
              <a:ext cx="8866794" cy="2588607"/>
            </a:xfrm>
            <a:prstGeom prst="rect">
              <a:avLst/>
            </a:prstGeom>
          </p:spPr>
        </p:pic>
        <p:pic>
          <p:nvPicPr>
            <p:cNvPr id="6" name="Image 6">
              <a:extLst>
                <a:ext uri="{FF2B5EF4-FFF2-40B4-BE49-F238E27FC236}">
                  <a16:creationId xmlns:a16="http://schemas.microsoft.com/office/drawing/2014/main" id="{5901229D-16B2-0EEA-82C0-6EF0AFA6D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804" t="9599" r="8902" b="1042"/>
            <a:stretch/>
          </p:blipFill>
          <p:spPr>
            <a:xfrm>
              <a:off x="3423424" y="3621781"/>
              <a:ext cx="8662278" cy="2407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484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" y="-1102"/>
            <a:ext cx="12190140" cy="878983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>
                <a:latin typeface="Franklin Gothic"/>
                <a:cs typeface="Calibri Light"/>
              </a:rPr>
              <a:t>HOD </a:t>
            </a:r>
            <a:r>
              <a:rPr lang="fr-FR" err="1">
                <a:latin typeface="Franklin Gothic"/>
                <a:cs typeface="Calibri Light"/>
              </a:rPr>
              <a:t>results</a:t>
            </a:r>
            <a:r>
              <a:rPr lang="fr-FR">
                <a:latin typeface="Franklin Gothic"/>
                <a:cs typeface="Calibri Light"/>
              </a:rPr>
              <a:t> on data: </a:t>
            </a:r>
            <a:r>
              <a:rPr lang="fr-FR" err="1">
                <a:latin typeface="Franklin Gothic"/>
                <a:cs typeface="Calibri Light"/>
              </a:rPr>
              <a:t>fitting</a:t>
            </a:r>
            <a:r>
              <a:rPr lang="fr-FR">
                <a:latin typeface="Franklin Gothic"/>
                <a:ea typeface="+mj-lt"/>
                <a:cs typeface="+mj-lt"/>
              </a:rPr>
              <a:t> conditions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8357FD5-42E8-5CE3-C95A-3A62CD4D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6" y="6486451"/>
            <a:ext cx="3882483" cy="365125"/>
          </a:xfrm>
        </p:spPr>
        <p:txBody>
          <a:bodyPr/>
          <a:lstStyle/>
          <a:p>
            <a:r>
              <a:rPr lang="fr-FR" sz="1600" b="1" i="1">
                <a:solidFill>
                  <a:srgbClr val="757070"/>
                </a:solidFill>
                <a:latin typeface="Garamond"/>
              </a:rPr>
              <a:t>Rocher Antoine - Action </a:t>
            </a:r>
            <a:r>
              <a:rPr lang="fr-FR" sz="1600" b="1" i="1" err="1">
                <a:solidFill>
                  <a:srgbClr val="757070"/>
                </a:solidFill>
                <a:latin typeface="Garamond"/>
              </a:rPr>
              <a:t>Dark</a:t>
            </a:r>
            <a:r>
              <a:rPr lang="fr-FR" sz="1600" b="1" i="1">
                <a:solidFill>
                  <a:srgbClr val="757070"/>
                </a:solidFill>
                <a:latin typeface="Garamond"/>
              </a:rPr>
              <a:t> Energy 2022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42" y="64864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rgbClr val="757070"/>
                </a:solidFill>
                <a:latin typeface="Garamond"/>
              </a:rPr>
              <a:t>9</a:t>
            </a:fld>
            <a:endParaRPr lang="fr-FR" sz="16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DDEF14-9BCA-2AD9-1B19-88601D31272A}"/>
              </a:ext>
            </a:extLst>
          </p:cNvPr>
          <p:cNvSpPr txBox="1"/>
          <p:nvPr/>
        </p:nvSpPr>
        <p:spPr>
          <a:xfrm>
            <a:off x="81855" y="872649"/>
            <a:ext cx="931312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Garamond"/>
                <a:cs typeface="Arial"/>
              </a:rPr>
              <a:t>- Simulation box : </a:t>
            </a:r>
            <a:r>
              <a:rPr lang="fr-FR" sz="2400">
                <a:latin typeface="Garamond"/>
                <a:cs typeface="Arial"/>
              </a:rPr>
              <a:t>​</a:t>
            </a:r>
            <a:endParaRPr lang="fr-FR" sz="2400">
              <a:latin typeface="Garamond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err="1">
                <a:latin typeface="Garamond"/>
                <a:cs typeface="Arial"/>
              </a:rPr>
              <a:t>AbacusSummit</a:t>
            </a:r>
            <a:r>
              <a:rPr lang="en-US" sz="2000" b="1">
                <a:latin typeface="Garamond"/>
                <a:cs typeface="Arial"/>
              </a:rPr>
              <a:t> </a:t>
            </a:r>
            <a:r>
              <a:rPr lang="en-US" sz="2000" b="1">
                <a:latin typeface="Garamond"/>
                <a:cs typeface="Calibri"/>
              </a:rPr>
              <a:t>N-body</a:t>
            </a:r>
            <a:r>
              <a:rPr lang="en-US" sz="2000" b="1">
                <a:latin typeface="Garamond"/>
                <a:ea typeface="+mn-lt"/>
                <a:cs typeface="+mn-lt"/>
              </a:rPr>
              <a:t> </a:t>
            </a:r>
            <a:r>
              <a:rPr lang="fr-FR" sz="2000" b="1">
                <a:latin typeface="Garamond"/>
                <a:cs typeface="Arial"/>
              </a:rPr>
              <a:t>​simulation </a:t>
            </a:r>
            <a:r>
              <a:rPr lang="fr-FR" sz="2000">
                <a:latin typeface="Garamond"/>
                <a:cs typeface="Arial"/>
              </a:rPr>
              <a:t>(</a:t>
            </a:r>
            <a:r>
              <a:rPr lang="fr-FR" sz="2000" err="1">
                <a:latin typeface="Garamond"/>
                <a:cs typeface="Arial"/>
              </a:rPr>
              <a:t>designed</a:t>
            </a:r>
            <a:r>
              <a:rPr lang="fr-FR" sz="2000">
                <a:latin typeface="Garamond"/>
                <a:cs typeface="Arial"/>
              </a:rPr>
              <a:t> for DESI) (</a:t>
            </a:r>
            <a:r>
              <a:rPr lang="fr-FR" sz="2000" i="1" err="1">
                <a:latin typeface="Garamond"/>
                <a:ea typeface="+mn-lt"/>
                <a:cs typeface="+mn-lt"/>
              </a:rPr>
              <a:t>Maksimova</a:t>
            </a:r>
            <a:r>
              <a:rPr lang="fr-FR" sz="2000" i="1">
                <a:latin typeface="Garamond"/>
                <a:ea typeface="+mn-lt"/>
                <a:cs typeface="+mn-lt"/>
              </a:rPr>
              <a:t> et al. 2021</a:t>
            </a:r>
            <a:r>
              <a:rPr lang="fr-FR" sz="2000">
                <a:latin typeface="Garamond"/>
                <a:ea typeface="+mn-lt"/>
                <a:cs typeface="+mn-lt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Garamond"/>
                <a:cs typeface="Arial"/>
              </a:rPr>
              <a:t>Cubic box 1 [</a:t>
            </a:r>
            <a:r>
              <a:rPr lang="en-US" sz="2000" err="1">
                <a:latin typeface="Garamond"/>
                <a:cs typeface="Arial"/>
              </a:rPr>
              <a:t>Gpc</a:t>
            </a:r>
            <a:r>
              <a:rPr lang="en-US" sz="2000">
                <a:latin typeface="Garamond"/>
                <a:cs typeface="Arial"/>
              </a:rPr>
              <a:t>/h]</a:t>
            </a:r>
            <a:r>
              <a:rPr lang="en-US" sz="2000" baseline="30000">
                <a:latin typeface="Garamond"/>
                <a:cs typeface="Arial"/>
              </a:rPr>
              <a:t>3</a:t>
            </a:r>
            <a:r>
              <a:rPr lang="en-US" sz="2000">
                <a:latin typeface="Garamond"/>
                <a:cs typeface="Arial"/>
              </a:rPr>
              <a:t>​  with </a:t>
            </a:r>
            <a:r>
              <a:rPr lang="en-US" sz="2000">
                <a:latin typeface="Garamond"/>
                <a:ea typeface="+mn-lt"/>
                <a:cs typeface="+mn-lt"/>
              </a:rPr>
              <a:t>6300</a:t>
            </a:r>
            <a:r>
              <a:rPr lang="en-US" sz="2000" baseline="30000">
                <a:latin typeface="Garamond"/>
                <a:ea typeface="+mn-lt"/>
                <a:cs typeface="+mn-lt"/>
              </a:rPr>
              <a:t>3 </a:t>
            </a:r>
            <a:r>
              <a:rPr lang="en-US" sz="2000">
                <a:latin typeface="Garamond"/>
                <a:ea typeface="+mn-lt"/>
                <a:cs typeface="+mn-lt"/>
              </a:rPr>
              <a:t>particles at z = 1.175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Garamond"/>
                <a:cs typeface="Arial"/>
              </a:rPr>
              <a:t>Mass resolution 2 10</a:t>
            </a:r>
            <a:r>
              <a:rPr lang="en-US" sz="2000" baseline="30000">
                <a:latin typeface="Garamond"/>
                <a:cs typeface="Arial"/>
              </a:rPr>
              <a:t>9</a:t>
            </a:r>
            <a:r>
              <a:rPr lang="en-US" sz="2000">
                <a:latin typeface="Garamond"/>
                <a:cs typeface="Arial"/>
              </a:rPr>
              <a:t> [M</a:t>
            </a:r>
            <a:r>
              <a:rPr lang="en-US" sz="2000" baseline="-25000">
                <a:latin typeface="Garamond"/>
                <a:ea typeface="+mn-lt"/>
                <a:cs typeface="+mn-lt"/>
              </a:rPr>
              <a:t>☉</a:t>
            </a:r>
            <a:r>
              <a:rPr lang="en-US" sz="2000">
                <a:latin typeface="Garamond"/>
                <a:cs typeface="Arial"/>
              </a:rPr>
              <a:t>/h]</a:t>
            </a:r>
            <a:r>
              <a:rPr lang="fr-FR" sz="2000">
                <a:latin typeface="Garamond"/>
                <a:cs typeface="Arial"/>
              </a:rPr>
              <a:t>​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err="1">
                <a:latin typeface="Garamond"/>
                <a:cs typeface="Arial"/>
              </a:rPr>
              <a:t>CompaSO</a:t>
            </a:r>
            <a:r>
              <a:rPr lang="en-US" sz="2000" b="1">
                <a:latin typeface="Garamond"/>
                <a:cs typeface="Arial"/>
              </a:rPr>
              <a:t> halo catalog</a:t>
            </a:r>
            <a:r>
              <a:rPr lang="en-US" sz="2000">
                <a:latin typeface="Garamond"/>
                <a:cs typeface="Arial"/>
              </a:rPr>
              <a:t> </a:t>
            </a:r>
            <a:r>
              <a:rPr lang="en-US" sz="2000" err="1">
                <a:latin typeface="Garamond"/>
                <a:cs typeface="Arial"/>
              </a:rPr>
              <a:t>M</a:t>
            </a:r>
            <a:r>
              <a:rPr lang="en-US" sz="2000" baseline="-25000" err="1">
                <a:latin typeface="Garamond"/>
                <a:cs typeface="Arial"/>
              </a:rPr>
              <a:t>halo</a:t>
            </a:r>
            <a:r>
              <a:rPr lang="en-US" sz="2000">
                <a:latin typeface="Garamond"/>
                <a:cs typeface="Arial"/>
              </a:rPr>
              <a:t> &gt; 10.86 [log(</a:t>
            </a:r>
            <a:r>
              <a:rPr lang="en-US" sz="2000">
                <a:latin typeface="Garamond"/>
                <a:ea typeface="+mn-lt"/>
                <a:cs typeface="+mn-lt"/>
              </a:rPr>
              <a:t>M</a:t>
            </a:r>
            <a:r>
              <a:rPr lang="en-US" sz="2000" baseline="-25000">
                <a:latin typeface="Garamond"/>
                <a:ea typeface="+mn-lt"/>
                <a:cs typeface="+mn-lt"/>
              </a:rPr>
              <a:t>☉</a:t>
            </a:r>
            <a:r>
              <a:rPr lang="en-US" sz="2000">
                <a:latin typeface="Garamond"/>
                <a:cs typeface="Arial"/>
              </a:rPr>
              <a:t>/h)] (</a:t>
            </a:r>
            <a:r>
              <a:rPr lang="en-US" sz="2000" i="1" err="1">
                <a:latin typeface="Garamond"/>
                <a:ea typeface="+mn-lt"/>
                <a:cs typeface="+mn-lt"/>
              </a:rPr>
              <a:t>Hadzhiyska</a:t>
            </a:r>
            <a:r>
              <a:rPr lang="en-US" sz="2000" i="1">
                <a:latin typeface="Garamond"/>
                <a:ea typeface="+mn-lt"/>
                <a:cs typeface="+mn-lt"/>
              </a:rPr>
              <a:t> et al. 2021</a:t>
            </a:r>
            <a:r>
              <a:rPr lang="en-US" sz="2000">
                <a:latin typeface="Garamond"/>
                <a:ea typeface="+mn-lt"/>
                <a:cs typeface="+mn-lt"/>
              </a:rPr>
              <a:t>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93C384F-27B9-C157-B1F3-A9DB6919DBDD}"/>
              </a:ext>
            </a:extLst>
          </p:cNvPr>
          <p:cNvGrpSpPr/>
          <p:nvPr/>
        </p:nvGrpSpPr>
        <p:grpSpPr>
          <a:xfrm>
            <a:off x="-48112" y="2744272"/>
            <a:ext cx="8764855" cy="3231654"/>
            <a:chOff x="81985" y="3357589"/>
            <a:chExt cx="8716065" cy="3231654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7CD32A-F7C4-980E-27D2-A1722F908272}"/>
                </a:ext>
              </a:extLst>
            </p:cNvPr>
            <p:cNvSpPr txBox="1"/>
            <p:nvPr/>
          </p:nvSpPr>
          <p:spPr>
            <a:xfrm>
              <a:off x="81985" y="3357589"/>
              <a:ext cx="8716065" cy="32316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>
                  <a:latin typeface="Garamond"/>
                  <a:cs typeface="Arial"/>
                </a:rPr>
                <a:t>- Fitting conditions:​</a:t>
              </a:r>
              <a:endParaRPr lang="fr-FR" sz="2400">
                <a:latin typeface="Garamond"/>
              </a:endParaRPr>
            </a:p>
            <a:p>
              <a:pPr marL="742950" lvl="1" indent="-285750">
                <a:lnSpc>
                  <a:spcPct val="150000"/>
                </a:lnSpc>
                <a:buFont typeface="Arial"/>
                <a:buChar char="•"/>
              </a:pPr>
              <a:r>
                <a:rPr lang="en-US" sz="2100">
                  <a:latin typeface="Garamond"/>
                  <a:cs typeface="Arial"/>
                </a:rPr>
                <a:t>Projected clustering </a:t>
              </a:r>
              <a:r>
                <a:rPr lang="en-US" sz="2100" b="1">
                  <a:latin typeface="Garamond"/>
                  <a:cs typeface="Arial"/>
                </a:rPr>
                <a:t>w</a:t>
              </a:r>
              <a:r>
                <a:rPr lang="en-US" sz="2100" b="1" baseline="-25000">
                  <a:latin typeface="Garamond"/>
                  <a:cs typeface="Arial"/>
                </a:rPr>
                <a:t>p</a:t>
              </a:r>
              <a:r>
                <a:rPr lang="en-US" sz="2100" b="1">
                  <a:latin typeface="Garamond"/>
                  <a:cs typeface="Arial"/>
                </a:rPr>
                <a:t>(</a:t>
              </a:r>
              <a:r>
                <a:rPr lang="en-US" sz="2100" b="1" i="1" err="1">
                  <a:latin typeface="Garamond"/>
                  <a:ea typeface="+mn-lt"/>
                  <a:cs typeface="+mn-lt"/>
                </a:rPr>
                <a:t>r</a:t>
              </a:r>
              <a:r>
                <a:rPr lang="en-US" sz="2100" b="1" i="1" baseline="-25000" err="1">
                  <a:latin typeface="Garamond"/>
                  <a:ea typeface="+mn-lt"/>
                  <a:cs typeface="+mn-lt"/>
                </a:rPr>
                <a:t>p</a:t>
              </a:r>
              <a:r>
                <a:rPr lang="en-US" sz="2100" b="1">
                  <a:latin typeface="Garamond"/>
                  <a:ea typeface="+mn-lt"/>
                  <a:cs typeface="+mn-lt"/>
                </a:rPr>
                <a:t>)</a:t>
              </a:r>
              <a:r>
                <a:rPr lang="en-US" sz="2100" b="1">
                  <a:latin typeface="Garamond"/>
                  <a:ea typeface="+mn-lt"/>
                  <a:cs typeface="Calibri"/>
                </a:rPr>
                <a:t> </a:t>
              </a:r>
              <a:r>
                <a:rPr lang="en-US" sz="2100" b="1">
                  <a:latin typeface="Garamond"/>
                  <a:cs typeface="Arial"/>
                </a:rPr>
                <a:t>+ multipoles </a:t>
              </a:r>
              <a:r>
                <a:rPr lang="en-US" sz="2100" b="1">
                  <a:latin typeface="Garamond"/>
                  <a:ea typeface="+mn-lt"/>
                  <a:cs typeface="+mn-lt"/>
                </a:rPr>
                <a:t>ξ</a:t>
              </a:r>
              <a:r>
                <a:rPr lang="en-US" sz="2100" b="1" baseline="-25000">
                  <a:latin typeface="Garamond"/>
                  <a:ea typeface="+mn-lt"/>
                  <a:cs typeface="Arial"/>
                </a:rPr>
                <a:t>0</a:t>
              </a:r>
              <a:r>
                <a:rPr lang="en-US" sz="2100" b="1">
                  <a:latin typeface="Garamond"/>
                  <a:cs typeface="Arial"/>
                </a:rPr>
                <a:t>(s), </a:t>
              </a:r>
              <a:r>
                <a:rPr lang="en-US" sz="2100" b="1">
                  <a:latin typeface="Garamond"/>
                  <a:ea typeface="+mn-lt"/>
                  <a:cs typeface="Calibri"/>
                </a:rPr>
                <a:t>ξ</a:t>
              </a:r>
              <a:r>
                <a:rPr lang="en-US" sz="2100" b="1" baseline="-25000">
                  <a:latin typeface="Garamond"/>
                  <a:ea typeface="+mn-lt"/>
                  <a:cs typeface="Arial"/>
                </a:rPr>
                <a:t>2</a:t>
              </a:r>
              <a:r>
                <a:rPr lang="en-US" sz="2100" b="1">
                  <a:latin typeface="Garamond"/>
                  <a:ea typeface="+mn-lt"/>
                  <a:cs typeface="Arial"/>
                </a:rPr>
                <a:t>(s)</a:t>
              </a:r>
              <a:endParaRPr lang="en-US" sz="2100" b="1">
                <a:latin typeface="Garamond"/>
                <a:cs typeface="Arial"/>
              </a:endParaRPr>
            </a:p>
            <a:p>
              <a:pPr marL="742950" lvl="1" indent="-285750">
                <a:lnSpc>
                  <a:spcPct val="150000"/>
                </a:lnSpc>
                <a:buFont typeface="Arial,Sans-Serif"/>
                <a:buChar char="•"/>
              </a:pPr>
              <a:r>
                <a:rPr lang="en-US" sz="2100" i="1" err="1">
                  <a:latin typeface="Garamond"/>
                  <a:ea typeface="+mn-lt"/>
                  <a:cs typeface="+mn-lt"/>
                </a:rPr>
                <a:t>r</a:t>
              </a:r>
              <a:r>
                <a:rPr lang="en-US" sz="2100" i="1" baseline="-25000" err="1">
                  <a:latin typeface="Garamond"/>
                  <a:ea typeface="+mn-lt"/>
                  <a:cs typeface="+mn-lt"/>
                </a:rPr>
                <a:t>p</a:t>
              </a:r>
              <a:r>
                <a:rPr lang="en-US" sz="2100">
                  <a:latin typeface="Garamond"/>
                  <a:ea typeface="+mn-lt"/>
                  <a:cs typeface="+mn-lt"/>
                </a:rPr>
                <a:t> </a:t>
              </a:r>
              <a:r>
                <a:rPr lang="en-US" sz="2100">
                  <a:latin typeface="Garamond"/>
                  <a:cs typeface="Arial"/>
                </a:rPr>
                <a:t>: 0.03 - 30 </a:t>
              </a:r>
              <a:r>
                <a:rPr lang="en-US" sz="2100" err="1">
                  <a:latin typeface="Garamond"/>
                  <a:cs typeface="Arial"/>
                </a:rPr>
                <a:t>Mpc</a:t>
              </a:r>
              <a:r>
                <a:rPr lang="en-US" sz="2100">
                  <a:latin typeface="Garamond"/>
                  <a:cs typeface="Arial"/>
                </a:rPr>
                <a:t>/h with 25 log bins</a:t>
              </a:r>
              <a:endParaRPr lang="en-US" sz="2100">
                <a:latin typeface="Garamond"/>
                <a:cs typeface="Calibri"/>
              </a:endParaRPr>
            </a:p>
            <a:p>
              <a:pPr marL="742950" lvl="1" indent="-285750">
                <a:lnSpc>
                  <a:spcPct val="150000"/>
                </a:lnSpc>
                <a:buFont typeface="Arial,Sans-Serif"/>
                <a:buChar char="•"/>
              </a:pPr>
              <a:r>
                <a:rPr lang="en-US" sz="2100" i="1">
                  <a:latin typeface="Garamond"/>
                  <a:cs typeface="Arial"/>
                </a:rPr>
                <a:t>s</a:t>
              </a:r>
              <a:r>
                <a:rPr lang="en-US" sz="2100">
                  <a:latin typeface="Garamond"/>
                  <a:cs typeface="Arial"/>
                </a:rPr>
                <a:t> : 0.8 - 30 </a:t>
              </a:r>
              <a:r>
                <a:rPr lang="en-US" sz="2100" err="1">
                  <a:latin typeface="Garamond"/>
                  <a:cs typeface="Arial"/>
                </a:rPr>
                <a:t>Mpc</a:t>
              </a:r>
              <a:r>
                <a:rPr lang="en-US" sz="2100">
                  <a:latin typeface="Garamond"/>
                  <a:cs typeface="Arial"/>
                </a:rPr>
                <a:t>/h with 25 log bins</a:t>
              </a:r>
            </a:p>
            <a:p>
              <a:pPr marL="742950" lvl="1" indent="-285750">
                <a:lnSpc>
                  <a:spcPct val="150000"/>
                </a:lnSpc>
                <a:buFont typeface="Arial,Sans-Serif"/>
                <a:buChar char="•"/>
              </a:pPr>
              <a:r>
                <a:rPr lang="en-US" sz="2100">
                  <a:latin typeface="Garamond"/>
                  <a:cs typeface="Arial"/>
                </a:rPr>
                <a:t> </a:t>
              </a:r>
              <a:r>
                <a:rPr lang="en-US" sz="2100" b="1">
                  <a:latin typeface="Garamond"/>
                  <a:cs typeface="Arial"/>
                </a:rPr>
                <a:t>Fixed density</a:t>
              </a:r>
              <a:r>
                <a:rPr lang="en-US" sz="2100">
                  <a:latin typeface="Garamond"/>
                  <a:cs typeface="Arial"/>
                </a:rPr>
                <a:t> 10</a:t>
              </a:r>
              <a:r>
                <a:rPr lang="en-US" sz="2100" baseline="30000">
                  <a:latin typeface="Garamond"/>
                  <a:cs typeface="Arial"/>
                </a:rPr>
                <a:t>-3</a:t>
              </a:r>
              <a:r>
                <a:rPr lang="en-US" sz="2100">
                  <a:latin typeface="Garamond"/>
                  <a:cs typeface="Arial"/>
                </a:rPr>
                <a:t> gal/[</a:t>
              </a:r>
              <a:r>
                <a:rPr lang="en-US" sz="2100" err="1">
                  <a:latin typeface="Garamond"/>
                  <a:cs typeface="Arial"/>
                </a:rPr>
                <a:t>Mpc</a:t>
              </a:r>
              <a:r>
                <a:rPr lang="en-US" sz="2100">
                  <a:latin typeface="Garamond"/>
                  <a:cs typeface="Arial"/>
                </a:rPr>
                <a:t>/h]</a:t>
              </a:r>
              <a:r>
                <a:rPr lang="en-US" sz="2100" baseline="30000">
                  <a:latin typeface="Garamond"/>
                  <a:cs typeface="Arial"/>
                </a:rPr>
                <a:t>3</a:t>
              </a:r>
            </a:p>
            <a:p>
              <a:pPr marL="742950" lvl="1" indent="-285750">
                <a:buFont typeface="Arial,Sans-Serif"/>
                <a:buChar char="•"/>
              </a:pPr>
              <a:r>
                <a:rPr lang="en-US" sz="2100">
                  <a:latin typeface="Garamond"/>
                  <a:ea typeface="+mn-lt"/>
                  <a:cs typeface="+mn-lt"/>
                </a:rPr>
                <a:t>GHOD model</a:t>
              </a:r>
              <a:r>
                <a:rPr lang="en-US" sz="2100">
                  <a:solidFill>
                    <a:srgbClr val="000000"/>
                  </a:solidFill>
                  <a:latin typeface="Garamond"/>
                  <a:ea typeface="Calibri"/>
                  <a:cs typeface="Calibri"/>
                </a:rPr>
                <a:t> </a:t>
              </a:r>
              <a:r>
                <a:rPr lang="en-US" sz="2100" b="1">
                  <a:solidFill>
                    <a:srgbClr val="FF0000"/>
                  </a:solidFill>
                  <a:latin typeface="Garamond"/>
                  <a:cs typeface="Calibri"/>
                </a:rPr>
                <a:t>+ scaling factor </a:t>
              </a:r>
              <a:r>
                <a:rPr lang="fr-FR" sz="2100" b="1" err="1">
                  <a:solidFill>
                    <a:srgbClr val="FF0000"/>
                  </a:solidFill>
                  <a:latin typeface="Garamond"/>
                  <a:ea typeface="+mn-lt"/>
                  <a:cs typeface="+mn-lt"/>
                </a:rPr>
                <a:t>f</a:t>
              </a:r>
              <a:r>
                <a:rPr lang="fr-FR" sz="2100" b="1" baseline="-25000" err="1">
                  <a:solidFill>
                    <a:srgbClr val="FF0000"/>
                  </a:solidFill>
                  <a:latin typeface="Garamond"/>
                  <a:ea typeface="+mn-lt"/>
                  <a:cs typeface="+mn-lt"/>
                </a:rPr>
                <a:t>v</a:t>
              </a:r>
              <a:r>
                <a:rPr lang="fr-FR" sz="2100">
                  <a:solidFill>
                    <a:srgbClr val="FF0000"/>
                  </a:solidFill>
                  <a:latin typeface="Garamond"/>
                  <a:ea typeface="+mn-lt"/>
                  <a:cs typeface="+mn-lt"/>
                </a:rPr>
                <a:t> </a:t>
              </a:r>
              <a:r>
                <a:rPr lang="en-US" sz="2100">
                  <a:solidFill>
                    <a:srgbClr val="FF0000"/>
                  </a:solidFill>
                  <a:latin typeface="Garamond"/>
                  <a:cs typeface="Calibri"/>
                </a:rPr>
                <a:t>for satellite velocity dispersion</a:t>
              </a:r>
              <a:endParaRPr lang="fr-FR" sz="2100">
                <a:solidFill>
                  <a:srgbClr val="FF0000"/>
                </a:solidFill>
                <a:latin typeface="Garamond"/>
                <a:cs typeface="Calibri"/>
              </a:endParaRPr>
            </a:p>
            <a:p>
              <a:pPr lvl="6"/>
              <a:r>
                <a:rPr lang="en-US" sz="2100">
                  <a:solidFill>
                    <a:srgbClr val="FF0000"/>
                  </a:solidFill>
                  <a:latin typeface="Garamond"/>
                  <a:cs typeface="Calibri"/>
                </a:rPr>
                <a:t>(impacts multipoles at small scales &lt;10 [</a:t>
              </a:r>
              <a:r>
                <a:rPr lang="en-US" sz="2100" err="1">
                  <a:solidFill>
                    <a:srgbClr val="FF0000"/>
                  </a:solidFill>
                  <a:latin typeface="Garamond"/>
                  <a:cs typeface="Calibri"/>
                </a:rPr>
                <a:t>Mpc</a:t>
              </a:r>
              <a:r>
                <a:rPr lang="en-US" sz="2100">
                  <a:solidFill>
                    <a:srgbClr val="FF0000"/>
                  </a:solidFill>
                  <a:latin typeface="Garamond"/>
                  <a:cs typeface="Calibri"/>
                </a:rPr>
                <a:t>/h])         </a:t>
              </a:r>
              <a:endParaRPr lang="fr-FR" sz="2100">
                <a:solidFill>
                  <a:srgbClr val="FF0000"/>
                </a:solidFill>
                <a:latin typeface="Garamond"/>
                <a:cs typeface="Calibri" panose="020F0502020204030204"/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3BDF6C16-DB92-D9D2-BDFB-4A822714934D}"/>
                </a:ext>
              </a:extLst>
            </p:cNvPr>
            <p:cNvGrpSpPr/>
            <p:nvPr/>
          </p:nvGrpSpPr>
          <p:grpSpPr>
            <a:xfrm>
              <a:off x="4806427" y="4459193"/>
              <a:ext cx="2285357" cy="989605"/>
              <a:chOff x="4930376" y="4126623"/>
              <a:chExt cx="2285357" cy="1214026"/>
            </a:xfrm>
          </p:grpSpPr>
          <p:sp>
            <p:nvSpPr>
              <p:cNvPr id="8" name="Accolade fermante 7">
                <a:extLst>
                  <a:ext uri="{FF2B5EF4-FFF2-40B4-BE49-F238E27FC236}">
                    <a16:creationId xmlns:a16="http://schemas.microsoft.com/office/drawing/2014/main" id="{A8881806-7965-9FC1-D8EE-CF9B1C95200F}"/>
                  </a:ext>
                </a:extLst>
              </p:cNvPr>
              <p:cNvSpPr/>
              <p:nvPr/>
            </p:nvSpPr>
            <p:spPr>
              <a:xfrm>
                <a:off x="4930376" y="4126623"/>
                <a:ext cx="179963" cy="121402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D86529C-677A-ADDF-19D7-6653A8AD315D}"/>
                  </a:ext>
                </a:extLst>
              </p:cNvPr>
              <p:cNvSpPr txBox="1"/>
              <p:nvPr/>
            </p:nvSpPr>
            <p:spPr>
              <a:xfrm>
                <a:off x="5178776" y="4486133"/>
                <a:ext cx="2036957" cy="45308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latin typeface="Garamond"/>
                  </a:rPr>
                  <a:t>75 </a:t>
                </a:r>
                <a:r>
                  <a:rPr lang="fr-FR" err="1">
                    <a:latin typeface="Garamond"/>
                  </a:rPr>
                  <a:t>bins</a:t>
                </a:r>
                <a:r>
                  <a:rPr lang="fr-FR">
                    <a:latin typeface="Garamond"/>
                  </a:rPr>
                  <a:t> in total</a:t>
                </a:r>
              </a:p>
            </p:txBody>
          </p:sp>
        </p:grpSp>
      </p:grpSp>
      <p:sp>
        <p:nvSpPr>
          <p:cNvPr id="16" name="ZoneTexte 1">
            <a:extLst>
              <a:ext uri="{FF2B5EF4-FFF2-40B4-BE49-F238E27FC236}">
                <a16:creationId xmlns:a16="http://schemas.microsoft.com/office/drawing/2014/main" id="{EAF77475-92D3-9FEE-9C6A-E50651B4C4E0}"/>
              </a:ext>
            </a:extLst>
          </p:cNvPr>
          <p:cNvSpPr txBox="1"/>
          <p:nvPr/>
        </p:nvSpPr>
        <p:spPr>
          <a:xfrm>
            <a:off x="8263781" y="3140745"/>
            <a:ext cx="365145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Garamond"/>
              </a:rPr>
              <a:t>Landy-</a:t>
            </a:r>
            <a:r>
              <a:rPr lang="fr-FR" err="1">
                <a:latin typeface="Garamond"/>
              </a:rPr>
              <a:t>Szalay</a:t>
            </a:r>
            <a:r>
              <a:rPr lang="fr-FR">
                <a:latin typeface="Garamond"/>
              </a:rPr>
              <a:t> </a:t>
            </a:r>
            <a:r>
              <a:rPr lang="fr-FR">
                <a:latin typeface="Garamond"/>
                <a:ea typeface="+mn-lt"/>
                <a:cs typeface="+mn-lt"/>
              </a:rPr>
              <a:t>2PCF</a:t>
            </a:r>
            <a:r>
              <a:rPr lang="fr-FR">
                <a:latin typeface="Garamond"/>
              </a:rPr>
              <a:t> </a:t>
            </a:r>
            <a:r>
              <a:rPr lang="fr-FR" err="1">
                <a:latin typeface="Garamond"/>
              </a:rPr>
              <a:t>estimator</a:t>
            </a:r>
            <a:r>
              <a:rPr lang="fr-FR">
                <a:latin typeface="Garamond"/>
              </a:rPr>
              <a:t> :</a:t>
            </a:r>
          </a:p>
        </p:txBody>
      </p:sp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D1A61C6-7EA4-028D-6D15-A49A39E9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885" y="3466881"/>
            <a:ext cx="3290727" cy="650155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9E36CAFE-19E1-07C3-6B30-F67FCCF21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19" y="4230804"/>
            <a:ext cx="2743200" cy="6638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69F013-AA1C-33BE-4456-3CF5B4560F07}"/>
              </a:ext>
            </a:extLst>
          </p:cNvPr>
          <p:cNvSpPr txBox="1"/>
          <p:nvPr/>
        </p:nvSpPr>
        <p:spPr>
          <a:xfrm>
            <a:off x="8264912" y="4798740"/>
            <a:ext cx="35237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err="1">
                <a:latin typeface="Garamond"/>
              </a:rPr>
              <a:t>Projected</a:t>
            </a:r>
            <a:r>
              <a:rPr lang="fr-FR">
                <a:latin typeface="Garamond"/>
              </a:rPr>
              <a:t> </a:t>
            </a:r>
            <a:r>
              <a:rPr lang="fr-FR" err="1">
                <a:latin typeface="Garamond"/>
              </a:rPr>
              <a:t>along</a:t>
            </a:r>
            <a:r>
              <a:rPr lang="fr-FR">
                <a:latin typeface="Garamond"/>
              </a:rPr>
              <a:t> los: </a:t>
            </a:r>
            <a:endParaRPr lang="fr-FR" err="1">
              <a:latin typeface="Garamond"/>
              <a:ea typeface="+mn-lt"/>
              <a:cs typeface="+mn-lt"/>
            </a:endParaRPr>
          </a:p>
          <a:p>
            <a:r>
              <a:rPr lang="fr-FR" err="1">
                <a:latin typeface="Garamond"/>
                <a:ea typeface="+mn-lt"/>
                <a:cs typeface="+mn-lt"/>
              </a:rPr>
              <a:t>velocity</a:t>
            </a:r>
            <a:r>
              <a:rPr lang="fr-FR">
                <a:latin typeface="Garamond"/>
                <a:ea typeface="+mn-lt"/>
                <a:cs typeface="+mn-lt"/>
              </a:rPr>
              <a:t> </a:t>
            </a:r>
            <a:r>
              <a:rPr lang="fr-FR" err="1">
                <a:latin typeface="Garamond"/>
              </a:rPr>
              <a:t>independent</a:t>
            </a:r>
            <a:r>
              <a:rPr lang="fr-FR">
                <a:latin typeface="Garamond"/>
              </a:rPr>
              <a:t> at </a:t>
            </a:r>
            <a:r>
              <a:rPr lang="fr-FR" err="1">
                <a:latin typeface="Garamond"/>
              </a:rPr>
              <a:t>small</a:t>
            </a:r>
            <a:r>
              <a:rPr lang="fr-FR">
                <a:latin typeface="Garamond"/>
              </a:rPr>
              <a:t> </a:t>
            </a:r>
            <a:r>
              <a:rPr lang="fr-FR" err="1">
                <a:latin typeface="Garamond"/>
              </a:rPr>
              <a:t>scales</a:t>
            </a:r>
            <a:endParaRPr lang="fr-FR">
              <a:latin typeface="Garamon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683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21</Slides>
  <Notes>0</Notes>
  <HiddenSlides>0</HiddenSlide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3" baseType="lpstr">
      <vt:lpstr>Office Theme</vt:lpstr>
      <vt:lpstr>Thème Office</vt:lpstr>
      <vt:lpstr>HOD for Emission Line Galaxies in DESI </vt:lpstr>
      <vt:lpstr>Dark Energy Spectroscopic Instument (DESI)</vt:lpstr>
      <vt:lpstr>DESI Emission Line Galaxy early data</vt:lpstr>
      <vt:lpstr>Halo Occupation Distribution (HOD) for ELGs</vt:lpstr>
      <vt:lpstr>HOD fitting method (I)</vt:lpstr>
      <vt:lpstr>HOD fitting method (II)</vt:lpstr>
      <vt:lpstr>HOD fitting method (II)</vt:lpstr>
      <vt:lpstr>HOD fitting method (III)</vt:lpstr>
      <vt:lpstr>HOD results on data: fitting conditions</vt:lpstr>
      <vt:lpstr>HOD results on data: 4 parameter fit </vt:lpstr>
      <vt:lpstr>HOD results on data: 6 parameter fit </vt:lpstr>
      <vt:lpstr>HOD results on data: populated halo mass function </vt:lpstr>
      <vt:lpstr>Conclusions</vt:lpstr>
      <vt:lpstr>Présentation PowerPoint</vt:lpstr>
      <vt:lpstr>Backup slides</vt:lpstr>
      <vt:lpstr>6p GHOD (initial prior)</vt:lpstr>
      <vt:lpstr>Présentation PowerPoint</vt:lpstr>
      <vt:lpstr>4p (initial prior)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revision>35</cp:revision>
  <dcterms:created xsi:type="dcterms:W3CDTF">2012-07-30T22:21:58Z</dcterms:created>
  <dcterms:modified xsi:type="dcterms:W3CDTF">2022-05-05T12:54:54Z</dcterms:modified>
</cp:coreProperties>
</file>