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handoutMasterIdLst>
    <p:handoutMasterId r:id="rId9"/>
  </p:handoutMasterIdLst>
  <p:sldIdLst>
    <p:sldId id="256" r:id="rId2"/>
    <p:sldId id="273" r:id="rId3"/>
    <p:sldId id="277" r:id="rId4"/>
    <p:sldId id="278" r:id="rId5"/>
    <p:sldId id="279" r:id="rId6"/>
    <p:sldId id="276"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5" autoAdjust="0"/>
    <p:restoredTop sz="94662"/>
  </p:normalViewPr>
  <p:slideViewPr>
    <p:cSldViewPr snapToGrid="0" snapToObjects="1">
      <p:cViewPr varScale="1">
        <p:scale>
          <a:sx n="113" d="100"/>
          <a:sy n="113" d="100"/>
        </p:scale>
        <p:origin x="119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07/02/2022</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‹N°›</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07/02/2022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‹N°›</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490F3-ADF7-B042-987D-93AF3DA3A926}" type="slidenum">
              <a:rPr lang="it-IT" smtClean="0"/>
              <a:t>1</a:t>
            </a:fld>
            <a:endParaRPr lang="it-IT"/>
          </a:p>
        </p:txBody>
      </p:sp>
    </p:spTree>
    <p:extLst>
      <p:ext uri="{BB962C8B-B14F-4D97-AF65-F5344CB8AC3E}">
        <p14:creationId xmlns:p14="http://schemas.microsoft.com/office/powerpoint/2010/main" val="43678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15490F3-ADF7-B042-987D-93AF3DA3A926}" type="slidenum">
              <a:rPr lang="it-IT" smtClean="0"/>
              <a:t>2</a:t>
            </a:fld>
            <a:endParaRPr lang="it-IT"/>
          </a:p>
        </p:txBody>
      </p:sp>
    </p:spTree>
    <p:extLst>
      <p:ext uri="{BB962C8B-B14F-4D97-AF65-F5344CB8AC3E}">
        <p14:creationId xmlns:p14="http://schemas.microsoft.com/office/powerpoint/2010/main" val="54613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221764"/>
            <a:ext cx="7772400" cy="1595705"/>
          </a:xfrm>
        </p:spPr>
        <p:txBody>
          <a:bodyPr anchor="b">
            <a:normAutofit/>
          </a:bodyPr>
          <a:lstStyle>
            <a:lvl1pPr algn="ctr">
              <a:defRPr sz="4800">
                <a:solidFill>
                  <a:schemeClr val="bg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17363" y="5063369"/>
            <a:ext cx="6858000" cy="9785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742950" y="6378090"/>
            <a:ext cx="7112577" cy="415498"/>
          </a:xfrm>
          <a:prstGeom prst="rect">
            <a:avLst/>
          </a:prstGeom>
        </p:spPr>
        <p:txBody>
          <a:bodyPr wrap="square">
            <a:spAutoFit/>
          </a:bodyPr>
          <a:lstStyle/>
          <a:p>
            <a:pPr algn="r"/>
            <a:r>
              <a:rPr lang="en-GB" sz="1050" dirty="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dirty="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84D3D1E-80D9-324E-8DD3-AA2CE8072910}" type="datetime1">
              <a:rPr lang="en-US" smtClean="0"/>
              <a:t>2/7/2022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0773139-9C90-7345-9EB3-4E4338304EF3}" type="datetime1">
              <a:rPr lang="en-US" smtClean="0"/>
              <a:t>2/7/2022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p:txBody>
      </p:sp>
      <p:sp>
        <p:nvSpPr>
          <p:cNvPr id="4" name="Date Placeholder 3"/>
          <p:cNvSpPr>
            <a:spLocks noGrp="1"/>
          </p:cNvSpPr>
          <p:nvPr>
            <p:ph type="dt" sz="half" idx="10"/>
          </p:nvPr>
        </p:nvSpPr>
        <p:spPr/>
        <p:txBody>
          <a:bodyPr/>
          <a:lstStyle/>
          <a:p>
            <a:fld id="{9A1AE180-5ECA-534F-8A0F-AACB107CA5A1}" type="datetime1">
              <a:rPr lang="en-US" smtClean="0"/>
              <a:t>2/7/2022</a:t>
            </a:fld>
            <a:endParaRPr lang="it-IT"/>
          </a:p>
        </p:txBody>
      </p:sp>
      <p:sp>
        <p:nvSpPr>
          <p:cNvPr id="5" name="Footer Placeholder 4"/>
          <p:cNvSpPr>
            <a:spLocks noGrp="1"/>
          </p:cNvSpPr>
          <p:nvPr>
            <p:ph type="ftr" sz="quarter" idx="11"/>
          </p:nvPr>
        </p:nvSpPr>
        <p:spPr/>
        <p:txBody>
          <a:bodyPr/>
          <a:lstStyle/>
          <a:p>
            <a:r>
              <a:rPr lang="it-IT"/>
              <a:t>Simone.Campana@cern.ch</a:t>
            </a:r>
            <a:endParaRPr lang="it-IT" dirty="0"/>
          </a:p>
        </p:txBody>
      </p:sp>
      <p:sp>
        <p:nvSpPr>
          <p:cNvPr id="6" name="Slide Number Placeholder 5"/>
          <p:cNvSpPr>
            <a:spLocks noGrp="1"/>
          </p:cNvSpPr>
          <p:nvPr>
            <p:ph type="sldNum" sz="quarter" idx="12"/>
          </p:nvPr>
        </p:nvSpPr>
        <p:spPr>
          <a:xfrm>
            <a:off x="4903201" y="6346703"/>
            <a:ext cx="548986"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41DB594-96A1-2147-9DD6-DCB7DF28633A}" type="datetime1">
              <a:rPr lang="en-US" smtClean="0"/>
              <a:t>2/7/2022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p:txBody>
      </p:sp>
      <p:sp>
        <p:nvSpPr>
          <p:cNvPr id="5" name="Date Placeholder 4"/>
          <p:cNvSpPr>
            <a:spLocks noGrp="1"/>
          </p:cNvSpPr>
          <p:nvPr>
            <p:ph type="dt" sz="half" idx="10"/>
          </p:nvPr>
        </p:nvSpPr>
        <p:spPr/>
        <p:txBody>
          <a:bodyPr/>
          <a:lstStyle/>
          <a:p>
            <a:fld id="{99F4D340-2B50-AE4E-8192-AA5D9AD51374}" type="datetime1">
              <a:rPr lang="en-US" smtClean="0"/>
              <a:t>2/7/2022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p:txBody>
      </p:sp>
      <p:sp>
        <p:nvSpPr>
          <p:cNvPr id="7" name="Date Placeholder 6"/>
          <p:cNvSpPr>
            <a:spLocks noGrp="1"/>
          </p:cNvSpPr>
          <p:nvPr>
            <p:ph type="dt" sz="half" idx="10"/>
          </p:nvPr>
        </p:nvSpPr>
        <p:spPr/>
        <p:txBody>
          <a:bodyPr/>
          <a:lstStyle/>
          <a:p>
            <a:fld id="{1ADC9B29-CC56-6148-B527-0F6A72932B3A}" type="datetime1">
              <a:rPr lang="en-US" smtClean="0"/>
              <a:t>2/7/2022</a:t>
            </a:fld>
            <a:endParaRPr lang="it-IT"/>
          </a:p>
        </p:txBody>
      </p:sp>
      <p:sp>
        <p:nvSpPr>
          <p:cNvPr id="8" name="Footer Placeholder 7"/>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0CA01A0-4FD6-3348-908B-0E8E9651BED0}" type="datetime1">
              <a:rPr lang="en-US" smtClean="0"/>
              <a:t>2/7/2022</a:t>
            </a:fld>
            <a:endParaRPr lang="it-IT"/>
          </a:p>
        </p:txBody>
      </p:sp>
      <p:sp>
        <p:nvSpPr>
          <p:cNvPr id="4" name="Footer Placeholder 3"/>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89382-627A-3E4B-895D-F73414D220CF}" type="datetime1">
              <a:rPr lang="en-US" smtClean="0"/>
              <a:t>2/7/2022</a:t>
            </a:fld>
            <a:endParaRPr lang="it-IT"/>
          </a:p>
        </p:txBody>
      </p:sp>
      <p:sp>
        <p:nvSpPr>
          <p:cNvPr id="3" name="Footer Placeholder 2"/>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EA6F75-C452-D14B-B1AE-6DC8A5E6939C}" type="datetime1">
              <a:rPr lang="en-US" smtClean="0"/>
              <a:t>2/7/2022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F3FE705-42EA-2348-8452-3A1D12C89CC1}" type="datetime1">
              <a:rPr lang="en-US" smtClean="0"/>
              <a:t>2/7/2022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951" y="160027"/>
            <a:ext cx="7290399"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358781"/>
            <a:ext cx="78867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631885" y="6356351"/>
            <a:ext cx="11710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86348-3478-9648-8DFA-DB4D4C9F0D8E}" type="datetime1">
              <a:rPr lang="en-US" smtClean="0"/>
              <a:t>2/7/2022</a:t>
            </a:fld>
            <a:endParaRPr lang="it-IT"/>
          </a:p>
        </p:txBody>
      </p:sp>
      <p:sp>
        <p:nvSpPr>
          <p:cNvPr id="5" name="Footer Placeholder 4"/>
          <p:cNvSpPr>
            <a:spLocks noGrp="1"/>
          </p:cNvSpPr>
          <p:nvPr>
            <p:ph type="ftr" sz="quarter" idx="3"/>
          </p:nvPr>
        </p:nvSpPr>
        <p:spPr>
          <a:xfrm>
            <a:off x="1958196" y="6356351"/>
            <a:ext cx="28035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Simone.Campana@cern.ch</a:t>
            </a:r>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5122120" y="6364235"/>
            <a:ext cx="2787287" cy="415498"/>
          </a:xfrm>
          <a:prstGeom prst="rect">
            <a:avLst/>
          </a:prstGeom>
        </p:spPr>
        <p:txBody>
          <a:bodyPr wrap="square">
            <a:spAutoFit/>
          </a:bodyPr>
          <a:lstStyle/>
          <a:p>
            <a:pPr algn="r"/>
            <a:r>
              <a:rPr lang="en-GB" sz="1050" dirty="0">
                <a:solidFill>
                  <a:schemeClr val="tx1"/>
                </a:solidFill>
              </a:rPr>
              <a:t>Funded by the European Union’s </a:t>
            </a:r>
          </a:p>
          <a:p>
            <a:pPr algn="r"/>
            <a:r>
              <a:rPr lang="en-US" sz="1050" dirty="0">
                <a:solidFill>
                  <a:schemeClr val="tx1"/>
                </a:solidFill>
              </a:rPr>
              <a:t>Horizon 2020 - Grant N° </a:t>
            </a:r>
            <a:r>
              <a:rPr lang="uk-UA" sz="1050" dirty="0">
                <a:solidFill>
                  <a:schemeClr val="tx1"/>
                </a:solidFill>
              </a:rPr>
              <a:t>824064</a:t>
            </a:r>
            <a:endParaRPr lang="en-GB" sz="1400" dirty="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7909407" y="6425157"/>
            <a:ext cx="456585"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0" y="3279301"/>
            <a:ext cx="9143999" cy="1345820"/>
          </a:xfrm>
        </p:spPr>
        <p:txBody>
          <a:bodyPr>
            <a:normAutofit/>
          </a:bodyPr>
          <a:lstStyle/>
          <a:p>
            <a:r>
              <a:rPr lang="en-GB" sz="3600" b="1" dirty="0">
                <a:latin typeface="Avenir Heavy"/>
                <a:cs typeface="Avenir Heavy"/>
              </a:rPr>
              <a:t>WP2 </a:t>
            </a:r>
            <a:r>
              <a:rPr lang="en-GB" sz="3600" b="1" dirty="0" err="1">
                <a:latin typeface="Avenir Heavy"/>
                <a:cs typeface="Avenir Heavy"/>
              </a:rPr>
              <a:t>lapp</a:t>
            </a:r>
            <a:r>
              <a:rPr lang="en-GB" sz="3600" b="1" dirty="0">
                <a:latin typeface="Avenir Heavy"/>
                <a:cs typeface="Avenir Heavy"/>
              </a:rPr>
              <a:t> status</a:t>
            </a:r>
            <a:endParaRPr lang="it-IT" sz="3600" dirty="0"/>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1211867" y="4769797"/>
            <a:ext cx="6858000" cy="1503004"/>
          </a:xfrm>
        </p:spPr>
        <p:txBody>
          <a:bodyPr>
            <a:noAutofit/>
          </a:bodyPr>
          <a:lstStyle/>
          <a:p>
            <a:r>
              <a:rPr lang="en-GB" sz="1800" b="1" dirty="0">
                <a:latin typeface="Avenir Heavy"/>
                <a:cs typeface="Avenir Heavy"/>
              </a:rPr>
              <a:t>Frederic Gillardo, Berkay Turk</a:t>
            </a:r>
            <a:endParaRPr lang="en-GB" sz="1800" b="1" strike="sngStrike" dirty="0">
              <a:latin typeface="Avenir Heavy"/>
              <a:cs typeface="Avenir Heavy"/>
            </a:endParaRPr>
          </a:p>
          <a:p>
            <a:r>
              <a:rPr lang="en-GB" sz="1400" b="1" dirty="0">
                <a:latin typeface="Avenir Heavy"/>
                <a:cs typeface="Avenir Heavy"/>
              </a:rPr>
              <a:t>Lapp/CNRS</a:t>
            </a:r>
            <a:endParaRPr lang="en-GB" sz="300" b="1" dirty="0">
              <a:latin typeface="Avenir Heavy"/>
              <a:cs typeface="Avenir Heavy"/>
            </a:endParaRPr>
          </a:p>
          <a:p>
            <a:r>
              <a:rPr lang="en-GB" sz="1200" b="1" dirty="0">
                <a:latin typeface="Avenir Heavy"/>
                <a:cs typeface="Avenir Heavy"/>
              </a:rPr>
              <a:t>07 </a:t>
            </a:r>
            <a:r>
              <a:rPr lang="en-GB" sz="1200" b="1" dirty="0" err="1">
                <a:latin typeface="Avenir Heavy"/>
                <a:cs typeface="Avenir Heavy"/>
              </a:rPr>
              <a:t>Fev</a:t>
            </a:r>
            <a:r>
              <a:rPr lang="en-GB" sz="1200" b="1" dirty="0">
                <a:latin typeface="Avenir Heavy"/>
                <a:cs typeface="Avenir Heavy"/>
              </a:rPr>
              <a:t> 2022 </a:t>
            </a:r>
          </a:p>
          <a:p>
            <a:endParaRPr lang="it-IT" sz="1100" dirty="0"/>
          </a:p>
        </p:txBody>
      </p:sp>
    </p:spTree>
    <p:extLst>
      <p:ext uri="{BB962C8B-B14F-4D97-AF65-F5344CB8AC3E}">
        <p14:creationId xmlns:p14="http://schemas.microsoft.com/office/powerpoint/2010/main" val="263471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4951" y="8709"/>
            <a:ext cx="7290399" cy="922414"/>
          </a:xfrm>
        </p:spPr>
        <p:txBody>
          <a:bodyPr>
            <a:normAutofit/>
          </a:bodyPr>
          <a:lstStyle/>
          <a:p>
            <a:r>
              <a:rPr lang="en-GB" b="1" dirty="0">
                <a:latin typeface="Avenir Heavy"/>
                <a:cs typeface="Avenir Heavy"/>
              </a:rPr>
              <a:t>DAC21 CTA use case 2 : reprocessing</a:t>
            </a:r>
            <a:endParaRPr lang="en-US" dirty="0"/>
          </a:p>
        </p:txBody>
      </p:sp>
      <p:sp>
        <p:nvSpPr>
          <p:cNvPr id="3" name="Espace réservé du contenu 2"/>
          <p:cNvSpPr>
            <a:spLocks noGrp="1"/>
          </p:cNvSpPr>
          <p:nvPr>
            <p:ph idx="1"/>
          </p:nvPr>
        </p:nvSpPr>
        <p:spPr>
          <a:xfrm>
            <a:off x="498475" y="818177"/>
            <a:ext cx="7886700" cy="4650134"/>
          </a:xfrm>
        </p:spPr>
        <p:txBody>
          <a:bodyPr>
            <a:normAutofit fontScale="92500" lnSpcReduction="10000"/>
          </a:bodyPr>
          <a:lstStyle/>
          <a:p>
            <a:pPr marL="914400" lvl="2" indent="0" fontAlgn="base">
              <a:buNone/>
            </a:pPr>
            <a:endParaRPr lang="en-US" dirty="0"/>
          </a:p>
          <a:p>
            <a:pPr marL="0" indent="0">
              <a:buNone/>
            </a:pPr>
            <a:r>
              <a:rPr lang="en-US" dirty="0"/>
              <a:t>Status on 07/02/2022</a:t>
            </a:r>
          </a:p>
          <a:p>
            <a:r>
              <a:rPr lang="en-US" dirty="0"/>
              <a:t>Successfully run some of the read/ write methods available in the RUCIO catalog from the DIRAC server.</a:t>
            </a:r>
          </a:p>
          <a:p>
            <a:pPr lvl="2"/>
            <a:r>
              <a:rPr lang="en-US" dirty="0" err="1"/>
              <a:t>addFile</a:t>
            </a:r>
            <a:r>
              <a:rPr lang="en-US" dirty="0"/>
              <a:t>(</a:t>
            </a:r>
            <a:r>
              <a:rPr lang="en-US" dirty="0" err="1"/>
              <a:t>fileDict</a:t>
            </a:r>
            <a:r>
              <a:rPr lang="en-US" dirty="0"/>
              <a:t>)</a:t>
            </a:r>
          </a:p>
          <a:p>
            <a:pPr lvl="2"/>
            <a:r>
              <a:rPr lang="en-US" dirty="0" err="1"/>
              <a:t>resExist</a:t>
            </a:r>
            <a:r>
              <a:rPr lang="en-US" dirty="0"/>
              <a:t> = </a:t>
            </a:r>
            <a:r>
              <a:rPr lang="en-US" dirty="0" err="1"/>
              <a:t>fcc.exists</a:t>
            </a:r>
            <a:r>
              <a:rPr lang="en-US" dirty="0"/>
              <a:t>(</a:t>
            </a:r>
            <a:r>
              <a:rPr lang="en-US" dirty="0" err="1"/>
              <a:t>lfn</a:t>
            </a:r>
            <a:r>
              <a:rPr lang="en-US" dirty="0"/>
              <a:t>)</a:t>
            </a:r>
          </a:p>
          <a:p>
            <a:pPr lvl="2"/>
            <a:r>
              <a:rPr lang="en-US" dirty="0" err="1"/>
              <a:t>resGetReplicas</a:t>
            </a:r>
            <a:r>
              <a:rPr lang="en-US" dirty="0"/>
              <a:t>=</a:t>
            </a:r>
            <a:r>
              <a:rPr lang="en-US" dirty="0" err="1"/>
              <a:t>fcc.getReplicas</a:t>
            </a:r>
            <a:r>
              <a:rPr lang="en-US" dirty="0"/>
              <a:t>(</a:t>
            </a:r>
            <a:r>
              <a:rPr lang="en-US" dirty="0" err="1"/>
              <a:t>lfn</a:t>
            </a:r>
            <a:r>
              <a:rPr lang="en-US" dirty="0"/>
              <a:t>)</a:t>
            </a:r>
          </a:p>
          <a:p>
            <a:r>
              <a:rPr lang="en-US" dirty="0"/>
              <a:t>Current issues :</a:t>
            </a:r>
            <a:endParaRPr lang="en-US" b="1" dirty="0"/>
          </a:p>
          <a:p>
            <a:pPr lvl="1"/>
            <a:r>
              <a:rPr lang="en-US" dirty="0"/>
              <a:t>The same read/ write methods can not run on the WNs</a:t>
            </a:r>
            <a:endParaRPr lang="en-US" sz="3200" dirty="0"/>
          </a:p>
          <a:p>
            <a:pPr lvl="1"/>
            <a:r>
              <a:rPr lang="en-US" dirty="0"/>
              <a:t>When we submit the same job, times to times it succeeds the </a:t>
            </a:r>
            <a:r>
              <a:rPr lang="en-US" dirty="0" err="1"/>
              <a:t>InputData</a:t>
            </a:r>
            <a:r>
              <a:rPr lang="en-US" dirty="0"/>
              <a:t> resolution on the DIRAC server and then the pilot gets submitted, while in other cases, it fails. The strange thing is that this happens randomly when executing exactly the same call,</a:t>
            </a:r>
            <a:endParaRPr lang="en-US" dirty="0">
              <a:effectLst/>
            </a:endParaRPr>
          </a:p>
        </p:txBody>
      </p:sp>
      <p:sp>
        <p:nvSpPr>
          <p:cNvPr id="6" name="Espace réservé du numéro de diapositive 5"/>
          <p:cNvSpPr>
            <a:spLocks noGrp="1"/>
          </p:cNvSpPr>
          <p:nvPr>
            <p:ph type="sldNum" sz="quarter" idx="12"/>
          </p:nvPr>
        </p:nvSpPr>
        <p:spPr/>
        <p:txBody>
          <a:bodyPr/>
          <a:lstStyle/>
          <a:p>
            <a:pPr algn="ctr"/>
            <a:fld id="{F815B12F-D02A-B845-865F-37AC5B232343}" type="slidenum">
              <a:rPr lang="it-IT" smtClean="0"/>
              <a:pPr algn="ctr"/>
              <a:t>2</a:t>
            </a:fld>
            <a:endParaRPr lang="it-IT" dirty="0"/>
          </a:p>
        </p:txBody>
      </p:sp>
    </p:spTree>
    <p:extLst>
      <p:ext uri="{BB962C8B-B14F-4D97-AF65-F5344CB8AC3E}">
        <p14:creationId xmlns:p14="http://schemas.microsoft.com/office/powerpoint/2010/main" val="269437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2E15E-B990-407C-892D-1CD4CE03D5B6}"/>
              </a:ext>
            </a:extLst>
          </p:cNvPr>
          <p:cNvSpPr>
            <a:spLocks noGrp="1"/>
          </p:cNvSpPr>
          <p:nvPr>
            <p:ph type="title"/>
          </p:nvPr>
        </p:nvSpPr>
        <p:spPr/>
        <p:txBody>
          <a:bodyPr/>
          <a:lstStyle/>
          <a:p>
            <a:r>
              <a:rPr lang="fr-FR" dirty="0" err="1"/>
              <a:t>ESCAPE’s</a:t>
            </a:r>
            <a:r>
              <a:rPr lang="fr-FR" dirty="0"/>
              <a:t> wp2 follow up</a:t>
            </a:r>
            <a:endParaRPr lang="en-US" dirty="0"/>
          </a:p>
        </p:txBody>
      </p:sp>
      <p:sp>
        <p:nvSpPr>
          <p:cNvPr id="3" name="Espace réservé du contenu 2">
            <a:extLst>
              <a:ext uri="{FF2B5EF4-FFF2-40B4-BE49-F238E27FC236}">
                <a16:creationId xmlns:a16="http://schemas.microsoft.com/office/drawing/2014/main" id="{271DCEE9-0FDA-4907-A2C1-109C49288F57}"/>
              </a:ext>
            </a:extLst>
          </p:cNvPr>
          <p:cNvSpPr>
            <a:spLocks noGrp="1"/>
          </p:cNvSpPr>
          <p:nvPr>
            <p:ph idx="1"/>
          </p:nvPr>
        </p:nvSpPr>
        <p:spPr/>
        <p:txBody>
          <a:bodyPr/>
          <a:lstStyle/>
          <a:p>
            <a:r>
              <a:rPr lang="fr-FR" dirty="0"/>
              <a:t>WP2 meeting </a:t>
            </a:r>
            <a:r>
              <a:rPr lang="fr-FR" dirty="0" err="1"/>
              <a:t>from</a:t>
            </a:r>
            <a:r>
              <a:rPr lang="fr-FR" dirty="0"/>
              <a:t> 03/02/2022 </a:t>
            </a:r>
          </a:p>
          <a:p>
            <a:pPr lvl="1"/>
            <a:r>
              <a:rPr lang="en-US" dirty="0"/>
              <a:t>Keep </a:t>
            </a:r>
            <a:r>
              <a:rPr lang="en-US" dirty="0" err="1"/>
              <a:t>DataLake</a:t>
            </a:r>
            <a:r>
              <a:rPr lang="en-US" dirty="0"/>
              <a:t> infrastructure after end of ESCAPE?</a:t>
            </a:r>
          </a:p>
          <a:p>
            <a:pPr marL="457200" lvl="1" indent="0">
              <a:buNone/>
            </a:pPr>
            <a:endParaRPr lang="en-US" dirty="0"/>
          </a:p>
          <a:p>
            <a:pPr lvl="1"/>
            <a:r>
              <a:rPr lang="en-US" dirty="0"/>
              <a:t>3rd WP2 workshop mid march</a:t>
            </a:r>
          </a:p>
          <a:p>
            <a:pPr lvl="2"/>
            <a:r>
              <a:rPr lang="en-US" dirty="0"/>
              <a:t>Guest : EOSC future / CS3MESH4EOSC?</a:t>
            </a:r>
          </a:p>
          <a:p>
            <a:pPr marL="914400" lvl="2" indent="0">
              <a:buNone/>
            </a:pPr>
            <a:endParaRPr lang="en-US" dirty="0"/>
          </a:p>
          <a:p>
            <a:pPr lvl="1"/>
            <a:r>
              <a:rPr lang="en-US" dirty="0"/>
              <a:t>RUCIO’s workshop in march with the feature developed for WP2</a:t>
            </a:r>
            <a:endParaRPr lang="en-US" dirty="0">
              <a:effectLst/>
            </a:endParaRPr>
          </a:p>
        </p:txBody>
      </p:sp>
      <p:sp>
        <p:nvSpPr>
          <p:cNvPr id="4" name="Espace réservé de la date 3">
            <a:extLst>
              <a:ext uri="{FF2B5EF4-FFF2-40B4-BE49-F238E27FC236}">
                <a16:creationId xmlns:a16="http://schemas.microsoft.com/office/drawing/2014/main" id="{F551CE6F-3EA7-4B0E-A368-267FAB8CFB40}"/>
              </a:ext>
            </a:extLst>
          </p:cNvPr>
          <p:cNvSpPr>
            <a:spLocks noGrp="1"/>
          </p:cNvSpPr>
          <p:nvPr>
            <p:ph type="dt" sz="half" idx="10"/>
          </p:nvPr>
        </p:nvSpPr>
        <p:spPr/>
        <p:txBody>
          <a:bodyPr/>
          <a:lstStyle/>
          <a:p>
            <a:fld id="{9A1AE180-5ECA-534F-8A0F-AACB107CA5A1}" type="datetime1">
              <a:rPr lang="en-US" smtClean="0"/>
              <a:t>2/7/2022</a:t>
            </a:fld>
            <a:endParaRPr lang="it-IT"/>
          </a:p>
        </p:txBody>
      </p:sp>
      <p:sp>
        <p:nvSpPr>
          <p:cNvPr id="6" name="Espace réservé du numéro de diapositive 5">
            <a:extLst>
              <a:ext uri="{FF2B5EF4-FFF2-40B4-BE49-F238E27FC236}">
                <a16:creationId xmlns:a16="http://schemas.microsoft.com/office/drawing/2014/main" id="{A47946BC-00F0-4242-989E-444DD09EB16C}"/>
              </a:ext>
            </a:extLst>
          </p:cNvPr>
          <p:cNvSpPr>
            <a:spLocks noGrp="1"/>
          </p:cNvSpPr>
          <p:nvPr>
            <p:ph type="sldNum" sz="quarter" idx="12"/>
          </p:nvPr>
        </p:nvSpPr>
        <p:spPr/>
        <p:txBody>
          <a:bodyPr/>
          <a:lstStyle/>
          <a:p>
            <a:pPr algn="ctr"/>
            <a:fld id="{F815B12F-D02A-B845-865F-37AC5B232343}" type="slidenum">
              <a:rPr lang="it-IT" smtClean="0"/>
              <a:pPr algn="ctr"/>
              <a:t>3</a:t>
            </a:fld>
            <a:endParaRPr lang="it-IT" dirty="0"/>
          </a:p>
        </p:txBody>
      </p:sp>
    </p:spTree>
    <p:extLst>
      <p:ext uri="{BB962C8B-B14F-4D97-AF65-F5344CB8AC3E}">
        <p14:creationId xmlns:p14="http://schemas.microsoft.com/office/powerpoint/2010/main" val="320770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36B892-EB54-4AE1-801C-48B8C81DA699}"/>
              </a:ext>
            </a:extLst>
          </p:cNvPr>
          <p:cNvSpPr>
            <a:spLocks noGrp="1"/>
          </p:cNvSpPr>
          <p:nvPr>
            <p:ph type="title"/>
          </p:nvPr>
        </p:nvSpPr>
        <p:spPr/>
        <p:txBody>
          <a:bodyPr/>
          <a:lstStyle/>
          <a:p>
            <a:r>
              <a:rPr lang="en-US" dirty="0" err="1"/>
              <a:t>JupyterHub</a:t>
            </a:r>
            <a:r>
              <a:rPr lang="en-US" dirty="0"/>
              <a:t> Service on Kubernetes</a:t>
            </a:r>
            <a:endParaRPr lang="fr-FR" dirty="0"/>
          </a:p>
        </p:txBody>
      </p:sp>
      <p:sp>
        <p:nvSpPr>
          <p:cNvPr id="3" name="Espace réservé du contenu 2">
            <a:extLst>
              <a:ext uri="{FF2B5EF4-FFF2-40B4-BE49-F238E27FC236}">
                <a16:creationId xmlns:a16="http://schemas.microsoft.com/office/drawing/2014/main" id="{ED3968DE-0620-448E-A144-EC2389E29A75}"/>
              </a:ext>
            </a:extLst>
          </p:cNvPr>
          <p:cNvSpPr>
            <a:spLocks noGrp="1"/>
          </p:cNvSpPr>
          <p:nvPr>
            <p:ph idx="1"/>
          </p:nvPr>
        </p:nvSpPr>
        <p:spPr/>
        <p:txBody>
          <a:bodyPr/>
          <a:lstStyle/>
          <a:p>
            <a:r>
              <a:rPr lang="en-US" dirty="0"/>
              <a:t> Objective</a:t>
            </a:r>
          </a:p>
          <a:p>
            <a:pPr lvl="1"/>
            <a:r>
              <a:rPr lang="en-US" sz="1800" dirty="0" err="1"/>
              <a:t>JupyterHub</a:t>
            </a:r>
            <a:r>
              <a:rPr lang="en-US" sz="1800" dirty="0"/>
              <a:t> service running on a Kubernetes cluster (on-premise)</a:t>
            </a:r>
          </a:p>
          <a:p>
            <a:pPr lvl="1"/>
            <a:r>
              <a:rPr lang="en-US" sz="1800" dirty="0"/>
              <a:t>Developing in the test environment before production</a:t>
            </a:r>
          </a:p>
          <a:p>
            <a:pPr marL="457200" lvl="1" indent="0">
              <a:buNone/>
            </a:pPr>
            <a:endParaRPr lang="en-US" sz="1800" dirty="0"/>
          </a:p>
          <a:p>
            <a:r>
              <a:rPr lang="en-US" dirty="0"/>
              <a:t> Kubernetes cluster</a:t>
            </a:r>
          </a:p>
          <a:p>
            <a:pPr lvl="1"/>
            <a:r>
              <a:rPr lang="en-US" sz="1800" dirty="0"/>
              <a:t>3 Control Plane nodes</a:t>
            </a:r>
          </a:p>
          <a:p>
            <a:pPr lvl="1"/>
            <a:r>
              <a:rPr lang="en-US" sz="1800" dirty="0"/>
              <a:t>6 Worker nodes</a:t>
            </a:r>
          </a:p>
          <a:p>
            <a:pPr lvl="1"/>
            <a:r>
              <a:rPr lang="en-US" sz="1800" dirty="0"/>
              <a:t>1 External Load Balancer</a:t>
            </a:r>
          </a:p>
          <a:p>
            <a:endParaRPr lang="en-US" dirty="0"/>
          </a:p>
          <a:p>
            <a:r>
              <a:rPr lang="en-US" dirty="0"/>
              <a:t> </a:t>
            </a:r>
            <a:r>
              <a:rPr lang="en-US" dirty="0" err="1"/>
              <a:t>JupyterHub</a:t>
            </a:r>
            <a:r>
              <a:rPr lang="en-US" dirty="0"/>
              <a:t> Service</a:t>
            </a:r>
            <a:endParaRPr lang="fr-FR" dirty="0"/>
          </a:p>
          <a:p>
            <a:endParaRPr lang="en-US" dirty="0"/>
          </a:p>
        </p:txBody>
      </p:sp>
      <p:sp>
        <p:nvSpPr>
          <p:cNvPr id="4" name="Espace réservé de la date 3">
            <a:extLst>
              <a:ext uri="{FF2B5EF4-FFF2-40B4-BE49-F238E27FC236}">
                <a16:creationId xmlns:a16="http://schemas.microsoft.com/office/drawing/2014/main" id="{E0D51296-FD92-4B99-8CC2-7D69B924C002}"/>
              </a:ext>
            </a:extLst>
          </p:cNvPr>
          <p:cNvSpPr>
            <a:spLocks noGrp="1"/>
          </p:cNvSpPr>
          <p:nvPr>
            <p:ph type="dt" sz="half" idx="10"/>
          </p:nvPr>
        </p:nvSpPr>
        <p:spPr/>
        <p:txBody>
          <a:bodyPr/>
          <a:lstStyle/>
          <a:p>
            <a:fld id="{9A1AE180-5ECA-534F-8A0F-AACB107CA5A1}" type="datetime1">
              <a:rPr lang="en-US" smtClean="0"/>
              <a:t>2/7/2022</a:t>
            </a:fld>
            <a:endParaRPr lang="it-IT"/>
          </a:p>
        </p:txBody>
      </p:sp>
      <p:sp>
        <p:nvSpPr>
          <p:cNvPr id="5" name="Espace réservé du pied de page 4">
            <a:extLst>
              <a:ext uri="{FF2B5EF4-FFF2-40B4-BE49-F238E27FC236}">
                <a16:creationId xmlns:a16="http://schemas.microsoft.com/office/drawing/2014/main" id="{2C7F3659-86C8-443B-BB95-C840A0BB12FD}"/>
              </a:ext>
            </a:extLst>
          </p:cNvPr>
          <p:cNvSpPr>
            <a:spLocks noGrp="1"/>
          </p:cNvSpPr>
          <p:nvPr>
            <p:ph type="ftr" sz="quarter" idx="11"/>
          </p:nvPr>
        </p:nvSpPr>
        <p:spPr/>
        <p:txBody>
          <a:bodyPr/>
          <a:lstStyle/>
          <a:p>
            <a:r>
              <a:rPr lang="it-IT"/>
              <a:t>Simone.Campana@cern.ch</a:t>
            </a:r>
            <a:endParaRPr lang="it-IT" dirty="0"/>
          </a:p>
        </p:txBody>
      </p:sp>
      <p:sp>
        <p:nvSpPr>
          <p:cNvPr id="6" name="Espace réservé du numéro de diapositive 5">
            <a:extLst>
              <a:ext uri="{FF2B5EF4-FFF2-40B4-BE49-F238E27FC236}">
                <a16:creationId xmlns:a16="http://schemas.microsoft.com/office/drawing/2014/main" id="{E5622E16-EECF-41D6-AC8E-39CFD4B1CDBB}"/>
              </a:ext>
            </a:extLst>
          </p:cNvPr>
          <p:cNvSpPr>
            <a:spLocks noGrp="1"/>
          </p:cNvSpPr>
          <p:nvPr>
            <p:ph type="sldNum" sz="quarter" idx="12"/>
          </p:nvPr>
        </p:nvSpPr>
        <p:spPr/>
        <p:txBody>
          <a:bodyPr/>
          <a:lstStyle/>
          <a:p>
            <a:pPr algn="ctr"/>
            <a:fld id="{F815B12F-D02A-B845-865F-37AC5B232343}" type="slidenum">
              <a:rPr lang="it-IT" smtClean="0"/>
              <a:pPr algn="ctr"/>
              <a:t>4</a:t>
            </a:fld>
            <a:endParaRPr lang="it-IT" dirty="0"/>
          </a:p>
        </p:txBody>
      </p:sp>
    </p:spTree>
    <p:extLst>
      <p:ext uri="{BB962C8B-B14F-4D97-AF65-F5344CB8AC3E}">
        <p14:creationId xmlns:p14="http://schemas.microsoft.com/office/powerpoint/2010/main" val="270881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17173-A3E3-4C5F-85EF-EA78A68B2470}"/>
              </a:ext>
            </a:extLst>
          </p:cNvPr>
          <p:cNvSpPr>
            <a:spLocks noGrp="1"/>
          </p:cNvSpPr>
          <p:nvPr>
            <p:ph type="title"/>
          </p:nvPr>
        </p:nvSpPr>
        <p:spPr/>
        <p:txBody>
          <a:bodyPr/>
          <a:lstStyle/>
          <a:p>
            <a:r>
              <a:rPr lang="en-US" dirty="0" err="1"/>
              <a:t>JupyterHub</a:t>
            </a:r>
            <a:r>
              <a:rPr lang="en-US" dirty="0"/>
              <a:t> Service on Kubernetes</a:t>
            </a:r>
            <a:endParaRPr lang="fr-FR" dirty="0"/>
          </a:p>
        </p:txBody>
      </p:sp>
      <p:sp>
        <p:nvSpPr>
          <p:cNvPr id="3" name="Espace réservé du contenu 2">
            <a:extLst>
              <a:ext uri="{FF2B5EF4-FFF2-40B4-BE49-F238E27FC236}">
                <a16:creationId xmlns:a16="http://schemas.microsoft.com/office/drawing/2014/main" id="{799784D7-68D6-4A03-9299-76098BAED34F}"/>
              </a:ext>
            </a:extLst>
          </p:cNvPr>
          <p:cNvSpPr>
            <a:spLocks noGrp="1"/>
          </p:cNvSpPr>
          <p:nvPr>
            <p:ph idx="1"/>
          </p:nvPr>
        </p:nvSpPr>
        <p:spPr/>
        <p:txBody>
          <a:bodyPr>
            <a:normAutofit/>
          </a:bodyPr>
          <a:lstStyle/>
          <a:p>
            <a:r>
              <a:rPr lang="en-US" dirty="0"/>
              <a:t> Creating the cluster with high availability feature</a:t>
            </a:r>
            <a:r>
              <a:rPr lang="fr-FR" dirty="0"/>
              <a:t> </a:t>
            </a:r>
          </a:p>
          <a:p>
            <a:pPr lvl="1"/>
            <a:r>
              <a:rPr lang="en-US" sz="1800" dirty="0"/>
              <a:t>H</a:t>
            </a:r>
            <a:r>
              <a:rPr lang="fr-FR" sz="1800" dirty="0" err="1"/>
              <a:t>aving</a:t>
            </a:r>
            <a:r>
              <a:rPr lang="fr-FR" sz="1800" dirty="0"/>
              <a:t> multiple control plane </a:t>
            </a:r>
            <a:r>
              <a:rPr lang="fr-FR" sz="1800" dirty="0" err="1"/>
              <a:t>nodes</a:t>
            </a:r>
            <a:r>
              <a:rPr lang="fr-FR" sz="1800" dirty="0"/>
              <a:t> (3 Master)</a:t>
            </a:r>
          </a:p>
          <a:p>
            <a:pPr lvl="1"/>
            <a:r>
              <a:rPr lang="en-US" sz="1800" dirty="0"/>
              <a:t>S</a:t>
            </a:r>
            <a:r>
              <a:rPr lang="fr-FR" sz="1800" dirty="0" err="1"/>
              <a:t>tacked</a:t>
            </a:r>
            <a:r>
              <a:rPr lang="fr-FR" sz="1800" dirty="0"/>
              <a:t> </a:t>
            </a:r>
            <a:r>
              <a:rPr lang="fr-FR" sz="1800" dirty="0" err="1"/>
              <a:t>etcd</a:t>
            </a:r>
            <a:r>
              <a:rPr lang="fr-FR" sz="1800" dirty="0"/>
              <a:t> </a:t>
            </a:r>
            <a:r>
              <a:rPr lang="fr-FR" sz="1800" dirty="0" err="1"/>
              <a:t>topology</a:t>
            </a:r>
            <a:r>
              <a:rPr lang="fr-FR" sz="1800" dirty="0"/>
              <a:t> (</a:t>
            </a:r>
            <a:r>
              <a:rPr lang="fr-FR" sz="1800" dirty="0" err="1"/>
              <a:t>having</a:t>
            </a:r>
            <a:r>
              <a:rPr lang="fr-FR" sz="1800" dirty="0"/>
              <a:t> </a:t>
            </a:r>
            <a:r>
              <a:rPr lang="fr-FR" sz="1800" dirty="0" err="1"/>
              <a:t>etcd</a:t>
            </a:r>
            <a:r>
              <a:rPr lang="fr-FR" sz="1800" dirty="0"/>
              <a:t> </a:t>
            </a:r>
            <a:r>
              <a:rPr lang="fr-FR" sz="1800" dirty="0" err="1"/>
              <a:t>members</a:t>
            </a:r>
            <a:r>
              <a:rPr lang="fr-FR" sz="1800" dirty="0"/>
              <a:t> on </a:t>
            </a:r>
            <a:r>
              <a:rPr lang="fr-FR" sz="1800" dirty="0" err="1"/>
              <a:t>nodes</a:t>
            </a:r>
            <a:r>
              <a:rPr lang="fr-FR" sz="1800" dirty="0"/>
              <a:t>)</a:t>
            </a:r>
          </a:p>
          <a:p>
            <a:pPr marL="457200" lvl="1" indent="0">
              <a:buNone/>
            </a:pPr>
            <a:endParaRPr lang="fr-FR" sz="1800" dirty="0"/>
          </a:p>
          <a:p>
            <a:r>
              <a:rPr lang="en-US" dirty="0"/>
              <a:t> </a:t>
            </a:r>
            <a:r>
              <a:rPr lang="fr-FR" dirty="0" err="1"/>
              <a:t>Deploying</a:t>
            </a:r>
            <a:r>
              <a:rPr lang="fr-FR" dirty="0"/>
              <a:t> </a:t>
            </a:r>
            <a:r>
              <a:rPr lang="fr-FR" dirty="0" err="1"/>
              <a:t>JupyterHub</a:t>
            </a:r>
            <a:r>
              <a:rPr lang="fr-FR" dirty="0"/>
              <a:t> Service on the cluster</a:t>
            </a:r>
          </a:p>
          <a:p>
            <a:pPr lvl="1"/>
            <a:r>
              <a:rPr lang="fr-FR" sz="1800" dirty="0" err="1"/>
              <a:t>Using</a:t>
            </a:r>
            <a:r>
              <a:rPr lang="fr-FR" sz="1800" dirty="0"/>
              <a:t> </a:t>
            </a:r>
            <a:r>
              <a:rPr lang="fr-FR" sz="1800" dirty="0" err="1"/>
              <a:t>helm</a:t>
            </a:r>
            <a:r>
              <a:rPr lang="fr-FR" sz="1800" dirty="0"/>
              <a:t> chart (no </a:t>
            </a:r>
            <a:r>
              <a:rPr lang="fr-FR" sz="1800" dirty="0" err="1"/>
              <a:t>any</a:t>
            </a:r>
            <a:r>
              <a:rPr lang="fr-FR" sz="1800" dirty="0"/>
              <a:t> </a:t>
            </a:r>
            <a:r>
              <a:rPr lang="fr-FR" sz="1800" dirty="0" err="1"/>
              <a:t>additional</a:t>
            </a:r>
            <a:r>
              <a:rPr lang="fr-FR" sz="1800" dirty="0"/>
              <a:t> configuration for </a:t>
            </a:r>
            <a:r>
              <a:rPr lang="fr-FR" sz="1800" dirty="0" err="1"/>
              <a:t>testing</a:t>
            </a:r>
            <a:r>
              <a:rPr lang="fr-FR" sz="1800" dirty="0"/>
              <a:t> </a:t>
            </a:r>
            <a:r>
              <a:rPr lang="fr-FR" sz="1800" dirty="0" err="1"/>
              <a:t>purposes</a:t>
            </a:r>
            <a:r>
              <a:rPr lang="fr-FR" sz="1800" dirty="0"/>
              <a:t>)</a:t>
            </a:r>
          </a:p>
          <a:p>
            <a:pPr marL="457200" lvl="1" indent="0">
              <a:buNone/>
            </a:pPr>
            <a:endParaRPr lang="fr-FR" sz="1800" dirty="0"/>
          </a:p>
          <a:p>
            <a:r>
              <a:rPr lang="en-US" dirty="0"/>
              <a:t> </a:t>
            </a:r>
            <a:r>
              <a:rPr lang="fr-FR" dirty="0" err="1"/>
              <a:t>Exposing</a:t>
            </a:r>
            <a:r>
              <a:rPr lang="fr-FR" dirty="0"/>
              <a:t> </a:t>
            </a:r>
            <a:r>
              <a:rPr lang="fr-FR" dirty="0" err="1"/>
              <a:t>JupyterHub</a:t>
            </a:r>
            <a:r>
              <a:rPr lang="fr-FR" dirty="0"/>
              <a:t> Service to </a:t>
            </a:r>
            <a:r>
              <a:rPr lang="fr-FR" dirty="0" err="1"/>
              <a:t>access</a:t>
            </a:r>
            <a:r>
              <a:rPr lang="fr-FR" dirty="0"/>
              <a:t> </a:t>
            </a:r>
            <a:r>
              <a:rPr lang="fr-FR" dirty="0" err="1"/>
              <a:t>outside</a:t>
            </a:r>
            <a:endParaRPr lang="fr-FR" dirty="0"/>
          </a:p>
          <a:p>
            <a:pPr lvl="1"/>
            <a:r>
              <a:rPr lang="en-US" sz="1800" dirty="0"/>
              <a:t>Manual configuration on on-premise servers (Ingress)</a:t>
            </a:r>
          </a:p>
          <a:p>
            <a:pPr lvl="1"/>
            <a:r>
              <a:rPr lang="en-US" sz="1800" dirty="0"/>
              <a:t>C</a:t>
            </a:r>
            <a:r>
              <a:rPr lang="fr-FR" sz="1800" dirty="0" err="1"/>
              <a:t>loud</a:t>
            </a:r>
            <a:r>
              <a:rPr lang="fr-FR" sz="1800" dirty="0"/>
              <a:t> providers </a:t>
            </a:r>
            <a:r>
              <a:rPr lang="fr-FR" sz="1800" dirty="0" err="1"/>
              <a:t>provide</a:t>
            </a:r>
            <a:r>
              <a:rPr lang="fr-FR" sz="1800" dirty="0"/>
              <a:t> </a:t>
            </a:r>
            <a:r>
              <a:rPr lang="fr-FR" sz="1800" dirty="0" err="1"/>
              <a:t>load</a:t>
            </a:r>
            <a:r>
              <a:rPr lang="fr-FR" sz="1800" dirty="0"/>
              <a:t> balancer </a:t>
            </a:r>
            <a:r>
              <a:rPr lang="fr-FR" sz="1800" dirty="0" err="1"/>
              <a:t>automatically</a:t>
            </a:r>
            <a:r>
              <a:rPr lang="fr-FR" sz="1800" dirty="0"/>
              <a:t> but not in on-</a:t>
            </a:r>
            <a:r>
              <a:rPr lang="fr-FR" sz="1800" dirty="0" err="1"/>
              <a:t>premise</a:t>
            </a:r>
            <a:endParaRPr lang="en-US" sz="1800" dirty="0"/>
          </a:p>
          <a:p>
            <a:pPr marL="457200" lvl="1" indent="0">
              <a:buNone/>
            </a:pPr>
            <a:endParaRPr lang="en-US" sz="1800" dirty="0"/>
          </a:p>
          <a:p>
            <a:r>
              <a:rPr lang="en-US" dirty="0"/>
              <a:t> </a:t>
            </a:r>
            <a:r>
              <a:rPr lang="en-US" dirty="0" err="1"/>
              <a:t>Authentification</a:t>
            </a:r>
            <a:r>
              <a:rPr lang="en-US" dirty="0"/>
              <a:t> for </a:t>
            </a:r>
            <a:r>
              <a:rPr lang="en-US" dirty="0" err="1"/>
              <a:t>JupyterHub</a:t>
            </a:r>
            <a:r>
              <a:rPr lang="en-US" dirty="0"/>
              <a:t> Service</a:t>
            </a:r>
          </a:p>
          <a:p>
            <a:pPr lvl="1"/>
            <a:r>
              <a:rPr lang="en-US" sz="1800" dirty="0"/>
              <a:t>OAuth &amp; </a:t>
            </a:r>
            <a:r>
              <a:rPr lang="en-US" sz="1800" dirty="0" err="1"/>
              <a:t>KeyCloak</a:t>
            </a:r>
            <a:r>
              <a:rPr lang="en-US" sz="1800" dirty="0"/>
              <a:t> &amp;OpenID &amp; LDAP </a:t>
            </a:r>
            <a:r>
              <a:rPr lang="en-US" sz="1800"/>
              <a:t>etc.</a:t>
            </a:r>
            <a:endParaRPr lang="fr-FR" sz="1800" dirty="0"/>
          </a:p>
        </p:txBody>
      </p:sp>
      <p:sp>
        <p:nvSpPr>
          <p:cNvPr id="4" name="Espace réservé de la date 3">
            <a:extLst>
              <a:ext uri="{FF2B5EF4-FFF2-40B4-BE49-F238E27FC236}">
                <a16:creationId xmlns:a16="http://schemas.microsoft.com/office/drawing/2014/main" id="{6DC1F641-7B63-4AF8-A184-DD469A492CFD}"/>
              </a:ext>
            </a:extLst>
          </p:cNvPr>
          <p:cNvSpPr>
            <a:spLocks noGrp="1"/>
          </p:cNvSpPr>
          <p:nvPr>
            <p:ph type="dt" sz="half" idx="10"/>
          </p:nvPr>
        </p:nvSpPr>
        <p:spPr/>
        <p:txBody>
          <a:bodyPr/>
          <a:lstStyle/>
          <a:p>
            <a:fld id="{9A1AE180-5ECA-534F-8A0F-AACB107CA5A1}" type="datetime1">
              <a:rPr lang="en-US" smtClean="0"/>
              <a:t>2/7/2022</a:t>
            </a:fld>
            <a:endParaRPr lang="it-IT"/>
          </a:p>
        </p:txBody>
      </p:sp>
      <p:sp>
        <p:nvSpPr>
          <p:cNvPr id="5" name="Espace réservé du pied de page 4">
            <a:extLst>
              <a:ext uri="{FF2B5EF4-FFF2-40B4-BE49-F238E27FC236}">
                <a16:creationId xmlns:a16="http://schemas.microsoft.com/office/drawing/2014/main" id="{DA3A6F36-670C-4E6E-9B8B-2C66FE06B6E4}"/>
              </a:ext>
            </a:extLst>
          </p:cNvPr>
          <p:cNvSpPr>
            <a:spLocks noGrp="1"/>
          </p:cNvSpPr>
          <p:nvPr>
            <p:ph type="ftr" sz="quarter" idx="11"/>
          </p:nvPr>
        </p:nvSpPr>
        <p:spPr/>
        <p:txBody>
          <a:bodyPr/>
          <a:lstStyle/>
          <a:p>
            <a:r>
              <a:rPr lang="it-IT"/>
              <a:t>Simone.Campana@cern.ch</a:t>
            </a:r>
            <a:endParaRPr lang="it-IT" dirty="0"/>
          </a:p>
        </p:txBody>
      </p:sp>
      <p:sp>
        <p:nvSpPr>
          <p:cNvPr id="6" name="Espace réservé du numéro de diapositive 5">
            <a:extLst>
              <a:ext uri="{FF2B5EF4-FFF2-40B4-BE49-F238E27FC236}">
                <a16:creationId xmlns:a16="http://schemas.microsoft.com/office/drawing/2014/main" id="{06C5A1DF-CF31-432B-AC8A-AC3DBA4D159A}"/>
              </a:ext>
            </a:extLst>
          </p:cNvPr>
          <p:cNvSpPr>
            <a:spLocks noGrp="1"/>
          </p:cNvSpPr>
          <p:nvPr>
            <p:ph type="sldNum" sz="quarter" idx="12"/>
          </p:nvPr>
        </p:nvSpPr>
        <p:spPr/>
        <p:txBody>
          <a:bodyPr/>
          <a:lstStyle/>
          <a:p>
            <a:pPr algn="ctr"/>
            <a:fld id="{F815B12F-D02A-B845-865F-37AC5B232343}" type="slidenum">
              <a:rPr lang="it-IT" smtClean="0"/>
              <a:pPr algn="ctr"/>
              <a:t>5</a:t>
            </a:fld>
            <a:endParaRPr lang="it-IT" dirty="0"/>
          </a:p>
        </p:txBody>
      </p:sp>
      <p:pic>
        <p:nvPicPr>
          <p:cNvPr id="8" name="Graphique 7" descr="Coche">
            <a:extLst>
              <a:ext uri="{FF2B5EF4-FFF2-40B4-BE49-F238E27FC236}">
                <a16:creationId xmlns:a16="http://schemas.microsoft.com/office/drawing/2014/main" id="{10FE6305-3C71-437E-BF02-7F869AAA26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47" y="2781882"/>
            <a:ext cx="531219" cy="531219"/>
          </a:xfrm>
          <a:prstGeom prst="rect">
            <a:avLst/>
          </a:prstGeom>
        </p:spPr>
      </p:pic>
      <p:pic>
        <p:nvPicPr>
          <p:cNvPr id="11" name="Graphique 10" descr="Réveil">
            <a:extLst>
              <a:ext uri="{FF2B5EF4-FFF2-40B4-BE49-F238E27FC236}">
                <a16:creationId xmlns:a16="http://schemas.microsoft.com/office/drawing/2014/main" id="{27EFCE63-E1FD-4AE8-982F-2808DC789F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53" y="5282608"/>
            <a:ext cx="590189" cy="593424"/>
          </a:xfrm>
          <a:prstGeom prst="rect">
            <a:avLst/>
          </a:prstGeom>
        </p:spPr>
      </p:pic>
      <p:pic>
        <p:nvPicPr>
          <p:cNvPr id="12" name="Graphique 11" descr="Coche">
            <a:extLst>
              <a:ext uri="{FF2B5EF4-FFF2-40B4-BE49-F238E27FC236}">
                <a16:creationId xmlns:a16="http://schemas.microsoft.com/office/drawing/2014/main" id="{5ED39994-7380-43D9-B56B-EB22DA71D8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11" y="1358781"/>
            <a:ext cx="531219" cy="531219"/>
          </a:xfrm>
          <a:prstGeom prst="rect">
            <a:avLst/>
          </a:prstGeom>
        </p:spPr>
      </p:pic>
      <p:pic>
        <p:nvPicPr>
          <p:cNvPr id="16" name="Graphique 15" descr="Flèche en cercle">
            <a:extLst>
              <a:ext uri="{FF2B5EF4-FFF2-40B4-BE49-F238E27FC236}">
                <a16:creationId xmlns:a16="http://schemas.microsoft.com/office/drawing/2014/main" id="{807AF904-0E4A-4734-BA40-4FFFC68BFB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82" y="3810508"/>
            <a:ext cx="764804" cy="764804"/>
          </a:xfrm>
          <a:prstGeom prst="rect">
            <a:avLst/>
          </a:prstGeom>
        </p:spPr>
      </p:pic>
    </p:spTree>
    <p:extLst>
      <p:ext uri="{BB962C8B-B14F-4D97-AF65-F5344CB8AC3E}">
        <p14:creationId xmlns:p14="http://schemas.microsoft.com/office/powerpoint/2010/main" val="42223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C23E8-000C-4B2E-AF14-92D201ACE842}"/>
              </a:ext>
            </a:extLst>
          </p:cNvPr>
          <p:cNvSpPr>
            <a:spLocks noGrp="1"/>
          </p:cNvSpPr>
          <p:nvPr>
            <p:ph type="title"/>
          </p:nvPr>
        </p:nvSpPr>
        <p:spPr>
          <a:xfrm>
            <a:off x="631885" y="1864540"/>
            <a:ext cx="7290399" cy="1032353"/>
          </a:xfrm>
        </p:spPr>
        <p:txBody>
          <a:bodyPr/>
          <a:lstStyle/>
          <a:p>
            <a:r>
              <a:rPr lang="fr-FR" dirty="0" err="1"/>
              <a:t>Thank</a:t>
            </a:r>
            <a:r>
              <a:rPr lang="fr-FR" dirty="0"/>
              <a:t> </a:t>
            </a:r>
            <a:r>
              <a:rPr lang="fr-FR" dirty="0" err="1"/>
              <a:t>you</a:t>
            </a:r>
            <a:r>
              <a:rPr lang="fr-FR" dirty="0"/>
              <a:t> for </a:t>
            </a:r>
            <a:r>
              <a:rPr lang="fr-FR" dirty="0" err="1"/>
              <a:t>listening</a:t>
            </a:r>
            <a:endParaRPr lang="fr-FR" dirty="0"/>
          </a:p>
        </p:txBody>
      </p:sp>
      <p:sp>
        <p:nvSpPr>
          <p:cNvPr id="4" name="Espace réservé de la date 3">
            <a:extLst>
              <a:ext uri="{FF2B5EF4-FFF2-40B4-BE49-F238E27FC236}">
                <a16:creationId xmlns:a16="http://schemas.microsoft.com/office/drawing/2014/main" id="{1E5B4C47-7146-4434-AA1B-965770FA43EB}"/>
              </a:ext>
            </a:extLst>
          </p:cNvPr>
          <p:cNvSpPr>
            <a:spLocks noGrp="1"/>
          </p:cNvSpPr>
          <p:nvPr>
            <p:ph type="dt" sz="half" idx="10"/>
          </p:nvPr>
        </p:nvSpPr>
        <p:spPr/>
        <p:txBody>
          <a:bodyPr/>
          <a:lstStyle/>
          <a:p>
            <a:fld id="{9A1AE180-5ECA-534F-8A0F-AACB107CA5A1}" type="datetime1">
              <a:rPr lang="en-US" smtClean="0"/>
              <a:t>2/7/2022</a:t>
            </a:fld>
            <a:endParaRPr lang="it-IT"/>
          </a:p>
        </p:txBody>
      </p:sp>
      <p:sp>
        <p:nvSpPr>
          <p:cNvPr id="6" name="Espace réservé du numéro de diapositive 5">
            <a:extLst>
              <a:ext uri="{FF2B5EF4-FFF2-40B4-BE49-F238E27FC236}">
                <a16:creationId xmlns:a16="http://schemas.microsoft.com/office/drawing/2014/main" id="{1B059759-1AE0-4EE7-9DC7-322C3F8EACAD}"/>
              </a:ext>
            </a:extLst>
          </p:cNvPr>
          <p:cNvSpPr>
            <a:spLocks noGrp="1"/>
          </p:cNvSpPr>
          <p:nvPr>
            <p:ph type="sldNum" sz="quarter" idx="12"/>
          </p:nvPr>
        </p:nvSpPr>
        <p:spPr/>
        <p:txBody>
          <a:bodyPr/>
          <a:lstStyle/>
          <a:p>
            <a:pPr algn="ctr"/>
            <a:fld id="{F815B12F-D02A-B845-865F-37AC5B232343}" type="slidenum">
              <a:rPr lang="it-IT" smtClean="0"/>
              <a:pPr algn="ctr"/>
              <a:t>6</a:t>
            </a:fld>
            <a:endParaRPr lang="it-IT" dirty="0"/>
          </a:p>
        </p:txBody>
      </p:sp>
    </p:spTree>
    <p:extLst>
      <p:ext uri="{BB962C8B-B14F-4D97-AF65-F5344CB8AC3E}">
        <p14:creationId xmlns:p14="http://schemas.microsoft.com/office/powerpoint/2010/main" val="359635895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2" id="{84B2C77E-D1E5-DD48-B3EE-B80C14BA55BA}" vid="{29E3AAB7-A3DE-2940-AABB-6F3EADDE159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ESCAPE PPT template_v2</Template>
  <TotalTime>38791</TotalTime>
  <Words>327</Words>
  <Application>Microsoft Office PowerPoint</Application>
  <PresentationFormat>Affichage à l'écran (4:3)</PresentationFormat>
  <Paragraphs>61</Paragraphs>
  <Slides>6</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Avenir Heavy</vt:lpstr>
      <vt:lpstr>Calibri</vt:lpstr>
      <vt:lpstr>Calibri Light</vt:lpstr>
      <vt:lpstr>Tema di Office</vt:lpstr>
      <vt:lpstr>WP2 lapp status</vt:lpstr>
      <vt:lpstr>DAC21 CTA use case 2 : reprocessing</vt:lpstr>
      <vt:lpstr>ESCAPE’s wp2 follow up</vt:lpstr>
      <vt:lpstr>JupyterHub Service on Kubernetes</vt:lpstr>
      <vt:lpstr>JupyterHub Service on Kubernetes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Rita Meneses</dc:creator>
  <cp:lastModifiedBy>Frederic GILLARDO</cp:lastModifiedBy>
  <cp:revision>218</cp:revision>
  <dcterms:created xsi:type="dcterms:W3CDTF">2018-11-20T16:31:33Z</dcterms:created>
  <dcterms:modified xsi:type="dcterms:W3CDTF">2022-02-07T13:05:43Z</dcterms:modified>
</cp:coreProperties>
</file>