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18" r:id="rId2"/>
    <p:sldId id="5019" r:id="rId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  <a:srgbClr val="FFCC99"/>
    <a:srgbClr val="009900"/>
    <a:srgbClr val="CDF7FB"/>
    <a:srgbClr val="DFFDF6"/>
    <a:srgbClr val="FFFF99"/>
    <a:srgbClr val="F7FCB6"/>
    <a:srgbClr val="BDFBEC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 autoAdjust="0"/>
    <p:restoredTop sz="90403" autoAdjust="0"/>
  </p:normalViewPr>
  <p:slideViewPr>
    <p:cSldViewPr>
      <p:cViewPr varScale="1">
        <p:scale>
          <a:sx n="70" d="100"/>
          <a:sy n="70" d="100"/>
        </p:scale>
        <p:origin x="9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92" y="-76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3095160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172" y="6"/>
            <a:ext cx="3092078" cy="5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t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8215" y="9775457"/>
            <a:ext cx="3092078" cy="50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79" rIns="97164" bIns="48579" numCol="1" anchor="b" anchorCtr="0" compatLnSpc="1">
            <a:prstTxWarp prst="textNoShape">
              <a:avLst/>
            </a:prstTxWarp>
          </a:bodyPr>
          <a:lstStyle>
            <a:lvl1pPr algn="r" defTabSz="972624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EF85B7DF-B485-4FFD-8A2E-BE82A117095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00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3107484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902" y="5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31838"/>
            <a:ext cx="5195888" cy="389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909" y="4873628"/>
            <a:ext cx="5173492" cy="462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9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902" y="9747253"/>
            <a:ext cx="310440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9" tIns="46745" rIns="93489" bIns="46745" numCol="1" anchor="b" anchorCtr="0" compatLnSpc="1">
            <a:prstTxWarp prst="textNoShape">
              <a:avLst/>
            </a:prstTxWarp>
          </a:bodyPr>
          <a:lstStyle>
            <a:lvl1pPr algn="r" defTabSz="934544">
              <a:defRPr sz="1200" i="0"/>
            </a:lvl1pPr>
          </a:lstStyle>
          <a:p>
            <a:pPr>
              <a:defRPr/>
            </a:pPr>
            <a:fld id="{20ADCADF-F0EA-42E9-B28E-EDD47C0502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DCADF-F0EA-42E9-B28E-EDD47C0502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4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813800" y="6629400"/>
            <a:ext cx="381000" cy="304800"/>
          </a:xfr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A31F4BBC-7322-4D7A-B97F-6297E6A08AFD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-40944"/>
            <a:ext cx="7562850" cy="685800"/>
          </a:xfrm>
          <a:noFill/>
        </p:spPr>
        <p:txBody>
          <a:bodyPr/>
          <a:lstStyle>
            <a:lvl1pPr>
              <a:defRPr sz="220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066800"/>
            <a:ext cx="7772400" cy="5029200"/>
          </a:xfrm>
          <a:ln>
            <a:noFill/>
          </a:ln>
        </p:spPr>
        <p:txBody>
          <a:bodyPr/>
          <a:lstStyle>
            <a:lvl1pPr marL="0" indent="0">
              <a:buSzPct val="130000"/>
              <a:buNone/>
              <a:defRPr sz="1600" b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1pPr>
            <a:lvl2pPr marL="457200" indent="0">
              <a:spcBef>
                <a:spcPts val="600"/>
              </a:spcBef>
              <a:buFont typeface="Arial" pitchFamily="34" charset="0"/>
              <a:buNone/>
              <a:defRPr sz="1600" b="0">
                <a:solidFill>
                  <a:srgbClr val="0099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2pPr>
            <a:lvl3pPr marL="914400" indent="0">
              <a:buNone/>
              <a:defRPr sz="1600" b="0">
                <a:solidFill>
                  <a:srgbClr val="FF0000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3pPr>
            <a:lvl4pPr marL="13716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4pPr>
            <a:lvl5pPr marL="1828800" indent="0">
              <a:buNone/>
              <a:defRPr sz="1600" b="0">
                <a:latin typeface="Helvetica" pitchFamily="34" charset="0"/>
                <a:ea typeface="Arial Unicode MS" pitchFamily="34" charset="-128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63000" y="6629400"/>
            <a:ext cx="381000" cy="228600"/>
          </a:xfrm>
          <a:ln/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974A4-0B98-498A-96E6-2E32AD510F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chemeClr val="hlink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647506"/>
            <a:ext cx="493411" cy="28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latin typeface="+mj-lt"/>
              </a:defRPr>
            </a:lvl1pPr>
          </a:lstStyle>
          <a:p>
            <a:pPr>
              <a:defRPr/>
            </a:pPr>
            <a:fld id="{501081E3-7EEE-4643-9CDE-A21958791BC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3" r:id="rId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Tahom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00CC"/>
          </a:solidFill>
          <a:latin typeface="+mj-lt"/>
          <a:ea typeface="Tahoma" pitchFamily="34" charset="0"/>
          <a:cs typeface="Tahoma" pitchFamily="34" charset="0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009900"/>
          </a:solidFill>
          <a:latin typeface="+mj-lt"/>
          <a:ea typeface="Tahoma" pitchFamily="34" charset="0"/>
          <a:cs typeface="Tahoma" pitchFamily="34" charset="0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0000"/>
          </a:solidFill>
          <a:latin typeface="+mj-lt"/>
          <a:ea typeface="Tahoma" pitchFamily="34" charset="0"/>
          <a:cs typeface="Tahoma" pitchFamily="34" charset="0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1600" b="0">
          <a:solidFill>
            <a:srgbClr val="FF3300"/>
          </a:solidFill>
          <a:latin typeface="+mj-lt"/>
          <a:ea typeface="Tahoma" pitchFamily="34" charset="0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FF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Activités 5/22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038600"/>
          </a:xfrm>
        </p:spPr>
        <p:txBody>
          <a:bodyPr/>
          <a:lstStyle/>
          <a:p>
            <a:r>
              <a:rPr lang="fr-FR" dirty="0" smtClean="0"/>
              <a:t>Personnels permanents impliques en 2022: </a:t>
            </a:r>
          </a:p>
          <a:p>
            <a:pPr lvl="1"/>
            <a:r>
              <a:rPr lang="fr-FR" sz="1400" dirty="0" smtClean="0">
                <a:solidFill>
                  <a:schemeClr val="tx1"/>
                </a:solidFill>
              </a:rPr>
              <a:t>Gerald Grenier, Imad </a:t>
            </a:r>
            <a:r>
              <a:rPr lang="fr-FR" sz="1400" dirty="0" err="1" smtClean="0">
                <a:solidFill>
                  <a:schemeClr val="tx1"/>
                </a:solidFill>
              </a:rPr>
              <a:t>Laktineh</a:t>
            </a:r>
            <a:r>
              <a:rPr lang="fr-FR" sz="1400" dirty="0" smtClean="0">
                <a:solidFill>
                  <a:schemeClr val="tx1"/>
                </a:solidFill>
              </a:rPr>
              <a:t>, Laurent </a:t>
            </a:r>
            <a:r>
              <a:rPr lang="fr-FR" sz="1400" dirty="0" err="1" smtClean="0">
                <a:solidFill>
                  <a:schemeClr val="tx1"/>
                </a:solidFill>
              </a:rPr>
              <a:t>Mirabito</a:t>
            </a:r>
            <a:r>
              <a:rPr lang="fr-FR" sz="1400" dirty="0" smtClean="0">
                <a:solidFill>
                  <a:schemeClr val="tx1"/>
                </a:solidFill>
              </a:rPr>
              <a:t> (CMS+CALICE/FLC), Gaëlle </a:t>
            </a:r>
            <a:r>
              <a:rPr lang="fr-FR" sz="1400" dirty="0" err="1" smtClean="0">
                <a:solidFill>
                  <a:schemeClr val="tx1"/>
                </a:solidFill>
              </a:rPr>
              <a:t>Boudoul</a:t>
            </a:r>
            <a:r>
              <a:rPr lang="fr-FR" sz="1400" dirty="0" smtClean="0">
                <a:solidFill>
                  <a:schemeClr val="tx1"/>
                </a:solidFill>
              </a:rPr>
              <a:t>, Didier </a:t>
            </a:r>
            <a:r>
              <a:rPr lang="fr-FR" sz="1400" dirty="0" err="1" smtClean="0">
                <a:solidFill>
                  <a:schemeClr val="tx1"/>
                </a:solidFill>
              </a:rPr>
              <a:t>Contardo</a:t>
            </a:r>
            <a:r>
              <a:rPr lang="fr-FR" sz="1400" dirty="0" smtClean="0">
                <a:solidFill>
                  <a:schemeClr val="tx1"/>
                </a:solidFill>
              </a:rPr>
              <a:t>, Suzanne Gascon (CMS), G. </a:t>
            </a:r>
            <a:r>
              <a:rPr lang="fr-FR" sz="1400" dirty="0" err="1" smtClean="0">
                <a:solidFill>
                  <a:schemeClr val="tx1"/>
                </a:solidFill>
              </a:rPr>
              <a:t>Cacciapaglia</a:t>
            </a:r>
            <a:r>
              <a:rPr lang="fr-FR" sz="1400" dirty="0" smtClean="0">
                <a:solidFill>
                  <a:schemeClr val="tx1"/>
                </a:solidFill>
              </a:rPr>
              <a:t>, A. </a:t>
            </a:r>
            <a:r>
              <a:rPr lang="fr-FR" sz="1400" dirty="0" err="1" smtClean="0">
                <a:solidFill>
                  <a:schemeClr val="tx1"/>
                </a:solidFill>
              </a:rPr>
              <a:t>Deandrea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smtClean="0">
                <a:solidFill>
                  <a:srgbClr val="00B050"/>
                </a:solidFill>
              </a:rPr>
              <a:t>N. </a:t>
            </a:r>
            <a:r>
              <a:rPr lang="fr-FR" sz="1400" dirty="0" err="1" smtClean="0">
                <a:solidFill>
                  <a:srgbClr val="00B050"/>
                </a:solidFill>
              </a:rPr>
              <a:t>Mahmoudi</a:t>
            </a:r>
            <a:r>
              <a:rPr lang="fr-FR" sz="1400" dirty="0" smtClean="0">
                <a:solidFill>
                  <a:srgbClr val="00B050"/>
                </a:solidFill>
              </a:rPr>
              <a:t> </a:t>
            </a:r>
            <a:r>
              <a:rPr lang="fr-FR" sz="1400" dirty="0" smtClean="0">
                <a:solidFill>
                  <a:schemeClr val="tx1"/>
                </a:solidFill>
              </a:rPr>
              <a:t>(Théorie) </a:t>
            </a:r>
          </a:p>
          <a:p>
            <a:endParaRPr lang="fr-FR" dirty="0" smtClean="0"/>
          </a:p>
          <a:p>
            <a:r>
              <a:rPr lang="en-US" dirty="0" smtClean="0"/>
              <a:t>Stage M2 </a:t>
            </a:r>
            <a:r>
              <a:rPr lang="en-US" dirty="0" err="1" smtClean="0"/>
              <a:t>experimentale</a:t>
            </a:r>
            <a:r>
              <a:rPr lang="en-US" dirty="0" smtClean="0"/>
              <a:t>: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M2 (4 mois) </a:t>
            </a:r>
            <a:r>
              <a:rPr lang="fr-FR" sz="1400" b="1" dirty="0" smtClean="0">
                <a:solidFill>
                  <a:schemeClr val="tx1"/>
                </a:solidFill>
              </a:rPr>
              <a:t>commencé le 2</a:t>
            </a:r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r>
              <a:rPr lang="fr-FR" sz="1400" b="1" dirty="0" smtClean="0">
                <a:solidFill>
                  <a:schemeClr val="tx1"/>
                </a:solidFill>
              </a:rPr>
              <a:t>/3/22</a:t>
            </a:r>
            <a:r>
              <a:rPr lang="fr-FR" sz="1400" b="1" dirty="0" smtClean="0">
                <a:solidFill>
                  <a:schemeClr val="tx1"/>
                </a:solidFill>
              </a:rPr>
              <a:t>:</a:t>
            </a:r>
            <a:r>
              <a:rPr lang="fr-FR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</a:t>
            </a:r>
            <a:r>
              <a:rPr lang="fr-FR" sz="1400" b="1" dirty="0" smtClean="0">
                <a:solidFill>
                  <a:schemeClr val="tx1"/>
                </a:solidFill>
              </a:rPr>
              <a:t>Comparaison des prédictions des suites logicielles de ILC (</a:t>
            </a:r>
            <a:r>
              <a:rPr lang="fr-FR" sz="1400" b="1" dirty="0" err="1" smtClean="0">
                <a:solidFill>
                  <a:schemeClr val="tx1"/>
                </a:solidFill>
              </a:rPr>
              <a:t>ILCsoft</a:t>
            </a:r>
            <a:r>
              <a:rPr lang="fr-FR" sz="1400" b="1" dirty="0" smtClean="0">
                <a:solidFill>
                  <a:schemeClr val="tx1"/>
                </a:solidFill>
              </a:rPr>
              <a:t>) et de FCC (key4HEP) sur un signal </a:t>
            </a:r>
            <a:r>
              <a:rPr lang="fr-FR" sz="1400" b="1" dirty="0" smtClean="0">
                <a:solidFill>
                  <a:schemeClr val="tx1"/>
                </a:solidFill>
              </a:rPr>
              <a:t>H par VBF</a:t>
            </a:r>
            <a:r>
              <a:rPr lang="fr-FR" sz="1400" b="1" dirty="0" smtClean="0">
                <a:solidFill>
                  <a:schemeClr val="tx1"/>
                </a:solidFill>
              </a:rPr>
              <a:t> »  </a:t>
            </a:r>
            <a:r>
              <a:rPr lang="fr-FR" sz="1400" dirty="0" smtClean="0">
                <a:solidFill>
                  <a:schemeClr val="tx1"/>
                </a:solidFill>
              </a:rPr>
              <a:t>G. GRENIER, maitre de stage , stagiaire</a:t>
            </a:r>
            <a:r>
              <a:rPr lang="fr-FR" sz="1400" b="1" dirty="0" smtClean="0">
                <a:solidFill>
                  <a:schemeClr val="tx1"/>
                </a:solidFill>
              </a:rPr>
              <a:t>: </a:t>
            </a:r>
            <a:r>
              <a:rPr lang="fr-FR" sz="1400" b="1" dirty="0" smtClean="0"/>
              <a:t>Alexia </a:t>
            </a:r>
            <a:r>
              <a:rPr lang="fr-FR" sz="1400" b="1" dirty="0" smtClean="0"/>
              <a:t>HOCINE</a:t>
            </a:r>
            <a:r>
              <a:rPr lang="fr-FR" sz="1400" dirty="0" smtClean="0">
                <a:solidFill>
                  <a:schemeClr val="tx1"/>
                </a:solidFill>
              </a:rPr>
              <a:t>: </a:t>
            </a:r>
            <a:r>
              <a:rPr lang="fr-FR" sz="1400" b="1" dirty="0" smtClean="0">
                <a:solidFill>
                  <a:schemeClr val="tx1"/>
                </a:solidFill>
              </a:rPr>
              <a:t>Avancement: </a:t>
            </a:r>
            <a:r>
              <a:rPr lang="fr-FR" sz="1400" dirty="0" smtClean="0">
                <a:solidFill>
                  <a:schemeClr val="tx1"/>
                </a:solidFill>
              </a:rPr>
              <a:t>Alexia </a:t>
            </a:r>
            <a:r>
              <a:rPr lang="fr-FR" sz="1400" dirty="0">
                <a:solidFill>
                  <a:schemeClr val="tx1"/>
                </a:solidFill>
              </a:rPr>
              <a:t>a </a:t>
            </a:r>
            <a:r>
              <a:rPr lang="fr-FR" sz="1400" dirty="0" smtClean="0">
                <a:solidFill>
                  <a:schemeClr val="tx1"/>
                </a:solidFill>
              </a:rPr>
              <a:t>établi </a:t>
            </a:r>
            <a:r>
              <a:rPr lang="fr-FR" sz="1400" dirty="0">
                <a:solidFill>
                  <a:schemeClr val="tx1"/>
                </a:solidFill>
              </a:rPr>
              <a:t>les outils nécessaires à la vérification de la reproductibilité de l'analyse dans </a:t>
            </a:r>
            <a:r>
              <a:rPr lang="fr-FR" sz="1400" dirty="0" err="1">
                <a:solidFill>
                  <a:schemeClr val="tx1"/>
                </a:solidFill>
              </a:rPr>
              <a:t>ILCsoft</a:t>
            </a:r>
            <a:r>
              <a:rPr lang="fr-FR" sz="1400" dirty="0">
                <a:solidFill>
                  <a:schemeClr val="tx1"/>
                </a:solidFill>
              </a:rPr>
              <a:t>. Elle </a:t>
            </a:r>
            <a:r>
              <a:rPr lang="fr-FR" sz="1400" dirty="0" smtClean="0">
                <a:solidFill>
                  <a:schemeClr val="tx1"/>
                </a:solidFill>
              </a:rPr>
              <a:t>commencé </a:t>
            </a:r>
            <a:r>
              <a:rPr lang="fr-FR" sz="1400" dirty="0">
                <a:solidFill>
                  <a:schemeClr val="tx1"/>
                </a:solidFill>
              </a:rPr>
              <a:t>à insérer la même analyse dans l'environnement key4HEP.</a:t>
            </a:r>
            <a:endParaRPr lang="fr-FR" sz="1400" dirty="0" smtClean="0">
              <a:solidFill>
                <a:schemeClr val="tx1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Stage M2 </a:t>
            </a:r>
            <a:r>
              <a:rPr lang="fr-FR" dirty="0" err="1" smtClean="0"/>
              <a:t>theorie</a:t>
            </a:r>
            <a:r>
              <a:rPr lang="fr-FR" dirty="0" smtClean="0"/>
              <a:t>: Théorie</a:t>
            </a:r>
            <a:r>
              <a:rPr lang="fr-FR" dirty="0" smtClean="0"/>
              <a:t>: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Stage </a:t>
            </a:r>
            <a:r>
              <a:rPr lang="fr-FR" sz="1400" b="1" dirty="0" smtClean="0">
                <a:solidFill>
                  <a:schemeClr val="tx1"/>
                </a:solidFill>
              </a:rPr>
              <a:t>M2 (4 mois) </a:t>
            </a:r>
            <a:r>
              <a:rPr lang="fr-FR" sz="1400" b="1" dirty="0" smtClean="0">
                <a:solidFill>
                  <a:schemeClr val="tx1"/>
                </a:solidFill>
              </a:rPr>
              <a:t>commencé</a:t>
            </a:r>
            <a:r>
              <a:rPr lang="en-US" sz="1400" b="1" dirty="0" smtClean="0">
                <a:solidFill>
                  <a:schemeClr val="tx1"/>
                </a:solidFill>
              </a:rPr>
              <a:t> le</a:t>
            </a:r>
            <a:r>
              <a:rPr lang="fr-FR" sz="1400" b="1" dirty="0" smtClean="0">
                <a:solidFill>
                  <a:schemeClr val="tx1"/>
                </a:solidFill>
              </a:rPr>
              <a:t> 1/3/22</a:t>
            </a:r>
            <a:r>
              <a:rPr lang="fr-FR" sz="1400" b="1" dirty="0" smtClean="0">
                <a:solidFill>
                  <a:schemeClr val="tx1"/>
                </a:solidFill>
              </a:rPr>
              <a:t>: </a:t>
            </a:r>
            <a:r>
              <a:rPr lang="fr-FR" sz="1400" b="1" dirty="0">
                <a:solidFill>
                  <a:schemeClr val="tx1"/>
                </a:solidFill>
              </a:rPr>
              <a:t>« Etude des signatures de bosons scalaires </a:t>
            </a:r>
            <a:r>
              <a:rPr lang="fr-FR" sz="1400" b="1" dirty="0" err="1">
                <a:solidFill>
                  <a:schemeClr val="tx1"/>
                </a:solidFill>
              </a:rPr>
              <a:t>légers</a:t>
            </a:r>
            <a:r>
              <a:rPr lang="fr-FR" sz="1400" b="1" dirty="0" smtClean="0">
                <a:solidFill>
                  <a:schemeClr val="tx1"/>
                </a:solidFill>
              </a:rPr>
              <a:t>» </a:t>
            </a:r>
            <a:r>
              <a:rPr lang="fr-FR" sz="1400" dirty="0" smtClean="0">
                <a:solidFill>
                  <a:schemeClr val="tx1"/>
                </a:solidFill>
              </a:rPr>
              <a:t>A</a:t>
            </a:r>
            <a:r>
              <a:rPr lang="fr-FR" sz="1400" dirty="0" smtClean="0">
                <a:solidFill>
                  <a:schemeClr val="tx1"/>
                </a:solidFill>
              </a:rPr>
              <a:t>. DEANDREA, maitre de stage (</a:t>
            </a:r>
            <a:r>
              <a:rPr lang="fr-FR" sz="1400" dirty="0" err="1" smtClean="0">
                <a:solidFill>
                  <a:schemeClr val="tx1"/>
                </a:solidFill>
              </a:rPr>
              <a:t>co</a:t>
            </a:r>
            <a:r>
              <a:rPr lang="fr-FR" sz="1400" dirty="0" smtClean="0">
                <a:solidFill>
                  <a:schemeClr val="tx1"/>
                </a:solidFill>
              </a:rPr>
              <a:t>-encadrement par G. CACCIAPAGLIA et S. GASCON-SHOTKIN) : stagiaire:  </a:t>
            </a:r>
            <a:r>
              <a:rPr lang="fr-FR" sz="1400" b="1" dirty="0" smtClean="0"/>
              <a:t>To</a:t>
            </a:r>
            <a:r>
              <a:rPr lang="en-US" sz="1400" b="1" dirty="0" smtClean="0"/>
              <a:t>mas</a:t>
            </a:r>
            <a:r>
              <a:rPr lang="fr-FR" sz="1400" b="1" dirty="0"/>
              <a:t> </a:t>
            </a:r>
            <a:r>
              <a:rPr lang="fr-FR" sz="1400" b="1" dirty="0" smtClean="0"/>
              <a:t>URIBE-APRAEZ </a:t>
            </a:r>
            <a:r>
              <a:rPr lang="fr-FR" sz="1400" b="1" dirty="0" smtClean="0">
                <a:solidFill>
                  <a:schemeClr val="tx1"/>
                </a:solidFill>
              </a:rPr>
              <a:t>Avancement</a:t>
            </a:r>
            <a:r>
              <a:rPr lang="fr-FR" sz="1400" b="1" dirty="0">
                <a:solidFill>
                  <a:schemeClr val="tx1"/>
                </a:solidFill>
              </a:rPr>
              <a:t>:  </a:t>
            </a:r>
            <a:r>
              <a:rPr lang="fr-FR" sz="1400" dirty="0" smtClean="0">
                <a:solidFill>
                  <a:schemeClr val="tx1"/>
                </a:solidFill>
              </a:rPr>
              <a:t>Première </a:t>
            </a:r>
            <a:r>
              <a:rPr lang="fr-FR" sz="1400" dirty="0">
                <a:solidFill>
                  <a:schemeClr val="tx1"/>
                </a:solidFill>
              </a:rPr>
              <a:t>partie sur la </a:t>
            </a:r>
            <a:r>
              <a:rPr lang="fr-FR" sz="1400" dirty="0" smtClean="0">
                <a:solidFill>
                  <a:schemeClr val="tx1"/>
                </a:solidFill>
              </a:rPr>
              <a:t>désintégration </a:t>
            </a:r>
            <a:r>
              <a:rPr lang="fr-FR" sz="1400" dirty="0">
                <a:solidFill>
                  <a:schemeClr val="tx1"/>
                </a:solidFill>
              </a:rPr>
              <a:t>du scalaire </a:t>
            </a:r>
            <a:r>
              <a:rPr lang="fr-FR" sz="1400" dirty="0" smtClean="0">
                <a:solidFill>
                  <a:schemeClr val="tx1"/>
                </a:solidFill>
              </a:rPr>
              <a:t>léger </a:t>
            </a:r>
            <a:r>
              <a:rPr lang="fr-FR" sz="1400" dirty="0">
                <a:solidFill>
                  <a:schemeClr val="tx1"/>
                </a:solidFill>
              </a:rPr>
              <a:t>"a" </a:t>
            </a:r>
            <a:r>
              <a:rPr lang="fr-FR" sz="1400" dirty="0" smtClean="0">
                <a:solidFill>
                  <a:schemeClr val="tx1"/>
                </a:solidFill>
              </a:rPr>
              <a:t>( désintégration </a:t>
            </a:r>
            <a:r>
              <a:rPr lang="fr-FR" sz="1400" dirty="0" err="1" smtClean="0">
                <a:solidFill>
                  <a:schemeClr val="tx1"/>
                </a:solidFill>
              </a:rPr>
              <a:t>photophilique</a:t>
            </a:r>
            <a:r>
              <a:rPr lang="fr-FR" sz="1400" dirty="0" smtClean="0">
                <a:solidFill>
                  <a:schemeClr val="tx1"/>
                </a:solidFill>
              </a:rPr>
              <a:t>) à gr</a:t>
            </a:r>
            <a:r>
              <a:rPr lang="en-US" sz="1400" dirty="0" smtClean="0">
                <a:solidFill>
                  <a:schemeClr val="tx1"/>
                </a:solidFill>
              </a:rPr>
              <a:t>and temps de vie</a:t>
            </a:r>
          </a:p>
          <a:p>
            <a:endParaRPr lang="fr-FR" sz="1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5ADD7-E719-4B2E-A13C-C5B79783E15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133" y="4419600"/>
            <a:ext cx="4586667" cy="238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25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75ADD7-E719-4B2E-A13C-C5B79783E153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68"/>
            <a:ext cx="613008" cy="60910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76200" y="4876800"/>
            <a:ext cx="8607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SzPct val="130000"/>
            </a:pPr>
            <a:r>
              <a:rPr lang="fr-FR" sz="1600" b="1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FCC-France/Italie @IP2I </a:t>
            </a:r>
            <a:r>
              <a:rPr lang="fr-FR" sz="1600" b="1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Lyon, </a:t>
            </a:r>
            <a:r>
              <a:rPr lang="fr-FR" sz="1600" b="1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21-23 novembre 2022</a:t>
            </a:r>
            <a:endParaRPr lang="fr-FR" sz="1600" i="0" kern="0" dirty="0" smtClean="0">
              <a:solidFill>
                <a:srgbClr val="0000CC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33400" y="-40944"/>
            <a:ext cx="8763000" cy="685800"/>
          </a:xfrm>
        </p:spPr>
        <p:txBody>
          <a:bodyPr/>
          <a:lstStyle/>
          <a:p>
            <a:r>
              <a:rPr lang="fr-FR" sz="2400" dirty="0" smtClean="0"/>
              <a:t>IP2I Lyon: Résumé des Activités 1/22 </a:t>
            </a:r>
            <a:r>
              <a:rPr lang="fr-FR" sz="1800" dirty="0" smtClean="0"/>
              <a:t>(contact S. Gascon-</a:t>
            </a:r>
            <a:r>
              <a:rPr lang="fr-FR" sz="1800" dirty="0" err="1" smtClean="0"/>
              <a:t>Shotkin</a:t>
            </a:r>
            <a:r>
              <a:rPr lang="fr-FR" sz="1800" dirty="0" smtClean="0"/>
              <a:t>) 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52400" y="930497"/>
            <a:ext cx="8761296" cy="365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SzPct val="130000"/>
            </a:pPr>
            <a:r>
              <a:rPr lang="fr-FR" sz="1600" i="0" kern="0" dirty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Senseurs monolithiques actifs à pixels (MAPS): Proposition de développement conjoint (65nm) avec IPHC-C4PI, CPPM </a:t>
            </a: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(et le CERN) pour </a:t>
            </a:r>
            <a:r>
              <a:rPr lang="fr-FR" sz="1600" i="0" kern="0" dirty="0" err="1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trajectographes</a:t>
            </a:r>
            <a:r>
              <a:rPr lang="fr-FR" sz="1600" i="0" kern="0" dirty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, voire calorimètres à haute granularité [GB,DC,SG] </a:t>
            </a:r>
          </a:p>
          <a:p>
            <a:pPr marL="285750" lvl="0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  <a:r>
              <a:rPr lang="fr-FR" sz="1400" b="1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Proposition officielle de rejoindre le MP DICE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vue en CSP au l</a:t>
            </a:r>
            <a:r>
              <a:rPr lang="en-US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abo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début mars, feu vert de la direction pour </a:t>
            </a:r>
            <a:r>
              <a:rPr lang="fr-FR" sz="1400" i="0" kern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une exploration</a:t>
            </a:r>
            <a:r>
              <a:rPr lang="fr-FR" sz="1400" b="1" i="0" kern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. 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Court terme: 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Contribution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au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ER2 65 nm avec </a:t>
            </a:r>
            <a:r>
              <a:rPr lang="fr-FR" sz="1400" i="0" kern="0" dirty="0" err="1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stitching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du WP1.2 du CERN: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Soit un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grand senseur de type ALICE ITS3 ou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une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structure de test dans la surface de substrat non occupée par ce senseur en collaboration avec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IPHC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.   Moyen terme</a:t>
            </a:r>
            <a:r>
              <a:rPr lang="fr-FR" sz="1400" b="1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: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Architecture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basse puissance et/ou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implémentation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d’une mesure de timing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précis </a:t>
            </a:r>
            <a:r>
              <a:rPr lang="fr-FR" sz="1400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(en discussion a IP2I en relation avec les travaux effectues sur TDC dans le cadre d’autres projets). </a:t>
            </a:r>
          </a:p>
          <a:p>
            <a:pPr marL="285750" lvl="0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endParaRPr lang="fr-FR" sz="1400" i="0" kern="0" dirty="0">
              <a:solidFill>
                <a:prstClr val="black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  <a:p>
            <a:pPr lvl="0">
              <a:spcBef>
                <a:spcPct val="20000"/>
              </a:spcBef>
              <a:buSzPct val="130000"/>
            </a:pPr>
            <a:r>
              <a:rPr lang="fr-FR" sz="1600" i="0" kern="0" dirty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Calorimétrie à haute </a:t>
            </a: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résolution (énergie et temps) </a:t>
            </a:r>
            <a:r>
              <a:rPr lang="fr-FR" sz="1600" i="0" kern="0" dirty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dans un contexte de lecture double : Cristaux/fibres </a:t>
            </a:r>
            <a:r>
              <a:rPr lang="fr-FR" sz="1600" i="0" kern="0" dirty="0" smtClean="0">
                <a:solidFill>
                  <a:srgbClr val="0000CC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cristallines/graines: </a:t>
            </a:r>
            <a:endParaRPr lang="fr-FR" sz="1600" i="0" kern="0" dirty="0">
              <a:solidFill>
                <a:srgbClr val="0000CC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  <a:p>
            <a:pPr marL="285750" lvl="0" indent="-285750">
              <a:spcBef>
                <a:spcPct val="20000"/>
              </a:spcBef>
              <a:buSzPct val="130000"/>
              <a:buFont typeface="Arial" panose="020B0604020202020204" pitchFamily="34" charset="0"/>
              <a:buChar char="•"/>
            </a:pPr>
            <a:r>
              <a:rPr lang="fr-FR" sz="1400" b="1" i="0" kern="0" dirty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Discussions en vue d’un MP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toujours en cours dans le cadre d’un détecteur concept genre </a:t>
            </a:r>
            <a:r>
              <a:rPr lang="fr-FR" sz="1400" b="1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‘IDEA+ ’ 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:A ce jour intérêt de C. Morel (CPPM)/D. Yvon (IRFU), S. Monteil (LPC),J. Lefrancois et al (</a:t>
            </a:r>
            <a:r>
              <a:rPr lang="fr-FR" sz="14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IJCLab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, </a:t>
            </a:r>
            <a:r>
              <a:rPr lang="fr-FR" sz="14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Grainite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[ex Powder-0]) + ILM (UCBL-INP), CERN-EP, Milano-</a:t>
            </a:r>
            <a:r>
              <a:rPr lang="fr-FR" sz="14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Bicocca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…. Discussion prévue pendant FCC-</a:t>
            </a:r>
            <a:r>
              <a:rPr lang="fr-FR" sz="1400" i="0" kern="0" dirty="0" err="1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Week</a:t>
            </a:r>
            <a:r>
              <a:rPr lang="fr-FR" sz="1400" i="0" kern="0" dirty="0" smtClean="0">
                <a:solidFill>
                  <a:prstClr val="black"/>
                </a:solidFill>
                <a:latin typeface="Helvetica" pitchFamily="34" charset="0"/>
                <a:ea typeface="Arial Unicode MS" pitchFamily="34" charset="-128"/>
                <a:cs typeface="Helvetica" pitchFamily="34" charset="0"/>
              </a:rPr>
              <a:t> </a:t>
            </a:r>
            <a:endParaRPr lang="fr-FR" sz="1400" i="0" kern="0" dirty="0">
              <a:solidFill>
                <a:prstClr val="black"/>
              </a:solidFill>
              <a:latin typeface="Helvetica" pitchFamily="34" charset="0"/>
              <a:ea typeface="Arial Unicode MS" pitchFamily="34" charset="-128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i="0" dirty="0" err="1" smtClean="0">
            <a:latin typeface="+mj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350283</TotalTime>
  <Words>464</Words>
  <Application>Microsoft Office PowerPoint</Application>
  <PresentationFormat>Affichage à l'écran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Unicode MS</vt:lpstr>
      <vt:lpstr>Helvetica</vt:lpstr>
      <vt:lpstr>Tahoma</vt:lpstr>
      <vt:lpstr>Times New Roman</vt:lpstr>
      <vt:lpstr>Default Design</vt:lpstr>
      <vt:lpstr>IP2I Lyon: Résumé des Activités 5/22 (contact S. Gascon-Shotkin)  </vt:lpstr>
      <vt:lpstr>IP2I Lyon: Résumé des Activités 1/22 (contact S. Gascon-Shotkin)  </vt:lpstr>
    </vt:vector>
  </TitlesOfParts>
  <Company>LPNHE-Paris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Higgs-Moriond-EW</dc:title>
  <dc:creator>Gregorio Bernardi</dc:creator>
  <cp:lastModifiedBy>Susan Gascon</cp:lastModifiedBy>
  <cp:revision>2568</cp:revision>
  <cp:lastPrinted>2020-04-17T12:52:34Z</cp:lastPrinted>
  <dcterms:created xsi:type="dcterms:W3CDTF">1999-01-05T17:13:25Z</dcterms:created>
  <dcterms:modified xsi:type="dcterms:W3CDTF">2022-05-25T07:11:49Z</dcterms:modified>
</cp:coreProperties>
</file>