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18" r:id="rId2"/>
    <p:sldId id="5019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0403" autoAdjust="0"/>
  </p:normalViewPr>
  <p:slideViewPr>
    <p:cSldViewPr>
      <p:cViewPr varScale="1">
        <p:scale>
          <a:sx n="70" d="100"/>
          <a:sy n="70" d="100"/>
        </p:scale>
        <p:origin x="9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DCADF-F0EA-42E9-B28E-EDD47C0502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4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5/22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 smtClean="0"/>
              <a:t>Personnels permanents impliques en 2022: 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smtClean="0">
                <a:solidFill>
                  <a:srgbClr val="00B050"/>
                </a:solidFill>
              </a:rPr>
              <a:t>N. </a:t>
            </a:r>
            <a:r>
              <a:rPr lang="fr-FR" sz="1400" dirty="0" err="1" smtClean="0">
                <a:solidFill>
                  <a:srgbClr val="00B050"/>
                </a:solidFill>
              </a:rPr>
              <a:t>Mahmoudi</a:t>
            </a:r>
            <a:r>
              <a:rPr lang="fr-FR" sz="1400" dirty="0" smtClean="0">
                <a:solidFill>
                  <a:srgbClr val="00B050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(Théorie) </a:t>
            </a:r>
          </a:p>
          <a:p>
            <a:endParaRPr lang="fr-FR" dirty="0" smtClean="0"/>
          </a:p>
          <a:p>
            <a:r>
              <a:rPr lang="en-US" dirty="0" smtClean="0"/>
              <a:t>Stage M2 </a:t>
            </a:r>
            <a:r>
              <a:rPr lang="en-US" dirty="0" err="1" smtClean="0"/>
              <a:t>experimentale</a:t>
            </a:r>
            <a:r>
              <a:rPr lang="en-US" dirty="0" smtClean="0"/>
              <a:t>: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</a:t>
            </a:r>
            <a:r>
              <a:rPr lang="fr-FR" sz="1400" b="1" dirty="0" smtClean="0">
                <a:solidFill>
                  <a:schemeClr val="tx1"/>
                </a:solidFill>
              </a:rPr>
              <a:t>commencé le 2</a:t>
            </a:r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r>
              <a:rPr lang="fr-FR" sz="1400" b="1" dirty="0" smtClean="0">
                <a:solidFill>
                  <a:schemeClr val="tx1"/>
                </a:solidFill>
              </a:rPr>
              <a:t>/3/22</a:t>
            </a:r>
            <a:r>
              <a:rPr lang="fr-FR" sz="1400" b="1" dirty="0" smtClean="0">
                <a:solidFill>
                  <a:schemeClr val="tx1"/>
                </a:solidFill>
              </a:rPr>
              <a:t>: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</a:t>
            </a:r>
            <a:r>
              <a:rPr lang="fr-FR" sz="1400" b="1" dirty="0" smtClean="0">
                <a:solidFill>
                  <a:schemeClr val="tx1"/>
                </a:solidFill>
              </a:rPr>
              <a:t>Comparaison des prédictions des suites logicielles de ILC (</a:t>
            </a:r>
            <a:r>
              <a:rPr lang="fr-FR" sz="1400" b="1" dirty="0" err="1" smtClean="0">
                <a:solidFill>
                  <a:schemeClr val="tx1"/>
                </a:solidFill>
              </a:rPr>
              <a:t>ILCsoft</a:t>
            </a:r>
            <a:r>
              <a:rPr lang="fr-FR" sz="1400" b="1" dirty="0" smtClean="0">
                <a:solidFill>
                  <a:schemeClr val="tx1"/>
                </a:solidFill>
              </a:rPr>
              <a:t>) et de FCC (key4HEP) sur un signal </a:t>
            </a:r>
            <a:r>
              <a:rPr lang="fr-FR" sz="1400" b="1" dirty="0" smtClean="0">
                <a:solidFill>
                  <a:schemeClr val="tx1"/>
                </a:solidFill>
              </a:rPr>
              <a:t>H par VBF</a:t>
            </a:r>
            <a:r>
              <a:rPr lang="fr-FR" sz="1400" b="1" dirty="0" smtClean="0">
                <a:solidFill>
                  <a:schemeClr val="tx1"/>
                </a:solidFill>
              </a:rPr>
              <a:t> »  </a:t>
            </a:r>
            <a:r>
              <a:rPr lang="fr-FR" sz="1400" dirty="0" smtClean="0">
                <a:solidFill>
                  <a:schemeClr val="tx1"/>
                </a:solidFill>
              </a:rPr>
              <a:t>G. GRENIER, maitre de stage , stagiaire</a:t>
            </a:r>
            <a:r>
              <a:rPr lang="fr-FR" sz="1400" b="1" dirty="0" smtClean="0">
                <a:solidFill>
                  <a:schemeClr val="tx1"/>
                </a:solidFill>
              </a:rPr>
              <a:t>: </a:t>
            </a:r>
            <a:r>
              <a:rPr lang="fr-FR" sz="1400" b="1" dirty="0" smtClean="0"/>
              <a:t>Alexia </a:t>
            </a:r>
            <a:r>
              <a:rPr lang="fr-FR" sz="1400" b="1" dirty="0" smtClean="0"/>
              <a:t>HOCINE</a:t>
            </a:r>
            <a:r>
              <a:rPr lang="fr-FR" sz="1400" dirty="0" smtClean="0">
                <a:solidFill>
                  <a:schemeClr val="tx1"/>
                </a:solidFill>
              </a:rPr>
              <a:t>: </a:t>
            </a:r>
            <a:r>
              <a:rPr lang="fr-FR" sz="1400" b="1" dirty="0" smtClean="0">
                <a:solidFill>
                  <a:schemeClr val="tx1"/>
                </a:solidFill>
              </a:rPr>
              <a:t>Avancement: </a:t>
            </a:r>
            <a:r>
              <a:rPr lang="fr-FR" sz="1400" dirty="0" smtClean="0">
                <a:solidFill>
                  <a:schemeClr val="tx1"/>
                </a:solidFill>
              </a:rPr>
              <a:t>Alexia </a:t>
            </a:r>
            <a:r>
              <a:rPr lang="fr-FR" sz="1400" dirty="0">
                <a:solidFill>
                  <a:schemeClr val="tx1"/>
                </a:solidFill>
              </a:rPr>
              <a:t>a </a:t>
            </a:r>
            <a:r>
              <a:rPr lang="fr-FR" sz="1400" dirty="0" smtClean="0">
                <a:solidFill>
                  <a:schemeClr val="tx1"/>
                </a:solidFill>
              </a:rPr>
              <a:t>établi </a:t>
            </a:r>
            <a:r>
              <a:rPr lang="fr-FR" sz="1400" dirty="0">
                <a:solidFill>
                  <a:schemeClr val="tx1"/>
                </a:solidFill>
              </a:rPr>
              <a:t>les outils nécessaires à la vérification de la reproductibilité de l'analyse dans </a:t>
            </a:r>
            <a:r>
              <a:rPr lang="fr-FR" sz="1400" dirty="0" err="1">
                <a:solidFill>
                  <a:schemeClr val="tx1"/>
                </a:solidFill>
              </a:rPr>
              <a:t>ILCsoft</a:t>
            </a:r>
            <a:r>
              <a:rPr lang="fr-FR" sz="1400" dirty="0">
                <a:solidFill>
                  <a:schemeClr val="tx1"/>
                </a:solidFill>
              </a:rPr>
              <a:t>. Elle </a:t>
            </a:r>
            <a:r>
              <a:rPr lang="fr-FR" sz="1400" dirty="0" smtClean="0">
                <a:solidFill>
                  <a:schemeClr val="tx1"/>
                </a:solidFill>
              </a:rPr>
              <a:t>commencé </a:t>
            </a:r>
            <a:r>
              <a:rPr lang="fr-FR" sz="1400" dirty="0">
                <a:solidFill>
                  <a:schemeClr val="tx1"/>
                </a:solidFill>
              </a:rPr>
              <a:t>à insérer la même analyse dans l'environnement key4HEP.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Stage M2 </a:t>
            </a:r>
            <a:r>
              <a:rPr lang="fr-FR" dirty="0" err="1" smtClean="0"/>
              <a:t>theorie</a:t>
            </a:r>
            <a:r>
              <a:rPr lang="fr-FR" dirty="0" smtClean="0"/>
              <a:t>: Théorie</a:t>
            </a:r>
            <a:r>
              <a:rPr lang="fr-FR" dirty="0" smtClean="0"/>
              <a:t>: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</a:t>
            </a:r>
            <a:r>
              <a:rPr lang="fr-FR" sz="1400" b="1" dirty="0" smtClean="0">
                <a:solidFill>
                  <a:schemeClr val="tx1"/>
                </a:solidFill>
              </a:rPr>
              <a:t>M2 (4 mois) </a:t>
            </a:r>
            <a:r>
              <a:rPr lang="fr-FR" sz="1400" b="1" dirty="0" smtClean="0">
                <a:solidFill>
                  <a:schemeClr val="tx1"/>
                </a:solidFill>
              </a:rPr>
              <a:t>commencé</a:t>
            </a:r>
            <a:r>
              <a:rPr lang="en-US" sz="1400" b="1" dirty="0" smtClean="0">
                <a:solidFill>
                  <a:schemeClr val="tx1"/>
                </a:solidFill>
              </a:rPr>
              <a:t> le</a:t>
            </a:r>
            <a:r>
              <a:rPr lang="fr-FR" sz="1400" b="1" dirty="0" smtClean="0">
                <a:solidFill>
                  <a:schemeClr val="tx1"/>
                </a:solidFill>
              </a:rPr>
              <a:t> 1/3/22</a:t>
            </a:r>
            <a:r>
              <a:rPr lang="fr-FR" sz="1400" b="1" dirty="0" smtClean="0">
                <a:solidFill>
                  <a:schemeClr val="tx1"/>
                </a:solidFill>
              </a:rPr>
              <a:t>: </a:t>
            </a:r>
            <a:r>
              <a:rPr lang="fr-FR" sz="1400" b="1" dirty="0">
                <a:solidFill>
                  <a:schemeClr val="tx1"/>
                </a:solidFill>
              </a:rPr>
              <a:t>« Etude des signatures de bosons scalaires </a:t>
            </a:r>
            <a:r>
              <a:rPr lang="fr-FR" sz="1400" b="1" dirty="0" err="1">
                <a:solidFill>
                  <a:schemeClr val="tx1"/>
                </a:solidFill>
              </a:rPr>
              <a:t>légers</a:t>
            </a:r>
            <a:r>
              <a:rPr lang="fr-FR" sz="1400" b="1" dirty="0" smtClean="0">
                <a:solidFill>
                  <a:schemeClr val="tx1"/>
                </a:solidFill>
              </a:rPr>
              <a:t>» </a:t>
            </a:r>
            <a:r>
              <a:rPr lang="fr-FR" sz="1400" dirty="0" smtClean="0">
                <a:solidFill>
                  <a:schemeClr val="tx1"/>
                </a:solidFill>
              </a:rPr>
              <a:t>A</a:t>
            </a:r>
            <a:r>
              <a:rPr lang="fr-FR" sz="1400" dirty="0" smtClean="0">
                <a:solidFill>
                  <a:schemeClr val="tx1"/>
                </a:solidFill>
              </a:rPr>
              <a:t>. DEANDREA, maitre de stage (</a:t>
            </a:r>
            <a:r>
              <a:rPr lang="fr-FR" sz="1400" dirty="0" err="1" smtClean="0">
                <a:solidFill>
                  <a:schemeClr val="tx1"/>
                </a:solidFill>
              </a:rPr>
              <a:t>co</a:t>
            </a:r>
            <a:r>
              <a:rPr lang="fr-FR" sz="1400" dirty="0" smtClean="0">
                <a:solidFill>
                  <a:schemeClr val="tx1"/>
                </a:solidFill>
              </a:rPr>
              <a:t>-encadrement par G. CACCIAPAGLIA et S. GASCON-SHOTKIN) : stagiaire:  </a:t>
            </a:r>
            <a:r>
              <a:rPr lang="fr-FR" sz="1400" b="1" dirty="0" smtClean="0"/>
              <a:t>To</a:t>
            </a:r>
            <a:r>
              <a:rPr lang="en-US" sz="1400" b="1" dirty="0" smtClean="0"/>
              <a:t>mas</a:t>
            </a:r>
            <a:r>
              <a:rPr lang="fr-FR" sz="1400" b="1" dirty="0"/>
              <a:t> </a:t>
            </a:r>
            <a:r>
              <a:rPr lang="fr-FR" sz="1400" b="1" dirty="0" smtClean="0"/>
              <a:t>URIBE-APRAEZ </a:t>
            </a:r>
            <a:r>
              <a:rPr lang="fr-FR" sz="1400" b="1" dirty="0" smtClean="0">
                <a:solidFill>
                  <a:schemeClr val="tx1"/>
                </a:solidFill>
              </a:rPr>
              <a:t>Avancement</a:t>
            </a:r>
            <a:r>
              <a:rPr lang="fr-FR" sz="1400" b="1" dirty="0">
                <a:solidFill>
                  <a:schemeClr val="tx1"/>
                </a:solidFill>
              </a:rPr>
              <a:t>:  </a:t>
            </a:r>
            <a:r>
              <a:rPr lang="fr-FR" sz="1400" dirty="0" smtClean="0">
                <a:solidFill>
                  <a:schemeClr val="tx1"/>
                </a:solidFill>
              </a:rPr>
              <a:t>Première </a:t>
            </a:r>
            <a:r>
              <a:rPr lang="fr-FR" sz="1400" dirty="0">
                <a:solidFill>
                  <a:schemeClr val="tx1"/>
                </a:solidFill>
              </a:rPr>
              <a:t>partie sur la </a:t>
            </a:r>
            <a:r>
              <a:rPr lang="fr-FR" sz="1400" dirty="0" smtClean="0">
                <a:solidFill>
                  <a:schemeClr val="tx1"/>
                </a:solidFill>
              </a:rPr>
              <a:t>désintégration </a:t>
            </a:r>
            <a:r>
              <a:rPr lang="fr-FR" sz="1400" dirty="0">
                <a:solidFill>
                  <a:schemeClr val="tx1"/>
                </a:solidFill>
              </a:rPr>
              <a:t>du scalaire </a:t>
            </a:r>
            <a:r>
              <a:rPr lang="fr-FR" sz="1400" dirty="0" smtClean="0">
                <a:solidFill>
                  <a:schemeClr val="tx1"/>
                </a:solidFill>
              </a:rPr>
              <a:t>léger </a:t>
            </a:r>
            <a:r>
              <a:rPr lang="fr-FR" sz="1400" dirty="0">
                <a:solidFill>
                  <a:schemeClr val="tx1"/>
                </a:solidFill>
              </a:rPr>
              <a:t>"a" </a:t>
            </a:r>
            <a:r>
              <a:rPr lang="fr-FR" sz="1400" dirty="0" smtClean="0">
                <a:solidFill>
                  <a:schemeClr val="tx1"/>
                </a:solidFill>
              </a:rPr>
              <a:t>( désintégration </a:t>
            </a:r>
            <a:r>
              <a:rPr lang="fr-FR" sz="1400" dirty="0" err="1" smtClean="0">
                <a:solidFill>
                  <a:schemeClr val="tx1"/>
                </a:solidFill>
              </a:rPr>
              <a:t>photophilique</a:t>
            </a:r>
            <a:r>
              <a:rPr lang="fr-FR" sz="1400" dirty="0" smtClean="0">
                <a:solidFill>
                  <a:schemeClr val="tx1"/>
                </a:solidFill>
              </a:rPr>
              <a:t>) à gr</a:t>
            </a:r>
            <a:r>
              <a:rPr lang="en-US" sz="1400" dirty="0" smtClean="0">
                <a:solidFill>
                  <a:schemeClr val="tx1"/>
                </a:solidFill>
              </a:rPr>
              <a:t>and temps de vie</a:t>
            </a:r>
          </a:p>
          <a:p>
            <a:endParaRPr lang="fr-FR" sz="1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133" y="4419600"/>
            <a:ext cx="4586667" cy="238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25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75ADD7-E719-4B2E-A13C-C5B79783E153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76200" y="4876800"/>
            <a:ext cx="8607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b="1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FCC-France/Italie @IP2I </a:t>
            </a:r>
            <a:r>
              <a:rPr lang="fr-FR" sz="1600" b="1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Lyon, </a:t>
            </a:r>
            <a:r>
              <a:rPr lang="fr-FR" sz="1600" b="1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21-23 novembre 2022</a:t>
            </a:r>
            <a:endParaRPr lang="fr-FR" sz="1600" i="0" kern="0" dirty="0" smtClean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1/22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52400" y="930497"/>
            <a:ext cx="8761296" cy="365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Senseurs monolithiques actifs à pixels (MAPS): Proposition de développement conjoint (65nm) avec IPHC-C4PI, CPPM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(et le CERN) pour </a:t>
            </a:r>
            <a:r>
              <a:rPr lang="fr-FR" sz="1600" i="0" kern="0" dirty="0" err="1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trajectographes</a:t>
            </a: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, voire calorimètres à haute granularité [GB,DC,SG] </a:t>
            </a: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Proposition officielle de rejoindre le MP DICE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vue en CSP au l</a:t>
            </a:r>
            <a:r>
              <a:rPr lang="en-US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abo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début mars, feu vert de la direction pour </a:t>
            </a:r>
            <a:r>
              <a:rPr lang="fr-FR" sz="1400" i="0" kern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une exploration</a:t>
            </a:r>
            <a:r>
              <a:rPr lang="fr-FR" sz="1400" b="1" i="0" kern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.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Court terme: 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Contribution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au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ER2 65 nm avec </a:t>
            </a:r>
            <a:r>
              <a:rPr lang="fr-FR" sz="1400" i="0" kern="0" dirty="0" err="1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stitching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du WP1.2 du CERN: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Soit un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grand senseur de type ALICE ITS3 ou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une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structure de test dans la surface de substrat non occupée par ce senseur en collaboration avec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IPHC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.   Moyen terme</a:t>
            </a: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: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Architecture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basse puissance et/ou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implémentation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d’une mesure de timing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précis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(en discussion a IP2I en relation avec les travaux effectues sur TDC dans le cadre d’autres projets). </a:t>
            </a: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endParaRPr lang="fr-FR" sz="1400" i="0" kern="0" dirty="0">
              <a:solidFill>
                <a:prstClr val="black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Calorimétrie à haute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résolution (énergie et temps) </a:t>
            </a: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dans un contexte de lecture double : Cristaux/fibres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cristallines/graines: </a:t>
            </a:r>
            <a:endParaRPr lang="fr-FR" sz="1600" i="0" kern="0" dirty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Discussions en vue d’un MP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toujours en cours dans le cadre d’un détecteur concept genre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‘IDEA+ ’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:A ce jour intérêt de C. Morel (CPPM)/D. Yvon (IRFU), S. Monteil (LPC),J. Lefrancois et al (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IJCLab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, 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Grainite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[ex Powder-0]) + ILM (UCBL-INP), CERN-EP, Milano-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Bicocca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…. Discussion prévue pendant FCC-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Week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endParaRPr lang="fr-FR" sz="1400" i="0" kern="0" dirty="0">
              <a:solidFill>
                <a:prstClr val="black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350283</TotalTime>
  <Words>464</Words>
  <Application>Microsoft Office PowerPoint</Application>
  <PresentationFormat>Affichage à l'écran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Helvetica</vt:lpstr>
      <vt:lpstr>Tahoma</vt:lpstr>
      <vt:lpstr>Times New Roman</vt:lpstr>
      <vt:lpstr>Default Design</vt:lpstr>
      <vt:lpstr>IP2I Lyon: Résumé des Activités 5/22 (contact S. Gascon-Shotkin)  </vt:lpstr>
      <vt:lpstr>IP2I Lyon: Résumé des Activités 1/22 (contact S. Gascon-Shotkin)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Susan Gascon</cp:lastModifiedBy>
  <cp:revision>2568</cp:revision>
  <cp:lastPrinted>2020-04-17T12:52:34Z</cp:lastPrinted>
  <dcterms:created xsi:type="dcterms:W3CDTF">1999-01-05T17:13:25Z</dcterms:created>
  <dcterms:modified xsi:type="dcterms:W3CDTF">2022-05-25T07:11:49Z</dcterms:modified>
</cp:coreProperties>
</file>