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228" r:id="rId2"/>
    <p:sldId id="2535" r:id="rId3"/>
    <p:sldId id="2537" r:id="rId4"/>
    <p:sldId id="2538" r:id="rId5"/>
    <p:sldId id="2539" r:id="rId6"/>
    <p:sldId id="2541" r:id="rId7"/>
    <p:sldId id="2542" r:id="rId8"/>
    <p:sldId id="2544" r:id="rId9"/>
    <p:sldId id="2529" r:id="rId10"/>
    <p:sldId id="2543" r:id="rId11"/>
    <p:sldId id="2527" r:id="rId12"/>
    <p:sldId id="2528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uca Malgeri" initials="LM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F97BFF"/>
    <a:srgbClr val="FFF2BC"/>
    <a:srgbClr val="00F800"/>
    <a:srgbClr val="068108"/>
    <a:srgbClr val="00D008"/>
    <a:srgbClr val="01DA00"/>
    <a:srgbClr val="00E600"/>
    <a:srgbClr val="28EBFF"/>
    <a:srgbClr val="00C2FF"/>
    <a:srgbClr val="00B30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671" autoAdjust="0"/>
    <p:restoredTop sz="95976" autoAdjust="0"/>
  </p:normalViewPr>
  <p:slideViewPr>
    <p:cSldViewPr snapToGrid="0" snapToObjects="1">
      <p:cViewPr varScale="1">
        <p:scale>
          <a:sx n="97" d="100"/>
          <a:sy n="97" d="100"/>
        </p:scale>
        <p:origin x="704" y="20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7" d="100"/>
        <a:sy n="77" d="100"/>
      </p:scale>
      <p:origin x="0" y="0"/>
    </p:cViewPr>
  </p:sorterViewPr>
  <p:notesViewPr>
    <p:cSldViewPr snapToGrid="0" snapToObjects="1">
      <p:cViewPr varScale="1">
        <p:scale>
          <a:sx n="87" d="100"/>
          <a:sy n="87" d="100"/>
        </p:scale>
        <p:origin x="-2536" y="-11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2F0A0A3-E680-514A-A0D9-5D56161CA2B6}" type="datetimeFigureOut">
              <a:rPr lang="en-US" smtClean="0"/>
              <a:pPr/>
              <a:t>3/29/22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733883A-A103-0047-ADA0-262C0F5B77F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754382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9B358B-323C-2A4D-B62E-A6954C044CEB}" type="datetimeFigureOut">
              <a:rPr lang="en-US" smtClean="0"/>
              <a:pPr/>
              <a:t>3/29/22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95DDA8-2351-A546-91A9-2672C2503B7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297588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600" dirty="0">
              <a:latin typeface="Avenir Next" panose="020B0503020202020204" pitchFamily="34" charset="0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B95DDA8-2351-A546-91A9-2672C2503B73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904056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B95DDA8-2351-A546-91A9-2672C2503B73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278324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B95DDA8-2351-A546-91A9-2672C2503B73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285278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B95DDA8-2351-A546-91A9-2672C2503B73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042328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B95DDA8-2351-A546-91A9-2672C2503B73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095721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B95DDA8-2351-A546-91A9-2672C2503B73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534841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B95DDA8-2351-A546-91A9-2672C2503B73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127726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B95DDA8-2351-A546-91A9-2672C2503B73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065751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B95DDA8-2351-A546-91A9-2672C2503B73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502043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B95DDA8-2351-A546-91A9-2672C2503B73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302574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B95DDA8-2351-A546-91A9-2672C2503B73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760186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B95DDA8-2351-A546-91A9-2672C2503B73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86873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47A8E-5EA4-D044-997E-655F96C855B6}" type="datetime1">
              <a:rPr lang="fr-FR" smtClean="0"/>
              <a:t>29/03/2022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MB Apr. 9, 2013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62D5A-175C-0146-8DFE-850ADA1B8FD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9F6B2-B415-6040-9B9A-D8CF73265845}" type="datetime1">
              <a:rPr lang="fr-FR" smtClean="0"/>
              <a:t>29/03/2022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MB Apr. 9, 2013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62D5A-175C-0146-8DFE-850ADA1B8FD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2EE4F6-B18D-314B-94CB-9113B3775DC6}" type="datetime1">
              <a:rPr lang="fr-FR" smtClean="0"/>
              <a:t>29/03/2022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MB Apr. 9, 2013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62D5A-175C-0146-8DFE-850ADA1B8FD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8588"/>
            <a:ext cx="12192000" cy="678235"/>
          </a:xfrm>
        </p:spPr>
        <p:txBody>
          <a:bodyPr>
            <a:normAutofit/>
          </a:bodyPr>
          <a:lstStyle>
            <a:lvl1pPr algn="ctr">
              <a:defRPr sz="24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747622"/>
            <a:ext cx="12192000" cy="6110378"/>
          </a:xfrm>
        </p:spPr>
        <p:txBody>
          <a:bodyPr/>
          <a:lstStyle>
            <a:lvl1pPr marL="274320" indent="-274320">
              <a:spcBef>
                <a:spcPts val="600"/>
              </a:spcBef>
              <a:defRPr>
                <a:solidFill>
                  <a:srgbClr val="000090"/>
                </a:solidFill>
              </a:defRPr>
            </a:lvl1pPr>
            <a:lvl2pPr marL="548640" indent="-274320">
              <a:spcBef>
                <a:spcPts val="600"/>
              </a:spcBef>
              <a:buFont typeface="Lucida Grande"/>
              <a:buChar char="-"/>
              <a:defRPr sz="2000">
                <a:solidFill>
                  <a:schemeClr val="tx1"/>
                </a:solidFill>
              </a:defRPr>
            </a:lvl2pPr>
            <a:lvl3pPr marL="822960" indent="-274320">
              <a:spcBef>
                <a:spcPts val="300"/>
              </a:spcBef>
              <a:buFont typeface="Lucida Grande"/>
              <a:buChar char="-"/>
              <a:defRPr sz="1800">
                <a:solidFill>
                  <a:srgbClr val="800000"/>
                </a:solidFill>
              </a:defRPr>
            </a:lvl3pPr>
            <a:lvl4pPr>
              <a:spcBef>
                <a:spcPts val="300"/>
              </a:spcBef>
              <a:defRPr/>
            </a:lvl4pPr>
            <a:lvl5pPr>
              <a:spcBef>
                <a:spcPts val="300"/>
              </a:spcBef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62D5A-175C-0146-8DFE-850ADA1B8FD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0" y="696822"/>
            <a:ext cx="121920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E96B0-67DA-C94C-B798-7543832C3C93}" type="datetime1">
              <a:rPr lang="fr-FR" smtClean="0"/>
              <a:t>29/03/2022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MB Apr. 9, 2013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62D5A-175C-0146-8DFE-850ADA1B8FD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A30F8-04A8-B04B-9E7E-84C2EF54047F}" type="datetime1">
              <a:rPr lang="fr-FR" smtClean="0"/>
              <a:t>29/03/2022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MB Apr. 9, 2013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62D5A-175C-0146-8DFE-850ADA1B8FD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609600" y="768106"/>
            <a:ext cx="109728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273CD-C9AA-374A-A10E-028045C2877E}" type="datetime1">
              <a:rPr lang="fr-FR" smtClean="0"/>
              <a:t>29/03/2022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MB Apr. 9, 2013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62D5A-175C-0146-8DFE-850ADA1B8FD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48F5E-F853-7C4B-815D-AB0BB56C948C}" type="datetime1">
              <a:rPr lang="fr-FR" smtClean="0"/>
              <a:t>29/03/2022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MB Apr. 9, 2013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62D5A-175C-0146-8DFE-850ADA1B8FD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6" name="Straight Connector 5"/>
          <p:cNvCxnSpPr/>
          <p:nvPr userDrawn="1"/>
        </p:nvCxnSpPr>
        <p:spPr>
          <a:xfrm>
            <a:off x="609600" y="747622"/>
            <a:ext cx="109728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8016A-2CA5-404B-BFE7-45136B4A05DC}" type="datetime1">
              <a:rPr lang="fr-FR" smtClean="0"/>
              <a:t>29/03/2022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MB Apr. 9, 2013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62D5A-175C-0146-8DFE-850ADA1B8FD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D1396-FD77-D549-9326-6130907CCCE5}" type="datetime1">
              <a:rPr lang="fr-FR" smtClean="0"/>
              <a:t>29/03/2022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MB Apr. 9, 2013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62D5A-175C-0146-8DFE-850ADA1B8FD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504B6-A62E-D641-B842-F82A9CEC3315}" type="datetime1">
              <a:rPr lang="fr-FR" smtClean="0"/>
              <a:t>29/03/2022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MB Apr. 9, 2013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62D5A-175C-0146-8DFE-850ADA1B8FD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18588"/>
            <a:ext cx="10972800" cy="79823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747622"/>
            <a:ext cx="10972800" cy="56087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58F060-896E-4A4E-84B5-2DEC33511EA1}" type="datetime1">
              <a:rPr lang="fr-FR" smtClean="0"/>
              <a:t>29/03/2022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696435" y="1"/>
            <a:ext cx="24955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  <a:lvl2pPr algn="l">
              <a:defRPr sz="1400">
                <a:solidFill>
                  <a:schemeClr val="tx1">
                    <a:lumMod val="50000"/>
                    <a:lumOff val="50000"/>
                  </a:schemeClr>
                </a:solidFill>
              </a:defRPr>
            </a:lvl2pPr>
          </a:lstStyle>
          <a:p>
            <a:pPr lvl="1"/>
            <a:r>
              <a:rPr lang="en-US"/>
              <a:t>MB Apr. 9, 2013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56112" y="1"/>
            <a:ext cx="13358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accent2"/>
                </a:solidFill>
              </a:defRPr>
            </a:lvl1pPr>
          </a:lstStyle>
          <a:p>
            <a:fld id="{9CA62D5A-175C-0146-8DFE-850ADA1B8FD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2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6032" indent="-342900" algn="l" defTabSz="457200" rtl="0" eaLnBrk="1" latinLnBrk="0" hangingPunct="1">
        <a:spcBef>
          <a:spcPct val="20000"/>
        </a:spcBef>
        <a:buFont typeface="Courier New"/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rgbClr val="008000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8678333" y="447675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fr-FR" dirty="0"/>
          </a:p>
        </p:txBody>
      </p:sp>
      <p:grpSp>
        <p:nvGrpSpPr>
          <p:cNvPr id="15" name="Groupe 14">
            <a:extLst>
              <a:ext uri="{FF2B5EF4-FFF2-40B4-BE49-F238E27FC236}">
                <a16:creationId xmlns:a16="http://schemas.microsoft.com/office/drawing/2014/main" id="{3B42886E-005D-D547-B0D4-4DEDBB7A9FDC}"/>
              </a:ext>
            </a:extLst>
          </p:cNvPr>
          <p:cNvGrpSpPr/>
          <p:nvPr/>
        </p:nvGrpSpPr>
        <p:grpSpPr>
          <a:xfrm>
            <a:off x="536714" y="2486435"/>
            <a:ext cx="11118573" cy="1792798"/>
            <a:chOff x="1240311" y="2725013"/>
            <a:chExt cx="9711379" cy="1792798"/>
          </a:xfrm>
        </p:grpSpPr>
        <p:sp>
          <p:nvSpPr>
            <p:cNvPr id="5" name="Rectangle 4"/>
            <p:cNvSpPr/>
            <p:nvPr/>
          </p:nvSpPr>
          <p:spPr>
            <a:xfrm>
              <a:off x="1240311" y="2725013"/>
              <a:ext cx="9711379" cy="179279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spcAft>
                  <a:spcPts val="2400"/>
                </a:spcAft>
              </a:pPr>
              <a:r>
                <a:rPr lang="en-US" sz="2400" dirty="0">
                  <a:latin typeface="Avenir Next" panose="020B0503020202020204" pitchFamily="34" charset="0"/>
                </a:rPr>
                <a:t>Introduction to discussion </a:t>
              </a:r>
              <a:r>
                <a:rPr lang="en-US" sz="2400">
                  <a:latin typeface="Avenir Next" panose="020B0503020202020204" pitchFamily="34" charset="0"/>
                </a:rPr>
                <a:t>of common R</a:t>
              </a:r>
              <a:r>
                <a:rPr lang="en-US" sz="2400" dirty="0">
                  <a:latin typeface="Avenir Next" panose="020B0503020202020204" pitchFamily="34" charset="0"/>
                </a:rPr>
                <a:t>&amp;D efforts for experiments at FCC-</a:t>
              </a:r>
              <a:r>
                <a:rPr lang="en-US" sz="2400" dirty="0" err="1">
                  <a:latin typeface="Avenir Next" panose="020B0503020202020204" pitchFamily="34" charset="0"/>
                </a:rPr>
                <a:t>ee</a:t>
              </a:r>
              <a:endParaRPr lang="en-U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Avenir Next" panose="020B0503020202020204" pitchFamily="34" charset="0"/>
                <a:ea typeface="Geneva" panose="020B0503030404040204" pitchFamily="34" charset="0"/>
                <a:cs typeface="Diwan Thuluth" pitchFamily="2" charset="-78"/>
              </a:endParaRPr>
            </a:p>
            <a:p>
              <a:pPr>
                <a:spcAft>
                  <a:spcPts val="300"/>
                </a:spcAft>
              </a:pPr>
              <a:r>
                <a:rPr lang="en-US" sz="20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venir Next" panose="020B0503020202020204" pitchFamily="34" charset="0"/>
                </a:rPr>
                <a:t>FCC-France contact meeting, Friday 25, March 2022</a:t>
              </a:r>
            </a:p>
            <a:p>
              <a:pPr>
                <a:spcAft>
                  <a:spcPts val="1200"/>
                </a:spcAft>
              </a:pPr>
              <a:r>
                <a:rPr lang="en-US" sz="16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venir Next" panose="020B0503020202020204" pitchFamily="34" charset="0"/>
                </a:rPr>
                <a:t>D. </a:t>
              </a:r>
              <a:r>
                <a:rPr lang="en-US" sz="1600" dirty="0" err="1">
                  <a:solidFill>
                    <a:schemeClr val="tx1">
                      <a:lumMod val="65000"/>
                      <a:lumOff val="35000"/>
                    </a:schemeClr>
                  </a:solidFill>
                  <a:latin typeface="Avenir Next" panose="020B0503020202020204" pitchFamily="34" charset="0"/>
                </a:rPr>
                <a:t>Contardo</a:t>
              </a:r>
              <a:r>
                <a:rPr lang="en-US" sz="16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venir Next" panose="020B0503020202020204" pitchFamily="34" charset="0"/>
                </a:rPr>
                <a:t>, IP2I</a:t>
              </a:r>
            </a:p>
            <a:p>
              <a:pPr marL="342900" indent="-342900">
                <a:buFont typeface="Arial" panose="020B0604020202020204" pitchFamily="34" charset="0"/>
                <a:buChar char="•"/>
              </a:pPr>
              <a:r>
                <a:rPr lang="en-US" dirty="0">
                  <a:latin typeface="Avenir Next" panose="020B0503020202020204" pitchFamily="34" charset="0"/>
                </a:rPr>
                <a:t>Follow-up of meet. Friday 18, February 22 on conceptual designs, considering present French R&amp;Ds*</a:t>
              </a:r>
            </a:p>
          </p:txBody>
        </p:sp>
        <p:cxnSp>
          <p:nvCxnSpPr>
            <p:cNvPr id="6" name="Connecteur droit 5">
              <a:extLst>
                <a:ext uri="{FF2B5EF4-FFF2-40B4-BE49-F238E27FC236}">
                  <a16:creationId xmlns:a16="http://schemas.microsoft.com/office/drawing/2014/main" id="{FD0D245A-F9C7-304C-A3AF-E91980390E1C}"/>
                </a:ext>
              </a:extLst>
            </p:cNvPr>
            <p:cNvCxnSpPr>
              <a:cxnSpLocks/>
            </p:cNvCxnSpPr>
            <p:nvPr/>
          </p:nvCxnSpPr>
          <p:spPr>
            <a:xfrm>
              <a:off x="1335949" y="3339971"/>
              <a:ext cx="9520102" cy="0"/>
            </a:xfrm>
            <a:prstGeom prst="line">
              <a:avLst/>
            </a:prstGeom>
            <a:ln w="12700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" name="TextBox 6">
            <a:extLst>
              <a:ext uri="{FF2B5EF4-FFF2-40B4-BE49-F238E27FC236}">
                <a16:creationId xmlns:a16="http://schemas.microsoft.com/office/drawing/2014/main" id="{8C3FC081-0C27-DF46-BEE8-250D5BA1230F}"/>
              </a:ext>
            </a:extLst>
          </p:cNvPr>
          <p:cNvSpPr txBox="1"/>
          <p:nvPr/>
        </p:nvSpPr>
        <p:spPr>
          <a:xfrm>
            <a:off x="-1" y="6563069"/>
            <a:ext cx="7644809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i="1" dirty="0">
                <a:latin typeface="Avenir Next" panose="020B0503020202020204" pitchFamily="34" charset="0"/>
              </a:rPr>
              <a:t>* May not be exhaustive of all activities that could be related to FCC-</a:t>
            </a:r>
            <a:r>
              <a:rPr lang="en-GB" sz="1400" i="1" dirty="0" err="1">
                <a:latin typeface="Avenir Next" panose="020B0503020202020204" pitchFamily="34" charset="0"/>
              </a:rPr>
              <a:t>ee</a:t>
            </a:r>
            <a:r>
              <a:rPr lang="en-GB" sz="1400" i="1" dirty="0">
                <a:latin typeface="Avenir Next" panose="020B0503020202020204" pitchFamily="34" charset="0"/>
              </a:rPr>
              <a:t> preparation</a:t>
            </a:r>
            <a:endParaRPr lang="en-FR" sz="1400" i="1" dirty="0"/>
          </a:p>
        </p:txBody>
      </p:sp>
    </p:spTree>
    <p:extLst>
      <p:ext uri="{BB962C8B-B14F-4D97-AF65-F5344CB8AC3E}">
        <p14:creationId xmlns:p14="http://schemas.microsoft.com/office/powerpoint/2010/main" val="15322173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856112" y="6474965"/>
            <a:ext cx="1335889" cy="365125"/>
          </a:xfrm>
        </p:spPr>
        <p:txBody>
          <a:bodyPr/>
          <a:lstStyle/>
          <a:p>
            <a:fld id="{9CA62D5A-175C-0146-8DFE-850ADA1B8FDC}" type="slidenum">
              <a:rPr lang="en-US" smtClean="0">
                <a:solidFill>
                  <a:schemeClr val="tx1"/>
                </a:solidFill>
              </a:rPr>
              <a:pPr/>
              <a:t>10</a:t>
            </a:fld>
            <a:endParaRPr lang="en-US">
              <a:solidFill>
                <a:schemeClr val="tx1"/>
              </a:solidFill>
            </a:endParaRPr>
          </a:p>
        </p:txBody>
      </p:sp>
      <p:grpSp>
        <p:nvGrpSpPr>
          <p:cNvPr id="12" name="Groupe 11">
            <a:extLst>
              <a:ext uri="{FF2B5EF4-FFF2-40B4-BE49-F238E27FC236}">
                <a16:creationId xmlns:a16="http://schemas.microsoft.com/office/drawing/2014/main" id="{6C20A804-98F1-A647-8900-F938106B28DD}"/>
              </a:ext>
            </a:extLst>
          </p:cNvPr>
          <p:cNvGrpSpPr/>
          <p:nvPr/>
        </p:nvGrpSpPr>
        <p:grpSpPr>
          <a:xfrm>
            <a:off x="540000" y="163429"/>
            <a:ext cx="11110800" cy="660407"/>
            <a:chOff x="540000" y="163429"/>
            <a:chExt cx="11110800" cy="660407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1CFE3B04-0576-AD42-A1A6-668E0D54DA04}"/>
                </a:ext>
              </a:extLst>
            </p:cNvPr>
            <p:cNvSpPr/>
            <p:nvPr/>
          </p:nvSpPr>
          <p:spPr>
            <a:xfrm>
              <a:off x="540000" y="163429"/>
              <a:ext cx="9678851" cy="58477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3200" dirty="0">
                  <a:latin typeface="Avenir Next" panose="020B0503020202020204" pitchFamily="34" charset="0"/>
                  <a:sym typeface="Wingdings"/>
                </a:rPr>
                <a:t>Two driving configurations (Didier’s presentation) </a:t>
              </a:r>
            </a:p>
          </p:txBody>
        </p:sp>
        <p:cxnSp>
          <p:nvCxnSpPr>
            <p:cNvPr id="9" name="Connecteur droit 8">
              <a:extLst>
                <a:ext uri="{FF2B5EF4-FFF2-40B4-BE49-F238E27FC236}">
                  <a16:creationId xmlns:a16="http://schemas.microsoft.com/office/drawing/2014/main" id="{735BB2F5-2C9E-6144-AD7B-9CAC4C132B74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541200" y="809760"/>
              <a:ext cx="11109600" cy="14076"/>
            </a:xfrm>
            <a:prstGeom prst="line">
              <a:avLst/>
            </a:prstGeom>
            <a:ln w="12700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0" name="TextBox 19">
            <a:extLst>
              <a:ext uri="{FF2B5EF4-FFF2-40B4-BE49-F238E27FC236}">
                <a16:creationId xmlns:a16="http://schemas.microsoft.com/office/drawing/2014/main" id="{CFCEF847-B176-E84B-B183-D5FD2D008437}"/>
              </a:ext>
            </a:extLst>
          </p:cNvPr>
          <p:cNvSpPr txBox="1"/>
          <p:nvPr/>
        </p:nvSpPr>
        <p:spPr>
          <a:xfrm>
            <a:off x="-5" y="6515098"/>
            <a:ext cx="66075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FR" dirty="0">
                <a:latin typeface="Avenir Next" panose="020B0503020202020204" pitchFamily="34" charset="0"/>
              </a:rPr>
              <a:t>* </a:t>
            </a:r>
            <a:r>
              <a:rPr lang="en-GB" dirty="0">
                <a:latin typeface="Avenir Next" panose="020B0503020202020204" pitchFamily="34" charset="0"/>
              </a:rPr>
              <a:t>L</a:t>
            </a:r>
            <a:r>
              <a:rPr lang="en-FR" dirty="0">
                <a:latin typeface="Avenir Next" panose="020B0503020202020204" pitchFamily="34" charset="0"/>
              </a:rPr>
              <a:t>ikely difficult to reach 3 T preserving low X/X</a:t>
            </a:r>
            <a:r>
              <a:rPr lang="en-FR" baseline="-25000" dirty="0">
                <a:latin typeface="Avenir Next" panose="020B0503020202020204" pitchFamily="34" charset="0"/>
              </a:rPr>
              <a:t>0</a:t>
            </a:r>
            <a:r>
              <a:rPr lang="en-FR" dirty="0">
                <a:latin typeface="Avenir Next" panose="020B0503020202020204" pitchFamily="34" charset="0"/>
              </a:rPr>
              <a:t> requirement </a:t>
            </a:r>
          </a:p>
        </p:txBody>
      </p:sp>
      <p:grpSp>
        <p:nvGrpSpPr>
          <p:cNvPr id="36" name="Group 35">
            <a:extLst>
              <a:ext uri="{FF2B5EF4-FFF2-40B4-BE49-F238E27FC236}">
                <a16:creationId xmlns:a16="http://schemas.microsoft.com/office/drawing/2014/main" id="{EAF0B2F4-DF46-DB40-A426-11EE7A0416B8}"/>
              </a:ext>
            </a:extLst>
          </p:cNvPr>
          <p:cNvGrpSpPr/>
          <p:nvPr/>
        </p:nvGrpSpPr>
        <p:grpSpPr>
          <a:xfrm>
            <a:off x="88732" y="1554715"/>
            <a:ext cx="12014537" cy="4382740"/>
            <a:chOff x="155352" y="1248348"/>
            <a:chExt cx="12014537" cy="4382740"/>
          </a:xfrm>
        </p:grpSpPr>
        <p:sp>
          <p:nvSpPr>
            <p:cNvPr id="55" name="TextBox 54">
              <a:extLst>
                <a:ext uri="{FF2B5EF4-FFF2-40B4-BE49-F238E27FC236}">
                  <a16:creationId xmlns:a16="http://schemas.microsoft.com/office/drawing/2014/main" id="{9284E17C-EE6A-7443-BE86-655299F450A8}"/>
                </a:ext>
              </a:extLst>
            </p:cNvPr>
            <p:cNvSpPr txBox="1"/>
            <p:nvPr/>
          </p:nvSpPr>
          <p:spPr>
            <a:xfrm>
              <a:off x="10443661" y="3640803"/>
              <a:ext cx="1443966" cy="64633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FR" dirty="0">
                  <a:latin typeface="Avenir Next" panose="020B0503020202020204" pitchFamily="34" charset="0"/>
                </a:rPr>
                <a:t>R</a:t>
              </a:r>
              <a:r>
                <a:rPr lang="en-FR" baseline="-25000" dirty="0">
                  <a:latin typeface="Avenir Next" panose="020B0503020202020204" pitchFamily="34" charset="0"/>
                </a:rPr>
                <a:t> </a:t>
              </a:r>
              <a:r>
                <a:rPr lang="en-FR" dirty="0">
                  <a:latin typeface="Avenir Next" panose="020B0503020202020204" pitchFamily="34" charset="0"/>
                </a:rPr>
                <a:t>≃ 2–2.5 m</a:t>
              </a:r>
            </a:p>
            <a:p>
              <a:r>
                <a:rPr lang="en-FR" dirty="0">
                  <a:latin typeface="Avenir Next" panose="020B0503020202020204" pitchFamily="34" charset="0"/>
                </a:rPr>
                <a:t>L/2 ≃ 3 m</a:t>
              </a:r>
              <a:endParaRPr lang="en-FR" dirty="0"/>
            </a:p>
          </p:txBody>
        </p:sp>
        <p:sp>
          <p:nvSpPr>
            <p:cNvPr id="59" name="TextBox 58">
              <a:extLst>
                <a:ext uri="{FF2B5EF4-FFF2-40B4-BE49-F238E27FC236}">
                  <a16:creationId xmlns:a16="http://schemas.microsoft.com/office/drawing/2014/main" id="{E9DB4832-BE92-2E4A-A380-8ED1F586D448}"/>
                </a:ext>
              </a:extLst>
            </p:cNvPr>
            <p:cNvSpPr txBox="1"/>
            <p:nvPr/>
          </p:nvSpPr>
          <p:spPr>
            <a:xfrm>
              <a:off x="10443661" y="1951501"/>
              <a:ext cx="1607274" cy="3693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FR" dirty="0">
                  <a:latin typeface="Avenir Next" panose="020B0503020202020204" pitchFamily="34" charset="0"/>
                </a:rPr>
                <a:t>R</a:t>
              </a:r>
              <a:r>
                <a:rPr lang="en-FR" baseline="-25000" dirty="0">
                  <a:latin typeface="Avenir Next" panose="020B0503020202020204" pitchFamily="34" charset="0"/>
                </a:rPr>
                <a:t> </a:t>
              </a:r>
              <a:r>
                <a:rPr lang="en-FR" dirty="0">
                  <a:latin typeface="Avenir Next" panose="020B0503020202020204" pitchFamily="34" charset="0"/>
                </a:rPr>
                <a:t>≃ 4.5–5.5 m</a:t>
              </a:r>
              <a:endParaRPr lang="en-FR" dirty="0"/>
            </a:p>
          </p:txBody>
        </p:sp>
        <p:sp>
          <p:nvSpPr>
            <p:cNvPr id="61" name="TextBox 60">
              <a:extLst>
                <a:ext uri="{FF2B5EF4-FFF2-40B4-BE49-F238E27FC236}">
                  <a16:creationId xmlns:a16="http://schemas.microsoft.com/office/drawing/2014/main" id="{6EB3F7B8-B746-7C45-AD82-DE8649E35F75}"/>
                </a:ext>
              </a:extLst>
            </p:cNvPr>
            <p:cNvSpPr txBox="1"/>
            <p:nvPr/>
          </p:nvSpPr>
          <p:spPr>
            <a:xfrm>
              <a:off x="10443661" y="4529707"/>
              <a:ext cx="1600277" cy="3693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FR" dirty="0">
                  <a:latin typeface="Avenir Next" panose="020B0503020202020204" pitchFamily="34" charset="0"/>
                </a:rPr>
                <a:t>R</a:t>
              </a:r>
              <a:r>
                <a:rPr lang="en-FR" baseline="-25000" dirty="0">
                  <a:latin typeface="Avenir Next" panose="020B0503020202020204" pitchFamily="34" charset="0"/>
                </a:rPr>
                <a:t> </a:t>
              </a:r>
              <a:r>
                <a:rPr lang="en-FR" dirty="0">
                  <a:latin typeface="Avenir Next" panose="020B0503020202020204" pitchFamily="34" charset="0"/>
                </a:rPr>
                <a:t>≃ 0.4-2 m</a:t>
              </a:r>
              <a:endParaRPr lang="en-FR" dirty="0"/>
            </a:p>
          </p:txBody>
        </p:sp>
        <p:grpSp>
          <p:nvGrpSpPr>
            <p:cNvPr id="35" name="Group 34">
              <a:extLst>
                <a:ext uri="{FF2B5EF4-FFF2-40B4-BE49-F238E27FC236}">
                  <a16:creationId xmlns:a16="http://schemas.microsoft.com/office/drawing/2014/main" id="{B753B0CF-8B27-4845-8A85-FAECF860322D}"/>
                </a:ext>
              </a:extLst>
            </p:cNvPr>
            <p:cNvGrpSpPr/>
            <p:nvPr/>
          </p:nvGrpSpPr>
          <p:grpSpPr>
            <a:xfrm>
              <a:off x="155352" y="1248348"/>
              <a:ext cx="11453215" cy="4382740"/>
              <a:chOff x="155352" y="1248348"/>
              <a:chExt cx="11453215" cy="4382740"/>
            </a:xfrm>
          </p:grpSpPr>
          <p:grpSp>
            <p:nvGrpSpPr>
              <p:cNvPr id="34" name="Group 33">
                <a:extLst>
                  <a:ext uri="{FF2B5EF4-FFF2-40B4-BE49-F238E27FC236}">
                    <a16:creationId xmlns:a16="http://schemas.microsoft.com/office/drawing/2014/main" id="{62D70A9B-3670-E94B-B6CB-58566E99A429}"/>
                  </a:ext>
                </a:extLst>
              </p:cNvPr>
              <p:cNvGrpSpPr/>
              <p:nvPr/>
            </p:nvGrpSpPr>
            <p:grpSpPr>
              <a:xfrm>
                <a:off x="155352" y="1248348"/>
                <a:ext cx="11453215" cy="4368452"/>
                <a:chOff x="155352" y="1248348"/>
                <a:chExt cx="11453215" cy="4368452"/>
              </a:xfrm>
            </p:grpSpPr>
            <p:grpSp>
              <p:nvGrpSpPr>
                <p:cNvPr id="33" name="Group 32">
                  <a:extLst>
                    <a:ext uri="{FF2B5EF4-FFF2-40B4-BE49-F238E27FC236}">
                      <a16:creationId xmlns:a16="http://schemas.microsoft.com/office/drawing/2014/main" id="{D9756598-908F-3C43-96FC-8A056DE49DB1}"/>
                    </a:ext>
                  </a:extLst>
                </p:cNvPr>
                <p:cNvGrpSpPr/>
                <p:nvPr/>
              </p:nvGrpSpPr>
              <p:grpSpPr>
                <a:xfrm>
                  <a:off x="155352" y="1248348"/>
                  <a:ext cx="11453215" cy="4368452"/>
                  <a:chOff x="155352" y="1248348"/>
                  <a:chExt cx="11453215" cy="4368452"/>
                </a:xfrm>
              </p:grpSpPr>
              <p:grpSp>
                <p:nvGrpSpPr>
                  <p:cNvPr id="32" name="Group 31">
                    <a:extLst>
                      <a:ext uri="{FF2B5EF4-FFF2-40B4-BE49-F238E27FC236}">
                        <a16:creationId xmlns:a16="http://schemas.microsoft.com/office/drawing/2014/main" id="{32DD843B-D3AA-E44D-AE15-04989D0D181D}"/>
                      </a:ext>
                    </a:extLst>
                  </p:cNvPr>
                  <p:cNvGrpSpPr/>
                  <p:nvPr/>
                </p:nvGrpSpPr>
                <p:grpSpPr>
                  <a:xfrm>
                    <a:off x="155352" y="1248348"/>
                    <a:ext cx="11453215" cy="4368452"/>
                    <a:chOff x="155352" y="1248348"/>
                    <a:chExt cx="11453215" cy="4368452"/>
                  </a:xfrm>
                </p:grpSpPr>
                <p:grpSp>
                  <p:nvGrpSpPr>
                    <p:cNvPr id="30" name="Group 29">
                      <a:extLst>
                        <a:ext uri="{FF2B5EF4-FFF2-40B4-BE49-F238E27FC236}">
                          <a16:creationId xmlns:a16="http://schemas.microsoft.com/office/drawing/2014/main" id="{DE144BA9-FC2C-A747-AD00-B7B9F633C496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506673" y="1248348"/>
                      <a:ext cx="11101894" cy="4368452"/>
                      <a:chOff x="506673" y="1262636"/>
                      <a:chExt cx="11101894" cy="4368452"/>
                    </a:xfrm>
                  </p:grpSpPr>
                  <p:sp>
                    <p:nvSpPr>
                      <p:cNvPr id="68" name="TextBox 67">
                        <a:extLst>
                          <a:ext uri="{FF2B5EF4-FFF2-40B4-BE49-F238E27FC236}">
                            <a16:creationId xmlns:a16="http://schemas.microsoft.com/office/drawing/2014/main" id="{B3E5BAA8-B523-0F42-981A-1F54A30EDF2C}"/>
                          </a:ext>
                        </a:extLst>
                      </p:cNvPr>
                      <p:cNvSpPr txBox="1"/>
                      <p:nvPr/>
                    </p:nvSpPr>
                    <p:spPr>
                      <a:xfrm>
                        <a:off x="506673" y="1262636"/>
                        <a:ext cx="745881" cy="369332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square">
                        <a:spAutoFit/>
                      </a:bodyPr>
                      <a:lstStyle/>
                      <a:p>
                        <a:pPr algn="ctr"/>
                        <a:r>
                          <a:rPr lang="en-US" dirty="0">
                            <a:latin typeface="Avenir Next" panose="020B0503020202020204" pitchFamily="34" charset="0"/>
                          </a:rPr>
                          <a:t>CLD</a:t>
                        </a:r>
                        <a:endParaRPr lang="en-FR" dirty="0"/>
                      </a:p>
                    </p:txBody>
                  </p:sp>
                  <p:grpSp>
                    <p:nvGrpSpPr>
                      <p:cNvPr id="29" name="Group 28">
                        <a:extLst>
                          <a:ext uri="{FF2B5EF4-FFF2-40B4-BE49-F238E27FC236}">
                            <a16:creationId xmlns:a16="http://schemas.microsoft.com/office/drawing/2014/main" id="{661A2279-46CC-7345-BF6F-826EF1CA4A1F}"/>
                          </a:ext>
                        </a:extLst>
                      </p:cNvPr>
                      <p:cNvGrpSpPr/>
                      <p:nvPr/>
                    </p:nvGrpSpPr>
                    <p:grpSpPr>
                      <a:xfrm>
                        <a:off x="1728870" y="1262636"/>
                        <a:ext cx="9879697" cy="4368452"/>
                        <a:chOff x="1728870" y="1262636"/>
                        <a:chExt cx="9879697" cy="4368452"/>
                      </a:xfrm>
                    </p:grpSpPr>
                    <p:grpSp>
                      <p:nvGrpSpPr>
                        <p:cNvPr id="18" name="Group 17">
                          <a:extLst>
                            <a:ext uri="{FF2B5EF4-FFF2-40B4-BE49-F238E27FC236}">
                              <a16:creationId xmlns:a16="http://schemas.microsoft.com/office/drawing/2014/main" id="{3CB9B7D2-0BDF-8040-9F9A-BAC853694B59}"/>
                            </a:ext>
                          </a:extLst>
                        </p:cNvPr>
                        <p:cNvGrpSpPr/>
                        <p:nvPr/>
                      </p:nvGrpSpPr>
                      <p:grpSpPr>
                        <a:xfrm>
                          <a:off x="1728870" y="1262636"/>
                          <a:ext cx="8724710" cy="4368452"/>
                          <a:chOff x="1990126" y="934023"/>
                          <a:chExt cx="8724710" cy="4368452"/>
                        </a:xfrm>
                      </p:grpSpPr>
                      <p:grpSp>
                        <p:nvGrpSpPr>
                          <p:cNvPr id="10" name="Groupe 9">
                            <a:extLst>
                              <a:ext uri="{FF2B5EF4-FFF2-40B4-BE49-F238E27FC236}">
                                <a16:creationId xmlns:a16="http://schemas.microsoft.com/office/drawing/2014/main" id="{068B3D0D-B8C5-054B-9490-0FD08EA4D5E6}"/>
                              </a:ext>
                            </a:extLst>
                          </p:cNvPr>
                          <p:cNvGrpSpPr/>
                          <p:nvPr/>
                        </p:nvGrpSpPr>
                        <p:grpSpPr>
                          <a:xfrm>
                            <a:off x="1999676" y="1262711"/>
                            <a:ext cx="8708842" cy="3598091"/>
                            <a:chOff x="2038883" y="532604"/>
                            <a:chExt cx="7822449" cy="2912142"/>
                          </a:xfrm>
                        </p:grpSpPr>
                        <p:grpSp>
                          <p:nvGrpSpPr>
                            <p:cNvPr id="5" name="Groupe 4">
                              <a:extLst>
                                <a:ext uri="{FF2B5EF4-FFF2-40B4-BE49-F238E27FC236}">
                                  <a16:creationId xmlns:a16="http://schemas.microsoft.com/office/drawing/2014/main" id="{020BDCEE-8064-3945-858C-48114F5F7719}"/>
                                </a:ext>
                              </a:extLst>
                            </p:cNvPr>
                            <p:cNvGrpSpPr/>
                            <p:nvPr/>
                          </p:nvGrpSpPr>
                          <p:grpSpPr>
                            <a:xfrm>
                              <a:off x="2038883" y="532604"/>
                              <a:ext cx="7810046" cy="2912142"/>
                              <a:chOff x="2426095" y="929917"/>
                              <a:chExt cx="7810046" cy="2912142"/>
                            </a:xfrm>
                          </p:grpSpPr>
                          <p:sp>
                            <p:nvSpPr>
                              <p:cNvPr id="125" name="Rectangle 124">
                                <a:extLst>
                                  <a:ext uri="{FF2B5EF4-FFF2-40B4-BE49-F238E27FC236}">
                                    <a16:creationId xmlns:a16="http://schemas.microsoft.com/office/drawing/2014/main" id="{16602808-A099-B74B-933D-C9A15A19C2AD}"/>
                                  </a:ext>
                                </a:extLst>
                              </p:cNvPr>
                              <p:cNvSpPr/>
                              <p:nvPr/>
                            </p:nvSpPr>
                            <p:spPr>
                              <a:xfrm>
                                <a:off x="2426095" y="929917"/>
                                <a:ext cx="3846447" cy="650871"/>
                              </a:xfrm>
                              <a:prstGeom prst="rect">
                                <a:avLst/>
                              </a:prstGeom>
                              <a:solidFill>
                                <a:srgbClr val="FCAF32"/>
                              </a:solidFill>
                              <a:ln>
                                <a:noFill/>
                              </a:ln>
                              <a:effectLst/>
                            </p:spPr>
                            <p:style>
                              <a:lnRef idx="1">
                                <a:schemeClr val="accent1"/>
                              </a:lnRef>
                              <a:fillRef idx="3">
                                <a:schemeClr val="accent1"/>
                              </a:fillRef>
                              <a:effectRef idx="2">
                                <a:schemeClr val="accent1"/>
                              </a:effectRef>
                              <a:fontRef idx="minor">
                                <a:schemeClr val="lt1"/>
                              </a:fontRef>
                            </p:style>
                            <p:txBody>
                              <a:bodyPr rtlCol="0" anchor="ctr"/>
                              <a:lstStyle/>
                              <a:p>
                                <a:pPr algn="ctr"/>
                                <a:r>
                                  <a:rPr lang="en-US" sz="1600" dirty="0"/>
                                  <a:t>Muons</a:t>
                                </a:r>
                              </a:p>
                            </p:txBody>
                          </p:sp>
                          <p:grpSp>
                            <p:nvGrpSpPr>
                              <p:cNvPr id="3" name="Groupe 2">
                                <a:extLst>
                                  <a:ext uri="{FF2B5EF4-FFF2-40B4-BE49-F238E27FC236}">
                                    <a16:creationId xmlns:a16="http://schemas.microsoft.com/office/drawing/2014/main" id="{AA00C6B5-1802-564A-9218-B46447545D21}"/>
                                  </a:ext>
                                </a:extLst>
                              </p:cNvPr>
                              <p:cNvGrpSpPr/>
                              <p:nvPr/>
                            </p:nvGrpSpPr>
                            <p:grpSpPr>
                              <a:xfrm>
                                <a:off x="2426095" y="1115201"/>
                                <a:ext cx="7810046" cy="2726858"/>
                                <a:chOff x="263294" y="1996060"/>
                                <a:chExt cx="6074553" cy="2726858"/>
                              </a:xfrm>
                            </p:grpSpPr>
                            <p:sp>
                              <p:nvSpPr>
                                <p:cNvPr id="112" name="Rectangle 111">
                                  <a:extLst>
                                    <a:ext uri="{FF2B5EF4-FFF2-40B4-BE49-F238E27FC236}">
                                      <a16:creationId xmlns:a16="http://schemas.microsoft.com/office/drawing/2014/main" id="{4CEAC97E-1EFF-BD46-AC01-B4D5C8DB4C01}"/>
                                    </a:ext>
                                  </a:extLst>
                                </p:cNvPr>
                                <p:cNvSpPr/>
                                <p:nvPr/>
                              </p:nvSpPr>
                              <p:spPr>
                                <a:xfrm>
                                  <a:off x="267616" y="3943151"/>
                                  <a:ext cx="6070225" cy="779767"/>
                                </a:xfrm>
                                <a:prstGeom prst="rect">
                                  <a:avLst/>
                                </a:prstGeom>
                                <a:solidFill>
                                  <a:srgbClr val="00B0F0"/>
                                </a:solidFill>
                                <a:ln>
                                  <a:noFill/>
                                </a:ln>
                                <a:effectLst/>
                              </p:spPr>
                              <p:style>
                                <a:lnRef idx="1">
                                  <a:schemeClr val="accent1"/>
                                </a:lnRef>
                                <a:fillRef idx="3">
                                  <a:schemeClr val="accent1"/>
                                </a:fillRef>
                                <a:effectRef idx="2">
                                  <a:schemeClr val="accent1"/>
                                </a:effectRef>
                                <a:fontRef idx="minor">
                                  <a:schemeClr val="lt1"/>
                                </a:fontRef>
                              </p:style>
                              <p:txBody>
                                <a:bodyPr rtlCol="0" anchor="ctr"/>
                                <a:lstStyle/>
                                <a:p>
                                  <a:pPr algn="ctr"/>
                                  <a:r>
                                    <a:rPr lang="en-US" sz="1600" dirty="0"/>
                                    <a:t>Central Tracker</a:t>
                                  </a:r>
                                </a:p>
                              </p:txBody>
                            </p:sp>
                            <p:sp>
                              <p:nvSpPr>
                                <p:cNvPr id="114" name="Rectangle 113">
                                  <a:extLst>
                                    <a:ext uri="{FF2B5EF4-FFF2-40B4-BE49-F238E27FC236}">
                                      <a16:creationId xmlns:a16="http://schemas.microsoft.com/office/drawing/2014/main" id="{D4AD6BA2-7F02-CE43-90D7-FA3F20E4ABE5}"/>
                                    </a:ext>
                                  </a:extLst>
                                </p:cNvPr>
                                <p:cNvSpPr/>
                                <p:nvPr/>
                              </p:nvSpPr>
                              <p:spPr>
                                <a:xfrm>
                                  <a:off x="263294" y="2927334"/>
                                  <a:ext cx="2991715" cy="974908"/>
                                </a:xfrm>
                                <a:prstGeom prst="rect">
                                  <a:avLst/>
                                </a:prstGeom>
                                <a:solidFill>
                                  <a:srgbClr val="FF0000"/>
                                </a:solidFill>
                                <a:ln>
                                  <a:noFill/>
                                </a:ln>
                                <a:effectLst/>
                              </p:spPr>
                              <p:style>
                                <a:lnRef idx="1">
                                  <a:schemeClr val="accent1"/>
                                </a:lnRef>
                                <a:fillRef idx="3">
                                  <a:schemeClr val="accent1"/>
                                </a:fillRef>
                                <a:effectRef idx="2">
                                  <a:schemeClr val="accent1"/>
                                </a:effectRef>
                                <a:fontRef idx="minor">
                                  <a:schemeClr val="lt1"/>
                                </a:fontRef>
                              </p:style>
                              <p:txBody>
                                <a:bodyPr rtlCol="0" anchor="ctr"/>
                                <a:lstStyle/>
                                <a:p>
                                  <a:pPr algn="ctr"/>
                                  <a:r>
                                    <a:rPr lang="en-US" sz="1600" dirty="0"/>
                                    <a:t>ECAL + HCAL</a:t>
                                  </a:r>
                                </a:p>
                              </p:txBody>
                            </p:sp>
                            <p:sp>
                              <p:nvSpPr>
                                <p:cNvPr id="123" name="Rectangle 122">
                                  <a:extLst>
                                    <a:ext uri="{FF2B5EF4-FFF2-40B4-BE49-F238E27FC236}">
                                      <a16:creationId xmlns:a16="http://schemas.microsoft.com/office/drawing/2014/main" id="{37734418-A3A6-1249-AD7E-3B3504A5D5CE}"/>
                                    </a:ext>
                                  </a:extLst>
                                </p:cNvPr>
                                <p:cNvSpPr/>
                                <p:nvPr/>
                              </p:nvSpPr>
                              <p:spPr>
                                <a:xfrm>
                                  <a:off x="3344431" y="2513412"/>
                                  <a:ext cx="2993416" cy="1018019"/>
                                </a:xfrm>
                                <a:prstGeom prst="rect">
                                  <a:avLst/>
                                </a:prstGeom>
                                <a:solidFill>
                                  <a:srgbClr val="FF0000"/>
                                </a:solidFill>
                                <a:ln>
                                  <a:noFill/>
                                </a:ln>
                                <a:effectLst/>
                              </p:spPr>
                              <p:style>
                                <a:lnRef idx="1">
                                  <a:schemeClr val="accent1"/>
                                </a:lnRef>
                                <a:fillRef idx="3">
                                  <a:schemeClr val="accent1"/>
                                </a:fillRef>
                                <a:effectRef idx="2">
                                  <a:schemeClr val="accent1"/>
                                </a:effectRef>
                                <a:fontRef idx="minor">
                                  <a:schemeClr val="lt1"/>
                                </a:fontRef>
                              </p:style>
                              <p:txBody>
                                <a:bodyPr rtlCol="0" anchor="ctr"/>
                                <a:lstStyle/>
                                <a:p>
                                  <a:pPr algn="ctr"/>
                                  <a:r>
                                    <a:rPr lang="en-US" sz="1600" dirty="0"/>
                                    <a:t>ECAL + HCAL</a:t>
                                  </a:r>
                                </a:p>
                              </p:txBody>
                            </p:sp>
                            <p:sp>
                              <p:nvSpPr>
                                <p:cNvPr id="131" name="Rectangle 130">
                                  <a:extLst>
                                    <a:ext uri="{FF2B5EF4-FFF2-40B4-BE49-F238E27FC236}">
                                      <a16:creationId xmlns:a16="http://schemas.microsoft.com/office/drawing/2014/main" id="{E7844A54-5EB6-1545-B1D0-93B608A156C6}"/>
                                    </a:ext>
                                  </a:extLst>
                                </p:cNvPr>
                                <p:cNvSpPr/>
                                <p:nvPr/>
                              </p:nvSpPr>
                              <p:spPr>
                                <a:xfrm>
                                  <a:off x="265346" y="2513412"/>
                                  <a:ext cx="2989666" cy="354115"/>
                                </a:xfrm>
                                <a:prstGeom prst="rect">
                                  <a:avLst/>
                                </a:prstGeom>
                                <a:solidFill>
                                  <a:schemeClr val="tx1">
                                    <a:lumMod val="65000"/>
                                    <a:lumOff val="35000"/>
                                  </a:schemeClr>
                                </a:solidFill>
                                <a:ln>
                                  <a:noFill/>
                                </a:ln>
                                <a:effectLst/>
                              </p:spPr>
                              <p:style>
                                <a:lnRef idx="1">
                                  <a:schemeClr val="accent1"/>
                                </a:lnRef>
                                <a:fillRef idx="3">
                                  <a:schemeClr val="accent1"/>
                                </a:fillRef>
                                <a:effectRef idx="2">
                                  <a:schemeClr val="accent1"/>
                                </a:effectRef>
                                <a:fontRef idx="minor">
                                  <a:schemeClr val="lt1"/>
                                </a:fontRef>
                              </p:style>
                              <p:txBody>
                                <a:bodyPr rtlCol="0" anchor="ctr"/>
                                <a:lstStyle/>
                                <a:p>
                                  <a:pPr algn="ctr"/>
                                  <a:r>
                                    <a:rPr lang="en-US" sz="1600" dirty="0"/>
                                    <a:t>(Thick) solenoid 2-3 T </a:t>
                                  </a:r>
                                </a:p>
                              </p:txBody>
                            </p:sp>
                            <p:sp>
                              <p:nvSpPr>
                                <p:cNvPr id="141" name="Rectangle 140">
                                  <a:extLst>
                                    <a:ext uri="{FF2B5EF4-FFF2-40B4-BE49-F238E27FC236}">
                                      <a16:creationId xmlns:a16="http://schemas.microsoft.com/office/drawing/2014/main" id="{63A82D88-20EC-8F48-AE5D-657FA49537BC}"/>
                                    </a:ext>
                                  </a:extLst>
                                </p:cNvPr>
                                <p:cNvSpPr/>
                                <p:nvPr/>
                              </p:nvSpPr>
                              <p:spPr>
                                <a:xfrm>
                                  <a:off x="3344420" y="1996060"/>
                                  <a:ext cx="2993420" cy="477151"/>
                                </a:xfrm>
                                <a:prstGeom prst="rect">
                                  <a:avLst/>
                                </a:prstGeom>
                                <a:solidFill>
                                  <a:srgbClr val="FCAF32"/>
                                </a:solidFill>
                                <a:ln>
                                  <a:noFill/>
                                </a:ln>
                                <a:effectLst/>
                              </p:spPr>
                              <p:style>
                                <a:lnRef idx="1">
                                  <a:schemeClr val="accent1"/>
                                </a:lnRef>
                                <a:fillRef idx="3">
                                  <a:schemeClr val="accent1"/>
                                </a:fillRef>
                                <a:effectRef idx="2">
                                  <a:schemeClr val="accent1"/>
                                </a:effectRef>
                                <a:fontRef idx="minor">
                                  <a:schemeClr val="lt1"/>
                                </a:fontRef>
                              </p:style>
                              <p:txBody>
                                <a:bodyPr rtlCol="0" anchor="ctr"/>
                                <a:lstStyle/>
                                <a:p>
                                  <a:pPr algn="ctr"/>
                                  <a:r>
                                    <a:rPr lang="en-US" sz="1600" dirty="0"/>
                                    <a:t>Muons</a:t>
                                  </a:r>
                                </a:p>
                              </p:txBody>
                            </p:sp>
                          </p:grpSp>
                        </p:grpSp>
                        <p:sp>
                          <p:nvSpPr>
                            <p:cNvPr id="143" name="Rectangle 142">
                              <a:extLst>
                                <a:ext uri="{FF2B5EF4-FFF2-40B4-BE49-F238E27FC236}">
                                  <a16:creationId xmlns:a16="http://schemas.microsoft.com/office/drawing/2014/main" id="{B9EDF520-E63C-0845-92EF-7D209A9446C8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>
                              <a:off x="5997212" y="2273330"/>
                              <a:ext cx="3864120" cy="343147"/>
                            </a:xfrm>
                            <a:prstGeom prst="rect">
                              <a:avLst/>
                            </a:prstGeom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  <a:ln>
                              <a:noFill/>
                            </a:ln>
                            <a:effectLst/>
                          </p:spPr>
                          <p:style>
                            <a:lnRef idx="1">
                              <a:schemeClr val="accent1"/>
                            </a:lnRef>
                            <a:fillRef idx="3">
                              <a:schemeClr val="accent1"/>
                            </a:fillRef>
                            <a:effectRef idx="2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0" anchor="ctr"/>
                            <a:lstStyle/>
                            <a:p>
                              <a:pPr algn="ctr"/>
                              <a:r>
                                <a:rPr lang="en-US" sz="1600" dirty="0"/>
                                <a:t>Thin solenoid 2 T*</a:t>
                              </a:r>
                            </a:p>
                          </p:txBody>
                        </p:sp>
                      </p:grpSp>
                      <p:cxnSp>
                        <p:nvCxnSpPr>
                          <p:cNvPr id="7" name="Straight Connector 6">
                            <a:extLst>
                              <a:ext uri="{FF2B5EF4-FFF2-40B4-BE49-F238E27FC236}">
                                <a16:creationId xmlns:a16="http://schemas.microsoft.com/office/drawing/2014/main" id="{E1923E94-0300-0B4B-8C1B-772FE93DCD16}"/>
                              </a:ext>
                            </a:extLst>
                          </p:cNvPr>
                          <p:cNvCxnSpPr>
                            <a:cxnSpLocks/>
                          </p:cNvCxnSpPr>
                          <p:nvPr/>
                        </p:nvCxnSpPr>
                        <p:spPr>
                          <a:xfrm>
                            <a:off x="6350281" y="1262711"/>
                            <a:ext cx="0" cy="2560437"/>
                          </a:xfrm>
                          <a:prstGeom prst="line">
                            <a:avLst/>
                          </a:prstGeom>
                          <a:ln w="38100">
                            <a:solidFill>
                              <a:schemeClr val="tx1"/>
                            </a:solidFill>
                          </a:ln>
                        </p:spPr>
                        <p:style>
                          <a:lnRef idx="2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1">
                            <a:schemeClr val="accent1"/>
                          </a:effectRef>
                          <a:fontRef idx="minor">
                            <a:schemeClr val="tx1"/>
                          </a:fontRef>
                        </p:style>
                      </p:cxnSp>
                      <p:sp>
                        <p:nvSpPr>
                          <p:cNvPr id="44" name="TextBox 43">
                            <a:extLst>
                              <a:ext uri="{FF2B5EF4-FFF2-40B4-BE49-F238E27FC236}">
                                <a16:creationId xmlns:a16="http://schemas.microsoft.com/office/drawing/2014/main" id="{EC2DCB3E-AAFF-3F4B-8438-7C05A33CE9A4}"/>
                              </a:ext>
                            </a:extLst>
                          </p:cNvPr>
                          <p:cNvSpPr txBox="1"/>
                          <p:nvPr/>
                        </p:nvSpPr>
                        <p:spPr>
                          <a:xfrm>
                            <a:off x="2428222" y="934023"/>
                            <a:ext cx="3425208" cy="369332"/>
                          </a:xfrm>
                          <a:prstGeom prst="rect">
                            <a:avLst/>
                          </a:prstGeom>
                          <a:noFill/>
                        </p:spPr>
                        <p:txBody>
                          <a:bodyPr wrap="square">
                            <a:spAutoFit/>
                          </a:bodyPr>
                          <a:lstStyle/>
                          <a:p>
                            <a:pPr algn="ctr"/>
                            <a:r>
                              <a:rPr lang="en-US" dirty="0">
                                <a:latin typeface="Avenir Next" panose="020B0503020202020204" pitchFamily="34" charset="0"/>
                              </a:rPr>
                              <a:t>Calorimetry inside solenoid </a:t>
                            </a:r>
                            <a:endParaRPr lang="en-FR" dirty="0"/>
                          </a:p>
                        </p:txBody>
                      </p:sp>
                      <p:sp>
                        <p:nvSpPr>
                          <p:cNvPr id="45" name="TextBox 44">
                            <a:extLst>
                              <a:ext uri="{FF2B5EF4-FFF2-40B4-BE49-F238E27FC236}">
                                <a16:creationId xmlns:a16="http://schemas.microsoft.com/office/drawing/2014/main" id="{D336EAB6-F1E0-9C41-B730-B906DB250927}"/>
                              </a:ext>
                            </a:extLst>
                          </p:cNvPr>
                          <p:cNvSpPr txBox="1"/>
                          <p:nvPr/>
                        </p:nvSpPr>
                        <p:spPr>
                          <a:xfrm>
                            <a:off x="6767842" y="934023"/>
                            <a:ext cx="3568973" cy="369332"/>
                          </a:xfrm>
                          <a:prstGeom prst="rect">
                            <a:avLst/>
                          </a:prstGeom>
                          <a:noFill/>
                        </p:spPr>
                        <p:txBody>
                          <a:bodyPr wrap="square">
                            <a:spAutoFit/>
                          </a:bodyPr>
                          <a:lstStyle/>
                          <a:p>
                            <a:pPr algn="ctr"/>
                            <a:r>
                              <a:rPr lang="en-US" dirty="0">
                                <a:latin typeface="Avenir Next" panose="020B0503020202020204" pitchFamily="34" charset="0"/>
                              </a:rPr>
                              <a:t>Calorimetry outside solenoid </a:t>
                            </a:r>
                            <a:endParaRPr lang="en-FR" dirty="0"/>
                          </a:p>
                        </p:txBody>
                      </p:sp>
                      <p:sp>
                        <p:nvSpPr>
                          <p:cNvPr id="46" name="Rectangle 45">
                            <a:extLst>
                              <a:ext uri="{FF2B5EF4-FFF2-40B4-BE49-F238E27FC236}">
                                <a16:creationId xmlns:a16="http://schemas.microsoft.com/office/drawing/2014/main" id="{72DEB218-8B91-9942-9262-0A5CD905C45F}"/>
                              </a:ext>
                            </a:extLst>
                          </p:cNvPr>
                          <p:cNvSpPr/>
                          <p:nvPr/>
                        </p:nvSpPr>
                        <p:spPr>
                          <a:xfrm>
                            <a:off x="1990126" y="4920728"/>
                            <a:ext cx="8724710" cy="381747"/>
                          </a:xfrm>
                          <a:prstGeom prst="rect">
                            <a:avLst/>
                          </a:prstGeom>
                          <a:solidFill>
                            <a:srgbClr val="00DB06"/>
                          </a:solidFill>
                          <a:ln>
                            <a:noFill/>
                          </a:ln>
                          <a:effectLst/>
                        </p:spPr>
                        <p:style>
                          <a:lnRef idx="1">
                            <a:schemeClr val="accent1"/>
                          </a:lnRef>
                          <a:fillRef idx="3">
                            <a:schemeClr val="accent1"/>
                          </a:fillRef>
                          <a:effectRef idx="2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0" anchor="ctr"/>
                          <a:lstStyle/>
                          <a:p>
                            <a:pPr algn="ctr"/>
                            <a:r>
                              <a:rPr lang="en-US" sz="1600" dirty="0"/>
                              <a:t>Vertex Detector</a:t>
                            </a:r>
                          </a:p>
                        </p:txBody>
                      </p:sp>
                    </p:grpSp>
                    <p:sp>
                      <p:nvSpPr>
                        <p:cNvPr id="70" name="TextBox 69">
                          <a:extLst>
                            <a:ext uri="{FF2B5EF4-FFF2-40B4-BE49-F238E27FC236}">
                              <a16:creationId xmlns:a16="http://schemas.microsoft.com/office/drawing/2014/main" id="{0512F1C6-2D27-FF4B-AD15-99B66FC0C31F}"/>
                            </a:ext>
                          </a:extLst>
                        </p:cNvPr>
                        <p:cNvSpPr txBox="1"/>
                        <p:nvPr/>
                      </p:nvSpPr>
                      <p:spPr>
                        <a:xfrm>
                          <a:off x="10746091" y="1262636"/>
                          <a:ext cx="862476" cy="369332"/>
                        </a:xfrm>
                        <a:prstGeom prst="rect">
                          <a:avLst/>
                        </a:prstGeom>
                        <a:noFill/>
                      </p:spPr>
                      <p:txBody>
                        <a:bodyPr wrap="square">
                          <a:spAutoFit/>
                        </a:bodyPr>
                        <a:lstStyle/>
                        <a:p>
                          <a:pPr algn="ctr"/>
                          <a:r>
                            <a:rPr lang="en-US" dirty="0">
                              <a:latin typeface="Avenir Next" panose="020B0503020202020204" pitchFamily="34" charset="0"/>
                            </a:rPr>
                            <a:t>IDEA</a:t>
                          </a:r>
                          <a:endParaRPr lang="en-FR" dirty="0"/>
                        </a:p>
                      </p:txBody>
                    </p:sp>
                  </p:grpSp>
                </p:grpSp>
                <p:sp>
                  <p:nvSpPr>
                    <p:cNvPr id="56" name="TextBox 55">
                      <a:extLst>
                        <a:ext uri="{FF2B5EF4-FFF2-40B4-BE49-F238E27FC236}">
                          <a16:creationId xmlns:a16="http://schemas.microsoft.com/office/drawing/2014/main" id="{7D9274E4-F8F5-2145-B82C-39429FA87261}"/>
                        </a:ext>
                      </a:extLst>
                    </p:cNvPr>
                    <p:cNvSpPr txBox="1"/>
                    <p:nvPr/>
                  </p:nvSpPr>
                  <p:spPr>
                    <a:xfrm>
                      <a:off x="155352" y="2393150"/>
                      <a:ext cx="1600277" cy="646331"/>
                    </a:xfrm>
                    <a:prstGeom prst="rect">
                      <a:avLst/>
                    </a:prstGeom>
                    <a:noFill/>
                  </p:spPr>
                  <p:txBody>
                    <a:bodyPr wrap="square">
                      <a:spAutoFit/>
                    </a:bodyPr>
                    <a:lstStyle/>
                    <a:p>
                      <a:r>
                        <a:rPr lang="en-FR" dirty="0">
                          <a:latin typeface="Avenir Next" panose="020B0503020202020204" pitchFamily="34" charset="0"/>
                        </a:rPr>
                        <a:t>R</a:t>
                      </a:r>
                      <a:r>
                        <a:rPr lang="en-FR" baseline="-25000" dirty="0">
                          <a:latin typeface="Avenir Next" panose="020B0503020202020204" pitchFamily="34" charset="0"/>
                        </a:rPr>
                        <a:t> </a:t>
                      </a:r>
                      <a:r>
                        <a:rPr lang="en-FR" dirty="0">
                          <a:latin typeface="Avenir Next" panose="020B0503020202020204" pitchFamily="34" charset="0"/>
                        </a:rPr>
                        <a:t>≃ 3.5-4.5 m</a:t>
                      </a:r>
                    </a:p>
                    <a:p>
                      <a:r>
                        <a:rPr lang="en-FR" dirty="0">
                          <a:latin typeface="Avenir Next" panose="020B0503020202020204" pitchFamily="34" charset="0"/>
                        </a:rPr>
                        <a:t>L/2 ≃ 4 m</a:t>
                      </a:r>
                      <a:endParaRPr lang="en-FR" dirty="0"/>
                    </a:p>
                  </p:txBody>
                </p:sp>
              </p:grpSp>
              <p:sp>
                <p:nvSpPr>
                  <p:cNvPr id="58" name="TextBox 57">
                    <a:extLst>
                      <a:ext uri="{FF2B5EF4-FFF2-40B4-BE49-F238E27FC236}">
                        <a16:creationId xmlns:a16="http://schemas.microsoft.com/office/drawing/2014/main" id="{082608FF-F15E-7F4A-9513-EC9B58060D6F}"/>
                      </a:ext>
                    </a:extLst>
                  </p:cNvPr>
                  <p:cNvSpPr txBox="1"/>
                  <p:nvPr/>
                </p:nvSpPr>
                <p:spPr>
                  <a:xfrm>
                    <a:off x="155352" y="1830243"/>
                    <a:ext cx="1600277" cy="369332"/>
                  </a:xfrm>
                  <a:prstGeom prst="rect">
                    <a:avLst/>
                  </a:prstGeom>
                  <a:noFill/>
                </p:spPr>
                <p:txBody>
                  <a:bodyPr wrap="square">
                    <a:spAutoFit/>
                  </a:bodyPr>
                  <a:lstStyle/>
                  <a:p>
                    <a:r>
                      <a:rPr lang="en-FR" dirty="0">
                        <a:latin typeface="Avenir Next" panose="020B0503020202020204" pitchFamily="34" charset="0"/>
                      </a:rPr>
                      <a:t>R</a:t>
                    </a:r>
                    <a:r>
                      <a:rPr lang="en-FR" baseline="-25000" dirty="0">
                        <a:latin typeface="Avenir Next" panose="020B0503020202020204" pitchFamily="34" charset="0"/>
                      </a:rPr>
                      <a:t> </a:t>
                    </a:r>
                    <a:r>
                      <a:rPr lang="en-FR" dirty="0">
                        <a:latin typeface="Avenir Next" panose="020B0503020202020204" pitchFamily="34" charset="0"/>
                      </a:rPr>
                      <a:t>≃ 4.5-6 m</a:t>
                    </a:r>
                    <a:endParaRPr lang="en-FR" dirty="0"/>
                  </a:p>
                </p:txBody>
              </p:sp>
            </p:grpSp>
            <p:sp>
              <p:nvSpPr>
                <p:cNvPr id="60" name="TextBox 59">
                  <a:extLst>
                    <a:ext uri="{FF2B5EF4-FFF2-40B4-BE49-F238E27FC236}">
                      <a16:creationId xmlns:a16="http://schemas.microsoft.com/office/drawing/2014/main" id="{2CB29D06-CC61-AF49-8BC5-91CCD10D6810}"/>
                    </a:ext>
                  </a:extLst>
                </p:cNvPr>
                <p:cNvSpPr txBox="1"/>
                <p:nvPr/>
              </p:nvSpPr>
              <p:spPr>
                <a:xfrm>
                  <a:off x="155352" y="4538031"/>
                  <a:ext cx="1600277" cy="369332"/>
                </a:xfrm>
                <a:prstGeom prst="rect">
                  <a:avLst/>
                </a:prstGeom>
                <a:noFill/>
              </p:spPr>
              <p:txBody>
                <a:bodyPr wrap="square">
                  <a:spAutoFit/>
                </a:bodyPr>
                <a:lstStyle/>
                <a:p>
                  <a:r>
                    <a:rPr lang="en-FR" dirty="0">
                      <a:latin typeface="Avenir Next" panose="020B0503020202020204" pitchFamily="34" charset="0"/>
                    </a:rPr>
                    <a:t>R</a:t>
                  </a:r>
                  <a:r>
                    <a:rPr lang="en-FR" baseline="-25000" dirty="0">
                      <a:latin typeface="Avenir Next" panose="020B0503020202020204" pitchFamily="34" charset="0"/>
                    </a:rPr>
                    <a:t> </a:t>
                  </a:r>
                  <a:r>
                    <a:rPr lang="en-FR" dirty="0">
                      <a:latin typeface="Avenir Next" panose="020B0503020202020204" pitchFamily="34" charset="0"/>
                    </a:rPr>
                    <a:t>≃ 0.4-2 m</a:t>
                  </a:r>
                  <a:endParaRPr lang="en-FR" dirty="0"/>
                </a:p>
              </p:txBody>
            </p:sp>
          </p:grpSp>
          <p:sp>
            <p:nvSpPr>
              <p:cNvPr id="73" name="TextBox 72">
                <a:extLst>
                  <a:ext uri="{FF2B5EF4-FFF2-40B4-BE49-F238E27FC236}">
                    <a16:creationId xmlns:a16="http://schemas.microsoft.com/office/drawing/2014/main" id="{2AAADEBD-3233-EC46-93E4-C9127C534748}"/>
                  </a:ext>
                </a:extLst>
              </p:cNvPr>
              <p:cNvSpPr txBox="1"/>
              <p:nvPr/>
            </p:nvSpPr>
            <p:spPr>
              <a:xfrm>
                <a:off x="155352" y="5261756"/>
                <a:ext cx="1716309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FR" dirty="0">
                    <a:latin typeface="Avenir Next" panose="020B0503020202020204" pitchFamily="34" charset="0"/>
                  </a:rPr>
                  <a:t>R</a:t>
                </a:r>
                <a:r>
                  <a:rPr lang="en-FR" baseline="-25000" dirty="0">
                    <a:latin typeface="Avenir Next" panose="020B0503020202020204" pitchFamily="34" charset="0"/>
                  </a:rPr>
                  <a:t> </a:t>
                </a:r>
                <a:r>
                  <a:rPr lang="en-FR" dirty="0">
                    <a:latin typeface="Avenir Next" panose="020B0503020202020204" pitchFamily="34" charset="0"/>
                  </a:rPr>
                  <a:t>≃ 1.2-40 cm</a:t>
                </a:r>
                <a:endParaRPr lang="en-FR" dirty="0"/>
              </a:p>
            </p:txBody>
          </p:sp>
        </p:grpSp>
        <p:sp>
          <p:nvSpPr>
            <p:cNvPr id="74" name="TextBox 73">
              <a:extLst>
                <a:ext uri="{FF2B5EF4-FFF2-40B4-BE49-F238E27FC236}">
                  <a16:creationId xmlns:a16="http://schemas.microsoft.com/office/drawing/2014/main" id="{3FF9B02C-E4F6-D846-85A3-DCB383A70C78}"/>
                </a:ext>
              </a:extLst>
            </p:cNvPr>
            <p:cNvSpPr txBox="1"/>
            <p:nvPr/>
          </p:nvSpPr>
          <p:spPr>
            <a:xfrm>
              <a:off x="10453580" y="5255548"/>
              <a:ext cx="1716309" cy="3693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FR" dirty="0">
                  <a:latin typeface="Avenir Next" panose="020B0503020202020204" pitchFamily="34" charset="0"/>
                </a:rPr>
                <a:t>R</a:t>
              </a:r>
              <a:r>
                <a:rPr lang="en-FR" baseline="-25000" dirty="0">
                  <a:latin typeface="Avenir Next" panose="020B0503020202020204" pitchFamily="34" charset="0"/>
                </a:rPr>
                <a:t> </a:t>
              </a:r>
              <a:r>
                <a:rPr lang="en-FR" dirty="0">
                  <a:latin typeface="Avenir Next" panose="020B0503020202020204" pitchFamily="34" charset="0"/>
                </a:rPr>
                <a:t>≃ 1.2-40 cm</a:t>
              </a:r>
              <a:endParaRPr lang="en-FR" dirty="0"/>
            </a:p>
          </p:txBody>
        </p:sp>
      </p:grpSp>
      <p:cxnSp>
        <p:nvCxnSpPr>
          <p:cNvPr id="84" name="Straight Arrow Connector 83">
            <a:extLst>
              <a:ext uri="{FF2B5EF4-FFF2-40B4-BE49-F238E27FC236}">
                <a16:creationId xmlns:a16="http://schemas.microsoft.com/office/drawing/2014/main" id="{ADFD383C-FDEC-C940-ACE4-4B032312A544}"/>
              </a:ext>
            </a:extLst>
          </p:cNvPr>
          <p:cNvCxnSpPr>
            <a:cxnSpLocks/>
          </p:cNvCxnSpPr>
          <p:nvPr/>
        </p:nvCxnSpPr>
        <p:spPr>
          <a:xfrm>
            <a:off x="3800250" y="748204"/>
            <a:ext cx="0" cy="806511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7" name="Straight Arrow Connector 86">
            <a:extLst>
              <a:ext uri="{FF2B5EF4-FFF2-40B4-BE49-F238E27FC236}">
                <a16:creationId xmlns:a16="http://schemas.microsoft.com/office/drawing/2014/main" id="{E6524D11-445B-3B4E-943B-64C949011D73}"/>
              </a:ext>
            </a:extLst>
          </p:cNvPr>
          <p:cNvCxnSpPr>
            <a:cxnSpLocks/>
          </p:cNvCxnSpPr>
          <p:nvPr/>
        </p:nvCxnSpPr>
        <p:spPr>
          <a:xfrm>
            <a:off x="3787550" y="748204"/>
            <a:ext cx="2807323" cy="915496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317277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856112" y="6474965"/>
            <a:ext cx="1335889" cy="365125"/>
          </a:xfrm>
        </p:spPr>
        <p:txBody>
          <a:bodyPr/>
          <a:lstStyle/>
          <a:p>
            <a:fld id="{9CA62D5A-175C-0146-8DFE-850ADA1B8FDC}" type="slidenum">
              <a:rPr lang="en-US" smtClean="0">
                <a:solidFill>
                  <a:schemeClr val="tx1"/>
                </a:solidFill>
              </a:rPr>
              <a:pPr/>
              <a:t>11</a:t>
            </a:fld>
            <a:endParaRPr lang="en-US">
              <a:solidFill>
                <a:schemeClr val="tx1"/>
              </a:solidFill>
            </a:endParaRPr>
          </a:p>
        </p:txBody>
      </p:sp>
      <p:grpSp>
        <p:nvGrpSpPr>
          <p:cNvPr id="12" name="Groupe 11">
            <a:extLst>
              <a:ext uri="{FF2B5EF4-FFF2-40B4-BE49-F238E27FC236}">
                <a16:creationId xmlns:a16="http://schemas.microsoft.com/office/drawing/2014/main" id="{6C20A804-98F1-A647-8900-F938106B28DD}"/>
              </a:ext>
            </a:extLst>
          </p:cNvPr>
          <p:cNvGrpSpPr/>
          <p:nvPr/>
        </p:nvGrpSpPr>
        <p:grpSpPr>
          <a:xfrm>
            <a:off x="541200" y="161356"/>
            <a:ext cx="11521086" cy="660407"/>
            <a:chOff x="541200" y="163429"/>
            <a:chExt cx="11521086" cy="660407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1CFE3B04-0576-AD42-A1A6-668E0D54DA04}"/>
                </a:ext>
              </a:extLst>
            </p:cNvPr>
            <p:cNvSpPr/>
            <p:nvPr/>
          </p:nvSpPr>
          <p:spPr>
            <a:xfrm>
              <a:off x="558348" y="163429"/>
              <a:ext cx="11503938" cy="58477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3200" dirty="0">
                  <a:latin typeface="Avenir Next" panose="020B0503020202020204" pitchFamily="34" charset="0"/>
                  <a:sym typeface="Wingdings"/>
                </a:rPr>
                <a:t>Several technology options and combinations - w/o PID </a:t>
              </a:r>
            </a:p>
          </p:txBody>
        </p:sp>
        <p:cxnSp>
          <p:nvCxnSpPr>
            <p:cNvPr id="9" name="Connecteur droit 8">
              <a:extLst>
                <a:ext uri="{FF2B5EF4-FFF2-40B4-BE49-F238E27FC236}">
                  <a16:creationId xmlns:a16="http://schemas.microsoft.com/office/drawing/2014/main" id="{735BB2F5-2C9E-6144-AD7B-9CAC4C132B74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541200" y="809760"/>
              <a:ext cx="11109600" cy="14076"/>
            </a:xfrm>
            <a:prstGeom prst="line">
              <a:avLst/>
            </a:prstGeom>
            <a:ln w="12700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3" name="TextBox 52">
            <a:extLst>
              <a:ext uri="{FF2B5EF4-FFF2-40B4-BE49-F238E27FC236}">
                <a16:creationId xmlns:a16="http://schemas.microsoft.com/office/drawing/2014/main" id="{2A669CB8-1B7A-8148-8C18-1AE55E61E4CD}"/>
              </a:ext>
            </a:extLst>
          </p:cNvPr>
          <p:cNvSpPr txBox="1"/>
          <p:nvPr/>
        </p:nvSpPr>
        <p:spPr>
          <a:xfrm>
            <a:off x="1673067" y="6322929"/>
            <a:ext cx="8712218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FR" sz="2000" dirty="0">
                <a:latin typeface="Avenir Next" panose="020B0503020202020204" pitchFamily="34" charset="0"/>
              </a:rPr>
              <a:t>&gt; 30 combinatorics, not including technology options for muons</a:t>
            </a:r>
          </a:p>
        </p:txBody>
      </p:sp>
      <p:grpSp>
        <p:nvGrpSpPr>
          <p:cNvPr id="22" name="Group 21">
            <a:extLst>
              <a:ext uri="{FF2B5EF4-FFF2-40B4-BE49-F238E27FC236}">
                <a16:creationId xmlns:a16="http://schemas.microsoft.com/office/drawing/2014/main" id="{0D3EC28E-23C3-2941-AB51-2523D2F6B4D0}"/>
              </a:ext>
            </a:extLst>
          </p:cNvPr>
          <p:cNvGrpSpPr/>
          <p:nvPr/>
        </p:nvGrpSpPr>
        <p:grpSpPr>
          <a:xfrm>
            <a:off x="90000" y="1556200"/>
            <a:ext cx="12014537" cy="4610296"/>
            <a:chOff x="177463" y="1440017"/>
            <a:chExt cx="12014537" cy="4610296"/>
          </a:xfrm>
        </p:grpSpPr>
        <p:grpSp>
          <p:nvGrpSpPr>
            <p:cNvPr id="17" name="Group 16">
              <a:extLst>
                <a:ext uri="{FF2B5EF4-FFF2-40B4-BE49-F238E27FC236}">
                  <a16:creationId xmlns:a16="http://schemas.microsoft.com/office/drawing/2014/main" id="{424A12B2-5F74-F143-B0D6-31334E7E5988}"/>
                </a:ext>
              </a:extLst>
            </p:cNvPr>
            <p:cNvGrpSpPr/>
            <p:nvPr/>
          </p:nvGrpSpPr>
          <p:grpSpPr>
            <a:xfrm>
              <a:off x="177463" y="1440017"/>
              <a:ext cx="12014537" cy="4610296"/>
              <a:chOff x="155352" y="1619831"/>
              <a:chExt cx="12014537" cy="4610296"/>
            </a:xfrm>
          </p:grpSpPr>
          <p:grpSp>
            <p:nvGrpSpPr>
              <p:cNvPr id="13" name="Group 12">
                <a:extLst>
                  <a:ext uri="{FF2B5EF4-FFF2-40B4-BE49-F238E27FC236}">
                    <a16:creationId xmlns:a16="http://schemas.microsoft.com/office/drawing/2014/main" id="{FCE9A518-7000-9241-97F6-C5B2FF2111A7}"/>
                  </a:ext>
                </a:extLst>
              </p:cNvPr>
              <p:cNvGrpSpPr/>
              <p:nvPr/>
            </p:nvGrpSpPr>
            <p:grpSpPr>
              <a:xfrm>
                <a:off x="155352" y="1619831"/>
                <a:ext cx="12014537" cy="4610296"/>
                <a:chOff x="155352" y="1605543"/>
                <a:chExt cx="12014537" cy="4610296"/>
              </a:xfrm>
            </p:grpSpPr>
            <p:grpSp>
              <p:nvGrpSpPr>
                <p:cNvPr id="8" name="Group 7">
                  <a:extLst>
                    <a:ext uri="{FF2B5EF4-FFF2-40B4-BE49-F238E27FC236}">
                      <a16:creationId xmlns:a16="http://schemas.microsoft.com/office/drawing/2014/main" id="{0E2D9D67-F431-2B4C-9CE0-692F79D2205B}"/>
                    </a:ext>
                  </a:extLst>
                </p:cNvPr>
                <p:cNvGrpSpPr/>
                <p:nvPr/>
              </p:nvGrpSpPr>
              <p:grpSpPr>
                <a:xfrm>
                  <a:off x="155352" y="1605543"/>
                  <a:ext cx="12014537" cy="4610296"/>
                  <a:chOff x="155352" y="1191196"/>
                  <a:chExt cx="12014537" cy="4610296"/>
                </a:xfrm>
              </p:grpSpPr>
              <p:grpSp>
                <p:nvGrpSpPr>
                  <p:cNvPr id="6" name="Group 5">
                    <a:extLst>
                      <a:ext uri="{FF2B5EF4-FFF2-40B4-BE49-F238E27FC236}">
                        <a16:creationId xmlns:a16="http://schemas.microsoft.com/office/drawing/2014/main" id="{29E8424F-A315-3A43-8506-D6C25284018C}"/>
                      </a:ext>
                    </a:extLst>
                  </p:cNvPr>
                  <p:cNvGrpSpPr/>
                  <p:nvPr/>
                </p:nvGrpSpPr>
                <p:grpSpPr>
                  <a:xfrm>
                    <a:off x="155352" y="1191196"/>
                    <a:ext cx="12014537" cy="4382740"/>
                    <a:chOff x="155352" y="1191196"/>
                    <a:chExt cx="12014537" cy="4382740"/>
                  </a:xfrm>
                </p:grpSpPr>
                <p:grpSp>
                  <p:nvGrpSpPr>
                    <p:cNvPr id="2" name="Group 1">
                      <a:extLst>
                        <a:ext uri="{FF2B5EF4-FFF2-40B4-BE49-F238E27FC236}">
                          <a16:creationId xmlns:a16="http://schemas.microsoft.com/office/drawing/2014/main" id="{855CF928-1302-154B-9CEA-270C31295D53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155352" y="1191196"/>
                      <a:ext cx="12014537" cy="4382740"/>
                      <a:chOff x="155352" y="1191196"/>
                      <a:chExt cx="12014537" cy="4382740"/>
                    </a:xfrm>
                  </p:grpSpPr>
                  <p:grpSp>
                    <p:nvGrpSpPr>
                      <p:cNvPr id="36" name="Group 35">
                        <a:extLst>
                          <a:ext uri="{FF2B5EF4-FFF2-40B4-BE49-F238E27FC236}">
                            <a16:creationId xmlns:a16="http://schemas.microsoft.com/office/drawing/2014/main" id="{EAF0B2F4-DF46-DB40-A426-11EE7A0416B8}"/>
                          </a:ext>
                        </a:extLst>
                      </p:cNvPr>
                      <p:cNvGrpSpPr/>
                      <p:nvPr/>
                    </p:nvGrpSpPr>
                    <p:grpSpPr>
                      <a:xfrm>
                        <a:off x="155352" y="1191196"/>
                        <a:ext cx="12014537" cy="4382740"/>
                        <a:chOff x="155352" y="1248348"/>
                        <a:chExt cx="12014537" cy="4382740"/>
                      </a:xfrm>
                    </p:grpSpPr>
                    <p:sp>
                      <p:nvSpPr>
                        <p:cNvPr id="55" name="TextBox 54">
                          <a:extLst>
                            <a:ext uri="{FF2B5EF4-FFF2-40B4-BE49-F238E27FC236}">
                              <a16:creationId xmlns:a16="http://schemas.microsoft.com/office/drawing/2014/main" id="{9284E17C-EE6A-7443-BE86-655299F450A8}"/>
                            </a:ext>
                          </a:extLst>
                        </p:cNvPr>
                        <p:cNvSpPr txBox="1"/>
                        <p:nvPr/>
                      </p:nvSpPr>
                      <p:spPr>
                        <a:xfrm>
                          <a:off x="10443661" y="3640803"/>
                          <a:ext cx="1443966" cy="646331"/>
                        </a:xfrm>
                        <a:prstGeom prst="rect">
                          <a:avLst/>
                        </a:prstGeom>
                        <a:noFill/>
                      </p:spPr>
                      <p:txBody>
                        <a:bodyPr wrap="square">
                          <a:spAutoFit/>
                        </a:bodyPr>
                        <a:lstStyle/>
                        <a:p>
                          <a:r>
                            <a:rPr lang="en-FR" dirty="0">
                              <a:latin typeface="Avenir Next" panose="020B0503020202020204" pitchFamily="34" charset="0"/>
                            </a:rPr>
                            <a:t>R</a:t>
                          </a:r>
                          <a:r>
                            <a:rPr lang="en-FR" baseline="-25000" dirty="0">
                              <a:latin typeface="Avenir Next" panose="020B0503020202020204" pitchFamily="34" charset="0"/>
                            </a:rPr>
                            <a:t> </a:t>
                          </a:r>
                          <a:r>
                            <a:rPr lang="en-FR" dirty="0">
                              <a:latin typeface="Avenir Next" panose="020B0503020202020204" pitchFamily="34" charset="0"/>
                            </a:rPr>
                            <a:t>≃ 2–2.5 m</a:t>
                          </a:r>
                        </a:p>
                        <a:p>
                          <a:r>
                            <a:rPr lang="en-FR" dirty="0">
                              <a:latin typeface="Avenir Next" panose="020B0503020202020204" pitchFamily="34" charset="0"/>
                            </a:rPr>
                            <a:t>L/2 ≃ 3 m</a:t>
                          </a:r>
                          <a:endParaRPr lang="en-FR" dirty="0"/>
                        </a:p>
                      </p:txBody>
                    </p:sp>
                    <p:sp>
                      <p:nvSpPr>
                        <p:cNvPr id="59" name="TextBox 58">
                          <a:extLst>
                            <a:ext uri="{FF2B5EF4-FFF2-40B4-BE49-F238E27FC236}">
                              <a16:creationId xmlns:a16="http://schemas.microsoft.com/office/drawing/2014/main" id="{E9DB4832-BE92-2E4A-A380-8ED1F586D448}"/>
                            </a:ext>
                          </a:extLst>
                        </p:cNvPr>
                        <p:cNvSpPr txBox="1"/>
                        <p:nvPr/>
                      </p:nvSpPr>
                      <p:spPr>
                        <a:xfrm>
                          <a:off x="10443661" y="1951501"/>
                          <a:ext cx="1607274" cy="369332"/>
                        </a:xfrm>
                        <a:prstGeom prst="rect">
                          <a:avLst/>
                        </a:prstGeom>
                        <a:noFill/>
                      </p:spPr>
                      <p:txBody>
                        <a:bodyPr wrap="square">
                          <a:spAutoFit/>
                        </a:bodyPr>
                        <a:lstStyle/>
                        <a:p>
                          <a:r>
                            <a:rPr lang="en-FR" dirty="0">
                              <a:latin typeface="Avenir Next" panose="020B0503020202020204" pitchFamily="34" charset="0"/>
                            </a:rPr>
                            <a:t>R</a:t>
                          </a:r>
                          <a:r>
                            <a:rPr lang="en-FR" baseline="-25000" dirty="0">
                              <a:latin typeface="Avenir Next" panose="020B0503020202020204" pitchFamily="34" charset="0"/>
                            </a:rPr>
                            <a:t> </a:t>
                          </a:r>
                          <a:r>
                            <a:rPr lang="en-FR" dirty="0">
                              <a:latin typeface="Avenir Next" panose="020B0503020202020204" pitchFamily="34" charset="0"/>
                            </a:rPr>
                            <a:t>≃ 4.5–5.5 m</a:t>
                          </a:r>
                          <a:endParaRPr lang="en-FR" dirty="0"/>
                        </a:p>
                      </p:txBody>
                    </p:sp>
                    <p:sp>
                      <p:nvSpPr>
                        <p:cNvPr id="61" name="TextBox 60">
                          <a:extLst>
                            <a:ext uri="{FF2B5EF4-FFF2-40B4-BE49-F238E27FC236}">
                              <a16:creationId xmlns:a16="http://schemas.microsoft.com/office/drawing/2014/main" id="{6EB3F7B8-B746-7C45-AD82-DE8649E35F75}"/>
                            </a:ext>
                          </a:extLst>
                        </p:cNvPr>
                        <p:cNvSpPr txBox="1"/>
                        <p:nvPr/>
                      </p:nvSpPr>
                      <p:spPr>
                        <a:xfrm>
                          <a:off x="10443661" y="4529707"/>
                          <a:ext cx="1600277" cy="369332"/>
                        </a:xfrm>
                        <a:prstGeom prst="rect">
                          <a:avLst/>
                        </a:prstGeom>
                        <a:noFill/>
                      </p:spPr>
                      <p:txBody>
                        <a:bodyPr wrap="square">
                          <a:spAutoFit/>
                        </a:bodyPr>
                        <a:lstStyle/>
                        <a:p>
                          <a:r>
                            <a:rPr lang="en-FR" dirty="0">
                              <a:latin typeface="Avenir Next" panose="020B0503020202020204" pitchFamily="34" charset="0"/>
                            </a:rPr>
                            <a:t>R</a:t>
                          </a:r>
                          <a:r>
                            <a:rPr lang="en-FR" baseline="-25000" dirty="0">
                              <a:latin typeface="Avenir Next" panose="020B0503020202020204" pitchFamily="34" charset="0"/>
                            </a:rPr>
                            <a:t> </a:t>
                          </a:r>
                          <a:r>
                            <a:rPr lang="en-FR" dirty="0">
                              <a:latin typeface="Avenir Next" panose="020B0503020202020204" pitchFamily="34" charset="0"/>
                            </a:rPr>
                            <a:t>≃ 0.4-2 m</a:t>
                          </a:r>
                          <a:endParaRPr lang="en-FR" dirty="0"/>
                        </a:p>
                      </p:txBody>
                    </p:sp>
                    <p:grpSp>
                      <p:nvGrpSpPr>
                        <p:cNvPr id="35" name="Group 34">
                          <a:extLst>
                            <a:ext uri="{FF2B5EF4-FFF2-40B4-BE49-F238E27FC236}">
                              <a16:creationId xmlns:a16="http://schemas.microsoft.com/office/drawing/2014/main" id="{B753B0CF-8B27-4845-8A85-FAECF860322D}"/>
                            </a:ext>
                          </a:extLst>
                        </p:cNvPr>
                        <p:cNvGrpSpPr/>
                        <p:nvPr/>
                      </p:nvGrpSpPr>
                      <p:grpSpPr>
                        <a:xfrm>
                          <a:off x="155352" y="1248348"/>
                          <a:ext cx="10278092" cy="4382740"/>
                          <a:chOff x="155352" y="1248348"/>
                          <a:chExt cx="10278092" cy="4382740"/>
                        </a:xfrm>
                      </p:grpSpPr>
                      <p:grpSp>
                        <p:nvGrpSpPr>
                          <p:cNvPr id="34" name="Group 33">
                            <a:extLst>
                              <a:ext uri="{FF2B5EF4-FFF2-40B4-BE49-F238E27FC236}">
                                <a16:creationId xmlns:a16="http://schemas.microsoft.com/office/drawing/2014/main" id="{62D70A9B-3670-E94B-B6CB-58566E99A429}"/>
                              </a:ext>
                            </a:extLst>
                          </p:cNvPr>
                          <p:cNvGrpSpPr/>
                          <p:nvPr/>
                        </p:nvGrpSpPr>
                        <p:grpSpPr>
                          <a:xfrm>
                            <a:off x="155352" y="1248348"/>
                            <a:ext cx="10278092" cy="4195187"/>
                            <a:chOff x="155352" y="1248348"/>
                            <a:chExt cx="10278092" cy="4195187"/>
                          </a:xfrm>
                        </p:grpSpPr>
                        <p:grpSp>
                          <p:nvGrpSpPr>
                            <p:cNvPr id="33" name="Group 32">
                              <a:extLst>
                                <a:ext uri="{FF2B5EF4-FFF2-40B4-BE49-F238E27FC236}">
                                  <a16:creationId xmlns:a16="http://schemas.microsoft.com/office/drawing/2014/main" id="{D9756598-908F-3C43-96FC-8A056DE49DB1}"/>
                                </a:ext>
                              </a:extLst>
                            </p:cNvPr>
                            <p:cNvGrpSpPr/>
                            <p:nvPr/>
                          </p:nvGrpSpPr>
                          <p:grpSpPr>
                            <a:xfrm>
                              <a:off x="155352" y="1248348"/>
                              <a:ext cx="10278092" cy="4195187"/>
                              <a:chOff x="155352" y="1248348"/>
                              <a:chExt cx="10278092" cy="4195187"/>
                            </a:xfrm>
                          </p:grpSpPr>
                          <p:grpSp>
                            <p:nvGrpSpPr>
                              <p:cNvPr id="32" name="Group 31">
                                <a:extLst>
                                  <a:ext uri="{FF2B5EF4-FFF2-40B4-BE49-F238E27FC236}">
                                    <a16:creationId xmlns:a16="http://schemas.microsoft.com/office/drawing/2014/main" id="{32DD843B-D3AA-E44D-AE15-04989D0D181D}"/>
                                  </a:ext>
                                </a:extLst>
                              </p:cNvPr>
                              <p:cNvGrpSpPr/>
                              <p:nvPr/>
                            </p:nvGrpSpPr>
                            <p:grpSpPr>
                              <a:xfrm>
                                <a:off x="155352" y="1248348"/>
                                <a:ext cx="10278092" cy="4195187"/>
                                <a:chOff x="155352" y="1248348"/>
                                <a:chExt cx="10278092" cy="4195187"/>
                              </a:xfrm>
                            </p:grpSpPr>
                            <p:grpSp>
                              <p:nvGrpSpPr>
                                <p:cNvPr id="18" name="Group 17">
                                  <a:extLst>
                                    <a:ext uri="{FF2B5EF4-FFF2-40B4-BE49-F238E27FC236}">
                                      <a16:creationId xmlns:a16="http://schemas.microsoft.com/office/drawing/2014/main" id="{3CB9B7D2-0BDF-8040-9F9A-BAC853694B59}"/>
                                    </a:ext>
                                  </a:extLst>
                                </p:cNvPr>
                                <p:cNvGrpSpPr/>
                                <p:nvPr/>
                              </p:nvGrpSpPr>
                              <p:grpSpPr>
                                <a:xfrm>
                                  <a:off x="1738420" y="1248348"/>
                                  <a:ext cx="8695024" cy="4195187"/>
                                  <a:chOff x="1999676" y="934023"/>
                                  <a:chExt cx="8695024" cy="4195187"/>
                                </a:xfrm>
                              </p:grpSpPr>
                              <p:cxnSp>
                                <p:nvCxnSpPr>
                                  <p:cNvPr id="7" name="Straight Connector 6">
                                    <a:extLst>
                                      <a:ext uri="{FF2B5EF4-FFF2-40B4-BE49-F238E27FC236}">
                                        <a16:creationId xmlns:a16="http://schemas.microsoft.com/office/drawing/2014/main" id="{E1923E94-0300-0B4B-8C1B-772FE93DCD16}"/>
                                      </a:ext>
                                    </a:extLst>
                                  </p:cNvPr>
                                  <p:cNvCxnSpPr>
                                    <a:cxnSpLocks/>
                                  </p:cNvCxnSpPr>
                                  <p:nvPr/>
                                </p:nvCxnSpPr>
                                <p:spPr>
                                  <a:xfrm>
                                    <a:off x="6347407" y="1244066"/>
                                    <a:ext cx="0" cy="3885144"/>
                                  </a:xfrm>
                                  <a:prstGeom prst="line">
                                    <a:avLst/>
                                  </a:prstGeom>
                                  <a:ln w="38100">
                                    <a:solidFill>
                                      <a:schemeClr val="tx1"/>
                                    </a:solidFill>
                                  </a:ln>
                                </p:spPr>
                                <p:style>
                                  <a:lnRef idx="2">
                                    <a:schemeClr val="accent1"/>
                                  </a:lnRef>
                                  <a:fillRef idx="0">
                                    <a:schemeClr val="accent1"/>
                                  </a:fillRef>
                                  <a:effectRef idx="1">
                                    <a:schemeClr val="accent1"/>
                                  </a:effectRef>
                                  <a:fontRef idx="minor">
                                    <a:schemeClr val="tx1"/>
                                  </a:fontRef>
                                </p:style>
                              </p:cxnSp>
                              <p:grpSp>
                                <p:nvGrpSpPr>
                                  <p:cNvPr id="5" name="Groupe 4">
                                    <a:extLst>
                                      <a:ext uri="{FF2B5EF4-FFF2-40B4-BE49-F238E27FC236}">
                                        <a16:creationId xmlns:a16="http://schemas.microsoft.com/office/drawing/2014/main" id="{020BDCEE-8064-3945-858C-48114F5F7719}"/>
                                      </a:ext>
                                    </a:extLst>
                                  </p:cNvPr>
                                  <p:cNvGrpSpPr/>
                                  <p:nvPr/>
                                </p:nvGrpSpPr>
                                <p:grpSpPr>
                                  <a:xfrm>
                                    <a:off x="1999676" y="1262711"/>
                                    <a:ext cx="8695024" cy="1305667"/>
                                    <a:chOff x="2426095" y="929917"/>
                                    <a:chExt cx="7810037" cy="1056751"/>
                                  </a:xfrm>
                                </p:grpSpPr>
                                <p:sp>
                                  <p:nvSpPr>
                                    <p:cNvPr id="125" name="Rectangle 124">
                                      <a:extLst>
                                        <a:ext uri="{FF2B5EF4-FFF2-40B4-BE49-F238E27FC236}">
                                          <a16:creationId xmlns:a16="http://schemas.microsoft.com/office/drawing/2014/main" id="{16602808-A099-B74B-933D-C9A15A19C2AD}"/>
                                        </a:ext>
                                      </a:extLst>
                                    </p:cNvPr>
                                    <p:cNvSpPr/>
                                    <p:nvPr/>
                                  </p:nvSpPr>
                                  <p:spPr>
                                    <a:xfrm>
                                      <a:off x="2426095" y="929917"/>
                                      <a:ext cx="3846447" cy="650871"/>
                                    </a:xfrm>
                                    <a:prstGeom prst="rect">
                                      <a:avLst/>
                                    </a:prstGeom>
                                    <a:solidFill>
                                      <a:srgbClr val="FCAF32"/>
                                    </a:solidFill>
                                    <a:ln>
                                      <a:noFill/>
                                    </a:ln>
                                    <a:effectLst/>
                                  </p:spPr>
                                  <p:style>
                                    <a:lnRef idx="1">
                                      <a:schemeClr val="accent1"/>
                                    </a:lnRef>
                                    <a:fillRef idx="3">
                                      <a:schemeClr val="accent1"/>
                                    </a:fillRef>
                                    <a:effectRef idx="2">
                                      <a:schemeClr val="accent1"/>
                                    </a:effectRef>
                                    <a:fontRef idx="minor">
                                      <a:schemeClr val="lt1"/>
                                    </a:fontRef>
                                  </p:style>
                                  <p:txBody>
                                    <a:bodyPr rtlCol="0" anchor="ctr"/>
                                    <a:lstStyle/>
                                    <a:p>
                                      <a:pPr algn="ctr"/>
                                      <a:r>
                                        <a:rPr lang="en-US" sz="1600" dirty="0"/>
                                        <a:t>Muons</a:t>
                                      </a:r>
                                    </a:p>
                                  </p:txBody>
                                </p:sp>
                                <p:grpSp>
                                  <p:nvGrpSpPr>
                                    <p:cNvPr id="3" name="Groupe 2">
                                      <a:extLst>
                                        <a:ext uri="{FF2B5EF4-FFF2-40B4-BE49-F238E27FC236}">
                                          <a16:creationId xmlns:a16="http://schemas.microsoft.com/office/drawing/2014/main" id="{AA00C6B5-1802-564A-9218-B46447545D21}"/>
                                        </a:ext>
                                      </a:extLst>
                                    </p:cNvPr>
                                    <p:cNvGrpSpPr/>
                                    <p:nvPr/>
                                  </p:nvGrpSpPr>
                                  <p:grpSpPr>
                                    <a:xfrm>
                                      <a:off x="2428733" y="1115201"/>
                                      <a:ext cx="7807399" cy="871467"/>
                                      <a:chOff x="265346" y="1996060"/>
                                      <a:chExt cx="6072494" cy="871467"/>
                                    </a:xfrm>
                                  </p:grpSpPr>
                                  <p:sp>
                                    <p:nvSpPr>
                                      <p:cNvPr id="131" name="Rectangle 130">
                                        <a:extLst>
                                          <a:ext uri="{FF2B5EF4-FFF2-40B4-BE49-F238E27FC236}">
                                            <a16:creationId xmlns:a16="http://schemas.microsoft.com/office/drawing/2014/main" id="{E7844A54-5EB6-1545-B1D0-93B608A156C6}"/>
                                          </a:ext>
                                        </a:extLst>
                                      </p:cNvPr>
                                      <p:cNvSpPr/>
                                      <p:nvPr/>
                                    </p:nvSpPr>
                                    <p:spPr>
                                      <a:xfrm>
                                        <a:off x="265346" y="2513412"/>
                                        <a:ext cx="2989666" cy="354115"/>
                                      </a:xfrm>
                                      <a:prstGeom prst="rect">
                                        <a:avLst/>
                                      </a:prstGeom>
                                      <a:solidFill>
                                        <a:schemeClr val="tx1">
                                          <a:lumMod val="65000"/>
                                          <a:lumOff val="35000"/>
                                        </a:schemeClr>
                                      </a:solidFill>
                                      <a:ln>
                                        <a:noFill/>
                                      </a:ln>
                                      <a:effectLst/>
                                    </p:spPr>
                                    <p:style>
                                      <a:lnRef idx="1">
                                        <a:schemeClr val="accent1"/>
                                      </a:lnRef>
                                      <a:fillRef idx="3">
                                        <a:schemeClr val="accent1"/>
                                      </a:fillRef>
                                      <a:effectRef idx="2">
                                        <a:schemeClr val="accent1"/>
                                      </a:effectRef>
                                      <a:fontRef idx="minor">
                                        <a:schemeClr val="lt1"/>
                                      </a:fontRef>
                                    </p:style>
                                    <p:txBody>
                                      <a:bodyPr rtlCol="0" anchor="ctr"/>
                                      <a:lstStyle/>
                                      <a:p>
                                        <a:pPr algn="ctr"/>
                                        <a:r>
                                          <a:rPr lang="en-US" sz="1600" dirty="0"/>
                                          <a:t>(Thick) solenoid 2-3 T </a:t>
                                        </a:r>
                                      </a:p>
                                    </p:txBody>
                                  </p:sp>
                                  <p:sp>
                                    <p:nvSpPr>
                                      <p:cNvPr id="141" name="Rectangle 140">
                                        <a:extLst>
                                          <a:ext uri="{FF2B5EF4-FFF2-40B4-BE49-F238E27FC236}">
                                            <a16:creationId xmlns:a16="http://schemas.microsoft.com/office/drawing/2014/main" id="{63A82D88-20EC-8F48-AE5D-657FA49537BC}"/>
                                          </a:ext>
                                        </a:extLst>
                                      </p:cNvPr>
                                      <p:cNvSpPr/>
                                      <p:nvPr/>
                                    </p:nvSpPr>
                                    <p:spPr>
                                      <a:xfrm>
                                        <a:off x="3344420" y="1996060"/>
                                        <a:ext cx="2993420" cy="477151"/>
                                      </a:xfrm>
                                      <a:prstGeom prst="rect">
                                        <a:avLst/>
                                      </a:prstGeom>
                                      <a:solidFill>
                                        <a:srgbClr val="FCAF32"/>
                                      </a:solidFill>
                                      <a:ln>
                                        <a:noFill/>
                                      </a:ln>
                                      <a:effectLst/>
                                    </p:spPr>
                                    <p:style>
                                      <a:lnRef idx="1">
                                        <a:schemeClr val="accent1"/>
                                      </a:lnRef>
                                      <a:fillRef idx="3">
                                        <a:schemeClr val="accent1"/>
                                      </a:fillRef>
                                      <a:effectRef idx="2">
                                        <a:schemeClr val="accent1"/>
                                      </a:effectRef>
                                      <a:fontRef idx="minor">
                                        <a:schemeClr val="lt1"/>
                                      </a:fontRef>
                                    </p:style>
                                    <p:txBody>
                                      <a:bodyPr rtlCol="0" anchor="ctr"/>
                                      <a:lstStyle/>
                                      <a:p>
                                        <a:pPr algn="ctr"/>
                                        <a:r>
                                          <a:rPr lang="en-US" sz="1600" dirty="0"/>
                                          <a:t>Muons</a:t>
                                        </a:r>
                                      </a:p>
                                    </p:txBody>
                                  </p:sp>
                                </p:grpSp>
                              </p:grpSp>
                              <p:sp>
                                <p:nvSpPr>
                                  <p:cNvPr id="44" name="TextBox 43">
                                    <a:extLst>
                                      <a:ext uri="{FF2B5EF4-FFF2-40B4-BE49-F238E27FC236}">
                                        <a16:creationId xmlns:a16="http://schemas.microsoft.com/office/drawing/2014/main" id="{EC2DCB3E-AAFF-3F4B-8438-7C05A33CE9A4}"/>
                                      </a:ext>
                                    </a:extLst>
                                  </p:cNvPr>
                                  <p:cNvSpPr txBox="1"/>
                                  <p:nvPr/>
                                </p:nvSpPr>
                                <p:spPr>
                                  <a:xfrm>
                                    <a:off x="2428222" y="934023"/>
                                    <a:ext cx="3425208" cy="369332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</p:spPr>
                                <p:txBody>
                                  <a:bodyPr wrap="square">
                                    <a:spAutoFit/>
                                  </a:bodyPr>
                                  <a:lstStyle/>
                                  <a:p>
                                    <a:pPr algn="ctr"/>
                                    <a:r>
                                      <a:rPr lang="en-US" dirty="0">
                                        <a:latin typeface="Avenir Next" panose="020B0503020202020204" pitchFamily="34" charset="0"/>
                                      </a:rPr>
                                      <a:t>Calorimetry inside solenoid </a:t>
                                    </a:r>
                                    <a:endParaRPr lang="en-FR" dirty="0"/>
                                  </a:p>
                                </p:txBody>
                              </p:sp>
                              <p:sp>
                                <p:nvSpPr>
                                  <p:cNvPr id="45" name="TextBox 44">
                                    <a:extLst>
                                      <a:ext uri="{FF2B5EF4-FFF2-40B4-BE49-F238E27FC236}">
                                        <a16:creationId xmlns:a16="http://schemas.microsoft.com/office/drawing/2014/main" id="{D336EAB6-F1E0-9C41-B730-B906DB250927}"/>
                                      </a:ext>
                                    </a:extLst>
                                  </p:cNvPr>
                                  <p:cNvSpPr txBox="1"/>
                                  <p:nvPr/>
                                </p:nvSpPr>
                                <p:spPr>
                                  <a:xfrm>
                                    <a:off x="6767842" y="934023"/>
                                    <a:ext cx="3568973" cy="369332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</p:spPr>
                                <p:txBody>
                                  <a:bodyPr wrap="square">
                                    <a:spAutoFit/>
                                  </a:bodyPr>
                                  <a:lstStyle/>
                                  <a:p>
                                    <a:pPr algn="ctr"/>
                                    <a:r>
                                      <a:rPr lang="en-US" dirty="0">
                                        <a:latin typeface="Avenir Next" panose="020B0503020202020204" pitchFamily="34" charset="0"/>
                                      </a:rPr>
                                      <a:t>Calorimetry outside solenoid </a:t>
                                    </a:r>
                                    <a:endParaRPr lang="en-FR" dirty="0"/>
                                  </a:p>
                                </p:txBody>
                              </p:sp>
                            </p:grpSp>
                            <p:sp>
                              <p:nvSpPr>
                                <p:cNvPr id="56" name="TextBox 55">
                                  <a:extLst>
                                    <a:ext uri="{FF2B5EF4-FFF2-40B4-BE49-F238E27FC236}">
                                      <a16:creationId xmlns:a16="http://schemas.microsoft.com/office/drawing/2014/main" id="{7D9274E4-F8F5-2145-B82C-39429FA87261}"/>
                                    </a:ext>
                                  </a:extLst>
                                </p:cNvPr>
                                <p:cNvSpPr txBox="1"/>
                                <p:nvPr/>
                              </p:nvSpPr>
                              <p:spPr>
                                <a:xfrm>
                                  <a:off x="155352" y="2393150"/>
                                  <a:ext cx="1600277" cy="646331"/>
                                </a:xfrm>
                                <a:prstGeom prst="rect">
                                  <a:avLst/>
                                </a:prstGeom>
                                <a:noFill/>
                              </p:spPr>
                              <p:txBody>
                                <a:bodyPr wrap="square">
                                  <a:spAutoFit/>
                                </a:bodyPr>
                                <a:lstStyle/>
                                <a:p>
                                  <a:r>
                                    <a:rPr lang="en-FR" dirty="0">
                                      <a:latin typeface="Avenir Next" panose="020B0503020202020204" pitchFamily="34" charset="0"/>
                                    </a:rPr>
                                    <a:t>R</a:t>
                                  </a:r>
                                  <a:r>
                                    <a:rPr lang="en-FR" baseline="-25000" dirty="0">
                                      <a:latin typeface="Avenir Next" panose="020B0503020202020204" pitchFamily="34" charset="0"/>
                                    </a:rPr>
                                    <a:t> </a:t>
                                  </a:r>
                                  <a:r>
                                    <a:rPr lang="en-FR" dirty="0">
                                      <a:latin typeface="Avenir Next" panose="020B0503020202020204" pitchFamily="34" charset="0"/>
                                    </a:rPr>
                                    <a:t>≃ 3.5-4.5 m</a:t>
                                  </a:r>
                                </a:p>
                                <a:p>
                                  <a:r>
                                    <a:rPr lang="en-FR" dirty="0">
                                      <a:latin typeface="Avenir Next" panose="020B0503020202020204" pitchFamily="34" charset="0"/>
                                    </a:rPr>
                                    <a:t>L/2 ≃ 4 m</a:t>
                                  </a:r>
                                  <a:endParaRPr lang="en-FR" dirty="0"/>
                                </a:p>
                              </p:txBody>
                            </p:sp>
                          </p:grpSp>
                          <p:sp>
                            <p:nvSpPr>
                              <p:cNvPr id="58" name="TextBox 57">
                                <a:extLst>
                                  <a:ext uri="{FF2B5EF4-FFF2-40B4-BE49-F238E27FC236}">
                                    <a16:creationId xmlns:a16="http://schemas.microsoft.com/office/drawing/2014/main" id="{082608FF-F15E-7F4A-9513-EC9B58060D6F}"/>
                                  </a:ext>
                                </a:extLst>
                              </p:cNvPr>
                              <p:cNvSpPr txBox="1"/>
                              <p:nvPr/>
                            </p:nvSpPr>
                            <p:spPr>
                              <a:xfrm>
                                <a:off x="155352" y="1830243"/>
                                <a:ext cx="1600277" cy="369332"/>
                              </a:xfrm>
                              <a:prstGeom prst="rect">
                                <a:avLst/>
                              </a:prstGeom>
                              <a:noFill/>
                            </p:spPr>
                            <p:txBody>
                              <a:bodyPr wrap="square">
                                <a:spAutoFit/>
                              </a:bodyPr>
                              <a:lstStyle/>
                              <a:p>
                                <a:r>
                                  <a:rPr lang="en-FR" dirty="0">
                                    <a:latin typeface="Avenir Next" panose="020B0503020202020204" pitchFamily="34" charset="0"/>
                                  </a:rPr>
                                  <a:t>R</a:t>
                                </a:r>
                                <a:r>
                                  <a:rPr lang="en-FR" baseline="-25000" dirty="0">
                                    <a:latin typeface="Avenir Next" panose="020B0503020202020204" pitchFamily="34" charset="0"/>
                                  </a:rPr>
                                  <a:t> </a:t>
                                </a:r>
                                <a:r>
                                  <a:rPr lang="en-FR" dirty="0">
                                    <a:latin typeface="Avenir Next" panose="020B0503020202020204" pitchFamily="34" charset="0"/>
                                  </a:rPr>
                                  <a:t>≃ 4.5-6 m</a:t>
                                </a:r>
                                <a:endParaRPr lang="en-FR" dirty="0"/>
                              </a:p>
                            </p:txBody>
                          </p:sp>
                        </p:grpSp>
                        <p:sp>
                          <p:nvSpPr>
                            <p:cNvPr id="60" name="TextBox 59">
                              <a:extLst>
                                <a:ext uri="{FF2B5EF4-FFF2-40B4-BE49-F238E27FC236}">
                                  <a16:creationId xmlns:a16="http://schemas.microsoft.com/office/drawing/2014/main" id="{2CB29D06-CC61-AF49-8BC5-91CCD10D6810}"/>
                                </a:ext>
                              </a:extLst>
                            </p:cNvPr>
                            <p:cNvSpPr txBox="1"/>
                            <p:nvPr/>
                          </p:nvSpPr>
                          <p:spPr>
                            <a:xfrm>
                              <a:off x="155352" y="4538031"/>
                              <a:ext cx="1600277" cy="369332"/>
                            </a:xfrm>
                            <a:prstGeom prst="rect">
                              <a:avLst/>
                            </a:prstGeom>
                            <a:noFill/>
                          </p:spPr>
                          <p:txBody>
                            <a:bodyPr wrap="square">
                              <a:spAutoFit/>
                            </a:bodyPr>
                            <a:lstStyle/>
                            <a:p>
                              <a:r>
                                <a:rPr lang="en-FR" dirty="0">
                                  <a:latin typeface="Avenir Next" panose="020B0503020202020204" pitchFamily="34" charset="0"/>
                                </a:rPr>
                                <a:t>R</a:t>
                              </a:r>
                              <a:r>
                                <a:rPr lang="en-FR" baseline="-25000" dirty="0">
                                  <a:latin typeface="Avenir Next" panose="020B0503020202020204" pitchFamily="34" charset="0"/>
                                </a:rPr>
                                <a:t> </a:t>
                              </a:r>
                              <a:r>
                                <a:rPr lang="en-FR" dirty="0">
                                  <a:latin typeface="Avenir Next" panose="020B0503020202020204" pitchFamily="34" charset="0"/>
                                </a:rPr>
                                <a:t>≃ 0.4-2 m</a:t>
                              </a:r>
                              <a:endParaRPr lang="en-FR" dirty="0"/>
                            </a:p>
                          </p:txBody>
                        </p:sp>
                      </p:grpSp>
                      <p:sp>
                        <p:nvSpPr>
                          <p:cNvPr id="73" name="TextBox 72">
                            <a:extLst>
                              <a:ext uri="{FF2B5EF4-FFF2-40B4-BE49-F238E27FC236}">
                                <a16:creationId xmlns:a16="http://schemas.microsoft.com/office/drawing/2014/main" id="{2AAADEBD-3233-EC46-93E4-C9127C534748}"/>
                              </a:ext>
                            </a:extLst>
                          </p:cNvPr>
                          <p:cNvSpPr txBox="1"/>
                          <p:nvPr/>
                        </p:nvSpPr>
                        <p:spPr>
                          <a:xfrm>
                            <a:off x="155352" y="5261756"/>
                            <a:ext cx="1716309" cy="369332"/>
                          </a:xfrm>
                          <a:prstGeom prst="rect">
                            <a:avLst/>
                          </a:prstGeom>
                          <a:noFill/>
                        </p:spPr>
                        <p:txBody>
                          <a:bodyPr wrap="square">
                            <a:spAutoFit/>
                          </a:bodyPr>
                          <a:lstStyle/>
                          <a:p>
                            <a:r>
                              <a:rPr lang="en-FR" dirty="0">
                                <a:latin typeface="Avenir Next" panose="020B0503020202020204" pitchFamily="34" charset="0"/>
                              </a:rPr>
                              <a:t>R</a:t>
                            </a:r>
                            <a:r>
                              <a:rPr lang="en-FR" baseline="-25000" dirty="0">
                                <a:latin typeface="Avenir Next" panose="020B0503020202020204" pitchFamily="34" charset="0"/>
                              </a:rPr>
                              <a:t> </a:t>
                            </a:r>
                            <a:r>
                              <a:rPr lang="en-FR" dirty="0">
                                <a:latin typeface="Avenir Next" panose="020B0503020202020204" pitchFamily="34" charset="0"/>
                              </a:rPr>
                              <a:t>≃ 1.2-40 cm</a:t>
                            </a:r>
                            <a:endParaRPr lang="en-FR" dirty="0"/>
                          </a:p>
                        </p:txBody>
                      </p:sp>
                    </p:grpSp>
                    <p:sp>
                      <p:nvSpPr>
                        <p:cNvPr id="74" name="TextBox 73">
                          <a:extLst>
                            <a:ext uri="{FF2B5EF4-FFF2-40B4-BE49-F238E27FC236}">
                              <a16:creationId xmlns:a16="http://schemas.microsoft.com/office/drawing/2014/main" id="{3FF9B02C-E4F6-D846-85A3-DCB383A70C78}"/>
                            </a:ext>
                          </a:extLst>
                        </p:cNvPr>
                        <p:cNvSpPr txBox="1"/>
                        <p:nvPr/>
                      </p:nvSpPr>
                      <p:spPr>
                        <a:xfrm>
                          <a:off x="10453580" y="5255548"/>
                          <a:ext cx="1716309" cy="369332"/>
                        </a:xfrm>
                        <a:prstGeom prst="rect">
                          <a:avLst/>
                        </a:prstGeom>
                        <a:noFill/>
                      </p:spPr>
                      <p:txBody>
                        <a:bodyPr wrap="square">
                          <a:spAutoFit/>
                        </a:bodyPr>
                        <a:lstStyle/>
                        <a:p>
                          <a:r>
                            <a:rPr lang="en-FR" dirty="0">
                              <a:latin typeface="Avenir Next" panose="020B0503020202020204" pitchFamily="34" charset="0"/>
                            </a:rPr>
                            <a:t>R</a:t>
                          </a:r>
                          <a:r>
                            <a:rPr lang="en-FR" baseline="-25000" dirty="0">
                              <a:latin typeface="Avenir Next" panose="020B0503020202020204" pitchFamily="34" charset="0"/>
                            </a:rPr>
                            <a:t> </a:t>
                          </a:r>
                          <a:r>
                            <a:rPr lang="en-FR" dirty="0">
                              <a:latin typeface="Avenir Next" panose="020B0503020202020204" pitchFamily="34" charset="0"/>
                            </a:rPr>
                            <a:t>≃ 1.2-40 cm</a:t>
                          </a:r>
                          <a:endParaRPr lang="en-FR" dirty="0"/>
                        </a:p>
                      </p:txBody>
                    </p:sp>
                  </p:grpSp>
                  <p:sp>
                    <p:nvSpPr>
                      <p:cNvPr id="40" name="Rectangle 39">
                        <a:extLst>
                          <a:ext uri="{FF2B5EF4-FFF2-40B4-BE49-F238E27FC236}">
                            <a16:creationId xmlns:a16="http://schemas.microsoft.com/office/drawing/2014/main" id="{6DEFE05F-37A9-6844-B5D2-CBCC80F0B9D2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1738420" y="2879008"/>
                        <a:ext cx="1026000" cy="1206000"/>
                      </a:xfrm>
                      <a:prstGeom prst="rect">
                        <a:avLst/>
                      </a:prstGeom>
                      <a:solidFill>
                        <a:srgbClr val="FF0000"/>
                      </a:solidFill>
                      <a:ln>
                        <a:noFill/>
                      </a:ln>
                      <a:effectLst/>
                    </p:spPr>
                    <p:style>
                      <a:lnRef idx="1">
                        <a:schemeClr val="accent1"/>
                      </a:lnRef>
                      <a:fillRef idx="3">
                        <a:schemeClr val="accent1"/>
                      </a:fillRef>
                      <a:effectRef idx="2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r>
                          <a:rPr lang="en-US" sz="1600" dirty="0" err="1"/>
                          <a:t>HGCal</a:t>
                        </a:r>
                        <a:r>
                          <a:rPr lang="en-US" sz="1600" dirty="0"/>
                          <a:t>*</a:t>
                        </a:r>
                      </a:p>
                    </p:txBody>
                  </p:sp>
                  <p:sp>
                    <p:nvSpPr>
                      <p:cNvPr id="41" name="Rectangle 40">
                        <a:extLst>
                          <a:ext uri="{FF2B5EF4-FFF2-40B4-BE49-F238E27FC236}">
                            <a16:creationId xmlns:a16="http://schemas.microsoft.com/office/drawing/2014/main" id="{A32BD163-1C9B-A248-90F2-87CC4D28D7C9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3896481" y="2879007"/>
                        <a:ext cx="1026000" cy="1206000"/>
                      </a:xfrm>
                      <a:prstGeom prst="rect">
                        <a:avLst/>
                      </a:prstGeom>
                      <a:solidFill>
                        <a:srgbClr val="FF0000"/>
                      </a:solidFill>
                      <a:ln>
                        <a:noFill/>
                      </a:ln>
                      <a:effectLst/>
                    </p:spPr>
                    <p:style>
                      <a:lnRef idx="1">
                        <a:schemeClr val="accent1"/>
                      </a:lnRef>
                      <a:fillRef idx="3">
                        <a:schemeClr val="accent1"/>
                      </a:fillRef>
                      <a:effectRef idx="2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r>
                          <a:rPr lang="en-US" sz="1600" dirty="0" err="1"/>
                          <a:t>DrCAl</a:t>
                        </a:r>
                        <a:endParaRPr lang="en-US" sz="1600" dirty="0"/>
                      </a:p>
                    </p:txBody>
                  </p:sp>
                  <p:sp>
                    <p:nvSpPr>
                      <p:cNvPr id="42" name="Rectangle 41">
                        <a:extLst>
                          <a:ext uri="{FF2B5EF4-FFF2-40B4-BE49-F238E27FC236}">
                            <a16:creationId xmlns:a16="http://schemas.microsoft.com/office/drawing/2014/main" id="{B74E279A-73BA-754C-85C4-6F680C0DD066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2819144" y="2879008"/>
                        <a:ext cx="1026000" cy="1206000"/>
                      </a:xfrm>
                      <a:prstGeom prst="rect">
                        <a:avLst/>
                      </a:prstGeom>
                      <a:solidFill>
                        <a:srgbClr val="FF0000"/>
                      </a:solidFill>
                      <a:ln>
                        <a:noFill/>
                      </a:ln>
                      <a:effectLst/>
                    </p:spPr>
                    <p:style>
                      <a:lnRef idx="1">
                        <a:schemeClr val="accent1"/>
                      </a:lnRef>
                      <a:fillRef idx="3">
                        <a:schemeClr val="accent1"/>
                      </a:fillRef>
                      <a:effectRef idx="2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r>
                          <a:rPr lang="en-US" sz="1600" dirty="0" err="1"/>
                          <a:t>LArCAl</a:t>
                        </a:r>
                        <a:r>
                          <a:rPr lang="en-US" sz="1600" dirty="0"/>
                          <a:t>*</a:t>
                        </a:r>
                      </a:p>
                    </p:txBody>
                  </p:sp>
                  <p:sp>
                    <p:nvSpPr>
                      <p:cNvPr id="43" name="Rectangle 42">
                        <a:extLst>
                          <a:ext uri="{FF2B5EF4-FFF2-40B4-BE49-F238E27FC236}">
                            <a16:creationId xmlns:a16="http://schemas.microsoft.com/office/drawing/2014/main" id="{8C47E737-EBA4-BD42-BB57-D1A28BB5AA85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4982173" y="2879008"/>
                        <a:ext cx="1026000" cy="761632"/>
                      </a:xfrm>
                      <a:prstGeom prst="rect">
                        <a:avLst/>
                      </a:prstGeom>
                      <a:solidFill>
                        <a:srgbClr val="FF0000"/>
                      </a:solidFill>
                      <a:ln>
                        <a:noFill/>
                      </a:ln>
                      <a:effectLst/>
                    </p:spPr>
                    <p:style>
                      <a:lnRef idx="1">
                        <a:schemeClr val="accent1"/>
                      </a:lnRef>
                      <a:fillRef idx="3">
                        <a:schemeClr val="accent1"/>
                      </a:fillRef>
                      <a:effectRef idx="2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r>
                          <a:rPr lang="en-US" sz="1600" dirty="0" err="1"/>
                          <a:t>DrCAl</a:t>
                        </a:r>
                        <a:endParaRPr lang="en-US" sz="1600" dirty="0"/>
                      </a:p>
                    </p:txBody>
                  </p:sp>
                </p:grpSp>
                <p:sp>
                  <p:nvSpPr>
                    <p:cNvPr id="47" name="Rectangle 46">
                      <a:extLst>
                        <a:ext uri="{FF2B5EF4-FFF2-40B4-BE49-F238E27FC236}">
                          <a16:creationId xmlns:a16="http://schemas.microsoft.com/office/drawing/2014/main" id="{33CD63E7-21DB-514A-B5D3-69616A62B4D2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6152093" y="2399928"/>
                      <a:ext cx="1026000" cy="1204546"/>
                    </a:xfrm>
                    <a:prstGeom prst="rect">
                      <a:avLst/>
                    </a:prstGeom>
                    <a:solidFill>
                      <a:srgbClr val="FF0000"/>
                    </a:solidFill>
                    <a:ln>
                      <a:noFill/>
                    </a:ln>
                    <a:effectLst/>
                  </p:spPr>
                  <p:style>
                    <a:lnRef idx="1">
                      <a:schemeClr val="accent1"/>
                    </a:lnRef>
                    <a:fillRef idx="3">
                      <a:schemeClr val="accent1"/>
                    </a:fillRef>
                    <a:effectRef idx="2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en-US" sz="1600" dirty="0" err="1"/>
                        <a:t>LAr</a:t>
                      </a:r>
                      <a:endParaRPr lang="en-US" sz="1600" dirty="0"/>
                    </a:p>
                  </p:txBody>
                </p:sp>
                <p:sp>
                  <p:nvSpPr>
                    <p:cNvPr id="48" name="Rectangle 47">
                      <a:extLst>
                        <a:ext uri="{FF2B5EF4-FFF2-40B4-BE49-F238E27FC236}">
                          <a16:creationId xmlns:a16="http://schemas.microsoft.com/office/drawing/2014/main" id="{A9C5B4A2-F849-C549-9FA5-24797731229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322432" y="3186493"/>
                      <a:ext cx="2128210" cy="423975"/>
                    </a:xfrm>
                    <a:prstGeom prst="rect">
                      <a:avLst/>
                    </a:prstGeom>
                    <a:solidFill>
                      <a:schemeClr val="tx1">
                        <a:lumMod val="65000"/>
                        <a:lumOff val="35000"/>
                      </a:schemeClr>
                    </a:solidFill>
                    <a:ln>
                      <a:noFill/>
                    </a:ln>
                    <a:effectLst/>
                  </p:spPr>
                  <p:style>
                    <a:lnRef idx="1">
                      <a:schemeClr val="accent1"/>
                    </a:lnRef>
                    <a:fillRef idx="3">
                      <a:schemeClr val="accent1"/>
                    </a:fillRef>
                    <a:effectRef idx="2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en-US" sz="1600" dirty="0"/>
                        <a:t>Thin Solenoid (2T) </a:t>
                      </a:r>
                    </a:p>
                  </p:txBody>
                </p:sp>
                <p:sp>
                  <p:nvSpPr>
                    <p:cNvPr id="49" name="Rectangle 48">
                      <a:extLst>
                        <a:ext uri="{FF2B5EF4-FFF2-40B4-BE49-F238E27FC236}">
                          <a16:creationId xmlns:a16="http://schemas.microsoft.com/office/drawing/2014/main" id="{72775087-9615-1C42-BB4B-7DA1FF129F67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322433" y="2399928"/>
                      <a:ext cx="2128210" cy="729109"/>
                    </a:xfrm>
                    <a:prstGeom prst="rect">
                      <a:avLst/>
                    </a:prstGeom>
                    <a:solidFill>
                      <a:srgbClr val="FF0000"/>
                    </a:solidFill>
                    <a:ln>
                      <a:noFill/>
                    </a:ln>
                    <a:effectLst/>
                  </p:spPr>
                  <p:style>
                    <a:lnRef idx="1">
                      <a:schemeClr val="accent1"/>
                    </a:lnRef>
                    <a:fillRef idx="3">
                      <a:schemeClr val="accent1"/>
                    </a:fillRef>
                    <a:effectRef idx="2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en-US" sz="1600" dirty="0"/>
                        <a:t>DRHCAL</a:t>
                      </a:r>
                    </a:p>
                  </p:txBody>
                </p:sp>
                <p:sp>
                  <p:nvSpPr>
                    <p:cNvPr id="50" name="Rectangle 49">
                      <a:extLst>
                        <a:ext uri="{FF2B5EF4-FFF2-40B4-BE49-F238E27FC236}">
                          <a16:creationId xmlns:a16="http://schemas.microsoft.com/office/drawing/2014/main" id="{613239BF-9CD3-0046-8E08-27DCED45BFDF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6155657" y="3654928"/>
                      <a:ext cx="2128210" cy="423975"/>
                    </a:xfrm>
                    <a:prstGeom prst="rect">
                      <a:avLst/>
                    </a:prstGeom>
                    <a:solidFill>
                      <a:schemeClr val="tx1">
                        <a:lumMod val="65000"/>
                        <a:lumOff val="35000"/>
                      </a:schemeClr>
                    </a:solidFill>
                    <a:ln>
                      <a:noFill/>
                    </a:ln>
                    <a:effectLst/>
                  </p:spPr>
                  <p:style>
                    <a:lnRef idx="1">
                      <a:schemeClr val="accent1"/>
                    </a:lnRef>
                    <a:fillRef idx="3">
                      <a:schemeClr val="accent1"/>
                    </a:fillRef>
                    <a:effectRef idx="2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en-US" sz="1600" dirty="0"/>
                        <a:t>Thin Solenoid (2T) </a:t>
                      </a:r>
                    </a:p>
                  </p:txBody>
                </p:sp>
                <p:sp>
                  <p:nvSpPr>
                    <p:cNvPr id="51" name="Rectangle 50">
                      <a:extLst>
                        <a:ext uri="{FF2B5EF4-FFF2-40B4-BE49-F238E27FC236}">
                          <a16:creationId xmlns:a16="http://schemas.microsoft.com/office/drawing/2014/main" id="{D6B6F520-83F9-E743-A419-09055E2D3BC5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337534" y="3661033"/>
                      <a:ext cx="2113108" cy="423975"/>
                    </a:xfrm>
                    <a:prstGeom prst="rect">
                      <a:avLst/>
                    </a:prstGeom>
                    <a:solidFill>
                      <a:srgbClr val="FF0000"/>
                    </a:solidFill>
                    <a:ln>
                      <a:noFill/>
                    </a:ln>
                    <a:effectLst/>
                  </p:spPr>
                  <p:style>
                    <a:lnRef idx="1">
                      <a:schemeClr val="accent1"/>
                    </a:lnRef>
                    <a:fillRef idx="3">
                      <a:schemeClr val="accent1"/>
                    </a:fillRef>
                    <a:effectRef idx="2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en-US" sz="1600" dirty="0" err="1">
                          <a:solidFill>
                            <a:schemeClr val="bg1"/>
                          </a:solidFill>
                        </a:rPr>
                        <a:t>CrysCal</a:t>
                      </a:r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*</a:t>
                      </a:r>
                    </a:p>
                  </p:txBody>
                </p:sp>
              </p:grpSp>
              <p:sp>
                <p:nvSpPr>
                  <p:cNvPr id="54" name="Rectangle 53">
                    <a:extLst>
                      <a:ext uri="{FF2B5EF4-FFF2-40B4-BE49-F238E27FC236}">
                        <a16:creationId xmlns:a16="http://schemas.microsoft.com/office/drawing/2014/main" id="{B78DDD48-D387-524D-8E80-FAA3C3BB1D8B}"/>
                      </a:ext>
                    </a:extLst>
                  </p:cNvPr>
                  <p:cNvSpPr/>
                  <p:nvPr/>
                </p:nvSpPr>
                <p:spPr>
                  <a:xfrm>
                    <a:off x="6138567" y="4154752"/>
                    <a:ext cx="4269914" cy="180000"/>
                  </a:xfrm>
                  <a:prstGeom prst="rect">
                    <a:avLst/>
                  </a:prstGeom>
                  <a:solidFill>
                    <a:srgbClr val="00B0F0"/>
                  </a:solidFill>
                  <a:ln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sz="1600" dirty="0"/>
                      <a:t>MAPS*/Hybrids - w/, w/o precision timing </a:t>
                    </a:r>
                  </a:p>
                </p:txBody>
              </p:sp>
              <p:sp>
                <p:nvSpPr>
                  <p:cNvPr id="57" name="Rectangle 56">
                    <a:extLst>
                      <a:ext uri="{FF2B5EF4-FFF2-40B4-BE49-F238E27FC236}">
                        <a16:creationId xmlns:a16="http://schemas.microsoft.com/office/drawing/2014/main" id="{A4B8BB57-CD4C-E942-8BDC-40C24CEEA2D0}"/>
                      </a:ext>
                    </a:extLst>
                  </p:cNvPr>
                  <p:cNvSpPr/>
                  <p:nvPr/>
                </p:nvSpPr>
                <p:spPr>
                  <a:xfrm>
                    <a:off x="1740235" y="4120071"/>
                    <a:ext cx="4282300" cy="1266591"/>
                  </a:xfrm>
                  <a:prstGeom prst="rect">
                    <a:avLst/>
                  </a:prstGeom>
                  <a:solidFill>
                    <a:srgbClr val="00B0F0"/>
                  </a:solidFill>
                  <a:ln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sz="1600" dirty="0"/>
                      <a:t>MAPS*/Hybrids - w/, w/o precision timing </a:t>
                    </a:r>
                  </a:p>
                </p:txBody>
              </p:sp>
              <p:sp>
                <p:nvSpPr>
                  <p:cNvPr id="62" name="Rectangle 61">
                    <a:extLst>
                      <a:ext uri="{FF2B5EF4-FFF2-40B4-BE49-F238E27FC236}">
                        <a16:creationId xmlns:a16="http://schemas.microsoft.com/office/drawing/2014/main" id="{ED1E7F80-ACC0-C94E-A5DF-628491F0A2A5}"/>
                      </a:ext>
                    </a:extLst>
                  </p:cNvPr>
                  <p:cNvSpPr/>
                  <p:nvPr/>
                </p:nvSpPr>
                <p:spPr>
                  <a:xfrm>
                    <a:off x="6138567" y="4380121"/>
                    <a:ext cx="4269914" cy="1006262"/>
                  </a:xfrm>
                  <a:prstGeom prst="rect">
                    <a:avLst/>
                  </a:prstGeom>
                  <a:solidFill>
                    <a:srgbClr val="00B0F0"/>
                  </a:solidFill>
                  <a:ln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sz="1600" dirty="0"/>
                      <a:t>DC/TPC*</a:t>
                    </a:r>
                  </a:p>
                </p:txBody>
              </p:sp>
              <p:sp>
                <p:nvSpPr>
                  <p:cNvPr id="63" name="Rectangle 62">
                    <a:extLst>
                      <a:ext uri="{FF2B5EF4-FFF2-40B4-BE49-F238E27FC236}">
                        <a16:creationId xmlns:a16="http://schemas.microsoft.com/office/drawing/2014/main" id="{D1D6B5A4-021F-1947-B97A-DE1B85B0DA66}"/>
                      </a:ext>
                    </a:extLst>
                  </p:cNvPr>
                  <p:cNvSpPr/>
                  <p:nvPr/>
                </p:nvSpPr>
                <p:spPr>
                  <a:xfrm>
                    <a:off x="1738420" y="5446468"/>
                    <a:ext cx="8670061" cy="355024"/>
                  </a:xfrm>
                  <a:prstGeom prst="rect">
                    <a:avLst/>
                  </a:prstGeom>
                  <a:solidFill>
                    <a:srgbClr val="00F800"/>
                  </a:solidFill>
                  <a:ln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sz="1600" dirty="0"/>
                      <a:t>Vertex Detector MAPS* </a:t>
                    </a:r>
                  </a:p>
                </p:txBody>
              </p:sp>
            </p:grpSp>
            <p:sp>
              <p:nvSpPr>
                <p:cNvPr id="52" name="Rectangle 51">
                  <a:extLst>
                    <a:ext uri="{FF2B5EF4-FFF2-40B4-BE49-F238E27FC236}">
                      <a16:creationId xmlns:a16="http://schemas.microsoft.com/office/drawing/2014/main" id="{433BA71A-EBA0-6A45-AE21-6C701926557B}"/>
                    </a:ext>
                  </a:extLst>
                </p:cNvPr>
                <p:cNvSpPr/>
                <p:nvPr/>
              </p:nvSpPr>
              <p:spPr>
                <a:xfrm>
                  <a:off x="4976412" y="4069274"/>
                  <a:ext cx="1026000" cy="423975"/>
                </a:xfrm>
                <a:prstGeom prst="rect">
                  <a:avLst/>
                </a:prstGeom>
                <a:solidFill>
                  <a:srgbClr val="FF0000"/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1600" dirty="0" err="1">
                      <a:solidFill>
                        <a:schemeClr val="bg1"/>
                      </a:solidFill>
                    </a:rPr>
                    <a:t>CrysCal</a:t>
                  </a:r>
                  <a:r>
                    <a:rPr lang="en-US" sz="1600" dirty="0">
                      <a:solidFill>
                        <a:schemeClr val="bg1"/>
                      </a:solidFill>
                    </a:rPr>
                    <a:t>*</a:t>
                  </a:r>
                </a:p>
              </p:txBody>
            </p:sp>
          </p:grpSp>
          <p:cxnSp>
            <p:nvCxnSpPr>
              <p:cNvPr id="15" name="Straight Arrow Connector 14">
                <a:extLst>
                  <a:ext uri="{FF2B5EF4-FFF2-40B4-BE49-F238E27FC236}">
                    <a16:creationId xmlns:a16="http://schemas.microsoft.com/office/drawing/2014/main" id="{51EB2707-184E-0047-A06E-682F0DF906CE}"/>
                  </a:ext>
                </a:extLst>
              </p:cNvPr>
              <p:cNvCxnSpPr/>
              <p:nvPr/>
            </p:nvCxnSpPr>
            <p:spPr>
              <a:xfrm>
                <a:off x="5872163" y="5100639"/>
                <a:ext cx="471487" cy="0"/>
              </a:xfrm>
              <a:prstGeom prst="straightConnector1">
                <a:avLst/>
              </a:prstGeom>
              <a:ln w="38100">
                <a:solidFill>
                  <a:schemeClr val="tx1"/>
                </a:solidFill>
                <a:tailEnd type="triangle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7" name="Straight Arrow Connector 66">
                <a:extLst>
                  <a:ext uri="{FF2B5EF4-FFF2-40B4-BE49-F238E27FC236}">
                    <a16:creationId xmlns:a16="http://schemas.microsoft.com/office/drawing/2014/main" id="{077794D3-FDF8-CC47-8A3E-7DFCC40A5180}"/>
                  </a:ext>
                </a:extLst>
              </p:cNvPr>
              <p:cNvCxnSpPr>
                <a:cxnSpLocks/>
              </p:cNvCxnSpPr>
              <p:nvPr/>
            </p:nvCxnSpPr>
            <p:spPr>
              <a:xfrm rot="10800000">
                <a:off x="5852788" y="5297158"/>
                <a:ext cx="471487" cy="0"/>
              </a:xfrm>
              <a:prstGeom prst="straightConnector1">
                <a:avLst/>
              </a:prstGeom>
              <a:ln w="38100">
                <a:solidFill>
                  <a:schemeClr val="tx1"/>
                </a:solidFill>
                <a:tailEnd type="triangle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72" name="Rectangle 71">
              <a:extLst>
                <a:ext uri="{FF2B5EF4-FFF2-40B4-BE49-F238E27FC236}">
                  <a16:creationId xmlns:a16="http://schemas.microsoft.com/office/drawing/2014/main" id="{347B00EF-2953-5746-AE54-910CFC4CE363}"/>
                </a:ext>
              </a:extLst>
            </p:cNvPr>
            <p:cNvSpPr/>
            <p:nvPr/>
          </p:nvSpPr>
          <p:spPr>
            <a:xfrm>
              <a:off x="7263271" y="2658155"/>
              <a:ext cx="1026000" cy="987998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err="1"/>
                <a:t>DrCAl</a:t>
              </a:r>
              <a:endParaRPr lang="en-US" sz="1600" dirty="0"/>
            </a:p>
          </p:txBody>
        </p:sp>
        <p:sp>
          <p:nvSpPr>
            <p:cNvPr id="75" name="Rectangle 74">
              <a:extLst>
                <a:ext uri="{FF2B5EF4-FFF2-40B4-BE49-F238E27FC236}">
                  <a16:creationId xmlns:a16="http://schemas.microsoft.com/office/drawing/2014/main" id="{84F7C54F-51F4-2E47-9B5A-5E0722C247E3}"/>
                </a:ext>
              </a:extLst>
            </p:cNvPr>
            <p:cNvSpPr/>
            <p:nvPr/>
          </p:nvSpPr>
          <p:spPr>
            <a:xfrm>
              <a:off x="7263270" y="3662179"/>
              <a:ext cx="1042705" cy="191116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err="1">
                  <a:solidFill>
                    <a:schemeClr val="bg1"/>
                  </a:solidFill>
                </a:rPr>
                <a:t>μR</a:t>
              </a:r>
              <a:r>
                <a:rPr lang="en-US" sz="1600" dirty="0">
                  <a:solidFill>
                    <a:schemeClr val="bg1"/>
                  </a:solidFill>
                </a:rPr>
                <a:t>-well</a:t>
              </a:r>
            </a:p>
          </p:txBody>
        </p:sp>
      </p:grpSp>
      <p:sp>
        <p:nvSpPr>
          <p:cNvPr id="78" name="TextBox 77">
            <a:extLst>
              <a:ext uri="{FF2B5EF4-FFF2-40B4-BE49-F238E27FC236}">
                <a16:creationId xmlns:a16="http://schemas.microsoft.com/office/drawing/2014/main" id="{84C7F042-4891-0541-B50C-73AAB0A2EDA7}"/>
              </a:ext>
            </a:extLst>
          </p:cNvPr>
          <p:cNvSpPr txBox="1"/>
          <p:nvPr/>
        </p:nvSpPr>
        <p:spPr>
          <a:xfrm>
            <a:off x="1673067" y="863026"/>
            <a:ext cx="8705241" cy="70788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FR" sz="2000" dirty="0">
                <a:latin typeface="Avenir Next" panose="020B0503020202020204" pitchFamily="34" charset="0"/>
              </a:rPr>
              <a:t>* indicate French community main technologies interests</a:t>
            </a:r>
          </a:p>
          <a:p>
            <a:pPr algn="ctr"/>
            <a:r>
              <a:rPr lang="en-FR" sz="2000" dirty="0">
                <a:latin typeface="Avenir Next" panose="020B0503020202020204" pitchFamily="34" charset="0"/>
              </a:rPr>
              <a:t>Boxes features current simulation imlementations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62FDD39F-5F78-CE4B-8F7F-F8B13977CEAD}"/>
              </a:ext>
            </a:extLst>
          </p:cNvPr>
          <p:cNvSpPr/>
          <p:nvPr/>
        </p:nvSpPr>
        <p:spPr>
          <a:xfrm>
            <a:off x="1673067" y="1904100"/>
            <a:ext cx="1025993" cy="4262393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FR"/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FD5EC3B5-B8FE-8447-81E3-A2A2F7A7D10C}"/>
              </a:ext>
            </a:extLst>
          </p:cNvPr>
          <p:cNvSpPr/>
          <p:nvPr/>
        </p:nvSpPr>
        <p:spPr>
          <a:xfrm>
            <a:off x="6104526" y="1880110"/>
            <a:ext cx="1025993" cy="4262393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FR"/>
          </a:p>
        </p:txBody>
      </p:sp>
      <p:sp>
        <p:nvSpPr>
          <p:cNvPr id="80" name="Rectangle 79">
            <a:extLst>
              <a:ext uri="{FF2B5EF4-FFF2-40B4-BE49-F238E27FC236}">
                <a16:creationId xmlns:a16="http://schemas.microsoft.com/office/drawing/2014/main" id="{7AD1FDCF-4908-DE4D-9B05-021E42E3C54E}"/>
              </a:ext>
            </a:extLst>
          </p:cNvPr>
          <p:cNvSpPr/>
          <p:nvPr/>
        </p:nvSpPr>
        <p:spPr>
          <a:xfrm>
            <a:off x="7196630" y="1880110"/>
            <a:ext cx="1025993" cy="4262393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FR"/>
          </a:p>
        </p:txBody>
      </p:sp>
      <p:sp>
        <p:nvSpPr>
          <p:cNvPr id="81" name="Rectangle 80">
            <a:extLst>
              <a:ext uri="{FF2B5EF4-FFF2-40B4-BE49-F238E27FC236}">
                <a16:creationId xmlns:a16="http://schemas.microsoft.com/office/drawing/2014/main" id="{A95C8698-FB1A-954A-8841-7254DCF70825}"/>
              </a:ext>
            </a:extLst>
          </p:cNvPr>
          <p:cNvSpPr/>
          <p:nvPr/>
        </p:nvSpPr>
        <p:spPr>
          <a:xfrm>
            <a:off x="8278188" y="1866243"/>
            <a:ext cx="2110726" cy="4262393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FR"/>
          </a:p>
        </p:txBody>
      </p:sp>
    </p:spTree>
    <p:extLst>
      <p:ext uri="{BB962C8B-B14F-4D97-AF65-F5344CB8AC3E}">
        <p14:creationId xmlns:p14="http://schemas.microsoft.com/office/powerpoint/2010/main" val="113368662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856112" y="6474965"/>
            <a:ext cx="1335889" cy="365125"/>
          </a:xfrm>
        </p:spPr>
        <p:txBody>
          <a:bodyPr/>
          <a:lstStyle/>
          <a:p>
            <a:fld id="{9CA62D5A-175C-0146-8DFE-850ADA1B8FDC}" type="slidenum">
              <a:rPr lang="en-US" smtClean="0">
                <a:solidFill>
                  <a:schemeClr val="tx1"/>
                </a:solidFill>
              </a:rPr>
              <a:pPr/>
              <a:t>12</a:t>
            </a:fld>
            <a:endParaRPr lang="en-US">
              <a:solidFill>
                <a:schemeClr val="tx1"/>
              </a:solidFill>
            </a:endParaRPr>
          </a:p>
        </p:txBody>
      </p:sp>
      <p:grpSp>
        <p:nvGrpSpPr>
          <p:cNvPr id="12" name="Groupe 11">
            <a:extLst>
              <a:ext uri="{FF2B5EF4-FFF2-40B4-BE49-F238E27FC236}">
                <a16:creationId xmlns:a16="http://schemas.microsoft.com/office/drawing/2014/main" id="{6C20A804-98F1-A647-8900-F938106B28DD}"/>
              </a:ext>
            </a:extLst>
          </p:cNvPr>
          <p:cNvGrpSpPr/>
          <p:nvPr/>
        </p:nvGrpSpPr>
        <p:grpSpPr>
          <a:xfrm>
            <a:off x="344031" y="163429"/>
            <a:ext cx="11503938" cy="660407"/>
            <a:chOff x="344031" y="163429"/>
            <a:chExt cx="11503938" cy="660407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1CFE3B04-0576-AD42-A1A6-668E0D54DA04}"/>
                </a:ext>
              </a:extLst>
            </p:cNvPr>
            <p:cNvSpPr/>
            <p:nvPr/>
          </p:nvSpPr>
          <p:spPr>
            <a:xfrm>
              <a:off x="344031" y="163429"/>
              <a:ext cx="11503938" cy="58477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3200" dirty="0">
                  <a:latin typeface="Avenir Next" panose="020B0503020202020204" pitchFamily="34" charset="0"/>
                  <a:sym typeface="Wingdings"/>
                </a:rPr>
                <a:t>Even more technology options and combinations - w/ PID </a:t>
              </a:r>
            </a:p>
          </p:txBody>
        </p:sp>
        <p:cxnSp>
          <p:nvCxnSpPr>
            <p:cNvPr id="9" name="Connecteur droit 8">
              <a:extLst>
                <a:ext uri="{FF2B5EF4-FFF2-40B4-BE49-F238E27FC236}">
                  <a16:creationId xmlns:a16="http://schemas.microsoft.com/office/drawing/2014/main" id="{735BB2F5-2C9E-6144-AD7B-9CAC4C132B74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541200" y="809760"/>
              <a:ext cx="11109600" cy="14076"/>
            </a:xfrm>
            <a:prstGeom prst="line">
              <a:avLst/>
            </a:prstGeom>
            <a:ln w="12700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76" name="TextBox 175">
            <a:extLst>
              <a:ext uri="{FF2B5EF4-FFF2-40B4-BE49-F238E27FC236}">
                <a16:creationId xmlns:a16="http://schemas.microsoft.com/office/drawing/2014/main" id="{3D9EC561-AD52-B44B-80D9-D1D69D74D87B}"/>
              </a:ext>
            </a:extLst>
          </p:cNvPr>
          <p:cNvSpPr txBox="1"/>
          <p:nvPr/>
        </p:nvSpPr>
        <p:spPr>
          <a:xfrm>
            <a:off x="395428" y="6526702"/>
            <a:ext cx="114011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FR" sz="2000" dirty="0">
                <a:latin typeface="Avenir Next" panose="020B0503020202020204" pitchFamily="34" charset="0"/>
              </a:rPr>
              <a:t>* Indicate French community main technologies interests</a:t>
            </a:r>
          </a:p>
        </p:txBody>
      </p:sp>
      <p:grpSp>
        <p:nvGrpSpPr>
          <p:cNvPr id="27" name="Group 26">
            <a:extLst>
              <a:ext uri="{FF2B5EF4-FFF2-40B4-BE49-F238E27FC236}">
                <a16:creationId xmlns:a16="http://schemas.microsoft.com/office/drawing/2014/main" id="{0BC11D3A-4E15-6943-8197-6EEB8D08BBA7}"/>
              </a:ext>
            </a:extLst>
          </p:cNvPr>
          <p:cNvGrpSpPr/>
          <p:nvPr/>
        </p:nvGrpSpPr>
        <p:grpSpPr>
          <a:xfrm>
            <a:off x="1676334" y="1073230"/>
            <a:ext cx="8716414" cy="5509673"/>
            <a:chOff x="1676334" y="1073230"/>
            <a:chExt cx="8716414" cy="5509673"/>
          </a:xfrm>
        </p:grpSpPr>
        <p:grpSp>
          <p:nvGrpSpPr>
            <p:cNvPr id="26" name="Group 25">
              <a:extLst>
                <a:ext uri="{FF2B5EF4-FFF2-40B4-BE49-F238E27FC236}">
                  <a16:creationId xmlns:a16="http://schemas.microsoft.com/office/drawing/2014/main" id="{9E979BA3-8245-654B-B895-6CCAA136E0FD}"/>
                </a:ext>
              </a:extLst>
            </p:cNvPr>
            <p:cNvGrpSpPr/>
            <p:nvPr/>
          </p:nvGrpSpPr>
          <p:grpSpPr>
            <a:xfrm>
              <a:off x="1676334" y="1073230"/>
              <a:ext cx="8716414" cy="5509673"/>
              <a:chOff x="1676334" y="1022430"/>
              <a:chExt cx="8716414" cy="5509673"/>
            </a:xfrm>
          </p:grpSpPr>
          <p:grpSp>
            <p:nvGrpSpPr>
              <p:cNvPr id="24" name="Group 23">
                <a:extLst>
                  <a:ext uri="{FF2B5EF4-FFF2-40B4-BE49-F238E27FC236}">
                    <a16:creationId xmlns:a16="http://schemas.microsoft.com/office/drawing/2014/main" id="{5C523506-4B59-084A-A506-68BEBD84A366}"/>
                  </a:ext>
                </a:extLst>
              </p:cNvPr>
              <p:cNvGrpSpPr/>
              <p:nvPr/>
            </p:nvGrpSpPr>
            <p:grpSpPr>
              <a:xfrm>
                <a:off x="1676334" y="1022430"/>
                <a:ext cx="8716414" cy="5509673"/>
                <a:chOff x="1737793" y="1278277"/>
                <a:chExt cx="8716414" cy="5509673"/>
              </a:xfrm>
            </p:grpSpPr>
            <p:grpSp>
              <p:nvGrpSpPr>
                <p:cNvPr id="23" name="Group 22">
                  <a:extLst>
                    <a:ext uri="{FF2B5EF4-FFF2-40B4-BE49-F238E27FC236}">
                      <a16:creationId xmlns:a16="http://schemas.microsoft.com/office/drawing/2014/main" id="{0F25E7DB-05A7-CF48-AE0C-9A9BD71F6ADF}"/>
                    </a:ext>
                  </a:extLst>
                </p:cNvPr>
                <p:cNvGrpSpPr/>
                <p:nvPr/>
              </p:nvGrpSpPr>
              <p:grpSpPr>
                <a:xfrm>
                  <a:off x="1737793" y="1278277"/>
                  <a:ext cx="8716414" cy="5509673"/>
                  <a:chOff x="1737793" y="1278277"/>
                  <a:chExt cx="8716414" cy="5509673"/>
                </a:xfrm>
              </p:grpSpPr>
              <p:grpSp>
                <p:nvGrpSpPr>
                  <p:cNvPr id="16" name="Group 15">
                    <a:extLst>
                      <a:ext uri="{FF2B5EF4-FFF2-40B4-BE49-F238E27FC236}">
                        <a16:creationId xmlns:a16="http://schemas.microsoft.com/office/drawing/2014/main" id="{4FB95C23-E7BE-D848-AC5C-EC34E401FF53}"/>
                      </a:ext>
                    </a:extLst>
                  </p:cNvPr>
                  <p:cNvGrpSpPr/>
                  <p:nvPr/>
                </p:nvGrpSpPr>
                <p:grpSpPr>
                  <a:xfrm>
                    <a:off x="1737793" y="1278277"/>
                    <a:ext cx="8716414" cy="5509673"/>
                    <a:chOff x="1737793" y="1278277"/>
                    <a:chExt cx="8716414" cy="5509673"/>
                  </a:xfrm>
                </p:grpSpPr>
                <p:grpSp>
                  <p:nvGrpSpPr>
                    <p:cNvPr id="14" name="Group 13">
                      <a:extLst>
                        <a:ext uri="{FF2B5EF4-FFF2-40B4-BE49-F238E27FC236}">
                          <a16:creationId xmlns:a16="http://schemas.microsoft.com/office/drawing/2014/main" id="{4EFF19B7-9A2F-984B-9097-BCD226120669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1737793" y="1278277"/>
                      <a:ext cx="8716414" cy="5094564"/>
                      <a:chOff x="1737793" y="1278277"/>
                      <a:chExt cx="8716414" cy="5094564"/>
                    </a:xfrm>
                  </p:grpSpPr>
                  <p:sp>
                    <p:nvSpPr>
                      <p:cNvPr id="52" name="Rectangle 51">
                        <a:extLst>
                          <a:ext uri="{FF2B5EF4-FFF2-40B4-BE49-F238E27FC236}">
                            <a16:creationId xmlns:a16="http://schemas.microsoft.com/office/drawing/2014/main" id="{433BA71A-EBA0-6A45-AE21-6C701926557B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4989112" y="3742013"/>
                        <a:ext cx="1019058" cy="423975"/>
                      </a:xfrm>
                      <a:prstGeom prst="rect">
                        <a:avLst/>
                      </a:prstGeom>
                      <a:solidFill>
                        <a:srgbClr val="FF0000"/>
                      </a:solidFill>
                      <a:ln>
                        <a:noFill/>
                      </a:ln>
                      <a:effectLst/>
                    </p:spPr>
                    <p:style>
                      <a:lnRef idx="1">
                        <a:schemeClr val="accent1"/>
                      </a:lnRef>
                      <a:fillRef idx="3">
                        <a:schemeClr val="accent1"/>
                      </a:fillRef>
                      <a:effectRef idx="2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r>
                          <a:rPr lang="en-US" sz="1600" dirty="0" err="1">
                            <a:solidFill>
                              <a:schemeClr val="bg1"/>
                            </a:solidFill>
                          </a:rPr>
                          <a:t>CrysCal</a:t>
                        </a:r>
                        <a:r>
                          <a:rPr lang="en-US" sz="1600" dirty="0">
                            <a:solidFill>
                              <a:schemeClr val="bg1"/>
                            </a:solidFill>
                          </a:rPr>
                          <a:t>*</a:t>
                        </a:r>
                      </a:p>
                    </p:txBody>
                  </p:sp>
                  <p:grpSp>
                    <p:nvGrpSpPr>
                      <p:cNvPr id="10" name="Group 9">
                        <a:extLst>
                          <a:ext uri="{FF2B5EF4-FFF2-40B4-BE49-F238E27FC236}">
                            <a16:creationId xmlns:a16="http://schemas.microsoft.com/office/drawing/2014/main" id="{134C2B5B-7906-0B45-A8C1-E5D2CFD1E3C5}"/>
                          </a:ext>
                        </a:extLst>
                      </p:cNvPr>
                      <p:cNvGrpSpPr/>
                      <p:nvPr/>
                    </p:nvGrpSpPr>
                    <p:grpSpPr>
                      <a:xfrm>
                        <a:off x="1737793" y="1278277"/>
                        <a:ext cx="8716414" cy="5094564"/>
                        <a:chOff x="1737793" y="1278277"/>
                        <a:chExt cx="8716414" cy="5094564"/>
                      </a:xfrm>
                    </p:grpSpPr>
                    <p:grpSp>
                      <p:nvGrpSpPr>
                        <p:cNvPr id="6" name="Group 5">
                          <a:extLst>
                            <a:ext uri="{FF2B5EF4-FFF2-40B4-BE49-F238E27FC236}">
                              <a16:creationId xmlns:a16="http://schemas.microsoft.com/office/drawing/2014/main" id="{29E8424F-A315-3A43-8506-D6C25284018C}"/>
                            </a:ext>
                          </a:extLst>
                        </p:cNvPr>
                        <p:cNvGrpSpPr/>
                        <p:nvPr/>
                      </p:nvGrpSpPr>
                      <p:grpSpPr>
                        <a:xfrm>
                          <a:off x="1738420" y="1278277"/>
                          <a:ext cx="8712223" cy="5094564"/>
                          <a:chOff x="1738420" y="1278277"/>
                          <a:chExt cx="8712223" cy="5094564"/>
                        </a:xfrm>
                      </p:grpSpPr>
                      <p:grpSp>
                        <p:nvGrpSpPr>
                          <p:cNvPr id="2" name="Group 1">
                            <a:extLst>
                              <a:ext uri="{FF2B5EF4-FFF2-40B4-BE49-F238E27FC236}">
                                <a16:creationId xmlns:a16="http://schemas.microsoft.com/office/drawing/2014/main" id="{855CF928-1302-154B-9CEA-270C31295D53}"/>
                              </a:ext>
                            </a:extLst>
                          </p:cNvPr>
                          <p:cNvGrpSpPr/>
                          <p:nvPr/>
                        </p:nvGrpSpPr>
                        <p:grpSpPr>
                          <a:xfrm>
                            <a:off x="1738420" y="1278277"/>
                            <a:ext cx="8695024" cy="5094564"/>
                            <a:chOff x="1738420" y="1278277"/>
                            <a:chExt cx="8695024" cy="5094564"/>
                          </a:xfrm>
                        </p:grpSpPr>
                        <p:grpSp>
                          <p:nvGrpSpPr>
                            <p:cNvPr id="18" name="Group 17">
                              <a:extLst>
                                <a:ext uri="{FF2B5EF4-FFF2-40B4-BE49-F238E27FC236}">
                                  <a16:creationId xmlns:a16="http://schemas.microsoft.com/office/drawing/2014/main" id="{3CB9B7D2-0BDF-8040-9F9A-BAC853694B59}"/>
                                </a:ext>
                              </a:extLst>
                            </p:cNvPr>
                            <p:cNvGrpSpPr/>
                            <p:nvPr/>
                          </p:nvGrpSpPr>
                          <p:grpSpPr>
                            <a:xfrm>
                              <a:off x="1738420" y="1278277"/>
                              <a:ext cx="8695024" cy="5094564"/>
                              <a:chOff x="1999676" y="1021104"/>
                              <a:chExt cx="8695024" cy="5094564"/>
                            </a:xfrm>
                          </p:grpSpPr>
                          <p:cxnSp>
                            <p:nvCxnSpPr>
                              <p:cNvPr id="7" name="Straight Connector 6">
                                <a:extLst>
                                  <a:ext uri="{FF2B5EF4-FFF2-40B4-BE49-F238E27FC236}">
                                    <a16:creationId xmlns:a16="http://schemas.microsoft.com/office/drawing/2014/main" id="{E1923E94-0300-0B4B-8C1B-772FE93DCD16}"/>
                                  </a:ext>
                                </a:extLst>
                              </p:cNvPr>
                              <p:cNvCxnSpPr>
                                <a:cxnSpLocks/>
                              </p:cNvCxnSpPr>
                              <p:nvPr/>
                            </p:nvCxnSpPr>
                            <p:spPr>
                              <a:xfrm>
                                <a:off x="6350281" y="1345014"/>
                                <a:ext cx="0" cy="4770654"/>
                              </a:xfrm>
                              <a:prstGeom prst="line">
                                <a:avLst/>
                              </a:prstGeom>
                              <a:ln w="38100">
                                <a:solidFill>
                                  <a:schemeClr val="tx1"/>
                                </a:solidFill>
                              </a:ln>
                            </p:spPr>
                            <p:style>
                              <a:lnRef idx="2">
                                <a:schemeClr val="accent1"/>
                              </a:lnRef>
                              <a:fillRef idx="0">
                                <a:schemeClr val="accent1"/>
                              </a:fillRef>
                              <a:effectRef idx="1">
                                <a:schemeClr val="accent1"/>
                              </a:effectRef>
                              <a:fontRef idx="minor">
                                <a:schemeClr val="tx1"/>
                              </a:fontRef>
                            </p:style>
                          </p:cxnSp>
                          <p:grpSp>
                            <p:nvGrpSpPr>
                              <p:cNvPr id="5" name="Groupe 4">
                                <a:extLst>
                                  <a:ext uri="{FF2B5EF4-FFF2-40B4-BE49-F238E27FC236}">
                                    <a16:creationId xmlns:a16="http://schemas.microsoft.com/office/drawing/2014/main" id="{020BDCEE-8064-3945-858C-48114F5F7719}"/>
                                  </a:ext>
                                </a:extLst>
                              </p:cNvPr>
                              <p:cNvGrpSpPr/>
                              <p:nvPr/>
                            </p:nvGrpSpPr>
                            <p:grpSpPr>
                              <a:xfrm>
                                <a:off x="1999676" y="1349796"/>
                                <a:ext cx="8695024" cy="1305667"/>
                                <a:chOff x="2426095" y="1000400"/>
                                <a:chExt cx="7810037" cy="1056751"/>
                              </a:xfrm>
                            </p:grpSpPr>
                            <p:sp>
                              <p:nvSpPr>
                                <p:cNvPr id="125" name="Rectangle 124">
                                  <a:extLst>
                                    <a:ext uri="{FF2B5EF4-FFF2-40B4-BE49-F238E27FC236}">
                                      <a16:creationId xmlns:a16="http://schemas.microsoft.com/office/drawing/2014/main" id="{16602808-A099-B74B-933D-C9A15A19C2AD}"/>
                                    </a:ext>
                                  </a:extLst>
                                </p:cNvPr>
                                <p:cNvSpPr/>
                                <p:nvPr/>
                              </p:nvSpPr>
                              <p:spPr>
                                <a:xfrm>
                                  <a:off x="2426095" y="1000400"/>
                                  <a:ext cx="3846447" cy="650871"/>
                                </a:xfrm>
                                <a:prstGeom prst="rect">
                                  <a:avLst/>
                                </a:prstGeom>
                                <a:solidFill>
                                  <a:srgbClr val="FCAF32"/>
                                </a:solidFill>
                                <a:ln>
                                  <a:noFill/>
                                </a:ln>
                                <a:effectLst/>
                              </p:spPr>
                              <p:style>
                                <a:lnRef idx="1">
                                  <a:schemeClr val="accent1"/>
                                </a:lnRef>
                                <a:fillRef idx="3">
                                  <a:schemeClr val="accent1"/>
                                </a:fillRef>
                                <a:effectRef idx="2">
                                  <a:schemeClr val="accent1"/>
                                </a:effectRef>
                                <a:fontRef idx="minor">
                                  <a:schemeClr val="lt1"/>
                                </a:fontRef>
                              </p:style>
                              <p:txBody>
                                <a:bodyPr rtlCol="0" anchor="ctr"/>
                                <a:lstStyle/>
                                <a:p>
                                  <a:pPr algn="ctr"/>
                                  <a:r>
                                    <a:rPr lang="en-US" sz="1600" dirty="0"/>
                                    <a:t>Muons</a:t>
                                  </a:r>
                                </a:p>
                              </p:txBody>
                            </p:sp>
                            <p:grpSp>
                              <p:nvGrpSpPr>
                                <p:cNvPr id="3" name="Groupe 2">
                                  <a:extLst>
                                    <a:ext uri="{FF2B5EF4-FFF2-40B4-BE49-F238E27FC236}">
                                      <a16:creationId xmlns:a16="http://schemas.microsoft.com/office/drawing/2014/main" id="{AA00C6B5-1802-564A-9218-B46447545D21}"/>
                                    </a:ext>
                                  </a:extLst>
                                </p:cNvPr>
                                <p:cNvGrpSpPr/>
                                <p:nvPr/>
                              </p:nvGrpSpPr>
                              <p:grpSpPr>
                                <a:xfrm>
                                  <a:off x="2428733" y="1573343"/>
                                  <a:ext cx="7807399" cy="483808"/>
                                  <a:chOff x="265346" y="2454202"/>
                                  <a:chExt cx="6072494" cy="483808"/>
                                </a:xfrm>
                              </p:grpSpPr>
                              <p:sp>
                                <p:nvSpPr>
                                  <p:cNvPr id="131" name="Rectangle 130">
                                    <a:extLst>
                                      <a:ext uri="{FF2B5EF4-FFF2-40B4-BE49-F238E27FC236}">
                                        <a16:creationId xmlns:a16="http://schemas.microsoft.com/office/drawing/2014/main" id="{E7844A54-5EB6-1545-B1D0-93B608A156C6}"/>
                                      </a:ext>
                                    </a:extLst>
                                  </p:cNvPr>
                                  <p:cNvSpPr/>
                                  <p:nvPr/>
                                </p:nvSpPr>
                                <p:spPr>
                                  <a:xfrm>
                                    <a:off x="265346" y="2583895"/>
                                    <a:ext cx="2989666" cy="354115"/>
                                  </a:xfrm>
                                  <a:prstGeom prst="rect">
                                    <a:avLst/>
                                  </a:prstGeom>
                                  <a:solidFill>
                                    <a:schemeClr val="tx1">
                                      <a:lumMod val="65000"/>
                                      <a:lumOff val="35000"/>
                                    </a:schemeClr>
                                  </a:solidFill>
                                  <a:ln>
                                    <a:noFill/>
                                  </a:ln>
                                  <a:effectLst/>
                                </p:spPr>
                                <p:style>
                                  <a:lnRef idx="1">
                                    <a:schemeClr val="accent1"/>
                                  </a:lnRef>
                                  <a:fillRef idx="3">
                                    <a:schemeClr val="accent1"/>
                                  </a:fillRef>
                                  <a:effectRef idx="2">
                                    <a:schemeClr val="accent1"/>
                                  </a:effectRef>
                                  <a:fontRef idx="minor">
                                    <a:schemeClr val="lt1"/>
                                  </a:fontRef>
                                </p:style>
                                <p:txBody>
                                  <a:bodyPr rtlCol="0" anchor="ctr"/>
                                  <a:lstStyle/>
                                  <a:p>
                                    <a:pPr algn="ctr"/>
                                    <a:r>
                                      <a:rPr lang="en-US" sz="1600" dirty="0"/>
                                      <a:t>(Thick) solenoid 2-3 T </a:t>
                                    </a:r>
                                  </a:p>
                                </p:txBody>
                              </p:sp>
                              <p:sp>
                                <p:nvSpPr>
                                  <p:cNvPr id="141" name="Rectangle 140">
                                    <a:extLst>
                                      <a:ext uri="{FF2B5EF4-FFF2-40B4-BE49-F238E27FC236}">
                                        <a16:creationId xmlns:a16="http://schemas.microsoft.com/office/drawing/2014/main" id="{63A82D88-20EC-8F48-AE5D-657FA49537BC}"/>
                                      </a:ext>
                                    </a:extLst>
                                  </p:cNvPr>
                                  <p:cNvSpPr/>
                                  <p:nvPr/>
                                </p:nvSpPr>
                                <p:spPr>
                                  <a:xfrm>
                                    <a:off x="3344420" y="2454202"/>
                                    <a:ext cx="2993420" cy="477151"/>
                                  </a:xfrm>
                                  <a:prstGeom prst="rect">
                                    <a:avLst/>
                                  </a:prstGeom>
                                  <a:solidFill>
                                    <a:srgbClr val="FCAF32"/>
                                  </a:solidFill>
                                  <a:ln>
                                    <a:noFill/>
                                  </a:ln>
                                  <a:effectLst/>
                                </p:spPr>
                                <p:style>
                                  <a:lnRef idx="1">
                                    <a:schemeClr val="accent1"/>
                                  </a:lnRef>
                                  <a:fillRef idx="3">
                                    <a:schemeClr val="accent1"/>
                                  </a:fillRef>
                                  <a:effectRef idx="2">
                                    <a:schemeClr val="accent1"/>
                                  </a:effectRef>
                                  <a:fontRef idx="minor">
                                    <a:schemeClr val="lt1"/>
                                  </a:fontRef>
                                </p:style>
                                <p:txBody>
                                  <a:bodyPr rtlCol="0" anchor="ctr"/>
                                  <a:lstStyle/>
                                  <a:p>
                                    <a:pPr algn="ctr"/>
                                    <a:r>
                                      <a:rPr lang="en-US" sz="1600" dirty="0"/>
                                      <a:t>Muons</a:t>
                                    </a:r>
                                  </a:p>
                                </p:txBody>
                              </p:sp>
                            </p:grpSp>
                          </p:grpSp>
                          <p:sp>
                            <p:nvSpPr>
                              <p:cNvPr id="44" name="TextBox 43">
                                <a:extLst>
                                  <a:ext uri="{FF2B5EF4-FFF2-40B4-BE49-F238E27FC236}">
                                    <a16:creationId xmlns:a16="http://schemas.microsoft.com/office/drawing/2014/main" id="{EC2DCB3E-AAFF-3F4B-8438-7C05A33CE9A4}"/>
                                  </a:ext>
                                </a:extLst>
                              </p:cNvPr>
                              <p:cNvSpPr txBox="1"/>
                              <p:nvPr/>
                            </p:nvSpPr>
                            <p:spPr>
                              <a:xfrm>
                                <a:off x="2428222" y="1021104"/>
                                <a:ext cx="3425208" cy="369332"/>
                              </a:xfrm>
                              <a:prstGeom prst="rect">
                                <a:avLst/>
                              </a:prstGeom>
                              <a:noFill/>
                            </p:spPr>
                            <p:txBody>
                              <a:bodyPr wrap="square">
                                <a:spAutoFit/>
                              </a:bodyPr>
                              <a:lstStyle/>
                              <a:p>
                                <a:pPr algn="ctr"/>
                                <a:r>
                                  <a:rPr lang="en-US" dirty="0">
                                    <a:latin typeface="Avenir Next" panose="020B0503020202020204" pitchFamily="34" charset="0"/>
                                  </a:rPr>
                                  <a:t>Calorimetry inside solenoid </a:t>
                                </a:r>
                                <a:endParaRPr lang="en-FR" dirty="0"/>
                              </a:p>
                            </p:txBody>
                          </p:sp>
                          <p:sp>
                            <p:nvSpPr>
                              <p:cNvPr id="45" name="TextBox 44">
                                <a:extLst>
                                  <a:ext uri="{FF2B5EF4-FFF2-40B4-BE49-F238E27FC236}">
                                    <a16:creationId xmlns:a16="http://schemas.microsoft.com/office/drawing/2014/main" id="{D336EAB6-F1E0-9C41-B730-B906DB250927}"/>
                                  </a:ext>
                                </a:extLst>
                              </p:cNvPr>
                              <p:cNvSpPr txBox="1"/>
                              <p:nvPr/>
                            </p:nvSpPr>
                            <p:spPr>
                              <a:xfrm>
                                <a:off x="6767842" y="1021104"/>
                                <a:ext cx="3568973" cy="369332"/>
                              </a:xfrm>
                              <a:prstGeom prst="rect">
                                <a:avLst/>
                              </a:prstGeom>
                              <a:noFill/>
                            </p:spPr>
                            <p:txBody>
                              <a:bodyPr wrap="square">
                                <a:spAutoFit/>
                              </a:bodyPr>
                              <a:lstStyle/>
                              <a:p>
                                <a:pPr algn="ctr"/>
                                <a:r>
                                  <a:rPr lang="en-US" dirty="0">
                                    <a:latin typeface="Avenir Next" panose="020B0503020202020204" pitchFamily="34" charset="0"/>
                                  </a:rPr>
                                  <a:t>Calorimetry outside solenoid </a:t>
                                </a:r>
                                <a:endParaRPr lang="en-FR" dirty="0"/>
                              </a:p>
                            </p:txBody>
                          </p:sp>
                        </p:grpSp>
                        <p:sp>
                          <p:nvSpPr>
                            <p:cNvPr id="40" name="Rectangle 39">
                              <a:extLst>
                                <a:ext uri="{FF2B5EF4-FFF2-40B4-BE49-F238E27FC236}">
                                  <a16:creationId xmlns:a16="http://schemas.microsoft.com/office/drawing/2014/main" id="{6DEFE05F-37A9-6844-B5D2-CBCC80F0B9D2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>
                              <a:off x="1738420" y="2966093"/>
                              <a:ext cx="1026000" cy="1206000"/>
                            </a:xfrm>
                            <a:prstGeom prst="rect">
                              <a:avLst/>
                            </a:prstGeom>
                            <a:solidFill>
                              <a:srgbClr val="FF0000"/>
                            </a:solidFill>
                            <a:ln>
                              <a:noFill/>
                            </a:ln>
                            <a:effectLst/>
                          </p:spPr>
                          <p:style>
                            <a:lnRef idx="1">
                              <a:schemeClr val="accent1"/>
                            </a:lnRef>
                            <a:fillRef idx="3">
                              <a:schemeClr val="accent1"/>
                            </a:fillRef>
                            <a:effectRef idx="2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0" anchor="ctr"/>
                            <a:lstStyle/>
                            <a:p>
                              <a:pPr algn="ctr"/>
                              <a:r>
                                <a:rPr lang="en-US" sz="1600" dirty="0" err="1"/>
                                <a:t>HGCal</a:t>
                              </a:r>
                              <a:r>
                                <a:rPr lang="en-US" sz="1600" dirty="0"/>
                                <a:t>*</a:t>
                              </a:r>
                            </a:p>
                          </p:txBody>
                        </p:sp>
                        <p:sp>
                          <p:nvSpPr>
                            <p:cNvPr id="41" name="Rectangle 40">
                              <a:extLst>
                                <a:ext uri="{FF2B5EF4-FFF2-40B4-BE49-F238E27FC236}">
                                  <a16:creationId xmlns:a16="http://schemas.microsoft.com/office/drawing/2014/main" id="{A32BD163-1C9B-A248-90F2-87CC4D28D7C9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>
                              <a:off x="3896481" y="2966093"/>
                              <a:ext cx="1026000" cy="1206000"/>
                            </a:xfrm>
                            <a:prstGeom prst="rect">
                              <a:avLst/>
                            </a:prstGeom>
                            <a:solidFill>
                              <a:srgbClr val="FF0000"/>
                            </a:solidFill>
                            <a:ln>
                              <a:noFill/>
                            </a:ln>
                            <a:effectLst/>
                          </p:spPr>
                          <p:style>
                            <a:lnRef idx="1">
                              <a:schemeClr val="accent1"/>
                            </a:lnRef>
                            <a:fillRef idx="3">
                              <a:schemeClr val="accent1"/>
                            </a:fillRef>
                            <a:effectRef idx="2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0" anchor="ctr"/>
                            <a:lstStyle/>
                            <a:p>
                              <a:pPr algn="ctr"/>
                              <a:r>
                                <a:rPr lang="en-US" sz="1600" dirty="0" err="1"/>
                                <a:t>DrCAl</a:t>
                              </a:r>
                              <a:endParaRPr lang="en-US" sz="1600" dirty="0"/>
                            </a:p>
                          </p:txBody>
                        </p:sp>
                        <p:sp>
                          <p:nvSpPr>
                            <p:cNvPr id="42" name="Rectangle 41">
                              <a:extLst>
                                <a:ext uri="{FF2B5EF4-FFF2-40B4-BE49-F238E27FC236}">
                                  <a16:creationId xmlns:a16="http://schemas.microsoft.com/office/drawing/2014/main" id="{B74E279A-73BA-754C-85C4-6F680C0DD066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>
                              <a:off x="2819144" y="2966093"/>
                              <a:ext cx="1026000" cy="1206000"/>
                            </a:xfrm>
                            <a:prstGeom prst="rect">
                              <a:avLst/>
                            </a:prstGeom>
                            <a:solidFill>
                              <a:srgbClr val="FF0000"/>
                            </a:solidFill>
                            <a:ln>
                              <a:noFill/>
                            </a:ln>
                            <a:effectLst/>
                          </p:spPr>
                          <p:style>
                            <a:lnRef idx="1">
                              <a:schemeClr val="accent1"/>
                            </a:lnRef>
                            <a:fillRef idx="3">
                              <a:schemeClr val="accent1"/>
                            </a:fillRef>
                            <a:effectRef idx="2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0" anchor="ctr"/>
                            <a:lstStyle/>
                            <a:p>
                              <a:pPr algn="ctr"/>
                              <a:r>
                                <a:rPr lang="en-US" sz="1600" dirty="0" err="1"/>
                                <a:t>LArCAl</a:t>
                              </a:r>
                              <a:r>
                                <a:rPr lang="en-US" sz="1600" dirty="0"/>
                                <a:t>*</a:t>
                              </a:r>
                            </a:p>
                          </p:txBody>
                        </p:sp>
                        <p:sp>
                          <p:nvSpPr>
                            <p:cNvPr id="43" name="Rectangle 42">
                              <a:extLst>
                                <a:ext uri="{FF2B5EF4-FFF2-40B4-BE49-F238E27FC236}">
                                  <a16:creationId xmlns:a16="http://schemas.microsoft.com/office/drawing/2014/main" id="{8C47E737-EBA4-BD42-BB57-D1A28BB5AA85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>
                              <a:off x="4982173" y="2966093"/>
                              <a:ext cx="1026000" cy="761632"/>
                            </a:xfrm>
                            <a:prstGeom prst="rect">
                              <a:avLst/>
                            </a:prstGeom>
                            <a:solidFill>
                              <a:srgbClr val="FF0000"/>
                            </a:solidFill>
                            <a:ln>
                              <a:noFill/>
                            </a:ln>
                            <a:effectLst/>
                          </p:spPr>
                          <p:style>
                            <a:lnRef idx="1">
                              <a:schemeClr val="accent1"/>
                            </a:lnRef>
                            <a:fillRef idx="3">
                              <a:schemeClr val="accent1"/>
                            </a:fillRef>
                            <a:effectRef idx="2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0" anchor="ctr"/>
                            <a:lstStyle/>
                            <a:p>
                              <a:pPr algn="ctr"/>
                              <a:r>
                                <a:rPr lang="en-US" sz="1600" dirty="0" err="1"/>
                                <a:t>DrCAl</a:t>
                              </a:r>
                              <a:endParaRPr lang="en-US" sz="1600" dirty="0"/>
                            </a:p>
                          </p:txBody>
                        </p:sp>
                      </p:grpSp>
                      <p:sp>
                        <p:nvSpPr>
                          <p:cNvPr id="48" name="Rectangle 47">
                            <a:extLst>
                              <a:ext uri="{FF2B5EF4-FFF2-40B4-BE49-F238E27FC236}">
                                <a16:creationId xmlns:a16="http://schemas.microsoft.com/office/drawing/2014/main" id="{A9C5B4A2-F849-C549-9FA5-24797731229B}"/>
                              </a:ext>
                            </a:extLst>
                          </p:cNvPr>
                          <p:cNvSpPr/>
                          <p:nvPr/>
                        </p:nvSpPr>
                        <p:spPr>
                          <a:xfrm>
                            <a:off x="8322432" y="3752547"/>
                            <a:ext cx="2128210" cy="423975"/>
                          </a:xfrm>
                          <a:prstGeom prst="rect">
                            <a:avLst/>
                          </a:prstGeom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n>
                            <a:noFill/>
                          </a:ln>
                          <a:effectLst/>
                        </p:spPr>
                        <p:style>
                          <a:lnRef idx="1">
                            <a:schemeClr val="accent1"/>
                          </a:lnRef>
                          <a:fillRef idx="3">
                            <a:schemeClr val="accent1"/>
                          </a:fillRef>
                          <a:effectRef idx="2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0" anchor="ctr"/>
                          <a:lstStyle/>
                          <a:p>
                            <a:pPr algn="ctr"/>
                            <a:r>
                              <a:rPr lang="en-US" sz="1600" dirty="0"/>
                              <a:t>Thin Solenoid (2T) </a:t>
                            </a:r>
                          </a:p>
                        </p:txBody>
                      </p:sp>
                      <p:sp>
                        <p:nvSpPr>
                          <p:cNvPr id="49" name="Rectangle 48">
                            <a:extLst>
                              <a:ext uri="{FF2B5EF4-FFF2-40B4-BE49-F238E27FC236}">
                                <a16:creationId xmlns:a16="http://schemas.microsoft.com/office/drawing/2014/main" id="{72775087-9615-1C42-BB4B-7DA1FF129F67}"/>
                              </a:ext>
                            </a:extLst>
                          </p:cNvPr>
                          <p:cNvSpPr/>
                          <p:nvPr/>
                        </p:nvSpPr>
                        <p:spPr>
                          <a:xfrm>
                            <a:off x="8322433" y="2965982"/>
                            <a:ext cx="2128210" cy="729109"/>
                          </a:xfrm>
                          <a:prstGeom prst="rect">
                            <a:avLst/>
                          </a:prstGeom>
                          <a:solidFill>
                            <a:srgbClr val="FF0000"/>
                          </a:solidFill>
                          <a:ln>
                            <a:noFill/>
                          </a:ln>
                          <a:effectLst/>
                        </p:spPr>
                        <p:style>
                          <a:lnRef idx="1">
                            <a:schemeClr val="accent1"/>
                          </a:lnRef>
                          <a:fillRef idx="3">
                            <a:schemeClr val="accent1"/>
                          </a:fillRef>
                          <a:effectRef idx="2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0" anchor="ctr"/>
                          <a:lstStyle/>
                          <a:p>
                            <a:pPr algn="ctr"/>
                            <a:r>
                              <a:rPr lang="en-US" sz="1600" dirty="0"/>
                              <a:t>DRHCAL</a:t>
                            </a:r>
                          </a:p>
                        </p:txBody>
                      </p:sp>
                    </p:grpSp>
                    <p:sp>
                      <p:nvSpPr>
                        <p:cNvPr id="57" name="Rectangle 56">
                          <a:extLst>
                            <a:ext uri="{FF2B5EF4-FFF2-40B4-BE49-F238E27FC236}">
                              <a16:creationId xmlns:a16="http://schemas.microsoft.com/office/drawing/2014/main" id="{82473F1B-8091-9544-A0B7-4D4DD73D5FFB}"/>
                            </a:ext>
                          </a:extLst>
                        </p:cNvPr>
                        <p:cNvSpPr/>
                        <p:nvPr/>
                      </p:nvSpPr>
                      <p:spPr>
                        <a:xfrm>
                          <a:off x="1737793" y="4894861"/>
                          <a:ext cx="8712222" cy="180000"/>
                        </a:xfrm>
                        <a:prstGeom prst="rect">
                          <a:avLst/>
                        </a:prstGeom>
                        <a:solidFill>
                          <a:srgbClr val="F97BFF"/>
                        </a:solidFill>
                        <a:ln>
                          <a:noFill/>
                        </a:ln>
                        <a:effectLst/>
                      </p:spPr>
                      <p:style>
                        <a:lnRef idx="1">
                          <a:schemeClr val="accent1"/>
                        </a:lnRef>
                        <a:fillRef idx="3">
                          <a:schemeClr val="accent1"/>
                        </a:fillRef>
                        <a:effectRef idx="2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r>
                            <a:rPr lang="en-US" sz="1600" dirty="0"/>
                            <a:t>Thin high precision Timing Layer(s) LGAD/Crystal/TORCH</a:t>
                          </a:r>
                        </a:p>
                      </p:txBody>
                    </p:sp>
                    <p:sp>
                      <p:nvSpPr>
                        <p:cNvPr id="64" name="Rectangle 63">
                          <a:extLst>
                            <a:ext uri="{FF2B5EF4-FFF2-40B4-BE49-F238E27FC236}">
                              <a16:creationId xmlns:a16="http://schemas.microsoft.com/office/drawing/2014/main" id="{02F2A557-3D1D-394F-A537-30C397976657}"/>
                            </a:ext>
                          </a:extLst>
                        </p:cNvPr>
                        <p:cNvSpPr/>
                        <p:nvPr/>
                      </p:nvSpPr>
                      <p:spPr>
                        <a:xfrm>
                          <a:off x="1737793" y="4434294"/>
                          <a:ext cx="4272453" cy="422557"/>
                        </a:xfrm>
                        <a:prstGeom prst="rect">
                          <a:avLst/>
                        </a:prstGeom>
                        <a:solidFill>
                          <a:srgbClr val="D000BE"/>
                        </a:solidFill>
                        <a:ln>
                          <a:noFill/>
                        </a:ln>
                        <a:effectLst/>
                      </p:spPr>
                      <p:style>
                        <a:lnRef idx="1">
                          <a:schemeClr val="accent1"/>
                        </a:lnRef>
                        <a:fillRef idx="3">
                          <a:schemeClr val="accent1"/>
                        </a:fillRef>
                        <a:effectRef idx="2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r>
                            <a:rPr lang="en-US" sz="1600" dirty="0"/>
                            <a:t>RICH w/ or w/o focusing</a:t>
                          </a:r>
                        </a:p>
                      </p:txBody>
                    </p:sp>
                    <p:sp>
                      <p:nvSpPr>
                        <p:cNvPr id="65" name="Rectangle 64">
                          <a:extLst>
                            <a:ext uri="{FF2B5EF4-FFF2-40B4-BE49-F238E27FC236}">
                              <a16:creationId xmlns:a16="http://schemas.microsoft.com/office/drawing/2014/main" id="{A525C545-B192-4D4C-A38E-1342CC6F9EC1}"/>
                            </a:ext>
                          </a:extLst>
                        </p:cNvPr>
                        <p:cNvSpPr/>
                        <p:nvPr/>
                      </p:nvSpPr>
                      <p:spPr>
                        <a:xfrm>
                          <a:off x="6155657" y="4434294"/>
                          <a:ext cx="2128209" cy="422557"/>
                        </a:xfrm>
                        <a:prstGeom prst="rect">
                          <a:avLst/>
                        </a:prstGeom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n>
                          <a:noFill/>
                        </a:ln>
                        <a:effectLst/>
                      </p:spPr>
                      <p:style>
                        <a:lnRef idx="1">
                          <a:schemeClr val="accent1"/>
                        </a:lnRef>
                        <a:fillRef idx="3">
                          <a:schemeClr val="accent1"/>
                        </a:fillRef>
                        <a:effectRef idx="2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r>
                            <a:rPr lang="en-US" sz="1600" dirty="0"/>
                            <a:t>Thin Solenoid (2T) </a:t>
                          </a:r>
                        </a:p>
                      </p:txBody>
                    </p:sp>
                    <p:sp>
                      <p:nvSpPr>
                        <p:cNvPr id="66" name="Rectangle 65">
                          <a:extLst>
                            <a:ext uri="{FF2B5EF4-FFF2-40B4-BE49-F238E27FC236}">
                              <a16:creationId xmlns:a16="http://schemas.microsoft.com/office/drawing/2014/main" id="{AB231057-4F37-FE4C-B5C6-75ABF2E08CFF}"/>
                            </a:ext>
                          </a:extLst>
                        </p:cNvPr>
                        <p:cNvSpPr/>
                        <p:nvPr/>
                      </p:nvSpPr>
                      <p:spPr>
                        <a:xfrm>
                          <a:off x="8341099" y="4432877"/>
                          <a:ext cx="2113108" cy="423975"/>
                        </a:xfrm>
                        <a:prstGeom prst="rect">
                          <a:avLst/>
                        </a:prstGeom>
                        <a:solidFill>
                          <a:srgbClr val="FF0000"/>
                        </a:solidFill>
                        <a:ln>
                          <a:noFill/>
                        </a:ln>
                        <a:effectLst/>
                      </p:spPr>
                      <p:style>
                        <a:lnRef idx="1">
                          <a:schemeClr val="accent1"/>
                        </a:lnRef>
                        <a:fillRef idx="3">
                          <a:schemeClr val="accent1"/>
                        </a:fillRef>
                        <a:effectRef idx="2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r>
                            <a:rPr lang="en-US" sz="1600" dirty="0" err="1">
                              <a:solidFill>
                                <a:schemeClr val="bg1"/>
                              </a:solidFill>
                            </a:rPr>
                            <a:t>CrysCal</a:t>
                          </a:r>
                          <a:r>
                            <a:rPr lang="en-US" sz="1600" dirty="0">
                              <a:solidFill>
                                <a:schemeClr val="bg1"/>
                              </a:solidFill>
                            </a:rPr>
                            <a:t>*</a:t>
                          </a:r>
                        </a:p>
                      </p:txBody>
                    </p:sp>
                    <p:sp>
                      <p:nvSpPr>
                        <p:cNvPr id="67" name="Rectangle 66">
                          <a:extLst>
                            <a:ext uri="{FF2B5EF4-FFF2-40B4-BE49-F238E27FC236}">
                              <a16:creationId xmlns:a16="http://schemas.microsoft.com/office/drawing/2014/main" id="{31DD8A2F-4553-5048-B848-BC08453E6D39}"/>
                            </a:ext>
                          </a:extLst>
                        </p:cNvPr>
                        <p:cNvSpPr/>
                        <p:nvPr/>
                      </p:nvSpPr>
                      <p:spPr>
                        <a:xfrm>
                          <a:off x="1738420" y="4216161"/>
                          <a:ext cx="8712222" cy="180000"/>
                        </a:xfrm>
                        <a:prstGeom prst="rect">
                          <a:avLst/>
                        </a:prstGeom>
                        <a:solidFill>
                          <a:srgbClr val="F97BFF"/>
                        </a:solidFill>
                        <a:ln>
                          <a:noFill/>
                        </a:ln>
                        <a:effectLst/>
                      </p:spPr>
                      <p:style>
                        <a:lnRef idx="1">
                          <a:schemeClr val="accent1"/>
                        </a:lnRef>
                        <a:fillRef idx="3">
                          <a:schemeClr val="accent1"/>
                        </a:fillRef>
                        <a:effectRef idx="2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r>
                            <a:rPr lang="en-US" sz="1600" dirty="0"/>
                            <a:t>Thin high precision Timing Layer(s) LGAD/Crystal</a:t>
                          </a:r>
                        </a:p>
                      </p:txBody>
                    </p:sp>
                  </p:grpSp>
                </p:grpSp>
                <p:sp>
                  <p:nvSpPr>
                    <p:cNvPr id="69" name="Rectangle 68">
                      <a:extLst>
                        <a:ext uri="{FF2B5EF4-FFF2-40B4-BE49-F238E27FC236}">
                          <a16:creationId xmlns:a16="http://schemas.microsoft.com/office/drawing/2014/main" id="{AF915D97-5DF1-4040-9790-E6A62E8482FE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6160678" y="5141210"/>
                      <a:ext cx="4269914" cy="180000"/>
                    </a:xfrm>
                    <a:prstGeom prst="rect">
                      <a:avLst/>
                    </a:prstGeom>
                    <a:solidFill>
                      <a:srgbClr val="00B0F0"/>
                    </a:solidFill>
                    <a:ln>
                      <a:noFill/>
                    </a:ln>
                    <a:effectLst/>
                  </p:spPr>
                  <p:style>
                    <a:lnRef idx="1">
                      <a:schemeClr val="accent1"/>
                    </a:lnRef>
                    <a:fillRef idx="3">
                      <a:schemeClr val="accent1"/>
                    </a:fillRef>
                    <a:effectRef idx="2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en-US" sz="1600" dirty="0"/>
                        <a:t>MAPS/Hybrids - w/, w/o precision timing </a:t>
                      </a:r>
                    </a:p>
                  </p:txBody>
                </p:sp>
                <p:sp>
                  <p:nvSpPr>
                    <p:cNvPr id="71" name="Rectangle 70">
                      <a:extLst>
                        <a:ext uri="{FF2B5EF4-FFF2-40B4-BE49-F238E27FC236}">
                          <a16:creationId xmlns:a16="http://schemas.microsoft.com/office/drawing/2014/main" id="{BECC4642-454A-9849-AFC9-52C1184B1C42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762346" y="5106529"/>
                      <a:ext cx="4282300" cy="1266591"/>
                    </a:xfrm>
                    <a:prstGeom prst="rect">
                      <a:avLst/>
                    </a:prstGeom>
                    <a:solidFill>
                      <a:srgbClr val="00B0F0"/>
                    </a:solidFill>
                    <a:ln>
                      <a:noFill/>
                    </a:ln>
                    <a:effectLst/>
                  </p:spPr>
                  <p:style>
                    <a:lnRef idx="1">
                      <a:schemeClr val="accent1"/>
                    </a:lnRef>
                    <a:fillRef idx="3">
                      <a:schemeClr val="accent1"/>
                    </a:fillRef>
                    <a:effectRef idx="2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en-US" sz="1600" dirty="0"/>
                        <a:t>MAPS*/Hybrids - w/, w/o precision timing </a:t>
                      </a:r>
                    </a:p>
                  </p:txBody>
                </p:sp>
                <p:sp>
                  <p:nvSpPr>
                    <p:cNvPr id="72" name="Rectangle 71">
                      <a:extLst>
                        <a:ext uri="{FF2B5EF4-FFF2-40B4-BE49-F238E27FC236}">
                          <a16:creationId xmlns:a16="http://schemas.microsoft.com/office/drawing/2014/main" id="{82F7AA4C-FCE9-344E-9F19-A9B98322CEA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6160678" y="5366579"/>
                      <a:ext cx="4269914" cy="1006262"/>
                    </a:xfrm>
                    <a:prstGeom prst="rect">
                      <a:avLst/>
                    </a:prstGeom>
                    <a:solidFill>
                      <a:srgbClr val="00B0F0"/>
                    </a:solidFill>
                    <a:ln>
                      <a:noFill/>
                    </a:ln>
                    <a:effectLst/>
                  </p:spPr>
                  <p:style>
                    <a:lnRef idx="1">
                      <a:schemeClr val="accent1"/>
                    </a:lnRef>
                    <a:fillRef idx="3">
                      <a:schemeClr val="accent1"/>
                    </a:fillRef>
                    <a:effectRef idx="2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en-US" sz="1600" dirty="0"/>
                        <a:t>DC/TPC*</a:t>
                      </a:r>
                    </a:p>
                  </p:txBody>
                </p:sp>
                <p:sp>
                  <p:nvSpPr>
                    <p:cNvPr id="75" name="Rectangle 74">
                      <a:extLst>
                        <a:ext uri="{FF2B5EF4-FFF2-40B4-BE49-F238E27FC236}">
                          <a16:creationId xmlns:a16="http://schemas.microsoft.com/office/drawing/2014/main" id="{16421B1B-02DA-CF43-A202-F6FDB76D8DF8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760531" y="6432926"/>
                      <a:ext cx="8670061" cy="355024"/>
                    </a:xfrm>
                    <a:prstGeom prst="rect">
                      <a:avLst/>
                    </a:prstGeom>
                    <a:solidFill>
                      <a:srgbClr val="00F800"/>
                    </a:solidFill>
                    <a:ln>
                      <a:noFill/>
                    </a:ln>
                    <a:effectLst/>
                  </p:spPr>
                  <p:style>
                    <a:lnRef idx="1">
                      <a:schemeClr val="accent1"/>
                    </a:lnRef>
                    <a:fillRef idx="3">
                      <a:schemeClr val="accent1"/>
                    </a:fillRef>
                    <a:effectRef idx="2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en-US" sz="1600" dirty="0"/>
                        <a:t>Vertex Detector MAPS* </a:t>
                      </a:r>
                    </a:p>
                  </p:txBody>
                </p:sp>
              </p:grpSp>
              <p:sp>
                <p:nvSpPr>
                  <p:cNvPr id="22" name="Circular Arrow 21">
                    <a:extLst>
                      <a:ext uri="{FF2B5EF4-FFF2-40B4-BE49-F238E27FC236}">
                        <a16:creationId xmlns:a16="http://schemas.microsoft.com/office/drawing/2014/main" id="{24D1FC4A-FCFD-1A43-8D60-A0813515C64A}"/>
                      </a:ext>
                    </a:extLst>
                  </p:cNvPr>
                  <p:cNvSpPr/>
                  <p:nvPr/>
                </p:nvSpPr>
                <p:spPr>
                  <a:xfrm rot="16200000">
                    <a:off x="1844037" y="4034998"/>
                    <a:ext cx="216000" cy="288000"/>
                  </a:xfrm>
                  <a:prstGeom prst="circularArrow">
                    <a:avLst/>
                  </a:prstGeom>
                  <a:solidFill>
                    <a:schemeClr val="tx1"/>
                  </a:solidFill>
                  <a:ln w="19050">
                    <a:solidFill>
                      <a:schemeClr val="tx1"/>
                    </a:solidFill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FR">
                      <a:solidFill>
                        <a:schemeClr val="tx1"/>
                      </a:solidFill>
                    </a:endParaRPr>
                  </a:p>
                </p:txBody>
              </p:sp>
            </p:grpSp>
            <p:sp>
              <p:nvSpPr>
                <p:cNvPr id="79" name="Circular Arrow 78">
                  <a:extLst>
                    <a:ext uri="{FF2B5EF4-FFF2-40B4-BE49-F238E27FC236}">
                      <a16:creationId xmlns:a16="http://schemas.microsoft.com/office/drawing/2014/main" id="{892B6502-27D0-1C4B-A82C-697DA84FFE3C}"/>
                    </a:ext>
                  </a:extLst>
                </p:cNvPr>
                <p:cNvSpPr/>
                <p:nvPr/>
              </p:nvSpPr>
              <p:spPr>
                <a:xfrm rot="5400000" flipV="1">
                  <a:off x="1847233" y="4940057"/>
                  <a:ext cx="216000" cy="288000"/>
                </a:xfrm>
                <a:prstGeom prst="circularArrow">
                  <a:avLst/>
                </a:prstGeom>
                <a:solidFill>
                  <a:schemeClr val="tx1"/>
                </a:solidFill>
                <a:ln w="19050">
                  <a:solidFill>
                    <a:schemeClr val="tx1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FR">
                    <a:solidFill>
                      <a:schemeClr val="tx1"/>
                    </a:solidFill>
                  </a:endParaRPr>
                </a:p>
              </p:txBody>
            </p:sp>
          </p:grpSp>
          <p:sp>
            <p:nvSpPr>
              <p:cNvPr id="173" name="Rectangle 172">
                <a:extLst>
                  <a:ext uri="{FF2B5EF4-FFF2-40B4-BE49-F238E27FC236}">
                    <a16:creationId xmlns:a16="http://schemas.microsoft.com/office/drawing/2014/main" id="{1D976C41-5B65-204E-90C4-00CC8C7B8A30}"/>
                  </a:ext>
                </a:extLst>
              </p:cNvPr>
              <p:cNvSpPr/>
              <p:nvPr/>
            </p:nvSpPr>
            <p:spPr>
              <a:xfrm>
                <a:off x="6086741" y="2714132"/>
                <a:ext cx="1026000" cy="120454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600" dirty="0" err="1"/>
                  <a:t>LAr</a:t>
                </a:r>
                <a:endParaRPr lang="en-US" sz="1600" dirty="0"/>
              </a:p>
            </p:txBody>
          </p:sp>
          <p:sp>
            <p:nvSpPr>
              <p:cNvPr id="174" name="Rectangle 173">
                <a:extLst>
                  <a:ext uri="{FF2B5EF4-FFF2-40B4-BE49-F238E27FC236}">
                    <a16:creationId xmlns:a16="http://schemas.microsoft.com/office/drawing/2014/main" id="{F0892C4B-1865-6B4E-B672-107B69546DF8}"/>
                  </a:ext>
                </a:extLst>
              </p:cNvPr>
              <p:cNvSpPr/>
              <p:nvPr/>
            </p:nvSpPr>
            <p:spPr>
              <a:xfrm>
                <a:off x="7175808" y="2723538"/>
                <a:ext cx="1026000" cy="987998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600" dirty="0" err="1"/>
                  <a:t>DrCAl</a:t>
                </a:r>
                <a:endParaRPr lang="en-US" sz="1600" dirty="0"/>
              </a:p>
            </p:txBody>
          </p:sp>
        </p:grpSp>
        <p:sp>
          <p:nvSpPr>
            <p:cNvPr id="177" name="Rectangle 176">
              <a:extLst>
                <a:ext uri="{FF2B5EF4-FFF2-40B4-BE49-F238E27FC236}">
                  <a16:creationId xmlns:a16="http://schemas.microsoft.com/office/drawing/2014/main" id="{04C541DF-911B-2742-80C1-C3A21F65AA79}"/>
                </a:ext>
              </a:extLst>
            </p:cNvPr>
            <p:cNvSpPr/>
            <p:nvPr/>
          </p:nvSpPr>
          <p:spPr>
            <a:xfrm>
              <a:off x="7175807" y="3778362"/>
              <a:ext cx="1042705" cy="191116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err="1">
                  <a:solidFill>
                    <a:schemeClr val="bg1"/>
                  </a:solidFill>
                </a:rPr>
                <a:t>μR</a:t>
              </a:r>
              <a:r>
                <a:rPr lang="en-US" sz="1600" dirty="0">
                  <a:solidFill>
                    <a:schemeClr val="bg1"/>
                  </a:solidFill>
                </a:rPr>
                <a:t>-well</a:t>
              </a:r>
            </a:p>
          </p:txBody>
        </p:sp>
      </p:grpSp>
      <p:cxnSp>
        <p:nvCxnSpPr>
          <p:cNvPr id="31" name="Curved Connector 30">
            <a:extLst>
              <a:ext uri="{FF2B5EF4-FFF2-40B4-BE49-F238E27FC236}">
                <a16:creationId xmlns:a16="http://schemas.microsoft.com/office/drawing/2014/main" id="{B45E43DB-FED9-7C4F-BD86-4198123D5299}"/>
              </a:ext>
            </a:extLst>
          </p:cNvPr>
          <p:cNvCxnSpPr>
            <a:cxnSpLocks/>
            <a:stCxn id="57" idx="1"/>
            <a:endCxn id="67" idx="1"/>
          </p:cNvCxnSpPr>
          <p:nvPr/>
        </p:nvCxnSpPr>
        <p:spPr>
          <a:xfrm rot="10800000" flipH="1">
            <a:off x="1676333" y="4101114"/>
            <a:ext cx="627" cy="678700"/>
          </a:xfrm>
          <a:prstGeom prst="curvedConnector3">
            <a:avLst>
              <a:gd name="adj1" fmla="val -36459330"/>
            </a:avLst>
          </a:prstGeom>
          <a:ln w="38100">
            <a:solidFill>
              <a:schemeClr val="tx1"/>
            </a:solidFill>
            <a:headEnd type="triangl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266478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856112" y="6474965"/>
            <a:ext cx="1335889" cy="365125"/>
          </a:xfrm>
        </p:spPr>
        <p:txBody>
          <a:bodyPr/>
          <a:lstStyle/>
          <a:p>
            <a:fld id="{9CA62D5A-175C-0146-8DFE-850ADA1B8FDC}" type="slidenum">
              <a:rPr lang="en-US" smtClean="0">
                <a:solidFill>
                  <a:schemeClr val="tx1"/>
                </a:solidFill>
              </a:rPr>
              <a:pPr/>
              <a:t>2</a:t>
            </a:fld>
            <a:endParaRPr lang="en-US">
              <a:solidFill>
                <a:schemeClr val="tx1"/>
              </a:solidFill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CFE3B04-0576-AD42-A1A6-668E0D54DA04}"/>
              </a:ext>
            </a:extLst>
          </p:cNvPr>
          <p:cNvSpPr/>
          <p:nvPr/>
        </p:nvSpPr>
        <p:spPr>
          <a:xfrm>
            <a:off x="568146" y="412002"/>
            <a:ext cx="1150393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>
                <a:latin typeface="Avenir Next" panose="020B0503020202020204" pitchFamily="34" charset="0"/>
                <a:sym typeface="Wingdings"/>
              </a:rPr>
              <a:t> </a:t>
            </a:r>
          </a:p>
        </p:txBody>
      </p:sp>
      <p:grpSp>
        <p:nvGrpSpPr>
          <p:cNvPr id="544" name="Groupe 11">
            <a:extLst>
              <a:ext uri="{FF2B5EF4-FFF2-40B4-BE49-F238E27FC236}">
                <a16:creationId xmlns:a16="http://schemas.microsoft.com/office/drawing/2014/main" id="{361036A2-14D9-2848-BB0C-77A2F7476B23}"/>
              </a:ext>
            </a:extLst>
          </p:cNvPr>
          <p:cNvGrpSpPr/>
          <p:nvPr/>
        </p:nvGrpSpPr>
        <p:grpSpPr>
          <a:xfrm>
            <a:off x="540000" y="163429"/>
            <a:ext cx="11110800" cy="660407"/>
            <a:chOff x="540000" y="163429"/>
            <a:chExt cx="11110800" cy="660407"/>
          </a:xfrm>
        </p:grpSpPr>
        <p:sp>
          <p:nvSpPr>
            <p:cNvPr id="545" name="Rectangle 544">
              <a:extLst>
                <a:ext uri="{FF2B5EF4-FFF2-40B4-BE49-F238E27FC236}">
                  <a16:creationId xmlns:a16="http://schemas.microsoft.com/office/drawing/2014/main" id="{9EDC19B0-98DA-3F4C-843B-4C3D94A9FD55}"/>
                </a:ext>
              </a:extLst>
            </p:cNvPr>
            <p:cNvSpPr/>
            <p:nvPr/>
          </p:nvSpPr>
          <p:spPr>
            <a:xfrm>
              <a:off x="540000" y="163429"/>
              <a:ext cx="9678851" cy="58477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3200" dirty="0">
                  <a:latin typeface="Avenir Next" panose="020B0503020202020204" pitchFamily="34" charset="0"/>
                  <a:sym typeface="Wingdings"/>
                </a:rPr>
                <a:t>Current Conceptual Design proposals </a:t>
              </a:r>
            </a:p>
          </p:txBody>
        </p:sp>
        <p:cxnSp>
          <p:nvCxnSpPr>
            <p:cNvPr id="546" name="Connecteur droit 8">
              <a:extLst>
                <a:ext uri="{FF2B5EF4-FFF2-40B4-BE49-F238E27FC236}">
                  <a16:creationId xmlns:a16="http://schemas.microsoft.com/office/drawing/2014/main" id="{C7F6DB0A-1393-2F46-8E14-5C6B844F174C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541200" y="809760"/>
              <a:ext cx="11109600" cy="14076"/>
            </a:xfrm>
            <a:prstGeom prst="line">
              <a:avLst/>
            </a:prstGeom>
            <a:ln w="12700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47" name="TextBox 546">
            <a:extLst>
              <a:ext uri="{FF2B5EF4-FFF2-40B4-BE49-F238E27FC236}">
                <a16:creationId xmlns:a16="http://schemas.microsoft.com/office/drawing/2014/main" id="{3C15604D-2ACC-7C49-9BDB-72A0D7BBC7C0}"/>
              </a:ext>
            </a:extLst>
          </p:cNvPr>
          <p:cNvSpPr txBox="1"/>
          <p:nvPr/>
        </p:nvSpPr>
        <p:spPr>
          <a:xfrm>
            <a:off x="397139" y="1106736"/>
            <a:ext cx="270901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FR" sz="2000" dirty="0">
                <a:latin typeface="Avenir Next" panose="020B0503020202020204" pitchFamily="34" charset="0"/>
              </a:rPr>
              <a:t>CLD</a:t>
            </a:r>
          </a:p>
          <a:p>
            <a:pPr marL="284400" indent="-285750">
              <a:buFont typeface="Arial" panose="020B0604020202020204" pitchFamily="34" charset="0"/>
              <a:buChar char="•"/>
            </a:pPr>
            <a:r>
              <a:rPr lang="en-FR" sz="1400" dirty="0">
                <a:latin typeface="Avenir Next" panose="020B0503020202020204" pitchFamily="34" charset="0"/>
              </a:rPr>
              <a:t>B-field ability for 3 – 4 T</a:t>
            </a:r>
          </a:p>
          <a:p>
            <a:pPr marL="284400" indent="-285750">
              <a:buFont typeface="Arial" panose="020B0604020202020204" pitchFamily="34" charset="0"/>
              <a:buChar char="•"/>
            </a:pPr>
            <a:r>
              <a:rPr lang="en-FR" sz="1400" dirty="0">
                <a:latin typeface="Avenir Next" panose="020B0503020202020204" pitchFamily="34" charset="0"/>
              </a:rPr>
              <a:t>3D High Gran. PFlow</a:t>
            </a:r>
            <a:endParaRPr lang="en-GB" sz="1400" dirty="0">
              <a:latin typeface="Avenir Next" panose="020B0503020202020204" pitchFamily="34" charset="0"/>
            </a:endParaRPr>
          </a:p>
          <a:p>
            <a:pPr marL="284400" indent="-285750">
              <a:buFont typeface="Arial" panose="020B0604020202020204" pitchFamily="34" charset="0"/>
              <a:buChar char="•"/>
            </a:pPr>
            <a:r>
              <a:rPr lang="en-GB" sz="1400" dirty="0">
                <a:latin typeface="Avenir Next" panose="020B0503020202020204" pitchFamily="34" charset="0"/>
              </a:rPr>
              <a:t>Med. track IP &amp; </a:t>
            </a:r>
            <a:r>
              <a:rPr lang="en-GB" sz="1400" dirty="0" err="1">
                <a:latin typeface="Avenir Next" panose="020B0503020202020204" pitchFamily="34" charset="0"/>
              </a:rPr>
              <a:t>p</a:t>
            </a:r>
            <a:r>
              <a:rPr lang="en-GB" sz="1400" baseline="-25000" dirty="0" err="1">
                <a:latin typeface="Avenir Next" panose="020B0503020202020204" pitchFamily="34" charset="0"/>
              </a:rPr>
              <a:t>T</a:t>
            </a:r>
            <a:r>
              <a:rPr lang="en-GB" sz="1400" baseline="-25000" dirty="0">
                <a:latin typeface="Avenir Next" panose="020B0503020202020204" pitchFamily="34" charset="0"/>
              </a:rPr>
              <a:t> </a:t>
            </a:r>
            <a:r>
              <a:rPr lang="en-GB" sz="1400" dirty="0">
                <a:latin typeface="Avenir Next" panose="020B0503020202020204" pitchFamily="34" charset="0"/>
              </a:rPr>
              <a:t>precision</a:t>
            </a:r>
          </a:p>
          <a:p>
            <a:pPr marL="284400" indent="-285750">
              <a:buFont typeface="Arial" panose="020B0604020202020204" pitchFamily="34" charset="0"/>
              <a:buChar char="•"/>
            </a:pPr>
            <a:r>
              <a:rPr lang="en-GB" sz="1400" dirty="0">
                <a:latin typeface="Avenir Next" panose="020B0503020202020204" pitchFamily="34" charset="0"/>
              </a:rPr>
              <a:t>Med.(-) 𝛾</a:t>
            </a:r>
            <a:r>
              <a:rPr lang="en-FR" sz="1400" dirty="0">
                <a:latin typeface="Avenir Next" panose="020B0503020202020204" pitchFamily="34" charset="0"/>
              </a:rPr>
              <a:t>-energy precision</a:t>
            </a:r>
            <a:endParaRPr lang="en-FR" sz="1400" baseline="-25000" dirty="0">
              <a:latin typeface="Avenir Next" panose="020B0503020202020204" pitchFamily="34" charset="0"/>
            </a:endParaRPr>
          </a:p>
          <a:p>
            <a:pPr marL="187200" indent="-285750">
              <a:buFont typeface="Arial" panose="020B0604020202020204" pitchFamily="34" charset="0"/>
              <a:buChar char="•"/>
            </a:pPr>
            <a:r>
              <a:rPr lang="en-GB" sz="1400" dirty="0">
                <a:latin typeface="Avenir Next" panose="020B0503020202020204" pitchFamily="34" charset="0"/>
              </a:rPr>
              <a:t>L</a:t>
            </a:r>
            <a:r>
              <a:rPr lang="en-FR" sz="1400" dirty="0">
                <a:latin typeface="Avenir Next" panose="020B0503020202020204" pitchFamily="34" charset="0"/>
              </a:rPr>
              <a:t>ow </a:t>
            </a:r>
            <a:r>
              <a:rPr lang="en-GB" sz="1400" dirty="0">
                <a:latin typeface="Avenir Next" panose="020B0503020202020204" pitchFamily="34" charset="0"/>
              </a:rPr>
              <a:t>p</a:t>
            </a:r>
            <a:r>
              <a:rPr lang="en-GB" sz="1400" baseline="-25000" dirty="0">
                <a:latin typeface="Avenir Next" panose="020B0503020202020204" pitchFamily="34" charset="0"/>
              </a:rPr>
              <a:t> </a:t>
            </a:r>
            <a:r>
              <a:rPr lang="en-FR" sz="1400" dirty="0">
                <a:latin typeface="Avenir Next" panose="020B0503020202020204" pitchFamily="34" charset="0"/>
              </a:rPr>
              <a:t>PID </a:t>
            </a:r>
          </a:p>
        </p:txBody>
      </p:sp>
      <p:sp>
        <p:nvSpPr>
          <p:cNvPr id="548" name="TextBox 547">
            <a:extLst>
              <a:ext uri="{FF2B5EF4-FFF2-40B4-BE49-F238E27FC236}">
                <a16:creationId xmlns:a16="http://schemas.microsoft.com/office/drawing/2014/main" id="{AFBB1DF2-CAB9-714F-A474-1DB33912656C}"/>
              </a:ext>
            </a:extLst>
          </p:cNvPr>
          <p:cNvSpPr txBox="1"/>
          <p:nvPr/>
        </p:nvSpPr>
        <p:spPr>
          <a:xfrm>
            <a:off x="3253436" y="1106736"/>
            <a:ext cx="281910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FR" sz="2000" dirty="0">
                <a:latin typeface="Avenir Next" panose="020B0503020202020204" pitchFamily="34" charset="0"/>
              </a:rPr>
              <a:t>IDEA</a:t>
            </a:r>
          </a:p>
          <a:p>
            <a:pPr marL="284400" indent="-285750">
              <a:buFont typeface="Arial" panose="020B0604020202020204" pitchFamily="34" charset="0"/>
              <a:buChar char="•"/>
            </a:pPr>
            <a:r>
              <a:rPr lang="en-FR" sz="1400" dirty="0">
                <a:latin typeface="Avenir Next" panose="020B0503020202020204" pitchFamily="34" charset="0"/>
              </a:rPr>
              <a:t>B-field limited by X/X</a:t>
            </a:r>
            <a:r>
              <a:rPr lang="en-FR" sz="1400" baseline="-25000" dirty="0">
                <a:latin typeface="Avenir Next" panose="020B0503020202020204" pitchFamily="34" charset="0"/>
              </a:rPr>
              <a:t>0</a:t>
            </a:r>
            <a:r>
              <a:rPr lang="en-FR" sz="1400" dirty="0">
                <a:latin typeface="Avenir Next" panose="020B0503020202020204" pitchFamily="34" charset="0"/>
              </a:rPr>
              <a:t> </a:t>
            </a:r>
          </a:p>
          <a:p>
            <a:pPr marL="284400" indent="-285750">
              <a:buFont typeface="Arial" panose="020B0604020202020204" pitchFamily="34" charset="0"/>
              <a:buChar char="•"/>
            </a:pPr>
            <a:r>
              <a:rPr lang="en-FR" sz="1400" dirty="0">
                <a:latin typeface="Avenir Next" panose="020B0503020202020204" pitchFamily="34" charset="0"/>
              </a:rPr>
              <a:t>2D Medium Gran. PFlow</a:t>
            </a:r>
            <a:endParaRPr lang="en-GB" sz="1400" dirty="0">
              <a:latin typeface="Avenir Next" panose="020B0503020202020204" pitchFamily="34" charset="0"/>
            </a:endParaRPr>
          </a:p>
          <a:p>
            <a:pPr marL="284400" indent="-285750">
              <a:buFont typeface="Arial" panose="020B0604020202020204" pitchFamily="34" charset="0"/>
              <a:buChar char="•"/>
            </a:pPr>
            <a:r>
              <a:rPr lang="en-GB" sz="1400" dirty="0">
                <a:latin typeface="Avenir Next" panose="020B0503020202020204" pitchFamily="34" charset="0"/>
              </a:rPr>
              <a:t>High track IP &amp; </a:t>
            </a:r>
            <a:r>
              <a:rPr lang="en-GB" sz="1400" dirty="0" err="1">
                <a:latin typeface="Avenir Next" panose="020B0503020202020204" pitchFamily="34" charset="0"/>
              </a:rPr>
              <a:t>p</a:t>
            </a:r>
            <a:r>
              <a:rPr lang="en-GB" sz="1400" baseline="-25000" dirty="0" err="1">
                <a:latin typeface="Avenir Next" panose="020B0503020202020204" pitchFamily="34" charset="0"/>
              </a:rPr>
              <a:t>T</a:t>
            </a:r>
            <a:r>
              <a:rPr lang="en-GB" sz="1400" baseline="-25000" dirty="0">
                <a:latin typeface="Avenir Next" panose="020B0503020202020204" pitchFamily="34" charset="0"/>
              </a:rPr>
              <a:t> </a:t>
            </a:r>
            <a:r>
              <a:rPr lang="en-GB" sz="1400" dirty="0">
                <a:latin typeface="Avenir Next" panose="020B0503020202020204" pitchFamily="34" charset="0"/>
              </a:rPr>
              <a:t>precision</a:t>
            </a:r>
          </a:p>
          <a:p>
            <a:pPr marL="284400" indent="-285750">
              <a:buFont typeface="Arial" panose="020B0604020202020204" pitchFamily="34" charset="0"/>
              <a:buChar char="•"/>
            </a:pPr>
            <a:r>
              <a:rPr lang="en-GB" sz="1400" dirty="0">
                <a:latin typeface="Avenir Next" panose="020B0503020202020204" pitchFamily="34" charset="0"/>
              </a:rPr>
              <a:t>Med.(+) 𝛾</a:t>
            </a:r>
            <a:r>
              <a:rPr lang="en-FR" sz="1400" dirty="0">
                <a:latin typeface="Avenir Next" panose="020B0503020202020204" pitchFamily="34" charset="0"/>
              </a:rPr>
              <a:t>-energy precision</a:t>
            </a:r>
          </a:p>
          <a:p>
            <a:pPr marL="284400" indent="-285750">
              <a:buFont typeface="Arial" panose="020B0604020202020204" pitchFamily="34" charset="0"/>
              <a:buChar char="•"/>
            </a:pPr>
            <a:r>
              <a:rPr lang="en-GB" sz="1400" dirty="0">
                <a:latin typeface="Avenir Next" panose="020B0503020202020204" pitchFamily="34" charset="0"/>
              </a:rPr>
              <a:t>High p</a:t>
            </a:r>
            <a:r>
              <a:rPr lang="en-GB" sz="1400" baseline="-25000" dirty="0">
                <a:latin typeface="Avenir Next" panose="020B0503020202020204" pitchFamily="34" charset="0"/>
              </a:rPr>
              <a:t>  </a:t>
            </a:r>
            <a:r>
              <a:rPr lang="en-GB" sz="1400" dirty="0">
                <a:latin typeface="Avenir Next" panose="020B0503020202020204" pitchFamily="34" charset="0"/>
              </a:rPr>
              <a:t>PID</a:t>
            </a:r>
            <a:endParaRPr lang="en-FR" sz="1400" baseline="-25000" dirty="0">
              <a:latin typeface="Avenir Next" panose="020B0503020202020204" pitchFamily="34" charset="0"/>
            </a:endParaRPr>
          </a:p>
        </p:txBody>
      </p:sp>
      <p:sp>
        <p:nvSpPr>
          <p:cNvPr id="549" name="TextBox 548">
            <a:extLst>
              <a:ext uri="{FF2B5EF4-FFF2-40B4-BE49-F238E27FC236}">
                <a16:creationId xmlns:a16="http://schemas.microsoft.com/office/drawing/2014/main" id="{E152070C-F90A-8140-A169-6D4730F6D16E}"/>
              </a:ext>
            </a:extLst>
          </p:cNvPr>
          <p:cNvSpPr txBox="1"/>
          <p:nvPr/>
        </p:nvSpPr>
        <p:spPr>
          <a:xfrm>
            <a:off x="6254511" y="1106736"/>
            <a:ext cx="272064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FR" sz="2000" dirty="0">
                <a:latin typeface="Avenir Next" panose="020B0503020202020204" pitchFamily="34" charset="0"/>
              </a:rPr>
              <a:t>LArDet</a:t>
            </a:r>
          </a:p>
          <a:p>
            <a:pPr marL="284400" indent="-285750">
              <a:buFont typeface="Arial" panose="020B0604020202020204" pitchFamily="34" charset="0"/>
              <a:buChar char="•"/>
            </a:pPr>
            <a:r>
              <a:rPr lang="en-FR" sz="1400" dirty="0">
                <a:latin typeface="Avenir Next" panose="020B0503020202020204" pitchFamily="34" charset="0"/>
              </a:rPr>
              <a:t>B-field limited by X/X</a:t>
            </a:r>
            <a:r>
              <a:rPr lang="en-FR" sz="1400" baseline="-25000" dirty="0">
                <a:latin typeface="Avenir Next" panose="020B0503020202020204" pitchFamily="34" charset="0"/>
              </a:rPr>
              <a:t>0</a:t>
            </a:r>
            <a:r>
              <a:rPr lang="en-FR" sz="1400" dirty="0">
                <a:latin typeface="Avenir Next" panose="020B0503020202020204" pitchFamily="34" charset="0"/>
              </a:rPr>
              <a:t> </a:t>
            </a:r>
          </a:p>
          <a:p>
            <a:pPr marL="284400" indent="-285750">
              <a:buFont typeface="Arial" panose="020B0604020202020204" pitchFamily="34" charset="0"/>
              <a:buChar char="•"/>
            </a:pPr>
            <a:r>
              <a:rPr lang="en-FR" sz="1400" dirty="0">
                <a:latin typeface="Avenir Next" panose="020B0503020202020204" pitchFamily="34" charset="0"/>
              </a:rPr>
              <a:t>3D Medium Gran. PFlow</a:t>
            </a:r>
            <a:endParaRPr lang="en-GB" sz="1400" dirty="0">
              <a:latin typeface="Avenir Next" panose="020B0503020202020204" pitchFamily="34" charset="0"/>
            </a:endParaRPr>
          </a:p>
          <a:p>
            <a:pPr marL="284400" indent="-285750">
              <a:buFont typeface="Arial" panose="020B0604020202020204" pitchFamily="34" charset="0"/>
              <a:buChar char="•"/>
            </a:pPr>
            <a:r>
              <a:rPr lang="en-GB" sz="1400" dirty="0">
                <a:latin typeface="Avenir Next" panose="020B0503020202020204" pitchFamily="34" charset="0"/>
              </a:rPr>
              <a:t>High track IP &amp; </a:t>
            </a:r>
            <a:r>
              <a:rPr lang="en-GB" sz="1400" dirty="0" err="1">
                <a:latin typeface="Avenir Next" panose="020B0503020202020204" pitchFamily="34" charset="0"/>
              </a:rPr>
              <a:t>p</a:t>
            </a:r>
            <a:r>
              <a:rPr lang="en-GB" sz="1400" baseline="-25000" dirty="0" err="1">
                <a:latin typeface="Avenir Next" panose="020B0503020202020204" pitchFamily="34" charset="0"/>
              </a:rPr>
              <a:t>T</a:t>
            </a:r>
            <a:r>
              <a:rPr lang="en-GB" sz="1400" baseline="-25000" dirty="0">
                <a:latin typeface="Avenir Next" panose="020B0503020202020204" pitchFamily="34" charset="0"/>
              </a:rPr>
              <a:t> </a:t>
            </a:r>
            <a:r>
              <a:rPr lang="en-GB" sz="1400" dirty="0">
                <a:latin typeface="Avenir Next" panose="020B0503020202020204" pitchFamily="34" charset="0"/>
              </a:rPr>
              <a:t>precision</a:t>
            </a:r>
          </a:p>
          <a:p>
            <a:pPr marL="284400" indent="-285750">
              <a:buFont typeface="Arial" panose="020B0604020202020204" pitchFamily="34" charset="0"/>
              <a:buChar char="•"/>
            </a:pPr>
            <a:r>
              <a:rPr lang="en-GB" sz="1400" dirty="0">
                <a:latin typeface="Avenir Next" panose="020B0503020202020204" pitchFamily="34" charset="0"/>
              </a:rPr>
              <a:t>Med.(+) 𝛾</a:t>
            </a:r>
            <a:r>
              <a:rPr lang="en-FR" sz="1400" dirty="0">
                <a:latin typeface="Avenir Next" panose="020B0503020202020204" pitchFamily="34" charset="0"/>
              </a:rPr>
              <a:t>-energyprecision </a:t>
            </a:r>
          </a:p>
          <a:p>
            <a:pPr marL="284400" indent="-285750">
              <a:buFont typeface="Arial" panose="020B0604020202020204" pitchFamily="34" charset="0"/>
              <a:buChar char="•"/>
            </a:pPr>
            <a:r>
              <a:rPr lang="en-GB" sz="1400" dirty="0">
                <a:latin typeface="Avenir Next" panose="020B0503020202020204" pitchFamily="34" charset="0"/>
              </a:rPr>
              <a:t>High p</a:t>
            </a:r>
            <a:r>
              <a:rPr lang="en-GB" sz="1400" baseline="-25000" dirty="0">
                <a:latin typeface="Avenir Next" panose="020B0503020202020204" pitchFamily="34" charset="0"/>
              </a:rPr>
              <a:t>  </a:t>
            </a:r>
            <a:r>
              <a:rPr lang="en-GB" sz="1400" dirty="0">
                <a:latin typeface="Avenir Next" panose="020B0503020202020204" pitchFamily="34" charset="0"/>
              </a:rPr>
              <a:t>PID</a:t>
            </a:r>
            <a:endParaRPr lang="en-FR" sz="1400" baseline="-25000" dirty="0">
              <a:latin typeface="Avenir Next" panose="020B0503020202020204" pitchFamily="34" charset="0"/>
            </a:endParaRPr>
          </a:p>
        </p:txBody>
      </p:sp>
      <p:sp>
        <p:nvSpPr>
          <p:cNvPr id="550" name="TextBox 549">
            <a:extLst>
              <a:ext uri="{FF2B5EF4-FFF2-40B4-BE49-F238E27FC236}">
                <a16:creationId xmlns:a16="http://schemas.microsoft.com/office/drawing/2014/main" id="{0934D2D7-62B5-E747-81C9-84616AA49E5B}"/>
              </a:ext>
            </a:extLst>
          </p:cNvPr>
          <p:cNvSpPr txBox="1"/>
          <p:nvPr/>
        </p:nvSpPr>
        <p:spPr>
          <a:xfrm>
            <a:off x="9232047" y="1106736"/>
            <a:ext cx="2704681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FR" sz="2000" dirty="0">
                <a:latin typeface="Avenir Next" panose="020B0503020202020204" pitchFamily="34" charset="0"/>
              </a:rPr>
              <a:t>IDEA+ (SCEPCal)</a:t>
            </a:r>
          </a:p>
          <a:p>
            <a:pPr marL="284400" indent="-285750">
              <a:buFont typeface="Arial" panose="020B0604020202020204" pitchFamily="34" charset="0"/>
              <a:buChar char="•"/>
            </a:pPr>
            <a:r>
              <a:rPr lang="en-FR" sz="1400" dirty="0">
                <a:latin typeface="Avenir Next" panose="020B0503020202020204" pitchFamily="34" charset="0"/>
              </a:rPr>
              <a:t>B-field ability for &gt; 2T ? </a:t>
            </a:r>
          </a:p>
          <a:p>
            <a:pPr marL="284400" indent="-285750">
              <a:buFont typeface="Arial" panose="020B0604020202020204" pitchFamily="34" charset="0"/>
              <a:buChar char="•"/>
            </a:pPr>
            <a:r>
              <a:rPr lang="en-FR" sz="1400" dirty="0">
                <a:latin typeface="Avenir Next" panose="020B0503020202020204" pitchFamily="34" charset="0"/>
              </a:rPr>
              <a:t>2D Medium Gran. PFlow</a:t>
            </a:r>
            <a:endParaRPr lang="en-GB" sz="1400" dirty="0">
              <a:latin typeface="Avenir Next" panose="020B0503020202020204" pitchFamily="34" charset="0"/>
            </a:endParaRPr>
          </a:p>
          <a:p>
            <a:pPr marL="284400" indent="-285750">
              <a:buFont typeface="Arial" panose="020B0604020202020204" pitchFamily="34" charset="0"/>
              <a:buChar char="•"/>
            </a:pPr>
            <a:r>
              <a:rPr lang="en-GB" sz="1400" dirty="0">
                <a:latin typeface="Avenir Next" panose="020B0503020202020204" pitchFamily="34" charset="0"/>
              </a:rPr>
              <a:t>High track IP &amp; </a:t>
            </a:r>
            <a:r>
              <a:rPr lang="en-GB" sz="1400" dirty="0" err="1">
                <a:latin typeface="Avenir Next" panose="020B0503020202020204" pitchFamily="34" charset="0"/>
              </a:rPr>
              <a:t>p</a:t>
            </a:r>
            <a:r>
              <a:rPr lang="en-GB" sz="1400" baseline="-25000" dirty="0" err="1">
                <a:latin typeface="Avenir Next" panose="020B0503020202020204" pitchFamily="34" charset="0"/>
              </a:rPr>
              <a:t>T</a:t>
            </a:r>
            <a:r>
              <a:rPr lang="en-GB" sz="1400" baseline="-25000" dirty="0">
                <a:latin typeface="Avenir Next" panose="020B0503020202020204" pitchFamily="34" charset="0"/>
              </a:rPr>
              <a:t> </a:t>
            </a:r>
            <a:r>
              <a:rPr lang="en-GB" sz="1400" dirty="0">
                <a:latin typeface="Avenir Next" panose="020B0503020202020204" pitchFamily="34" charset="0"/>
              </a:rPr>
              <a:t>precision</a:t>
            </a:r>
          </a:p>
          <a:p>
            <a:pPr marL="284400" indent="-285750">
              <a:buFont typeface="Arial" panose="020B0604020202020204" pitchFamily="34" charset="0"/>
              <a:buChar char="•"/>
            </a:pPr>
            <a:r>
              <a:rPr lang="en-GB" sz="1400" dirty="0">
                <a:latin typeface="Avenir Next" panose="020B0503020202020204" pitchFamily="34" charset="0"/>
              </a:rPr>
              <a:t>High 𝛾</a:t>
            </a:r>
            <a:r>
              <a:rPr lang="en-FR" sz="1400" dirty="0">
                <a:latin typeface="Avenir Next" panose="020B0503020202020204" pitchFamily="34" charset="0"/>
              </a:rPr>
              <a:t>-energy precision</a:t>
            </a:r>
          </a:p>
          <a:p>
            <a:pPr marL="284400" indent="-285750">
              <a:buFont typeface="Arial" panose="020B0604020202020204" pitchFamily="34" charset="0"/>
              <a:buChar char="•"/>
            </a:pPr>
            <a:r>
              <a:rPr lang="en-GB" sz="1400" dirty="0">
                <a:latin typeface="Avenir Next" panose="020B0503020202020204" pitchFamily="34" charset="0"/>
              </a:rPr>
              <a:t>High p</a:t>
            </a:r>
            <a:r>
              <a:rPr lang="en-GB" sz="1400" baseline="-25000" dirty="0">
                <a:latin typeface="Avenir Next" panose="020B0503020202020204" pitchFamily="34" charset="0"/>
              </a:rPr>
              <a:t> </a:t>
            </a:r>
            <a:r>
              <a:rPr lang="en-GB" sz="1400" dirty="0">
                <a:latin typeface="Avenir Next" panose="020B0503020202020204" pitchFamily="34" charset="0"/>
              </a:rPr>
              <a:t>PID</a:t>
            </a:r>
            <a:endParaRPr lang="en-FR" sz="1400" baseline="-25000" dirty="0">
              <a:latin typeface="Avenir Next" panose="020B0503020202020204" pitchFamily="34" charset="0"/>
            </a:endParaRPr>
          </a:p>
        </p:txBody>
      </p:sp>
      <p:sp>
        <p:nvSpPr>
          <p:cNvPr id="551" name="TextBox 550">
            <a:extLst>
              <a:ext uri="{FF2B5EF4-FFF2-40B4-BE49-F238E27FC236}">
                <a16:creationId xmlns:a16="http://schemas.microsoft.com/office/drawing/2014/main" id="{3BB091EE-2C53-2A4B-962C-EE3854AA327A}"/>
              </a:ext>
            </a:extLst>
          </p:cNvPr>
          <p:cNvSpPr txBox="1"/>
          <p:nvPr/>
        </p:nvSpPr>
        <p:spPr>
          <a:xfrm>
            <a:off x="397139" y="5716730"/>
            <a:ext cx="25363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FR" sz="1400" dirty="0">
                <a:latin typeface="Avenir Next" panose="020B0503020202020204" pitchFamily="34" charset="0"/>
              </a:rPr>
              <a:t>PID RICH before HGCAL</a:t>
            </a:r>
          </a:p>
        </p:txBody>
      </p:sp>
      <p:sp>
        <p:nvSpPr>
          <p:cNvPr id="552" name="TextBox 551">
            <a:extLst>
              <a:ext uri="{FF2B5EF4-FFF2-40B4-BE49-F238E27FC236}">
                <a16:creationId xmlns:a16="http://schemas.microsoft.com/office/drawing/2014/main" id="{041D19FD-9A3B-1245-8707-1F9BE49D1335}"/>
              </a:ext>
            </a:extLst>
          </p:cNvPr>
          <p:cNvSpPr txBox="1"/>
          <p:nvPr/>
        </p:nvSpPr>
        <p:spPr>
          <a:xfrm>
            <a:off x="9225780" y="5716730"/>
            <a:ext cx="272860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FR" sz="1400" dirty="0">
                <a:latin typeface="Avenir Next" panose="020B0503020202020204" pitchFamily="34" charset="0"/>
              </a:rPr>
              <a:t>TPC instead of DT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FR" sz="1400" dirty="0">
                <a:latin typeface="Avenir Next" panose="020B0503020202020204" pitchFamily="34" charset="0"/>
              </a:rPr>
              <a:t>LKr instead of SCEPCal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FR" sz="1400" dirty="0">
                <a:latin typeface="Avenir Next" panose="020B0503020202020204" pitchFamily="34" charset="0"/>
              </a:rPr>
              <a:t>S</a:t>
            </a:r>
            <a:r>
              <a:rPr lang="en-GB" sz="1400" dirty="0">
                <a:latin typeface="Avenir Next" panose="020B0503020202020204" pitchFamily="34" charset="0"/>
              </a:rPr>
              <a:t>c</a:t>
            </a:r>
            <a:r>
              <a:rPr lang="en-FR" sz="1400" dirty="0">
                <a:latin typeface="Avenir Next" panose="020B0503020202020204" pitchFamily="34" charset="0"/>
              </a:rPr>
              <a:t>iCAL instead of DRHCAL</a:t>
            </a:r>
          </a:p>
        </p:txBody>
      </p:sp>
      <p:sp>
        <p:nvSpPr>
          <p:cNvPr id="554" name="TextBox 553">
            <a:extLst>
              <a:ext uri="{FF2B5EF4-FFF2-40B4-BE49-F238E27FC236}">
                <a16:creationId xmlns:a16="http://schemas.microsoft.com/office/drawing/2014/main" id="{09BDA800-B63C-D242-A364-AADF221F2A19}"/>
              </a:ext>
            </a:extLst>
          </p:cNvPr>
          <p:cNvSpPr txBox="1"/>
          <p:nvPr/>
        </p:nvSpPr>
        <p:spPr>
          <a:xfrm>
            <a:off x="3203986" y="5716730"/>
            <a:ext cx="25376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FR" sz="1400" dirty="0">
                <a:latin typeface="Avenir Next" panose="020B0503020202020204" pitchFamily="34" charset="0"/>
              </a:rPr>
              <a:t>TPC instead of DT</a:t>
            </a:r>
          </a:p>
        </p:txBody>
      </p:sp>
      <p:sp>
        <p:nvSpPr>
          <p:cNvPr id="555" name="TextBox 554">
            <a:extLst>
              <a:ext uri="{FF2B5EF4-FFF2-40B4-BE49-F238E27FC236}">
                <a16:creationId xmlns:a16="http://schemas.microsoft.com/office/drawing/2014/main" id="{C2F95A33-1B3C-E84E-945A-1FF64852A4D7}"/>
              </a:ext>
            </a:extLst>
          </p:cNvPr>
          <p:cNvSpPr txBox="1"/>
          <p:nvPr/>
        </p:nvSpPr>
        <p:spPr>
          <a:xfrm>
            <a:off x="6254512" y="5716730"/>
            <a:ext cx="25376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FR" sz="1400" dirty="0">
                <a:latin typeface="Avenir Next" panose="020B0503020202020204" pitchFamily="34" charset="0"/>
              </a:rPr>
              <a:t>TPC instead of DT</a:t>
            </a:r>
          </a:p>
        </p:txBody>
      </p:sp>
      <p:sp>
        <p:nvSpPr>
          <p:cNvPr id="557" name="TextBox 556">
            <a:extLst>
              <a:ext uri="{FF2B5EF4-FFF2-40B4-BE49-F238E27FC236}">
                <a16:creationId xmlns:a16="http://schemas.microsoft.com/office/drawing/2014/main" id="{F9FADEA1-187B-9543-ADDF-ED5016C58E01}"/>
              </a:ext>
            </a:extLst>
          </p:cNvPr>
          <p:cNvSpPr txBox="1"/>
          <p:nvPr/>
        </p:nvSpPr>
        <p:spPr>
          <a:xfrm>
            <a:off x="2107422" y="6093503"/>
            <a:ext cx="7135194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FR" sz="1400" dirty="0">
                <a:latin typeface="Avenir Next" panose="020B0503020202020204" pitchFamily="34" charset="0"/>
              </a:rPr>
              <a:t>Tracking systems (w/ - w/o PID) can be exchanged in different conceptual designs</a:t>
            </a:r>
          </a:p>
        </p:txBody>
      </p:sp>
      <p:sp>
        <p:nvSpPr>
          <p:cNvPr id="574" name="TextBox 573">
            <a:extLst>
              <a:ext uri="{FF2B5EF4-FFF2-40B4-BE49-F238E27FC236}">
                <a16:creationId xmlns:a16="http://schemas.microsoft.com/office/drawing/2014/main" id="{A05EE7F1-2CFD-1448-B563-AE6D6D416C2A}"/>
              </a:ext>
            </a:extLst>
          </p:cNvPr>
          <p:cNvSpPr txBox="1"/>
          <p:nvPr/>
        </p:nvSpPr>
        <p:spPr>
          <a:xfrm>
            <a:off x="396606" y="6481118"/>
            <a:ext cx="1699943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FR" sz="1000" dirty="0">
                <a:latin typeface="Avenir Next" panose="020B0503020202020204" pitchFamily="34" charset="0"/>
              </a:rPr>
              <a:t>Vertex Detector: MAPS </a:t>
            </a:r>
            <a:endParaRPr lang="en-FR" sz="1000" dirty="0"/>
          </a:p>
        </p:txBody>
      </p:sp>
      <p:sp>
        <p:nvSpPr>
          <p:cNvPr id="575" name="TextBox 574">
            <a:extLst>
              <a:ext uri="{FF2B5EF4-FFF2-40B4-BE49-F238E27FC236}">
                <a16:creationId xmlns:a16="http://schemas.microsoft.com/office/drawing/2014/main" id="{BDCCFE4F-81AC-9C4C-A6A4-24ACBB45D078}"/>
              </a:ext>
            </a:extLst>
          </p:cNvPr>
          <p:cNvSpPr txBox="1"/>
          <p:nvPr/>
        </p:nvSpPr>
        <p:spPr>
          <a:xfrm>
            <a:off x="396606" y="6644489"/>
            <a:ext cx="4539188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FR" sz="1000" dirty="0">
                <a:latin typeface="Avenir Next" panose="020B0503020202020204" pitchFamily="34" charset="0"/>
              </a:rPr>
              <a:t>Wrap-up/Timing: Layer MAPS/Hybrids/AC-LGADs/SPADs/MicroMegas… </a:t>
            </a:r>
            <a:endParaRPr lang="en-FR" sz="1000" dirty="0"/>
          </a:p>
        </p:txBody>
      </p: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D6CE3036-42D9-0247-9077-A682EC30B273}"/>
              </a:ext>
            </a:extLst>
          </p:cNvPr>
          <p:cNvCxnSpPr>
            <a:cxnSpLocks/>
          </p:cNvCxnSpPr>
          <p:nvPr/>
        </p:nvCxnSpPr>
        <p:spPr>
          <a:xfrm>
            <a:off x="108588" y="6760758"/>
            <a:ext cx="267715" cy="0"/>
          </a:xfrm>
          <a:prstGeom prst="line">
            <a:avLst/>
          </a:prstGeom>
          <a:ln w="38100">
            <a:solidFill>
              <a:srgbClr val="068108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76" name="Straight Connector 575">
            <a:extLst>
              <a:ext uri="{FF2B5EF4-FFF2-40B4-BE49-F238E27FC236}">
                <a16:creationId xmlns:a16="http://schemas.microsoft.com/office/drawing/2014/main" id="{01F4E86B-A1E5-F243-B315-068D6A063448}"/>
              </a:ext>
            </a:extLst>
          </p:cNvPr>
          <p:cNvCxnSpPr>
            <a:cxnSpLocks/>
          </p:cNvCxnSpPr>
          <p:nvPr/>
        </p:nvCxnSpPr>
        <p:spPr>
          <a:xfrm>
            <a:off x="109901" y="6605309"/>
            <a:ext cx="267715" cy="0"/>
          </a:xfrm>
          <a:prstGeom prst="line">
            <a:avLst/>
          </a:prstGeom>
          <a:ln w="38100">
            <a:solidFill>
              <a:srgbClr val="00F8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577" name="Group 576">
            <a:extLst>
              <a:ext uri="{FF2B5EF4-FFF2-40B4-BE49-F238E27FC236}">
                <a16:creationId xmlns:a16="http://schemas.microsoft.com/office/drawing/2014/main" id="{27AD03CC-42AF-224D-B647-F832FAE02E95}"/>
              </a:ext>
            </a:extLst>
          </p:cNvPr>
          <p:cNvGrpSpPr/>
          <p:nvPr/>
        </p:nvGrpSpPr>
        <p:grpSpPr>
          <a:xfrm>
            <a:off x="163266" y="2632937"/>
            <a:ext cx="11859658" cy="2961831"/>
            <a:chOff x="212426" y="2662437"/>
            <a:chExt cx="11859658" cy="2961831"/>
          </a:xfrm>
        </p:grpSpPr>
        <p:grpSp>
          <p:nvGrpSpPr>
            <p:cNvPr id="578" name="Group 577">
              <a:extLst>
                <a:ext uri="{FF2B5EF4-FFF2-40B4-BE49-F238E27FC236}">
                  <a16:creationId xmlns:a16="http://schemas.microsoft.com/office/drawing/2014/main" id="{23DA331D-43CC-1C47-B4ED-5220643334D6}"/>
                </a:ext>
              </a:extLst>
            </p:cNvPr>
            <p:cNvGrpSpPr/>
            <p:nvPr/>
          </p:nvGrpSpPr>
          <p:grpSpPr>
            <a:xfrm>
              <a:off x="212426" y="2662437"/>
              <a:ext cx="11859658" cy="2961831"/>
              <a:chOff x="209840" y="1970573"/>
              <a:chExt cx="11859658" cy="2961831"/>
            </a:xfrm>
          </p:grpSpPr>
          <p:grpSp>
            <p:nvGrpSpPr>
              <p:cNvPr id="587" name="Group 586">
                <a:extLst>
                  <a:ext uri="{FF2B5EF4-FFF2-40B4-BE49-F238E27FC236}">
                    <a16:creationId xmlns:a16="http://schemas.microsoft.com/office/drawing/2014/main" id="{3DD0F8A7-4BA0-BF4D-99BE-223DCF523983}"/>
                  </a:ext>
                </a:extLst>
              </p:cNvPr>
              <p:cNvGrpSpPr>
                <a:grpSpLocks noChangeAspect="1"/>
              </p:cNvGrpSpPr>
              <p:nvPr/>
            </p:nvGrpSpPr>
            <p:grpSpPr>
              <a:xfrm>
                <a:off x="209840" y="1980405"/>
                <a:ext cx="2900148" cy="2951999"/>
                <a:chOff x="2650721" y="481266"/>
                <a:chExt cx="6318605" cy="6431558"/>
              </a:xfrm>
            </p:grpSpPr>
            <p:grpSp>
              <p:nvGrpSpPr>
                <p:cNvPr id="789" name="Group 788">
                  <a:extLst>
                    <a:ext uri="{FF2B5EF4-FFF2-40B4-BE49-F238E27FC236}">
                      <a16:creationId xmlns:a16="http://schemas.microsoft.com/office/drawing/2014/main" id="{0DD7EAC8-6D4F-F646-AAF5-888164FB0B61}"/>
                    </a:ext>
                  </a:extLst>
                </p:cNvPr>
                <p:cNvGrpSpPr/>
                <p:nvPr/>
              </p:nvGrpSpPr>
              <p:grpSpPr>
                <a:xfrm>
                  <a:off x="2863915" y="494165"/>
                  <a:ext cx="6105411" cy="6418659"/>
                  <a:chOff x="2852768" y="249951"/>
                  <a:chExt cx="6105411" cy="6418659"/>
                </a:xfrm>
              </p:grpSpPr>
              <p:sp>
                <p:nvSpPr>
                  <p:cNvPr id="819" name="TextBox 818">
                    <a:extLst>
                      <a:ext uri="{FF2B5EF4-FFF2-40B4-BE49-F238E27FC236}">
                        <a16:creationId xmlns:a16="http://schemas.microsoft.com/office/drawing/2014/main" id="{52E2E30C-03BA-9042-950C-C57D7F324E1A}"/>
                      </a:ext>
                    </a:extLst>
                  </p:cNvPr>
                  <p:cNvSpPr txBox="1"/>
                  <p:nvPr/>
                </p:nvSpPr>
                <p:spPr>
                  <a:xfrm>
                    <a:off x="8397971" y="6453166"/>
                    <a:ext cx="330541" cy="215444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FR" sz="800" dirty="0">
                        <a:latin typeface="Avenir Next" panose="020B0503020202020204" pitchFamily="34" charset="0"/>
                      </a:rPr>
                      <a:t>5.0</a:t>
                    </a:r>
                  </a:p>
                </p:txBody>
              </p:sp>
              <p:grpSp>
                <p:nvGrpSpPr>
                  <p:cNvPr id="820" name="Group 819">
                    <a:extLst>
                      <a:ext uri="{FF2B5EF4-FFF2-40B4-BE49-F238E27FC236}">
                        <a16:creationId xmlns:a16="http://schemas.microsoft.com/office/drawing/2014/main" id="{B8C42A19-FCE4-5F4D-8718-CEE4D8B120B8}"/>
                      </a:ext>
                    </a:extLst>
                  </p:cNvPr>
                  <p:cNvGrpSpPr/>
                  <p:nvPr/>
                </p:nvGrpSpPr>
                <p:grpSpPr>
                  <a:xfrm>
                    <a:off x="2852768" y="249951"/>
                    <a:ext cx="6105411" cy="6418659"/>
                    <a:chOff x="2852768" y="249951"/>
                    <a:chExt cx="6105411" cy="6418659"/>
                  </a:xfrm>
                </p:grpSpPr>
                <p:sp>
                  <p:nvSpPr>
                    <p:cNvPr id="822" name="TextBox 821">
                      <a:extLst>
                        <a:ext uri="{FF2B5EF4-FFF2-40B4-BE49-F238E27FC236}">
                          <a16:creationId xmlns:a16="http://schemas.microsoft.com/office/drawing/2014/main" id="{26F70D69-4F92-7044-8CC8-8E21346E4652}"/>
                        </a:ext>
                      </a:extLst>
                    </p:cNvPr>
                    <p:cNvSpPr txBox="1"/>
                    <p:nvPr/>
                  </p:nvSpPr>
                  <p:spPr>
                    <a:xfrm>
                      <a:off x="7835489" y="6453166"/>
                      <a:ext cx="330541" cy="215444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r>
                        <a:rPr lang="en-FR" sz="800" dirty="0">
                          <a:latin typeface="Avenir Next" panose="020B0503020202020204" pitchFamily="34" charset="0"/>
                        </a:rPr>
                        <a:t>4.5</a:t>
                      </a:r>
                    </a:p>
                  </p:txBody>
                </p:sp>
                <p:grpSp>
                  <p:nvGrpSpPr>
                    <p:cNvPr id="823" name="Group 822">
                      <a:extLst>
                        <a:ext uri="{FF2B5EF4-FFF2-40B4-BE49-F238E27FC236}">
                          <a16:creationId xmlns:a16="http://schemas.microsoft.com/office/drawing/2014/main" id="{FCE3045F-5BBD-0746-969C-3092DAA8934D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2852768" y="249951"/>
                      <a:ext cx="6105411" cy="6418659"/>
                      <a:chOff x="2852768" y="249951"/>
                      <a:chExt cx="6105411" cy="6418659"/>
                    </a:xfrm>
                  </p:grpSpPr>
                  <p:grpSp>
                    <p:nvGrpSpPr>
                      <p:cNvPr id="825" name="Group 824">
                        <a:extLst>
                          <a:ext uri="{FF2B5EF4-FFF2-40B4-BE49-F238E27FC236}">
                            <a16:creationId xmlns:a16="http://schemas.microsoft.com/office/drawing/2014/main" id="{AECF846E-C8A7-B94E-9EE8-305879D57615}"/>
                          </a:ext>
                        </a:extLst>
                      </p:cNvPr>
                      <p:cNvGrpSpPr/>
                      <p:nvPr/>
                    </p:nvGrpSpPr>
                    <p:grpSpPr>
                      <a:xfrm>
                        <a:off x="2852768" y="249951"/>
                        <a:ext cx="6105411" cy="6418659"/>
                        <a:chOff x="1283773" y="410370"/>
                        <a:chExt cx="10109079" cy="6418659"/>
                      </a:xfrm>
                    </p:grpSpPr>
                    <p:grpSp>
                      <p:nvGrpSpPr>
                        <p:cNvPr id="828" name="Group 827">
                          <a:extLst>
                            <a:ext uri="{FF2B5EF4-FFF2-40B4-BE49-F238E27FC236}">
                              <a16:creationId xmlns:a16="http://schemas.microsoft.com/office/drawing/2014/main" id="{3C30C66E-2777-0247-9884-2C270EE5288A}"/>
                            </a:ext>
                          </a:extLst>
                        </p:cNvPr>
                        <p:cNvGrpSpPr/>
                        <p:nvPr/>
                      </p:nvGrpSpPr>
                      <p:grpSpPr>
                        <a:xfrm>
                          <a:off x="1765977" y="410370"/>
                          <a:ext cx="9177722" cy="6149166"/>
                          <a:chOff x="3818263" y="-205648"/>
                          <a:chExt cx="9177722" cy="6149166"/>
                        </a:xfrm>
                      </p:grpSpPr>
                      <p:grpSp>
                        <p:nvGrpSpPr>
                          <p:cNvPr id="852" name="Group 851">
                            <a:extLst>
                              <a:ext uri="{FF2B5EF4-FFF2-40B4-BE49-F238E27FC236}">
                                <a16:creationId xmlns:a16="http://schemas.microsoft.com/office/drawing/2014/main" id="{3368DC0F-E5B3-024D-9C9D-CAAC56B959EB}"/>
                              </a:ext>
                            </a:extLst>
                          </p:cNvPr>
                          <p:cNvGrpSpPr/>
                          <p:nvPr/>
                        </p:nvGrpSpPr>
                        <p:grpSpPr>
                          <a:xfrm>
                            <a:off x="3818263" y="-205648"/>
                            <a:ext cx="9177722" cy="6149166"/>
                            <a:chOff x="1649829" y="171332"/>
                            <a:chExt cx="9177722" cy="6149166"/>
                          </a:xfrm>
                        </p:grpSpPr>
                        <p:sp>
                          <p:nvSpPr>
                            <p:cNvPr id="854" name="Rectangle 853">
                              <a:extLst>
                                <a:ext uri="{FF2B5EF4-FFF2-40B4-BE49-F238E27FC236}">
                                  <a16:creationId xmlns:a16="http://schemas.microsoft.com/office/drawing/2014/main" id="{2C0EB4C1-CA55-2444-A84A-A98653C93BA9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>
                              <a:off x="1674882" y="4295084"/>
                              <a:ext cx="3602511" cy="1903017"/>
                            </a:xfrm>
                            <a:prstGeom prst="rect">
                              <a:avLst/>
                            </a:prstGeom>
                            <a:solidFill>
                              <a:srgbClr val="00D008"/>
                            </a:solidFill>
                            <a:ln>
                              <a:noFill/>
                            </a:ln>
                            <a:effectLst/>
                          </p:spPr>
                          <p:style>
                            <a:lnRef idx="1">
                              <a:schemeClr val="accent1"/>
                            </a:lnRef>
                            <a:fillRef idx="3">
                              <a:schemeClr val="accent1"/>
                            </a:fillRef>
                            <a:effectRef idx="2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0" anchor="ctr"/>
                            <a:lstStyle/>
                            <a:p>
                              <a:pPr algn="ctr">
                                <a:tabLst>
                                  <a:tab pos="1593850" algn="l"/>
                                </a:tabLst>
                              </a:pPr>
                              <a:r>
                                <a:rPr lang="en-US" sz="1000" dirty="0">
                                  <a:solidFill>
                                    <a:schemeClr val="tx1"/>
                                  </a:solidFill>
                                </a:rPr>
                                <a:t>MAPS/Hybrids/AC-LGADs</a:t>
                              </a:r>
                            </a:p>
                          </p:txBody>
                        </p:sp>
                        <p:sp>
                          <p:nvSpPr>
                            <p:cNvPr id="855" name="Rectangle 854">
                              <a:extLst>
                                <a:ext uri="{FF2B5EF4-FFF2-40B4-BE49-F238E27FC236}">
                                  <a16:creationId xmlns:a16="http://schemas.microsoft.com/office/drawing/2014/main" id="{D0DA1A0D-3114-C148-B2B2-0F51A2717885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>
                              <a:off x="1673069" y="6211541"/>
                              <a:ext cx="861281" cy="108957"/>
                            </a:xfrm>
                            <a:prstGeom prst="rect">
                              <a:avLst/>
                            </a:prstGeom>
                            <a:solidFill>
                              <a:srgbClr val="00F800"/>
                            </a:solidFill>
                            <a:ln>
                              <a:noFill/>
                            </a:ln>
                            <a:effectLst/>
                          </p:spPr>
                          <p:style>
                            <a:lnRef idx="1">
                              <a:schemeClr val="accent1"/>
                            </a:lnRef>
                            <a:fillRef idx="3">
                              <a:schemeClr val="accent1"/>
                            </a:fillRef>
                            <a:effectRef idx="2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0" anchor="ctr"/>
                            <a:lstStyle/>
                            <a:p>
                              <a:pPr algn="ctr"/>
                              <a:r>
                                <a:rPr lang="en-US" sz="500" dirty="0">
                                  <a:solidFill>
                                    <a:schemeClr val="tx1"/>
                                  </a:solidFill>
                                </a:rPr>
                                <a:t> </a:t>
                              </a:r>
                            </a:p>
                          </p:txBody>
                        </p:sp>
                        <p:grpSp>
                          <p:nvGrpSpPr>
                            <p:cNvPr id="856" name="Group 855">
                              <a:extLst>
                                <a:ext uri="{FF2B5EF4-FFF2-40B4-BE49-F238E27FC236}">
                                  <a16:creationId xmlns:a16="http://schemas.microsoft.com/office/drawing/2014/main" id="{8A9C6806-AF5C-6A49-B8E6-4D558698F766}"/>
                                </a:ext>
                              </a:extLst>
                            </p:cNvPr>
                            <p:cNvGrpSpPr/>
                            <p:nvPr/>
                          </p:nvGrpSpPr>
                          <p:grpSpPr>
                            <a:xfrm>
                              <a:off x="1649829" y="171332"/>
                              <a:ext cx="9177722" cy="6026770"/>
                              <a:chOff x="1649829" y="171332"/>
                              <a:chExt cx="9177722" cy="6026770"/>
                            </a:xfrm>
                          </p:grpSpPr>
                          <p:grpSp>
                            <p:nvGrpSpPr>
                              <p:cNvPr id="857" name="Group 856">
                                <a:extLst>
                                  <a:ext uri="{FF2B5EF4-FFF2-40B4-BE49-F238E27FC236}">
                                    <a16:creationId xmlns:a16="http://schemas.microsoft.com/office/drawing/2014/main" id="{AEE4456A-A77C-2B48-A55D-95B1A5022C89}"/>
                                  </a:ext>
                                </a:extLst>
                              </p:cNvPr>
                              <p:cNvGrpSpPr/>
                              <p:nvPr/>
                            </p:nvGrpSpPr>
                            <p:grpSpPr>
                              <a:xfrm>
                                <a:off x="1649829" y="1841714"/>
                                <a:ext cx="6397430" cy="2437273"/>
                                <a:chOff x="1715181" y="1476710"/>
                                <a:chExt cx="6397430" cy="2437273"/>
                              </a:xfrm>
                            </p:grpSpPr>
                            <p:sp>
                              <p:nvSpPr>
                                <p:cNvPr id="859" name="Rectangle 858">
                                  <a:extLst>
                                    <a:ext uri="{FF2B5EF4-FFF2-40B4-BE49-F238E27FC236}">
                                      <a16:creationId xmlns:a16="http://schemas.microsoft.com/office/drawing/2014/main" id="{A7656085-5054-2148-955C-E731DCE144E0}"/>
                                    </a:ext>
                                  </a:extLst>
                                </p:cNvPr>
                                <p:cNvSpPr/>
                                <p:nvPr/>
                              </p:nvSpPr>
                              <p:spPr>
                                <a:xfrm>
                                  <a:off x="1715181" y="1476710"/>
                                  <a:ext cx="6397430" cy="812917"/>
                                </a:xfrm>
                                <a:prstGeom prst="rect">
                                  <a:avLst/>
                                </a:prstGeom>
                                <a:solidFill>
                                  <a:schemeClr val="bg1">
                                    <a:lumMod val="75000"/>
                                  </a:schemeClr>
                                </a:solidFill>
                                <a:ln>
                                  <a:noFill/>
                                </a:ln>
                                <a:effectLst/>
                              </p:spPr>
                              <p:style>
                                <a:lnRef idx="1">
                                  <a:schemeClr val="accent1"/>
                                </a:lnRef>
                                <a:fillRef idx="3">
                                  <a:schemeClr val="accent1"/>
                                </a:fillRef>
                                <a:effectRef idx="2">
                                  <a:schemeClr val="accent1"/>
                                </a:effectRef>
                                <a:fontRef idx="minor">
                                  <a:schemeClr val="lt1"/>
                                </a:fontRef>
                              </p:style>
                              <p:txBody>
                                <a:bodyPr rtlCol="0" anchor="ctr"/>
                                <a:lstStyle/>
                                <a:p>
                                  <a:pPr algn="ctr"/>
                                  <a:r>
                                    <a:rPr lang="en-US" sz="1000" dirty="0">
                                      <a:solidFill>
                                        <a:schemeClr val="tx1"/>
                                      </a:solidFill>
                                    </a:rPr>
                                    <a:t>(Thick) solenoid 2-4 T </a:t>
                                  </a:r>
                                </a:p>
                              </p:txBody>
                            </p:sp>
                            <p:sp>
                              <p:nvSpPr>
                                <p:cNvPr id="860" name="Rectangle 859">
                                  <a:extLst>
                                    <a:ext uri="{FF2B5EF4-FFF2-40B4-BE49-F238E27FC236}">
                                      <a16:creationId xmlns:a16="http://schemas.microsoft.com/office/drawing/2014/main" id="{682162C8-2788-D345-A763-CB84D1302AC6}"/>
                                    </a:ext>
                                  </a:extLst>
                                </p:cNvPr>
                                <p:cNvSpPr/>
                                <p:nvPr/>
                              </p:nvSpPr>
                              <p:spPr>
                                <a:xfrm>
                                  <a:off x="1738418" y="2302618"/>
                                  <a:ext cx="3604328" cy="1611365"/>
                                </a:xfrm>
                                <a:prstGeom prst="rect">
                                  <a:avLst/>
                                </a:prstGeom>
                                <a:solidFill>
                                  <a:srgbClr val="FF0000"/>
                                </a:solidFill>
                                <a:ln>
                                  <a:noFill/>
                                </a:ln>
                                <a:effectLst/>
                              </p:spPr>
                              <p:style>
                                <a:lnRef idx="1">
                                  <a:schemeClr val="accent1"/>
                                </a:lnRef>
                                <a:fillRef idx="3">
                                  <a:schemeClr val="accent1"/>
                                </a:fillRef>
                                <a:effectRef idx="2">
                                  <a:schemeClr val="accent1"/>
                                </a:effectRef>
                                <a:fontRef idx="minor">
                                  <a:schemeClr val="lt1"/>
                                </a:fontRef>
                              </p:style>
                              <p:txBody>
                                <a:bodyPr rtlCol="0" anchor="ctr"/>
                                <a:lstStyle/>
                                <a:p>
                                  <a:pPr algn="ctr"/>
                                  <a:endParaRPr lang="en-US" sz="1000" dirty="0">
                                    <a:solidFill>
                                      <a:schemeClr val="tx1"/>
                                    </a:solidFill>
                                  </a:endParaRPr>
                                </a:p>
                                <a:p>
                                  <a:pPr algn="ctr"/>
                                  <a:r>
                                    <a:rPr lang="en-US" sz="1000" dirty="0" err="1">
                                      <a:solidFill>
                                        <a:schemeClr val="tx1"/>
                                      </a:solidFill>
                                    </a:rPr>
                                    <a:t>HGCal</a:t>
                                  </a:r>
                                  <a:endParaRPr lang="en-US" sz="1000" dirty="0">
                                    <a:solidFill>
                                      <a:schemeClr val="tx1"/>
                                    </a:solidFill>
                                  </a:endParaRPr>
                                </a:p>
                                <a:p>
                                  <a:pPr algn="ctr"/>
                                  <a:endParaRPr lang="en-US" sz="1000" dirty="0">
                                    <a:solidFill>
                                      <a:schemeClr val="tx1"/>
                                    </a:solidFill>
                                  </a:endParaRPr>
                                </a:p>
                              </p:txBody>
                            </p:sp>
                          </p:grpSp>
                          <p:sp>
                            <p:nvSpPr>
                              <p:cNvPr id="858" name="Rectangle 857">
                                <a:extLst>
                                  <a:ext uri="{FF2B5EF4-FFF2-40B4-BE49-F238E27FC236}">
                                    <a16:creationId xmlns:a16="http://schemas.microsoft.com/office/drawing/2014/main" id="{264411E0-D8A3-6243-B900-D4698F3FAD31}"/>
                                  </a:ext>
                                </a:extLst>
                              </p:cNvPr>
                              <p:cNvSpPr/>
                              <p:nvPr/>
                            </p:nvSpPr>
                            <p:spPr>
                              <a:xfrm rot="5400000">
                                <a:off x="6441451" y="1812002"/>
                                <a:ext cx="6026770" cy="2745430"/>
                              </a:xfrm>
                              <a:prstGeom prst="rect">
                                <a:avLst/>
                              </a:prstGeom>
                              <a:solidFill>
                                <a:srgbClr val="FCAF32"/>
                              </a:solidFill>
                              <a:ln>
                                <a:noFill/>
                              </a:ln>
                              <a:effectLst/>
                            </p:spPr>
                            <p:style>
                              <a:lnRef idx="1">
                                <a:schemeClr val="accent1"/>
                              </a:lnRef>
                              <a:fillRef idx="3">
                                <a:schemeClr val="accent1"/>
                              </a:fillRef>
                              <a:effectRef idx="2">
                                <a:schemeClr val="accent1"/>
                              </a:effectRef>
                              <a:fontRef idx="minor">
                                <a:schemeClr val="lt1"/>
                              </a:fontRef>
                            </p:style>
                            <p:txBody>
                              <a:bodyPr rtlCol="0" anchor="ctr"/>
                              <a:lstStyle/>
                              <a:p>
                                <a:pPr algn="ctr"/>
                                <a:r>
                                  <a:rPr lang="en-US" sz="1000" dirty="0">
                                    <a:solidFill>
                                      <a:schemeClr val="tx1"/>
                                    </a:solidFill>
                                  </a:rPr>
                                  <a:t>Muons</a:t>
                                </a:r>
                              </a:p>
                            </p:txBody>
                          </p:sp>
                        </p:grpSp>
                      </p:grpSp>
                      <p:sp>
                        <p:nvSpPr>
                          <p:cNvPr id="853" name="Rectangle 852">
                            <a:extLst>
                              <a:ext uri="{FF2B5EF4-FFF2-40B4-BE49-F238E27FC236}">
                                <a16:creationId xmlns:a16="http://schemas.microsoft.com/office/drawing/2014/main" id="{C4B3B8CB-DD2D-6643-83AA-2786B1775274}"/>
                              </a:ext>
                            </a:extLst>
                          </p:cNvPr>
                          <p:cNvSpPr/>
                          <p:nvPr/>
                        </p:nvSpPr>
                        <p:spPr>
                          <a:xfrm rot="5400000">
                            <a:off x="7093903" y="2708957"/>
                            <a:ext cx="3533636" cy="2709942"/>
                          </a:xfrm>
                          <a:prstGeom prst="rect">
                            <a:avLst/>
                          </a:prstGeom>
                          <a:solidFill>
                            <a:srgbClr val="FF0000"/>
                          </a:solidFill>
                          <a:ln>
                            <a:noFill/>
                          </a:ln>
                          <a:effectLst/>
                        </p:spPr>
                        <p:style>
                          <a:lnRef idx="1">
                            <a:schemeClr val="accent1"/>
                          </a:lnRef>
                          <a:fillRef idx="3">
                            <a:schemeClr val="accent1"/>
                          </a:fillRef>
                          <a:effectRef idx="2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0" anchor="ctr"/>
                          <a:lstStyle/>
                          <a:p>
                            <a:pPr algn="ctr"/>
                            <a:r>
                              <a:rPr lang="en-US" sz="1000" dirty="0" err="1">
                                <a:solidFill>
                                  <a:schemeClr val="tx1"/>
                                </a:solidFill>
                              </a:rPr>
                              <a:t>HGCal</a:t>
                            </a:r>
                            <a:endParaRPr lang="en-US" sz="1000" dirty="0">
                              <a:solidFill>
                                <a:schemeClr val="tx1"/>
                              </a:solidFill>
                            </a:endParaRPr>
                          </a:p>
                        </p:txBody>
                      </p:sp>
                    </p:grpSp>
                    <p:grpSp>
                      <p:nvGrpSpPr>
                        <p:cNvPr id="829" name="Group 828">
                          <a:extLst>
                            <a:ext uri="{FF2B5EF4-FFF2-40B4-BE49-F238E27FC236}">
                              <a16:creationId xmlns:a16="http://schemas.microsoft.com/office/drawing/2014/main" id="{B3FDE26C-2A4B-9F44-AEB9-13945B4E6D9A}"/>
                            </a:ext>
                          </a:extLst>
                        </p:cNvPr>
                        <p:cNvGrpSpPr/>
                        <p:nvPr/>
                      </p:nvGrpSpPr>
                      <p:grpSpPr>
                        <a:xfrm>
                          <a:off x="1283773" y="6516234"/>
                          <a:ext cx="10109079" cy="312795"/>
                          <a:chOff x="2708313" y="5900216"/>
                          <a:chExt cx="10109079" cy="312795"/>
                        </a:xfrm>
                      </p:grpSpPr>
                      <p:grpSp>
                        <p:nvGrpSpPr>
                          <p:cNvPr id="830" name="Group 829">
                            <a:extLst>
                              <a:ext uri="{FF2B5EF4-FFF2-40B4-BE49-F238E27FC236}">
                                <a16:creationId xmlns:a16="http://schemas.microsoft.com/office/drawing/2014/main" id="{FCC16199-961F-674E-8FD2-0F3FFE222F9F}"/>
                              </a:ext>
                            </a:extLst>
                          </p:cNvPr>
                          <p:cNvGrpSpPr/>
                          <p:nvPr/>
                        </p:nvGrpSpPr>
                        <p:grpSpPr>
                          <a:xfrm>
                            <a:off x="3201928" y="5900216"/>
                            <a:ext cx="9615464" cy="312795"/>
                            <a:chOff x="3201928" y="5900216"/>
                            <a:chExt cx="9615464" cy="312795"/>
                          </a:xfrm>
                        </p:grpSpPr>
                        <p:sp>
                          <p:nvSpPr>
                            <p:cNvPr id="832" name="TextBox 831">
                              <a:extLst>
                                <a:ext uri="{FF2B5EF4-FFF2-40B4-BE49-F238E27FC236}">
                                  <a16:creationId xmlns:a16="http://schemas.microsoft.com/office/drawing/2014/main" id="{30D14ED0-19CC-9C41-8F5E-529B75F4A847}"/>
                                </a:ext>
                              </a:extLst>
                            </p:cNvPr>
                            <p:cNvSpPr txBox="1"/>
                            <p:nvPr/>
                          </p:nvSpPr>
                          <p:spPr>
                            <a:xfrm>
                              <a:off x="3562641" y="5997566"/>
                              <a:ext cx="547293" cy="215445"/>
                            </a:xfrm>
                            <a:prstGeom prst="rect">
                              <a:avLst/>
                            </a:prstGeom>
                            <a:noFill/>
                          </p:spPr>
                          <p:txBody>
                            <a:bodyPr wrap="none" rtlCol="0">
                              <a:spAutoFit/>
                            </a:bodyPr>
                            <a:lstStyle/>
                            <a:p>
                              <a:r>
                                <a:rPr lang="en-FR" sz="800" dirty="0">
                                  <a:latin typeface="Avenir Next" panose="020B0503020202020204" pitchFamily="34" charset="0"/>
                                </a:rPr>
                                <a:t>0.5</a:t>
                              </a:r>
                            </a:p>
                          </p:txBody>
                        </p:sp>
                        <p:grpSp>
                          <p:nvGrpSpPr>
                            <p:cNvPr id="833" name="Group 832">
                              <a:extLst>
                                <a:ext uri="{FF2B5EF4-FFF2-40B4-BE49-F238E27FC236}">
                                  <a16:creationId xmlns:a16="http://schemas.microsoft.com/office/drawing/2014/main" id="{BAD8CF68-8728-9544-9BF5-0BD6D7014C26}"/>
                                </a:ext>
                              </a:extLst>
                            </p:cNvPr>
                            <p:cNvGrpSpPr/>
                            <p:nvPr/>
                          </p:nvGrpSpPr>
                          <p:grpSpPr>
                            <a:xfrm>
                              <a:off x="3201928" y="5900216"/>
                              <a:ext cx="9615464" cy="312795"/>
                              <a:chOff x="3201928" y="5900216"/>
                              <a:chExt cx="9615464" cy="312795"/>
                            </a:xfrm>
                          </p:grpSpPr>
                          <p:grpSp>
                            <p:nvGrpSpPr>
                              <p:cNvPr id="834" name="Group 833">
                                <a:extLst>
                                  <a:ext uri="{FF2B5EF4-FFF2-40B4-BE49-F238E27FC236}">
                                    <a16:creationId xmlns:a16="http://schemas.microsoft.com/office/drawing/2014/main" id="{06E61575-DD32-B240-8FED-7432F96851E7}"/>
                                  </a:ext>
                                </a:extLst>
                              </p:cNvPr>
                              <p:cNvGrpSpPr/>
                              <p:nvPr/>
                            </p:nvGrpSpPr>
                            <p:grpSpPr>
                              <a:xfrm>
                                <a:off x="3201928" y="5901799"/>
                                <a:ext cx="9615464" cy="311212"/>
                                <a:chOff x="3201928" y="5901799"/>
                                <a:chExt cx="9615464" cy="311212"/>
                              </a:xfrm>
                            </p:grpSpPr>
                            <p:grpSp>
                              <p:nvGrpSpPr>
                                <p:cNvPr id="837" name="Group 836">
                                  <a:extLst>
                                    <a:ext uri="{FF2B5EF4-FFF2-40B4-BE49-F238E27FC236}">
                                      <a16:creationId xmlns:a16="http://schemas.microsoft.com/office/drawing/2014/main" id="{4CF098C2-2F3B-CC46-93B9-D69401CC8520}"/>
                                    </a:ext>
                                  </a:extLst>
                                </p:cNvPr>
                                <p:cNvGrpSpPr/>
                                <p:nvPr/>
                              </p:nvGrpSpPr>
                              <p:grpSpPr>
                                <a:xfrm>
                                  <a:off x="3223871" y="5972131"/>
                                  <a:ext cx="9593521" cy="240880"/>
                                  <a:chOff x="3223871" y="5982178"/>
                                  <a:chExt cx="9593521" cy="240880"/>
                                </a:xfrm>
                              </p:grpSpPr>
                              <p:cxnSp>
                                <p:nvCxnSpPr>
                                  <p:cNvPr id="846" name="Straight Arrow Connector 845">
                                    <a:extLst>
                                      <a:ext uri="{FF2B5EF4-FFF2-40B4-BE49-F238E27FC236}">
                                        <a16:creationId xmlns:a16="http://schemas.microsoft.com/office/drawing/2014/main" id="{33231ADB-D9A1-BC44-B849-7807D6A5DE88}"/>
                                      </a:ext>
                                    </a:extLst>
                                  </p:cNvPr>
                                  <p:cNvCxnSpPr>
                                    <a:cxnSpLocks/>
                                  </p:cNvCxnSpPr>
                                  <p:nvPr/>
                                </p:nvCxnSpPr>
                                <p:spPr>
                                  <a:xfrm flipV="1">
                                    <a:off x="3223871" y="5982178"/>
                                    <a:ext cx="9593521" cy="17068"/>
                                  </a:xfrm>
                                  <a:prstGeom prst="straightConnector1">
                                    <a:avLst/>
                                  </a:prstGeom>
                                  <a:ln w="12700">
                                    <a:solidFill>
                                      <a:schemeClr val="tx1"/>
                                    </a:solidFill>
                                    <a:tailEnd type="triangle"/>
                                  </a:ln>
                                  <a:effectLst/>
                                </p:spPr>
                                <p:style>
                                  <a:lnRef idx="2">
                                    <a:schemeClr val="accent1"/>
                                  </a:lnRef>
                                  <a:fillRef idx="0">
                                    <a:schemeClr val="accent1"/>
                                  </a:fillRef>
                                  <a:effectRef idx="1">
                                    <a:schemeClr val="accent1"/>
                                  </a:effectRef>
                                  <a:fontRef idx="minor">
                                    <a:schemeClr val="tx1"/>
                                  </a:fontRef>
                                </p:style>
                              </p:cxnSp>
                              <p:sp>
                                <p:nvSpPr>
                                  <p:cNvPr id="847" name="TextBox 846">
                                    <a:extLst>
                                      <a:ext uri="{FF2B5EF4-FFF2-40B4-BE49-F238E27FC236}">
                                        <a16:creationId xmlns:a16="http://schemas.microsoft.com/office/drawing/2014/main" id="{7D79FF31-7A42-2D49-A6D8-2FE42FD07553}"/>
                                      </a:ext>
                                    </a:extLst>
                                  </p:cNvPr>
                                  <p:cNvSpPr txBox="1"/>
                                  <p:nvPr/>
                                </p:nvSpPr>
                                <p:spPr>
                                  <a:xfrm>
                                    <a:off x="5403182" y="6007615"/>
                                    <a:ext cx="547293" cy="215443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</p:spPr>
                                <p:txBody>
                                  <a:bodyPr wrap="none" rtlCol="0">
                                    <a:spAutoFit/>
                                  </a:bodyPr>
                                  <a:lstStyle/>
                                  <a:p>
                                    <a:r>
                                      <a:rPr lang="en-FR" sz="800" dirty="0">
                                        <a:latin typeface="Avenir Next" panose="020B0503020202020204" pitchFamily="34" charset="0"/>
                                      </a:rPr>
                                      <a:t>1.5</a:t>
                                    </a:r>
                                  </a:p>
                                </p:txBody>
                              </p:sp>
                              <p:sp>
                                <p:nvSpPr>
                                  <p:cNvPr id="848" name="TextBox 847">
                                    <a:extLst>
                                      <a:ext uri="{FF2B5EF4-FFF2-40B4-BE49-F238E27FC236}">
                                        <a16:creationId xmlns:a16="http://schemas.microsoft.com/office/drawing/2014/main" id="{5A802C17-525E-E445-9D9F-0D3607A963BC}"/>
                                      </a:ext>
                                    </a:extLst>
                                  </p:cNvPr>
                                  <p:cNvSpPr txBox="1"/>
                                  <p:nvPr/>
                                </p:nvSpPr>
                                <p:spPr>
                                  <a:xfrm>
                                    <a:off x="4482909" y="6007615"/>
                                    <a:ext cx="547293" cy="215443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</p:spPr>
                                <p:txBody>
                                  <a:bodyPr wrap="none" rtlCol="0">
                                    <a:spAutoFit/>
                                  </a:bodyPr>
                                  <a:lstStyle/>
                                  <a:p>
                                    <a:r>
                                      <a:rPr lang="en-FR" sz="800" dirty="0">
                                        <a:latin typeface="Avenir Next" panose="020B0503020202020204" pitchFamily="34" charset="0"/>
                                      </a:rPr>
                                      <a:t>1.0</a:t>
                                    </a:r>
                                  </a:p>
                                </p:txBody>
                              </p:sp>
                              <p:sp>
                                <p:nvSpPr>
                                  <p:cNvPr id="849" name="TextBox 848">
                                    <a:extLst>
                                      <a:ext uri="{FF2B5EF4-FFF2-40B4-BE49-F238E27FC236}">
                                        <a16:creationId xmlns:a16="http://schemas.microsoft.com/office/drawing/2014/main" id="{EA57A709-80B6-C14C-A476-8F6666AD8F9C}"/>
                                      </a:ext>
                                    </a:extLst>
                                  </p:cNvPr>
                                  <p:cNvSpPr txBox="1"/>
                                  <p:nvPr/>
                                </p:nvSpPr>
                                <p:spPr>
                                  <a:xfrm>
                                    <a:off x="6323454" y="6007615"/>
                                    <a:ext cx="547293" cy="215443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</p:spPr>
                                <p:txBody>
                                  <a:bodyPr wrap="none" rtlCol="0">
                                    <a:spAutoFit/>
                                  </a:bodyPr>
                                  <a:lstStyle/>
                                  <a:p>
                                    <a:r>
                                      <a:rPr lang="en-FR" sz="800" dirty="0">
                                        <a:latin typeface="Avenir Next" panose="020B0503020202020204" pitchFamily="34" charset="0"/>
                                      </a:rPr>
                                      <a:t>2.0</a:t>
                                    </a:r>
                                  </a:p>
                                </p:txBody>
                              </p:sp>
                              <p:sp>
                                <p:nvSpPr>
                                  <p:cNvPr id="850" name="TextBox 849">
                                    <a:extLst>
                                      <a:ext uri="{FF2B5EF4-FFF2-40B4-BE49-F238E27FC236}">
                                        <a16:creationId xmlns:a16="http://schemas.microsoft.com/office/drawing/2014/main" id="{5559ECFB-0FF8-7A46-AFDB-CC5BBFA738D2}"/>
                                      </a:ext>
                                    </a:extLst>
                                  </p:cNvPr>
                                  <p:cNvSpPr txBox="1"/>
                                  <p:nvPr/>
                                </p:nvSpPr>
                                <p:spPr>
                                  <a:xfrm>
                                    <a:off x="7243722" y="6007615"/>
                                    <a:ext cx="547293" cy="215443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</p:spPr>
                                <p:txBody>
                                  <a:bodyPr wrap="none" rtlCol="0">
                                    <a:spAutoFit/>
                                  </a:bodyPr>
                                  <a:lstStyle/>
                                  <a:p>
                                    <a:r>
                                      <a:rPr lang="en-FR" sz="800" dirty="0">
                                        <a:latin typeface="Avenir Next" panose="020B0503020202020204" pitchFamily="34" charset="0"/>
                                      </a:rPr>
                                      <a:t>2.5</a:t>
                                    </a:r>
                                  </a:p>
                                </p:txBody>
                              </p:sp>
                              <p:sp>
                                <p:nvSpPr>
                                  <p:cNvPr id="851" name="TextBox 850">
                                    <a:extLst>
                                      <a:ext uri="{FF2B5EF4-FFF2-40B4-BE49-F238E27FC236}">
                                        <a16:creationId xmlns:a16="http://schemas.microsoft.com/office/drawing/2014/main" id="{FF8734A6-4FF1-664E-A22F-C2CF2AF91C9F}"/>
                                      </a:ext>
                                    </a:extLst>
                                  </p:cNvPr>
                                  <p:cNvSpPr txBox="1"/>
                                  <p:nvPr/>
                                </p:nvSpPr>
                                <p:spPr>
                                  <a:xfrm>
                                    <a:off x="8163995" y="6007615"/>
                                    <a:ext cx="547293" cy="215443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</p:spPr>
                                <p:txBody>
                                  <a:bodyPr wrap="none" rtlCol="0">
                                    <a:spAutoFit/>
                                  </a:bodyPr>
                                  <a:lstStyle/>
                                  <a:p>
                                    <a:r>
                                      <a:rPr lang="en-FR" sz="800" dirty="0">
                                        <a:latin typeface="Avenir Next" panose="020B0503020202020204" pitchFamily="34" charset="0"/>
                                      </a:rPr>
                                      <a:t>3.0</a:t>
                                    </a:r>
                                  </a:p>
                                </p:txBody>
                              </p:sp>
                            </p:grpSp>
                            <p:grpSp>
                              <p:nvGrpSpPr>
                                <p:cNvPr id="838" name="Group 837">
                                  <a:extLst>
                                    <a:ext uri="{FF2B5EF4-FFF2-40B4-BE49-F238E27FC236}">
                                      <a16:creationId xmlns:a16="http://schemas.microsoft.com/office/drawing/2014/main" id="{E0FF8D2B-BC2E-214E-8278-D24858A04406}"/>
                                    </a:ext>
                                  </a:extLst>
                                </p:cNvPr>
                                <p:cNvGrpSpPr/>
                                <p:nvPr/>
                              </p:nvGrpSpPr>
                              <p:grpSpPr>
                                <a:xfrm>
                                  <a:off x="3201928" y="5901799"/>
                                  <a:ext cx="5469798" cy="71457"/>
                                  <a:chOff x="1165609" y="1354421"/>
                                  <a:chExt cx="912723" cy="109747"/>
                                </a:xfrm>
                              </p:grpSpPr>
                              <p:cxnSp>
                                <p:nvCxnSpPr>
                                  <p:cNvPr id="839" name="Straight Connector 838">
                                    <a:extLst>
                                      <a:ext uri="{FF2B5EF4-FFF2-40B4-BE49-F238E27FC236}">
                                        <a16:creationId xmlns:a16="http://schemas.microsoft.com/office/drawing/2014/main" id="{36A6400D-5022-9847-AE15-4D8C9B04F17E}"/>
                                      </a:ext>
                                    </a:extLst>
                                  </p:cNvPr>
                                  <p:cNvCxnSpPr>
                                    <a:cxnSpLocks/>
                                  </p:cNvCxnSpPr>
                                  <p:nvPr/>
                                </p:nvCxnSpPr>
                                <p:spPr>
                                  <a:xfrm>
                                    <a:off x="1165609" y="1354424"/>
                                    <a:ext cx="0" cy="109721"/>
                                  </a:xfrm>
                                  <a:prstGeom prst="line">
                                    <a:avLst/>
                                  </a:prstGeom>
                                  <a:ln w="12700">
                                    <a:solidFill>
                                      <a:schemeClr val="tx1"/>
                                    </a:solidFill>
                                  </a:ln>
                                  <a:effectLst/>
                                </p:spPr>
                                <p:style>
                                  <a:lnRef idx="2">
                                    <a:schemeClr val="accent1"/>
                                  </a:lnRef>
                                  <a:fillRef idx="0">
                                    <a:schemeClr val="accent1"/>
                                  </a:fillRef>
                                  <a:effectRef idx="1">
                                    <a:schemeClr val="accent1"/>
                                  </a:effectRef>
                                  <a:fontRef idx="minor">
                                    <a:schemeClr val="tx1"/>
                                  </a:fontRef>
                                </p:style>
                              </p:cxnSp>
                              <p:cxnSp>
                                <p:nvCxnSpPr>
                                  <p:cNvPr id="840" name="Straight Connector 839">
                                    <a:extLst>
                                      <a:ext uri="{FF2B5EF4-FFF2-40B4-BE49-F238E27FC236}">
                                        <a16:creationId xmlns:a16="http://schemas.microsoft.com/office/drawing/2014/main" id="{9C69985F-D578-5942-83A6-D69143E596B8}"/>
                                      </a:ext>
                                    </a:extLst>
                                  </p:cNvPr>
                                  <p:cNvCxnSpPr>
                                    <a:cxnSpLocks/>
                                  </p:cNvCxnSpPr>
                                  <p:nvPr/>
                                </p:nvCxnSpPr>
                                <p:spPr>
                                  <a:xfrm>
                                    <a:off x="1311301" y="1354443"/>
                                    <a:ext cx="0" cy="109719"/>
                                  </a:xfrm>
                                  <a:prstGeom prst="line">
                                    <a:avLst/>
                                  </a:prstGeom>
                                  <a:ln w="12700">
                                    <a:solidFill>
                                      <a:schemeClr val="tx1"/>
                                    </a:solidFill>
                                  </a:ln>
                                  <a:effectLst/>
                                </p:spPr>
                                <p:style>
                                  <a:lnRef idx="2">
                                    <a:schemeClr val="accent1"/>
                                  </a:lnRef>
                                  <a:fillRef idx="0">
                                    <a:schemeClr val="accent1"/>
                                  </a:fillRef>
                                  <a:effectRef idx="1">
                                    <a:schemeClr val="accent1"/>
                                  </a:effectRef>
                                  <a:fontRef idx="minor">
                                    <a:schemeClr val="tx1"/>
                                  </a:fontRef>
                                </p:style>
                              </p:cxnSp>
                              <p:cxnSp>
                                <p:nvCxnSpPr>
                                  <p:cNvPr id="841" name="Straight Connector 840">
                                    <a:extLst>
                                      <a:ext uri="{FF2B5EF4-FFF2-40B4-BE49-F238E27FC236}">
                                        <a16:creationId xmlns:a16="http://schemas.microsoft.com/office/drawing/2014/main" id="{14EA3AB5-9880-9644-A27E-B2026A997CFB}"/>
                                      </a:ext>
                                    </a:extLst>
                                  </p:cNvPr>
                                  <p:cNvCxnSpPr>
                                    <a:cxnSpLocks/>
                                  </p:cNvCxnSpPr>
                                  <p:nvPr/>
                                </p:nvCxnSpPr>
                                <p:spPr>
                                  <a:xfrm>
                                    <a:off x="1465378" y="1354421"/>
                                    <a:ext cx="0" cy="109721"/>
                                  </a:xfrm>
                                  <a:prstGeom prst="line">
                                    <a:avLst/>
                                  </a:prstGeom>
                                  <a:ln w="12700">
                                    <a:solidFill>
                                      <a:schemeClr val="tx1"/>
                                    </a:solidFill>
                                  </a:ln>
                                  <a:effectLst/>
                                </p:spPr>
                                <p:style>
                                  <a:lnRef idx="2">
                                    <a:schemeClr val="accent1"/>
                                  </a:lnRef>
                                  <a:fillRef idx="0">
                                    <a:schemeClr val="accent1"/>
                                  </a:fillRef>
                                  <a:effectRef idx="1">
                                    <a:schemeClr val="accent1"/>
                                  </a:effectRef>
                                  <a:fontRef idx="minor">
                                    <a:schemeClr val="tx1"/>
                                  </a:fontRef>
                                </p:style>
                              </p:cxnSp>
                              <p:cxnSp>
                                <p:nvCxnSpPr>
                                  <p:cNvPr id="842" name="Straight Connector 841">
                                    <a:extLst>
                                      <a:ext uri="{FF2B5EF4-FFF2-40B4-BE49-F238E27FC236}">
                                        <a16:creationId xmlns:a16="http://schemas.microsoft.com/office/drawing/2014/main" id="{481D0EAB-BA42-A547-975E-F2D179A9E4F5}"/>
                                      </a:ext>
                                    </a:extLst>
                                  </p:cNvPr>
                                  <p:cNvCxnSpPr>
                                    <a:cxnSpLocks/>
                                  </p:cNvCxnSpPr>
                                  <p:nvPr/>
                                </p:nvCxnSpPr>
                                <p:spPr>
                                  <a:xfrm>
                                    <a:off x="1617778" y="1354447"/>
                                    <a:ext cx="0" cy="109721"/>
                                  </a:xfrm>
                                  <a:prstGeom prst="line">
                                    <a:avLst/>
                                  </a:prstGeom>
                                  <a:ln w="12700">
                                    <a:solidFill>
                                      <a:schemeClr val="tx1"/>
                                    </a:solidFill>
                                  </a:ln>
                                  <a:effectLst/>
                                </p:spPr>
                                <p:style>
                                  <a:lnRef idx="2">
                                    <a:schemeClr val="accent1"/>
                                  </a:lnRef>
                                  <a:fillRef idx="0">
                                    <a:schemeClr val="accent1"/>
                                  </a:fillRef>
                                  <a:effectRef idx="1">
                                    <a:schemeClr val="accent1"/>
                                  </a:effectRef>
                                  <a:fontRef idx="minor">
                                    <a:schemeClr val="tx1"/>
                                  </a:fontRef>
                                </p:style>
                              </p:cxnSp>
                              <p:cxnSp>
                                <p:nvCxnSpPr>
                                  <p:cNvPr id="843" name="Straight Connector 842">
                                    <a:extLst>
                                      <a:ext uri="{FF2B5EF4-FFF2-40B4-BE49-F238E27FC236}">
                                        <a16:creationId xmlns:a16="http://schemas.microsoft.com/office/drawing/2014/main" id="{12294577-EEC1-DE4E-9A4B-9D276AD25B1A}"/>
                                      </a:ext>
                                    </a:extLst>
                                  </p:cNvPr>
                                  <p:cNvCxnSpPr>
                                    <a:cxnSpLocks/>
                                  </p:cNvCxnSpPr>
                                  <p:nvPr/>
                                </p:nvCxnSpPr>
                                <p:spPr>
                                  <a:xfrm>
                                    <a:off x="1773532" y="1354447"/>
                                    <a:ext cx="0" cy="109721"/>
                                  </a:xfrm>
                                  <a:prstGeom prst="line">
                                    <a:avLst/>
                                  </a:prstGeom>
                                  <a:ln w="12700">
                                    <a:solidFill>
                                      <a:schemeClr val="tx1"/>
                                    </a:solidFill>
                                  </a:ln>
                                  <a:effectLst/>
                                </p:spPr>
                                <p:style>
                                  <a:lnRef idx="2">
                                    <a:schemeClr val="accent1"/>
                                  </a:lnRef>
                                  <a:fillRef idx="0">
                                    <a:schemeClr val="accent1"/>
                                  </a:fillRef>
                                  <a:effectRef idx="1">
                                    <a:schemeClr val="accent1"/>
                                  </a:effectRef>
                                  <a:fontRef idx="minor">
                                    <a:schemeClr val="tx1"/>
                                  </a:fontRef>
                                </p:style>
                              </p:cxnSp>
                              <p:cxnSp>
                                <p:nvCxnSpPr>
                                  <p:cNvPr id="844" name="Straight Connector 843">
                                    <a:extLst>
                                      <a:ext uri="{FF2B5EF4-FFF2-40B4-BE49-F238E27FC236}">
                                        <a16:creationId xmlns:a16="http://schemas.microsoft.com/office/drawing/2014/main" id="{F664974F-4292-B248-B8D5-6D864778233F}"/>
                                      </a:ext>
                                    </a:extLst>
                                  </p:cNvPr>
                                  <p:cNvCxnSpPr>
                                    <a:cxnSpLocks/>
                                  </p:cNvCxnSpPr>
                                  <p:nvPr/>
                                </p:nvCxnSpPr>
                                <p:spPr>
                                  <a:xfrm>
                                    <a:off x="1925932" y="1354447"/>
                                    <a:ext cx="0" cy="109721"/>
                                  </a:xfrm>
                                  <a:prstGeom prst="line">
                                    <a:avLst/>
                                  </a:prstGeom>
                                  <a:ln w="12700">
                                    <a:solidFill>
                                      <a:schemeClr val="tx1"/>
                                    </a:solidFill>
                                  </a:ln>
                                  <a:effectLst/>
                                </p:spPr>
                                <p:style>
                                  <a:lnRef idx="2">
                                    <a:schemeClr val="accent1"/>
                                  </a:lnRef>
                                  <a:fillRef idx="0">
                                    <a:schemeClr val="accent1"/>
                                  </a:fillRef>
                                  <a:effectRef idx="1">
                                    <a:schemeClr val="accent1"/>
                                  </a:effectRef>
                                  <a:fontRef idx="minor">
                                    <a:schemeClr val="tx1"/>
                                  </a:fontRef>
                                </p:style>
                              </p:cxnSp>
                              <p:cxnSp>
                                <p:nvCxnSpPr>
                                  <p:cNvPr id="845" name="Straight Connector 844">
                                    <a:extLst>
                                      <a:ext uri="{FF2B5EF4-FFF2-40B4-BE49-F238E27FC236}">
                                        <a16:creationId xmlns:a16="http://schemas.microsoft.com/office/drawing/2014/main" id="{14889582-F193-164D-9FEF-D087E7A4A272}"/>
                                      </a:ext>
                                    </a:extLst>
                                  </p:cNvPr>
                                  <p:cNvCxnSpPr>
                                    <a:cxnSpLocks/>
                                  </p:cNvCxnSpPr>
                                  <p:nvPr/>
                                </p:nvCxnSpPr>
                                <p:spPr>
                                  <a:xfrm>
                                    <a:off x="2078332" y="1354447"/>
                                    <a:ext cx="0" cy="109721"/>
                                  </a:xfrm>
                                  <a:prstGeom prst="line">
                                    <a:avLst/>
                                  </a:prstGeom>
                                  <a:ln w="12700">
                                    <a:solidFill>
                                      <a:schemeClr val="tx1"/>
                                    </a:solidFill>
                                  </a:ln>
                                  <a:effectLst/>
                                </p:spPr>
                                <p:style>
                                  <a:lnRef idx="2">
                                    <a:schemeClr val="accent1"/>
                                  </a:lnRef>
                                  <a:fillRef idx="0">
                                    <a:schemeClr val="accent1"/>
                                  </a:fillRef>
                                  <a:effectRef idx="1">
                                    <a:schemeClr val="accent1"/>
                                  </a:effectRef>
                                  <a:fontRef idx="minor">
                                    <a:schemeClr val="tx1"/>
                                  </a:fontRef>
                                </p:style>
                              </p:cxnSp>
                            </p:grpSp>
                          </p:grpSp>
                          <p:sp>
                            <p:nvSpPr>
                              <p:cNvPr id="835" name="TextBox 834">
                                <a:extLst>
                                  <a:ext uri="{FF2B5EF4-FFF2-40B4-BE49-F238E27FC236}">
                                    <a16:creationId xmlns:a16="http://schemas.microsoft.com/office/drawing/2014/main" id="{6FD5E8A2-F12E-4640-9305-E426989AE919}"/>
                                  </a:ext>
                                </a:extLst>
                              </p:cNvPr>
                              <p:cNvSpPr txBox="1"/>
                              <p:nvPr/>
                            </p:nvSpPr>
                            <p:spPr>
                              <a:xfrm>
                                <a:off x="9088703" y="5997566"/>
                                <a:ext cx="547293" cy="215445"/>
                              </a:xfrm>
                              <a:prstGeom prst="rect">
                                <a:avLst/>
                              </a:prstGeom>
                              <a:noFill/>
                            </p:spPr>
                            <p:txBody>
                              <a:bodyPr wrap="none" rtlCol="0">
                                <a:spAutoFit/>
                              </a:bodyPr>
                              <a:lstStyle/>
                              <a:p>
                                <a:r>
                                  <a:rPr lang="en-FR" sz="800" dirty="0">
                                    <a:latin typeface="Avenir Next" panose="020B0503020202020204" pitchFamily="34" charset="0"/>
                                  </a:rPr>
                                  <a:t>3.5</a:t>
                                </a:r>
                              </a:p>
                            </p:txBody>
                          </p:sp>
                          <p:cxnSp>
                            <p:nvCxnSpPr>
                              <p:cNvPr id="836" name="Straight Connector 835">
                                <a:extLst>
                                  <a:ext uri="{FF2B5EF4-FFF2-40B4-BE49-F238E27FC236}">
                                    <a16:creationId xmlns:a16="http://schemas.microsoft.com/office/drawing/2014/main" id="{37B976E3-AB76-314A-A004-5021E1792C3F}"/>
                                  </a:ext>
                                </a:extLst>
                              </p:cNvPr>
                              <p:cNvCxnSpPr>
                                <a:cxnSpLocks/>
                              </p:cNvCxnSpPr>
                              <p:nvPr/>
                            </p:nvCxnSpPr>
                            <p:spPr>
                              <a:xfrm>
                                <a:off x="9594145" y="5900216"/>
                                <a:ext cx="0" cy="71440"/>
                              </a:xfrm>
                              <a:prstGeom prst="line">
                                <a:avLst/>
                              </a:prstGeom>
                              <a:ln w="12700">
                                <a:solidFill>
                                  <a:schemeClr val="tx1"/>
                                </a:solidFill>
                              </a:ln>
                              <a:effectLst/>
                            </p:spPr>
                            <p:style>
                              <a:lnRef idx="2">
                                <a:schemeClr val="accent1"/>
                              </a:lnRef>
                              <a:fillRef idx="0">
                                <a:schemeClr val="accent1"/>
                              </a:fillRef>
                              <a:effectRef idx="1">
                                <a:schemeClr val="accent1"/>
                              </a:effectRef>
                              <a:fontRef idx="minor">
                                <a:schemeClr val="tx1"/>
                              </a:fontRef>
                            </p:style>
                          </p:cxnSp>
                        </p:grpSp>
                      </p:grpSp>
                      <p:sp>
                        <p:nvSpPr>
                          <p:cNvPr id="831" name="TextBox 830">
                            <a:extLst>
                              <a:ext uri="{FF2B5EF4-FFF2-40B4-BE49-F238E27FC236}">
                                <a16:creationId xmlns:a16="http://schemas.microsoft.com/office/drawing/2014/main" id="{B32D7536-714C-C44C-9288-B0A45DDE7B34}"/>
                              </a:ext>
                            </a:extLst>
                          </p:cNvPr>
                          <p:cNvSpPr txBox="1"/>
                          <p:nvPr/>
                        </p:nvSpPr>
                        <p:spPr>
                          <a:xfrm>
                            <a:off x="2708313" y="5997566"/>
                            <a:ext cx="547293" cy="215445"/>
                          </a:xfrm>
                          <a:prstGeom prst="rect">
                            <a:avLst/>
                          </a:prstGeom>
                          <a:noFill/>
                        </p:spPr>
                        <p:txBody>
                          <a:bodyPr wrap="none" rtlCol="0">
                            <a:spAutoFit/>
                          </a:bodyPr>
                          <a:lstStyle/>
                          <a:p>
                            <a:r>
                              <a:rPr lang="en-FR" sz="800" dirty="0">
                                <a:latin typeface="Avenir Next" panose="020B0503020202020204" pitchFamily="34" charset="0"/>
                              </a:rPr>
                              <a:t>0.0</a:t>
                            </a:r>
                          </a:p>
                        </p:txBody>
                      </p:sp>
                    </p:grpSp>
                  </p:grpSp>
                  <p:sp>
                    <p:nvSpPr>
                      <p:cNvPr id="826" name="TextBox 825">
                        <a:extLst>
                          <a:ext uri="{FF2B5EF4-FFF2-40B4-BE49-F238E27FC236}">
                            <a16:creationId xmlns:a16="http://schemas.microsoft.com/office/drawing/2014/main" id="{3D8955D5-54FA-404E-984B-CEB5379BB1E2}"/>
                          </a:ext>
                        </a:extLst>
                      </p:cNvPr>
                      <p:cNvSpPr txBox="1"/>
                      <p:nvPr/>
                    </p:nvSpPr>
                    <p:spPr>
                      <a:xfrm>
                        <a:off x="7261565" y="6453166"/>
                        <a:ext cx="330541" cy="215444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none" rtlCol="0">
                        <a:spAutoFit/>
                      </a:bodyPr>
                      <a:lstStyle/>
                      <a:p>
                        <a:r>
                          <a:rPr lang="en-FR" sz="800" dirty="0">
                            <a:latin typeface="Avenir Next" panose="020B0503020202020204" pitchFamily="34" charset="0"/>
                          </a:rPr>
                          <a:t>4.0</a:t>
                        </a:r>
                      </a:p>
                    </p:txBody>
                  </p:sp>
                  <p:cxnSp>
                    <p:nvCxnSpPr>
                      <p:cNvPr id="827" name="Straight Connector 826">
                        <a:extLst>
                          <a:ext uri="{FF2B5EF4-FFF2-40B4-BE49-F238E27FC236}">
                            <a16:creationId xmlns:a16="http://schemas.microsoft.com/office/drawing/2014/main" id="{926EB018-9EA6-1B42-A5A3-ED6507E789D1}"/>
                          </a:ext>
                        </a:extLst>
                      </p:cNvPr>
                      <p:cNvCxnSpPr>
                        <a:cxnSpLocks/>
                      </p:cNvCxnSpPr>
                      <p:nvPr/>
                    </p:nvCxnSpPr>
                    <p:spPr>
                      <a:xfrm>
                        <a:off x="7577768" y="6344589"/>
                        <a:ext cx="0" cy="71440"/>
                      </a:xfrm>
                      <a:prstGeom prst="line">
                        <a:avLst/>
                      </a:prstGeom>
                      <a:ln w="12700">
                        <a:solidFill>
                          <a:schemeClr val="tx1"/>
                        </a:solidFill>
                      </a:ln>
                      <a:effectLst/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cxnSp>
                  <p:nvCxnSpPr>
                    <p:cNvPr id="824" name="Straight Connector 823">
                      <a:extLst>
                        <a:ext uri="{FF2B5EF4-FFF2-40B4-BE49-F238E27FC236}">
                          <a16:creationId xmlns:a16="http://schemas.microsoft.com/office/drawing/2014/main" id="{344C97AE-92DB-6A4B-B208-7F97212C618E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8153680" y="6342988"/>
                      <a:ext cx="0" cy="71440"/>
                    </a:xfrm>
                    <a:prstGeom prst="line">
                      <a:avLst/>
                    </a:prstGeom>
                    <a:ln w="12700">
                      <a:solidFill>
                        <a:schemeClr val="tx1"/>
                      </a:solidFill>
                    </a:ln>
                    <a:effectLst/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cxnSp>
                <p:nvCxnSpPr>
                  <p:cNvPr id="821" name="Straight Connector 820">
                    <a:extLst>
                      <a:ext uri="{FF2B5EF4-FFF2-40B4-BE49-F238E27FC236}">
                        <a16:creationId xmlns:a16="http://schemas.microsoft.com/office/drawing/2014/main" id="{63419D42-EFA8-0749-9DBE-7745275EE1C4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8710344" y="6341384"/>
                    <a:ext cx="0" cy="71440"/>
                  </a:xfrm>
                  <a:prstGeom prst="line">
                    <a:avLst/>
                  </a:prstGeom>
                  <a:ln w="12700">
                    <a:solidFill>
                      <a:schemeClr val="tx1"/>
                    </a:solidFill>
                  </a:ln>
                  <a:effectLst/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790" name="Rectangle 789">
                  <a:extLst>
                    <a:ext uri="{FF2B5EF4-FFF2-40B4-BE49-F238E27FC236}">
                      <a16:creationId xmlns:a16="http://schemas.microsoft.com/office/drawing/2014/main" id="{EBFFE31F-0113-534C-AF64-4771FF7742CF}"/>
                    </a:ext>
                  </a:extLst>
                </p:cNvPr>
                <p:cNvSpPr/>
                <p:nvPr/>
              </p:nvSpPr>
              <p:spPr>
                <a:xfrm>
                  <a:off x="3153481" y="494165"/>
                  <a:ext cx="3865408" cy="1660550"/>
                </a:xfrm>
                <a:prstGeom prst="rect">
                  <a:avLst/>
                </a:prstGeom>
                <a:solidFill>
                  <a:srgbClr val="FCAF32"/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1000" dirty="0">
                      <a:solidFill>
                        <a:schemeClr val="tx1"/>
                      </a:solidFill>
                    </a:rPr>
                    <a:t>Muons</a:t>
                  </a:r>
                </a:p>
              </p:txBody>
            </p:sp>
            <p:grpSp>
              <p:nvGrpSpPr>
                <p:cNvPr id="791" name="Group 790">
                  <a:extLst>
                    <a:ext uri="{FF2B5EF4-FFF2-40B4-BE49-F238E27FC236}">
                      <a16:creationId xmlns:a16="http://schemas.microsoft.com/office/drawing/2014/main" id="{5777642D-6158-AD4E-B9B5-30D188CB15AB}"/>
                    </a:ext>
                  </a:extLst>
                </p:cNvPr>
                <p:cNvGrpSpPr/>
                <p:nvPr/>
              </p:nvGrpSpPr>
              <p:grpSpPr>
                <a:xfrm>
                  <a:off x="2650721" y="481266"/>
                  <a:ext cx="507170" cy="6191495"/>
                  <a:chOff x="2669971" y="481266"/>
                  <a:chExt cx="507170" cy="6191495"/>
                </a:xfrm>
              </p:grpSpPr>
              <p:sp>
                <p:nvSpPr>
                  <p:cNvPr id="792" name="TextBox 791">
                    <a:extLst>
                      <a:ext uri="{FF2B5EF4-FFF2-40B4-BE49-F238E27FC236}">
                        <a16:creationId xmlns:a16="http://schemas.microsoft.com/office/drawing/2014/main" id="{17E8B198-5173-CB4C-AB0A-06E4A0B4C52A}"/>
                      </a:ext>
                    </a:extLst>
                  </p:cNvPr>
                  <p:cNvSpPr txBox="1"/>
                  <p:nvPr/>
                </p:nvSpPr>
                <p:spPr>
                  <a:xfrm rot="16200000">
                    <a:off x="2612427" y="2439570"/>
                    <a:ext cx="330541" cy="215445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FR" sz="800" dirty="0">
                        <a:latin typeface="Avenir Next" panose="020B0503020202020204" pitchFamily="34" charset="0"/>
                      </a:rPr>
                      <a:t>4.0</a:t>
                    </a:r>
                  </a:p>
                </p:txBody>
              </p:sp>
              <p:cxnSp>
                <p:nvCxnSpPr>
                  <p:cNvPr id="793" name="Straight Connector 792">
                    <a:extLst>
                      <a:ext uri="{FF2B5EF4-FFF2-40B4-BE49-F238E27FC236}">
                        <a16:creationId xmlns:a16="http://schemas.microsoft.com/office/drawing/2014/main" id="{131DD171-0F42-9D4E-B575-3E3EAB2D91CE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rot="16200000">
                    <a:off x="3119801" y="2365494"/>
                    <a:ext cx="0" cy="71440"/>
                  </a:xfrm>
                  <a:prstGeom prst="line">
                    <a:avLst/>
                  </a:prstGeom>
                  <a:ln w="12700">
                    <a:solidFill>
                      <a:schemeClr val="tx1"/>
                    </a:solidFill>
                  </a:ln>
                  <a:effectLst/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grpSp>
                <p:nvGrpSpPr>
                  <p:cNvPr id="794" name="Group 793">
                    <a:extLst>
                      <a:ext uri="{FF2B5EF4-FFF2-40B4-BE49-F238E27FC236}">
                        <a16:creationId xmlns:a16="http://schemas.microsoft.com/office/drawing/2014/main" id="{3C6277A7-FF8A-E14A-8C30-95198D521B51}"/>
                      </a:ext>
                    </a:extLst>
                  </p:cNvPr>
                  <p:cNvGrpSpPr/>
                  <p:nvPr/>
                </p:nvGrpSpPr>
                <p:grpSpPr>
                  <a:xfrm>
                    <a:off x="2669971" y="481266"/>
                    <a:ext cx="507170" cy="6191495"/>
                    <a:chOff x="2669406" y="317030"/>
                    <a:chExt cx="507170" cy="6191495"/>
                  </a:xfrm>
                </p:grpSpPr>
                <p:grpSp>
                  <p:nvGrpSpPr>
                    <p:cNvPr id="795" name="Group 794">
                      <a:extLst>
                        <a:ext uri="{FF2B5EF4-FFF2-40B4-BE49-F238E27FC236}">
                          <a16:creationId xmlns:a16="http://schemas.microsoft.com/office/drawing/2014/main" id="{71E9BEEF-861C-7C4A-B958-7E5AC06DFF71}"/>
                        </a:ext>
                      </a:extLst>
                    </p:cNvPr>
                    <p:cNvGrpSpPr/>
                    <p:nvPr/>
                  </p:nvGrpSpPr>
                  <p:grpSpPr>
                    <a:xfrm rot="16200000">
                      <a:off x="-172757" y="3159193"/>
                      <a:ext cx="6191495" cy="507170"/>
                      <a:chOff x="3448753" y="6087494"/>
                      <a:chExt cx="6191495" cy="507170"/>
                    </a:xfrm>
                  </p:grpSpPr>
                  <p:sp>
                    <p:nvSpPr>
                      <p:cNvPr id="804" name="TextBox 803">
                        <a:extLst>
                          <a:ext uri="{FF2B5EF4-FFF2-40B4-BE49-F238E27FC236}">
                            <a16:creationId xmlns:a16="http://schemas.microsoft.com/office/drawing/2014/main" id="{852ADD84-935F-C542-A3A9-783E8CC72463}"/>
                          </a:ext>
                        </a:extLst>
                      </p:cNvPr>
                      <p:cNvSpPr txBox="1"/>
                      <p:nvPr/>
                    </p:nvSpPr>
                    <p:spPr>
                      <a:xfrm>
                        <a:off x="3540391" y="6087505"/>
                        <a:ext cx="279850" cy="215445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none" rtlCol="0">
                        <a:spAutoFit/>
                      </a:bodyPr>
                      <a:lstStyle/>
                      <a:p>
                        <a:r>
                          <a:rPr lang="en-FR" sz="800" dirty="0">
                            <a:latin typeface="Avenir Next" panose="020B0503020202020204" pitchFamily="34" charset="0"/>
                          </a:rPr>
                          <a:t>0.5</a:t>
                        </a:r>
                      </a:p>
                    </p:txBody>
                  </p:sp>
                  <p:cxnSp>
                    <p:nvCxnSpPr>
                      <p:cNvPr id="805" name="Straight Arrow Connector 804">
                        <a:extLst>
                          <a:ext uri="{FF2B5EF4-FFF2-40B4-BE49-F238E27FC236}">
                            <a16:creationId xmlns:a16="http://schemas.microsoft.com/office/drawing/2014/main" id="{5D6A5D26-A2BF-F144-9718-2EC3EE63171E}"/>
                          </a:ext>
                        </a:extLst>
                      </p:cNvPr>
                      <p:cNvCxnSpPr>
                        <a:cxnSpLocks/>
                      </p:cNvCxnSpPr>
                      <p:nvPr/>
                    </p:nvCxnSpPr>
                    <p:spPr>
                      <a:xfrm rot="5400000" flipH="1" flipV="1">
                        <a:off x="6538135" y="3492551"/>
                        <a:ext cx="12731" cy="6191495"/>
                      </a:xfrm>
                      <a:prstGeom prst="straightConnector1">
                        <a:avLst/>
                      </a:prstGeom>
                      <a:ln w="12700">
                        <a:solidFill>
                          <a:schemeClr val="tx1"/>
                        </a:solidFill>
                        <a:tailEnd type="triangle"/>
                      </a:ln>
                      <a:effectLst/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sp>
                    <p:nvSpPr>
                      <p:cNvPr id="806" name="TextBox 805">
                        <a:extLst>
                          <a:ext uri="{FF2B5EF4-FFF2-40B4-BE49-F238E27FC236}">
                            <a16:creationId xmlns:a16="http://schemas.microsoft.com/office/drawing/2014/main" id="{4CD6DD49-CB35-8945-AEFA-46195EC0AA93}"/>
                          </a:ext>
                        </a:extLst>
                      </p:cNvPr>
                      <p:cNvSpPr txBox="1"/>
                      <p:nvPr/>
                    </p:nvSpPr>
                    <p:spPr>
                      <a:xfrm>
                        <a:off x="4651997" y="6087505"/>
                        <a:ext cx="279850" cy="215445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none" rtlCol="0">
                        <a:spAutoFit/>
                      </a:bodyPr>
                      <a:lstStyle/>
                      <a:p>
                        <a:r>
                          <a:rPr lang="en-FR" sz="800" dirty="0">
                            <a:latin typeface="Avenir Next" panose="020B0503020202020204" pitchFamily="34" charset="0"/>
                          </a:rPr>
                          <a:t>1.5</a:t>
                        </a:r>
                      </a:p>
                    </p:txBody>
                  </p:sp>
                  <p:sp>
                    <p:nvSpPr>
                      <p:cNvPr id="807" name="TextBox 806">
                        <a:extLst>
                          <a:ext uri="{FF2B5EF4-FFF2-40B4-BE49-F238E27FC236}">
                            <a16:creationId xmlns:a16="http://schemas.microsoft.com/office/drawing/2014/main" id="{3839322B-FF88-4842-BE5E-6FB712DEF499}"/>
                          </a:ext>
                        </a:extLst>
                      </p:cNvPr>
                      <p:cNvSpPr txBox="1"/>
                      <p:nvPr/>
                    </p:nvSpPr>
                    <p:spPr>
                      <a:xfrm>
                        <a:off x="4096195" y="6087505"/>
                        <a:ext cx="279850" cy="215445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none" rtlCol="0">
                        <a:spAutoFit/>
                      </a:bodyPr>
                      <a:lstStyle/>
                      <a:p>
                        <a:r>
                          <a:rPr lang="en-FR" sz="800" dirty="0">
                            <a:latin typeface="Avenir Next" panose="020B0503020202020204" pitchFamily="34" charset="0"/>
                          </a:rPr>
                          <a:t>1.0</a:t>
                        </a:r>
                      </a:p>
                    </p:txBody>
                  </p:sp>
                  <p:sp>
                    <p:nvSpPr>
                      <p:cNvPr id="808" name="TextBox 807">
                        <a:extLst>
                          <a:ext uri="{FF2B5EF4-FFF2-40B4-BE49-F238E27FC236}">
                            <a16:creationId xmlns:a16="http://schemas.microsoft.com/office/drawing/2014/main" id="{0ACD5776-5D2E-844B-8BF6-8ADEFF361B55}"/>
                          </a:ext>
                        </a:extLst>
                      </p:cNvPr>
                      <p:cNvSpPr txBox="1"/>
                      <p:nvPr/>
                    </p:nvSpPr>
                    <p:spPr>
                      <a:xfrm>
                        <a:off x="5207795" y="6087505"/>
                        <a:ext cx="279850" cy="215445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none" rtlCol="0">
                        <a:spAutoFit/>
                      </a:bodyPr>
                      <a:lstStyle/>
                      <a:p>
                        <a:r>
                          <a:rPr lang="en-FR" sz="800" dirty="0">
                            <a:latin typeface="Avenir Next" panose="020B0503020202020204" pitchFamily="34" charset="0"/>
                          </a:rPr>
                          <a:t>2.0</a:t>
                        </a:r>
                      </a:p>
                    </p:txBody>
                  </p:sp>
                  <p:sp>
                    <p:nvSpPr>
                      <p:cNvPr id="809" name="TextBox 808">
                        <a:extLst>
                          <a:ext uri="{FF2B5EF4-FFF2-40B4-BE49-F238E27FC236}">
                            <a16:creationId xmlns:a16="http://schemas.microsoft.com/office/drawing/2014/main" id="{0BB870F5-508F-954B-85AF-E59855614492}"/>
                          </a:ext>
                        </a:extLst>
                      </p:cNvPr>
                      <p:cNvSpPr txBox="1"/>
                      <p:nvPr/>
                    </p:nvSpPr>
                    <p:spPr>
                      <a:xfrm>
                        <a:off x="5763601" y="6087505"/>
                        <a:ext cx="279850" cy="215445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none" rtlCol="0">
                        <a:spAutoFit/>
                      </a:bodyPr>
                      <a:lstStyle/>
                      <a:p>
                        <a:r>
                          <a:rPr lang="en-FR" sz="800" dirty="0">
                            <a:latin typeface="Avenir Next" panose="020B0503020202020204" pitchFamily="34" charset="0"/>
                          </a:rPr>
                          <a:t>2.5</a:t>
                        </a:r>
                      </a:p>
                    </p:txBody>
                  </p:sp>
                  <p:sp>
                    <p:nvSpPr>
                      <p:cNvPr id="810" name="TextBox 809">
                        <a:extLst>
                          <a:ext uri="{FF2B5EF4-FFF2-40B4-BE49-F238E27FC236}">
                            <a16:creationId xmlns:a16="http://schemas.microsoft.com/office/drawing/2014/main" id="{65867417-2420-494C-8D37-1C86E7789E39}"/>
                          </a:ext>
                        </a:extLst>
                      </p:cNvPr>
                      <p:cNvSpPr txBox="1"/>
                      <p:nvPr/>
                    </p:nvSpPr>
                    <p:spPr>
                      <a:xfrm>
                        <a:off x="6319401" y="6087505"/>
                        <a:ext cx="279850" cy="215445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none" rtlCol="0">
                        <a:spAutoFit/>
                      </a:bodyPr>
                      <a:lstStyle/>
                      <a:p>
                        <a:r>
                          <a:rPr lang="en-FR" sz="800" dirty="0">
                            <a:latin typeface="Avenir Next" panose="020B0503020202020204" pitchFamily="34" charset="0"/>
                          </a:rPr>
                          <a:t>3.0</a:t>
                        </a:r>
                      </a:p>
                    </p:txBody>
                  </p:sp>
                  <p:cxnSp>
                    <p:nvCxnSpPr>
                      <p:cNvPr id="811" name="Straight Connector 810">
                        <a:extLst>
                          <a:ext uri="{FF2B5EF4-FFF2-40B4-BE49-F238E27FC236}">
                            <a16:creationId xmlns:a16="http://schemas.microsoft.com/office/drawing/2014/main" id="{9D536A16-80A3-F548-8CDF-167817711F57}"/>
                          </a:ext>
                        </a:extLst>
                      </p:cNvPr>
                      <p:cNvCxnSpPr>
                        <a:cxnSpLocks/>
                      </p:cNvCxnSpPr>
                      <p:nvPr/>
                    </p:nvCxnSpPr>
                    <p:spPr>
                      <a:xfrm>
                        <a:off x="3830600" y="6509812"/>
                        <a:ext cx="0" cy="71439"/>
                      </a:xfrm>
                      <a:prstGeom prst="line">
                        <a:avLst/>
                      </a:prstGeom>
                      <a:ln w="12700">
                        <a:solidFill>
                          <a:schemeClr val="tx1"/>
                        </a:solidFill>
                      </a:ln>
                      <a:effectLst/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812" name="Straight Connector 811">
                        <a:extLst>
                          <a:ext uri="{FF2B5EF4-FFF2-40B4-BE49-F238E27FC236}">
                            <a16:creationId xmlns:a16="http://schemas.microsoft.com/office/drawing/2014/main" id="{45B2C596-3512-0A48-9216-1FD55BA7D4B8}"/>
                          </a:ext>
                        </a:extLst>
                      </p:cNvPr>
                      <p:cNvCxnSpPr>
                        <a:cxnSpLocks/>
                      </p:cNvCxnSpPr>
                      <p:nvPr/>
                    </p:nvCxnSpPr>
                    <p:spPr>
                      <a:xfrm>
                        <a:off x="4388265" y="6509798"/>
                        <a:ext cx="0" cy="71440"/>
                      </a:xfrm>
                      <a:prstGeom prst="line">
                        <a:avLst/>
                      </a:prstGeom>
                      <a:ln w="12700">
                        <a:solidFill>
                          <a:schemeClr val="tx1"/>
                        </a:solidFill>
                      </a:ln>
                      <a:effectLst/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813" name="Straight Connector 812">
                        <a:extLst>
                          <a:ext uri="{FF2B5EF4-FFF2-40B4-BE49-F238E27FC236}">
                            <a16:creationId xmlns:a16="http://schemas.microsoft.com/office/drawing/2014/main" id="{E589F9A6-717C-0E41-A22C-0BA36303C2DC}"/>
                          </a:ext>
                        </a:extLst>
                      </p:cNvPr>
                      <p:cNvCxnSpPr>
                        <a:cxnSpLocks/>
                      </p:cNvCxnSpPr>
                      <p:nvPr/>
                    </p:nvCxnSpPr>
                    <p:spPr>
                      <a:xfrm>
                        <a:off x="4939860" y="6509815"/>
                        <a:ext cx="0" cy="71440"/>
                      </a:xfrm>
                      <a:prstGeom prst="line">
                        <a:avLst/>
                      </a:prstGeom>
                      <a:ln w="12700">
                        <a:solidFill>
                          <a:schemeClr val="tx1"/>
                        </a:solidFill>
                      </a:ln>
                      <a:effectLst/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814" name="Straight Connector 813">
                        <a:extLst>
                          <a:ext uri="{FF2B5EF4-FFF2-40B4-BE49-F238E27FC236}">
                            <a16:creationId xmlns:a16="http://schemas.microsoft.com/office/drawing/2014/main" id="{263B5063-1313-5041-B00F-32A514DFCC1A}"/>
                          </a:ext>
                        </a:extLst>
                      </p:cNvPr>
                      <p:cNvCxnSpPr>
                        <a:cxnSpLocks/>
                      </p:cNvCxnSpPr>
                      <p:nvPr/>
                    </p:nvCxnSpPr>
                    <p:spPr>
                      <a:xfrm>
                        <a:off x="5503594" y="6509815"/>
                        <a:ext cx="0" cy="71440"/>
                      </a:xfrm>
                      <a:prstGeom prst="line">
                        <a:avLst/>
                      </a:prstGeom>
                      <a:ln w="12700">
                        <a:solidFill>
                          <a:schemeClr val="tx1"/>
                        </a:solidFill>
                      </a:ln>
                      <a:effectLst/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815" name="Straight Connector 814">
                        <a:extLst>
                          <a:ext uri="{FF2B5EF4-FFF2-40B4-BE49-F238E27FC236}">
                            <a16:creationId xmlns:a16="http://schemas.microsoft.com/office/drawing/2014/main" id="{1E2C0A20-915B-854C-81D6-A849BCED5242}"/>
                          </a:ext>
                        </a:extLst>
                      </p:cNvPr>
                      <p:cNvCxnSpPr>
                        <a:cxnSpLocks/>
                      </p:cNvCxnSpPr>
                      <p:nvPr/>
                    </p:nvCxnSpPr>
                    <p:spPr>
                      <a:xfrm>
                        <a:off x="6055189" y="6509815"/>
                        <a:ext cx="0" cy="71440"/>
                      </a:xfrm>
                      <a:prstGeom prst="line">
                        <a:avLst/>
                      </a:prstGeom>
                      <a:ln w="12700">
                        <a:solidFill>
                          <a:schemeClr val="tx1"/>
                        </a:solidFill>
                      </a:ln>
                      <a:effectLst/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816" name="Straight Connector 815">
                        <a:extLst>
                          <a:ext uri="{FF2B5EF4-FFF2-40B4-BE49-F238E27FC236}">
                            <a16:creationId xmlns:a16="http://schemas.microsoft.com/office/drawing/2014/main" id="{225069E1-6B5B-4040-8076-D12146549BC0}"/>
                          </a:ext>
                        </a:extLst>
                      </p:cNvPr>
                      <p:cNvCxnSpPr>
                        <a:cxnSpLocks/>
                      </p:cNvCxnSpPr>
                      <p:nvPr/>
                    </p:nvCxnSpPr>
                    <p:spPr>
                      <a:xfrm>
                        <a:off x="6606784" y="6509815"/>
                        <a:ext cx="0" cy="71440"/>
                      </a:xfrm>
                      <a:prstGeom prst="line">
                        <a:avLst/>
                      </a:prstGeom>
                      <a:ln w="12700">
                        <a:solidFill>
                          <a:schemeClr val="tx1"/>
                        </a:solidFill>
                      </a:ln>
                      <a:effectLst/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sp>
                    <p:nvSpPr>
                      <p:cNvPr id="817" name="TextBox 816">
                        <a:extLst>
                          <a:ext uri="{FF2B5EF4-FFF2-40B4-BE49-F238E27FC236}">
                            <a16:creationId xmlns:a16="http://schemas.microsoft.com/office/drawing/2014/main" id="{45A46276-0806-764A-AE08-1AC2C832B359}"/>
                          </a:ext>
                        </a:extLst>
                      </p:cNvPr>
                      <p:cNvSpPr txBox="1"/>
                      <p:nvPr/>
                    </p:nvSpPr>
                    <p:spPr>
                      <a:xfrm>
                        <a:off x="6877878" y="6087494"/>
                        <a:ext cx="279850" cy="215445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none" rtlCol="0">
                        <a:spAutoFit/>
                      </a:bodyPr>
                      <a:lstStyle/>
                      <a:p>
                        <a:r>
                          <a:rPr lang="en-FR" sz="800" dirty="0">
                            <a:latin typeface="Avenir Next" panose="020B0503020202020204" pitchFamily="34" charset="0"/>
                          </a:rPr>
                          <a:t>3.5</a:t>
                        </a:r>
                      </a:p>
                    </p:txBody>
                  </p:sp>
                  <p:cxnSp>
                    <p:nvCxnSpPr>
                      <p:cNvPr id="818" name="Straight Connector 817">
                        <a:extLst>
                          <a:ext uri="{FF2B5EF4-FFF2-40B4-BE49-F238E27FC236}">
                            <a16:creationId xmlns:a16="http://schemas.microsoft.com/office/drawing/2014/main" id="{86B72DF6-65DF-9543-A125-8B493C114087}"/>
                          </a:ext>
                        </a:extLst>
                      </p:cNvPr>
                      <p:cNvCxnSpPr>
                        <a:cxnSpLocks/>
                      </p:cNvCxnSpPr>
                      <p:nvPr/>
                    </p:nvCxnSpPr>
                    <p:spPr>
                      <a:xfrm>
                        <a:off x="7163882" y="6508215"/>
                        <a:ext cx="0" cy="71440"/>
                      </a:xfrm>
                      <a:prstGeom prst="line">
                        <a:avLst/>
                      </a:prstGeom>
                      <a:ln w="12700">
                        <a:solidFill>
                          <a:schemeClr val="tx1"/>
                        </a:solidFill>
                      </a:ln>
                      <a:effectLst/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grpSp>
                  <p:nvGrpSpPr>
                    <p:cNvPr id="796" name="Group 795">
                      <a:extLst>
                        <a:ext uri="{FF2B5EF4-FFF2-40B4-BE49-F238E27FC236}">
                          <a16:creationId xmlns:a16="http://schemas.microsoft.com/office/drawing/2014/main" id="{6FC80091-C751-6C4E-942A-5C5FB598FB89}"/>
                        </a:ext>
                      </a:extLst>
                    </p:cNvPr>
                    <p:cNvGrpSpPr/>
                    <p:nvPr/>
                  </p:nvGrpSpPr>
                  <p:grpSpPr>
                    <a:xfrm rot="16200000">
                      <a:off x="2212784" y="1051585"/>
                      <a:ext cx="1409230" cy="495960"/>
                      <a:chOff x="-74204" y="4004348"/>
                      <a:chExt cx="1409230" cy="495960"/>
                    </a:xfrm>
                  </p:grpSpPr>
                  <p:sp>
                    <p:nvSpPr>
                      <p:cNvPr id="797" name="TextBox 796">
                        <a:extLst>
                          <a:ext uri="{FF2B5EF4-FFF2-40B4-BE49-F238E27FC236}">
                            <a16:creationId xmlns:a16="http://schemas.microsoft.com/office/drawing/2014/main" id="{94A65AA7-61B5-7243-A42E-6E998FDB5C7D}"/>
                          </a:ext>
                        </a:extLst>
                      </p:cNvPr>
                      <p:cNvSpPr txBox="1"/>
                      <p:nvPr/>
                    </p:nvSpPr>
                    <p:spPr>
                      <a:xfrm>
                        <a:off x="471096" y="4004348"/>
                        <a:ext cx="330540" cy="215445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none" rtlCol="0">
                        <a:spAutoFit/>
                      </a:bodyPr>
                      <a:lstStyle/>
                      <a:p>
                        <a:r>
                          <a:rPr lang="en-FR" sz="800" dirty="0">
                            <a:latin typeface="Avenir Next" panose="020B0503020202020204" pitchFamily="34" charset="0"/>
                          </a:rPr>
                          <a:t>5.0</a:t>
                        </a:r>
                      </a:p>
                    </p:txBody>
                  </p:sp>
                  <p:grpSp>
                    <p:nvGrpSpPr>
                      <p:cNvPr id="798" name="Group 797">
                        <a:extLst>
                          <a:ext uri="{FF2B5EF4-FFF2-40B4-BE49-F238E27FC236}">
                            <a16:creationId xmlns:a16="http://schemas.microsoft.com/office/drawing/2014/main" id="{2C090778-0D86-0C4F-A067-28892B12D40E}"/>
                          </a:ext>
                        </a:extLst>
                      </p:cNvPr>
                      <p:cNvGrpSpPr/>
                      <p:nvPr/>
                    </p:nvGrpSpPr>
                    <p:grpSpPr>
                      <a:xfrm>
                        <a:off x="-74204" y="4004351"/>
                        <a:ext cx="1409230" cy="495957"/>
                        <a:chOff x="7309619" y="6352001"/>
                        <a:chExt cx="1409230" cy="495957"/>
                      </a:xfrm>
                    </p:grpSpPr>
                    <p:sp>
                      <p:nvSpPr>
                        <p:cNvPr id="799" name="TextBox 798">
                          <a:extLst>
                            <a:ext uri="{FF2B5EF4-FFF2-40B4-BE49-F238E27FC236}">
                              <a16:creationId xmlns:a16="http://schemas.microsoft.com/office/drawing/2014/main" id="{7BE0EAAB-ED39-EE45-920F-DC6F618703FF}"/>
                            </a:ext>
                          </a:extLst>
                        </p:cNvPr>
                        <p:cNvSpPr txBox="1"/>
                        <p:nvPr/>
                      </p:nvSpPr>
                      <p:spPr>
                        <a:xfrm>
                          <a:off x="8388309" y="6352007"/>
                          <a:ext cx="330540" cy="215443"/>
                        </a:xfrm>
                        <a:prstGeom prst="rect">
                          <a:avLst/>
                        </a:prstGeom>
                        <a:noFill/>
                      </p:spPr>
                      <p:txBody>
                        <a:bodyPr wrap="none" rtlCol="0">
                          <a:spAutoFit/>
                        </a:bodyPr>
                        <a:lstStyle/>
                        <a:p>
                          <a:r>
                            <a:rPr lang="en-FR" sz="800" dirty="0">
                              <a:latin typeface="Avenir Next" panose="020B0503020202020204" pitchFamily="34" charset="0"/>
                            </a:rPr>
                            <a:t>5.5</a:t>
                          </a:r>
                        </a:p>
                      </p:txBody>
                    </p:sp>
                    <p:sp>
                      <p:nvSpPr>
                        <p:cNvPr id="800" name="TextBox 799">
                          <a:extLst>
                            <a:ext uri="{FF2B5EF4-FFF2-40B4-BE49-F238E27FC236}">
                              <a16:creationId xmlns:a16="http://schemas.microsoft.com/office/drawing/2014/main" id="{0C0A9F3A-183C-3E45-832D-10A62B4F42EA}"/>
                            </a:ext>
                          </a:extLst>
                        </p:cNvPr>
                        <p:cNvSpPr txBox="1"/>
                        <p:nvPr/>
                      </p:nvSpPr>
                      <p:spPr>
                        <a:xfrm>
                          <a:off x="7309619" y="6352001"/>
                          <a:ext cx="330540" cy="215444"/>
                        </a:xfrm>
                        <a:prstGeom prst="rect">
                          <a:avLst/>
                        </a:prstGeom>
                        <a:noFill/>
                      </p:spPr>
                      <p:txBody>
                        <a:bodyPr wrap="none" rtlCol="0">
                          <a:spAutoFit/>
                        </a:bodyPr>
                        <a:lstStyle/>
                        <a:p>
                          <a:r>
                            <a:rPr lang="en-FR" sz="800" dirty="0">
                              <a:latin typeface="Avenir Next" panose="020B0503020202020204" pitchFamily="34" charset="0"/>
                            </a:rPr>
                            <a:t>4.5</a:t>
                          </a:r>
                        </a:p>
                      </p:txBody>
                    </p:sp>
                    <p:cxnSp>
                      <p:nvCxnSpPr>
                        <p:cNvPr id="801" name="Straight Connector 800">
                          <a:extLst>
                            <a:ext uri="{FF2B5EF4-FFF2-40B4-BE49-F238E27FC236}">
                              <a16:creationId xmlns:a16="http://schemas.microsoft.com/office/drawing/2014/main" id="{D880BC29-85AC-C243-8CFE-478F6580F4B3}"/>
                            </a:ext>
                          </a:extLst>
                        </p:cNvPr>
                        <p:cNvCxnSpPr>
                          <a:cxnSpLocks/>
                        </p:cNvCxnSpPr>
                        <p:nvPr/>
                      </p:nvCxnSpPr>
                      <p:spPr>
                        <a:xfrm>
                          <a:off x="7625822" y="6760460"/>
                          <a:ext cx="0" cy="71440"/>
                        </a:xfrm>
                        <a:prstGeom prst="line">
                          <a:avLst/>
                        </a:prstGeom>
                        <a:ln w="12700">
                          <a:solidFill>
                            <a:schemeClr val="tx1"/>
                          </a:solidFill>
                        </a:ln>
                        <a:effectLst/>
                      </p:spPr>
                      <p:style>
                        <a:lnRef idx="2">
                          <a:schemeClr val="accent1"/>
                        </a:lnRef>
                        <a:fillRef idx="0">
                          <a:schemeClr val="accent1"/>
                        </a:fillRef>
                        <a:effectRef idx="1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  <p:cxnSp>
                      <p:nvCxnSpPr>
                        <p:cNvPr id="802" name="Straight Connector 801">
                          <a:extLst>
                            <a:ext uri="{FF2B5EF4-FFF2-40B4-BE49-F238E27FC236}">
                              <a16:creationId xmlns:a16="http://schemas.microsoft.com/office/drawing/2014/main" id="{5F85CEDB-620B-1C48-8A25-F4380AC9846A}"/>
                            </a:ext>
                          </a:extLst>
                        </p:cNvPr>
                        <p:cNvCxnSpPr>
                          <a:cxnSpLocks/>
                        </p:cNvCxnSpPr>
                        <p:nvPr/>
                      </p:nvCxnSpPr>
                      <p:spPr>
                        <a:xfrm>
                          <a:off x="8172864" y="6768489"/>
                          <a:ext cx="0" cy="71440"/>
                        </a:xfrm>
                        <a:prstGeom prst="line">
                          <a:avLst/>
                        </a:prstGeom>
                        <a:ln w="12700">
                          <a:solidFill>
                            <a:schemeClr val="tx1"/>
                          </a:solidFill>
                        </a:ln>
                        <a:effectLst/>
                      </p:spPr>
                      <p:style>
                        <a:lnRef idx="2">
                          <a:schemeClr val="accent1"/>
                        </a:lnRef>
                        <a:fillRef idx="0">
                          <a:schemeClr val="accent1"/>
                        </a:fillRef>
                        <a:effectRef idx="1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  <p:cxnSp>
                      <p:nvCxnSpPr>
                        <p:cNvPr id="803" name="Straight Connector 802">
                          <a:extLst>
                            <a:ext uri="{FF2B5EF4-FFF2-40B4-BE49-F238E27FC236}">
                              <a16:creationId xmlns:a16="http://schemas.microsoft.com/office/drawing/2014/main" id="{0FA5FD64-D803-384C-AA25-21710FC1B031}"/>
                            </a:ext>
                          </a:extLst>
                        </p:cNvPr>
                        <p:cNvCxnSpPr>
                          <a:cxnSpLocks/>
                        </p:cNvCxnSpPr>
                        <p:nvPr/>
                      </p:nvCxnSpPr>
                      <p:spPr>
                        <a:xfrm>
                          <a:off x="8700660" y="6776518"/>
                          <a:ext cx="0" cy="71440"/>
                        </a:xfrm>
                        <a:prstGeom prst="line">
                          <a:avLst/>
                        </a:prstGeom>
                        <a:ln w="12700">
                          <a:solidFill>
                            <a:schemeClr val="tx1"/>
                          </a:solidFill>
                        </a:ln>
                        <a:effectLst/>
                      </p:spPr>
                      <p:style>
                        <a:lnRef idx="2">
                          <a:schemeClr val="accent1"/>
                        </a:lnRef>
                        <a:fillRef idx="0">
                          <a:schemeClr val="accent1"/>
                        </a:fillRef>
                        <a:effectRef idx="1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</p:grpSp>
                </p:grpSp>
              </p:grpSp>
            </p:grpSp>
          </p:grpSp>
          <p:grpSp>
            <p:nvGrpSpPr>
              <p:cNvPr id="588" name="Group 587">
                <a:extLst>
                  <a:ext uri="{FF2B5EF4-FFF2-40B4-BE49-F238E27FC236}">
                    <a16:creationId xmlns:a16="http://schemas.microsoft.com/office/drawing/2014/main" id="{D234BB3C-AA37-9C48-BAC7-B8C5DF04E5AF}"/>
                  </a:ext>
                </a:extLst>
              </p:cNvPr>
              <p:cNvGrpSpPr>
                <a:grpSpLocks noChangeAspect="1"/>
              </p:cNvGrpSpPr>
              <p:nvPr/>
            </p:nvGrpSpPr>
            <p:grpSpPr>
              <a:xfrm>
                <a:off x="9044201" y="1970573"/>
                <a:ext cx="3025297" cy="2951999"/>
                <a:chOff x="5370140" y="452147"/>
                <a:chExt cx="6546556" cy="6387943"/>
              </a:xfrm>
            </p:grpSpPr>
            <p:grpSp>
              <p:nvGrpSpPr>
                <p:cNvPr id="722" name="Group 721">
                  <a:extLst>
                    <a:ext uri="{FF2B5EF4-FFF2-40B4-BE49-F238E27FC236}">
                      <a16:creationId xmlns:a16="http://schemas.microsoft.com/office/drawing/2014/main" id="{C6740D6E-821D-BD45-98F7-91F9FC3000ED}"/>
                    </a:ext>
                  </a:extLst>
                </p:cNvPr>
                <p:cNvGrpSpPr/>
                <p:nvPr/>
              </p:nvGrpSpPr>
              <p:grpSpPr>
                <a:xfrm>
                  <a:off x="5370140" y="452147"/>
                  <a:ext cx="6546556" cy="6387943"/>
                  <a:chOff x="4701553" y="452147"/>
                  <a:chExt cx="6546556" cy="6387943"/>
                </a:xfrm>
              </p:grpSpPr>
              <p:grpSp>
                <p:nvGrpSpPr>
                  <p:cNvPr id="725" name="Group 724">
                    <a:extLst>
                      <a:ext uri="{FF2B5EF4-FFF2-40B4-BE49-F238E27FC236}">
                        <a16:creationId xmlns:a16="http://schemas.microsoft.com/office/drawing/2014/main" id="{558E90B7-7EE1-7A42-8786-1BD7B49193A3}"/>
                      </a:ext>
                    </a:extLst>
                  </p:cNvPr>
                  <p:cNvGrpSpPr/>
                  <p:nvPr/>
                </p:nvGrpSpPr>
                <p:grpSpPr>
                  <a:xfrm>
                    <a:off x="4701553" y="452147"/>
                    <a:ext cx="6546556" cy="6387943"/>
                    <a:chOff x="4701553" y="452147"/>
                    <a:chExt cx="6546556" cy="6387943"/>
                  </a:xfrm>
                </p:grpSpPr>
                <p:grpSp>
                  <p:nvGrpSpPr>
                    <p:cNvPr id="727" name="Group 726">
                      <a:extLst>
                        <a:ext uri="{FF2B5EF4-FFF2-40B4-BE49-F238E27FC236}">
                          <a16:creationId xmlns:a16="http://schemas.microsoft.com/office/drawing/2014/main" id="{AA1460B6-95E8-C646-B3CB-8398A4487CB6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4701553" y="452147"/>
                      <a:ext cx="6546556" cy="6387943"/>
                      <a:chOff x="2885722" y="481265"/>
                      <a:chExt cx="6546556" cy="6387943"/>
                    </a:xfrm>
                  </p:grpSpPr>
                  <p:grpSp>
                    <p:nvGrpSpPr>
                      <p:cNvPr id="731" name="Group 730">
                        <a:extLst>
                          <a:ext uri="{FF2B5EF4-FFF2-40B4-BE49-F238E27FC236}">
                            <a16:creationId xmlns:a16="http://schemas.microsoft.com/office/drawing/2014/main" id="{89680984-F9BD-C04C-B748-D6AF810733D9}"/>
                          </a:ext>
                        </a:extLst>
                      </p:cNvPr>
                      <p:cNvGrpSpPr/>
                      <p:nvPr/>
                    </p:nvGrpSpPr>
                    <p:grpSpPr>
                      <a:xfrm>
                        <a:off x="2885722" y="1843639"/>
                        <a:ext cx="6546556" cy="5025569"/>
                        <a:chOff x="2874575" y="1599425"/>
                        <a:chExt cx="6546556" cy="5025569"/>
                      </a:xfrm>
                    </p:grpSpPr>
                    <p:sp>
                      <p:nvSpPr>
                        <p:cNvPr id="749" name="TextBox 748">
                          <a:extLst>
                            <a:ext uri="{FF2B5EF4-FFF2-40B4-BE49-F238E27FC236}">
                              <a16:creationId xmlns:a16="http://schemas.microsoft.com/office/drawing/2014/main" id="{EB42A046-A1ED-E04B-8B93-F6E3FC811658}"/>
                            </a:ext>
                          </a:extLst>
                        </p:cNvPr>
                        <p:cNvSpPr txBox="1"/>
                        <p:nvPr/>
                      </p:nvSpPr>
                      <p:spPr>
                        <a:xfrm>
                          <a:off x="8419774" y="6409549"/>
                          <a:ext cx="330541" cy="215445"/>
                        </a:xfrm>
                        <a:prstGeom prst="rect">
                          <a:avLst/>
                        </a:prstGeom>
                        <a:noFill/>
                      </p:spPr>
                      <p:txBody>
                        <a:bodyPr wrap="none" rtlCol="0">
                          <a:spAutoFit/>
                        </a:bodyPr>
                        <a:lstStyle/>
                        <a:p>
                          <a:r>
                            <a:rPr lang="en-FR" sz="800" dirty="0">
                              <a:latin typeface="Avenir Next" panose="020B0503020202020204" pitchFamily="34" charset="0"/>
                            </a:rPr>
                            <a:t>5.0</a:t>
                          </a:r>
                        </a:p>
                      </p:txBody>
                    </p:sp>
                    <p:grpSp>
                      <p:nvGrpSpPr>
                        <p:cNvPr id="750" name="Group 749">
                          <a:extLst>
                            <a:ext uri="{FF2B5EF4-FFF2-40B4-BE49-F238E27FC236}">
                              <a16:creationId xmlns:a16="http://schemas.microsoft.com/office/drawing/2014/main" id="{C506AE91-9F71-D74E-9763-A8D304315A45}"/>
                            </a:ext>
                          </a:extLst>
                        </p:cNvPr>
                        <p:cNvGrpSpPr/>
                        <p:nvPr/>
                      </p:nvGrpSpPr>
                      <p:grpSpPr>
                        <a:xfrm>
                          <a:off x="2874575" y="1599425"/>
                          <a:ext cx="6546556" cy="5025569"/>
                          <a:chOff x="2874575" y="1599425"/>
                          <a:chExt cx="6546556" cy="5025569"/>
                        </a:xfrm>
                      </p:grpSpPr>
                      <p:sp>
                        <p:nvSpPr>
                          <p:cNvPr id="752" name="TextBox 751">
                            <a:extLst>
                              <a:ext uri="{FF2B5EF4-FFF2-40B4-BE49-F238E27FC236}">
                                <a16:creationId xmlns:a16="http://schemas.microsoft.com/office/drawing/2014/main" id="{835600BA-2C20-7E4A-94D8-E9B759E0A21B}"/>
                              </a:ext>
                            </a:extLst>
                          </p:cNvPr>
                          <p:cNvSpPr txBox="1"/>
                          <p:nvPr/>
                        </p:nvSpPr>
                        <p:spPr>
                          <a:xfrm>
                            <a:off x="7857293" y="6409549"/>
                            <a:ext cx="330541" cy="215445"/>
                          </a:xfrm>
                          <a:prstGeom prst="rect">
                            <a:avLst/>
                          </a:prstGeom>
                          <a:noFill/>
                        </p:spPr>
                        <p:txBody>
                          <a:bodyPr wrap="none" rtlCol="0">
                            <a:spAutoFit/>
                          </a:bodyPr>
                          <a:lstStyle/>
                          <a:p>
                            <a:r>
                              <a:rPr lang="en-FR" sz="800" dirty="0">
                                <a:latin typeface="Avenir Next" panose="020B0503020202020204" pitchFamily="34" charset="0"/>
                              </a:rPr>
                              <a:t>4.5</a:t>
                            </a:r>
                          </a:p>
                        </p:txBody>
                      </p:sp>
                      <p:grpSp>
                        <p:nvGrpSpPr>
                          <p:cNvPr id="753" name="Group 752">
                            <a:extLst>
                              <a:ext uri="{FF2B5EF4-FFF2-40B4-BE49-F238E27FC236}">
                                <a16:creationId xmlns:a16="http://schemas.microsoft.com/office/drawing/2014/main" id="{4028DD9D-D672-DE40-8BDE-991E439023D9}"/>
                              </a:ext>
                            </a:extLst>
                          </p:cNvPr>
                          <p:cNvGrpSpPr/>
                          <p:nvPr/>
                        </p:nvGrpSpPr>
                        <p:grpSpPr>
                          <a:xfrm>
                            <a:off x="2874575" y="1599425"/>
                            <a:ext cx="6546556" cy="5025569"/>
                            <a:chOff x="2874575" y="1599425"/>
                            <a:chExt cx="6546556" cy="5025569"/>
                          </a:xfrm>
                        </p:grpSpPr>
                        <p:grpSp>
                          <p:nvGrpSpPr>
                            <p:cNvPr id="755" name="Group 754">
                              <a:extLst>
                                <a:ext uri="{FF2B5EF4-FFF2-40B4-BE49-F238E27FC236}">
                                  <a16:creationId xmlns:a16="http://schemas.microsoft.com/office/drawing/2014/main" id="{7E5365A5-854E-5F48-8BA6-C1D3AA8F6585}"/>
                                </a:ext>
                              </a:extLst>
                            </p:cNvPr>
                            <p:cNvGrpSpPr/>
                            <p:nvPr/>
                          </p:nvGrpSpPr>
                          <p:grpSpPr>
                            <a:xfrm>
                              <a:off x="2874575" y="1599425"/>
                              <a:ext cx="6546556" cy="5025569"/>
                              <a:chOff x="1319881" y="1759844"/>
                              <a:chExt cx="10839502" cy="5025569"/>
                            </a:xfrm>
                          </p:grpSpPr>
                          <p:grpSp>
                            <p:nvGrpSpPr>
                              <p:cNvPr id="758" name="Group 757">
                                <a:extLst>
                                  <a:ext uri="{FF2B5EF4-FFF2-40B4-BE49-F238E27FC236}">
                                    <a16:creationId xmlns:a16="http://schemas.microsoft.com/office/drawing/2014/main" id="{1623215B-1E38-184B-865A-284827B84C04}"/>
                                  </a:ext>
                                </a:extLst>
                              </p:cNvPr>
                              <p:cNvGrpSpPr/>
                              <p:nvPr/>
                            </p:nvGrpSpPr>
                            <p:grpSpPr>
                              <a:xfrm>
                                <a:off x="1781316" y="1759844"/>
                                <a:ext cx="8258395" cy="4799692"/>
                                <a:chOff x="3833602" y="1143826"/>
                                <a:chExt cx="8258395" cy="4799692"/>
                              </a:xfrm>
                            </p:grpSpPr>
                            <p:grpSp>
                              <p:nvGrpSpPr>
                                <p:cNvPr id="782" name="Group 781">
                                  <a:extLst>
                                    <a:ext uri="{FF2B5EF4-FFF2-40B4-BE49-F238E27FC236}">
                                      <a16:creationId xmlns:a16="http://schemas.microsoft.com/office/drawing/2014/main" id="{8D8264B8-5113-024B-B38B-3C7DC8E666B1}"/>
                                    </a:ext>
                                  </a:extLst>
                                </p:cNvPr>
                                <p:cNvGrpSpPr/>
                                <p:nvPr/>
                              </p:nvGrpSpPr>
                              <p:grpSpPr>
                                <a:xfrm>
                                  <a:off x="3833602" y="1143826"/>
                                  <a:ext cx="4886426" cy="4799692"/>
                                  <a:chOff x="1665168" y="1520806"/>
                                  <a:chExt cx="4886426" cy="4799692"/>
                                </a:xfrm>
                              </p:grpSpPr>
                              <p:sp>
                                <p:nvSpPr>
                                  <p:cNvPr id="784" name="Rectangle 783">
                                    <a:extLst>
                                      <a:ext uri="{FF2B5EF4-FFF2-40B4-BE49-F238E27FC236}">
                                        <a16:creationId xmlns:a16="http://schemas.microsoft.com/office/drawing/2014/main" id="{6833A7BB-50F9-0F40-BFC6-6E2EAB6C2A2C}"/>
                                      </a:ext>
                                    </a:extLst>
                                  </p:cNvPr>
                                  <p:cNvSpPr/>
                                  <p:nvPr/>
                                </p:nvSpPr>
                                <p:spPr>
                                  <a:xfrm>
                                    <a:off x="1674882" y="4295085"/>
                                    <a:ext cx="3602512" cy="1863794"/>
                                  </a:xfrm>
                                  <a:prstGeom prst="rect">
                                    <a:avLst/>
                                  </a:prstGeom>
                                  <a:solidFill>
                                    <a:srgbClr val="28EBFF"/>
                                  </a:solidFill>
                                  <a:ln>
                                    <a:noFill/>
                                  </a:ln>
                                  <a:effectLst/>
                                </p:spPr>
                                <p:style>
                                  <a:lnRef idx="1">
                                    <a:schemeClr val="accent1"/>
                                  </a:lnRef>
                                  <a:fillRef idx="3">
                                    <a:schemeClr val="accent1"/>
                                  </a:fillRef>
                                  <a:effectRef idx="2">
                                    <a:schemeClr val="accent1"/>
                                  </a:effectRef>
                                  <a:fontRef idx="minor">
                                    <a:schemeClr val="lt1"/>
                                  </a:fontRef>
                                </p:style>
                                <p:txBody>
                                  <a:bodyPr rtlCol="0" anchor="ctr"/>
                                  <a:lstStyle/>
                                  <a:p>
                                    <a:pPr algn="ctr">
                                      <a:tabLst>
                                        <a:tab pos="1593850" algn="l"/>
                                      </a:tabLst>
                                    </a:pPr>
                                    <a:r>
                                      <a:rPr lang="en-US" sz="1000" dirty="0">
                                        <a:solidFill>
                                          <a:schemeClr val="tx1"/>
                                        </a:solidFill>
                                      </a:rPr>
                                      <a:t>Drift Chamber</a:t>
                                    </a:r>
                                  </a:p>
                                </p:txBody>
                              </p:sp>
                              <p:sp>
                                <p:nvSpPr>
                                  <p:cNvPr id="785" name="Rectangle 784">
                                    <a:extLst>
                                      <a:ext uri="{FF2B5EF4-FFF2-40B4-BE49-F238E27FC236}">
                                        <a16:creationId xmlns:a16="http://schemas.microsoft.com/office/drawing/2014/main" id="{ADAACD57-747D-064D-B184-CA523C65DA5B}"/>
                                      </a:ext>
                                    </a:extLst>
                                  </p:cNvPr>
                                  <p:cNvSpPr/>
                                  <p:nvPr/>
                                </p:nvSpPr>
                                <p:spPr>
                                  <a:xfrm>
                                    <a:off x="1673068" y="6185127"/>
                                    <a:ext cx="861281" cy="135371"/>
                                  </a:xfrm>
                                  <a:prstGeom prst="rect">
                                    <a:avLst/>
                                  </a:prstGeom>
                                  <a:solidFill>
                                    <a:srgbClr val="00F800"/>
                                  </a:solidFill>
                                  <a:ln>
                                    <a:noFill/>
                                  </a:ln>
                                  <a:effectLst/>
                                </p:spPr>
                                <p:style>
                                  <a:lnRef idx="1">
                                    <a:schemeClr val="accent1"/>
                                  </a:lnRef>
                                  <a:fillRef idx="3">
                                    <a:schemeClr val="accent1"/>
                                  </a:fillRef>
                                  <a:effectRef idx="2">
                                    <a:schemeClr val="accent1"/>
                                  </a:effectRef>
                                  <a:fontRef idx="minor">
                                    <a:schemeClr val="lt1"/>
                                  </a:fontRef>
                                </p:style>
                                <p:txBody>
                                  <a:bodyPr rtlCol="0" anchor="ctr"/>
                                  <a:lstStyle/>
                                  <a:p>
                                    <a:pPr algn="ctr"/>
                                    <a:endParaRPr lang="en-US" sz="500" dirty="0">
                                      <a:solidFill>
                                        <a:schemeClr val="tx1"/>
                                      </a:solidFill>
                                    </a:endParaRPr>
                                  </a:p>
                                </p:txBody>
                              </p:sp>
                              <p:grpSp>
                                <p:nvGrpSpPr>
                                  <p:cNvPr id="786" name="Group 785">
                                    <a:extLst>
                                      <a:ext uri="{FF2B5EF4-FFF2-40B4-BE49-F238E27FC236}">
                                        <a16:creationId xmlns:a16="http://schemas.microsoft.com/office/drawing/2014/main" id="{A617A63D-5D55-5A41-ACED-EBDD8FB88855}"/>
                                      </a:ext>
                                    </a:extLst>
                                  </p:cNvPr>
                                  <p:cNvGrpSpPr/>
                                  <p:nvPr/>
                                </p:nvGrpSpPr>
                                <p:grpSpPr>
                                  <a:xfrm>
                                    <a:off x="1665168" y="1520806"/>
                                    <a:ext cx="4886426" cy="2545071"/>
                                    <a:chOff x="1730519" y="1155802"/>
                                    <a:chExt cx="4886427" cy="2545071"/>
                                  </a:xfrm>
                                </p:grpSpPr>
                                <p:sp>
                                  <p:nvSpPr>
                                    <p:cNvPr id="787" name="Rectangle 786">
                                      <a:extLst>
                                        <a:ext uri="{FF2B5EF4-FFF2-40B4-BE49-F238E27FC236}">
                                          <a16:creationId xmlns:a16="http://schemas.microsoft.com/office/drawing/2014/main" id="{603639B4-C069-2848-BE9C-F82D7A22D355}"/>
                                        </a:ext>
                                      </a:extLst>
                                    </p:cNvPr>
                                    <p:cNvSpPr/>
                                    <p:nvPr/>
                                  </p:nvSpPr>
                                  <p:spPr>
                                    <a:xfrm>
                                      <a:off x="1730519" y="3150073"/>
                                      <a:ext cx="4870727" cy="550800"/>
                                    </a:xfrm>
                                    <a:prstGeom prst="rect">
                                      <a:avLst/>
                                    </a:prstGeom>
                                    <a:solidFill>
                                      <a:schemeClr val="bg1">
                                        <a:lumMod val="75000"/>
                                      </a:schemeClr>
                                    </a:solidFill>
                                    <a:ln>
                                      <a:noFill/>
                                    </a:ln>
                                    <a:effectLst/>
                                  </p:spPr>
                                  <p:style>
                                    <a:lnRef idx="1">
                                      <a:schemeClr val="accent1"/>
                                    </a:lnRef>
                                    <a:fillRef idx="3">
                                      <a:schemeClr val="accent1"/>
                                    </a:fillRef>
                                    <a:effectRef idx="2">
                                      <a:schemeClr val="accent1"/>
                                    </a:effectRef>
                                    <a:fontRef idx="minor">
                                      <a:schemeClr val="lt1"/>
                                    </a:fontRef>
                                  </p:style>
                                  <p:txBody>
                                    <a:bodyPr rtlCol="0" anchor="ctr"/>
                                    <a:lstStyle/>
                                    <a:p>
                                      <a:pPr algn="ctr"/>
                                      <a:r>
                                        <a:rPr lang="en-US" sz="1000" dirty="0">
                                          <a:solidFill>
                                            <a:schemeClr val="tx1"/>
                                          </a:solidFill>
                                        </a:rPr>
                                        <a:t>(Thin) solenoid 2 T </a:t>
                                      </a:r>
                                    </a:p>
                                  </p:txBody>
                                </p:sp>
                                <p:sp>
                                  <p:nvSpPr>
                                    <p:cNvPr id="788" name="Rectangle 787">
                                      <a:extLst>
                                        <a:ext uri="{FF2B5EF4-FFF2-40B4-BE49-F238E27FC236}">
                                          <a16:creationId xmlns:a16="http://schemas.microsoft.com/office/drawing/2014/main" id="{F903BC47-B804-E245-92C0-EE8B12AF220F}"/>
                                        </a:ext>
                                      </a:extLst>
                                    </p:cNvPr>
                                    <p:cNvSpPr/>
                                    <p:nvPr/>
                                  </p:nvSpPr>
                                  <p:spPr>
                                    <a:xfrm>
                                      <a:off x="1739084" y="1155802"/>
                                      <a:ext cx="4877862" cy="1983711"/>
                                    </a:xfrm>
                                    <a:prstGeom prst="rect">
                                      <a:avLst/>
                                    </a:prstGeom>
                                    <a:solidFill>
                                      <a:srgbClr val="FF0000"/>
                                    </a:solidFill>
                                    <a:ln>
                                      <a:noFill/>
                                    </a:ln>
                                    <a:effectLst/>
                                  </p:spPr>
                                  <p:style>
                                    <a:lnRef idx="1">
                                      <a:schemeClr val="accent1"/>
                                    </a:lnRef>
                                    <a:fillRef idx="3">
                                      <a:schemeClr val="accent1"/>
                                    </a:fillRef>
                                    <a:effectRef idx="2">
                                      <a:schemeClr val="accent1"/>
                                    </a:effectRef>
                                    <a:fontRef idx="minor">
                                      <a:schemeClr val="lt1"/>
                                    </a:fontRef>
                                  </p:style>
                                  <p:txBody>
                                    <a:bodyPr rtlCol="0" anchor="ctr"/>
                                    <a:lstStyle/>
                                    <a:p>
                                      <a:pPr algn="ctr"/>
                                      <a:endParaRPr lang="en-US" sz="1000" dirty="0">
                                        <a:solidFill>
                                          <a:schemeClr val="tx1"/>
                                        </a:solidFill>
                                      </a:endParaRPr>
                                    </a:p>
                                    <a:p>
                                      <a:pPr algn="ctr"/>
                                      <a:r>
                                        <a:rPr lang="en-US" sz="1000" dirty="0" err="1">
                                          <a:solidFill>
                                            <a:schemeClr val="tx1"/>
                                          </a:solidFill>
                                        </a:rPr>
                                        <a:t>DRHCal</a:t>
                                      </a:r>
                                      <a:endParaRPr lang="en-US" sz="1000" dirty="0">
                                        <a:solidFill>
                                          <a:schemeClr val="tx1"/>
                                        </a:solidFill>
                                      </a:endParaRPr>
                                    </a:p>
                                    <a:p>
                                      <a:pPr algn="ctr"/>
                                      <a:endParaRPr lang="en-US" sz="1000" dirty="0">
                                        <a:solidFill>
                                          <a:schemeClr val="tx1"/>
                                        </a:solidFill>
                                      </a:endParaRPr>
                                    </a:p>
                                  </p:txBody>
                                </p:sp>
                              </p:grpSp>
                            </p:grpSp>
                            <p:sp>
                              <p:nvSpPr>
                                <p:cNvPr id="783" name="Rectangle 782">
                                  <a:extLst>
                                    <a:ext uri="{FF2B5EF4-FFF2-40B4-BE49-F238E27FC236}">
                                      <a16:creationId xmlns:a16="http://schemas.microsoft.com/office/drawing/2014/main" id="{68F476C1-A380-BB4B-97CF-36C486452DDF}"/>
                                    </a:ext>
                                  </a:extLst>
                                </p:cNvPr>
                                <p:cNvSpPr/>
                                <p:nvPr/>
                              </p:nvSpPr>
                              <p:spPr>
                                <a:xfrm rot="5400000">
                                  <a:off x="8095045" y="1804612"/>
                                  <a:ext cx="4657737" cy="3336167"/>
                                </a:xfrm>
                                <a:prstGeom prst="rect">
                                  <a:avLst/>
                                </a:prstGeom>
                                <a:solidFill>
                                  <a:srgbClr val="FF0000"/>
                                </a:solidFill>
                                <a:ln>
                                  <a:noFill/>
                                </a:ln>
                                <a:effectLst/>
                              </p:spPr>
                              <p:style>
                                <a:lnRef idx="1">
                                  <a:schemeClr val="accent1"/>
                                </a:lnRef>
                                <a:fillRef idx="3">
                                  <a:schemeClr val="accent1"/>
                                </a:fillRef>
                                <a:effectRef idx="2">
                                  <a:schemeClr val="accent1"/>
                                </a:effectRef>
                                <a:fontRef idx="minor">
                                  <a:schemeClr val="lt1"/>
                                </a:fontRef>
                              </p:style>
                              <p:txBody>
                                <a:bodyPr rtlCol="0" anchor="ctr"/>
                                <a:lstStyle/>
                                <a:p>
                                  <a:pPr algn="ctr"/>
                                  <a:r>
                                    <a:rPr lang="en-US" sz="1000" dirty="0" err="1">
                                      <a:solidFill>
                                        <a:schemeClr val="tx1"/>
                                      </a:solidFill>
                                    </a:rPr>
                                    <a:t>DRHCal</a:t>
                                  </a:r>
                                  <a:endParaRPr lang="en-US" sz="1000" dirty="0">
                                    <a:solidFill>
                                      <a:schemeClr val="tx1"/>
                                    </a:solidFill>
                                  </a:endParaRPr>
                                </a:p>
                              </p:txBody>
                            </p:sp>
                          </p:grpSp>
                          <p:grpSp>
                            <p:nvGrpSpPr>
                              <p:cNvPr id="759" name="Group 758">
                                <a:extLst>
                                  <a:ext uri="{FF2B5EF4-FFF2-40B4-BE49-F238E27FC236}">
                                    <a16:creationId xmlns:a16="http://schemas.microsoft.com/office/drawing/2014/main" id="{93B7DEF5-4C85-5546-B37B-F4F4A32FFF4F}"/>
                                  </a:ext>
                                </a:extLst>
                              </p:cNvPr>
                              <p:cNvGrpSpPr/>
                              <p:nvPr/>
                            </p:nvGrpSpPr>
                            <p:grpSpPr>
                              <a:xfrm>
                                <a:off x="1319881" y="6516234"/>
                                <a:ext cx="10839502" cy="269179"/>
                                <a:chOff x="2744421" y="5900216"/>
                                <a:chExt cx="10839502" cy="269179"/>
                              </a:xfrm>
                            </p:grpSpPr>
                            <p:grpSp>
                              <p:nvGrpSpPr>
                                <p:cNvPr id="760" name="Group 759">
                                  <a:extLst>
                                    <a:ext uri="{FF2B5EF4-FFF2-40B4-BE49-F238E27FC236}">
                                      <a16:creationId xmlns:a16="http://schemas.microsoft.com/office/drawing/2014/main" id="{B842BAFA-9163-3E49-8EC7-A59A89E1DFDB}"/>
                                    </a:ext>
                                  </a:extLst>
                                </p:cNvPr>
                                <p:cNvGrpSpPr/>
                                <p:nvPr/>
                              </p:nvGrpSpPr>
                              <p:grpSpPr>
                                <a:xfrm>
                                  <a:off x="3187771" y="5900216"/>
                                  <a:ext cx="10396152" cy="269179"/>
                                  <a:chOff x="3187771" y="5900216"/>
                                  <a:chExt cx="10396152" cy="269179"/>
                                </a:xfrm>
                              </p:grpSpPr>
                              <p:sp>
                                <p:nvSpPr>
                                  <p:cNvPr id="762" name="TextBox 761">
                                    <a:extLst>
                                      <a:ext uri="{FF2B5EF4-FFF2-40B4-BE49-F238E27FC236}">
                                        <a16:creationId xmlns:a16="http://schemas.microsoft.com/office/drawing/2014/main" id="{DA0BC46E-D4CC-DD45-AF81-1DF966D31B25}"/>
                                      </a:ext>
                                    </a:extLst>
                                  </p:cNvPr>
                                  <p:cNvSpPr txBox="1"/>
                                  <p:nvPr/>
                                </p:nvSpPr>
                                <p:spPr>
                                  <a:xfrm>
                                    <a:off x="3598745" y="5953950"/>
                                    <a:ext cx="547295" cy="215445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</p:spPr>
                                <p:txBody>
                                  <a:bodyPr wrap="none" rtlCol="0">
                                    <a:spAutoFit/>
                                  </a:bodyPr>
                                  <a:lstStyle/>
                                  <a:p>
                                    <a:r>
                                      <a:rPr lang="en-FR" sz="800" dirty="0">
                                        <a:latin typeface="Avenir Next" panose="020B0503020202020204" pitchFamily="34" charset="0"/>
                                      </a:rPr>
                                      <a:t>0.5</a:t>
                                    </a:r>
                                  </a:p>
                                </p:txBody>
                              </p:sp>
                              <p:grpSp>
                                <p:nvGrpSpPr>
                                  <p:cNvPr id="763" name="Group 762">
                                    <a:extLst>
                                      <a:ext uri="{FF2B5EF4-FFF2-40B4-BE49-F238E27FC236}">
                                        <a16:creationId xmlns:a16="http://schemas.microsoft.com/office/drawing/2014/main" id="{376F56A4-F140-CB4C-B727-3EB924BF731E}"/>
                                      </a:ext>
                                    </a:extLst>
                                  </p:cNvPr>
                                  <p:cNvGrpSpPr/>
                                  <p:nvPr/>
                                </p:nvGrpSpPr>
                                <p:grpSpPr>
                                  <a:xfrm>
                                    <a:off x="3187771" y="5900216"/>
                                    <a:ext cx="10396152" cy="269179"/>
                                    <a:chOff x="3187771" y="5900216"/>
                                    <a:chExt cx="10396152" cy="269179"/>
                                  </a:xfrm>
                                </p:grpSpPr>
                                <p:grpSp>
                                  <p:nvGrpSpPr>
                                    <p:cNvPr id="764" name="Group 763">
                                      <a:extLst>
                                        <a:ext uri="{FF2B5EF4-FFF2-40B4-BE49-F238E27FC236}">
                                          <a16:creationId xmlns:a16="http://schemas.microsoft.com/office/drawing/2014/main" id="{C0CA3975-52A7-3847-B1B1-31D30311579C}"/>
                                        </a:ext>
                                      </a:extLst>
                                    </p:cNvPr>
                                    <p:cNvGrpSpPr/>
                                    <p:nvPr/>
                                  </p:nvGrpSpPr>
                                  <p:grpSpPr>
                                    <a:xfrm>
                                      <a:off x="3187771" y="5901799"/>
                                      <a:ext cx="10396152" cy="267596"/>
                                      <a:chOff x="3187771" y="5901799"/>
                                      <a:chExt cx="10396152" cy="267596"/>
                                    </a:xfrm>
                                  </p:grpSpPr>
                                  <p:grpSp>
                                    <p:nvGrpSpPr>
                                      <p:cNvPr id="767" name="Group 766">
                                        <a:extLst>
                                          <a:ext uri="{FF2B5EF4-FFF2-40B4-BE49-F238E27FC236}">
                                            <a16:creationId xmlns:a16="http://schemas.microsoft.com/office/drawing/2014/main" id="{646D64AE-D754-214C-8752-EAA3F74A1EF8}"/>
                                          </a:ext>
                                        </a:extLst>
                                      </p:cNvPr>
                                      <p:cNvGrpSpPr/>
                                      <p:nvPr/>
                                    </p:nvGrpSpPr>
                                    <p:grpSpPr>
                                      <a:xfrm>
                                        <a:off x="3187771" y="5943518"/>
                                        <a:ext cx="10396152" cy="225877"/>
                                        <a:chOff x="3187771" y="5953565"/>
                                        <a:chExt cx="10396152" cy="225877"/>
                                      </a:xfrm>
                                    </p:grpSpPr>
                                    <p:cxnSp>
                                      <p:nvCxnSpPr>
                                        <p:cNvPr id="776" name="Straight Arrow Connector 775">
                                          <a:extLst>
                                            <a:ext uri="{FF2B5EF4-FFF2-40B4-BE49-F238E27FC236}">
                                              <a16:creationId xmlns:a16="http://schemas.microsoft.com/office/drawing/2014/main" id="{B935F253-05D6-0048-AF61-F41B07936935}"/>
                                            </a:ext>
                                          </a:extLst>
                                        </p:cNvPr>
                                        <p:cNvCxnSpPr>
                                          <a:cxnSpLocks/>
                                        </p:cNvCxnSpPr>
                                        <p:nvPr/>
                                      </p:nvCxnSpPr>
                                      <p:spPr>
                                        <a:xfrm flipV="1">
                                          <a:off x="3187771" y="5953565"/>
                                          <a:ext cx="10396152" cy="23873"/>
                                        </a:xfrm>
                                        <a:prstGeom prst="straightConnector1">
                                          <a:avLst/>
                                        </a:prstGeom>
                                        <a:ln w="12700">
                                          <a:solidFill>
                                            <a:schemeClr val="tx1"/>
                                          </a:solidFill>
                                          <a:tailEnd type="triangle"/>
                                        </a:ln>
                                        <a:effectLst/>
                                      </p:spPr>
                                      <p:style>
                                        <a:lnRef idx="2">
                                          <a:schemeClr val="accent1"/>
                                        </a:lnRef>
                                        <a:fillRef idx="0">
                                          <a:schemeClr val="accent1"/>
                                        </a:fillRef>
                                        <a:effectRef idx="1">
                                          <a:schemeClr val="accent1"/>
                                        </a:effectRef>
                                        <a:fontRef idx="minor">
                                          <a:schemeClr val="tx1"/>
                                        </a:fontRef>
                                      </p:style>
                                    </p:cxnSp>
                                    <p:sp>
                                      <p:nvSpPr>
                                        <p:cNvPr id="777" name="TextBox 776">
                                          <a:extLst>
                                            <a:ext uri="{FF2B5EF4-FFF2-40B4-BE49-F238E27FC236}">
                                              <a16:creationId xmlns:a16="http://schemas.microsoft.com/office/drawing/2014/main" id="{7BBE46FB-9A5C-A34F-A0DF-3AD7F25A4B9B}"/>
                                            </a:ext>
                                          </a:extLst>
                                        </p:cNvPr>
                                        <p:cNvSpPr txBox="1"/>
                                        <p:nvPr/>
                                      </p:nvSpPr>
                                      <p:spPr>
                                        <a:xfrm>
                                          <a:off x="5439284" y="5963999"/>
                                          <a:ext cx="547295" cy="215443"/>
                                        </a:xfrm>
                                        <a:prstGeom prst="rect">
                                          <a:avLst/>
                                        </a:prstGeom>
                                        <a:noFill/>
                                      </p:spPr>
                                      <p:txBody>
                                        <a:bodyPr wrap="none" rtlCol="0">
                                          <a:spAutoFit/>
                                        </a:bodyPr>
                                        <a:lstStyle/>
                                        <a:p>
                                          <a:r>
                                            <a:rPr lang="en-FR" sz="800" dirty="0">
                                              <a:latin typeface="Avenir Next" panose="020B0503020202020204" pitchFamily="34" charset="0"/>
                                            </a:rPr>
                                            <a:t>1.5</a:t>
                                          </a:r>
                                        </a:p>
                                      </p:txBody>
                                    </p:sp>
                                    <p:sp>
                                      <p:nvSpPr>
                                        <p:cNvPr id="778" name="TextBox 777">
                                          <a:extLst>
                                            <a:ext uri="{FF2B5EF4-FFF2-40B4-BE49-F238E27FC236}">
                                              <a16:creationId xmlns:a16="http://schemas.microsoft.com/office/drawing/2014/main" id="{79F2F251-9C30-7F48-A261-EF1D284FFC40}"/>
                                            </a:ext>
                                          </a:extLst>
                                        </p:cNvPr>
                                        <p:cNvSpPr txBox="1"/>
                                        <p:nvPr/>
                                      </p:nvSpPr>
                                      <p:spPr>
                                        <a:xfrm>
                                          <a:off x="4519015" y="5963999"/>
                                          <a:ext cx="547295" cy="215443"/>
                                        </a:xfrm>
                                        <a:prstGeom prst="rect">
                                          <a:avLst/>
                                        </a:prstGeom>
                                        <a:noFill/>
                                      </p:spPr>
                                      <p:txBody>
                                        <a:bodyPr wrap="none" rtlCol="0">
                                          <a:spAutoFit/>
                                        </a:bodyPr>
                                        <a:lstStyle/>
                                        <a:p>
                                          <a:r>
                                            <a:rPr lang="en-FR" sz="800" dirty="0">
                                              <a:latin typeface="Avenir Next" panose="020B0503020202020204" pitchFamily="34" charset="0"/>
                                            </a:rPr>
                                            <a:t>1.0</a:t>
                                          </a:r>
                                        </a:p>
                                      </p:txBody>
                                    </p:sp>
                                    <p:sp>
                                      <p:nvSpPr>
                                        <p:cNvPr id="779" name="TextBox 778">
                                          <a:extLst>
                                            <a:ext uri="{FF2B5EF4-FFF2-40B4-BE49-F238E27FC236}">
                                              <a16:creationId xmlns:a16="http://schemas.microsoft.com/office/drawing/2014/main" id="{9920EA29-CCD0-1E4B-B951-97461D29EF09}"/>
                                            </a:ext>
                                          </a:extLst>
                                        </p:cNvPr>
                                        <p:cNvSpPr txBox="1"/>
                                        <p:nvPr/>
                                      </p:nvSpPr>
                                      <p:spPr>
                                        <a:xfrm>
                                          <a:off x="6359557" y="5963999"/>
                                          <a:ext cx="547295" cy="215443"/>
                                        </a:xfrm>
                                        <a:prstGeom prst="rect">
                                          <a:avLst/>
                                        </a:prstGeom>
                                        <a:noFill/>
                                      </p:spPr>
                                      <p:txBody>
                                        <a:bodyPr wrap="none" rtlCol="0">
                                          <a:spAutoFit/>
                                        </a:bodyPr>
                                        <a:lstStyle/>
                                        <a:p>
                                          <a:r>
                                            <a:rPr lang="en-FR" sz="800" dirty="0">
                                              <a:latin typeface="Avenir Next" panose="020B0503020202020204" pitchFamily="34" charset="0"/>
                                            </a:rPr>
                                            <a:t>2.0</a:t>
                                          </a:r>
                                        </a:p>
                                      </p:txBody>
                                    </p:sp>
                                    <p:sp>
                                      <p:nvSpPr>
                                        <p:cNvPr id="780" name="TextBox 779">
                                          <a:extLst>
                                            <a:ext uri="{FF2B5EF4-FFF2-40B4-BE49-F238E27FC236}">
                                              <a16:creationId xmlns:a16="http://schemas.microsoft.com/office/drawing/2014/main" id="{A32244AC-44BD-564D-A174-5A87EFE06124}"/>
                                            </a:ext>
                                          </a:extLst>
                                        </p:cNvPr>
                                        <p:cNvSpPr txBox="1"/>
                                        <p:nvPr/>
                                      </p:nvSpPr>
                                      <p:spPr>
                                        <a:xfrm>
                                          <a:off x="7279827" y="5963999"/>
                                          <a:ext cx="547295" cy="215443"/>
                                        </a:xfrm>
                                        <a:prstGeom prst="rect">
                                          <a:avLst/>
                                        </a:prstGeom>
                                        <a:noFill/>
                                      </p:spPr>
                                      <p:txBody>
                                        <a:bodyPr wrap="none" rtlCol="0">
                                          <a:spAutoFit/>
                                        </a:bodyPr>
                                        <a:lstStyle/>
                                        <a:p>
                                          <a:r>
                                            <a:rPr lang="en-FR" sz="800" dirty="0">
                                              <a:latin typeface="Avenir Next" panose="020B0503020202020204" pitchFamily="34" charset="0"/>
                                            </a:rPr>
                                            <a:t>2.5</a:t>
                                          </a:r>
                                        </a:p>
                                      </p:txBody>
                                    </p:sp>
                                    <p:sp>
                                      <p:nvSpPr>
                                        <p:cNvPr id="781" name="TextBox 780">
                                          <a:extLst>
                                            <a:ext uri="{FF2B5EF4-FFF2-40B4-BE49-F238E27FC236}">
                                              <a16:creationId xmlns:a16="http://schemas.microsoft.com/office/drawing/2014/main" id="{6128DB8E-8DD4-A54D-8582-94CA95BA264E}"/>
                                            </a:ext>
                                          </a:extLst>
                                        </p:cNvPr>
                                        <p:cNvSpPr txBox="1"/>
                                        <p:nvPr/>
                                      </p:nvSpPr>
                                      <p:spPr>
                                        <a:xfrm>
                                          <a:off x="8200100" y="5963999"/>
                                          <a:ext cx="547295" cy="215443"/>
                                        </a:xfrm>
                                        <a:prstGeom prst="rect">
                                          <a:avLst/>
                                        </a:prstGeom>
                                        <a:noFill/>
                                      </p:spPr>
                                      <p:txBody>
                                        <a:bodyPr wrap="none" rtlCol="0">
                                          <a:spAutoFit/>
                                        </a:bodyPr>
                                        <a:lstStyle/>
                                        <a:p>
                                          <a:r>
                                            <a:rPr lang="en-FR" sz="800" dirty="0">
                                              <a:latin typeface="Avenir Next" panose="020B0503020202020204" pitchFamily="34" charset="0"/>
                                            </a:rPr>
                                            <a:t>3.0</a:t>
                                          </a:r>
                                        </a:p>
                                      </p:txBody>
                                    </p:sp>
                                  </p:grpSp>
                                  <p:grpSp>
                                    <p:nvGrpSpPr>
                                      <p:cNvPr id="768" name="Group 767">
                                        <a:extLst>
                                          <a:ext uri="{FF2B5EF4-FFF2-40B4-BE49-F238E27FC236}">
                                            <a16:creationId xmlns:a16="http://schemas.microsoft.com/office/drawing/2014/main" id="{BD147DC5-F25A-5645-A60F-3BF2086B5539}"/>
                                          </a:ext>
                                        </a:extLst>
                                      </p:cNvPr>
                                      <p:cNvGrpSpPr/>
                                      <p:nvPr/>
                                    </p:nvGrpSpPr>
                                    <p:grpSpPr>
                                      <a:xfrm>
                                        <a:off x="3201928" y="5901799"/>
                                        <a:ext cx="5469798" cy="71457"/>
                                        <a:chOff x="1165609" y="1354421"/>
                                        <a:chExt cx="912723" cy="109747"/>
                                      </a:xfrm>
                                    </p:grpSpPr>
                                    <p:cxnSp>
                                      <p:nvCxnSpPr>
                                        <p:cNvPr id="769" name="Straight Connector 768">
                                          <a:extLst>
                                            <a:ext uri="{FF2B5EF4-FFF2-40B4-BE49-F238E27FC236}">
                                              <a16:creationId xmlns:a16="http://schemas.microsoft.com/office/drawing/2014/main" id="{01F947C2-98D7-064F-A700-5E000D4535CD}"/>
                                            </a:ext>
                                          </a:extLst>
                                        </p:cNvPr>
                                        <p:cNvCxnSpPr>
                                          <a:cxnSpLocks/>
                                        </p:cNvCxnSpPr>
                                        <p:nvPr/>
                                      </p:nvCxnSpPr>
                                      <p:spPr>
                                        <a:xfrm>
                                          <a:off x="1165609" y="1354424"/>
                                          <a:ext cx="0" cy="109721"/>
                                        </a:xfrm>
                                        <a:prstGeom prst="line">
                                          <a:avLst/>
                                        </a:prstGeom>
                                        <a:ln w="12700">
                                          <a:solidFill>
                                            <a:schemeClr val="tx1"/>
                                          </a:solidFill>
                                        </a:ln>
                                        <a:effectLst/>
                                      </p:spPr>
                                      <p:style>
                                        <a:lnRef idx="2">
                                          <a:schemeClr val="accent1"/>
                                        </a:lnRef>
                                        <a:fillRef idx="0">
                                          <a:schemeClr val="accent1"/>
                                        </a:fillRef>
                                        <a:effectRef idx="1">
                                          <a:schemeClr val="accent1"/>
                                        </a:effectRef>
                                        <a:fontRef idx="minor">
                                          <a:schemeClr val="tx1"/>
                                        </a:fontRef>
                                      </p:style>
                                    </p:cxnSp>
                                    <p:cxnSp>
                                      <p:nvCxnSpPr>
                                        <p:cNvPr id="770" name="Straight Connector 769">
                                          <a:extLst>
                                            <a:ext uri="{FF2B5EF4-FFF2-40B4-BE49-F238E27FC236}">
                                              <a16:creationId xmlns:a16="http://schemas.microsoft.com/office/drawing/2014/main" id="{5D8476E6-2F70-6D45-87DE-4FC19DC70EDB}"/>
                                            </a:ext>
                                          </a:extLst>
                                        </p:cNvPr>
                                        <p:cNvCxnSpPr>
                                          <a:cxnSpLocks/>
                                        </p:cNvCxnSpPr>
                                        <p:nvPr/>
                                      </p:nvCxnSpPr>
                                      <p:spPr>
                                        <a:xfrm>
                                          <a:off x="1311301" y="1354443"/>
                                          <a:ext cx="0" cy="109719"/>
                                        </a:xfrm>
                                        <a:prstGeom prst="line">
                                          <a:avLst/>
                                        </a:prstGeom>
                                        <a:ln w="12700">
                                          <a:solidFill>
                                            <a:schemeClr val="tx1"/>
                                          </a:solidFill>
                                        </a:ln>
                                        <a:effectLst/>
                                      </p:spPr>
                                      <p:style>
                                        <a:lnRef idx="2">
                                          <a:schemeClr val="accent1"/>
                                        </a:lnRef>
                                        <a:fillRef idx="0">
                                          <a:schemeClr val="accent1"/>
                                        </a:fillRef>
                                        <a:effectRef idx="1">
                                          <a:schemeClr val="accent1"/>
                                        </a:effectRef>
                                        <a:fontRef idx="minor">
                                          <a:schemeClr val="tx1"/>
                                        </a:fontRef>
                                      </p:style>
                                    </p:cxnSp>
                                    <p:cxnSp>
                                      <p:nvCxnSpPr>
                                        <p:cNvPr id="771" name="Straight Connector 770">
                                          <a:extLst>
                                            <a:ext uri="{FF2B5EF4-FFF2-40B4-BE49-F238E27FC236}">
                                              <a16:creationId xmlns:a16="http://schemas.microsoft.com/office/drawing/2014/main" id="{99EE2485-8105-0147-AE3A-1260D980FBA8}"/>
                                            </a:ext>
                                          </a:extLst>
                                        </p:cNvPr>
                                        <p:cNvCxnSpPr>
                                          <a:cxnSpLocks/>
                                        </p:cNvCxnSpPr>
                                        <p:nvPr/>
                                      </p:nvCxnSpPr>
                                      <p:spPr>
                                        <a:xfrm>
                                          <a:off x="1465378" y="1354421"/>
                                          <a:ext cx="0" cy="109721"/>
                                        </a:xfrm>
                                        <a:prstGeom prst="line">
                                          <a:avLst/>
                                        </a:prstGeom>
                                        <a:ln w="12700">
                                          <a:solidFill>
                                            <a:schemeClr val="tx1"/>
                                          </a:solidFill>
                                        </a:ln>
                                        <a:effectLst/>
                                      </p:spPr>
                                      <p:style>
                                        <a:lnRef idx="2">
                                          <a:schemeClr val="accent1"/>
                                        </a:lnRef>
                                        <a:fillRef idx="0">
                                          <a:schemeClr val="accent1"/>
                                        </a:fillRef>
                                        <a:effectRef idx="1">
                                          <a:schemeClr val="accent1"/>
                                        </a:effectRef>
                                        <a:fontRef idx="minor">
                                          <a:schemeClr val="tx1"/>
                                        </a:fontRef>
                                      </p:style>
                                    </p:cxnSp>
                                    <p:cxnSp>
                                      <p:nvCxnSpPr>
                                        <p:cNvPr id="772" name="Straight Connector 771">
                                          <a:extLst>
                                            <a:ext uri="{FF2B5EF4-FFF2-40B4-BE49-F238E27FC236}">
                                              <a16:creationId xmlns:a16="http://schemas.microsoft.com/office/drawing/2014/main" id="{F80FE12B-C937-CE4B-ADF1-3710CC255D6C}"/>
                                            </a:ext>
                                          </a:extLst>
                                        </p:cNvPr>
                                        <p:cNvCxnSpPr>
                                          <a:cxnSpLocks/>
                                        </p:cNvCxnSpPr>
                                        <p:nvPr/>
                                      </p:nvCxnSpPr>
                                      <p:spPr>
                                        <a:xfrm>
                                          <a:off x="1617778" y="1354447"/>
                                          <a:ext cx="0" cy="109721"/>
                                        </a:xfrm>
                                        <a:prstGeom prst="line">
                                          <a:avLst/>
                                        </a:prstGeom>
                                        <a:ln w="12700">
                                          <a:solidFill>
                                            <a:schemeClr val="tx1"/>
                                          </a:solidFill>
                                        </a:ln>
                                        <a:effectLst/>
                                      </p:spPr>
                                      <p:style>
                                        <a:lnRef idx="2">
                                          <a:schemeClr val="accent1"/>
                                        </a:lnRef>
                                        <a:fillRef idx="0">
                                          <a:schemeClr val="accent1"/>
                                        </a:fillRef>
                                        <a:effectRef idx="1">
                                          <a:schemeClr val="accent1"/>
                                        </a:effectRef>
                                        <a:fontRef idx="minor">
                                          <a:schemeClr val="tx1"/>
                                        </a:fontRef>
                                      </p:style>
                                    </p:cxnSp>
                                    <p:cxnSp>
                                      <p:nvCxnSpPr>
                                        <p:cNvPr id="773" name="Straight Connector 772">
                                          <a:extLst>
                                            <a:ext uri="{FF2B5EF4-FFF2-40B4-BE49-F238E27FC236}">
                                              <a16:creationId xmlns:a16="http://schemas.microsoft.com/office/drawing/2014/main" id="{C26A41AE-E369-CB43-94E8-BD98C96E9C8C}"/>
                                            </a:ext>
                                          </a:extLst>
                                        </p:cNvPr>
                                        <p:cNvCxnSpPr>
                                          <a:cxnSpLocks/>
                                        </p:cNvCxnSpPr>
                                        <p:nvPr/>
                                      </p:nvCxnSpPr>
                                      <p:spPr>
                                        <a:xfrm>
                                          <a:off x="1773532" y="1354447"/>
                                          <a:ext cx="0" cy="109721"/>
                                        </a:xfrm>
                                        <a:prstGeom prst="line">
                                          <a:avLst/>
                                        </a:prstGeom>
                                        <a:ln w="12700">
                                          <a:solidFill>
                                            <a:schemeClr val="tx1"/>
                                          </a:solidFill>
                                        </a:ln>
                                        <a:effectLst/>
                                      </p:spPr>
                                      <p:style>
                                        <a:lnRef idx="2">
                                          <a:schemeClr val="accent1"/>
                                        </a:lnRef>
                                        <a:fillRef idx="0">
                                          <a:schemeClr val="accent1"/>
                                        </a:fillRef>
                                        <a:effectRef idx="1">
                                          <a:schemeClr val="accent1"/>
                                        </a:effectRef>
                                        <a:fontRef idx="minor">
                                          <a:schemeClr val="tx1"/>
                                        </a:fontRef>
                                      </p:style>
                                    </p:cxnSp>
                                    <p:cxnSp>
                                      <p:nvCxnSpPr>
                                        <p:cNvPr id="774" name="Straight Connector 773">
                                          <a:extLst>
                                            <a:ext uri="{FF2B5EF4-FFF2-40B4-BE49-F238E27FC236}">
                                              <a16:creationId xmlns:a16="http://schemas.microsoft.com/office/drawing/2014/main" id="{24248A05-3E0E-3445-A48E-1B1538FB73D3}"/>
                                            </a:ext>
                                          </a:extLst>
                                        </p:cNvPr>
                                        <p:cNvCxnSpPr>
                                          <a:cxnSpLocks/>
                                        </p:cNvCxnSpPr>
                                        <p:nvPr/>
                                      </p:nvCxnSpPr>
                                      <p:spPr>
                                        <a:xfrm>
                                          <a:off x="1925932" y="1354447"/>
                                          <a:ext cx="0" cy="109721"/>
                                        </a:xfrm>
                                        <a:prstGeom prst="line">
                                          <a:avLst/>
                                        </a:prstGeom>
                                        <a:ln w="12700">
                                          <a:solidFill>
                                            <a:schemeClr val="tx1"/>
                                          </a:solidFill>
                                        </a:ln>
                                        <a:effectLst/>
                                      </p:spPr>
                                      <p:style>
                                        <a:lnRef idx="2">
                                          <a:schemeClr val="accent1"/>
                                        </a:lnRef>
                                        <a:fillRef idx="0">
                                          <a:schemeClr val="accent1"/>
                                        </a:fillRef>
                                        <a:effectRef idx="1">
                                          <a:schemeClr val="accent1"/>
                                        </a:effectRef>
                                        <a:fontRef idx="minor">
                                          <a:schemeClr val="tx1"/>
                                        </a:fontRef>
                                      </p:style>
                                    </p:cxnSp>
                                    <p:cxnSp>
                                      <p:nvCxnSpPr>
                                        <p:cNvPr id="775" name="Straight Connector 774">
                                          <a:extLst>
                                            <a:ext uri="{FF2B5EF4-FFF2-40B4-BE49-F238E27FC236}">
                                              <a16:creationId xmlns:a16="http://schemas.microsoft.com/office/drawing/2014/main" id="{A105CC5F-5543-6E4B-862C-244675A6CCF1}"/>
                                            </a:ext>
                                          </a:extLst>
                                        </p:cNvPr>
                                        <p:cNvCxnSpPr>
                                          <a:cxnSpLocks/>
                                        </p:cNvCxnSpPr>
                                        <p:nvPr/>
                                      </p:nvCxnSpPr>
                                      <p:spPr>
                                        <a:xfrm>
                                          <a:off x="2078332" y="1354447"/>
                                          <a:ext cx="0" cy="109721"/>
                                        </a:xfrm>
                                        <a:prstGeom prst="line">
                                          <a:avLst/>
                                        </a:prstGeom>
                                        <a:ln w="12700">
                                          <a:solidFill>
                                            <a:schemeClr val="tx1"/>
                                          </a:solidFill>
                                        </a:ln>
                                        <a:effectLst/>
                                      </p:spPr>
                                      <p:style>
                                        <a:lnRef idx="2">
                                          <a:schemeClr val="accent1"/>
                                        </a:lnRef>
                                        <a:fillRef idx="0">
                                          <a:schemeClr val="accent1"/>
                                        </a:fillRef>
                                        <a:effectRef idx="1">
                                          <a:schemeClr val="accent1"/>
                                        </a:effectRef>
                                        <a:fontRef idx="minor">
                                          <a:schemeClr val="tx1"/>
                                        </a:fontRef>
                                      </p:style>
                                    </p:cxnSp>
                                  </p:grpSp>
                                </p:grpSp>
                                <p:sp>
                                  <p:nvSpPr>
                                    <p:cNvPr id="765" name="TextBox 764">
                                      <a:extLst>
                                        <a:ext uri="{FF2B5EF4-FFF2-40B4-BE49-F238E27FC236}">
                                          <a16:creationId xmlns:a16="http://schemas.microsoft.com/office/drawing/2014/main" id="{A0ACA03C-D47F-8E49-8DBE-E13203216FE0}"/>
                                        </a:ext>
                                      </a:extLst>
                                    </p:cNvPr>
                                    <p:cNvSpPr txBox="1"/>
                                    <p:nvPr/>
                                  </p:nvSpPr>
                                  <p:spPr>
                                    <a:xfrm>
                                      <a:off x="9124806" y="5953950"/>
                                      <a:ext cx="547295" cy="215445"/>
                                    </a:xfrm>
                                    <a:prstGeom prst="rect">
                                      <a:avLst/>
                                    </a:prstGeom>
                                    <a:noFill/>
                                  </p:spPr>
                                  <p:txBody>
                                    <a:bodyPr wrap="none" rtlCol="0">
                                      <a:spAutoFit/>
                                    </a:bodyPr>
                                    <a:lstStyle/>
                                    <a:p>
                                      <a:r>
                                        <a:rPr lang="en-FR" sz="800" dirty="0">
                                          <a:latin typeface="Avenir Next" panose="020B0503020202020204" pitchFamily="34" charset="0"/>
                                        </a:rPr>
                                        <a:t>3.5</a:t>
                                      </a:r>
                                    </a:p>
                                  </p:txBody>
                                </p:sp>
                                <p:cxnSp>
                                  <p:nvCxnSpPr>
                                    <p:cNvPr id="766" name="Straight Connector 765">
                                      <a:extLst>
                                        <a:ext uri="{FF2B5EF4-FFF2-40B4-BE49-F238E27FC236}">
                                          <a16:creationId xmlns:a16="http://schemas.microsoft.com/office/drawing/2014/main" id="{DB722D62-A3DC-494A-89C3-20EE8AA7545B}"/>
                                        </a:ext>
                                      </a:extLst>
                                    </p:cNvPr>
                                    <p:cNvCxnSpPr>
                                      <a:cxnSpLocks/>
                                    </p:cNvCxnSpPr>
                                    <p:nvPr/>
                                  </p:nvCxnSpPr>
                                  <p:spPr>
                                    <a:xfrm>
                                      <a:off x="9594145" y="5900216"/>
                                      <a:ext cx="0" cy="71440"/>
                                    </a:xfrm>
                                    <a:prstGeom prst="line">
                                      <a:avLst/>
                                    </a:prstGeom>
                                    <a:ln w="12700">
                                      <a:solidFill>
                                        <a:schemeClr val="tx1"/>
                                      </a:solidFill>
                                    </a:ln>
                                    <a:effectLst/>
                                  </p:spPr>
                                  <p:style>
                                    <a:lnRef idx="2">
                                      <a:schemeClr val="accent1"/>
                                    </a:lnRef>
                                    <a:fillRef idx="0">
                                      <a:schemeClr val="accent1"/>
                                    </a:fillRef>
                                    <a:effectRef idx="1">
                                      <a:schemeClr val="accent1"/>
                                    </a:effectRef>
                                    <a:fontRef idx="minor">
                                      <a:schemeClr val="tx1"/>
                                    </a:fontRef>
                                  </p:style>
                                </p:cxnSp>
                              </p:grpSp>
                            </p:grpSp>
                            <p:sp>
                              <p:nvSpPr>
                                <p:cNvPr id="761" name="TextBox 760">
                                  <a:extLst>
                                    <a:ext uri="{FF2B5EF4-FFF2-40B4-BE49-F238E27FC236}">
                                      <a16:creationId xmlns:a16="http://schemas.microsoft.com/office/drawing/2014/main" id="{BB12E7A2-D4D8-D142-B857-B9AF58339F4D}"/>
                                    </a:ext>
                                  </a:extLst>
                                </p:cNvPr>
                                <p:cNvSpPr txBox="1"/>
                                <p:nvPr/>
                              </p:nvSpPr>
                              <p:spPr>
                                <a:xfrm>
                                  <a:off x="2744421" y="5953950"/>
                                  <a:ext cx="547295" cy="215445"/>
                                </a:xfrm>
                                <a:prstGeom prst="rect">
                                  <a:avLst/>
                                </a:prstGeom>
                                <a:noFill/>
                              </p:spPr>
                              <p:txBody>
                                <a:bodyPr wrap="none" rtlCol="0">
                                  <a:spAutoFit/>
                                </a:bodyPr>
                                <a:lstStyle/>
                                <a:p>
                                  <a:r>
                                    <a:rPr lang="en-FR" sz="800" dirty="0">
                                      <a:latin typeface="Avenir Next" panose="020B0503020202020204" pitchFamily="34" charset="0"/>
                                    </a:rPr>
                                    <a:t>0.0</a:t>
                                  </a:r>
                                </a:p>
                              </p:txBody>
                            </p:sp>
                          </p:grpSp>
                        </p:grpSp>
                        <p:sp>
                          <p:nvSpPr>
                            <p:cNvPr id="756" name="TextBox 755">
                              <a:extLst>
                                <a:ext uri="{FF2B5EF4-FFF2-40B4-BE49-F238E27FC236}">
                                  <a16:creationId xmlns:a16="http://schemas.microsoft.com/office/drawing/2014/main" id="{9F0495FB-144B-1F4B-A80D-5D3EA55AC2FD}"/>
                                </a:ext>
                              </a:extLst>
                            </p:cNvPr>
                            <p:cNvSpPr txBox="1"/>
                            <p:nvPr/>
                          </p:nvSpPr>
                          <p:spPr>
                            <a:xfrm>
                              <a:off x="7283370" y="6409549"/>
                              <a:ext cx="330541" cy="215445"/>
                            </a:xfrm>
                            <a:prstGeom prst="rect">
                              <a:avLst/>
                            </a:prstGeom>
                            <a:noFill/>
                          </p:spPr>
                          <p:txBody>
                            <a:bodyPr wrap="none" rtlCol="0">
                              <a:spAutoFit/>
                            </a:bodyPr>
                            <a:lstStyle/>
                            <a:p>
                              <a:r>
                                <a:rPr lang="en-FR" sz="800" dirty="0">
                                  <a:latin typeface="Avenir Next" panose="020B0503020202020204" pitchFamily="34" charset="0"/>
                                </a:rPr>
                                <a:t>4.0</a:t>
                              </a:r>
                            </a:p>
                          </p:txBody>
                        </p:sp>
                        <p:cxnSp>
                          <p:nvCxnSpPr>
                            <p:cNvPr id="757" name="Straight Connector 756">
                              <a:extLst>
                                <a:ext uri="{FF2B5EF4-FFF2-40B4-BE49-F238E27FC236}">
                                  <a16:creationId xmlns:a16="http://schemas.microsoft.com/office/drawing/2014/main" id="{DD4A5678-C9CB-2C45-A5B3-0F820E7BA17D}"/>
                                </a:ext>
                              </a:extLst>
                            </p:cNvPr>
                            <p:cNvCxnSpPr>
                              <a:cxnSpLocks/>
                            </p:cNvCxnSpPr>
                            <p:nvPr/>
                          </p:nvCxnSpPr>
                          <p:spPr>
                            <a:xfrm>
                              <a:off x="7577768" y="6344589"/>
                              <a:ext cx="0" cy="71440"/>
                            </a:xfrm>
                            <a:prstGeom prst="line">
                              <a:avLst/>
                            </a:prstGeom>
                            <a:ln w="12700">
                              <a:solidFill>
                                <a:schemeClr val="tx1"/>
                              </a:solidFill>
                            </a:ln>
                            <a:effectLst/>
                          </p:spPr>
                          <p:style>
                            <a:lnRef idx="2">
                              <a:schemeClr val="accent1"/>
                            </a:lnRef>
                            <a:fillRef idx="0">
                              <a:schemeClr val="accent1"/>
                            </a:fillRef>
                            <a:effectRef idx="1">
                              <a:schemeClr val="accent1"/>
                            </a:effectRef>
                            <a:fontRef idx="minor">
                              <a:schemeClr val="tx1"/>
                            </a:fontRef>
                          </p:style>
                        </p:cxnSp>
                      </p:grpSp>
                      <p:cxnSp>
                        <p:nvCxnSpPr>
                          <p:cNvPr id="754" name="Straight Connector 753">
                            <a:extLst>
                              <a:ext uri="{FF2B5EF4-FFF2-40B4-BE49-F238E27FC236}">
                                <a16:creationId xmlns:a16="http://schemas.microsoft.com/office/drawing/2014/main" id="{8DCC4CA9-E1B0-2F45-B30D-0D79BD6FF8CC}"/>
                              </a:ext>
                            </a:extLst>
                          </p:cNvPr>
                          <p:cNvCxnSpPr>
                            <a:cxnSpLocks/>
                          </p:cNvCxnSpPr>
                          <p:nvPr/>
                        </p:nvCxnSpPr>
                        <p:spPr>
                          <a:xfrm>
                            <a:off x="8153680" y="6342988"/>
                            <a:ext cx="0" cy="71440"/>
                          </a:xfrm>
                          <a:prstGeom prst="line">
                            <a:avLst/>
                          </a:prstGeom>
                          <a:ln w="12700">
                            <a:solidFill>
                              <a:schemeClr val="tx1"/>
                            </a:solidFill>
                          </a:ln>
                          <a:effectLst/>
                        </p:spPr>
                        <p:style>
                          <a:lnRef idx="2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1">
                            <a:schemeClr val="accent1"/>
                          </a:effectRef>
                          <a:fontRef idx="minor">
                            <a:schemeClr val="tx1"/>
                          </a:fontRef>
                        </p:style>
                      </p:cxnSp>
                    </p:grpSp>
                    <p:cxnSp>
                      <p:nvCxnSpPr>
                        <p:cNvPr id="751" name="Straight Connector 750">
                          <a:extLst>
                            <a:ext uri="{FF2B5EF4-FFF2-40B4-BE49-F238E27FC236}">
                              <a16:creationId xmlns:a16="http://schemas.microsoft.com/office/drawing/2014/main" id="{4C24456F-66D4-5D49-92EA-2637E9DD509E}"/>
                            </a:ext>
                          </a:extLst>
                        </p:cNvPr>
                        <p:cNvCxnSpPr>
                          <a:cxnSpLocks/>
                        </p:cNvCxnSpPr>
                        <p:nvPr/>
                      </p:nvCxnSpPr>
                      <p:spPr>
                        <a:xfrm>
                          <a:off x="8710344" y="6341384"/>
                          <a:ext cx="0" cy="71440"/>
                        </a:xfrm>
                        <a:prstGeom prst="line">
                          <a:avLst/>
                        </a:prstGeom>
                        <a:ln w="12700">
                          <a:solidFill>
                            <a:schemeClr val="tx1"/>
                          </a:solidFill>
                        </a:ln>
                        <a:effectLst/>
                      </p:spPr>
                      <p:style>
                        <a:lnRef idx="2">
                          <a:schemeClr val="accent1"/>
                        </a:lnRef>
                        <a:fillRef idx="0">
                          <a:schemeClr val="accent1"/>
                        </a:fillRef>
                        <a:effectRef idx="1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</p:grpSp>
                  <p:sp>
                    <p:nvSpPr>
                      <p:cNvPr id="732" name="Rectangle 731">
                        <a:extLst>
                          <a:ext uri="{FF2B5EF4-FFF2-40B4-BE49-F238E27FC236}">
                            <a16:creationId xmlns:a16="http://schemas.microsoft.com/office/drawing/2014/main" id="{2A19D735-7BC5-D844-B0F3-337CDD686E7B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3153192" y="777361"/>
                        <a:ext cx="4996576" cy="1056932"/>
                      </a:xfrm>
                      <a:prstGeom prst="rect">
                        <a:avLst/>
                      </a:prstGeom>
                      <a:solidFill>
                        <a:srgbClr val="FCAF32"/>
                      </a:solidFill>
                      <a:ln>
                        <a:noFill/>
                      </a:ln>
                      <a:effectLst/>
                    </p:spPr>
                    <p:style>
                      <a:lnRef idx="1">
                        <a:schemeClr val="accent1"/>
                      </a:lnRef>
                      <a:fillRef idx="3">
                        <a:schemeClr val="accent1"/>
                      </a:fillRef>
                      <a:effectRef idx="2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r>
                          <a:rPr lang="en-US" sz="1000" dirty="0">
                            <a:solidFill>
                              <a:schemeClr val="tx1"/>
                            </a:solidFill>
                          </a:rPr>
                          <a:t>Muons</a:t>
                        </a:r>
                      </a:p>
                    </p:txBody>
                  </p:sp>
                  <p:grpSp>
                    <p:nvGrpSpPr>
                      <p:cNvPr id="733" name="Group 732">
                        <a:extLst>
                          <a:ext uri="{FF2B5EF4-FFF2-40B4-BE49-F238E27FC236}">
                            <a16:creationId xmlns:a16="http://schemas.microsoft.com/office/drawing/2014/main" id="{F6421E00-40C9-5046-8239-2CD2C2ADE48A}"/>
                          </a:ext>
                        </a:extLst>
                      </p:cNvPr>
                      <p:cNvGrpSpPr/>
                      <p:nvPr/>
                    </p:nvGrpSpPr>
                    <p:grpSpPr>
                      <a:xfrm>
                        <a:off x="3059165" y="481265"/>
                        <a:ext cx="87498" cy="6191495"/>
                        <a:chOff x="3078415" y="481265"/>
                        <a:chExt cx="87498" cy="6191495"/>
                      </a:xfrm>
                    </p:grpSpPr>
                    <p:cxnSp>
                      <p:nvCxnSpPr>
                        <p:cNvPr id="734" name="Straight Connector 733">
                          <a:extLst>
                            <a:ext uri="{FF2B5EF4-FFF2-40B4-BE49-F238E27FC236}">
                              <a16:creationId xmlns:a16="http://schemas.microsoft.com/office/drawing/2014/main" id="{9C712E84-42BA-894C-8BEB-7AB2C031AE51}"/>
                            </a:ext>
                          </a:extLst>
                        </p:cNvPr>
                        <p:cNvCxnSpPr>
                          <a:cxnSpLocks/>
                        </p:cNvCxnSpPr>
                        <p:nvPr/>
                      </p:nvCxnSpPr>
                      <p:spPr>
                        <a:xfrm rot="16200000">
                          <a:off x="3119801" y="2365494"/>
                          <a:ext cx="0" cy="71440"/>
                        </a:xfrm>
                        <a:prstGeom prst="line">
                          <a:avLst/>
                        </a:prstGeom>
                        <a:ln w="12700">
                          <a:solidFill>
                            <a:schemeClr val="tx1"/>
                          </a:solidFill>
                        </a:ln>
                        <a:effectLst/>
                      </p:spPr>
                      <p:style>
                        <a:lnRef idx="2">
                          <a:schemeClr val="accent1"/>
                        </a:lnRef>
                        <a:fillRef idx="0">
                          <a:schemeClr val="accent1"/>
                        </a:fillRef>
                        <a:effectRef idx="1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  <p:grpSp>
                      <p:nvGrpSpPr>
                        <p:cNvPr id="735" name="Group 734">
                          <a:extLst>
                            <a:ext uri="{FF2B5EF4-FFF2-40B4-BE49-F238E27FC236}">
                              <a16:creationId xmlns:a16="http://schemas.microsoft.com/office/drawing/2014/main" id="{4B791ECD-FD03-5345-ABE5-CEF1366F3DA4}"/>
                            </a:ext>
                          </a:extLst>
                        </p:cNvPr>
                        <p:cNvGrpSpPr/>
                        <p:nvPr/>
                      </p:nvGrpSpPr>
                      <p:grpSpPr>
                        <a:xfrm>
                          <a:off x="3078415" y="481265"/>
                          <a:ext cx="87498" cy="6191495"/>
                          <a:chOff x="3077850" y="317029"/>
                          <a:chExt cx="87498" cy="6191495"/>
                        </a:xfrm>
                      </p:grpSpPr>
                      <p:grpSp>
                        <p:nvGrpSpPr>
                          <p:cNvPr id="736" name="Group 735">
                            <a:extLst>
                              <a:ext uri="{FF2B5EF4-FFF2-40B4-BE49-F238E27FC236}">
                                <a16:creationId xmlns:a16="http://schemas.microsoft.com/office/drawing/2014/main" id="{6716CC5E-ABA6-494A-84EA-7641961CE45F}"/>
                              </a:ext>
                            </a:extLst>
                          </p:cNvPr>
                          <p:cNvGrpSpPr/>
                          <p:nvPr/>
                        </p:nvGrpSpPr>
                        <p:grpSpPr>
                          <a:xfrm rot="16200000">
                            <a:off x="30903" y="3376257"/>
                            <a:ext cx="6191495" cy="73040"/>
                            <a:chOff x="3448752" y="6508215"/>
                            <a:chExt cx="6191495" cy="73040"/>
                          </a:xfrm>
                        </p:grpSpPr>
                        <p:cxnSp>
                          <p:nvCxnSpPr>
                            <p:cNvPr id="741" name="Straight Arrow Connector 740">
                              <a:extLst>
                                <a:ext uri="{FF2B5EF4-FFF2-40B4-BE49-F238E27FC236}">
                                  <a16:creationId xmlns:a16="http://schemas.microsoft.com/office/drawing/2014/main" id="{65F786E4-7C1D-104C-B017-B1204270F1BD}"/>
                                </a:ext>
                              </a:extLst>
                            </p:cNvPr>
                            <p:cNvCxnSpPr>
                              <a:cxnSpLocks/>
                            </p:cNvCxnSpPr>
                            <p:nvPr/>
                          </p:nvCxnSpPr>
                          <p:spPr>
                            <a:xfrm rot="5400000" flipH="1" flipV="1">
                              <a:off x="6538135" y="3471276"/>
                              <a:ext cx="12730" cy="6191495"/>
                            </a:xfrm>
                            <a:prstGeom prst="straightConnector1">
                              <a:avLst/>
                            </a:prstGeom>
                            <a:ln w="12700">
                              <a:solidFill>
                                <a:schemeClr val="tx1"/>
                              </a:solidFill>
                              <a:tailEnd type="triangle"/>
                            </a:ln>
                            <a:effectLst/>
                          </p:spPr>
                          <p:style>
                            <a:lnRef idx="2">
                              <a:schemeClr val="accent1"/>
                            </a:lnRef>
                            <a:fillRef idx="0">
                              <a:schemeClr val="accent1"/>
                            </a:fillRef>
                            <a:effectRef idx="1">
                              <a:schemeClr val="accent1"/>
                            </a:effectRef>
                            <a:fontRef idx="minor">
                              <a:schemeClr val="tx1"/>
                            </a:fontRef>
                          </p:style>
                        </p:cxnSp>
                        <p:cxnSp>
                          <p:nvCxnSpPr>
                            <p:cNvPr id="742" name="Straight Connector 741">
                              <a:extLst>
                                <a:ext uri="{FF2B5EF4-FFF2-40B4-BE49-F238E27FC236}">
                                  <a16:creationId xmlns:a16="http://schemas.microsoft.com/office/drawing/2014/main" id="{2F8E5C3F-B7F1-AE4E-8400-41863A2D2624}"/>
                                </a:ext>
                              </a:extLst>
                            </p:cNvPr>
                            <p:cNvCxnSpPr>
                              <a:cxnSpLocks/>
                            </p:cNvCxnSpPr>
                            <p:nvPr/>
                          </p:nvCxnSpPr>
                          <p:spPr>
                            <a:xfrm>
                              <a:off x="3830600" y="6509812"/>
                              <a:ext cx="0" cy="71439"/>
                            </a:xfrm>
                            <a:prstGeom prst="line">
                              <a:avLst/>
                            </a:prstGeom>
                            <a:ln w="12700">
                              <a:solidFill>
                                <a:schemeClr val="tx1"/>
                              </a:solidFill>
                            </a:ln>
                            <a:effectLst/>
                          </p:spPr>
                          <p:style>
                            <a:lnRef idx="2">
                              <a:schemeClr val="accent1"/>
                            </a:lnRef>
                            <a:fillRef idx="0">
                              <a:schemeClr val="accent1"/>
                            </a:fillRef>
                            <a:effectRef idx="1">
                              <a:schemeClr val="accent1"/>
                            </a:effectRef>
                            <a:fontRef idx="minor">
                              <a:schemeClr val="tx1"/>
                            </a:fontRef>
                          </p:style>
                        </p:cxnSp>
                        <p:cxnSp>
                          <p:nvCxnSpPr>
                            <p:cNvPr id="743" name="Straight Connector 742">
                              <a:extLst>
                                <a:ext uri="{FF2B5EF4-FFF2-40B4-BE49-F238E27FC236}">
                                  <a16:creationId xmlns:a16="http://schemas.microsoft.com/office/drawing/2014/main" id="{46079A25-7ACC-BD4F-BD4C-AD9B0285BBCD}"/>
                                </a:ext>
                              </a:extLst>
                            </p:cNvPr>
                            <p:cNvCxnSpPr>
                              <a:cxnSpLocks/>
                            </p:cNvCxnSpPr>
                            <p:nvPr/>
                          </p:nvCxnSpPr>
                          <p:spPr>
                            <a:xfrm>
                              <a:off x="4388265" y="6509798"/>
                              <a:ext cx="0" cy="71440"/>
                            </a:xfrm>
                            <a:prstGeom prst="line">
                              <a:avLst/>
                            </a:prstGeom>
                            <a:ln w="12700">
                              <a:solidFill>
                                <a:schemeClr val="tx1"/>
                              </a:solidFill>
                            </a:ln>
                            <a:effectLst/>
                          </p:spPr>
                          <p:style>
                            <a:lnRef idx="2">
                              <a:schemeClr val="accent1"/>
                            </a:lnRef>
                            <a:fillRef idx="0">
                              <a:schemeClr val="accent1"/>
                            </a:fillRef>
                            <a:effectRef idx="1">
                              <a:schemeClr val="accent1"/>
                            </a:effectRef>
                            <a:fontRef idx="minor">
                              <a:schemeClr val="tx1"/>
                            </a:fontRef>
                          </p:style>
                        </p:cxnSp>
                        <p:cxnSp>
                          <p:nvCxnSpPr>
                            <p:cNvPr id="744" name="Straight Connector 743">
                              <a:extLst>
                                <a:ext uri="{FF2B5EF4-FFF2-40B4-BE49-F238E27FC236}">
                                  <a16:creationId xmlns:a16="http://schemas.microsoft.com/office/drawing/2014/main" id="{E863FF5A-05FD-FA40-989E-22953B1FCCAE}"/>
                                </a:ext>
                              </a:extLst>
                            </p:cNvPr>
                            <p:cNvCxnSpPr>
                              <a:cxnSpLocks/>
                            </p:cNvCxnSpPr>
                            <p:nvPr/>
                          </p:nvCxnSpPr>
                          <p:spPr>
                            <a:xfrm>
                              <a:off x="4939860" y="6509815"/>
                              <a:ext cx="0" cy="71440"/>
                            </a:xfrm>
                            <a:prstGeom prst="line">
                              <a:avLst/>
                            </a:prstGeom>
                            <a:ln w="12700">
                              <a:solidFill>
                                <a:schemeClr val="tx1"/>
                              </a:solidFill>
                            </a:ln>
                            <a:effectLst/>
                          </p:spPr>
                          <p:style>
                            <a:lnRef idx="2">
                              <a:schemeClr val="accent1"/>
                            </a:lnRef>
                            <a:fillRef idx="0">
                              <a:schemeClr val="accent1"/>
                            </a:fillRef>
                            <a:effectRef idx="1">
                              <a:schemeClr val="accent1"/>
                            </a:effectRef>
                            <a:fontRef idx="minor">
                              <a:schemeClr val="tx1"/>
                            </a:fontRef>
                          </p:style>
                        </p:cxnSp>
                        <p:cxnSp>
                          <p:nvCxnSpPr>
                            <p:cNvPr id="745" name="Straight Connector 744">
                              <a:extLst>
                                <a:ext uri="{FF2B5EF4-FFF2-40B4-BE49-F238E27FC236}">
                                  <a16:creationId xmlns:a16="http://schemas.microsoft.com/office/drawing/2014/main" id="{68D9D394-2B4A-B540-9824-E441696AAFA1}"/>
                                </a:ext>
                              </a:extLst>
                            </p:cNvPr>
                            <p:cNvCxnSpPr>
                              <a:cxnSpLocks/>
                            </p:cNvCxnSpPr>
                            <p:nvPr/>
                          </p:nvCxnSpPr>
                          <p:spPr>
                            <a:xfrm>
                              <a:off x="5503594" y="6509815"/>
                              <a:ext cx="0" cy="71440"/>
                            </a:xfrm>
                            <a:prstGeom prst="line">
                              <a:avLst/>
                            </a:prstGeom>
                            <a:ln w="12700">
                              <a:solidFill>
                                <a:schemeClr val="tx1"/>
                              </a:solidFill>
                            </a:ln>
                            <a:effectLst/>
                          </p:spPr>
                          <p:style>
                            <a:lnRef idx="2">
                              <a:schemeClr val="accent1"/>
                            </a:lnRef>
                            <a:fillRef idx="0">
                              <a:schemeClr val="accent1"/>
                            </a:fillRef>
                            <a:effectRef idx="1">
                              <a:schemeClr val="accent1"/>
                            </a:effectRef>
                            <a:fontRef idx="minor">
                              <a:schemeClr val="tx1"/>
                            </a:fontRef>
                          </p:style>
                        </p:cxnSp>
                        <p:cxnSp>
                          <p:nvCxnSpPr>
                            <p:cNvPr id="746" name="Straight Connector 745">
                              <a:extLst>
                                <a:ext uri="{FF2B5EF4-FFF2-40B4-BE49-F238E27FC236}">
                                  <a16:creationId xmlns:a16="http://schemas.microsoft.com/office/drawing/2014/main" id="{4D647853-8A87-4A42-9395-A0D824B830EE}"/>
                                </a:ext>
                              </a:extLst>
                            </p:cNvPr>
                            <p:cNvCxnSpPr>
                              <a:cxnSpLocks/>
                            </p:cNvCxnSpPr>
                            <p:nvPr/>
                          </p:nvCxnSpPr>
                          <p:spPr>
                            <a:xfrm>
                              <a:off x="6055189" y="6509815"/>
                              <a:ext cx="0" cy="71440"/>
                            </a:xfrm>
                            <a:prstGeom prst="line">
                              <a:avLst/>
                            </a:prstGeom>
                            <a:ln w="12700">
                              <a:solidFill>
                                <a:schemeClr val="tx1"/>
                              </a:solidFill>
                            </a:ln>
                            <a:effectLst/>
                          </p:spPr>
                          <p:style>
                            <a:lnRef idx="2">
                              <a:schemeClr val="accent1"/>
                            </a:lnRef>
                            <a:fillRef idx="0">
                              <a:schemeClr val="accent1"/>
                            </a:fillRef>
                            <a:effectRef idx="1">
                              <a:schemeClr val="accent1"/>
                            </a:effectRef>
                            <a:fontRef idx="minor">
                              <a:schemeClr val="tx1"/>
                            </a:fontRef>
                          </p:style>
                        </p:cxnSp>
                        <p:cxnSp>
                          <p:nvCxnSpPr>
                            <p:cNvPr id="747" name="Straight Connector 746">
                              <a:extLst>
                                <a:ext uri="{FF2B5EF4-FFF2-40B4-BE49-F238E27FC236}">
                                  <a16:creationId xmlns:a16="http://schemas.microsoft.com/office/drawing/2014/main" id="{521E30AB-0A31-4842-8E27-D3A89C2EBA26}"/>
                                </a:ext>
                              </a:extLst>
                            </p:cNvPr>
                            <p:cNvCxnSpPr>
                              <a:cxnSpLocks/>
                            </p:cNvCxnSpPr>
                            <p:nvPr/>
                          </p:nvCxnSpPr>
                          <p:spPr>
                            <a:xfrm>
                              <a:off x="6606784" y="6509815"/>
                              <a:ext cx="0" cy="71440"/>
                            </a:xfrm>
                            <a:prstGeom prst="line">
                              <a:avLst/>
                            </a:prstGeom>
                            <a:ln w="12700">
                              <a:solidFill>
                                <a:schemeClr val="tx1"/>
                              </a:solidFill>
                            </a:ln>
                            <a:effectLst/>
                          </p:spPr>
                          <p:style>
                            <a:lnRef idx="2">
                              <a:schemeClr val="accent1"/>
                            </a:lnRef>
                            <a:fillRef idx="0">
                              <a:schemeClr val="accent1"/>
                            </a:fillRef>
                            <a:effectRef idx="1">
                              <a:schemeClr val="accent1"/>
                            </a:effectRef>
                            <a:fontRef idx="minor">
                              <a:schemeClr val="tx1"/>
                            </a:fontRef>
                          </p:style>
                        </p:cxnSp>
                        <p:cxnSp>
                          <p:nvCxnSpPr>
                            <p:cNvPr id="748" name="Straight Connector 747">
                              <a:extLst>
                                <a:ext uri="{FF2B5EF4-FFF2-40B4-BE49-F238E27FC236}">
                                  <a16:creationId xmlns:a16="http://schemas.microsoft.com/office/drawing/2014/main" id="{2A5A95DA-E215-4244-B56A-5F4AE9CC12EF}"/>
                                </a:ext>
                              </a:extLst>
                            </p:cNvPr>
                            <p:cNvCxnSpPr>
                              <a:cxnSpLocks/>
                            </p:cNvCxnSpPr>
                            <p:nvPr/>
                          </p:nvCxnSpPr>
                          <p:spPr>
                            <a:xfrm>
                              <a:off x="7163882" y="6508215"/>
                              <a:ext cx="0" cy="71440"/>
                            </a:xfrm>
                            <a:prstGeom prst="line">
                              <a:avLst/>
                            </a:prstGeom>
                            <a:ln w="12700">
                              <a:solidFill>
                                <a:schemeClr val="tx1"/>
                              </a:solidFill>
                            </a:ln>
                            <a:effectLst/>
                          </p:spPr>
                          <p:style>
                            <a:lnRef idx="2">
                              <a:schemeClr val="accent1"/>
                            </a:lnRef>
                            <a:fillRef idx="0">
                              <a:schemeClr val="accent1"/>
                            </a:fillRef>
                            <a:effectRef idx="1">
                              <a:schemeClr val="accent1"/>
                            </a:effectRef>
                            <a:fontRef idx="minor">
                              <a:schemeClr val="tx1"/>
                            </a:fontRef>
                          </p:style>
                        </p:cxnSp>
                      </p:grpSp>
                      <p:grpSp>
                        <p:nvGrpSpPr>
                          <p:cNvPr id="737" name="Group 736">
                            <a:extLst>
                              <a:ext uri="{FF2B5EF4-FFF2-40B4-BE49-F238E27FC236}">
                                <a16:creationId xmlns:a16="http://schemas.microsoft.com/office/drawing/2014/main" id="{46C4C80F-F8C9-6F4A-8F4A-6961AA5408BF}"/>
                              </a:ext>
                            </a:extLst>
                          </p:cNvPr>
                          <p:cNvGrpSpPr/>
                          <p:nvPr/>
                        </p:nvGrpSpPr>
                        <p:grpSpPr>
                          <a:xfrm rot="16200000">
                            <a:off x="2584180" y="1106798"/>
                            <a:ext cx="1074838" cy="87498"/>
                            <a:chOff x="7625822" y="6760460"/>
                            <a:chExt cx="1074838" cy="87498"/>
                          </a:xfrm>
                        </p:grpSpPr>
                        <p:cxnSp>
                          <p:nvCxnSpPr>
                            <p:cNvPr id="738" name="Straight Connector 737">
                              <a:extLst>
                                <a:ext uri="{FF2B5EF4-FFF2-40B4-BE49-F238E27FC236}">
                                  <a16:creationId xmlns:a16="http://schemas.microsoft.com/office/drawing/2014/main" id="{D410C423-98E2-AA40-8C68-54427C312E7E}"/>
                                </a:ext>
                              </a:extLst>
                            </p:cNvPr>
                            <p:cNvCxnSpPr>
                              <a:cxnSpLocks/>
                            </p:cNvCxnSpPr>
                            <p:nvPr/>
                          </p:nvCxnSpPr>
                          <p:spPr>
                            <a:xfrm>
                              <a:off x="7625822" y="6760460"/>
                              <a:ext cx="0" cy="71440"/>
                            </a:xfrm>
                            <a:prstGeom prst="line">
                              <a:avLst/>
                            </a:prstGeom>
                            <a:ln w="12700">
                              <a:solidFill>
                                <a:schemeClr val="tx1"/>
                              </a:solidFill>
                            </a:ln>
                            <a:effectLst/>
                          </p:spPr>
                          <p:style>
                            <a:lnRef idx="2">
                              <a:schemeClr val="accent1"/>
                            </a:lnRef>
                            <a:fillRef idx="0">
                              <a:schemeClr val="accent1"/>
                            </a:fillRef>
                            <a:effectRef idx="1">
                              <a:schemeClr val="accent1"/>
                            </a:effectRef>
                            <a:fontRef idx="minor">
                              <a:schemeClr val="tx1"/>
                            </a:fontRef>
                          </p:style>
                        </p:cxnSp>
                        <p:cxnSp>
                          <p:nvCxnSpPr>
                            <p:cNvPr id="739" name="Straight Connector 738">
                              <a:extLst>
                                <a:ext uri="{FF2B5EF4-FFF2-40B4-BE49-F238E27FC236}">
                                  <a16:creationId xmlns:a16="http://schemas.microsoft.com/office/drawing/2014/main" id="{AF4F91E4-B78E-0C48-9FDD-C7BABA4EEF0E}"/>
                                </a:ext>
                              </a:extLst>
                            </p:cNvPr>
                            <p:cNvCxnSpPr>
                              <a:cxnSpLocks/>
                            </p:cNvCxnSpPr>
                            <p:nvPr/>
                          </p:nvCxnSpPr>
                          <p:spPr>
                            <a:xfrm>
                              <a:off x="8172864" y="6768489"/>
                              <a:ext cx="0" cy="71440"/>
                            </a:xfrm>
                            <a:prstGeom prst="line">
                              <a:avLst/>
                            </a:prstGeom>
                            <a:ln w="12700">
                              <a:solidFill>
                                <a:schemeClr val="tx1"/>
                              </a:solidFill>
                            </a:ln>
                            <a:effectLst/>
                          </p:spPr>
                          <p:style>
                            <a:lnRef idx="2">
                              <a:schemeClr val="accent1"/>
                            </a:lnRef>
                            <a:fillRef idx="0">
                              <a:schemeClr val="accent1"/>
                            </a:fillRef>
                            <a:effectRef idx="1">
                              <a:schemeClr val="accent1"/>
                            </a:effectRef>
                            <a:fontRef idx="minor">
                              <a:schemeClr val="tx1"/>
                            </a:fontRef>
                          </p:style>
                        </p:cxnSp>
                        <p:cxnSp>
                          <p:nvCxnSpPr>
                            <p:cNvPr id="740" name="Straight Connector 739">
                              <a:extLst>
                                <a:ext uri="{FF2B5EF4-FFF2-40B4-BE49-F238E27FC236}">
                                  <a16:creationId xmlns:a16="http://schemas.microsoft.com/office/drawing/2014/main" id="{87636BD8-EBFC-2B44-98EB-FFD4AD96BA4E}"/>
                                </a:ext>
                              </a:extLst>
                            </p:cNvPr>
                            <p:cNvCxnSpPr>
                              <a:cxnSpLocks/>
                            </p:cNvCxnSpPr>
                            <p:nvPr/>
                          </p:nvCxnSpPr>
                          <p:spPr>
                            <a:xfrm>
                              <a:off x="8700660" y="6776518"/>
                              <a:ext cx="0" cy="71440"/>
                            </a:xfrm>
                            <a:prstGeom prst="line">
                              <a:avLst/>
                            </a:prstGeom>
                            <a:ln w="12700">
                              <a:solidFill>
                                <a:schemeClr val="tx1"/>
                              </a:solidFill>
                            </a:ln>
                            <a:effectLst/>
                          </p:spPr>
                          <p:style>
                            <a:lnRef idx="2">
                              <a:schemeClr val="accent1"/>
                            </a:lnRef>
                            <a:fillRef idx="0">
                              <a:schemeClr val="accent1"/>
                            </a:fillRef>
                            <a:effectRef idx="1">
                              <a:schemeClr val="accent1"/>
                            </a:effectRef>
                            <a:fontRef idx="minor">
                              <a:schemeClr val="tx1"/>
                            </a:fontRef>
                          </p:style>
                        </p:cxnSp>
                      </p:grpSp>
                    </p:grpSp>
                  </p:grpSp>
                </p:grpSp>
                <p:sp>
                  <p:nvSpPr>
                    <p:cNvPr id="728" name="Rectangle 727">
                      <a:extLst>
                        <a:ext uri="{FF2B5EF4-FFF2-40B4-BE49-F238E27FC236}">
                          <a16:creationId xmlns:a16="http://schemas.microsoft.com/office/drawing/2014/main" id="{F9A23DC4-50E1-0641-B63C-6E62616591B3}"/>
                        </a:ext>
                      </a:extLst>
                    </p:cNvPr>
                    <p:cNvSpPr/>
                    <p:nvPr/>
                  </p:nvSpPr>
                  <p:spPr>
                    <a:xfrm rot="5400000">
                      <a:off x="7687405" y="3059862"/>
                      <a:ext cx="5724016" cy="1100778"/>
                    </a:xfrm>
                    <a:prstGeom prst="rect">
                      <a:avLst/>
                    </a:prstGeom>
                    <a:solidFill>
                      <a:srgbClr val="FCAF32"/>
                    </a:solidFill>
                    <a:ln>
                      <a:noFill/>
                    </a:ln>
                    <a:effectLst/>
                  </p:spPr>
                  <p:style>
                    <a:lnRef idx="1">
                      <a:schemeClr val="accent1"/>
                    </a:lnRef>
                    <a:fillRef idx="3">
                      <a:schemeClr val="accent1"/>
                    </a:fillRef>
                    <a:effectRef idx="2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Muons</a:t>
                      </a:r>
                    </a:p>
                  </p:txBody>
                </p:sp>
                <p:sp>
                  <p:nvSpPr>
                    <p:cNvPr id="729" name="TextBox 728">
                      <a:extLst>
                        <a:ext uri="{FF2B5EF4-FFF2-40B4-BE49-F238E27FC236}">
                          <a16:creationId xmlns:a16="http://schemas.microsoft.com/office/drawing/2014/main" id="{9E8ADE09-BD82-FA40-A569-D929918112DD}"/>
                        </a:ext>
                      </a:extLst>
                    </p:cNvPr>
                    <p:cNvSpPr txBox="1"/>
                    <p:nvPr/>
                  </p:nvSpPr>
                  <p:spPr>
                    <a:xfrm>
                      <a:off x="10809231" y="6619608"/>
                      <a:ext cx="330541" cy="215445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r>
                        <a:rPr lang="en-FR" sz="800" dirty="0">
                          <a:latin typeface="Avenir Next" panose="020B0503020202020204" pitchFamily="34" charset="0"/>
                        </a:rPr>
                        <a:t>5.5</a:t>
                      </a:r>
                    </a:p>
                  </p:txBody>
                </p:sp>
                <p:cxnSp>
                  <p:nvCxnSpPr>
                    <p:cNvPr id="730" name="Straight Connector 729">
                      <a:extLst>
                        <a:ext uri="{FF2B5EF4-FFF2-40B4-BE49-F238E27FC236}">
                          <a16:creationId xmlns:a16="http://schemas.microsoft.com/office/drawing/2014/main" id="{9B9075EA-627B-2848-916B-5D53C2DD37D2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11099802" y="6551443"/>
                      <a:ext cx="0" cy="71440"/>
                    </a:xfrm>
                    <a:prstGeom prst="line">
                      <a:avLst/>
                    </a:prstGeom>
                    <a:ln w="12700">
                      <a:solidFill>
                        <a:schemeClr val="tx1"/>
                      </a:solidFill>
                    </a:ln>
                    <a:effectLst/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sp>
                <p:nvSpPr>
                  <p:cNvPr id="726" name="Rectangle 725">
                    <a:extLst>
                      <a:ext uri="{FF2B5EF4-FFF2-40B4-BE49-F238E27FC236}">
                        <a16:creationId xmlns:a16="http://schemas.microsoft.com/office/drawing/2014/main" id="{8A9AAF67-2563-D14F-96FC-353DF28A3C7A}"/>
                      </a:ext>
                    </a:extLst>
                  </p:cNvPr>
                  <p:cNvSpPr/>
                  <p:nvPr/>
                </p:nvSpPr>
                <p:spPr>
                  <a:xfrm rot="5400000">
                    <a:off x="6511824" y="5255654"/>
                    <a:ext cx="1863797" cy="530086"/>
                  </a:xfrm>
                  <a:prstGeom prst="rect">
                    <a:avLst/>
                  </a:prstGeom>
                  <a:solidFill>
                    <a:srgbClr val="28EBFF"/>
                  </a:solidFill>
                  <a:ln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tabLst>
                        <a:tab pos="1593850" algn="l"/>
                      </a:tabLst>
                    </a:pPr>
                    <a:r>
                      <a:rPr lang="en-US" sz="1000" dirty="0">
                        <a:solidFill>
                          <a:schemeClr val="tx1"/>
                        </a:solidFill>
                      </a:rPr>
                      <a:t>DC services</a:t>
                    </a:r>
                  </a:p>
                </p:txBody>
              </p:sp>
            </p:grpSp>
            <p:sp>
              <p:nvSpPr>
                <p:cNvPr id="723" name="Rectangle 722">
                  <a:extLst>
                    <a:ext uri="{FF2B5EF4-FFF2-40B4-BE49-F238E27FC236}">
                      <a16:creationId xmlns:a16="http://schemas.microsoft.com/office/drawing/2014/main" id="{233C6D10-05B0-C847-9B94-D47CA8DBE757}"/>
                    </a:ext>
                  </a:extLst>
                </p:cNvPr>
                <p:cNvSpPr/>
                <p:nvPr/>
              </p:nvSpPr>
              <p:spPr>
                <a:xfrm>
                  <a:off x="5648823" y="4363226"/>
                  <a:ext cx="2725788" cy="216000"/>
                </a:xfrm>
                <a:prstGeom prst="rect">
                  <a:avLst/>
                </a:prstGeom>
                <a:solidFill>
                  <a:srgbClr val="F97BFF"/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800" dirty="0" err="1">
                      <a:solidFill>
                        <a:schemeClr val="tx1"/>
                      </a:solidFill>
                    </a:rPr>
                    <a:t>SCEPCal</a:t>
                  </a:r>
                  <a:r>
                    <a:rPr lang="en-US" sz="800" dirty="0">
                      <a:solidFill>
                        <a:schemeClr val="tx1"/>
                      </a:solidFill>
                    </a:rPr>
                    <a:t> </a:t>
                  </a:r>
                </a:p>
              </p:txBody>
            </p:sp>
            <p:sp>
              <p:nvSpPr>
                <p:cNvPr id="724" name="Rectangle 723">
                  <a:extLst>
                    <a:ext uri="{FF2B5EF4-FFF2-40B4-BE49-F238E27FC236}">
                      <a16:creationId xmlns:a16="http://schemas.microsoft.com/office/drawing/2014/main" id="{DC7D543A-24FA-7144-85A3-B31570CA97CE}"/>
                    </a:ext>
                  </a:extLst>
                </p:cNvPr>
                <p:cNvSpPr/>
                <p:nvPr/>
              </p:nvSpPr>
              <p:spPr>
                <a:xfrm rot="5400000">
                  <a:off x="7456349" y="5311434"/>
                  <a:ext cx="2093000" cy="208984"/>
                </a:xfrm>
                <a:prstGeom prst="rect">
                  <a:avLst/>
                </a:prstGeom>
                <a:solidFill>
                  <a:srgbClr val="F97BFF"/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800" dirty="0" err="1">
                      <a:solidFill>
                        <a:schemeClr val="tx1"/>
                      </a:solidFill>
                    </a:rPr>
                    <a:t>SCEPCal</a:t>
                  </a:r>
                  <a:r>
                    <a:rPr lang="en-US" sz="800" dirty="0">
                      <a:solidFill>
                        <a:schemeClr val="tx1"/>
                      </a:solidFill>
                    </a:rPr>
                    <a:t> </a:t>
                  </a:r>
                </a:p>
              </p:txBody>
            </p:sp>
          </p:grpSp>
          <p:grpSp>
            <p:nvGrpSpPr>
              <p:cNvPr id="589" name="Group 588">
                <a:extLst>
                  <a:ext uri="{FF2B5EF4-FFF2-40B4-BE49-F238E27FC236}">
                    <a16:creationId xmlns:a16="http://schemas.microsoft.com/office/drawing/2014/main" id="{A864DC74-48F3-9F4F-84D4-DE5591AB07B7}"/>
                  </a:ext>
                </a:extLst>
              </p:cNvPr>
              <p:cNvGrpSpPr>
                <a:grpSpLocks noChangeAspect="1"/>
              </p:cNvGrpSpPr>
              <p:nvPr/>
            </p:nvGrpSpPr>
            <p:grpSpPr>
              <a:xfrm>
                <a:off x="6026258" y="1970573"/>
                <a:ext cx="3036093" cy="2951999"/>
                <a:chOff x="5348361" y="452146"/>
                <a:chExt cx="6568329" cy="6387944"/>
              </a:xfrm>
            </p:grpSpPr>
            <p:grpSp>
              <p:nvGrpSpPr>
                <p:cNvPr id="655" name="Group 654">
                  <a:extLst>
                    <a:ext uri="{FF2B5EF4-FFF2-40B4-BE49-F238E27FC236}">
                      <a16:creationId xmlns:a16="http://schemas.microsoft.com/office/drawing/2014/main" id="{66FA5E8A-B315-D749-8189-3A9137345297}"/>
                    </a:ext>
                  </a:extLst>
                </p:cNvPr>
                <p:cNvGrpSpPr/>
                <p:nvPr/>
              </p:nvGrpSpPr>
              <p:grpSpPr>
                <a:xfrm>
                  <a:off x="5348361" y="452146"/>
                  <a:ext cx="6568329" cy="6387944"/>
                  <a:chOff x="4679774" y="452146"/>
                  <a:chExt cx="6568329" cy="6387944"/>
                </a:xfrm>
              </p:grpSpPr>
              <p:grpSp>
                <p:nvGrpSpPr>
                  <p:cNvPr id="658" name="Group 657">
                    <a:extLst>
                      <a:ext uri="{FF2B5EF4-FFF2-40B4-BE49-F238E27FC236}">
                        <a16:creationId xmlns:a16="http://schemas.microsoft.com/office/drawing/2014/main" id="{C4DEB0C6-AC00-7A41-ACEE-4F88EAD87DC7}"/>
                      </a:ext>
                    </a:extLst>
                  </p:cNvPr>
                  <p:cNvGrpSpPr/>
                  <p:nvPr/>
                </p:nvGrpSpPr>
                <p:grpSpPr>
                  <a:xfrm>
                    <a:off x="4679774" y="452146"/>
                    <a:ext cx="6568329" cy="6387944"/>
                    <a:chOff x="4679774" y="452146"/>
                    <a:chExt cx="6568329" cy="6387944"/>
                  </a:xfrm>
                </p:grpSpPr>
                <p:grpSp>
                  <p:nvGrpSpPr>
                    <p:cNvPr id="660" name="Group 659">
                      <a:extLst>
                        <a:ext uri="{FF2B5EF4-FFF2-40B4-BE49-F238E27FC236}">
                          <a16:creationId xmlns:a16="http://schemas.microsoft.com/office/drawing/2014/main" id="{FF520D00-74DA-8749-9154-2A0674B44143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4679774" y="452146"/>
                      <a:ext cx="6568329" cy="6387944"/>
                      <a:chOff x="2863943" y="481264"/>
                      <a:chExt cx="6568329" cy="6387944"/>
                    </a:xfrm>
                  </p:grpSpPr>
                  <p:grpSp>
                    <p:nvGrpSpPr>
                      <p:cNvPr id="664" name="Group 663">
                        <a:extLst>
                          <a:ext uri="{FF2B5EF4-FFF2-40B4-BE49-F238E27FC236}">
                            <a16:creationId xmlns:a16="http://schemas.microsoft.com/office/drawing/2014/main" id="{38B65037-E3F3-F048-B12D-1B6991C2E4B3}"/>
                          </a:ext>
                        </a:extLst>
                      </p:cNvPr>
                      <p:cNvGrpSpPr/>
                      <p:nvPr/>
                    </p:nvGrpSpPr>
                    <p:grpSpPr>
                      <a:xfrm>
                        <a:off x="2863943" y="1843640"/>
                        <a:ext cx="6568329" cy="5025568"/>
                        <a:chOff x="2852796" y="1599426"/>
                        <a:chExt cx="6568329" cy="5025568"/>
                      </a:xfrm>
                    </p:grpSpPr>
                    <p:sp>
                      <p:nvSpPr>
                        <p:cNvPr id="682" name="TextBox 681">
                          <a:extLst>
                            <a:ext uri="{FF2B5EF4-FFF2-40B4-BE49-F238E27FC236}">
                              <a16:creationId xmlns:a16="http://schemas.microsoft.com/office/drawing/2014/main" id="{44AC31CB-E1A8-C44C-9338-292DB4914847}"/>
                            </a:ext>
                          </a:extLst>
                        </p:cNvPr>
                        <p:cNvSpPr txBox="1"/>
                        <p:nvPr/>
                      </p:nvSpPr>
                      <p:spPr>
                        <a:xfrm>
                          <a:off x="8398002" y="6409550"/>
                          <a:ext cx="330540" cy="215444"/>
                        </a:xfrm>
                        <a:prstGeom prst="rect">
                          <a:avLst/>
                        </a:prstGeom>
                        <a:noFill/>
                      </p:spPr>
                      <p:txBody>
                        <a:bodyPr wrap="none" rtlCol="0">
                          <a:spAutoFit/>
                        </a:bodyPr>
                        <a:lstStyle/>
                        <a:p>
                          <a:r>
                            <a:rPr lang="en-FR" sz="800" dirty="0">
                              <a:latin typeface="Avenir Next" panose="020B0503020202020204" pitchFamily="34" charset="0"/>
                            </a:rPr>
                            <a:t>5.0</a:t>
                          </a:r>
                        </a:p>
                      </p:txBody>
                    </p:sp>
                    <p:grpSp>
                      <p:nvGrpSpPr>
                        <p:cNvPr id="683" name="Group 682">
                          <a:extLst>
                            <a:ext uri="{FF2B5EF4-FFF2-40B4-BE49-F238E27FC236}">
                              <a16:creationId xmlns:a16="http://schemas.microsoft.com/office/drawing/2014/main" id="{CFBA781E-037D-7E45-ADF4-C9D5E43EEC60}"/>
                            </a:ext>
                          </a:extLst>
                        </p:cNvPr>
                        <p:cNvGrpSpPr/>
                        <p:nvPr/>
                      </p:nvGrpSpPr>
                      <p:grpSpPr>
                        <a:xfrm>
                          <a:off x="2852796" y="1599426"/>
                          <a:ext cx="6568329" cy="5025568"/>
                          <a:chOff x="2852796" y="1599426"/>
                          <a:chExt cx="6568329" cy="5025568"/>
                        </a:xfrm>
                      </p:grpSpPr>
                      <p:sp>
                        <p:nvSpPr>
                          <p:cNvPr id="685" name="TextBox 684">
                            <a:extLst>
                              <a:ext uri="{FF2B5EF4-FFF2-40B4-BE49-F238E27FC236}">
                                <a16:creationId xmlns:a16="http://schemas.microsoft.com/office/drawing/2014/main" id="{8A3D2281-C11C-5546-A719-C456149D5F73}"/>
                              </a:ext>
                            </a:extLst>
                          </p:cNvPr>
                          <p:cNvSpPr txBox="1"/>
                          <p:nvPr/>
                        </p:nvSpPr>
                        <p:spPr>
                          <a:xfrm>
                            <a:off x="7835522" y="6409550"/>
                            <a:ext cx="330540" cy="215444"/>
                          </a:xfrm>
                          <a:prstGeom prst="rect">
                            <a:avLst/>
                          </a:prstGeom>
                          <a:noFill/>
                        </p:spPr>
                        <p:txBody>
                          <a:bodyPr wrap="none" rtlCol="0">
                            <a:spAutoFit/>
                          </a:bodyPr>
                          <a:lstStyle/>
                          <a:p>
                            <a:r>
                              <a:rPr lang="en-FR" sz="800" dirty="0">
                                <a:latin typeface="Avenir Next" panose="020B0503020202020204" pitchFamily="34" charset="0"/>
                              </a:rPr>
                              <a:t>4.5</a:t>
                            </a:r>
                          </a:p>
                        </p:txBody>
                      </p:sp>
                      <p:grpSp>
                        <p:nvGrpSpPr>
                          <p:cNvPr id="686" name="Group 685">
                            <a:extLst>
                              <a:ext uri="{FF2B5EF4-FFF2-40B4-BE49-F238E27FC236}">
                                <a16:creationId xmlns:a16="http://schemas.microsoft.com/office/drawing/2014/main" id="{8066E62D-5F33-F848-B9ED-5DAF65F11EF3}"/>
                              </a:ext>
                            </a:extLst>
                          </p:cNvPr>
                          <p:cNvGrpSpPr/>
                          <p:nvPr/>
                        </p:nvGrpSpPr>
                        <p:grpSpPr>
                          <a:xfrm>
                            <a:off x="2852796" y="1599426"/>
                            <a:ext cx="6568329" cy="5025568"/>
                            <a:chOff x="2852796" y="1599426"/>
                            <a:chExt cx="6568329" cy="5025568"/>
                          </a:xfrm>
                        </p:grpSpPr>
                        <p:grpSp>
                          <p:nvGrpSpPr>
                            <p:cNvPr id="688" name="Group 687">
                              <a:extLst>
                                <a:ext uri="{FF2B5EF4-FFF2-40B4-BE49-F238E27FC236}">
                                  <a16:creationId xmlns:a16="http://schemas.microsoft.com/office/drawing/2014/main" id="{8CD16A63-3DD4-4146-9D4E-8641D6CC9D07}"/>
                                </a:ext>
                              </a:extLst>
                            </p:cNvPr>
                            <p:cNvGrpSpPr/>
                            <p:nvPr/>
                          </p:nvGrpSpPr>
                          <p:grpSpPr>
                            <a:xfrm>
                              <a:off x="2852796" y="1599426"/>
                              <a:ext cx="6568329" cy="5025568"/>
                              <a:chOff x="1283829" y="1759845"/>
                              <a:chExt cx="10875554" cy="5025568"/>
                            </a:xfrm>
                          </p:grpSpPr>
                          <p:grpSp>
                            <p:nvGrpSpPr>
                              <p:cNvPr id="691" name="Group 690">
                                <a:extLst>
                                  <a:ext uri="{FF2B5EF4-FFF2-40B4-BE49-F238E27FC236}">
                                    <a16:creationId xmlns:a16="http://schemas.microsoft.com/office/drawing/2014/main" id="{1B510977-1D8E-1D4C-B35D-83B8908E7574}"/>
                                  </a:ext>
                                </a:extLst>
                              </p:cNvPr>
                              <p:cNvGrpSpPr/>
                              <p:nvPr/>
                            </p:nvGrpSpPr>
                            <p:grpSpPr>
                              <a:xfrm>
                                <a:off x="1789217" y="1759845"/>
                                <a:ext cx="8250495" cy="4799691"/>
                                <a:chOff x="3841503" y="1143827"/>
                                <a:chExt cx="8250495" cy="4799691"/>
                              </a:xfrm>
                            </p:grpSpPr>
                            <p:grpSp>
                              <p:nvGrpSpPr>
                                <p:cNvPr id="715" name="Group 714">
                                  <a:extLst>
                                    <a:ext uri="{FF2B5EF4-FFF2-40B4-BE49-F238E27FC236}">
                                      <a16:creationId xmlns:a16="http://schemas.microsoft.com/office/drawing/2014/main" id="{23FF7066-3D5A-7842-9564-D3E75F13F6F4}"/>
                                    </a:ext>
                                  </a:extLst>
                                </p:cNvPr>
                                <p:cNvGrpSpPr/>
                                <p:nvPr/>
                              </p:nvGrpSpPr>
                              <p:grpSpPr>
                                <a:xfrm>
                                  <a:off x="3841503" y="1143827"/>
                                  <a:ext cx="4525580" cy="4799691"/>
                                  <a:chOff x="1673069" y="1520807"/>
                                  <a:chExt cx="4525580" cy="4799691"/>
                                </a:xfrm>
                              </p:grpSpPr>
                              <p:sp>
                                <p:nvSpPr>
                                  <p:cNvPr id="717" name="Rectangle 716">
                                    <a:extLst>
                                      <a:ext uri="{FF2B5EF4-FFF2-40B4-BE49-F238E27FC236}">
                                        <a16:creationId xmlns:a16="http://schemas.microsoft.com/office/drawing/2014/main" id="{4D4ACAC8-EBAC-EF46-B8E6-17F4E5F28F4B}"/>
                                      </a:ext>
                                    </a:extLst>
                                  </p:cNvPr>
                                  <p:cNvSpPr/>
                                  <p:nvPr/>
                                </p:nvSpPr>
                                <p:spPr>
                                  <a:xfrm>
                                    <a:off x="1674882" y="4295085"/>
                                    <a:ext cx="3602512" cy="1863794"/>
                                  </a:xfrm>
                                  <a:prstGeom prst="rect">
                                    <a:avLst/>
                                  </a:prstGeom>
                                  <a:solidFill>
                                    <a:srgbClr val="28EBFF"/>
                                  </a:solidFill>
                                  <a:ln>
                                    <a:noFill/>
                                  </a:ln>
                                  <a:effectLst/>
                                </p:spPr>
                                <p:style>
                                  <a:lnRef idx="1">
                                    <a:schemeClr val="accent1"/>
                                  </a:lnRef>
                                  <a:fillRef idx="3">
                                    <a:schemeClr val="accent1"/>
                                  </a:fillRef>
                                  <a:effectRef idx="2">
                                    <a:schemeClr val="accent1"/>
                                  </a:effectRef>
                                  <a:fontRef idx="minor">
                                    <a:schemeClr val="lt1"/>
                                  </a:fontRef>
                                </p:style>
                                <p:txBody>
                                  <a:bodyPr rtlCol="0" anchor="ctr"/>
                                  <a:lstStyle/>
                                  <a:p>
                                    <a:pPr algn="ctr">
                                      <a:tabLst>
                                        <a:tab pos="1593850" algn="l"/>
                                      </a:tabLst>
                                    </a:pPr>
                                    <a:r>
                                      <a:rPr lang="en-US" sz="1000" dirty="0">
                                        <a:solidFill>
                                          <a:schemeClr val="tx1"/>
                                        </a:solidFill>
                                      </a:rPr>
                                      <a:t>Drift Chamber</a:t>
                                    </a:r>
                                  </a:p>
                                </p:txBody>
                              </p:sp>
                              <p:sp>
                                <p:nvSpPr>
                                  <p:cNvPr id="718" name="Rectangle 717">
                                    <a:extLst>
                                      <a:ext uri="{FF2B5EF4-FFF2-40B4-BE49-F238E27FC236}">
                                        <a16:creationId xmlns:a16="http://schemas.microsoft.com/office/drawing/2014/main" id="{7C89BC36-6AF2-FC40-B2F2-8B5BAACB2528}"/>
                                      </a:ext>
                                    </a:extLst>
                                  </p:cNvPr>
                                  <p:cNvSpPr/>
                                  <p:nvPr/>
                                </p:nvSpPr>
                                <p:spPr>
                                  <a:xfrm>
                                    <a:off x="1673069" y="6185127"/>
                                    <a:ext cx="861281" cy="135371"/>
                                  </a:xfrm>
                                  <a:prstGeom prst="rect">
                                    <a:avLst/>
                                  </a:prstGeom>
                                  <a:solidFill>
                                    <a:srgbClr val="00F800"/>
                                  </a:solidFill>
                                  <a:ln>
                                    <a:noFill/>
                                  </a:ln>
                                  <a:effectLst/>
                                </p:spPr>
                                <p:style>
                                  <a:lnRef idx="1">
                                    <a:schemeClr val="accent1"/>
                                  </a:lnRef>
                                  <a:fillRef idx="3">
                                    <a:schemeClr val="accent1"/>
                                  </a:fillRef>
                                  <a:effectRef idx="2">
                                    <a:schemeClr val="accent1"/>
                                  </a:effectRef>
                                  <a:fontRef idx="minor">
                                    <a:schemeClr val="lt1"/>
                                  </a:fontRef>
                                </p:style>
                                <p:txBody>
                                  <a:bodyPr rtlCol="0" anchor="ctr"/>
                                  <a:lstStyle/>
                                  <a:p>
                                    <a:pPr algn="ctr"/>
                                    <a:r>
                                      <a:rPr lang="en-US" sz="600" dirty="0">
                                        <a:solidFill>
                                          <a:schemeClr val="tx1"/>
                                        </a:solidFill>
                                      </a:rPr>
                                      <a:t> </a:t>
                                    </a:r>
                                  </a:p>
                                </p:txBody>
                              </p:sp>
                              <p:grpSp>
                                <p:nvGrpSpPr>
                                  <p:cNvPr id="719" name="Group 718">
                                    <a:extLst>
                                      <a:ext uri="{FF2B5EF4-FFF2-40B4-BE49-F238E27FC236}">
                                        <a16:creationId xmlns:a16="http://schemas.microsoft.com/office/drawing/2014/main" id="{620D2F04-1AA2-CA4F-BDBD-27D5726990F9}"/>
                                      </a:ext>
                                    </a:extLst>
                                  </p:cNvPr>
                                  <p:cNvGrpSpPr/>
                                  <p:nvPr/>
                                </p:nvGrpSpPr>
                                <p:grpSpPr>
                                  <a:xfrm>
                                    <a:off x="1673735" y="1520807"/>
                                    <a:ext cx="4524914" cy="2758819"/>
                                    <a:chOff x="1739086" y="1155803"/>
                                    <a:chExt cx="4524915" cy="2758819"/>
                                  </a:xfrm>
                                </p:grpSpPr>
                                <p:sp>
                                  <p:nvSpPr>
                                    <p:cNvPr id="720" name="Rectangle 719">
                                      <a:extLst>
                                        <a:ext uri="{FF2B5EF4-FFF2-40B4-BE49-F238E27FC236}">
                                          <a16:creationId xmlns:a16="http://schemas.microsoft.com/office/drawing/2014/main" id="{5717013D-C4F5-3740-92C1-97F7C2147934}"/>
                                        </a:ext>
                                      </a:extLst>
                                    </p:cNvPr>
                                    <p:cNvSpPr/>
                                    <p:nvPr/>
                                  </p:nvSpPr>
                                  <p:spPr>
                                    <a:xfrm>
                                      <a:off x="1746186" y="3384890"/>
                                      <a:ext cx="4513245" cy="529732"/>
                                    </a:xfrm>
                                    <a:prstGeom prst="rect">
                                      <a:avLst/>
                                    </a:prstGeom>
                                    <a:solidFill>
                                      <a:schemeClr val="bg1">
                                        <a:lumMod val="75000"/>
                                      </a:schemeClr>
                                    </a:solidFill>
                                    <a:ln>
                                      <a:noFill/>
                                    </a:ln>
                                    <a:effectLst/>
                                  </p:spPr>
                                  <p:style>
                                    <a:lnRef idx="1">
                                      <a:schemeClr val="accent1"/>
                                    </a:lnRef>
                                    <a:fillRef idx="3">
                                      <a:schemeClr val="accent1"/>
                                    </a:fillRef>
                                    <a:effectRef idx="2">
                                      <a:schemeClr val="accent1"/>
                                    </a:effectRef>
                                    <a:fontRef idx="minor">
                                      <a:schemeClr val="lt1"/>
                                    </a:fontRef>
                                  </p:style>
                                  <p:txBody>
                                    <a:bodyPr rtlCol="0" anchor="ctr"/>
                                    <a:lstStyle/>
                                    <a:p>
                                      <a:pPr algn="ctr"/>
                                      <a:r>
                                        <a:rPr lang="en-US" sz="1000" dirty="0">
                                          <a:solidFill>
                                            <a:schemeClr val="tx1"/>
                                          </a:solidFill>
                                        </a:rPr>
                                        <a:t>(Thin) solenoid 2 T </a:t>
                                      </a:r>
                                    </a:p>
                                  </p:txBody>
                                </p:sp>
                                <p:sp>
                                  <p:nvSpPr>
                                    <p:cNvPr id="721" name="Rectangle 720">
                                      <a:extLst>
                                        <a:ext uri="{FF2B5EF4-FFF2-40B4-BE49-F238E27FC236}">
                                          <a16:creationId xmlns:a16="http://schemas.microsoft.com/office/drawing/2014/main" id="{057EF01E-2F92-5944-9C3D-32427CFE03B1}"/>
                                        </a:ext>
                                      </a:extLst>
                                    </p:cNvPr>
                                    <p:cNvSpPr/>
                                    <p:nvPr/>
                                  </p:nvSpPr>
                                  <p:spPr>
                                    <a:xfrm>
                                      <a:off x="1739086" y="1155803"/>
                                      <a:ext cx="4524915" cy="1671086"/>
                                    </a:xfrm>
                                    <a:prstGeom prst="rect">
                                      <a:avLst/>
                                    </a:prstGeom>
                                    <a:solidFill>
                                      <a:srgbClr val="FF0000"/>
                                    </a:solidFill>
                                    <a:ln>
                                      <a:noFill/>
                                    </a:ln>
                                    <a:effectLst/>
                                  </p:spPr>
                                  <p:style>
                                    <a:lnRef idx="1">
                                      <a:schemeClr val="accent1"/>
                                    </a:lnRef>
                                    <a:fillRef idx="3">
                                      <a:schemeClr val="accent1"/>
                                    </a:fillRef>
                                    <a:effectRef idx="2">
                                      <a:schemeClr val="accent1"/>
                                    </a:effectRef>
                                    <a:fontRef idx="minor">
                                      <a:schemeClr val="lt1"/>
                                    </a:fontRef>
                                  </p:style>
                                  <p:txBody>
                                    <a:bodyPr rtlCol="0" anchor="ctr"/>
                                    <a:lstStyle/>
                                    <a:p>
                                      <a:pPr algn="ctr"/>
                                      <a:endParaRPr lang="en-US" sz="1000" dirty="0">
                                        <a:solidFill>
                                          <a:schemeClr val="tx1"/>
                                        </a:solidFill>
                                      </a:endParaRPr>
                                    </a:p>
                                    <a:p>
                                      <a:pPr algn="ctr"/>
                                      <a:r>
                                        <a:rPr lang="en-US" sz="1000" dirty="0" err="1">
                                          <a:solidFill>
                                            <a:schemeClr val="tx1"/>
                                          </a:solidFill>
                                        </a:rPr>
                                        <a:t>SciCal</a:t>
                                      </a:r>
                                      <a:endParaRPr lang="en-US" sz="1000" dirty="0">
                                        <a:solidFill>
                                          <a:schemeClr val="tx1"/>
                                        </a:solidFill>
                                      </a:endParaRPr>
                                    </a:p>
                                    <a:p>
                                      <a:pPr algn="ctr"/>
                                      <a:endParaRPr lang="en-US" sz="1000" dirty="0">
                                        <a:solidFill>
                                          <a:schemeClr val="tx1"/>
                                        </a:solidFill>
                                      </a:endParaRPr>
                                    </a:p>
                                  </p:txBody>
                                </p:sp>
                              </p:grpSp>
                            </p:grpSp>
                            <p:sp>
                              <p:nvSpPr>
                                <p:cNvPr id="716" name="Rectangle 715">
                                  <a:extLst>
                                    <a:ext uri="{FF2B5EF4-FFF2-40B4-BE49-F238E27FC236}">
                                      <a16:creationId xmlns:a16="http://schemas.microsoft.com/office/drawing/2014/main" id="{87A28604-D328-B147-8AC9-E21AE2F9F8C0}"/>
                                    </a:ext>
                                  </a:extLst>
                                </p:cNvPr>
                                <p:cNvSpPr/>
                                <p:nvPr/>
                              </p:nvSpPr>
                              <p:spPr>
                                <a:xfrm rot="5400000">
                                  <a:off x="7928406" y="1618308"/>
                                  <a:ext cx="4638072" cy="3689112"/>
                                </a:xfrm>
                                <a:prstGeom prst="rect">
                                  <a:avLst/>
                                </a:prstGeom>
                                <a:solidFill>
                                  <a:srgbClr val="FF0000"/>
                                </a:solidFill>
                                <a:ln>
                                  <a:noFill/>
                                </a:ln>
                                <a:effectLst/>
                              </p:spPr>
                              <p:style>
                                <a:lnRef idx="1">
                                  <a:schemeClr val="accent1"/>
                                </a:lnRef>
                                <a:fillRef idx="3">
                                  <a:schemeClr val="accent1"/>
                                </a:fillRef>
                                <a:effectRef idx="2">
                                  <a:schemeClr val="accent1"/>
                                </a:effectRef>
                                <a:fontRef idx="minor">
                                  <a:schemeClr val="lt1"/>
                                </a:fontRef>
                              </p:style>
                              <p:txBody>
                                <a:bodyPr rtlCol="0" anchor="ctr"/>
                                <a:lstStyle/>
                                <a:p>
                                  <a:pPr algn="ctr"/>
                                  <a:r>
                                    <a:rPr lang="en-US" sz="1000" dirty="0" err="1">
                                      <a:solidFill>
                                        <a:schemeClr val="tx1"/>
                                      </a:solidFill>
                                    </a:rPr>
                                    <a:t>SciCal</a:t>
                                  </a:r>
                                  <a:endParaRPr lang="en-US" sz="1000" dirty="0">
                                    <a:solidFill>
                                      <a:schemeClr val="tx1"/>
                                    </a:solidFill>
                                  </a:endParaRPr>
                                </a:p>
                              </p:txBody>
                            </p:sp>
                          </p:grpSp>
                          <p:grpSp>
                            <p:nvGrpSpPr>
                              <p:cNvPr id="692" name="Group 691">
                                <a:extLst>
                                  <a:ext uri="{FF2B5EF4-FFF2-40B4-BE49-F238E27FC236}">
                                    <a16:creationId xmlns:a16="http://schemas.microsoft.com/office/drawing/2014/main" id="{5F7A71F0-6B8F-7543-BD09-D86C4BD98EC5}"/>
                                  </a:ext>
                                </a:extLst>
                              </p:cNvPr>
                              <p:cNvGrpSpPr/>
                              <p:nvPr/>
                            </p:nvGrpSpPr>
                            <p:grpSpPr>
                              <a:xfrm>
                                <a:off x="1283829" y="6516234"/>
                                <a:ext cx="10875554" cy="269179"/>
                                <a:chOff x="2708369" y="5900216"/>
                                <a:chExt cx="10875554" cy="269179"/>
                              </a:xfrm>
                            </p:grpSpPr>
                            <p:grpSp>
                              <p:nvGrpSpPr>
                                <p:cNvPr id="693" name="Group 692">
                                  <a:extLst>
                                    <a:ext uri="{FF2B5EF4-FFF2-40B4-BE49-F238E27FC236}">
                                      <a16:creationId xmlns:a16="http://schemas.microsoft.com/office/drawing/2014/main" id="{30E92554-E7B4-9846-9697-7811A958D90A}"/>
                                    </a:ext>
                                  </a:extLst>
                                </p:cNvPr>
                                <p:cNvGrpSpPr/>
                                <p:nvPr/>
                              </p:nvGrpSpPr>
                              <p:grpSpPr>
                                <a:xfrm>
                                  <a:off x="3187771" y="5900216"/>
                                  <a:ext cx="10396152" cy="269179"/>
                                  <a:chOff x="3187771" y="5900216"/>
                                  <a:chExt cx="10396152" cy="269179"/>
                                </a:xfrm>
                              </p:grpSpPr>
                              <p:sp>
                                <p:nvSpPr>
                                  <p:cNvPr id="695" name="TextBox 694">
                                    <a:extLst>
                                      <a:ext uri="{FF2B5EF4-FFF2-40B4-BE49-F238E27FC236}">
                                        <a16:creationId xmlns:a16="http://schemas.microsoft.com/office/drawing/2014/main" id="{DDC84C49-C52F-9349-900E-F2CBBC7B0D38}"/>
                                      </a:ext>
                                    </a:extLst>
                                  </p:cNvPr>
                                  <p:cNvSpPr txBox="1"/>
                                  <p:nvPr/>
                                </p:nvSpPr>
                                <p:spPr>
                                  <a:xfrm>
                                    <a:off x="3562704" y="5953950"/>
                                    <a:ext cx="547295" cy="215445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</p:spPr>
                                <p:txBody>
                                  <a:bodyPr wrap="none" rtlCol="0">
                                    <a:spAutoFit/>
                                  </a:bodyPr>
                                  <a:lstStyle/>
                                  <a:p>
                                    <a:r>
                                      <a:rPr lang="en-FR" sz="800" dirty="0">
                                        <a:latin typeface="Avenir Next" panose="020B0503020202020204" pitchFamily="34" charset="0"/>
                                      </a:rPr>
                                      <a:t>0.5</a:t>
                                    </a:r>
                                  </a:p>
                                </p:txBody>
                              </p:sp>
                              <p:grpSp>
                                <p:nvGrpSpPr>
                                  <p:cNvPr id="696" name="Group 695">
                                    <a:extLst>
                                      <a:ext uri="{FF2B5EF4-FFF2-40B4-BE49-F238E27FC236}">
                                        <a16:creationId xmlns:a16="http://schemas.microsoft.com/office/drawing/2014/main" id="{1846C68B-6D09-FB43-A438-3E130F5F419C}"/>
                                      </a:ext>
                                    </a:extLst>
                                  </p:cNvPr>
                                  <p:cNvGrpSpPr/>
                                  <p:nvPr/>
                                </p:nvGrpSpPr>
                                <p:grpSpPr>
                                  <a:xfrm>
                                    <a:off x="3187771" y="5900216"/>
                                    <a:ext cx="10396152" cy="269179"/>
                                    <a:chOff x="3187771" y="5900216"/>
                                    <a:chExt cx="10396152" cy="269179"/>
                                  </a:xfrm>
                                </p:grpSpPr>
                                <p:grpSp>
                                  <p:nvGrpSpPr>
                                    <p:cNvPr id="697" name="Group 696">
                                      <a:extLst>
                                        <a:ext uri="{FF2B5EF4-FFF2-40B4-BE49-F238E27FC236}">
                                          <a16:creationId xmlns:a16="http://schemas.microsoft.com/office/drawing/2014/main" id="{B9CD0F41-FEDA-4E46-B44B-C92B75BF336B}"/>
                                        </a:ext>
                                      </a:extLst>
                                    </p:cNvPr>
                                    <p:cNvGrpSpPr/>
                                    <p:nvPr/>
                                  </p:nvGrpSpPr>
                                  <p:grpSpPr>
                                    <a:xfrm>
                                      <a:off x="3187771" y="5901799"/>
                                      <a:ext cx="10396152" cy="267596"/>
                                      <a:chOff x="3187771" y="5901799"/>
                                      <a:chExt cx="10396152" cy="267596"/>
                                    </a:xfrm>
                                  </p:grpSpPr>
                                  <p:grpSp>
                                    <p:nvGrpSpPr>
                                      <p:cNvPr id="700" name="Group 699">
                                        <a:extLst>
                                          <a:ext uri="{FF2B5EF4-FFF2-40B4-BE49-F238E27FC236}">
                                            <a16:creationId xmlns:a16="http://schemas.microsoft.com/office/drawing/2014/main" id="{35997EE3-0D42-5C4F-823C-A9C61A51E1F0}"/>
                                          </a:ext>
                                        </a:extLst>
                                      </p:cNvPr>
                                      <p:cNvGrpSpPr/>
                                      <p:nvPr/>
                                    </p:nvGrpSpPr>
                                    <p:grpSpPr>
                                      <a:xfrm>
                                        <a:off x="3187771" y="5943518"/>
                                        <a:ext cx="10396152" cy="225877"/>
                                        <a:chOff x="3187771" y="5953565"/>
                                        <a:chExt cx="10396152" cy="225877"/>
                                      </a:xfrm>
                                    </p:grpSpPr>
                                    <p:cxnSp>
                                      <p:nvCxnSpPr>
                                        <p:cNvPr id="709" name="Straight Arrow Connector 708">
                                          <a:extLst>
                                            <a:ext uri="{FF2B5EF4-FFF2-40B4-BE49-F238E27FC236}">
                                              <a16:creationId xmlns:a16="http://schemas.microsoft.com/office/drawing/2014/main" id="{9FD56B30-E852-9C4B-A507-464DDC35E3E7}"/>
                                            </a:ext>
                                          </a:extLst>
                                        </p:cNvPr>
                                        <p:cNvCxnSpPr>
                                          <a:cxnSpLocks/>
                                        </p:cNvCxnSpPr>
                                        <p:nvPr/>
                                      </p:nvCxnSpPr>
                                      <p:spPr>
                                        <a:xfrm flipV="1">
                                          <a:off x="3187771" y="5953565"/>
                                          <a:ext cx="10396152" cy="23873"/>
                                        </a:xfrm>
                                        <a:prstGeom prst="straightConnector1">
                                          <a:avLst/>
                                        </a:prstGeom>
                                        <a:ln w="12700">
                                          <a:solidFill>
                                            <a:schemeClr val="tx1"/>
                                          </a:solidFill>
                                          <a:tailEnd type="triangle"/>
                                        </a:ln>
                                        <a:effectLst/>
                                      </p:spPr>
                                      <p:style>
                                        <a:lnRef idx="2">
                                          <a:schemeClr val="accent1"/>
                                        </a:lnRef>
                                        <a:fillRef idx="0">
                                          <a:schemeClr val="accent1"/>
                                        </a:fillRef>
                                        <a:effectRef idx="1">
                                          <a:schemeClr val="accent1"/>
                                        </a:effectRef>
                                        <a:fontRef idx="minor">
                                          <a:schemeClr val="tx1"/>
                                        </a:fontRef>
                                      </p:style>
                                    </p:cxnSp>
                                    <p:sp>
                                      <p:nvSpPr>
                                        <p:cNvPr id="710" name="TextBox 709">
                                          <a:extLst>
                                            <a:ext uri="{FF2B5EF4-FFF2-40B4-BE49-F238E27FC236}">
                                              <a16:creationId xmlns:a16="http://schemas.microsoft.com/office/drawing/2014/main" id="{BB618A1A-B9A1-8B4D-8DD5-0E3853634697}"/>
                                            </a:ext>
                                          </a:extLst>
                                        </p:cNvPr>
                                        <p:cNvSpPr txBox="1"/>
                                        <p:nvPr/>
                                      </p:nvSpPr>
                                      <p:spPr>
                                        <a:xfrm>
                                          <a:off x="5403242" y="5963999"/>
                                          <a:ext cx="547295" cy="215443"/>
                                        </a:xfrm>
                                        <a:prstGeom prst="rect">
                                          <a:avLst/>
                                        </a:prstGeom>
                                        <a:noFill/>
                                      </p:spPr>
                                      <p:txBody>
                                        <a:bodyPr wrap="none" rtlCol="0">
                                          <a:spAutoFit/>
                                        </a:bodyPr>
                                        <a:lstStyle/>
                                        <a:p>
                                          <a:r>
                                            <a:rPr lang="en-FR" sz="800" dirty="0">
                                              <a:latin typeface="Avenir Next" panose="020B0503020202020204" pitchFamily="34" charset="0"/>
                                            </a:rPr>
                                            <a:t>1.5</a:t>
                                          </a:r>
                                        </a:p>
                                      </p:txBody>
                                    </p:sp>
                                    <p:sp>
                                      <p:nvSpPr>
                                        <p:cNvPr id="711" name="TextBox 710">
                                          <a:extLst>
                                            <a:ext uri="{FF2B5EF4-FFF2-40B4-BE49-F238E27FC236}">
                                              <a16:creationId xmlns:a16="http://schemas.microsoft.com/office/drawing/2014/main" id="{32D350B7-96D9-C740-A931-C46923ECDD50}"/>
                                            </a:ext>
                                          </a:extLst>
                                        </p:cNvPr>
                                        <p:cNvSpPr txBox="1"/>
                                        <p:nvPr/>
                                      </p:nvSpPr>
                                      <p:spPr>
                                        <a:xfrm>
                                          <a:off x="4482971" y="5963999"/>
                                          <a:ext cx="547295" cy="215443"/>
                                        </a:xfrm>
                                        <a:prstGeom prst="rect">
                                          <a:avLst/>
                                        </a:prstGeom>
                                        <a:noFill/>
                                      </p:spPr>
                                      <p:txBody>
                                        <a:bodyPr wrap="none" rtlCol="0">
                                          <a:spAutoFit/>
                                        </a:bodyPr>
                                        <a:lstStyle/>
                                        <a:p>
                                          <a:r>
                                            <a:rPr lang="en-FR" sz="800" dirty="0">
                                              <a:latin typeface="Avenir Next" panose="020B0503020202020204" pitchFamily="34" charset="0"/>
                                            </a:rPr>
                                            <a:t>1.0</a:t>
                                          </a:r>
                                        </a:p>
                                      </p:txBody>
                                    </p:sp>
                                    <p:sp>
                                      <p:nvSpPr>
                                        <p:cNvPr id="712" name="TextBox 711">
                                          <a:extLst>
                                            <a:ext uri="{FF2B5EF4-FFF2-40B4-BE49-F238E27FC236}">
                                              <a16:creationId xmlns:a16="http://schemas.microsoft.com/office/drawing/2014/main" id="{836AC645-F036-9649-9E17-26CC70C77647}"/>
                                            </a:ext>
                                          </a:extLst>
                                        </p:cNvPr>
                                        <p:cNvSpPr txBox="1"/>
                                        <p:nvPr/>
                                      </p:nvSpPr>
                                      <p:spPr>
                                        <a:xfrm>
                                          <a:off x="6323516" y="5963999"/>
                                          <a:ext cx="547295" cy="215443"/>
                                        </a:xfrm>
                                        <a:prstGeom prst="rect">
                                          <a:avLst/>
                                        </a:prstGeom>
                                        <a:noFill/>
                                      </p:spPr>
                                      <p:txBody>
                                        <a:bodyPr wrap="none" rtlCol="0">
                                          <a:spAutoFit/>
                                        </a:bodyPr>
                                        <a:lstStyle/>
                                        <a:p>
                                          <a:r>
                                            <a:rPr lang="en-FR" sz="800" dirty="0">
                                              <a:latin typeface="Avenir Next" panose="020B0503020202020204" pitchFamily="34" charset="0"/>
                                            </a:rPr>
                                            <a:t>2.0</a:t>
                                          </a:r>
                                        </a:p>
                                      </p:txBody>
                                    </p:sp>
                                    <p:sp>
                                      <p:nvSpPr>
                                        <p:cNvPr id="713" name="TextBox 712">
                                          <a:extLst>
                                            <a:ext uri="{FF2B5EF4-FFF2-40B4-BE49-F238E27FC236}">
                                              <a16:creationId xmlns:a16="http://schemas.microsoft.com/office/drawing/2014/main" id="{E9F53919-9D3A-CD43-8292-14FCF8FED5F5}"/>
                                            </a:ext>
                                          </a:extLst>
                                        </p:cNvPr>
                                        <p:cNvSpPr txBox="1"/>
                                        <p:nvPr/>
                                      </p:nvSpPr>
                                      <p:spPr>
                                        <a:xfrm>
                                          <a:off x="7243784" y="5963999"/>
                                          <a:ext cx="547295" cy="215443"/>
                                        </a:xfrm>
                                        <a:prstGeom prst="rect">
                                          <a:avLst/>
                                        </a:prstGeom>
                                        <a:noFill/>
                                      </p:spPr>
                                      <p:txBody>
                                        <a:bodyPr wrap="none" rtlCol="0">
                                          <a:spAutoFit/>
                                        </a:bodyPr>
                                        <a:lstStyle/>
                                        <a:p>
                                          <a:r>
                                            <a:rPr lang="en-FR" sz="800" dirty="0">
                                              <a:latin typeface="Avenir Next" panose="020B0503020202020204" pitchFamily="34" charset="0"/>
                                            </a:rPr>
                                            <a:t>2.5</a:t>
                                          </a:r>
                                        </a:p>
                                      </p:txBody>
                                    </p:sp>
                                    <p:sp>
                                      <p:nvSpPr>
                                        <p:cNvPr id="714" name="TextBox 713">
                                          <a:extLst>
                                            <a:ext uri="{FF2B5EF4-FFF2-40B4-BE49-F238E27FC236}">
                                              <a16:creationId xmlns:a16="http://schemas.microsoft.com/office/drawing/2014/main" id="{5EFAF2EC-BA60-344D-87B5-2A65F6C79CC4}"/>
                                            </a:ext>
                                          </a:extLst>
                                        </p:cNvPr>
                                        <p:cNvSpPr txBox="1"/>
                                        <p:nvPr/>
                                      </p:nvSpPr>
                                      <p:spPr>
                                        <a:xfrm>
                                          <a:off x="8164058" y="5963999"/>
                                          <a:ext cx="547295" cy="215443"/>
                                        </a:xfrm>
                                        <a:prstGeom prst="rect">
                                          <a:avLst/>
                                        </a:prstGeom>
                                        <a:noFill/>
                                      </p:spPr>
                                      <p:txBody>
                                        <a:bodyPr wrap="none" rtlCol="0">
                                          <a:spAutoFit/>
                                        </a:bodyPr>
                                        <a:lstStyle/>
                                        <a:p>
                                          <a:r>
                                            <a:rPr lang="en-FR" sz="800" dirty="0">
                                              <a:latin typeface="Avenir Next" panose="020B0503020202020204" pitchFamily="34" charset="0"/>
                                            </a:rPr>
                                            <a:t>3.0</a:t>
                                          </a:r>
                                        </a:p>
                                      </p:txBody>
                                    </p:sp>
                                  </p:grpSp>
                                  <p:grpSp>
                                    <p:nvGrpSpPr>
                                      <p:cNvPr id="701" name="Group 700">
                                        <a:extLst>
                                          <a:ext uri="{FF2B5EF4-FFF2-40B4-BE49-F238E27FC236}">
                                            <a16:creationId xmlns:a16="http://schemas.microsoft.com/office/drawing/2014/main" id="{150D15C3-9166-C443-86CB-B1913A82C7D8}"/>
                                          </a:ext>
                                        </a:extLst>
                                      </p:cNvPr>
                                      <p:cNvGrpSpPr/>
                                      <p:nvPr/>
                                    </p:nvGrpSpPr>
                                    <p:grpSpPr>
                                      <a:xfrm>
                                        <a:off x="3201928" y="5901799"/>
                                        <a:ext cx="5469798" cy="71457"/>
                                        <a:chOff x="1165609" y="1354421"/>
                                        <a:chExt cx="912723" cy="109747"/>
                                      </a:xfrm>
                                    </p:grpSpPr>
                                    <p:cxnSp>
                                      <p:nvCxnSpPr>
                                        <p:cNvPr id="702" name="Straight Connector 701">
                                          <a:extLst>
                                            <a:ext uri="{FF2B5EF4-FFF2-40B4-BE49-F238E27FC236}">
                                              <a16:creationId xmlns:a16="http://schemas.microsoft.com/office/drawing/2014/main" id="{1982CC23-F975-DA44-AB52-A7C801F07CDC}"/>
                                            </a:ext>
                                          </a:extLst>
                                        </p:cNvPr>
                                        <p:cNvCxnSpPr>
                                          <a:cxnSpLocks/>
                                        </p:cNvCxnSpPr>
                                        <p:nvPr/>
                                      </p:nvCxnSpPr>
                                      <p:spPr>
                                        <a:xfrm>
                                          <a:off x="1165609" y="1354424"/>
                                          <a:ext cx="0" cy="109721"/>
                                        </a:xfrm>
                                        <a:prstGeom prst="line">
                                          <a:avLst/>
                                        </a:prstGeom>
                                        <a:ln w="12700">
                                          <a:solidFill>
                                            <a:schemeClr val="tx1"/>
                                          </a:solidFill>
                                        </a:ln>
                                        <a:effectLst/>
                                      </p:spPr>
                                      <p:style>
                                        <a:lnRef idx="2">
                                          <a:schemeClr val="accent1"/>
                                        </a:lnRef>
                                        <a:fillRef idx="0">
                                          <a:schemeClr val="accent1"/>
                                        </a:fillRef>
                                        <a:effectRef idx="1">
                                          <a:schemeClr val="accent1"/>
                                        </a:effectRef>
                                        <a:fontRef idx="minor">
                                          <a:schemeClr val="tx1"/>
                                        </a:fontRef>
                                      </p:style>
                                    </p:cxnSp>
                                    <p:cxnSp>
                                      <p:nvCxnSpPr>
                                        <p:cNvPr id="703" name="Straight Connector 702">
                                          <a:extLst>
                                            <a:ext uri="{FF2B5EF4-FFF2-40B4-BE49-F238E27FC236}">
                                              <a16:creationId xmlns:a16="http://schemas.microsoft.com/office/drawing/2014/main" id="{00DBB70E-0480-5742-AB13-3EACFC121CCE}"/>
                                            </a:ext>
                                          </a:extLst>
                                        </p:cNvPr>
                                        <p:cNvCxnSpPr>
                                          <a:cxnSpLocks/>
                                        </p:cNvCxnSpPr>
                                        <p:nvPr/>
                                      </p:nvCxnSpPr>
                                      <p:spPr>
                                        <a:xfrm>
                                          <a:off x="1311301" y="1354443"/>
                                          <a:ext cx="0" cy="109719"/>
                                        </a:xfrm>
                                        <a:prstGeom prst="line">
                                          <a:avLst/>
                                        </a:prstGeom>
                                        <a:ln w="12700">
                                          <a:solidFill>
                                            <a:schemeClr val="tx1"/>
                                          </a:solidFill>
                                        </a:ln>
                                        <a:effectLst/>
                                      </p:spPr>
                                      <p:style>
                                        <a:lnRef idx="2">
                                          <a:schemeClr val="accent1"/>
                                        </a:lnRef>
                                        <a:fillRef idx="0">
                                          <a:schemeClr val="accent1"/>
                                        </a:fillRef>
                                        <a:effectRef idx="1">
                                          <a:schemeClr val="accent1"/>
                                        </a:effectRef>
                                        <a:fontRef idx="minor">
                                          <a:schemeClr val="tx1"/>
                                        </a:fontRef>
                                      </p:style>
                                    </p:cxnSp>
                                    <p:cxnSp>
                                      <p:nvCxnSpPr>
                                        <p:cNvPr id="704" name="Straight Connector 703">
                                          <a:extLst>
                                            <a:ext uri="{FF2B5EF4-FFF2-40B4-BE49-F238E27FC236}">
                                              <a16:creationId xmlns:a16="http://schemas.microsoft.com/office/drawing/2014/main" id="{846916B1-4E2B-244F-9040-59F8502D5D58}"/>
                                            </a:ext>
                                          </a:extLst>
                                        </p:cNvPr>
                                        <p:cNvCxnSpPr>
                                          <a:cxnSpLocks/>
                                        </p:cNvCxnSpPr>
                                        <p:nvPr/>
                                      </p:nvCxnSpPr>
                                      <p:spPr>
                                        <a:xfrm>
                                          <a:off x="1465378" y="1354421"/>
                                          <a:ext cx="0" cy="109721"/>
                                        </a:xfrm>
                                        <a:prstGeom prst="line">
                                          <a:avLst/>
                                        </a:prstGeom>
                                        <a:ln w="12700">
                                          <a:solidFill>
                                            <a:schemeClr val="tx1"/>
                                          </a:solidFill>
                                        </a:ln>
                                        <a:effectLst/>
                                      </p:spPr>
                                      <p:style>
                                        <a:lnRef idx="2">
                                          <a:schemeClr val="accent1"/>
                                        </a:lnRef>
                                        <a:fillRef idx="0">
                                          <a:schemeClr val="accent1"/>
                                        </a:fillRef>
                                        <a:effectRef idx="1">
                                          <a:schemeClr val="accent1"/>
                                        </a:effectRef>
                                        <a:fontRef idx="minor">
                                          <a:schemeClr val="tx1"/>
                                        </a:fontRef>
                                      </p:style>
                                    </p:cxnSp>
                                    <p:cxnSp>
                                      <p:nvCxnSpPr>
                                        <p:cNvPr id="705" name="Straight Connector 704">
                                          <a:extLst>
                                            <a:ext uri="{FF2B5EF4-FFF2-40B4-BE49-F238E27FC236}">
                                              <a16:creationId xmlns:a16="http://schemas.microsoft.com/office/drawing/2014/main" id="{CB03BC67-CCEC-984D-A24F-C16DAD8774CA}"/>
                                            </a:ext>
                                          </a:extLst>
                                        </p:cNvPr>
                                        <p:cNvCxnSpPr>
                                          <a:cxnSpLocks/>
                                        </p:cNvCxnSpPr>
                                        <p:nvPr/>
                                      </p:nvCxnSpPr>
                                      <p:spPr>
                                        <a:xfrm>
                                          <a:off x="1617778" y="1354447"/>
                                          <a:ext cx="0" cy="109721"/>
                                        </a:xfrm>
                                        <a:prstGeom prst="line">
                                          <a:avLst/>
                                        </a:prstGeom>
                                        <a:ln w="12700">
                                          <a:solidFill>
                                            <a:schemeClr val="tx1"/>
                                          </a:solidFill>
                                        </a:ln>
                                        <a:effectLst/>
                                      </p:spPr>
                                      <p:style>
                                        <a:lnRef idx="2">
                                          <a:schemeClr val="accent1"/>
                                        </a:lnRef>
                                        <a:fillRef idx="0">
                                          <a:schemeClr val="accent1"/>
                                        </a:fillRef>
                                        <a:effectRef idx="1">
                                          <a:schemeClr val="accent1"/>
                                        </a:effectRef>
                                        <a:fontRef idx="minor">
                                          <a:schemeClr val="tx1"/>
                                        </a:fontRef>
                                      </p:style>
                                    </p:cxnSp>
                                    <p:cxnSp>
                                      <p:nvCxnSpPr>
                                        <p:cNvPr id="706" name="Straight Connector 705">
                                          <a:extLst>
                                            <a:ext uri="{FF2B5EF4-FFF2-40B4-BE49-F238E27FC236}">
                                              <a16:creationId xmlns:a16="http://schemas.microsoft.com/office/drawing/2014/main" id="{84AD511C-9740-ED48-8EF7-26F429970BBE}"/>
                                            </a:ext>
                                          </a:extLst>
                                        </p:cNvPr>
                                        <p:cNvCxnSpPr>
                                          <a:cxnSpLocks/>
                                        </p:cNvCxnSpPr>
                                        <p:nvPr/>
                                      </p:nvCxnSpPr>
                                      <p:spPr>
                                        <a:xfrm>
                                          <a:off x="1773532" y="1354447"/>
                                          <a:ext cx="0" cy="109721"/>
                                        </a:xfrm>
                                        <a:prstGeom prst="line">
                                          <a:avLst/>
                                        </a:prstGeom>
                                        <a:ln w="12700">
                                          <a:solidFill>
                                            <a:schemeClr val="tx1"/>
                                          </a:solidFill>
                                        </a:ln>
                                        <a:effectLst/>
                                      </p:spPr>
                                      <p:style>
                                        <a:lnRef idx="2">
                                          <a:schemeClr val="accent1"/>
                                        </a:lnRef>
                                        <a:fillRef idx="0">
                                          <a:schemeClr val="accent1"/>
                                        </a:fillRef>
                                        <a:effectRef idx="1">
                                          <a:schemeClr val="accent1"/>
                                        </a:effectRef>
                                        <a:fontRef idx="minor">
                                          <a:schemeClr val="tx1"/>
                                        </a:fontRef>
                                      </p:style>
                                    </p:cxnSp>
                                    <p:cxnSp>
                                      <p:nvCxnSpPr>
                                        <p:cNvPr id="707" name="Straight Connector 706">
                                          <a:extLst>
                                            <a:ext uri="{FF2B5EF4-FFF2-40B4-BE49-F238E27FC236}">
                                              <a16:creationId xmlns:a16="http://schemas.microsoft.com/office/drawing/2014/main" id="{1ED1E144-BC0E-D541-8DD9-0F61E3DCF80C}"/>
                                            </a:ext>
                                          </a:extLst>
                                        </p:cNvPr>
                                        <p:cNvCxnSpPr>
                                          <a:cxnSpLocks/>
                                        </p:cNvCxnSpPr>
                                        <p:nvPr/>
                                      </p:nvCxnSpPr>
                                      <p:spPr>
                                        <a:xfrm>
                                          <a:off x="1925932" y="1354447"/>
                                          <a:ext cx="0" cy="109721"/>
                                        </a:xfrm>
                                        <a:prstGeom prst="line">
                                          <a:avLst/>
                                        </a:prstGeom>
                                        <a:ln w="12700">
                                          <a:solidFill>
                                            <a:schemeClr val="tx1"/>
                                          </a:solidFill>
                                        </a:ln>
                                        <a:effectLst/>
                                      </p:spPr>
                                      <p:style>
                                        <a:lnRef idx="2">
                                          <a:schemeClr val="accent1"/>
                                        </a:lnRef>
                                        <a:fillRef idx="0">
                                          <a:schemeClr val="accent1"/>
                                        </a:fillRef>
                                        <a:effectRef idx="1">
                                          <a:schemeClr val="accent1"/>
                                        </a:effectRef>
                                        <a:fontRef idx="minor">
                                          <a:schemeClr val="tx1"/>
                                        </a:fontRef>
                                      </p:style>
                                    </p:cxnSp>
                                    <p:cxnSp>
                                      <p:nvCxnSpPr>
                                        <p:cNvPr id="708" name="Straight Connector 707">
                                          <a:extLst>
                                            <a:ext uri="{FF2B5EF4-FFF2-40B4-BE49-F238E27FC236}">
                                              <a16:creationId xmlns:a16="http://schemas.microsoft.com/office/drawing/2014/main" id="{EB7A7D14-B355-4244-A3EB-CCEDA3AAFCAF}"/>
                                            </a:ext>
                                          </a:extLst>
                                        </p:cNvPr>
                                        <p:cNvCxnSpPr>
                                          <a:cxnSpLocks/>
                                        </p:cNvCxnSpPr>
                                        <p:nvPr/>
                                      </p:nvCxnSpPr>
                                      <p:spPr>
                                        <a:xfrm>
                                          <a:off x="2078332" y="1354447"/>
                                          <a:ext cx="0" cy="109721"/>
                                        </a:xfrm>
                                        <a:prstGeom prst="line">
                                          <a:avLst/>
                                        </a:prstGeom>
                                        <a:ln w="12700">
                                          <a:solidFill>
                                            <a:schemeClr val="tx1"/>
                                          </a:solidFill>
                                        </a:ln>
                                        <a:effectLst/>
                                      </p:spPr>
                                      <p:style>
                                        <a:lnRef idx="2">
                                          <a:schemeClr val="accent1"/>
                                        </a:lnRef>
                                        <a:fillRef idx="0">
                                          <a:schemeClr val="accent1"/>
                                        </a:fillRef>
                                        <a:effectRef idx="1">
                                          <a:schemeClr val="accent1"/>
                                        </a:effectRef>
                                        <a:fontRef idx="minor">
                                          <a:schemeClr val="tx1"/>
                                        </a:fontRef>
                                      </p:style>
                                    </p:cxnSp>
                                  </p:grpSp>
                                </p:grpSp>
                                <p:sp>
                                  <p:nvSpPr>
                                    <p:cNvPr id="698" name="TextBox 697">
                                      <a:extLst>
                                        <a:ext uri="{FF2B5EF4-FFF2-40B4-BE49-F238E27FC236}">
                                          <a16:creationId xmlns:a16="http://schemas.microsoft.com/office/drawing/2014/main" id="{EC24F5CC-5556-A14A-BF05-300EDC4FB761}"/>
                                        </a:ext>
                                      </a:extLst>
                                    </p:cNvPr>
                                    <p:cNvSpPr txBox="1"/>
                                    <p:nvPr/>
                                  </p:nvSpPr>
                                  <p:spPr>
                                    <a:xfrm>
                                      <a:off x="9088764" y="5953950"/>
                                      <a:ext cx="547295" cy="215445"/>
                                    </a:xfrm>
                                    <a:prstGeom prst="rect">
                                      <a:avLst/>
                                    </a:prstGeom>
                                    <a:noFill/>
                                  </p:spPr>
                                  <p:txBody>
                                    <a:bodyPr wrap="none" rtlCol="0">
                                      <a:spAutoFit/>
                                    </a:bodyPr>
                                    <a:lstStyle/>
                                    <a:p>
                                      <a:r>
                                        <a:rPr lang="en-FR" sz="800" dirty="0">
                                          <a:latin typeface="Avenir Next" panose="020B0503020202020204" pitchFamily="34" charset="0"/>
                                        </a:rPr>
                                        <a:t>3.5</a:t>
                                      </a:r>
                                    </a:p>
                                  </p:txBody>
                                </p:sp>
                                <p:cxnSp>
                                  <p:nvCxnSpPr>
                                    <p:cNvPr id="699" name="Straight Connector 698">
                                      <a:extLst>
                                        <a:ext uri="{FF2B5EF4-FFF2-40B4-BE49-F238E27FC236}">
                                          <a16:creationId xmlns:a16="http://schemas.microsoft.com/office/drawing/2014/main" id="{4DBB181E-CB66-2F46-90F4-3005B0B57E9E}"/>
                                        </a:ext>
                                      </a:extLst>
                                    </p:cNvPr>
                                    <p:cNvCxnSpPr>
                                      <a:cxnSpLocks/>
                                    </p:cNvCxnSpPr>
                                    <p:nvPr/>
                                  </p:nvCxnSpPr>
                                  <p:spPr>
                                    <a:xfrm>
                                      <a:off x="9594145" y="5900216"/>
                                      <a:ext cx="0" cy="71440"/>
                                    </a:xfrm>
                                    <a:prstGeom prst="line">
                                      <a:avLst/>
                                    </a:prstGeom>
                                    <a:ln w="12700">
                                      <a:solidFill>
                                        <a:schemeClr val="tx1"/>
                                      </a:solidFill>
                                    </a:ln>
                                    <a:effectLst/>
                                  </p:spPr>
                                  <p:style>
                                    <a:lnRef idx="2">
                                      <a:schemeClr val="accent1"/>
                                    </a:lnRef>
                                    <a:fillRef idx="0">
                                      <a:schemeClr val="accent1"/>
                                    </a:fillRef>
                                    <a:effectRef idx="1">
                                      <a:schemeClr val="accent1"/>
                                    </a:effectRef>
                                    <a:fontRef idx="minor">
                                      <a:schemeClr val="tx1"/>
                                    </a:fontRef>
                                  </p:style>
                                </p:cxnSp>
                              </p:grpSp>
                            </p:grpSp>
                            <p:sp>
                              <p:nvSpPr>
                                <p:cNvPr id="694" name="TextBox 693">
                                  <a:extLst>
                                    <a:ext uri="{FF2B5EF4-FFF2-40B4-BE49-F238E27FC236}">
                                      <a16:creationId xmlns:a16="http://schemas.microsoft.com/office/drawing/2014/main" id="{8A8CDF60-B787-974A-8F84-D13468251000}"/>
                                    </a:ext>
                                  </a:extLst>
                                </p:cNvPr>
                                <p:cNvSpPr txBox="1"/>
                                <p:nvPr/>
                              </p:nvSpPr>
                              <p:spPr>
                                <a:xfrm>
                                  <a:off x="2708369" y="5953950"/>
                                  <a:ext cx="547295" cy="215445"/>
                                </a:xfrm>
                                <a:prstGeom prst="rect">
                                  <a:avLst/>
                                </a:prstGeom>
                                <a:noFill/>
                              </p:spPr>
                              <p:txBody>
                                <a:bodyPr wrap="none" rtlCol="0">
                                  <a:spAutoFit/>
                                </a:bodyPr>
                                <a:lstStyle/>
                                <a:p>
                                  <a:r>
                                    <a:rPr lang="en-FR" sz="800" dirty="0">
                                      <a:latin typeface="Avenir Next" panose="020B0503020202020204" pitchFamily="34" charset="0"/>
                                    </a:rPr>
                                    <a:t>0.0</a:t>
                                  </a:r>
                                </a:p>
                              </p:txBody>
                            </p:sp>
                          </p:grpSp>
                        </p:grpSp>
                        <p:sp>
                          <p:nvSpPr>
                            <p:cNvPr id="689" name="TextBox 688">
                              <a:extLst>
                                <a:ext uri="{FF2B5EF4-FFF2-40B4-BE49-F238E27FC236}">
                                  <a16:creationId xmlns:a16="http://schemas.microsoft.com/office/drawing/2014/main" id="{8174782B-A0F2-7A45-A7A7-5FBEA10DE979}"/>
                                </a:ext>
                              </a:extLst>
                            </p:cNvPr>
                            <p:cNvSpPr txBox="1"/>
                            <p:nvPr/>
                          </p:nvSpPr>
                          <p:spPr>
                            <a:xfrm>
                              <a:off x="7261598" y="6409550"/>
                              <a:ext cx="330540" cy="215444"/>
                            </a:xfrm>
                            <a:prstGeom prst="rect">
                              <a:avLst/>
                            </a:prstGeom>
                            <a:noFill/>
                          </p:spPr>
                          <p:txBody>
                            <a:bodyPr wrap="none" rtlCol="0">
                              <a:spAutoFit/>
                            </a:bodyPr>
                            <a:lstStyle/>
                            <a:p>
                              <a:r>
                                <a:rPr lang="en-FR" sz="800" dirty="0">
                                  <a:latin typeface="Avenir Next" panose="020B0503020202020204" pitchFamily="34" charset="0"/>
                                </a:rPr>
                                <a:t>4.0</a:t>
                              </a:r>
                            </a:p>
                          </p:txBody>
                        </p:sp>
                        <p:cxnSp>
                          <p:nvCxnSpPr>
                            <p:cNvPr id="690" name="Straight Connector 689">
                              <a:extLst>
                                <a:ext uri="{FF2B5EF4-FFF2-40B4-BE49-F238E27FC236}">
                                  <a16:creationId xmlns:a16="http://schemas.microsoft.com/office/drawing/2014/main" id="{F5D099B7-300D-3345-92B6-40E5FE82F670}"/>
                                </a:ext>
                              </a:extLst>
                            </p:cNvPr>
                            <p:cNvCxnSpPr>
                              <a:cxnSpLocks/>
                            </p:cNvCxnSpPr>
                            <p:nvPr/>
                          </p:nvCxnSpPr>
                          <p:spPr>
                            <a:xfrm>
                              <a:off x="7577768" y="6344589"/>
                              <a:ext cx="0" cy="71440"/>
                            </a:xfrm>
                            <a:prstGeom prst="line">
                              <a:avLst/>
                            </a:prstGeom>
                            <a:ln w="12700">
                              <a:solidFill>
                                <a:schemeClr val="tx1"/>
                              </a:solidFill>
                            </a:ln>
                            <a:effectLst/>
                          </p:spPr>
                          <p:style>
                            <a:lnRef idx="2">
                              <a:schemeClr val="accent1"/>
                            </a:lnRef>
                            <a:fillRef idx="0">
                              <a:schemeClr val="accent1"/>
                            </a:fillRef>
                            <a:effectRef idx="1">
                              <a:schemeClr val="accent1"/>
                            </a:effectRef>
                            <a:fontRef idx="minor">
                              <a:schemeClr val="tx1"/>
                            </a:fontRef>
                          </p:style>
                        </p:cxnSp>
                      </p:grpSp>
                      <p:cxnSp>
                        <p:nvCxnSpPr>
                          <p:cNvPr id="687" name="Straight Connector 686">
                            <a:extLst>
                              <a:ext uri="{FF2B5EF4-FFF2-40B4-BE49-F238E27FC236}">
                                <a16:creationId xmlns:a16="http://schemas.microsoft.com/office/drawing/2014/main" id="{DFF6F020-8DBB-BA4E-8F10-0D3936B46AF5}"/>
                              </a:ext>
                            </a:extLst>
                          </p:cNvPr>
                          <p:cNvCxnSpPr>
                            <a:cxnSpLocks/>
                          </p:cNvCxnSpPr>
                          <p:nvPr/>
                        </p:nvCxnSpPr>
                        <p:spPr>
                          <a:xfrm>
                            <a:off x="8153680" y="6342988"/>
                            <a:ext cx="0" cy="71440"/>
                          </a:xfrm>
                          <a:prstGeom prst="line">
                            <a:avLst/>
                          </a:prstGeom>
                          <a:ln w="12700">
                            <a:solidFill>
                              <a:schemeClr val="tx1"/>
                            </a:solidFill>
                          </a:ln>
                          <a:effectLst/>
                        </p:spPr>
                        <p:style>
                          <a:lnRef idx="2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1">
                            <a:schemeClr val="accent1"/>
                          </a:effectRef>
                          <a:fontRef idx="minor">
                            <a:schemeClr val="tx1"/>
                          </a:fontRef>
                        </p:style>
                      </p:cxnSp>
                    </p:grpSp>
                    <p:cxnSp>
                      <p:nvCxnSpPr>
                        <p:cNvPr id="684" name="Straight Connector 683">
                          <a:extLst>
                            <a:ext uri="{FF2B5EF4-FFF2-40B4-BE49-F238E27FC236}">
                              <a16:creationId xmlns:a16="http://schemas.microsoft.com/office/drawing/2014/main" id="{245B752D-A852-F540-B181-8430B15824DA}"/>
                            </a:ext>
                          </a:extLst>
                        </p:cNvPr>
                        <p:cNvCxnSpPr>
                          <a:cxnSpLocks/>
                        </p:cNvCxnSpPr>
                        <p:nvPr/>
                      </p:nvCxnSpPr>
                      <p:spPr>
                        <a:xfrm>
                          <a:off x="8710344" y="6341384"/>
                          <a:ext cx="0" cy="71440"/>
                        </a:xfrm>
                        <a:prstGeom prst="line">
                          <a:avLst/>
                        </a:prstGeom>
                        <a:ln w="12700">
                          <a:solidFill>
                            <a:schemeClr val="tx1"/>
                          </a:solidFill>
                        </a:ln>
                        <a:effectLst/>
                      </p:spPr>
                      <p:style>
                        <a:lnRef idx="2">
                          <a:schemeClr val="accent1"/>
                        </a:lnRef>
                        <a:fillRef idx="0">
                          <a:schemeClr val="accent1"/>
                        </a:fillRef>
                        <a:effectRef idx="1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</p:grpSp>
                  <p:sp>
                    <p:nvSpPr>
                      <p:cNvPr id="665" name="Rectangle 664">
                        <a:extLst>
                          <a:ext uri="{FF2B5EF4-FFF2-40B4-BE49-F238E27FC236}">
                            <a16:creationId xmlns:a16="http://schemas.microsoft.com/office/drawing/2014/main" id="{D4C1E5D6-8A6D-4B46-93A9-355D18560C3E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3153192" y="777361"/>
                        <a:ext cx="4996576" cy="1056932"/>
                      </a:xfrm>
                      <a:prstGeom prst="rect">
                        <a:avLst/>
                      </a:prstGeom>
                      <a:solidFill>
                        <a:srgbClr val="FCAF32"/>
                      </a:solidFill>
                      <a:ln>
                        <a:noFill/>
                      </a:ln>
                      <a:effectLst/>
                    </p:spPr>
                    <p:style>
                      <a:lnRef idx="1">
                        <a:schemeClr val="accent1"/>
                      </a:lnRef>
                      <a:fillRef idx="3">
                        <a:schemeClr val="accent1"/>
                      </a:fillRef>
                      <a:effectRef idx="2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r>
                          <a:rPr lang="en-US" sz="1000" dirty="0">
                            <a:solidFill>
                              <a:schemeClr val="tx1"/>
                            </a:solidFill>
                          </a:rPr>
                          <a:t>Muons</a:t>
                        </a:r>
                      </a:p>
                    </p:txBody>
                  </p:sp>
                  <p:grpSp>
                    <p:nvGrpSpPr>
                      <p:cNvPr id="666" name="Group 665">
                        <a:extLst>
                          <a:ext uri="{FF2B5EF4-FFF2-40B4-BE49-F238E27FC236}">
                            <a16:creationId xmlns:a16="http://schemas.microsoft.com/office/drawing/2014/main" id="{7EF7A414-8B75-C047-88B4-364E74167AB5}"/>
                          </a:ext>
                        </a:extLst>
                      </p:cNvPr>
                      <p:cNvGrpSpPr/>
                      <p:nvPr/>
                    </p:nvGrpSpPr>
                    <p:grpSpPr>
                      <a:xfrm>
                        <a:off x="3059203" y="481264"/>
                        <a:ext cx="98691" cy="6191495"/>
                        <a:chOff x="3078453" y="481264"/>
                        <a:chExt cx="98691" cy="6191495"/>
                      </a:xfrm>
                    </p:grpSpPr>
                    <p:cxnSp>
                      <p:nvCxnSpPr>
                        <p:cNvPr id="667" name="Straight Connector 666">
                          <a:extLst>
                            <a:ext uri="{FF2B5EF4-FFF2-40B4-BE49-F238E27FC236}">
                              <a16:creationId xmlns:a16="http://schemas.microsoft.com/office/drawing/2014/main" id="{AAEB7A1B-2504-9946-B63E-B403D045CED0}"/>
                            </a:ext>
                          </a:extLst>
                        </p:cNvPr>
                        <p:cNvCxnSpPr>
                          <a:cxnSpLocks/>
                        </p:cNvCxnSpPr>
                        <p:nvPr/>
                      </p:nvCxnSpPr>
                      <p:spPr>
                        <a:xfrm rot="16200000">
                          <a:off x="3119801" y="2365494"/>
                          <a:ext cx="0" cy="71440"/>
                        </a:xfrm>
                        <a:prstGeom prst="line">
                          <a:avLst/>
                        </a:prstGeom>
                        <a:ln w="12700">
                          <a:solidFill>
                            <a:schemeClr val="tx1"/>
                          </a:solidFill>
                        </a:ln>
                        <a:effectLst/>
                      </p:spPr>
                      <p:style>
                        <a:lnRef idx="2">
                          <a:schemeClr val="accent1"/>
                        </a:lnRef>
                        <a:fillRef idx="0">
                          <a:schemeClr val="accent1"/>
                        </a:fillRef>
                        <a:effectRef idx="1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  <p:grpSp>
                      <p:nvGrpSpPr>
                        <p:cNvPr id="668" name="Group 667">
                          <a:extLst>
                            <a:ext uri="{FF2B5EF4-FFF2-40B4-BE49-F238E27FC236}">
                              <a16:creationId xmlns:a16="http://schemas.microsoft.com/office/drawing/2014/main" id="{C53DC492-7977-2549-8F60-835C9277EFF8}"/>
                            </a:ext>
                          </a:extLst>
                        </p:cNvPr>
                        <p:cNvGrpSpPr/>
                        <p:nvPr/>
                      </p:nvGrpSpPr>
                      <p:grpSpPr>
                        <a:xfrm>
                          <a:off x="3078453" y="481264"/>
                          <a:ext cx="98691" cy="6191495"/>
                          <a:chOff x="3077888" y="317028"/>
                          <a:chExt cx="98691" cy="6191495"/>
                        </a:xfrm>
                      </p:grpSpPr>
                      <p:grpSp>
                        <p:nvGrpSpPr>
                          <p:cNvPr id="669" name="Group 668">
                            <a:extLst>
                              <a:ext uri="{FF2B5EF4-FFF2-40B4-BE49-F238E27FC236}">
                                <a16:creationId xmlns:a16="http://schemas.microsoft.com/office/drawing/2014/main" id="{F3847597-FAAA-804F-8AFB-D284E31F1472}"/>
                              </a:ext>
                            </a:extLst>
                          </p:cNvPr>
                          <p:cNvGrpSpPr/>
                          <p:nvPr/>
                        </p:nvGrpSpPr>
                        <p:grpSpPr>
                          <a:xfrm rot="16200000">
                            <a:off x="37607" y="3369551"/>
                            <a:ext cx="6191495" cy="86449"/>
                            <a:chOff x="3448753" y="6508215"/>
                            <a:chExt cx="6191495" cy="86449"/>
                          </a:xfrm>
                        </p:grpSpPr>
                        <p:cxnSp>
                          <p:nvCxnSpPr>
                            <p:cNvPr id="674" name="Straight Arrow Connector 673">
                              <a:extLst>
                                <a:ext uri="{FF2B5EF4-FFF2-40B4-BE49-F238E27FC236}">
                                  <a16:creationId xmlns:a16="http://schemas.microsoft.com/office/drawing/2014/main" id="{1833B874-A018-9340-9754-B83AF4A6F281}"/>
                                </a:ext>
                              </a:extLst>
                            </p:cNvPr>
                            <p:cNvCxnSpPr>
                              <a:cxnSpLocks/>
                            </p:cNvCxnSpPr>
                            <p:nvPr/>
                          </p:nvCxnSpPr>
                          <p:spPr>
                            <a:xfrm rot="5400000" flipH="1" flipV="1">
                              <a:off x="6538135" y="3492551"/>
                              <a:ext cx="12731" cy="6191495"/>
                            </a:xfrm>
                            <a:prstGeom prst="straightConnector1">
                              <a:avLst/>
                            </a:prstGeom>
                            <a:ln w="12700">
                              <a:solidFill>
                                <a:schemeClr val="tx1"/>
                              </a:solidFill>
                              <a:tailEnd type="triangle"/>
                            </a:ln>
                            <a:effectLst/>
                          </p:spPr>
                          <p:style>
                            <a:lnRef idx="2">
                              <a:schemeClr val="accent1"/>
                            </a:lnRef>
                            <a:fillRef idx="0">
                              <a:schemeClr val="accent1"/>
                            </a:fillRef>
                            <a:effectRef idx="1">
                              <a:schemeClr val="accent1"/>
                            </a:effectRef>
                            <a:fontRef idx="minor">
                              <a:schemeClr val="tx1"/>
                            </a:fontRef>
                          </p:style>
                        </p:cxnSp>
                        <p:cxnSp>
                          <p:nvCxnSpPr>
                            <p:cNvPr id="675" name="Straight Connector 674">
                              <a:extLst>
                                <a:ext uri="{FF2B5EF4-FFF2-40B4-BE49-F238E27FC236}">
                                  <a16:creationId xmlns:a16="http://schemas.microsoft.com/office/drawing/2014/main" id="{4DD7691C-DD7D-6D4A-9EC8-2ADDFBF715BE}"/>
                                </a:ext>
                              </a:extLst>
                            </p:cNvPr>
                            <p:cNvCxnSpPr>
                              <a:cxnSpLocks/>
                            </p:cNvCxnSpPr>
                            <p:nvPr/>
                          </p:nvCxnSpPr>
                          <p:spPr>
                            <a:xfrm>
                              <a:off x="3830600" y="6509812"/>
                              <a:ext cx="0" cy="71439"/>
                            </a:xfrm>
                            <a:prstGeom prst="line">
                              <a:avLst/>
                            </a:prstGeom>
                            <a:ln w="12700">
                              <a:solidFill>
                                <a:schemeClr val="tx1"/>
                              </a:solidFill>
                            </a:ln>
                            <a:effectLst/>
                          </p:spPr>
                          <p:style>
                            <a:lnRef idx="2">
                              <a:schemeClr val="accent1"/>
                            </a:lnRef>
                            <a:fillRef idx="0">
                              <a:schemeClr val="accent1"/>
                            </a:fillRef>
                            <a:effectRef idx="1">
                              <a:schemeClr val="accent1"/>
                            </a:effectRef>
                            <a:fontRef idx="minor">
                              <a:schemeClr val="tx1"/>
                            </a:fontRef>
                          </p:style>
                        </p:cxnSp>
                        <p:cxnSp>
                          <p:nvCxnSpPr>
                            <p:cNvPr id="676" name="Straight Connector 675">
                              <a:extLst>
                                <a:ext uri="{FF2B5EF4-FFF2-40B4-BE49-F238E27FC236}">
                                  <a16:creationId xmlns:a16="http://schemas.microsoft.com/office/drawing/2014/main" id="{3786B878-77FB-8242-B23E-C576C0ABB9AE}"/>
                                </a:ext>
                              </a:extLst>
                            </p:cNvPr>
                            <p:cNvCxnSpPr>
                              <a:cxnSpLocks/>
                            </p:cNvCxnSpPr>
                            <p:nvPr/>
                          </p:nvCxnSpPr>
                          <p:spPr>
                            <a:xfrm>
                              <a:off x="4388265" y="6509798"/>
                              <a:ext cx="0" cy="71440"/>
                            </a:xfrm>
                            <a:prstGeom prst="line">
                              <a:avLst/>
                            </a:prstGeom>
                            <a:ln w="12700">
                              <a:solidFill>
                                <a:schemeClr val="tx1"/>
                              </a:solidFill>
                            </a:ln>
                            <a:effectLst/>
                          </p:spPr>
                          <p:style>
                            <a:lnRef idx="2">
                              <a:schemeClr val="accent1"/>
                            </a:lnRef>
                            <a:fillRef idx="0">
                              <a:schemeClr val="accent1"/>
                            </a:fillRef>
                            <a:effectRef idx="1">
                              <a:schemeClr val="accent1"/>
                            </a:effectRef>
                            <a:fontRef idx="minor">
                              <a:schemeClr val="tx1"/>
                            </a:fontRef>
                          </p:style>
                        </p:cxnSp>
                        <p:cxnSp>
                          <p:nvCxnSpPr>
                            <p:cNvPr id="677" name="Straight Connector 676">
                              <a:extLst>
                                <a:ext uri="{FF2B5EF4-FFF2-40B4-BE49-F238E27FC236}">
                                  <a16:creationId xmlns:a16="http://schemas.microsoft.com/office/drawing/2014/main" id="{82453477-4ACA-274A-A2CC-38BE9081DD53}"/>
                                </a:ext>
                              </a:extLst>
                            </p:cNvPr>
                            <p:cNvCxnSpPr>
                              <a:cxnSpLocks/>
                            </p:cNvCxnSpPr>
                            <p:nvPr/>
                          </p:nvCxnSpPr>
                          <p:spPr>
                            <a:xfrm>
                              <a:off x="4939860" y="6509815"/>
                              <a:ext cx="0" cy="71440"/>
                            </a:xfrm>
                            <a:prstGeom prst="line">
                              <a:avLst/>
                            </a:prstGeom>
                            <a:ln w="12700">
                              <a:solidFill>
                                <a:schemeClr val="tx1"/>
                              </a:solidFill>
                            </a:ln>
                            <a:effectLst/>
                          </p:spPr>
                          <p:style>
                            <a:lnRef idx="2">
                              <a:schemeClr val="accent1"/>
                            </a:lnRef>
                            <a:fillRef idx="0">
                              <a:schemeClr val="accent1"/>
                            </a:fillRef>
                            <a:effectRef idx="1">
                              <a:schemeClr val="accent1"/>
                            </a:effectRef>
                            <a:fontRef idx="minor">
                              <a:schemeClr val="tx1"/>
                            </a:fontRef>
                          </p:style>
                        </p:cxnSp>
                        <p:cxnSp>
                          <p:nvCxnSpPr>
                            <p:cNvPr id="678" name="Straight Connector 677">
                              <a:extLst>
                                <a:ext uri="{FF2B5EF4-FFF2-40B4-BE49-F238E27FC236}">
                                  <a16:creationId xmlns:a16="http://schemas.microsoft.com/office/drawing/2014/main" id="{8B65AB55-DDB8-3242-8F17-D73F028242DE}"/>
                                </a:ext>
                              </a:extLst>
                            </p:cNvPr>
                            <p:cNvCxnSpPr>
                              <a:cxnSpLocks/>
                            </p:cNvCxnSpPr>
                            <p:nvPr/>
                          </p:nvCxnSpPr>
                          <p:spPr>
                            <a:xfrm>
                              <a:off x="5503594" y="6509815"/>
                              <a:ext cx="0" cy="71440"/>
                            </a:xfrm>
                            <a:prstGeom prst="line">
                              <a:avLst/>
                            </a:prstGeom>
                            <a:ln w="12700">
                              <a:solidFill>
                                <a:schemeClr val="tx1"/>
                              </a:solidFill>
                            </a:ln>
                            <a:effectLst/>
                          </p:spPr>
                          <p:style>
                            <a:lnRef idx="2">
                              <a:schemeClr val="accent1"/>
                            </a:lnRef>
                            <a:fillRef idx="0">
                              <a:schemeClr val="accent1"/>
                            </a:fillRef>
                            <a:effectRef idx="1">
                              <a:schemeClr val="accent1"/>
                            </a:effectRef>
                            <a:fontRef idx="minor">
                              <a:schemeClr val="tx1"/>
                            </a:fontRef>
                          </p:style>
                        </p:cxnSp>
                        <p:cxnSp>
                          <p:nvCxnSpPr>
                            <p:cNvPr id="679" name="Straight Connector 678">
                              <a:extLst>
                                <a:ext uri="{FF2B5EF4-FFF2-40B4-BE49-F238E27FC236}">
                                  <a16:creationId xmlns:a16="http://schemas.microsoft.com/office/drawing/2014/main" id="{FD569DBC-2475-BA4F-A6F0-EFD6C55A3477}"/>
                                </a:ext>
                              </a:extLst>
                            </p:cNvPr>
                            <p:cNvCxnSpPr>
                              <a:cxnSpLocks/>
                            </p:cNvCxnSpPr>
                            <p:nvPr/>
                          </p:nvCxnSpPr>
                          <p:spPr>
                            <a:xfrm>
                              <a:off x="6055189" y="6509815"/>
                              <a:ext cx="0" cy="71440"/>
                            </a:xfrm>
                            <a:prstGeom prst="line">
                              <a:avLst/>
                            </a:prstGeom>
                            <a:ln w="12700">
                              <a:solidFill>
                                <a:schemeClr val="tx1"/>
                              </a:solidFill>
                            </a:ln>
                            <a:effectLst/>
                          </p:spPr>
                          <p:style>
                            <a:lnRef idx="2">
                              <a:schemeClr val="accent1"/>
                            </a:lnRef>
                            <a:fillRef idx="0">
                              <a:schemeClr val="accent1"/>
                            </a:fillRef>
                            <a:effectRef idx="1">
                              <a:schemeClr val="accent1"/>
                            </a:effectRef>
                            <a:fontRef idx="minor">
                              <a:schemeClr val="tx1"/>
                            </a:fontRef>
                          </p:style>
                        </p:cxnSp>
                        <p:cxnSp>
                          <p:nvCxnSpPr>
                            <p:cNvPr id="680" name="Straight Connector 679">
                              <a:extLst>
                                <a:ext uri="{FF2B5EF4-FFF2-40B4-BE49-F238E27FC236}">
                                  <a16:creationId xmlns:a16="http://schemas.microsoft.com/office/drawing/2014/main" id="{C8D377C0-743C-2A4A-B842-32FCE2FD54F7}"/>
                                </a:ext>
                              </a:extLst>
                            </p:cNvPr>
                            <p:cNvCxnSpPr>
                              <a:cxnSpLocks/>
                            </p:cNvCxnSpPr>
                            <p:nvPr/>
                          </p:nvCxnSpPr>
                          <p:spPr>
                            <a:xfrm>
                              <a:off x="6606784" y="6509815"/>
                              <a:ext cx="0" cy="71440"/>
                            </a:xfrm>
                            <a:prstGeom prst="line">
                              <a:avLst/>
                            </a:prstGeom>
                            <a:ln w="12700">
                              <a:solidFill>
                                <a:schemeClr val="tx1"/>
                              </a:solidFill>
                            </a:ln>
                            <a:effectLst/>
                          </p:spPr>
                          <p:style>
                            <a:lnRef idx="2">
                              <a:schemeClr val="accent1"/>
                            </a:lnRef>
                            <a:fillRef idx="0">
                              <a:schemeClr val="accent1"/>
                            </a:fillRef>
                            <a:effectRef idx="1">
                              <a:schemeClr val="accent1"/>
                            </a:effectRef>
                            <a:fontRef idx="minor">
                              <a:schemeClr val="tx1"/>
                            </a:fontRef>
                          </p:style>
                        </p:cxnSp>
                        <p:cxnSp>
                          <p:nvCxnSpPr>
                            <p:cNvPr id="681" name="Straight Connector 680">
                              <a:extLst>
                                <a:ext uri="{FF2B5EF4-FFF2-40B4-BE49-F238E27FC236}">
                                  <a16:creationId xmlns:a16="http://schemas.microsoft.com/office/drawing/2014/main" id="{C8C5075A-F128-0B4C-A4FD-72FBC89A4CA0}"/>
                                </a:ext>
                              </a:extLst>
                            </p:cNvPr>
                            <p:cNvCxnSpPr>
                              <a:cxnSpLocks/>
                            </p:cNvCxnSpPr>
                            <p:nvPr/>
                          </p:nvCxnSpPr>
                          <p:spPr>
                            <a:xfrm>
                              <a:off x="7163882" y="6508215"/>
                              <a:ext cx="0" cy="71440"/>
                            </a:xfrm>
                            <a:prstGeom prst="line">
                              <a:avLst/>
                            </a:prstGeom>
                            <a:ln w="12700">
                              <a:solidFill>
                                <a:schemeClr val="tx1"/>
                              </a:solidFill>
                            </a:ln>
                            <a:effectLst/>
                          </p:spPr>
                          <p:style>
                            <a:lnRef idx="2">
                              <a:schemeClr val="accent1"/>
                            </a:lnRef>
                            <a:fillRef idx="0">
                              <a:schemeClr val="accent1"/>
                            </a:fillRef>
                            <a:effectRef idx="1">
                              <a:schemeClr val="accent1"/>
                            </a:effectRef>
                            <a:fontRef idx="minor">
                              <a:schemeClr val="tx1"/>
                            </a:fontRef>
                          </p:style>
                        </p:cxnSp>
                      </p:grpSp>
                      <p:grpSp>
                        <p:nvGrpSpPr>
                          <p:cNvPr id="670" name="Group 669">
                            <a:extLst>
                              <a:ext uri="{FF2B5EF4-FFF2-40B4-BE49-F238E27FC236}">
                                <a16:creationId xmlns:a16="http://schemas.microsoft.com/office/drawing/2014/main" id="{8D6C81F7-A441-1A4D-9CF1-4BDEE1DBC316}"/>
                              </a:ext>
                            </a:extLst>
                          </p:cNvPr>
                          <p:cNvGrpSpPr/>
                          <p:nvPr/>
                        </p:nvGrpSpPr>
                        <p:grpSpPr>
                          <a:xfrm rot="16200000">
                            <a:off x="2584218" y="1106797"/>
                            <a:ext cx="1074837" cy="87498"/>
                            <a:chOff x="7625822" y="6760460"/>
                            <a:chExt cx="1074838" cy="87498"/>
                          </a:xfrm>
                        </p:grpSpPr>
                        <p:cxnSp>
                          <p:nvCxnSpPr>
                            <p:cNvPr id="671" name="Straight Connector 670">
                              <a:extLst>
                                <a:ext uri="{FF2B5EF4-FFF2-40B4-BE49-F238E27FC236}">
                                  <a16:creationId xmlns:a16="http://schemas.microsoft.com/office/drawing/2014/main" id="{CC393568-4E67-3743-BCBE-901EE144E507}"/>
                                </a:ext>
                              </a:extLst>
                            </p:cNvPr>
                            <p:cNvCxnSpPr>
                              <a:cxnSpLocks/>
                            </p:cNvCxnSpPr>
                            <p:nvPr/>
                          </p:nvCxnSpPr>
                          <p:spPr>
                            <a:xfrm>
                              <a:off x="7625822" y="6760460"/>
                              <a:ext cx="0" cy="71440"/>
                            </a:xfrm>
                            <a:prstGeom prst="line">
                              <a:avLst/>
                            </a:prstGeom>
                            <a:ln w="12700">
                              <a:solidFill>
                                <a:schemeClr val="tx1"/>
                              </a:solidFill>
                            </a:ln>
                            <a:effectLst/>
                          </p:spPr>
                          <p:style>
                            <a:lnRef idx="2">
                              <a:schemeClr val="accent1"/>
                            </a:lnRef>
                            <a:fillRef idx="0">
                              <a:schemeClr val="accent1"/>
                            </a:fillRef>
                            <a:effectRef idx="1">
                              <a:schemeClr val="accent1"/>
                            </a:effectRef>
                            <a:fontRef idx="minor">
                              <a:schemeClr val="tx1"/>
                            </a:fontRef>
                          </p:style>
                        </p:cxnSp>
                        <p:cxnSp>
                          <p:nvCxnSpPr>
                            <p:cNvPr id="672" name="Straight Connector 671">
                              <a:extLst>
                                <a:ext uri="{FF2B5EF4-FFF2-40B4-BE49-F238E27FC236}">
                                  <a16:creationId xmlns:a16="http://schemas.microsoft.com/office/drawing/2014/main" id="{B64FFC21-6ED5-5940-9893-0E45FEE87B00}"/>
                                </a:ext>
                              </a:extLst>
                            </p:cNvPr>
                            <p:cNvCxnSpPr>
                              <a:cxnSpLocks/>
                            </p:cNvCxnSpPr>
                            <p:nvPr/>
                          </p:nvCxnSpPr>
                          <p:spPr>
                            <a:xfrm>
                              <a:off x="8172864" y="6768489"/>
                              <a:ext cx="0" cy="71440"/>
                            </a:xfrm>
                            <a:prstGeom prst="line">
                              <a:avLst/>
                            </a:prstGeom>
                            <a:ln w="12700">
                              <a:solidFill>
                                <a:schemeClr val="tx1"/>
                              </a:solidFill>
                            </a:ln>
                            <a:effectLst/>
                          </p:spPr>
                          <p:style>
                            <a:lnRef idx="2">
                              <a:schemeClr val="accent1"/>
                            </a:lnRef>
                            <a:fillRef idx="0">
                              <a:schemeClr val="accent1"/>
                            </a:fillRef>
                            <a:effectRef idx="1">
                              <a:schemeClr val="accent1"/>
                            </a:effectRef>
                            <a:fontRef idx="minor">
                              <a:schemeClr val="tx1"/>
                            </a:fontRef>
                          </p:style>
                        </p:cxnSp>
                        <p:cxnSp>
                          <p:nvCxnSpPr>
                            <p:cNvPr id="673" name="Straight Connector 672">
                              <a:extLst>
                                <a:ext uri="{FF2B5EF4-FFF2-40B4-BE49-F238E27FC236}">
                                  <a16:creationId xmlns:a16="http://schemas.microsoft.com/office/drawing/2014/main" id="{CBBA8C42-1CBF-3D47-9A8B-1F06B9C8D462}"/>
                                </a:ext>
                              </a:extLst>
                            </p:cNvPr>
                            <p:cNvCxnSpPr>
                              <a:cxnSpLocks/>
                            </p:cNvCxnSpPr>
                            <p:nvPr/>
                          </p:nvCxnSpPr>
                          <p:spPr>
                            <a:xfrm>
                              <a:off x="8700660" y="6776518"/>
                              <a:ext cx="0" cy="71440"/>
                            </a:xfrm>
                            <a:prstGeom prst="line">
                              <a:avLst/>
                            </a:prstGeom>
                            <a:ln w="12700">
                              <a:solidFill>
                                <a:schemeClr val="tx1"/>
                              </a:solidFill>
                            </a:ln>
                            <a:effectLst/>
                          </p:spPr>
                          <p:style>
                            <a:lnRef idx="2">
                              <a:schemeClr val="accent1"/>
                            </a:lnRef>
                            <a:fillRef idx="0">
                              <a:schemeClr val="accent1"/>
                            </a:fillRef>
                            <a:effectRef idx="1">
                              <a:schemeClr val="accent1"/>
                            </a:effectRef>
                            <a:fontRef idx="minor">
                              <a:schemeClr val="tx1"/>
                            </a:fontRef>
                          </p:style>
                        </p:cxnSp>
                      </p:grpSp>
                    </p:grpSp>
                  </p:grpSp>
                </p:grpSp>
                <p:sp>
                  <p:nvSpPr>
                    <p:cNvPr id="661" name="Rectangle 660">
                      <a:extLst>
                        <a:ext uri="{FF2B5EF4-FFF2-40B4-BE49-F238E27FC236}">
                          <a16:creationId xmlns:a16="http://schemas.microsoft.com/office/drawing/2014/main" id="{B378E29A-8E4A-A943-A06F-149209F00867}"/>
                        </a:ext>
                      </a:extLst>
                    </p:cNvPr>
                    <p:cNvSpPr/>
                    <p:nvPr/>
                  </p:nvSpPr>
                  <p:spPr>
                    <a:xfrm rot="5400000">
                      <a:off x="7687405" y="3059862"/>
                      <a:ext cx="5724016" cy="1100778"/>
                    </a:xfrm>
                    <a:prstGeom prst="rect">
                      <a:avLst/>
                    </a:prstGeom>
                    <a:solidFill>
                      <a:srgbClr val="FCAF32"/>
                    </a:solidFill>
                    <a:ln>
                      <a:noFill/>
                    </a:ln>
                    <a:effectLst/>
                  </p:spPr>
                  <p:style>
                    <a:lnRef idx="1">
                      <a:schemeClr val="accent1"/>
                    </a:lnRef>
                    <a:fillRef idx="3">
                      <a:schemeClr val="accent1"/>
                    </a:fillRef>
                    <a:effectRef idx="2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Muons</a:t>
                      </a:r>
                    </a:p>
                  </p:txBody>
                </p:sp>
                <p:sp>
                  <p:nvSpPr>
                    <p:cNvPr id="662" name="TextBox 661">
                      <a:extLst>
                        <a:ext uri="{FF2B5EF4-FFF2-40B4-BE49-F238E27FC236}">
                          <a16:creationId xmlns:a16="http://schemas.microsoft.com/office/drawing/2014/main" id="{74C2676B-7987-3A49-94FD-3D403C8745C8}"/>
                        </a:ext>
                      </a:extLst>
                    </p:cNvPr>
                    <p:cNvSpPr txBox="1"/>
                    <p:nvPr/>
                  </p:nvSpPr>
                  <p:spPr>
                    <a:xfrm>
                      <a:off x="10787460" y="6619608"/>
                      <a:ext cx="330540" cy="215445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r>
                        <a:rPr lang="en-FR" sz="800" dirty="0">
                          <a:latin typeface="Avenir Next" panose="020B0503020202020204" pitchFamily="34" charset="0"/>
                        </a:rPr>
                        <a:t>5.5</a:t>
                      </a:r>
                    </a:p>
                  </p:txBody>
                </p:sp>
                <p:cxnSp>
                  <p:nvCxnSpPr>
                    <p:cNvPr id="663" name="Straight Connector 662">
                      <a:extLst>
                        <a:ext uri="{FF2B5EF4-FFF2-40B4-BE49-F238E27FC236}">
                          <a16:creationId xmlns:a16="http://schemas.microsoft.com/office/drawing/2014/main" id="{3F31F587-4B8F-4C48-A414-932897BBCEC8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11099802" y="6551443"/>
                      <a:ext cx="0" cy="71440"/>
                    </a:xfrm>
                    <a:prstGeom prst="line">
                      <a:avLst/>
                    </a:prstGeom>
                    <a:ln w="12700">
                      <a:solidFill>
                        <a:schemeClr val="tx1"/>
                      </a:solidFill>
                    </a:ln>
                    <a:effectLst/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sp>
                <p:nvSpPr>
                  <p:cNvPr id="659" name="Rectangle 658">
                    <a:extLst>
                      <a:ext uri="{FF2B5EF4-FFF2-40B4-BE49-F238E27FC236}">
                        <a16:creationId xmlns:a16="http://schemas.microsoft.com/office/drawing/2014/main" id="{66DCA282-0131-AA42-AF88-E17FAF69CB27}"/>
                      </a:ext>
                    </a:extLst>
                  </p:cNvPr>
                  <p:cNvSpPr/>
                  <p:nvPr/>
                </p:nvSpPr>
                <p:spPr>
                  <a:xfrm rot="5400000">
                    <a:off x="6511824" y="5255654"/>
                    <a:ext cx="1863797" cy="530086"/>
                  </a:xfrm>
                  <a:prstGeom prst="rect">
                    <a:avLst/>
                  </a:prstGeom>
                  <a:solidFill>
                    <a:srgbClr val="28EBFF"/>
                  </a:solidFill>
                  <a:ln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tabLst>
                        <a:tab pos="1593850" algn="l"/>
                      </a:tabLst>
                    </a:pPr>
                    <a:r>
                      <a:rPr lang="en-US" sz="1000" dirty="0">
                        <a:solidFill>
                          <a:schemeClr val="tx1"/>
                        </a:solidFill>
                      </a:rPr>
                      <a:t>DC services</a:t>
                    </a:r>
                  </a:p>
                </p:txBody>
              </p:sp>
            </p:grpSp>
            <p:sp>
              <p:nvSpPr>
                <p:cNvPr id="656" name="Rectangle 655">
                  <a:extLst>
                    <a:ext uri="{FF2B5EF4-FFF2-40B4-BE49-F238E27FC236}">
                      <a16:creationId xmlns:a16="http://schemas.microsoft.com/office/drawing/2014/main" id="{88E61047-D23A-0849-B254-1CDF0A9AB207}"/>
                    </a:ext>
                  </a:extLst>
                </p:cNvPr>
                <p:cNvSpPr/>
                <p:nvPr/>
              </p:nvSpPr>
              <p:spPr>
                <a:xfrm>
                  <a:off x="5653264" y="3498415"/>
                  <a:ext cx="2725788" cy="529732"/>
                </a:xfrm>
                <a:prstGeom prst="rect">
                  <a:avLst/>
                </a:prstGeom>
                <a:solidFill>
                  <a:srgbClr val="F97BFF"/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1000" dirty="0" err="1">
                      <a:solidFill>
                        <a:schemeClr val="tx1"/>
                      </a:solidFill>
                    </a:rPr>
                    <a:t>LArCal</a:t>
                  </a:r>
                  <a:r>
                    <a:rPr lang="en-US" sz="1000" dirty="0">
                      <a:solidFill>
                        <a:schemeClr val="tx1"/>
                      </a:solidFill>
                    </a:rPr>
                    <a:t> </a:t>
                  </a:r>
                </a:p>
              </p:txBody>
            </p:sp>
            <p:sp>
              <p:nvSpPr>
                <p:cNvPr id="657" name="Rectangle 656">
                  <a:extLst>
                    <a:ext uri="{FF2B5EF4-FFF2-40B4-BE49-F238E27FC236}">
                      <a16:creationId xmlns:a16="http://schemas.microsoft.com/office/drawing/2014/main" id="{C3AB32D5-1A7C-124F-A978-833CD2CDC62C}"/>
                    </a:ext>
                  </a:extLst>
                </p:cNvPr>
                <p:cNvSpPr/>
                <p:nvPr/>
              </p:nvSpPr>
              <p:spPr>
                <a:xfrm rot="5400000">
                  <a:off x="7188705" y="4701180"/>
                  <a:ext cx="2966985" cy="535845"/>
                </a:xfrm>
                <a:prstGeom prst="rect">
                  <a:avLst/>
                </a:prstGeom>
                <a:solidFill>
                  <a:srgbClr val="F97BFF"/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1000" dirty="0" err="1">
                      <a:solidFill>
                        <a:schemeClr val="tx1"/>
                      </a:solidFill>
                    </a:rPr>
                    <a:t>LArCal</a:t>
                  </a:r>
                  <a:r>
                    <a:rPr lang="en-US" sz="1000" dirty="0">
                      <a:solidFill>
                        <a:schemeClr val="tx1"/>
                      </a:solidFill>
                    </a:rPr>
                    <a:t> </a:t>
                  </a:r>
                </a:p>
              </p:txBody>
            </p:sp>
          </p:grpSp>
          <p:grpSp>
            <p:nvGrpSpPr>
              <p:cNvPr id="590" name="Group 589">
                <a:extLst>
                  <a:ext uri="{FF2B5EF4-FFF2-40B4-BE49-F238E27FC236}">
                    <a16:creationId xmlns:a16="http://schemas.microsoft.com/office/drawing/2014/main" id="{6F84589C-E224-C946-8D08-12030D03FC54}"/>
                  </a:ext>
                </a:extLst>
              </p:cNvPr>
              <p:cNvGrpSpPr>
                <a:grpSpLocks noChangeAspect="1"/>
              </p:cNvGrpSpPr>
              <p:nvPr/>
            </p:nvGrpSpPr>
            <p:grpSpPr>
              <a:xfrm>
                <a:off x="3031458" y="1970573"/>
                <a:ext cx="3036092" cy="2951999"/>
                <a:chOff x="4679774" y="452146"/>
                <a:chExt cx="6568329" cy="6387944"/>
              </a:xfrm>
            </p:grpSpPr>
            <p:grpSp>
              <p:nvGrpSpPr>
                <p:cNvPr id="591" name="Group 590">
                  <a:extLst>
                    <a:ext uri="{FF2B5EF4-FFF2-40B4-BE49-F238E27FC236}">
                      <a16:creationId xmlns:a16="http://schemas.microsoft.com/office/drawing/2014/main" id="{D7D4A29A-84E0-0948-A760-5D9DF5393788}"/>
                    </a:ext>
                  </a:extLst>
                </p:cNvPr>
                <p:cNvGrpSpPr/>
                <p:nvPr/>
              </p:nvGrpSpPr>
              <p:grpSpPr>
                <a:xfrm>
                  <a:off x="4679774" y="452146"/>
                  <a:ext cx="6568329" cy="6387944"/>
                  <a:chOff x="4679774" y="452146"/>
                  <a:chExt cx="6568329" cy="6387944"/>
                </a:xfrm>
              </p:grpSpPr>
              <p:grpSp>
                <p:nvGrpSpPr>
                  <p:cNvPr id="593" name="Group 592">
                    <a:extLst>
                      <a:ext uri="{FF2B5EF4-FFF2-40B4-BE49-F238E27FC236}">
                        <a16:creationId xmlns:a16="http://schemas.microsoft.com/office/drawing/2014/main" id="{36C5DF94-489E-E441-B36B-A016E9F11F9A}"/>
                      </a:ext>
                    </a:extLst>
                  </p:cNvPr>
                  <p:cNvGrpSpPr/>
                  <p:nvPr/>
                </p:nvGrpSpPr>
                <p:grpSpPr>
                  <a:xfrm>
                    <a:off x="4679774" y="452146"/>
                    <a:ext cx="6568329" cy="6387944"/>
                    <a:chOff x="2863943" y="481264"/>
                    <a:chExt cx="6568329" cy="6387944"/>
                  </a:xfrm>
                </p:grpSpPr>
                <p:grpSp>
                  <p:nvGrpSpPr>
                    <p:cNvPr id="597" name="Group 596">
                      <a:extLst>
                        <a:ext uri="{FF2B5EF4-FFF2-40B4-BE49-F238E27FC236}">
                          <a16:creationId xmlns:a16="http://schemas.microsoft.com/office/drawing/2014/main" id="{A377699E-956A-CD48-9930-1FD005C71A50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2863943" y="1843639"/>
                      <a:ext cx="6568329" cy="5025569"/>
                      <a:chOff x="2852796" y="1599425"/>
                      <a:chExt cx="6568329" cy="5025569"/>
                    </a:xfrm>
                  </p:grpSpPr>
                  <p:sp>
                    <p:nvSpPr>
                      <p:cNvPr id="615" name="TextBox 614">
                        <a:extLst>
                          <a:ext uri="{FF2B5EF4-FFF2-40B4-BE49-F238E27FC236}">
                            <a16:creationId xmlns:a16="http://schemas.microsoft.com/office/drawing/2014/main" id="{8F146430-ABDE-CC46-9791-9E85FCB12878}"/>
                          </a:ext>
                        </a:extLst>
                      </p:cNvPr>
                      <p:cNvSpPr txBox="1"/>
                      <p:nvPr/>
                    </p:nvSpPr>
                    <p:spPr>
                      <a:xfrm>
                        <a:off x="8398001" y="6409549"/>
                        <a:ext cx="330541" cy="215445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none" rtlCol="0">
                        <a:spAutoFit/>
                      </a:bodyPr>
                      <a:lstStyle/>
                      <a:p>
                        <a:r>
                          <a:rPr lang="en-FR" sz="800" dirty="0">
                            <a:latin typeface="Avenir Next" panose="020B0503020202020204" pitchFamily="34" charset="0"/>
                          </a:rPr>
                          <a:t>5.0</a:t>
                        </a:r>
                      </a:p>
                    </p:txBody>
                  </p:sp>
                  <p:grpSp>
                    <p:nvGrpSpPr>
                      <p:cNvPr id="616" name="Group 615">
                        <a:extLst>
                          <a:ext uri="{FF2B5EF4-FFF2-40B4-BE49-F238E27FC236}">
                            <a16:creationId xmlns:a16="http://schemas.microsoft.com/office/drawing/2014/main" id="{AA88D6B0-D55F-4944-8B1E-D62F37FD41B3}"/>
                          </a:ext>
                        </a:extLst>
                      </p:cNvPr>
                      <p:cNvGrpSpPr/>
                      <p:nvPr/>
                    </p:nvGrpSpPr>
                    <p:grpSpPr>
                      <a:xfrm>
                        <a:off x="2852796" y="1599425"/>
                        <a:ext cx="6568329" cy="5025569"/>
                        <a:chOff x="2852796" y="1599425"/>
                        <a:chExt cx="6568329" cy="5025569"/>
                      </a:xfrm>
                    </p:grpSpPr>
                    <p:sp>
                      <p:nvSpPr>
                        <p:cNvPr id="618" name="TextBox 617">
                          <a:extLst>
                            <a:ext uri="{FF2B5EF4-FFF2-40B4-BE49-F238E27FC236}">
                              <a16:creationId xmlns:a16="http://schemas.microsoft.com/office/drawing/2014/main" id="{AFE16416-44B9-3749-8986-574C3B02034C}"/>
                            </a:ext>
                          </a:extLst>
                        </p:cNvPr>
                        <p:cNvSpPr txBox="1"/>
                        <p:nvPr/>
                      </p:nvSpPr>
                      <p:spPr>
                        <a:xfrm>
                          <a:off x="7835521" y="6409549"/>
                          <a:ext cx="330541" cy="215445"/>
                        </a:xfrm>
                        <a:prstGeom prst="rect">
                          <a:avLst/>
                        </a:prstGeom>
                        <a:noFill/>
                      </p:spPr>
                      <p:txBody>
                        <a:bodyPr wrap="none" rtlCol="0">
                          <a:spAutoFit/>
                        </a:bodyPr>
                        <a:lstStyle/>
                        <a:p>
                          <a:r>
                            <a:rPr lang="en-FR" sz="800" dirty="0">
                              <a:latin typeface="Avenir Next" panose="020B0503020202020204" pitchFamily="34" charset="0"/>
                            </a:rPr>
                            <a:t>4.5</a:t>
                          </a:r>
                        </a:p>
                      </p:txBody>
                    </p:sp>
                    <p:grpSp>
                      <p:nvGrpSpPr>
                        <p:cNvPr id="619" name="Group 618">
                          <a:extLst>
                            <a:ext uri="{FF2B5EF4-FFF2-40B4-BE49-F238E27FC236}">
                              <a16:creationId xmlns:a16="http://schemas.microsoft.com/office/drawing/2014/main" id="{712C01C4-E349-CC4E-B6F8-57216EDC1E9D}"/>
                            </a:ext>
                          </a:extLst>
                        </p:cNvPr>
                        <p:cNvGrpSpPr/>
                        <p:nvPr/>
                      </p:nvGrpSpPr>
                      <p:grpSpPr>
                        <a:xfrm>
                          <a:off x="2852796" y="1599425"/>
                          <a:ext cx="6568329" cy="5025569"/>
                          <a:chOff x="2852796" y="1599425"/>
                          <a:chExt cx="6568329" cy="5025569"/>
                        </a:xfrm>
                      </p:grpSpPr>
                      <p:grpSp>
                        <p:nvGrpSpPr>
                          <p:cNvPr id="621" name="Group 620">
                            <a:extLst>
                              <a:ext uri="{FF2B5EF4-FFF2-40B4-BE49-F238E27FC236}">
                                <a16:creationId xmlns:a16="http://schemas.microsoft.com/office/drawing/2014/main" id="{ED244810-AFAB-1741-92AB-A0F9D4519DE5}"/>
                              </a:ext>
                            </a:extLst>
                          </p:cNvPr>
                          <p:cNvGrpSpPr/>
                          <p:nvPr/>
                        </p:nvGrpSpPr>
                        <p:grpSpPr>
                          <a:xfrm>
                            <a:off x="2852796" y="1599425"/>
                            <a:ext cx="6568329" cy="5025569"/>
                            <a:chOff x="1283829" y="1759844"/>
                            <a:chExt cx="10875554" cy="5025569"/>
                          </a:xfrm>
                        </p:grpSpPr>
                        <p:grpSp>
                          <p:nvGrpSpPr>
                            <p:cNvPr id="624" name="Group 623">
                              <a:extLst>
                                <a:ext uri="{FF2B5EF4-FFF2-40B4-BE49-F238E27FC236}">
                                  <a16:creationId xmlns:a16="http://schemas.microsoft.com/office/drawing/2014/main" id="{6E63A67B-5D74-C14A-A1B0-15E85F570CA6}"/>
                                </a:ext>
                              </a:extLst>
                            </p:cNvPr>
                            <p:cNvGrpSpPr/>
                            <p:nvPr/>
                          </p:nvGrpSpPr>
                          <p:grpSpPr>
                            <a:xfrm>
                              <a:off x="1789217" y="1759844"/>
                              <a:ext cx="8250496" cy="4799692"/>
                              <a:chOff x="3841503" y="1143826"/>
                              <a:chExt cx="8250496" cy="4799692"/>
                            </a:xfrm>
                          </p:grpSpPr>
                          <p:grpSp>
                            <p:nvGrpSpPr>
                              <p:cNvPr id="648" name="Group 647">
                                <a:extLst>
                                  <a:ext uri="{FF2B5EF4-FFF2-40B4-BE49-F238E27FC236}">
                                    <a16:creationId xmlns:a16="http://schemas.microsoft.com/office/drawing/2014/main" id="{9D1C421C-6889-5240-861E-36D8561BFA95}"/>
                                  </a:ext>
                                </a:extLst>
                              </p:cNvPr>
                              <p:cNvGrpSpPr/>
                              <p:nvPr/>
                            </p:nvGrpSpPr>
                            <p:grpSpPr>
                              <a:xfrm>
                                <a:off x="3841503" y="1143826"/>
                                <a:ext cx="4525580" cy="4799692"/>
                                <a:chOff x="1673069" y="1520806"/>
                                <a:chExt cx="4525580" cy="4799692"/>
                              </a:xfrm>
                            </p:grpSpPr>
                            <p:sp>
                              <p:nvSpPr>
                                <p:cNvPr id="650" name="Rectangle 649">
                                  <a:extLst>
                                    <a:ext uri="{FF2B5EF4-FFF2-40B4-BE49-F238E27FC236}">
                                      <a16:creationId xmlns:a16="http://schemas.microsoft.com/office/drawing/2014/main" id="{733A40B0-31D6-C542-A436-3B74646DA945}"/>
                                    </a:ext>
                                  </a:extLst>
                                </p:cNvPr>
                                <p:cNvSpPr/>
                                <p:nvPr/>
                              </p:nvSpPr>
                              <p:spPr>
                                <a:xfrm>
                                  <a:off x="1674882" y="4295085"/>
                                  <a:ext cx="3602512" cy="1863794"/>
                                </a:xfrm>
                                <a:prstGeom prst="rect">
                                  <a:avLst/>
                                </a:prstGeom>
                                <a:solidFill>
                                  <a:srgbClr val="28EBFF"/>
                                </a:solidFill>
                                <a:ln>
                                  <a:noFill/>
                                </a:ln>
                                <a:effectLst/>
                              </p:spPr>
                              <p:style>
                                <a:lnRef idx="1">
                                  <a:schemeClr val="accent1"/>
                                </a:lnRef>
                                <a:fillRef idx="3">
                                  <a:schemeClr val="accent1"/>
                                </a:fillRef>
                                <a:effectRef idx="2">
                                  <a:schemeClr val="accent1"/>
                                </a:effectRef>
                                <a:fontRef idx="minor">
                                  <a:schemeClr val="lt1"/>
                                </a:fontRef>
                              </p:style>
                              <p:txBody>
                                <a:bodyPr rtlCol="0" anchor="ctr"/>
                                <a:lstStyle/>
                                <a:p>
                                  <a:pPr algn="ctr">
                                    <a:tabLst>
                                      <a:tab pos="1593850" algn="l"/>
                                    </a:tabLst>
                                  </a:pPr>
                                  <a:r>
                                    <a:rPr lang="en-US" sz="1000" dirty="0">
                                      <a:solidFill>
                                        <a:schemeClr val="tx1"/>
                                      </a:solidFill>
                                    </a:rPr>
                                    <a:t>Drift Chamber</a:t>
                                  </a:r>
                                </a:p>
                              </p:txBody>
                            </p:sp>
                            <p:sp>
                              <p:nvSpPr>
                                <p:cNvPr id="651" name="Rectangle 650">
                                  <a:extLst>
                                    <a:ext uri="{FF2B5EF4-FFF2-40B4-BE49-F238E27FC236}">
                                      <a16:creationId xmlns:a16="http://schemas.microsoft.com/office/drawing/2014/main" id="{4BA69ADD-AD36-FB46-8721-1B3D0B1517A8}"/>
                                    </a:ext>
                                  </a:extLst>
                                </p:cNvPr>
                                <p:cNvSpPr/>
                                <p:nvPr/>
                              </p:nvSpPr>
                              <p:spPr>
                                <a:xfrm>
                                  <a:off x="1673069" y="6185127"/>
                                  <a:ext cx="861281" cy="135371"/>
                                </a:xfrm>
                                <a:prstGeom prst="rect">
                                  <a:avLst/>
                                </a:prstGeom>
                                <a:solidFill>
                                  <a:srgbClr val="00F800"/>
                                </a:solidFill>
                                <a:ln>
                                  <a:noFill/>
                                </a:ln>
                                <a:effectLst/>
                              </p:spPr>
                              <p:style>
                                <a:lnRef idx="1">
                                  <a:schemeClr val="accent1"/>
                                </a:lnRef>
                                <a:fillRef idx="3">
                                  <a:schemeClr val="accent1"/>
                                </a:fillRef>
                                <a:effectRef idx="2">
                                  <a:schemeClr val="accent1"/>
                                </a:effectRef>
                                <a:fontRef idx="minor">
                                  <a:schemeClr val="lt1"/>
                                </a:fontRef>
                              </p:style>
                              <p:txBody>
                                <a:bodyPr rtlCol="0" anchor="ctr"/>
                                <a:lstStyle/>
                                <a:p>
                                  <a:pPr algn="ctr"/>
                                  <a:endParaRPr lang="en-US" sz="600" dirty="0">
                                    <a:solidFill>
                                      <a:schemeClr val="tx1"/>
                                    </a:solidFill>
                                  </a:endParaRPr>
                                </a:p>
                              </p:txBody>
                            </p:sp>
                            <p:grpSp>
                              <p:nvGrpSpPr>
                                <p:cNvPr id="652" name="Group 651">
                                  <a:extLst>
                                    <a:ext uri="{FF2B5EF4-FFF2-40B4-BE49-F238E27FC236}">
                                      <a16:creationId xmlns:a16="http://schemas.microsoft.com/office/drawing/2014/main" id="{5EA0044F-7306-D34D-BE54-1B1F90BDBA3C}"/>
                                    </a:ext>
                                  </a:extLst>
                                </p:cNvPr>
                                <p:cNvGrpSpPr/>
                                <p:nvPr/>
                              </p:nvGrpSpPr>
                              <p:grpSpPr>
                                <a:xfrm>
                                  <a:off x="1673735" y="1520806"/>
                                  <a:ext cx="4524914" cy="2758820"/>
                                  <a:chOff x="1739086" y="1155802"/>
                                  <a:chExt cx="4524915" cy="2758820"/>
                                </a:xfrm>
                              </p:grpSpPr>
                              <p:sp>
                                <p:nvSpPr>
                                  <p:cNvPr id="653" name="Rectangle 652">
                                    <a:extLst>
                                      <a:ext uri="{FF2B5EF4-FFF2-40B4-BE49-F238E27FC236}">
                                        <a16:creationId xmlns:a16="http://schemas.microsoft.com/office/drawing/2014/main" id="{B0926F7E-7D85-6B45-8376-8CF1B67EADAF}"/>
                                      </a:ext>
                                    </a:extLst>
                                  </p:cNvPr>
                                  <p:cNvSpPr/>
                                  <p:nvPr/>
                                </p:nvSpPr>
                                <p:spPr>
                                  <a:xfrm>
                                    <a:off x="1746186" y="3384890"/>
                                    <a:ext cx="4513245" cy="529732"/>
                                  </a:xfrm>
                                  <a:prstGeom prst="rect">
                                    <a:avLst/>
                                  </a:prstGeom>
                                  <a:solidFill>
                                    <a:schemeClr val="bg1">
                                      <a:lumMod val="75000"/>
                                    </a:schemeClr>
                                  </a:solidFill>
                                  <a:ln>
                                    <a:noFill/>
                                  </a:ln>
                                  <a:effectLst/>
                                </p:spPr>
                                <p:style>
                                  <a:lnRef idx="1">
                                    <a:schemeClr val="accent1"/>
                                  </a:lnRef>
                                  <a:fillRef idx="3">
                                    <a:schemeClr val="accent1"/>
                                  </a:fillRef>
                                  <a:effectRef idx="2">
                                    <a:schemeClr val="accent1"/>
                                  </a:effectRef>
                                  <a:fontRef idx="minor">
                                    <a:schemeClr val="lt1"/>
                                  </a:fontRef>
                                </p:style>
                                <p:txBody>
                                  <a:bodyPr rtlCol="0" anchor="ctr"/>
                                  <a:lstStyle/>
                                  <a:p>
                                    <a:pPr algn="ctr"/>
                                    <a:r>
                                      <a:rPr lang="en-US" sz="1000" dirty="0">
                                        <a:solidFill>
                                          <a:schemeClr val="tx1"/>
                                        </a:solidFill>
                                      </a:rPr>
                                      <a:t>(Thin) solenoid 2 T </a:t>
                                    </a:r>
                                  </a:p>
                                </p:txBody>
                              </p:sp>
                              <p:sp>
                                <p:nvSpPr>
                                  <p:cNvPr id="654" name="Rectangle 653">
                                    <a:extLst>
                                      <a:ext uri="{FF2B5EF4-FFF2-40B4-BE49-F238E27FC236}">
                                        <a16:creationId xmlns:a16="http://schemas.microsoft.com/office/drawing/2014/main" id="{B53AE551-81D4-2F46-8902-F37D7F44306C}"/>
                                      </a:ext>
                                    </a:extLst>
                                  </p:cNvPr>
                                  <p:cNvSpPr/>
                                  <p:nvPr/>
                                </p:nvSpPr>
                                <p:spPr>
                                  <a:xfrm>
                                    <a:off x="1739086" y="1155802"/>
                                    <a:ext cx="4524915" cy="2219741"/>
                                  </a:xfrm>
                                  <a:prstGeom prst="rect">
                                    <a:avLst/>
                                  </a:prstGeom>
                                  <a:solidFill>
                                    <a:srgbClr val="FF0000"/>
                                  </a:solidFill>
                                  <a:ln>
                                    <a:noFill/>
                                  </a:ln>
                                  <a:effectLst/>
                                </p:spPr>
                                <p:style>
                                  <a:lnRef idx="1">
                                    <a:schemeClr val="accent1"/>
                                  </a:lnRef>
                                  <a:fillRef idx="3">
                                    <a:schemeClr val="accent1"/>
                                  </a:fillRef>
                                  <a:effectRef idx="2">
                                    <a:schemeClr val="accent1"/>
                                  </a:effectRef>
                                  <a:fontRef idx="minor">
                                    <a:schemeClr val="lt1"/>
                                  </a:fontRef>
                                </p:style>
                                <p:txBody>
                                  <a:bodyPr rtlCol="0" anchor="ctr"/>
                                  <a:lstStyle/>
                                  <a:p>
                                    <a:pPr algn="ctr"/>
                                    <a:endParaRPr lang="en-US" sz="1000" dirty="0">
                                      <a:solidFill>
                                        <a:schemeClr val="tx1"/>
                                      </a:solidFill>
                                    </a:endParaRPr>
                                  </a:p>
                                  <a:p>
                                    <a:pPr algn="ctr"/>
                                    <a:r>
                                      <a:rPr lang="en-US" sz="1000" dirty="0" err="1">
                                        <a:solidFill>
                                          <a:schemeClr val="tx1"/>
                                        </a:solidFill>
                                      </a:rPr>
                                      <a:t>DRCal</a:t>
                                    </a:r>
                                    <a:endParaRPr lang="en-US" sz="1000" dirty="0">
                                      <a:solidFill>
                                        <a:schemeClr val="tx1"/>
                                      </a:solidFill>
                                    </a:endParaRPr>
                                  </a:p>
                                  <a:p>
                                    <a:pPr algn="ctr"/>
                                    <a:endParaRPr lang="en-US" sz="1000" dirty="0">
                                      <a:solidFill>
                                        <a:schemeClr val="tx1"/>
                                      </a:solidFill>
                                    </a:endParaRPr>
                                  </a:p>
                                </p:txBody>
                              </p:sp>
                            </p:grpSp>
                          </p:grpSp>
                          <p:sp>
                            <p:nvSpPr>
                              <p:cNvPr id="649" name="Rectangle 648">
                                <a:extLst>
                                  <a:ext uri="{FF2B5EF4-FFF2-40B4-BE49-F238E27FC236}">
                                    <a16:creationId xmlns:a16="http://schemas.microsoft.com/office/drawing/2014/main" id="{F53A3746-1EB3-BE43-BD82-FAB868509CE4}"/>
                                  </a:ext>
                                </a:extLst>
                              </p:cNvPr>
                              <p:cNvSpPr/>
                              <p:nvPr/>
                            </p:nvSpPr>
                            <p:spPr>
                              <a:xfrm rot="5400000">
                                <a:off x="7918575" y="1628140"/>
                                <a:ext cx="4657737" cy="3689111"/>
                              </a:xfrm>
                              <a:prstGeom prst="rect">
                                <a:avLst/>
                              </a:prstGeom>
                              <a:solidFill>
                                <a:srgbClr val="FF0000"/>
                              </a:solidFill>
                              <a:ln>
                                <a:noFill/>
                              </a:ln>
                              <a:effectLst/>
                            </p:spPr>
                            <p:style>
                              <a:lnRef idx="1">
                                <a:schemeClr val="accent1"/>
                              </a:lnRef>
                              <a:fillRef idx="3">
                                <a:schemeClr val="accent1"/>
                              </a:fillRef>
                              <a:effectRef idx="2">
                                <a:schemeClr val="accent1"/>
                              </a:effectRef>
                              <a:fontRef idx="minor">
                                <a:schemeClr val="lt1"/>
                              </a:fontRef>
                            </p:style>
                            <p:txBody>
                              <a:bodyPr rtlCol="0" anchor="ctr"/>
                              <a:lstStyle/>
                              <a:p>
                                <a:pPr algn="ctr"/>
                                <a:r>
                                  <a:rPr lang="en-US" sz="1000" dirty="0" err="1">
                                    <a:solidFill>
                                      <a:schemeClr val="tx1"/>
                                    </a:solidFill>
                                  </a:rPr>
                                  <a:t>DRCal</a:t>
                                </a:r>
                                <a:endParaRPr lang="en-US" sz="1000" dirty="0">
                                  <a:solidFill>
                                    <a:schemeClr val="tx1"/>
                                  </a:solidFill>
                                </a:endParaRPr>
                              </a:p>
                            </p:txBody>
                          </p:sp>
                        </p:grpSp>
                        <p:grpSp>
                          <p:nvGrpSpPr>
                            <p:cNvPr id="625" name="Group 624">
                              <a:extLst>
                                <a:ext uri="{FF2B5EF4-FFF2-40B4-BE49-F238E27FC236}">
                                  <a16:creationId xmlns:a16="http://schemas.microsoft.com/office/drawing/2014/main" id="{74D6AEA9-A3E2-3343-A40E-F014C469ED70}"/>
                                </a:ext>
                              </a:extLst>
                            </p:cNvPr>
                            <p:cNvGrpSpPr/>
                            <p:nvPr/>
                          </p:nvGrpSpPr>
                          <p:grpSpPr>
                            <a:xfrm>
                              <a:off x="1283829" y="6516234"/>
                              <a:ext cx="10875554" cy="269179"/>
                              <a:chOff x="2708369" y="5900216"/>
                              <a:chExt cx="10875554" cy="269179"/>
                            </a:xfrm>
                          </p:grpSpPr>
                          <p:grpSp>
                            <p:nvGrpSpPr>
                              <p:cNvPr id="626" name="Group 625">
                                <a:extLst>
                                  <a:ext uri="{FF2B5EF4-FFF2-40B4-BE49-F238E27FC236}">
                                    <a16:creationId xmlns:a16="http://schemas.microsoft.com/office/drawing/2014/main" id="{1C2EED69-482B-D043-A28E-4406DD5F38BB}"/>
                                  </a:ext>
                                </a:extLst>
                              </p:cNvPr>
                              <p:cNvGrpSpPr/>
                              <p:nvPr/>
                            </p:nvGrpSpPr>
                            <p:grpSpPr>
                              <a:xfrm>
                                <a:off x="3187771" y="5900216"/>
                                <a:ext cx="10396152" cy="269179"/>
                                <a:chOff x="3187771" y="5900216"/>
                                <a:chExt cx="10396152" cy="269179"/>
                              </a:xfrm>
                            </p:grpSpPr>
                            <p:sp>
                              <p:nvSpPr>
                                <p:cNvPr id="628" name="TextBox 627">
                                  <a:extLst>
                                    <a:ext uri="{FF2B5EF4-FFF2-40B4-BE49-F238E27FC236}">
                                      <a16:creationId xmlns:a16="http://schemas.microsoft.com/office/drawing/2014/main" id="{A35862ED-F203-8744-811A-1703B4FBFD67}"/>
                                    </a:ext>
                                  </a:extLst>
                                </p:cNvPr>
                                <p:cNvSpPr txBox="1"/>
                                <p:nvPr/>
                              </p:nvSpPr>
                              <p:spPr>
                                <a:xfrm>
                                  <a:off x="3562704" y="5953950"/>
                                  <a:ext cx="547295" cy="215445"/>
                                </a:xfrm>
                                <a:prstGeom prst="rect">
                                  <a:avLst/>
                                </a:prstGeom>
                                <a:noFill/>
                              </p:spPr>
                              <p:txBody>
                                <a:bodyPr wrap="none" rtlCol="0">
                                  <a:spAutoFit/>
                                </a:bodyPr>
                                <a:lstStyle/>
                                <a:p>
                                  <a:r>
                                    <a:rPr lang="en-FR" sz="800" dirty="0">
                                      <a:latin typeface="Avenir Next" panose="020B0503020202020204" pitchFamily="34" charset="0"/>
                                    </a:rPr>
                                    <a:t>0.5</a:t>
                                  </a:r>
                                </a:p>
                              </p:txBody>
                            </p:sp>
                            <p:grpSp>
                              <p:nvGrpSpPr>
                                <p:cNvPr id="629" name="Group 628">
                                  <a:extLst>
                                    <a:ext uri="{FF2B5EF4-FFF2-40B4-BE49-F238E27FC236}">
                                      <a16:creationId xmlns:a16="http://schemas.microsoft.com/office/drawing/2014/main" id="{61BE303E-805F-0047-AE94-674656A8145A}"/>
                                    </a:ext>
                                  </a:extLst>
                                </p:cNvPr>
                                <p:cNvGrpSpPr/>
                                <p:nvPr/>
                              </p:nvGrpSpPr>
                              <p:grpSpPr>
                                <a:xfrm>
                                  <a:off x="3187771" y="5900216"/>
                                  <a:ext cx="10396152" cy="269179"/>
                                  <a:chOff x="3187771" y="5900216"/>
                                  <a:chExt cx="10396152" cy="269179"/>
                                </a:xfrm>
                              </p:grpSpPr>
                              <p:grpSp>
                                <p:nvGrpSpPr>
                                  <p:cNvPr id="630" name="Group 629">
                                    <a:extLst>
                                      <a:ext uri="{FF2B5EF4-FFF2-40B4-BE49-F238E27FC236}">
                                        <a16:creationId xmlns:a16="http://schemas.microsoft.com/office/drawing/2014/main" id="{81C5D571-9385-664A-A08B-591839A87BF4}"/>
                                      </a:ext>
                                    </a:extLst>
                                  </p:cNvPr>
                                  <p:cNvGrpSpPr/>
                                  <p:nvPr/>
                                </p:nvGrpSpPr>
                                <p:grpSpPr>
                                  <a:xfrm>
                                    <a:off x="3187771" y="5901799"/>
                                    <a:ext cx="10396152" cy="267596"/>
                                    <a:chOff x="3187771" y="5901799"/>
                                    <a:chExt cx="10396152" cy="267596"/>
                                  </a:xfrm>
                                </p:grpSpPr>
                                <p:grpSp>
                                  <p:nvGrpSpPr>
                                    <p:cNvPr id="633" name="Group 632">
                                      <a:extLst>
                                        <a:ext uri="{FF2B5EF4-FFF2-40B4-BE49-F238E27FC236}">
                                          <a16:creationId xmlns:a16="http://schemas.microsoft.com/office/drawing/2014/main" id="{8DC7973B-2927-E34D-A435-38203102D562}"/>
                                        </a:ext>
                                      </a:extLst>
                                    </p:cNvPr>
                                    <p:cNvGrpSpPr/>
                                    <p:nvPr/>
                                  </p:nvGrpSpPr>
                                  <p:grpSpPr>
                                    <a:xfrm>
                                      <a:off x="3187771" y="5943518"/>
                                      <a:ext cx="10396152" cy="225877"/>
                                      <a:chOff x="3187771" y="5953565"/>
                                      <a:chExt cx="10396152" cy="225877"/>
                                    </a:xfrm>
                                  </p:grpSpPr>
                                  <p:cxnSp>
                                    <p:nvCxnSpPr>
                                      <p:cNvPr id="642" name="Straight Arrow Connector 641">
                                        <a:extLst>
                                          <a:ext uri="{FF2B5EF4-FFF2-40B4-BE49-F238E27FC236}">
                                            <a16:creationId xmlns:a16="http://schemas.microsoft.com/office/drawing/2014/main" id="{39BCAD86-3E0B-6648-9F25-209596A67BCE}"/>
                                          </a:ext>
                                        </a:extLst>
                                      </p:cNvPr>
                                      <p:cNvCxnSpPr>
                                        <a:cxnSpLocks/>
                                      </p:cNvCxnSpPr>
                                      <p:nvPr/>
                                    </p:nvCxnSpPr>
                                    <p:spPr>
                                      <a:xfrm flipV="1">
                                        <a:off x="3187771" y="5953565"/>
                                        <a:ext cx="10396152" cy="23873"/>
                                      </a:xfrm>
                                      <a:prstGeom prst="straightConnector1">
                                        <a:avLst/>
                                      </a:prstGeom>
                                      <a:ln w="12700">
                                        <a:solidFill>
                                          <a:schemeClr val="tx1"/>
                                        </a:solidFill>
                                        <a:tailEnd type="triangle"/>
                                      </a:ln>
                                      <a:effectLst/>
                                    </p:spPr>
                                    <p:style>
                                      <a:lnRef idx="2">
                                        <a:schemeClr val="accent1"/>
                                      </a:lnRef>
                                      <a:fillRef idx="0">
                                        <a:schemeClr val="accent1"/>
                                      </a:fillRef>
                                      <a:effectRef idx="1">
                                        <a:schemeClr val="accent1"/>
                                      </a:effectRef>
                                      <a:fontRef idx="minor">
                                        <a:schemeClr val="tx1"/>
                                      </a:fontRef>
                                    </p:style>
                                  </p:cxnSp>
                                  <p:sp>
                                    <p:nvSpPr>
                                      <p:cNvPr id="643" name="TextBox 642">
                                        <a:extLst>
                                          <a:ext uri="{FF2B5EF4-FFF2-40B4-BE49-F238E27FC236}">
                                            <a16:creationId xmlns:a16="http://schemas.microsoft.com/office/drawing/2014/main" id="{68654E4A-07DA-364A-8258-DC734E5BBDB6}"/>
                                          </a:ext>
                                        </a:extLst>
                                      </p:cNvPr>
                                      <p:cNvSpPr txBox="1"/>
                                      <p:nvPr/>
                                    </p:nvSpPr>
                                    <p:spPr>
                                      <a:xfrm>
                                        <a:off x="5403243" y="5963999"/>
                                        <a:ext cx="547295" cy="215443"/>
                                      </a:xfrm>
                                      <a:prstGeom prst="rect">
                                        <a:avLst/>
                                      </a:prstGeom>
                                      <a:noFill/>
                                    </p:spPr>
                                    <p:txBody>
                                      <a:bodyPr wrap="none" rtlCol="0">
                                        <a:spAutoFit/>
                                      </a:bodyPr>
                                      <a:lstStyle/>
                                      <a:p>
                                        <a:r>
                                          <a:rPr lang="en-FR" sz="800" dirty="0">
                                            <a:latin typeface="Avenir Next" panose="020B0503020202020204" pitchFamily="34" charset="0"/>
                                          </a:rPr>
                                          <a:t>1.5</a:t>
                                        </a:r>
                                      </a:p>
                                    </p:txBody>
                                  </p:sp>
                                  <p:sp>
                                    <p:nvSpPr>
                                      <p:cNvPr id="644" name="TextBox 643">
                                        <a:extLst>
                                          <a:ext uri="{FF2B5EF4-FFF2-40B4-BE49-F238E27FC236}">
                                            <a16:creationId xmlns:a16="http://schemas.microsoft.com/office/drawing/2014/main" id="{275A62AE-B66A-CF4D-BEE2-97FAF200CF36}"/>
                                          </a:ext>
                                        </a:extLst>
                                      </p:cNvPr>
                                      <p:cNvSpPr txBox="1"/>
                                      <p:nvPr/>
                                    </p:nvSpPr>
                                    <p:spPr>
                                      <a:xfrm>
                                        <a:off x="4482972" y="5963999"/>
                                        <a:ext cx="547295" cy="215443"/>
                                      </a:xfrm>
                                      <a:prstGeom prst="rect">
                                        <a:avLst/>
                                      </a:prstGeom>
                                      <a:noFill/>
                                    </p:spPr>
                                    <p:txBody>
                                      <a:bodyPr wrap="none" rtlCol="0">
                                        <a:spAutoFit/>
                                      </a:bodyPr>
                                      <a:lstStyle/>
                                      <a:p>
                                        <a:r>
                                          <a:rPr lang="en-FR" sz="800" dirty="0">
                                            <a:latin typeface="Avenir Next" panose="020B0503020202020204" pitchFamily="34" charset="0"/>
                                          </a:rPr>
                                          <a:t>1.0</a:t>
                                        </a:r>
                                      </a:p>
                                    </p:txBody>
                                  </p:sp>
                                  <p:sp>
                                    <p:nvSpPr>
                                      <p:cNvPr id="645" name="TextBox 644">
                                        <a:extLst>
                                          <a:ext uri="{FF2B5EF4-FFF2-40B4-BE49-F238E27FC236}">
                                            <a16:creationId xmlns:a16="http://schemas.microsoft.com/office/drawing/2014/main" id="{FDC0A080-0A86-1748-BEC0-25A76FAEF449}"/>
                                          </a:ext>
                                        </a:extLst>
                                      </p:cNvPr>
                                      <p:cNvSpPr txBox="1"/>
                                      <p:nvPr/>
                                    </p:nvSpPr>
                                    <p:spPr>
                                      <a:xfrm>
                                        <a:off x="6323514" y="5963999"/>
                                        <a:ext cx="547295" cy="215443"/>
                                      </a:xfrm>
                                      <a:prstGeom prst="rect">
                                        <a:avLst/>
                                      </a:prstGeom>
                                      <a:noFill/>
                                    </p:spPr>
                                    <p:txBody>
                                      <a:bodyPr wrap="none" rtlCol="0">
                                        <a:spAutoFit/>
                                      </a:bodyPr>
                                      <a:lstStyle/>
                                      <a:p>
                                        <a:r>
                                          <a:rPr lang="en-FR" sz="800" dirty="0">
                                            <a:latin typeface="Avenir Next" panose="020B0503020202020204" pitchFamily="34" charset="0"/>
                                          </a:rPr>
                                          <a:t>2.0</a:t>
                                        </a:r>
                                      </a:p>
                                    </p:txBody>
                                  </p:sp>
                                  <p:sp>
                                    <p:nvSpPr>
                                      <p:cNvPr id="646" name="TextBox 645">
                                        <a:extLst>
                                          <a:ext uri="{FF2B5EF4-FFF2-40B4-BE49-F238E27FC236}">
                                            <a16:creationId xmlns:a16="http://schemas.microsoft.com/office/drawing/2014/main" id="{87BF937F-F0F2-B041-BFDE-CF6FFEE195B8}"/>
                                          </a:ext>
                                        </a:extLst>
                                      </p:cNvPr>
                                      <p:cNvSpPr txBox="1"/>
                                      <p:nvPr/>
                                    </p:nvSpPr>
                                    <p:spPr>
                                      <a:xfrm>
                                        <a:off x="7243785" y="5963999"/>
                                        <a:ext cx="547295" cy="215443"/>
                                      </a:xfrm>
                                      <a:prstGeom prst="rect">
                                        <a:avLst/>
                                      </a:prstGeom>
                                      <a:noFill/>
                                    </p:spPr>
                                    <p:txBody>
                                      <a:bodyPr wrap="none" rtlCol="0">
                                        <a:spAutoFit/>
                                      </a:bodyPr>
                                      <a:lstStyle/>
                                      <a:p>
                                        <a:r>
                                          <a:rPr lang="en-FR" sz="800" dirty="0">
                                            <a:latin typeface="Avenir Next" panose="020B0503020202020204" pitchFamily="34" charset="0"/>
                                          </a:rPr>
                                          <a:t>2.5</a:t>
                                        </a:r>
                                      </a:p>
                                    </p:txBody>
                                  </p:sp>
                                  <p:sp>
                                    <p:nvSpPr>
                                      <p:cNvPr id="647" name="TextBox 646">
                                        <a:extLst>
                                          <a:ext uri="{FF2B5EF4-FFF2-40B4-BE49-F238E27FC236}">
                                            <a16:creationId xmlns:a16="http://schemas.microsoft.com/office/drawing/2014/main" id="{5F74FD74-7484-0B4A-B9BB-20902509D02B}"/>
                                          </a:ext>
                                        </a:extLst>
                                      </p:cNvPr>
                                      <p:cNvSpPr txBox="1"/>
                                      <p:nvPr/>
                                    </p:nvSpPr>
                                    <p:spPr>
                                      <a:xfrm>
                                        <a:off x="8164056" y="5963999"/>
                                        <a:ext cx="547295" cy="215443"/>
                                      </a:xfrm>
                                      <a:prstGeom prst="rect">
                                        <a:avLst/>
                                      </a:prstGeom>
                                      <a:noFill/>
                                    </p:spPr>
                                    <p:txBody>
                                      <a:bodyPr wrap="none" rtlCol="0">
                                        <a:spAutoFit/>
                                      </a:bodyPr>
                                      <a:lstStyle/>
                                      <a:p>
                                        <a:r>
                                          <a:rPr lang="en-FR" sz="800" dirty="0">
                                            <a:latin typeface="Avenir Next" panose="020B0503020202020204" pitchFamily="34" charset="0"/>
                                          </a:rPr>
                                          <a:t>3.0</a:t>
                                        </a:r>
                                      </a:p>
                                    </p:txBody>
                                  </p:sp>
                                </p:grpSp>
                                <p:grpSp>
                                  <p:nvGrpSpPr>
                                    <p:cNvPr id="634" name="Group 633">
                                      <a:extLst>
                                        <a:ext uri="{FF2B5EF4-FFF2-40B4-BE49-F238E27FC236}">
                                          <a16:creationId xmlns:a16="http://schemas.microsoft.com/office/drawing/2014/main" id="{522AF5D6-6226-EB44-B50F-8C5B010D23E6}"/>
                                        </a:ext>
                                      </a:extLst>
                                    </p:cNvPr>
                                    <p:cNvGrpSpPr/>
                                    <p:nvPr/>
                                  </p:nvGrpSpPr>
                                  <p:grpSpPr>
                                    <a:xfrm>
                                      <a:off x="3201928" y="5901799"/>
                                      <a:ext cx="5469798" cy="71457"/>
                                      <a:chOff x="1165609" y="1354421"/>
                                      <a:chExt cx="912723" cy="109747"/>
                                    </a:xfrm>
                                  </p:grpSpPr>
                                  <p:cxnSp>
                                    <p:nvCxnSpPr>
                                      <p:cNvPr id="635" name="Straight Connector 634">
                                        <a:extLst>
                                          <a:ext uri="{FF2B5EF4-FFF2-40B4-BE49-F238E27FC236}">
                                            <a16:creationId xmlns:a16="http://schemas.microsoft.com/office/drawing/2014/main" id="{026EB368-BD25-F840-8137-08444E15BF51}"/>
                                          </a:ext>
                                        </a:extLst>
                                      </p:cNvPr>
                                      <p:cNvCxnSpPr>
                                        <a:cxnSpLocks/>
                                      </p:cNvCxnSpPr>
                                      <p:nvPr/>
                                    </p:nvCxnSpPr>
                                    <p:spPr>
                                      <a:xfrm>
                                        <a:off x="1165609" y="1354424"/>
                                        <a:ext cx="0" cy="109721"/>
                                      </a:xfrm>
                                      <a:prstGeom prst="line">
                                        <a:avLst/>
                                      </a:prstGeom>
                                      <a:ln w="12700">
                                        <a:solidFill>
                                          <a:schemeClr val="tx1"/>
                                        </a:solidFill>
                                      </a:ln>
                                      <a:effectLst/>
                                    </p:spPr>
                                    <p:style>
                                      <a:lnRef idx="2">
                                        <a:schemeClr val="accent1"/>
                                      </a:lnRef>
                                      <a:fillRef idx="0">
                                        <a:schemeClr val="accent1"/>
                                      </a:fillRef>
                                      <a:effectRef idx="1">
                                        <a:schemeClr val="accent1"/>
                                      </a:effectRef>
                                      <a:fontRef idx="minor">
                                        <a:schemeClr val="tx1"/>
                                      </a:fontRef>
                                    </p:style>
                                  </p:cxnSp>
                                  <p:cxnSp>
                                    <p:nvCxnSpPr>
                                      <p:cNvPr id="636" name="Straight Connector 635">
                                        <a:extLst>
                                          <a:ext uri="{FF2B5EF4-FFF2-40B4-BE49-F238E27FC236}">
                                            <a16:creationId xmlns:a16="http://schemas.microsoft.com/office/drawing/2014/main" id="{A8BBA15C-9BB9-AB46-AEE7-473B7B355B97}"/>
                                          </a:ext>
                                        </a:extLst>
                                      </p:cNvPr>
                                      <p:cNvCxnSpPr>
                                        <a:cxnSpLocks/>
                                      </p:cNvCxnSpPr>
                                      <p:nvPr/>
                                    </p:nvCxnSpPr>
                                    <p:spPr>
                                      <a:xfrm>
                                        <a:off x="1311301" y="1354443"/>
                                        <a:ext cx="0" cy="109719"/>
                                      </a:xfrm>
                                      <a:prstGeom prst="line">
                                        <a:avLst/>
                                      </a:prstGeom>
                                      <a:ln w="12700">
                                        <a:solidFill>
                                          <a:schemeClr val="tx1"/>
                                        </a:solidFill>
                                      </a:ln>
                                      <a:effectLst/>
                                    </p:spPr>
                                    <p:style>
                                      <a:lnRef idx="2">
                                        <a:schemeClr val="accent1"/>
                                      </a:lnRef>
                                      <a:fillRef idx="0">
                                        <a:schemeClr val="accent1"/>
                                      </a:fillRef>
                                      <a:effectRef idx="1">
                                        <a:schemeClr val="accent1"/>
                                      </a:effectRef>
                                      <a:fontRef idx="minor">
                                        <a:schemeClr val="tx1"/>
                                      </a:fontRef>
                                    </p:style>
                                  </p:cxnSp>
                                  <p:cxnSp>
                                    <p:nvCxnSpPr>
                                      <p:cNvPr id="637" name="Straight Connector 636">
                                        <a:extLst>
                                          <a:ext uri="{FF2B5EF4-FFF2-40B4-BE49-F238E27FC236}">
                                            <a16:creationId xmlns:a16="http://schemas.microsoft.com/office/drawing/2014/main" id="{FF652B25-947F-D544-9CC4-8753133EDACB}"/>
                                          </a:ext>
                                        </a:extLst>
                                      </p:cNvPr>
                                      <p:cNvCxnSpPr>
                                        <a:cxnSpLocks/>
                                      </p:cNvCxnSpPr>
                                      <p:nvPr/>
                                    </p:nvCxnSpPr>
                                    <p:spPr>
                                      <a:xfrm>
                                        <a:off x="1465378" y="1354421"/>
                                        <a:ext cx="0" cy="109721"/>
                                      </a:xfrm>
                                      <a:prstGeom prst="line">
                                        <a:avLst/>
                                      </a:prstGeom>
                                      <a:ln w="12700">
                                        <a:solidFill>
                                          <a:schemeClr val="tx1"/>
                                        </a:solidFill>
                                      </a:ln>
                                      <a:effectLst/>
                                    </p:spPr>
                                    <p:style>
                                      <a:lnRef idx="2">
                                        <a:schemeClr val="accent1"/>
                                      </a:lnRef>
                                      <a:fillRef idx="0">
                                        <a:schemeClr val="accent1"/>
                                      </a:fillRef>
                                      <a:effectRef idx="1">
                                        <a:schemeClr val="accent1"/>
                                      </a:effectRef>
                                      <a:fontRef idx="minor">
                                        <a:schemeClr val="tx1"/>
                                      </a:fontRef>
                                    </p:style>
                                  </p:cxnSp>
                                  <p:cxnSp>
                                    <p:nvCxnSpPr>
                                      <p:cNvPr id="638" name="Straight Connector 637">
                                        <a:extLst>
                                          <a:ext uri="{FF2B5EF4-FFF2-40B4-BE49-F238E27FC236}">
                                            <a16:creationId xmlns:a16="http://schemas.microsoft.com/office/drawing/2014/main" id="{F7E8691C-9DFC-8B49-A780-0C36B197F3EC}"/>
                                          </a:ext>
                                        </a:extLst>
                                      </p:cNvPr>
                                      <p:cNvCxnSpPr>
                                        <a:cxnSpLocks/>
                                      </p:cNvCxnSpPr>
                                      <p:nvPr/>
                                    </p:nvCxnSpPr>
                                    <p:spPr>
                                      <a:xfrm>
                                        <a:off x="1617778" y="1354447"/>
                                        <a:ext cx="0" cy="109721"/>
                                      </a:xfrm>
                                      <a:prstGeom prst="line">
                                        <a:avLst/>
                                      </a:prstGeom>
                                      <a:ln w="12700">
                                        <a:solidFill>
                                          <a:schemeClr val="tx1"/>
                                        </a:solidFill>
                                      </a:ln>
                                      <a:effectLst/>
                                    </p:spPr>
                                    <p:style>
                                      <a:lnRef idx="2">
                                        <a:schemeClr val="accent1"/>
                                      </a:lnRef>
                                      <a:fillRef idx="0">
                                        <a:schemeClr val="accent1"/>
                                      </a:fillRef>
                                      <a:effectRef idx="1">
                                        <a:schemeClr val="accent1"/>
                                      </a:effectRef>
                                      <a:fontRef idx="minor">
                                        <a:schemeClr val="tx1"/>
                                      </a:fontRef>
                                    </p:style>
                                  </p:cxnSp>
                                  <p:cxnSp>
                                    <p:nvCxnSpPr>
                                      <p:cNvPr id="639" name="Straight Connector 638">
                                        <a:extLst>
                                          <a:ext uri="{FF2B5EF4-FFF2-40B4-BE49-F238E27FC236}">
                                            <a16:creationId xmlns:a16="http://schemas.microsoft.com/office/drawing/2014/main" id="{BCF4520B-F857-AA4C-9744-BE3CB3C98192}"/>
                                          </a:ext>
                                        </a:extLst>
                                      </p:cNvPr>
                                      <p:cNvCxnSpPr>
                                        <a:cxnSpLocks/>
                                      </p:cNvCxnSpPr>
                                      <p:nvPr/>
                                    </p:nvCxnSpPr>
                                    <p:spPr>
                                      <a:xfrm>
                                        <a:off x="1773532" y="1354447"/>
                                        <a:ext cx="0" cy="109721"/>
                                      </a:xfrm>
                                      <a:prstGeom prst="line">
                                        <a:avLst/>
                                      </a:prstGeom>
                                      <a:ln w="12700">
                                        <a:solidFill>
                                          <a:schemeClr val="tx1"/>
                                        </a:solidFill>
                                      </a:ln>
                                      <a:effectLst/>
                                    </p:spPr>
                                    <p:style>
                                      <a:lnRef idx="2">
                                        <a:schemeClr val="accent1"/>
                                      </a:lnRef>
                                      <a:fillRef idx="0">
                                        <a:schemeClr val="accent1"/>
                                      </a:fillRef>
                                      <a:effectRef idx="1">
                                        <a:schemeClr val="accent1"/>
                                      </a:effectRef>
                                      <a:fontRef idx="minor">
                                        <a:schemeClr val="tx1"/>
                                      </a:fontRef>
                                    </p:style>
                                  </p:cxnSp>
                                  <p:cxnSp>
                                    <p:nvCxnSpPr>
                                      <p:cNvPr id="640" name="Straight Connector 639">
                                        <a:extLst>
                                          <a:ext uri="{FF2B5EF4-FFF2-40B4-BE49-F238E27FC236}">
                                            <a16:creationId xmlns:a16="http://schemas.microsoft.com/office/drawing/2014/main" id="{5DAAEC1F-3853-3348-A48B-54A77348A7EF}"/>
                                          </a:ext>
                                        </a:extLst>
                                      </p:cNvPr>
                                      <p:cNvCxnSpPr>
                                        <a:cxnSpLocks/>
                                      </p:cNvCxnSpPr>
                                      <p:nvPr/>
                                    </p:nvCxnSpPr>
                                    <p:spPr>
                                      <a:xfrm>
                                        <a:off x="1925932" y="1354447"/>
                                        <a:ext cx="0" cy="109721"/>
                                      </a:xfrm>
                                      <a:prstGeom prst="line">
                                        <a:avLst/>
                                      </a:prstGeom>
                                      <a:ln w="12700">
                                        <a:solidFill>
                                          <a:schemeClr val="tx1"/>
                                        </a:solidFill>
                                      </a:ln>
                                      <a:effectLst/>
                                    </p:spPr>
                                    <p:style>
                                      <a:lnRef idx="2">
                                        <a:schemeClr val="accent1"/>
                                      </a:lnRef>
                                      <a:fillRef idx="0">
                                        <a:schemeClr val="accent1"/>
                                      </a:fillRef>
                                      <a:effectRef idx="1">
                                        <a:schemeClr val="accent1"/>
                                      </a:effectRef>
                                      <a:fontRef idx="minor">
                                        <a:schemeClr val="tx1"/>
                                      </a:fontRef>
                                    </p:style>
                                  </p:cxnSp>
                                  <p:cxnSp>
                                    <p:nvCxnSpPr>
                                      <p:cNvPr id="641" name="Straight Connector 640">
                                        <a:extLst>
                                          <a:ext uri="{FF2B5EF4-FFF2-40B4-BE49-F238E27FC236}">
                                            <a16:creationId xmlns:a16="http://schemas.microsoft.com/office/drawing/2014/main" id="{BF5E4105-707F-514A-A82D-7F8E86B4A4AA}"/>
                                          </a:ext>
                                        </a:extLst>
                                      </p:cNvPr>
                                      <p:cNvCxnSpPr>
                                        <a:cxnSpLocks/>
                                      </p:cNvCxnSpPr>
                                      <p:nvPr/>
                                    </p:nvCxnSpPr>
                                    <p:spPr>
                                      <a:xfrm>
                                        <a:off x="2078332" y="1354447"/>
                                        <a:ext cx="0" cy="109721"/>
                                      </a:xfrm>
                                      <a:prstGeom prst="line">
                                        <a:avLst/>
                                      </a:prstGeom>
                                      <a:ln w="12700">
                                        <a:solidFill>
                                          <a:schemeClr val="tx1"/>
                                        </a:solidFill>
                                      </a:ln>
                                      <a:effectLst/>
                                    </p:spPr>
                                    <p:style>
                                      <a:lnRef idx="2">
                                        <a:schemeClr val="accent1"/>
                                      </a:lnRef>
                                      <a:fillRef idx="0">
                                        <a:schemeClr val="accent1"/>
                                      </a:fillRef>
                                      <a:effectRef idx="1">
                                        <a:schemeClr val="accent1"/>
                                      </a:effectRef>
                                      <a:fontRef idx="minor">
                                        <a:schemeClr val="tx1"/>
                                      </a:fontRef>
                                    </p:style>
                                  </p:cxnSp>
                                </p:grpSp>
                              </p:grpSp>
                              <p:sp>
                                <p:nvSpPr>
                                  <p:cNvPr id="631" name="TextBox 630">
                                    <a:extLst>
                                      <a:ext uri="{FF2B5EF4-FFF2-40B4-BE49-F238E27FC236}">
                                        <a16:creationId xmlns:a16="http://schemas.microsoft.com/office/drawing/2014/main" id="{F6D2184B-939D-D44D-9B5A-F387A2C4A052}"/>
                                      </a:ext>
                                    </a:extLst>
                                  </p:cNvPr>
                                  <p:cNvSpPr txBox="1"/>
                                  <p:nvPr/>
                                </p:nvSpPr>
                                <p:spPr>
                                  <a:xfrm>
                                    <a:off x="9088762" y="5953950"/>
                                    <a:ext cx="547295" cy="215445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</p:spPr>
                                <p:txBody>
                                  <a:bodyPr wrap="none" rtlCol="0">
                                    <a:spAutoFit/>
                                  </a:bodyPr>
                                  <a:lstStyle/>
                                  <a:p>
                                    <a:r>
                                      <a:rPr lang="en-FR" sz="800" dirty="0">
                                        <a:latin typeface="Avenir Next" panose="020B0503020202020204" pitchFamily="34" charset="0"/>
                                      </a:rPr>
                                      <a:t>3.5</a:t>
                                    </a:r>
                                  </a:p>
                                </p:txBody>
                              </p:sp>
                              <p:cxnSp>
                                <p:nvCxnSpPr>
                                  <p:cNvPr id="632" name="Straight Connector 631">
                                    <a:extLst>
                                      <a:ext uri="{FF2B5EF4-FFF2-40B4-BE49-F238E27FC236}">
                                        <a16:creationId xmlns:a16="http://schemas.microsoft.com/office/drawing/2014/main" id="{8CEAEC6D-C2DB-0747-A826-33BEC21DCFDC}"/>
                                      </a:ext>
                                    </a:extLst>
                                  </p:cNvPr>
                                  <p:cNvCxnSpPr>
                                    <a:cxnSpLocks/>
                                  </p:cNvCxnSpPr>
                                  <p:nvPr/>
                                </p:nvCxnSpPr>
                                <p:spPr>
                                  <a:xfrm>
                                    <a:off x="9594145" y="5900216"/>
                                    <a:ext cx="0" cy="71440"/>
                                  </a:xfrm>
                                  <a:prstGeom prst="line">
                                    <a:avLst/>
                                  </a:prstGeom>
                                  <a:ln w="12700">
                                    <a:solidFill>
                                      <a:schemeClr val="tx1"/>
                                    </a:solidFill>
                                  </a:ln>
                                  <a:effectLst/>
                                </p:spPr>
                                <p:style>
                                  <a:lnRef idx="2">
                                    <a:schemeClr val="accent1"/>
                                  </a:lnRef>
                                  <a:fillRef idx="0">
                                    <a:schemeClr val="accent1"/>
                                  </a:fillRef>
                                  <a:effectRef idx="1">
                                    <a:schemeClr val="accent1"/>
                                  </a:effectRef>
                                  <a:fontRef idx="minor">
                                    <a:schemeClr val="tx1"/>
                                  </a:fontRef>
                                </p:style>
                              </p:cxnSp>
                            </p:grpSp>
                          </p:grpSp>
                          <p:sp>
                            <p:nvSpPr>
                              <p:cNvPr id="627" name="TextBox 626">
                                <a:extLst>
                                  <a:ext uri="{FF2B5EF4-FFF2-40B4-BE49-F238E27FC236}">
                                    <a16:creationId xmlns:a16="http://schemas.microsoft.com/office/drawing/2014/main" id="{EACE6259-9122-4C41-A845-404565F93737}"/>
                                  </a:ext>
                                </a:extLst>
                              </p:cNvPr>
                              <p:cNvSpPr txBox="1"/>
                              <p:nvPr/>
                            </p:nvSpPr>
                            <p:spPr>
                              <a:xfrm>
                                <a:off x="2708369" y="5953950"/>
                                <a:ext cx="547295" cy="215445"/>
                              </a:xfrm>
                              <a:prstGeom prst="rect">
                                <a:avLst/>
                              </a:prstGeom>
                              <a:noFill/>
                            </p:spPr>
                            <p:txBody>
                              <a:bodyPr wrap="none" rtlCol="0">
                                <a:spAutoFit/>
                              </a:bodyPr>
                              <a:lstStyle/>
                              <a:p>
                                <a:r>
                                  <a:rPr lang="en-FR" sz="800" dirty="0">
                                    <a:latin typeface="Avenir Next" panose="020B0503020202020204" pitchFamily="34" charset="0"/>
                                  </a:rPr>
                                  <a:t>0.0</a:t>
                                </a:r>
                              </a:p>
                            </p:txBody>
                          </p:sp>
                        </p:grpSp>
                      </p:grpSp>
                      <p:sp>
                        <p:nvSpPr>
                          <p:cNvPr id="622" name="TextBox 621">
                            <a:extLst>
                              <a:ext uri="{FF2B5EF4-FFF2-40B4-BE49-F238E27FC236}">
                                <a16:creationId xmlns:a16="http://schemas.microsoft.com/office/drawing/2014/main" id="{6ADD1B65-3C90-CC41-ADDD-73A6F4FF69C4}"/>
                              </a:ext>
                            </a:extLst>
                          </p:cNvPr>
                          <p:cNvSpPr txBox="1"/>
                          <p:nvPr/>
                        </p:nvSpPr>
                        <p:spPr>
                          <a:xfrm>
                            <a:off x="7261597" y="6409549"/>
                            <a:ext cx="330541" cy="215445"/>
                          </a:xfrm>
                          <a:prstGeom prst="rect">
                            <a:avLst/>
                          </a:prstGeom>
                          <a:noFill/>
                        </p:spPr>
                        <p:txBody>
                          <a:bodyPr wrap="none" rtlCol="0">
                            <a:spAutoFit/>
                          </a:bodyPr>
                          <a:lstStyle/>
                          <a:p>
                            <a:r>
                              <a:rPr lang="en-FR" sz="800" dirty="0">
                                <a:latin typeface="Avenir Next" panose="020B0503020202020204" pitchFamily="34" charset="0"/>
                              </a:rPr>
                              <a:t>4.0</a:t>
                            </a:r>
                          </a:p>
                        </p:txBody>
                      </p:sp>
                      <p:cxnSp>
                        <p:nvCxnSpPr>
                          <p:cNvPr id="623" name="Straight Connector 622">
                            <a:extLst>
                              <a:ext uri="{FF2B5EF4-FFF2-40B4-BE49-F238E27FC236}">
                                <a16:creationId xmlns:a16="http://schemas.microsoft.com/office/drawing/2014/main" id="{4DE75C77-CF9E-B242-81BB-BEB9557A181E}"/>
                              </a:ext>
                            </a:extLst>
                          </p:cNvPr>
                          <p:cNvCxnSpPr>
                            <a:cxnSpLocks/>
                          </p:cNvCxnSpPr>
                          <p:nvPr/>
                        </p:nvCxnSpPr>
                        <p:spPr>
                          <a:xfrm>
                            <a:off x="7577768" y="6344589"/>
                            <a:ext cx="0" cy="71440"/>
                          </a:xfrm>
                          <a:prstGeom prst="line">
                            <a:avLst/>
                          </a:prstGeom>
                          <a:ln w="12700">
                            <a:solidFill>
                              <a:schemeClr val="tx1"/>
                            </a:solidFill>
                          </a:ln>
                          <a:effectLst/>
                        </p:spPr>
                        <p:style>
                          <a:lnRef idx="2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1">
                            <a:schemeClr val="accent1"/>
                          </a:effectRef>
                          <a:fontRef idx="minor">
                            <a:schemeClr val="tx1"/>
                          </a:fontRef>
                        </p:style>
                      </p:cxnSp>
                    </p:grpSp>
                    <p:cxnSp>
                      <p:nvCxnSpPr>
                        <p:cNvPr id="620" name="Straight Connector 619">
                          <a:extLst>
                            <a:ext uri="{FF2B5EF4-FFF2-40B4-BE49-F238E27FC236}">
                              <a16:creationId xmlns:a16="http://schemas.microsoft.com/office/drawing/2014/main" id="{055F4763-D8F9-2D41-AB46-830A17862A42}"/>
                            </a:ext>
                          </a:extLst>
                        </p:cNvPr>
                        <p:cNvCxnSpPr>
                          <a:cxnSpLocks/>
                        </p:cNvCxnSpPr>
                        <p:nvPr/>
                      </p:nvCxnSpPr>
                      <p:spPr>
                        <a:xfrm>
                          <a:off x="8153680" y="6342988"/>
                          <a:ext cx="0" cy="71440"/>
                        </a:xfrm>
                        <a:prstGeom prst="line">
                          <a:avLst/>
                        </a:prstGeom>
                        <a:ln w="12700">
                          <a:solidFill>
                            <a:schemeClr val="tx1"/>
                          </a:solidFill>
                        </a:ln>
                        <a:effectLst/>
                      </p:spPr>
                      <p:style>
                        <a:lnRef idx="2">
                          <a:schemeClr val="accent1"/>
                        </a:lnRef>
                        <a:fillRef idx="0">
                          <a:schemeClr val="accent1"/>
                        </a:fillRef>
                        <a:effectRef idx="1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</p:grpSp>
                  <p:cxnSp>
                    <p:nvCxnSpPr>
                      <p:cNvPr id="617" name="Straight Connector 616">
                        <a:extLst>
                          <a:ext uri="{FF2B5EF4-FFF2-40B4-BE49-F238E27FC236}">
                            <a16:creationId xmlns:a16="http://schemas.microsoft.com/office/drawing/2014/main" id="{88A2D030-B786-E54D-8D0F-0CF8B52E0C2B}"/>
                          </a:ext>
                        </a:extLst>
                      </p:cNvPr>
                      <p:cNvCxnSpPr>
                        <a:cxnSpLocks/>
                      </p:cNvCxnSpPr>
                      <p:nvPr/>
                    </p:nvCxnSpPr>
                    <p:spPr>
                      <a:xfrm>
                        <a:off x="8710344" y="6341384"/>
                        <a:ext cx="0" cy="71440"/>
                      </a:xfrm>
                      <a:prstGeom prst="line">
                        <a:avLst/>
                      </a:prstGeom>
                      <a:ln w="12700">
                        <a:solidFill>
                          <a:schemeClr val="tx1"/>
                        </a:solidFill>
                      </a:ln>
                      <a:effectLst/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sp>
                  <p:nvSpPr>
                    <p:cNvPr id="598" name="Rectangle 597">
                      <a:extLst>
                        <a:ext uri="{FF2B5EF4-FFF2-40B4-BE49-F238E27FC236}">
                          <a16:creationId xmlns:a16="http://schemas.microsoft.com/office/drawing/2014/main" id="{1DC4111A-00AE-F043-825D-2D9D38FA49F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153192" y="777361"/>
                      <a:ext cx="4996576" cy="1056932"/>
                    </a:xfrm>
                    <a:prstGeom prst="rect">
                      <a:avLst/>
                    </a:prstGeom>
                    <a:solidFill>
                      <a:srgbClr val="FCAF32"/>
                    </a:solidFill>
                    <a:ln>
                      <a:noFill/>
                    </a:ln>
                    <a:effectLst/>
                  </p:spPr>
                  <p:style>
                    <a:lnRef idx="1">
                      <a:schemeClr val="accent1"/>
                    </a:lnRef>
                    <a:fillRef idx="3">
                      <a:schemeClr val="accent1"/>
                    </a:fillRef>
                    <a:effectRef idx="2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Muons</a:t>
                      </a:r>
                    </a:p>
                  </p:txBody>
                </p:sp>
                <p:grpSp>
                  <p:nvGrpSpPr>
                    <p:cNvPr id="599" name="Group 598">
                      <a:extLst>
                        <a:ext uri="{FF2B5EF4-FFF2-40B4-BE49-F238E27FC236}">
                          <a16:creationId xmlns:a16="http://schemas.microsoft.com/office/drawing/2014/main" id="{9575065A-BE24-D346-BEFB-CBD4F6DC74E7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3059164" y="481264"/>
                      <a:ext cx="98729" cy="6191495"/>
                      <a:chOff x="3078414" y="481264"/>
                      <a:chExt cx="98729" cy="6191495"/>
                    </a:xfrm>
                  </p:grpSpPr>
                  <p:cxnSp>
                    <p:nvCxnSpPr>
                      <p:cNvPr id="600" name="Straight Connector 599">
                        <a:extLst>
                          <a:ext uri="{FF2B5EF4-FFF2-40B4-BE49-F238E27FC236}">
                            <a16:creationId xmlns:a16="http://schemas.microsoft.com/office/drawing/2014/main" id="{FF46C378-FB78-034C-ABEF-5F75BD2ABB77}"/>
                          </a:ext>
                        </a:extLst>
                      </p:cNvPr>
                      <p:cNvCxnSpPr>
                        <a:cxnSpLocks/>
                      </p:cNvCxnSpPr>
                      <p:nvPr/>
                    </p:nvCxnSpPr>
                    <p:spPr>
                      <a:xfrm rot="16200000">
                        <a:off x="3119801" y="2365494"/>
                        <a:ext cx="0" cy="71440"/>
                      </a:xfrm>
                      <a:prstGeom prst="line">
                        <a:avLst/>
                      </a:prstGeom>
                      <a:ln w="12700">
                        <a:solidFill>
                          <a:schemeClr val="tx1"/>
                        </a:solidFill>
                      </a:ln>
                      <a:effectLst/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grpSp>
                    <p:nvGrpSpPr>
                      <p:cNvPr id="601" name="Group 600">
                        <a:extLst>
                          <a:ext uri="{FF2B5EF4-FFF2-40B4-BE49-F238E27FC236}">
                            <a16:creationId xmlns:a16="http://schemas.microsoft.com/office/drawing/2014/main" id="{7630F207-4DF8-6646-B307-69470F3032D2}"/>
                          </a:ext>
                        </a:extLst>
                      </p:cNvPr>
                      <p:cNvGrpSpPr/>
                      <p:nvPr/>
                    </p:nvGrpSpPr>
                    <p:grpSpPr>
                      <a:xfrm>
                        <a:off x="3078414" y="481264"/>
                        <a:ext cx="98729" cy="6191495"/>
                        <a:chOff x="3077849" y="317028"/>
                        <a:chExt cx="98729" cy="6191495"/>
                      </a:xfrm>
                    </p:grpSpPr>
                    <p:grpSp>
                      <p:nvGrpSpPr>
                        <p:cNvPr id="602" name="Group 601">
                          <a:extLst>
                            <a:ext uri="{FF2B5EF4-FFF2-40B4-BE49-F238E27FC236}">
                              <a16:creationId xmlns:a16="http://schemas.microsoft.com/office/drawing/2014/main" id="{D390A8DF-AD54-8E48-B3BB-561EC3460FE8}"/>
                            </a:ext>
                          </a:extLst>
                        </p:cNvPr>
                        <p:cNvGrpSpPr/>
                        <p:nvPr/>
                      </p:nvGrpSpPr>
                      <p:grpSpPr>
                        <a:xfrm rot="16200000">
                          <a:off x="37606" y="3369551"/>
                          <a:ext cx="6191495" cy="86449"/>
                          <a:chOff x="3448753" y="6508215"/>
                          <a:chExt cx="6191495" cy="86449"/>
                        </a:xfrm>
                      </p:grpSpPr>
                      <p:cxnSp>
                        <p:nvCxnSpPr>
                          <p:cNvPr id="607" name="Straight Arrow Connector 606">
                            <a:extLst>
                              <a:ext uri="{FF2B5EF4-FFF2-40B4-BE49-F238E27FC236}">
                                <a16:creationId xmlns:a16="http://schemas.microsoft.com/office/drawing/2014/main" id="{7DCFCF18-9F67-7F49-936E-EB1A0AC166ED}"/>
                              </a:ext>
                            </a:extLst>
                          </p:cNvPr>
                          <p:cNvCxnSpPr>
                            <a:cxnSpLocks/>
                          </p:cNvCxnSpPr>
                          <p:nvPr/>
                        </p:nvCxnSpPr>
                        <p:spPr>
                          <a:xfrm rot="5400000" flipH="1" flipV="1">
                            <a:off x="6538135" y="3492551"/>
                            <a:ext cx="12731" cy="6191495"/>
                          </a:xfrm>
                          <a:prstGeom prst="straightConnector1">
                            <a:avLst/>
                          </a:prstGeom>
                          <a:ln w="12700">
                            <a:solidFill>
                              <a:schemeClr val="tx1"/>
                            </a:solidFill>
                            <a:tailEnd type="triangle"/>
                          </a:ln>
                          <a:effectLst/>
                        </p:spPr>
                        <p:style>
                          <a:lnRef idx="2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1">
                            <a:schemeClr val="accent1"/>
                          </a:effectRef>
                          <a:fontRef idx="minor">
                            <a:schemeClr val="tx1"/>
                          </a:fontRef>
                        </p:style>
                      </p:cxnSp>
                      <p:cxnSp>
                        <p:nvCxnSpPr>
                          <p:cNvPr id="608" name="Straight Connector 607">
                            <a:extLst>
                              <a:ext uri="{FF2B5EF4-FFF2-40B4-BE49-F238E27FC236}">
                                <a16:creationId xmlns:a16="http://schemas.microsoft.com/office/drawing/2014/main" id="{17D15EAE-6FA1-5446-A912-4B8A2AF7EBAC}"/>
                              </a:ext>
                            </a:extLst>
                          </p:cNvPr>
                          <p:cNvCxnSpPr>
                            <a:cxnSpLocks/>
                          </p:cNvCxnSpPr>
                          <p:nvPr/>
                        </p:nvCxnSpPr>
                        <p:spPr>
                          <a:xfrm>
                            <a:off x="3830600" y="6509812"/>
                            <a:ext cx="0" cy="71439"/>
                          </a:xfrm>
                          <a:prstGeom prst="line">
                            <a:avLst/>
                          </a:prstGeom>
                          <a:ln w="12700">
                            <a:solidFill>
                              <a:schemeClr val="tx1"/>
                            </a:solidFill>
                          </a:ln>
                          <a:effectLst/>
                        </p:spPr>
                        <p:style>
                          <a:lnRef idx="2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1">
                            <a:schemeClr val="accent1"/>
                          </a:effectRef>
                          <a:fontRef idx="minor">
                            <a:schemeClr val="tx1"/>
                          </a:fontRef>
                        </p:style>
                      </p:cxnSp>
                      <p:cxnSp>
                        <p:nvCxnSpPr>
                          <p:cNvPr id="609" name="Straight Connector 608">
                            <a:extLst>
                              <a:ext uri="{FF2B5EF4-FFF2-40B4-BE49-F238E27FC236}">
                                <a16:creationId xmlns:a16="http://schemas.microsoft.com/office/drawing/2014/main" id="{955329E0-F458-3344-9041-5535862108F2}"/>
                              </a:ext>
                            </a:extLst>
                          </p:cNvPr>
                          <p:cNvCxnSpPr>
                            <a:cxnSpLocks/>
                          </p:cNvCxnSpPr>
                          <p:nvPr/>
                        </p:nvCxnSpPr>
                        <p:spPr>
                          <a:xfrm>
                            <a:off x="4388265" y="6509798"/>
                            <a:ext cx="0" cy="71440"/>
                          </a:xfrm>
                          <a:prstGeom prst="line">
                            <a:avLst/>
                          </a:prstGeom>
                          <a:ln w="12700">
                            <a:solidFill>
                              <a:schemeClr val="tx1"/>
                            </a:solidFill>
                          </a:ln>
                          <a:effectLst/>
                        </p:spPr>
                        <p:style>
                          <a:lnRef idx="2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1">
                            <a:schemeClr val="accent1"/>
                          </a:effectRef>
                          <a:fontRef idx="minor">
                            <a:schemeClr val="tx1"/>
                          </a:fontRef>
                        </p:style>
                      </p:cxnSp>
                      <p:cxnSp>
                        <p:nvCxnSpPr>
                          <p:cNvPr id="610" name="Straight Connector 609">
                            <a:extLst>
                              <a:ext uri="{FF2B5EF4-FFF2-40B4-BE49-F238E27FC236}">
                                <a16:creationId xmlns:a16="http://schemas.microsoft.com/office/drawing/2014/main" id="{ED92EA48-C89D-4F4E-A64B-2B2A81E8519D}"/>
                              </a:ext>
                            </a:extLst>
                          </p:cNvPr>
                          <p:cNvCxnSpPr>
                            <a:cxnSpLocks/>
                          </p:cNvCxnSpPr>
                          <p:nvPr/>
                        </p:nvCxnSpPr>
                        <p:spPr>
                          <a:xfrm>
                            <a:off x="4939860" y="6509815"/>
                            <a:ext cx="0" cy="71440"/>
                          </a:xfrm>
                          <a:prstGeom prst="line">
                            <a:avLst/>
                          </a:prstGeom>
                          <a:ln w="12700">
                            <a:solidFill>
                              <a:schemeClr val="tx1"/>
                            </a:solidFill>
                          </a:ln>
                          <a:effectLst/>
                        </p:spPr>
                        <p:style>
                          <a:lnRef idx="2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1">
                            <a:schemeClr val="accent1"/>
                          </a:effectRef>
                          <a:fontRef idx="minor">
                            <a:schemeClr val="tx1"/>
                          </a:fontRef>
                        </p:style>
                      </p:cxnSp>
                      <p:cxnSp>
                        <p:nvCxnSpPr>
                          <p:cNvPr id="611" name="Straight Connector 610">
                            <a:extLst>
                              <a:ext uri="{FF2B5EF4-FFF2-40B4-BE49-F238E27FC236}">
                                <a16:creationId xmlns:a16="http://schemas.microsoft.com/office/drawing/2014/main" id="{50DDA559-B1E8-3440-B731-F2AA245C0DBB}"/>
                              </a:ext>
                            </a:extLst>
                          </p:cNvPr>
                          <p:cNvCxnSpPr>
                            <a:cxnSpLocks/>
                          </p:cNvCxnSpPr>
                          <p:nvPr/>
                        </p:nvCxnSpPr>
                        <p:spPr>
                          <a:xfrm>
                            <a:off x="5503594" y="6509815"/>
                            <a:ext cx="0" cy="71440"/>
                          </a:xfrm>
                          <a:prstGeom prst="line">
                            <a:avLst/>
                          </a:prstGeom>
                          <a:ln w="12700">
                            <a:solidFill>
                              <a:schemeClr val="tx1"/>
                            </a:solidFill>
                          </a:ln>
                          <a:effectLst/>
                        </p:spPr>
                        <p:style>
                          <a:lnRef idx="2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1">
                            <a:schemeClr val="accent1"/>
                          </a:effectRef>
                          <a:fontRef idx="minor">
                            <a:schemeClr val="tx1"/>
                          </a:fontRef>
                        </p:style>
                      </p:cxnSp>
                      <p:cxnSp>
                        <p:nvCxnSpPr>
                          <p:cNvPr id="612" name="Straight Connector 611">
                            <a:extLst>
                              <a:ext uri="{FF2B5EF4-FFF2-40B4-BE49-F238E27FC236}">
                                <a16:creationId xmlns:a16="http://schemas.microsoft.com/office/drawing/2014/main" id="{FFA9D07D-C45E-A549-85CE-543DFB06AE8B}"/>
                              </a:ext>
                            </a:extLst>
                          </p:cNvPr>
                          <p:cNvCxnSpPr>
                            <a:cxnSpLocks/>
                          </p:cNvCxnSpPr>
                          <p:nvPr/>
                        </p:nvCxnSpPr>
                        <p:spPr>
                          <a:xfrm>
                            <a:off x="6055189" y="6509815"/>
                            <a:ext cx="0" cy="71440"/>
                          </a:xfrm>
                          <a:prstGeom prst="line">
                            <a:avLst/>
                          </a:prstGeom>
                          <a:ln w="12700">
                            <a:solidFill>
                              <a:schemeClr val="tx1"/>
                            </a:solidFill>
                          </a:ln>
                          <a:effectLst/>
                        </p:spPr>
                        <p:style>
                          <a:lnRef idx="2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1">
                            <a:schemeClr val="accent1"/>
                          </a:effectRef>
                          <a:fontRef idx="minor">
                            <a:schemeClr val="tx1"/>
                          </a:fontRef>
                        </p:style>
                      </p:cxnSp>
                      <p:cxnSp>
                        <p:nvCxnSpPr>
                          <p:cNvPr id="613" name="Straight Connector 612">
                            <a:extLst>
                              <a:ext uri="{FF2B5EF4-FFF2-40B4-BE49-F238E27FC236}">
                                <a16:creationId xmlns:a16="http://schemas.microsoft.com/office/drawing/2014/main" id="{E940021B-0148-D747-A3B1-8201623C63C5}"/>
                              </a:ext>
                            </a:extLst>
                          </p:cNvPr>
                          <p:cNvCxnSpPr>
                            <a:cxnSpLocks/>
                          </p:cNvCxnSpPr>
                          <p:nvPr/>
                        </p:nvCxnSpPr>
                        <p:spPr>
                          <a:xfrm>
                            <a:off x="6606784" y="6509815"/>
                            <a:ext cx="0" cy="71440"/>
                          </a:xfrm>
                          <a:prstGeom prst="line">
                            <a:avLst/>
                          </a:prstGeom>
                          <a:ln w="12700">
                            <a:solidFill>
                              <a:schemeClr val="tx1"/>
                            </a:solidFill>
                          </a:ln>
                          <a:effectLst/>
                        </p:spPr>
                        <p:style>
                          <a:lnRef idx="2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1">
                            <a:schemeClr val="accent1"/>
                          </a:effectRef>
                          <a:fontRef idx="minor">
                            <a:schemeClr val="tx1"/>
                          </a:fontRef>
                        </p:style>
                      </p:cxnSp>
                      <p:cxnSp>
                        <p:nvCxnSpPr>
                          <p:cNvPr id="614" name="Straight Connector 613">
                            <a:extLst>
                              <a:ext uri="{FF2B5EF4-FFF2-40B4-BE49-F238E27FC236}">
                                <a16:creationId xmlns:a16="http://schemas.microsoft.com/office/drawing/2014/main" id="{E92F2C05-1376-3349-8C49-365A3E794F66}"/>
                              </a:ext>
                            </a:extLst>
                          </p:cNvPr>
                          <p:cNvCxnSpPr>
                            <a:cxnSpLocks/>
                          </p:cNvCxnSpPr>
                          <p:nvPr/>
                        </p:nvCxnSpPr>
                        <p:spPr>
                          <a:xfrm>
                            <a:off x="7163882" y="6508215"/>
                            <a:ext cx="0" cy="71440"/>
                          </a:xfrm>
                          <a:prstGeom prst="line">
                            <a:avLst/>
                          </a:prstGeom>
                          <a:ln w="12700">
                            <a:solidFill>
                              <a:schemeClr val="tx1"/>
                            </a:solidFill>
                          </a:ln>
                          <a:effectLst/>
                        </p:spPr>
                        <p:style>
                          <a:lnRef idx="2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1">
                            <a:schemeClr val="accent1"/>
                          </a:effectRef>
                          <a:fontRef idx="minor">
                            <a:schemeClr val="tx1"/>
                          </a:fontRef>
                        </p:style>
                      </p:cxnSp>
                    </p:grpSp>
                    <p:grpSp>
                      <p:nvGrpSpPr>
                        <p:cNvPr id="603" name="Group 602">
                          <a:extLst>
                            <a:ext uri="{FF2B5EF4-FFF2-40B4-BE49-F238E27FC236}">
                              <a16:creationId xmlns:a16="http://schemas.microsoft.com/office/drawing/2014/main" id="{39AB3DF0-236B-824B-AA0A-3E49DC52D04F}"/>
                            </a:ext>
                          </a:extLst>
                        </p:cNvPr>
                        <p:cNvGrpSpPr/>
                        <p:nvPr/>
                      </p:nvGrpSpPr>
                      <p:grpSpPr>
                        <a:xfrm rot="16200000">
                          <a:off x="2584179" y="1106797"/>
                          <a:ext cx="1074838" cy="87498"/>
                          <a:chOff x="7625822" y="6760460"/>
                          <a:chExt cx="1074838" cy="87498"/>
                        </a:xfrm>
                      </p:grpSpPr>
                      <p:cxnSp>
                        <p:nvCxnSpPr>
                          <p:cNvPr id="604" name="Straight Connector 603">
                            <a:extLst>
                              <a:ext uri="{FF2B5EF4-FFF2-40B4-BE49-F238E27FC236}">
                                <a16:creationId xmlns:a16="http://schemas.microsoft.com/office/drawing/2014/main" id="{603C1CBF-D581-EA4E-963A-C3000DB21233}"/>
                              </a:ext>
                            </a:extLst>
                          </p:cNvPr>
                          <p:cNvCxnSpPr>
                            <a:cxnSpLocks/>
                          </p:cNvCxnSpPr>
                          <p:nvPr/>
                        </p:nvCxnSpPr>
                        <p:spPr>
                          <a:xfrm>
                            <a:off x="7625822" y="6760460"/>
                            <a:ext cx="0" cy="71440"/>
                          </a:xfrm>
                          <a:prstGeom prst="line">
                            <a:avLst/>
                          </a:prstGeom>
                          <a:ln w="12700">
                            <a:solidFill>
                              <a:schemeClr val="tx1"/>
                            </a:solidFill>
                          </a:ln>
                          <a:effectLst/>
                        </p:spPr>
                        <p:style>
                          <a:lnRef idx="2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1">
                            <a:schemeClr val="accent1"/>
                          </a:effectRef>
                          <a:fontRef idx="minor">
                            <a:schemeClr val="tx1"/>
                          </a:fontRef>
                        </p:style>
                      </p:cxnSp>
                      <p:cxnSp>
                        <p:nvCxnSpPr>
                          <p:cNvPr id="605" name="Straight Connector 604">
                            <a:extLst>
                              <a:ext uri="{FF2B5EF4-FFF2-40B4-BE49-F238E27FC236}">
                                <a16:creationId xmlns:a16="http://schemas.microsoft.com/office/drawing/2014/main" id="{D1080174-36E2-684C-922B-BD1E53440557}"/>
                              </a:ext>
                            </a:extLst>
                          </p:cNvPr>
                          <p:cNvCxnSpPr>
                            <a:cxnSpLocks/>
                          </p:cNvCxnSpPr>
                          <p:nvPr/>
                        </p:nvCxnSpPr>
                        <p:spPr>
                          <a:xfrm>
                            <a:off x="8172864" y="6768489"/>
                            <a:ext cx="0" cy="71440"/>
                          </a:xfrm>
                          <a:prstGeom prst="line">
                            <a:avLst/>
                          </a:prstGeom>
                          <a:ln w="12700">
                            <a:solidFill>
                              <a:schemeClr val="tx1"/>
                            </a:solidFill>
                          </a:ln>
                          <a:effectLst/>
                        </p:spPr>
                        <p:style>
                          <a:lnRef idx="2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1">
                            <a:schemeClr val="accent1"/>
                          </a:effectRef>
                          <a:fontRef idx="minor">
                            <a:schemeClr val="tx1"/>
                          </a:fontRef>
                        </p:style>
                      </p:cxnSp>
                      <p:cxnSp>
                        <p:nvCxnSpPr>
                          <p:cNvPr id="606" name="Straight Connector 605">
                            <a:extLst>
                              <a:ext uri="{FF2B5EF4-FFF2-40B4-BE49-F238E27FC236}">
                                <a16:creationId xmlns:a16="http://schemas.microsoft.com/office/drawing/2014/main" id="{4ABD47EC-95D2-F54F-B105-DC6EC62B2157}"/>
                              </a:ext>
                            </a:extLst>
                          </p:cNvPr>
                          <p:cNvCxnSpPr>
                            <a:cxnSpLocks/>
                          </p:cNvCxnSpPr>
                          <p:nvPr/>
                        </p:nvCxnSpPr>
                        <p:spPr>
                          <a:xfrm>
                            <a:off x="8700660" y="6776518"/>
                            <a:ext cx="0" cy="71440"/>
                          </a:xfrm>
                          <a:prstGeom prst="line">
                            <a:avLst/>
                          </a:prstGeom>
                          <a:ln w="12700">
                            <a:solidFill>
                              <a:schemeClr val="tx1"/>
                            </a:solidFill>
                          </a:ln>
                          <a:effectLst/>
                        </p:spPr>
                        <p:style>
                          <a:lnRef idx="2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1">
                            <a:schemeClr val="accent1"/>
                          </a:effectRef>
                          <a:fontRef idx="minor">
                            <a:schemeClr val="tx1"/>
                          </a:fontRef>
                        </p:style>
                      </p:cxnSp>
                    </p:grpSp>
                  </p:grpSp>
                </p:grpSp>
              </p:grpSp>
              <p:sp>
                <p:nvSpPr>
                  <p:cNvPr id="594" name="Rectangle 593">
                    <a:extLst>
                      <a:ext uri="{FF2B5EF4-FFF2-40B4-BE49-F238E27FC236}">
                        <a16:creationId xmlns:a16="http://schemas.microsoft.com/office/drawing/2014/main" id="{765C582A-7249-A546-9417-ED08806F5BD4}"/>
                      </a:ext>
                    </a:extLst>
                  </p:cNvPr>
                  <p:cNvSpPr/>
                  <p:nvPr/>
                </p:nvSpPr>
                <p:spPr>
                  <a:xfrm rot="5400000">
                    <a:off x="7687405" y="3059862"/>
                    <a:ext cx="5724016" cy="1100778"/>
                  </a:xfrm>
                  <a:prstGeom prst="rect">
                    <a:avLst/>
                  </a:prstGeom>
                  <a:solidFill>
                    <a:srgbClr val="FCAF32"/>
                  </a:solidFill>
                  <a:ln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sz="1000" dirty="0">
                        <a:solidFill>
                          <a:schemeClr val="tx1"/>
                        </a:solidFill>
                      </a:rPr>
                      <a:t>Muons</a:t>
                    </a:r>
                  </a:p>
                </p:txBody>
              </p:sp>
              <p:sp>
                <p:nvSpPr>
                  <p:cNvPr id="595" name="TextBox 594">
                    <a:extLst>
                      <a:ext uri="{FF2B5EF4-FFF2-40B4-BE49-F238E27FC236}">
                        <a16:creationId xmlns:a16="http://schemas.microsoft.com/office/drawing/2014/main" id="{B23AC136-52C5-934C-90EA-D27D6946B57C}"/>
                      </a:ext>
                    </a:extLst>
                  </p:cNvPr>
                  <p:cNvSpPr txBox="1"/>
                  <p:nvPr/>
                </p:nvSpPr>
                <p:spPr>
                  <a:xfrm>
                    <a:off x="10787459" y="6619608"/>
                    <a:ext cx="330541" cy="215445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FR" sz="800" dirty="0">
                        <a:latin typeface="Avenir Next" panose="020B0503020202020204" pitchFamily="34" charset="0"/>
                      </a:rPr>
                      <a:t>5.5</a:t>
                    </a:r>
                  </a:p>
                </p:txBody>
              </p:sp>
              <p:cxnSp>
                <p:nvCxnSpPr>
                  <p:cNvPr id="596" name="Straight Connector 595">
                    <a:extLst>
                      <a:ext uri="{FF2B5EF4-FFF2-40B4-BE49-F238E27FC236}">
                        <a16:creationId xmlns:a16="http://schemas.microsoft.com/office/drawing/2014/main" id="{E53C25A6-569F-0A46-9AE0-98588FE62E8E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11099802" y="6551443"/>
                    <a:ext cx="0" cy="71440"/>
                  </a:xfrm>
                  <a:prstGeom prst="line">
                    <a:avLst/>
                  </a:prstGeom>
                  <a:ln w="12700">
                    <a:solidFill>
                      <a:schemeClr val="tx1"/>
                    </a:solidFill>
                  </a:ln>
                  <a:effectLst/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592" name="Rectangle 591">
                  <a:extLst>
                    <a:ext uri="{FF2B5EF4-FFF2-40B4-BE49-F238E27FC236}">
                      <a16:creationId xmlns:a16="http://schemas.microsoft.com/office/drawing/2014/main" id="{A65A020E-A130-034E-906C-529324B1260E}"/>
                    </a:ext>
                  </a:extLst>
                </p:cNvPr>
                <p:cNvSpPr/>
                <p:nvPr/>
              </p:nvSpPr>
              <p:spPr>
                <a:xfrm rot="5400000">
                  <a:off x="6511824" y="5255654"/>
                  <a:ext cx="1863797" cy="530086"/>
                </a:xfrm>
                <a:prstGeom prst="rect">
                  <a:avLst/>
                </a:prstGeom>
                <a:solidFill>
                  <a:srgbClr val="28EBFF"/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tabLst>
                      <a:tab pos="1593850" algn="l"/>
                    </a:tabLst>
                  </a:pPr>
                  <a:r>
                    <a:rPr lang="en-US" sz="1000" dirty="0">
                      <a:solidFill>
                        <a:schemeClr val="tx1"/>
                      </a:solidFill>
                    </a:rPr>
                    <a:t>DC services</a:t>
                  </a:r>
                </a:p>
              </p:txBody>
            </p:sp>
          </p:grpSp>
        </p:grpSp>
        <p:cxnSp>
          <p:nvCxnSpPr>
            <p:cNvPr id="579" name="Straight Connector 578">
              <a:extLst>
                <a:ext uri="{FF2B5EF4-FFF2-40B4-BE49-F238E27FC236}">
                  <a16:creationId xmlns:a16="http://schemas.microsoft.com/office/drawing/2014/main" id="{0FEFB482-DB56-EB45-B0C9-50E31D85CD2C}"/>
                </a:ext>
              </a:extLst>
            </p:cNvPr>
            <p:cNvCxnSpPr>
              <a:cxnSpLocks/>
            </p:cNvCxnSpPr>
            <p:nvPr/>
          </p:nvCxnSpPr>
          <p:spPr>
            <a:xfrm>
              <a:off x="3178640" y="4569645"/>
              <a:ext cx="1265333" cy="0"/>
            </a:xfrm>
            <a:prstGeom prst="line">
              <a:avLst/>
            </a:prstGeom>
            <a:ln w="38100">
              <a:solidFill>
                <a:srgbClr val="068108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0" name="Straight Connector 579">
              <a:extLst>
                <a:ext uri="{FF2B5EF4-FFF2-40B4-BE49-F238E27FC236}">
                  <a16:creationId xmlns:a16="http://schemas.microsoft.com/office/drawing/2014/main" id="{955EEDAA-7A00-E14C-A4BE-CFF67CFCE671}"/>
                </a:ext>
              </a:extLst>
            </p:cNvPr>
            <p:cNvCxnSpPr>
              <a:cxnSpLocks/>
            </p:cNvCxnSpPr>
            <p:nvPr/>
          </p:nvCxnSpPr>
          <p:spPr>
            <a:xfrm>
              <a:off x="6176052" y="4569645"/>
              <a:ext cx="1265333" cy="0"/>
            </a:xfrm>
            <a:prstGeom prst="line">
              <a:avLst/>
            </a:prstGeom>
            <a:ln w="38100">
              <a:solidFill>
                <a:srgbClr val="068108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1" name="Straight Connector 580">
              <a:extLst>
                <a:ext uri="{FF2B5EF4-FFF2-40B4-BE49-F238E27FC236}">
                  <a16:creationId xmlns:a16="http://schemas.microsoft.com/office/drawing/2014/main" id="{3A6D8118-90DF-724D-A17D-E4D9F9BC03E3}"/>
                </a:ext>
              </a:extLst>
            </p:cNvPr>
            <p:cNvCxnSpPr>
              <a:cxnSpLocks/>
            </p:cNvCxnSpPr>
            <p:nvPr/>
          </p:nvCxnSpPr>
          <p:spPr>
            <a:xfrm>
              <a:off x="9171023" y="4567290"/>
              <a:ext cx="1264191" cy="10968"/>
            </a:xfrm>
            <a:prstGeom prst="line">
              <a:avLst/>
            </a:prstGeom>
            <a:ln w="38100">
              <a:solidFill>
                <a:srgbClr val="068108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2" name="Straight Connector 581">
              <a:extLst>
                <a:ext uri="{FF2B5EF4-FFF2-40B4-BE49-F238E27FC236}">
                  <a16:creationId xmlns:a16="http://schemas.microsoft.com/office/drawing/2014/main" id="{0BBD2EAA-33BD-4347-B67A-F8F254CAF75D}"/>
                </a:ext>
              </a:extLst>
            </p:cNvPr>
            <p:cNvCxnSpPr>
              <a:cxnSpLocks/>
            </p:cNvCxnSpPr>
            <p:nvPr/>
          </p:nvCxnSpPr>
          <p:spPr>
            <a:xfrm>
              <a:off x="4424309" y="4578258"/>
              <a:ext cx="0" cy="841167"/>
            </a:xfrm>
            <a:prstGeom prst="line">
              <a:avLst/>
            </a:prstGeom>
            <a:ln w="38100">
              <a:solidFill>
                <a:srgbClr val="068108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3" name="Straight Connector 582">
              <a:extLst>
                <a:ext uri="{FF2B5EF4-FFF2-40B4-BE49-F238E27FC236}">
                  <a16:creationId xmlns:a16="http://schemas.microsoft.com/office/drawing/2014/main" id="{F04D287C-6FEC-B641-82F3-2F7743EB3D8E}"/>
                </a:ext>
              </a:extLst>
            </p:cNvPr>
            <p:cNvCxnSpPr>
              <a:cxnSpLocks/>
            </p:cNvCxnSpPr>
            <p:nvPr/>
          </p:nvCxnSpPr>
          <p:spPr>
            <a:xfrm>
              <a:off x="7419111" y="4578258"/>
              <a:ext cx="0" cy="841167"/>
            </a:xfrm>
            <a:prstGeom prst="line">
              <a:avLst/>
            </a:prstGeom>
            <a:ln w="38100">
              <a:solidFill>
                <a:srgbClr val="068108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4" name="Straight Connector 583">
              <a:extLst>
                <a:ext uri="{FF2B5EF4-FFF2-40B4-BE49-F238E27FC236}">
                  <a16:creationId xmlns:a16="http://schemas.microsoft.com/office/drawing/2014/main" id="{70ED1CD0-7DD6-DD4D-B50F-2DDFE6994B86}"/>
                </a:ext>
              </a:extLst>
            </p:cNvPr>
            <p:cNvCxnSpPr>
              <a:cxnSpLocks/>
            </p:cNvCxnSpPr>
            <p:nvPr/>
          </p:nvCxnSpPr>
          <p:spPr>
            <a:xfrm>
              <a:off x="10425382" y="4568426"/>
              <a:ext cx="0" cy="841167"/>
            </a:xfrm>
            <a:prstGeom prst="line">
              <a:avLst/>
            </a:prstGeom>
            <a:ln w="38100">
              <a:solidFill>
                <a:srgbClr val="068108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5" name="Straight Connector 584">
              <a:extLst>
                <a:ext uri="{FF2B5EF4-FFF2-40B4-BE49-F238E27FC236}">
                  <a16:creationId xmlns:a16="http://schemas.microsoft.com/office/drawing/2014/main" id="{65B51574-170F-9E49-8EA0-26DBE3EDF9BA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39053" y="4583982"/>
              <a:ext cx="1017158" cy="8613"/>
            </a:xfrm>
            <a:prstGeom prst="line">
              <a:avLst/>
            </a:prstGeom>
            <a:ln w="38100">
              <a:solidFill>
                <a:srgbClr val="068108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6" name="Straight Connector 585">
              <a:extLst>
                <a:ext uri="{FF2B5EF4-FFF2-40B4-BE49-F238E27FC236}">
                  <a16:creationId xmlns:a16="http://schemas.microsoft.com/office/drawing/2014/main" id="{A5D6F029-4D0C-194E-AFE0-2892E331D051}"/>
                </a:ext>
              </a:extLst>
            </p:cNvPr>
            <p:cNvCxnSpPr>
              <a:cxnSpLocks/>
            </p:cNvCxnSpPr>
            <p:nvPr/>
          </p:nvCxnSpPr>
          <p:spPr>
            <a:xfrm>
              <a:off x="1436547" y="4603228"/>
              <a:ext cx="0" cy="841167"/>
            </a:xfrm>
            <a:prstGeom prst="line">
              <a:avLst/>
            </a:prstGeom>
            <a:ln w="38100">
              <a:solidFill>
                <a:srgbClr val="068108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61" name="TextBox 860">
            <a:extLst>
              <a:ext uri="{FF2B5EF4-FFF2-40B4-BE49-F238E27FC236}">
                <a16:creationId xmlns:a16="http://schemas.microsoft.com/office/drawing/2014/main" id="{356909A4-2EE2-1744-BD02-9070B730F7B9}"/>
              </a:ext>
            </a:extLst>
          </p:cNvPr>
          <p:cNvSpPr txBox="1"/>
          <p:nvPr/>
        </p:nvSpPr>
        <p:spPr>
          <a:xfrm>
            <a:off x="187244" y="6070207"/>
            <a:ext cx="1932422" cy="33855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  <a:effectLst/>
        </p:spPr>
        <p:txBody>
          <a:bodyPr wrap="square">
            <a:spAutoFit/>
          </a:bodyPr>
          <a:lstStyle/>
          <a:p>
            <a:r>
              <a:rPr lang="en-FR" sz="1600" dirty="0">
                <a:latin typeface="Avenir Next" panose="020B0503020202020204" pitchFamily="34" charset="0"/>
              </a:rPr>
              <a:t>Options &amp; Variants</a:t>
            </a:r>
          </a:p>
        </p:txBody>
      </p:sp>
      <p:sp>
        <p:nvSpPr>
          <p:cNvPr id="862" name="TextBox 861">
            <a:extLst>
              <a:ext uri="{FF2B5EF4-FFF2-40B4-BE49-F238E27FC236}">
                <a16:creationId xmlns:a16="http://schemas.microsoft.com/office/drawing/2014/main" id="{804220DC-3E7A-AC4B-A670-619744A5EDC0}"/>
              </a:ext>
            </a:extLst>
          </p:cNvPr>
          <p:cNvSpPr txBox="1"/>
          <p:nvPr/>
        </p:nvSpPr>
        <p:spPr>
          <a:xfrm>
            <a:off x="9314022" y="190143"/>
            <a:ext cx="2527036" cy="738664"/>
          </a:xfrm>
          <a:prstGeom prst="rect">
            <a:avLst/>
          </a:prstGeom>
          <a:solidFill>
            <a:srgbClr val="FFF2BC"/>
          </a:solidFill>
          <a:ln>
            <a:solidFill>
              <a:schemeClr val="tx1"/>
            </a:solidFill>
          </a:ln>
          <a:effectLst/>
        </p:spPr>
        <p:txBody>
          <a:bodyPr wrap="square">
            <a:spAutoFit/>
          </a:bodyPr>
          <a:lstStyle/>
          <a:p>
            <a:r>
              <a:rPr lang="en-FR" sz="1400" dirty="0">
                <a:latin typeface="Avenir Next" panose="020B0503020202020204" pitchFamily="34" charset="0"/>
              </a:rPr>
              <a:t>Best simulation performance (everywhere?) see Roy’s presentation at last meeting</a:t>
            </a:r>
          </a:p>
        </p:txBody>
      </p:sp>
      <p:cxnSp>
        <p:nvCxnSpPr>
          <p:cNvPr id="864" name="Straight Arrow Connector 863">
            <a:extLst>
              <a:ext uri="{FF2B5EF4-FFF2-40B4-BE49-F238E27FC236}">
                <a16:creationId xmlns:a16="http://schemas.microsoft.com/office/drawing/2014/main" id="{6044D4FA-880D-724B-9208-8739722D42BB}"/>
              </a:ext>
            </a:extLst>
          </p:cNvPr>
          <p:cNvCxnSpPr>
            <a:cxnSpLocks/>
            <a:stCxn id="862" idx="2"/>
            <a:endCxn id="550" idx="0"/>
          </p:cNvCxnSpPr>
          <p:nvPr/>
        </p:nvCxnSpPr>
        <p:spPr>
          <a:xfrm>
            <a:off x="10577540" y="928807"/>
            <a:ext cx="6848" cy="177929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640393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856112" y="6474965"/>
            <a:ext cx="1335889" cy="365125"/>
          </a:xfrm>
        </p:spPr>
        <p:txBody>
          <a:bodyPr/>
          <a:lstStyle/>
          <a:p>
            <a:fld id="{9CA62D5A-175C-0146-8DFE-850ADA1B8FDC}" type="slidenum">
              <a:rPr lang="en-US" smtClean="0">
                <a:solidFill>
                  <a:schemeClr val="tx1"/>
                </a:solidFill>
              </a:rPr>
              <a:pPr/>
              <a:t>3</a:t>
            </a:fld>
            <a:endParaRPr lang="en-US">
              <a:solidFill>
                <a:schemeClr val="tx1"/>
              </a:solidFill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CFE3B04-0576-AD42-A1A6-668E0D54DA04}"/>
              </a:ext>
            </a:extLst>
          </p:cNvPr>
          <p:cNvSpPr/>
          <p:nvPr/>
        </p:nvSpPr>
        <p:spPr>
          <a:xfrm>
            <a:off x="568146" y="412002"/>
            <a:ext cx="1150393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>
                <a:latin typeface="Avenir Next" panose="020B0503020202020204" pitchFamily="34" charset="0"/>
                <a:sym typeface="Wingdings"/>
              </a:rPr>
              <a:t> </a:t>
            </a:r>
          </a:p>
        </p:txBody>
      </p:sp>
      <p:grpSp>
        <p:nvGrpSpPr>
          <p:cNvPr id="544" name="Groupe 11">
            <a:extLst>
              <a:ext uri="{FF2B5EF4-FFF2-40B4-BE49-F238E27FC236}">
                <a16:creationId xmlns:a16="http://schemas.microsoft.com/office/drawing/2014/main" id="{361036A2-14D9-2848-BB0C-77A2F7476B23}"/>
              </a:ext>
            </a:extLst>
          </p:cNvPr>
          <p:cNvGrpSpPr/>
          <p:nvPr/>
        </p:nvGrpSpPr>
        <p:grpSpPr>
          <a:xfrm>
            <a:off x="540000" y="163429"/>
            <a:ext cx="11110800" cy="660407"/>
            <a:chOff x="540000" y="163429"/>
            <a:chExt cx="11110800" cy="660407"/>
          </a:xfrm>
        </p:grpSpPr>
        <p:sp>
          <p:nvSpPr>
            <p:cNvPr id="545" name="Rectangle 544">
              <a:extLst>
                <a:ext uri="{FF2B5EF4-FFF2-40B4-BE49-F238E27FC236}">
                  <a16:creationId xmlns:a16="http://schemas.microsoft.com/office/drawing/2014/main" id="{9EDC19B0-98DA-3F4C-843B-4C3D94A9FD55}"/>
                </a:ext>
              </a:extLst>
            </p:cNvPr>
            <p:cNvSpPr/>
            <p:nvPr/>
          </p:nvSpPr>
          <p:spPr>
            <a:xfrm>
              <a:off x="540000" y="163429"/>
              <a:ext cx="9678851" cy="58477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3200" dirty="0">
                  <a:latin typeface="Avenir Next" panose="020B0503020202020204" pitchFamily="34" charset="0"/>
                  <a:sym typeface="Wingdings"/>
                </a:rPr>
                <a:t>From Conceptual Designs to experiments </a:t>
              </a:r>
            </a:p>
          </p:txBody>
        </p:sp>
        <p:cxnSp>
          <p:nvCxnSpPr>
            <p:cNvPr id="546" name="Connecteur droit 8">
              <a:extLst>
                <a:ext uri="{FF2B5EF4-FFF2-40B4-BE49-F238E27FC236}">
                  <a16:creationId xmlns:a16="http://schemas.microsoft.com/office/drawing/2014/main" id="{C7F6DB0A-1393-2F46-8E14-5C6B844F174C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541200" y="809760"/>
              <a:ext cx="11109600" cy="14076"/>
            </a:xfrm>
            <a:prstGeom prst="line">
              <a:avLst/>
            </a:prstGeom>
            <a:ln w="12700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10" name="TextBox 309">
            <a:extLst>
              <a:ext uri="{FF2B5EF4-FFF2-40B4-BE49-F238E27FC236}">
                <a16:creationId xmlns:a16="http://schemas.microsoft.com/office/drawing/2014/main" id="{259A5A40-C7D2-8641-A92C-C87325B23A2A}"/>
              </a:ext>
            </a:extLst>
          </p:cNvPr>
          <p:cNvSpPr txBox="1"/>
          <p:nvPr/>
        </p:nvSpPr>
        <p:spPr>
          <a:xfrm>
            <a:off x="397139" y="1002594"/>
            <a:ext cx="11454480" cy="13080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FR" sz="1600" dirty="0">
                <a:latin typeface="Avenir Next" panose="020B0503020202020204" pitchFamily="34" charset="0"/>
              </a:rPr>
              <a:t>Vertex Detectors: MAPS likely with very similar designs and technology in all experiments</a:t>
            </a:r>
          </a:p>
          <a:p>
            <a:pPr marL="28440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FR" sz="1600" dirty="0">
                <a:latin typeface="Avenir Next" panose="020B0503020202020204" pitchFamily="34" charset="0"/>
              </a:rPr>
              <a:t>Central Tracking:  likely different technologies to mitigate technical risks, full Silicon tracking, DC, TPC</a:t>
            </a:r>
          </a:p>
          <a:p>
            <a:pPr marL="28440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600" dirty="0">
                <a:latin typeface="Avenir Next" panose="020B0503020202020204" pitchFamily="34" charset="0"/>
              </a:rPr>
              <a:t>Wrap-up/Timing Layer: in all exp. possibly different technologies and/or configurations </a:t>
            </a:r>
            <a:r>
              <a:rPr lang="en-FR" sz="1600" dirty="0">
                <a:latin typeface="Avenir Next" panose="020B0503020202020204" pitchFamily="34" charset="0"/>
              </a:rPr>
              <a:t>depending on Central Tracker</a:t>
            </a:r>
          </a:p>
          <a:p>
            <a:pPr marL="284400" indent="-285750">
              <a:buFont typeface="Arial" panose="020B0604020202020204" pitchFamily="34" charset="0"/>
              <a:buChar char="•"/>
            </a:pPr>
            <a:r>
              <a:rPr lang="en-FR" sz="1600" dirty="0">
                <a:latin typeface="Avenir Next" panose="020B0503020202020204" pitchFamily="34" charset="0"/>
              </a:rPr>
              <a:t>Calorimetry: likely HGC, for high granularity P</a:t>
            </a:r>
            <a:r>
              <a:rPr lang="en-GB" sz="1600" dirty="0">
                <a:latin typeface="Avenir Next" panose="020B0503020202020204" pitchFamily="34" charset="0"/>
              </a:rPr>
              <a:t>F</a:t>
            </a:r>
            <a:r>
              <a:rPr lang="en-FR" sz="1600" dirty="0">
                <a:latin typeface="Avenir Next" panose="020B0503020202020204" pitchFamily="34" charset="0"/>
              </a:rPr>
              <a:t>low, and combination(s) of other technologies </a:t>
            </a:r>
          </a:p>
        </p:txBody>
      </p:sp>
      <p:cxnSp>
        <p:nvCxnSpPr>
          <p:cNvPr id="3" name="Straight Arrow Connector 2">
            <a:extLst>
              <a:ext uri="{FF2B5EF4-FFF2-40B4-BE49-F238E27FC236}">
                <a16:creationId xmlns:a16="http://schemas.microsoft.com/office/drawing/2014/main" id="{2E7F331C-A476-E842-BB7C-900CE5E252B7}"/>
              </a:ext>
            </a:extLst>
          </p:cNvPr>
          <p:cNvCxnSpPr>
            <a:cxnSpLocks/>
          </p:cNvCxnSpPr>
          <p:nvPr/>
        </p:nvCxnSpPr>
        <p:spPr>
          <a:xfrm flipH="1">
            <a:off x="2488817" y="2272098"/>
            <a:ext cx="194148" cy="287594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Right Brace 5">
            <a:extLst>
              <a:ext uri="{FF2B5EF4-FFF2-40B4-BE49-F238E27FC236}">
                <a16:creationId xmlns:a16="http://schemas.microsoft.com/office/drawing/2014/main" id="{B1D99EEF-CA28-E046-8223-C2A805A93562}"/>
              </a:ext>
            </a:extLst>
          </p:cNvPr>
          <p:cNvSpPr/>
          <p:nvPr/>
        </p:nvSpPr>
        <p:spPr>
          <a:xfrm rot="16200000">
            <a:off x="5958732" y="-360623"/>
            <a:ext cx="144000" cy="5810400"/>
          </a:xfrm>
          <a:prstGeom prst="rightBrace">
            <a:avLst/>
          </a:prstGeom>
          <a:ln w="1270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FR"/>
          </a:p>
        </p:txBody>
      </p:sp>
      <p:cxnSp>
        <p:nvCxnSpPr>
          <p:cNvPr id="296" name="Straight Arrow Connector 295">
            <a:extLst>
              <a:ext uri="{FF2B5EF4-FFF2-40B4-BE49-F238E27FC236}">
                <a16:creationId xmlns:a16="http://schemas.microsoft.com/office/drawing/2014/main" id="{22794562-636C-2741-98AA-5F975C3A6633}"/>
              </a:ext>
            </a:extLst>
          </p:cNvPr>
          <p:cNvCxnSpPr>
            <a:cxnSpLocks/>
          </p:cNvCxnSpPr>
          <p:nvPr/>
        </p:nvCxnSpPr>
        <p:spPr>
          <a:xfrm flipH="1">
            <a:off x="6047122" y="2238882"/>
            <a:ext cx="118291" cy="209466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8" name="Straight Arrow Connector 297">
            <a:extLst>
              <a:ext uri="{FF2B5EF4-FFF2-40B4-BE49-F238E27FC236}">
                <a16:creationId xmlns:a16="http://schemas.microsoft.com/office/drawing/2014/main" id="{EFDE66F3-71AE-6D44-BBFD-6E4E52BF11D6}"/>
              </a:ext>
            </a:extLst>
          </p:cNvPr>
          <p:cNvCxnSpPr>
            <a:cxnSpLocks/>
          </p:cNvCxnSpPr>
          <p:nvPr/>
        </p:nvCxnSpPr>
        <p:spPr>
          <a:xfrm>
            <a:off x="9306515" y="2245493"/>
            <a:ext cx="298348" cy="428555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156" name="Group 1155">
            <a:extLst>
              <a:ext uri="{FF2B5EF4-FFF2-40B4-BE49-F238E27FC236}">
                <a16:creationId xmlns:a16="http://schemas.microsoft.com/office/drawing/2014/main" id="{D27D8064-8F12-C849-B5DE-0626E7DE62CF}"/>
              </a:ext>
            </a:extLst>
          </p:cNvPr>
          <p:cNvGrpSpPr/>
          <p:nvPr/>
        </p:nvGrpSpPr>
        <p:grpSpPr>
          <a:xfrm>
            <a:off x="163266" y="2632937"/>
            <a:ext cx="11859658" cy="2961831"/>
            <a:chOff x="212426" y="2662437"/>
            <a:chExt cx="11859658" cy="2961831"/>
          </a:xfrm>
        </p:grpSpPr>
        <p:grpSp>
          <p:nvGrpSpPr>
            <p:cNvPr id="1157" name="Group 1156">
              <a:extLst>
                <a:ext uri="{FF2B5EF4-FFF2-40B4-BE49-F238E27FC236}">
                  <a16:creationId xmlns:a16="http://schemas.microsoft.com/office/drawing/2014/main" id="{5538BC41-CE47-6747-BF5C-3EA9AC1F2DA2}"/>
                </a:ext>
              </a:extLst>
            </p:cNvPr>
            <p:cNvGrpSpPr/>
            <p:nvPr/>
          </p:nvGrpSpPr>
          <p:grpSpPr>
            <a:xfrm>
              <a:off x="212426" y="2662437"/>
              <a:ext cx="11859658" cy="2961831"/>
              <a:chOff x="209840" y="1970573"/>
              <a:chExt cx="11859658" cy="2961831"/>
            </a:xfrm>
          </p:grpSpPr>
          <p:grpSp>
            <p:nvGrpSpPr>
              <p:cNvPr id="1166" name="Group 1165">
                <a:extLst>
                  <a:ext uri="{FF2B5EF4-FFF2-40B4-BE49-F238E27FC236}">
                    <a16:creationId xmlns:a16="http://schemas.microsoft.com/office/drawing/2014/main" id="{F80DC0A2-C62D-8846-85C4-D109345D64A2}"/>
                  </a:ext>
                </a:extLst>
              </p:cNvPr>
              <p:cNvGrpSpPr>
                <a:grpSpLocks noChangeAspect="1"/>
              </p:cNvGrpSpPr>
              <p:nvPr/>
            </p:nvGrpSpPr>
            <p:grpSpPr>
              <a:xfrm>
                <a:off x="209840" y="1980405"/>
                <a:ext cx="2900148" cy="2951999"/>
                <a:chOff x="2650721" y="481266"/>
                <a:chExt cx="6318605" cy="6431558"/>
              </a:xfrm>
            </p:grpSpPr>
            <p:grpSp>
              <p:nvGrpSpPr>
                <p:cNvPr id="1368" name="Group 1367">
                  <a:extLst>
                    <a:ext uri="{FF2B5EF4-FFF2-40B4-BE49-F238E27FC236}">
                      <a16:creationId xmlns:a16="http://schemas.microsoft.com/office/drawing/2014/main" id="{E4FD2157-A14A-7D49-AFEC-BD7D8373AE9D}"/>
                    </a:ext>
                  </a:extLst>
                </p:cNvPr>
                <p:cNvGrpSpPr/>
                <p:nvPr/>
              </p:nvGrpSpPr>
              <p:grpSpPr>
                <a:xfrm>
                  <a:off x="2863915" y="494165"/>
                  <a:ext cx="6105411" cy="6418659"/>
                  <a:chOff x="2852768" y="249951"/>
                  <a:chExt cx="6105411" cy="6418659"/>
                </a:xfrm>
              </p:grpSpPr>
              <p:sp>
                <p:nvSpPr>
                  <p:cNvPr id="1398" name="TextBox 1397">
                    <a:extLst>
                      <a:ext uri="{FF2B5EF4-FFF2-40B4-BE49-F238E27FC236}">
                        <a16:creationId xmlns:a16="http://schemas.microsoft.com/office/drawing/2014/main" id="{A7A24E02-9193-E44C-873F-55856FADF51B}"/>
                      </a:ext>
                    </a:extLst>
                  </p:cNvPr>
                  <p:cNvSpPr txBox="1"/>
                  <p:nvPr/>
                </p:nvSpPr>
                <p:spPr>
                  <a:xfrm>
                    <a:off x="8397971" y="6453166"/>
                    <a:ext cx="330541" cy="215444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FR" sz="800" dirty="0">
                        <a:latin typeface="Avenir Next" panose="020B0503020202020204" pitchFamily="34" charset="0"/>
                      </a:rPr>
                      <a:t>5.0</a:t>
                    </a:r>
                  </a:p>
                </p:txBody>
              </p:sp>
              <p:grpSp>
                <p:nvGrpSpPr>
                  <p:cNvPr id="1399" name="Group 1398">
                    <a:extLst>
                      <a:ext uri="{FF2B5EF4-FFF2-40B4-BE49-F238E27FC236}">
                        <a16:creationId xmlns:a16="http://schemas.microsoft.com/office/drawing/2014/main" id="{4415969E-9EF5-064E-B341-2F3D3C5800E7}"/>
                      </a:ext>
                    </a:extLst>
                  </p:cNvPr>
                  <p:cNvGrpSpPr/>
                  <p:nvPr/>
                </p:nvGrpSpPr>
                <p:grpSpPr>
                  <a:xfrm>
                    <a:off x="2852768" y="249951"/>
                    <a:ext cx="6105411" cy="6418659"/>
                    <a:chOff x="2852768" y="249951"/>
                    <a:chExt cx="6105411" cy="6418659"/>
                  </a:xfrm>
                </p:grpSpPr>
                <p:sp>
                  <p:nvSpPr>
                    <p:cNvPr id="1401" name="TextBox 1400">
                      <a:extLst>
                        <a:ext uri="{FF2B5EF4-FFF2-40B4-BE49-F238E27FC236}">
                          <a16:creationId xmlns:a16="http://schemas.microsoft.com/office/drawing/2014/main" id="{3AB2B1E4-3539-0F46-BB52-228B225E2DCF}"/>
                        </a:ext>
                      </a:extLst>
                    </p:cNvPr>
                    <p:cNvSpPr txBox="1"/>
                    <p:nvPr/>
                  </p:nvSpPr>
                  <p:spPr>
                    <a:xfrm>
                      <a:off x="7835489" y="6453166"/>
                      <a:ext cx="330541" cy="215444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r>
                        <a:rPr lang="en-FR" sz="800" dirty="0">
                          <a:latin typeface="Avenir Next" panose="020B0503020202020204" pitchFamily="34" charset="0"/>
                        </a:rPr>
                        <a:t>4.5</a:t>
                      </a:r>
                    </a:p>
                  </p:txBody>
                </p:sp>
                <p:grpSp>
                  <p:nvGrpSpPr>
                    <p:cNvPr id="1402" name="Group 1401">
                      <a:extLst>
                        <a:ext uri="{FF2B5EF4-FFF2-40B4-BE49-F238E27FC236}">
                          <a16:creationId xmlns:a16="http://schemas.microsoft.com/office/drawing/2014/main" id="{D54AFAC1-40C4-074D-990E-52796A27497A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2852768" y="249951"/>
                      <a:ext cx="6105411" cy="6418659"/>
                      <a:chOff x="2852768" y="249951"/>
                      <a:chExt cx="6105411" cy="6418659"/>
                    </a:xfrm>
                  </p:grpSpPr>
                  <p:grpSp>
                    <p:nvGrpSpPr>
                      <p:cNvPr id="1404" name="Group 1403">
                        <a:extLst>
                          <a:ext uri="{FF2B5EF4-FFF2-40B4-BE49-F238E27FC236}">
                            <a16:creationId xmlns:a16="http://schemas.microsoft.com/office/drawing/2014/main" id="{D4F0BE18-20F4-C744-B278-05FDF40FD317}"/>
                          </a:ext>
                        </a:extLst>
                      </p:cNvPr>
                      <p:cNvGrpSpPr/>
                      <p:nvPr/>
                    </p:nvGrpSpPr>
                    <p:grpSpPr>
                      <a:xfrm>
                        <a:off x="2852768" y="249951"/>
                        <a:ext cx="6105411" cy="6418659"/>
                        <a:chOff x="1283773" y="410370"/>
                        <a:chExt cx="10109079" cy="6418659"/>
                      </a:xfrm>
                    </p:grpSpPr>
                    <p:grpSp>
                      <p:nvGrpSpPr>
                        <p:cNvPr id="1407" name="Group 1406">
                          <a:extLst>
                            <a:ext uri="{FF2B5EF4-FFF2-40B4-BE49-F238E27FC236}">
                              <a16:creationId xmlns:a16="http://schemas.microsoft.com/office/drawing/2014/main" id="{5A1336CF-CD5F-D740-837B-F24786B4C110}"/>
                            </a:ext>
                          </a:extLst>
                        </p:cNvPr>
                        <p:cNvGrpSpPr/>
                        <p:nvPr/>
                      </p:nvGrpSpPr>
                      <p:grpSpPr>
                        <a:xfrm>
                          <a:off x="1765977" y="410370"/>
                          <a:ext cx="9177722" cy="6149166"/>
                          <a:chOff x="3818263" y="-205648"/>
                          <a:chExt cx="9177722" cy="6149166"/>
                        </a:xfrm>
                      </p:grpSpPr>
                      <p:grpSp>
                        <p:nvGrpSpPr>
                          <p:cNvPr id="1431" name="Group 1430">
                            <a:extLst>
                              <a:ext uri="{FF2B5EF4-FFF2-40B4-BE49-F238E27FC236}">
                                <a16:creationId xmlns:a16="http://schemas.microsoft.com/office/drawing/2014/main" id="{8DAAFBFE-E95B-774F-8E08-C679579DACAA}"/>
                              </a:ext>
                            </a:extLst>
                          </p:cNvPr>
                          <p:cNvGrpSpPr/>
                          <p:nvPr/>
                        </p:nvGrpSpPr>
                        <p:grpSpPr>
                          <a:xfrm>
                            <a:off x="3818263" y="-205648"/>
                            <a:ext cx="9177722" cy="6149166"/>
                            <a:chOff x="1649829" y="171332"/>
                            <a:chExt cx="9177722" cy="6149166"/>
                          </a:xfrm>
                        </p:grpSpPr>
                        <p:sp>
                          <p:nvSpPr>
                            <p:cNvPr id="1433" name="Rectangle 1432">
                              <a:extLst>
                                <a:ext uri="{FF2B5EF4-FFF2-40B4-BE49-F238E27FC236}">
                                  <a16:creationId xmlns:a16="http://schemas.microsoft.com/office/drawing/2014/main" id="{686AC6F0-61B9-BA44-A245-05DE71C45382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>
                              <a:off x="1674882" y="4295084"/>
                              <a:ext cx="3602511" cy="1903017"/>
                            </a:xfrm>
                            <a:prstGeom prst="rect">
                              <a:avLst/>
                            </a:prstGeom>
                            <a:solidFill>
                              <a:srgbClr val="00D008"/>
                            </a:solidFill>
                            <a:ln>
                              <a:noFill/>
                            </a:ln>
                            <a:effectLst/>
                          </p:spPr>
                          <p:style>
                            <a:lnRef idx="1">
                              <a:schemeClr val="accent1"/>
                            </a:lnRef>
                            <a:fillRef idx="3">
                              <a:schemeClr val="accent1"/>
                            </a:fillRef>
                            <a:effectRef idx="2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0" anchor="ctr"/>
                            <a:lstStyle/>
                            <a:p>
                              <a:pPr algn="ctr">
                                <a:tabLst>
                                  <a:tab pos="1593850" algn="l"/>
                                </a:tabLst>
                              </a:pPr>
                              <a:r>
                                <a:rPr lang="en-US" sz="1000" dirty="0">
                                  <a:solidFill>
                                    <a:schemeClr val="tx1"/>
                                  </a:solidFill>
                                </a:rPr>
                                <a:t>MAPS/Hybrids/AC-LGADs</a:t>
                              </a:r>
                            </a:p>
                          </p:txBody>
                        </p:sp>
                        <p:sp>
                          <p:nvSpPr>
                            <p:cNvPr id="1434" name="Rectangle 1433">
                              <a:extLst>
                                <a:ext uri="{FF2B5EF4-FFF2-40B4-BE49-F238E27FC236}">
                                  <a16:creationId xmlns:a16="http://schemas.microsoft.com/office/drawing/2014/main" id="{A976C0BA-F63D-DD42-B92F-B60786B915D8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>
                              <a:off x="1673069" y="6211541"/>
                              <a:ext cx="861281" cy="108957"/>
                            </a:xfrm>
                            <a:prstGeom prst="rect">
                              <a:avLst/>
                            </a:prstGeom>
                            <a:solidFill>
                              <a:srgbClr val="00F800"/>
                            </a:solidFill>
                            <a:ln>
                              <a:noFill/>
                            </a:ln>
                            <a:effectLst/>
                          </p:spPr>
                          <p:style>
                            <a:lnRef idx="1">
                              <a:schemeClr val="accent1"/>
                            </a:lnRef>
                            <a:fillRef idx="3">
                              <a:schemeClr val="accent1"/>
                            </a:fillRef>
                            <a:effectRef idx="2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0" anchor="ctr"/>
                            <a:lstStyle/>
                            <a:p>
                              <a:pPr algn="ctr"/>
                              <a:r>
                                <a:rPr lang="en-US" sz="500" dirty="0">
                                  <a:solidFill>
                                    <a:schemeClr val="tx1"/>
                                  </a:solidFill>
                                </a:rPr>
                                <a:t> </a:t>
                              </a:r>
                            </a:p>
                          </p:txBody>
                        </p:sp>
                        <p:grpSp>
                          <p:nvGrpSpPr>
                            <p:cNvPr id="1435" name="Group 1434">
                              <a:extLst>
                                <a:ext uri="{FF2B5EF4-FFF2-40B4-BE49-F238E27FC236}">
                                  <a16:creationId xmlns:a16="http://schemas.microsoft.com/office/drawing/2014/main" id="{94CD0275-F556-0547-9D4E-0829EC8873A1}"/>
                                </a:ext>
                              </a:extLst>
                            </p:cNvPr>
                            <p:cNvGrpSpPr/>
                            <p:nvPr/>
                          </p:nvGrpSpPr>
                          <p:grpSpPr>
                            <a:xfrm>
                              <a:off x="1649829" y="171332"/>
                              <a:ext cx="9177722" cy="6026770"/>
                              <a:chOff x="1649829" y="171332"/>
                              <a:chExt cx="9177722" cy="6026770"/>
                            </a:xfrm>
                          </p:grpSpPr>
                          <p:grpSp>
                            <p:nvGrpSpPr>
                              <p:cNvPr id="1436" name="Group 1435">
                                <a:extLst>
                                  <a:ext uri="{FF2B5EF4-FFF2-40B4-BE49-F238E27FC236}">
                                    <a16:creationId xmlns:a16="http://schemas.microsoft.com/office/drawing/2014/main" id="{4053CBE7-F433-1249-BCA7-B8D10559E650}"/>
                                  </a:ext>
                                </a:extLst>
                              </p:cNvPr>
                              <p:cNvGrpSpPr/>
                              <p:nvPr/>
                            </p:nvGrpSpPr>
                            <p:grpSpPr>
                              <a:xfrm>
                                <a:off x="1649829" y="1841714"/>
                                <a:ext cx="6397430" cy="2437273"/>
                                <a:chOff x="1715181" y="1476710"/>
                                <a:chExt cx="6397430" cy="2437273"/>
                              </a:xfrm>
                            </p:grpSpPr>
                            <p:sp>
                              <p:nvSpPr>
                                <p:cNvPr id="1438" name="Rectangle 1437">
                                  <a:extLst>
                                    <a:ext uri="{FF2B5EF4-FFF2-40B4-BE49-F238E27FC236}">
                                      <a16:creationId xmlns:a16="http://schemas.microsoft.com/office/drawing/2014/main" id="{924068B4-9049-6046-AAAA-9E209DCFA265}"/>
                                    </a:ext>
                                  </a:extLst>
                                </p:cNvPr>
                                <p:cNvSpPr/>
                                <p:nvPr/>
                              </p:nvSpPr>
                              <p:spPr>
                                <a:xfrm>
                                  <a:off x="1715181" y="1476710"/>
                                  <a:ext cx="6397430" cy="812917"/>
                                </a:xfrm>
                                <a:prstGeom prst="rect">
                                  <a:avLst/>
                                </a:prstGeom>
                                <a:solidFill>
                                  <a:schemeClr val="bg1">
                                    <a:lumMod val="75000"/>
                                  </a:schemeClr>
                                </a:solidFill>
                                <a:ln>
                                  <a:noFill/>
                                </a:ln>
                                <a:effectLst/>
                              </p:spPr>
                              <p:style>
                                <a:lnRef idx="1">
                                  <a:schemeClr val="accent1"/>
                                </a:lnRef>
                                <a:fillRef idx="3">
                                  <a:schemeClr val="accent1"/>
                                </a:fillRef>
                                <a:effectRef idx="2">
                                  <a:schemeClr val="accent1"/>
                                </a:effectRef>
                                <a:fontRef idx="minor">
                                  <a:schemeClr val="lt1"/>
                                </a:fontRef>
                              </p:style>
                              <p:txBody>
                                <a:bodyPr rtlCol="0" anchor="ctr"/>
                                <a:lstStyle/>
                                <a:p>
                                  <a:pPr algn="ctr"/>
                                  <a:r>
                                    <a:rPr lang="en-US" sz="1000" dirty="0">
                                      <a:solidFill>
                                        <a:schemeClr val="tx1"/>
                                      </a:solidFill>
                                    </a:rPr>
                                    <a:t>(Thick) solenoid 2-4 T </a:t>
                                  </a:r>
                                </a:p>
                              </p:txBody>
                            </p:sp>
                            <p:sp>
                              <p:nvSpPr>
                                <p:cNvPr id="1439" name="Rectangle 1438">
                                  <a:extLst>
                                    <a:ext uri="{FF2B5EF4-FFF2-40B4-BE49-F238E27FC236}">
                                      <a16:creationId xmlns:a16="http://schemas.microsoft.com/office/drawing/2014/main" id="{9F03269B-592A-CB42-89D0-A1F388735F39}"/>
                                    </a:ext>
                                  </a:extLst>
                                </p:cNvPr>
                                <p:cNvSpPr/>
                                <p:nvPr/>
                              </p:nvSpPr>
                              <p:spPr>
                                <a:xfrm>
                                  <a:off x="1738418" y="2302618"/>
                                  <a:ext cx="3604328" cy="1611365"/>
                                </a:xfrm>
                                <a:prstGeom prst="rect">
                                  <a:avLst/>
                                </a:prstGeom>
                                <a:solidFill>
                                  <a:srgbClr val="FF0000"/>
                                </a:solidFill>
                                <a:ln>
                                  <a:noFill/>
                                </a:ln>
                                <a:effectLst/>
                              </p:spPr>
                              <p:style>
                                <a:lnRef idx="1">
                                  <a:schemeClr val="accent1"/>
                                </a:lnRef>
                                <a:fillRef idx="3">
                                  <a:schemeClr val="accent1"/>
                                </a:fillRef>
                                <a:effectRef idx="2">
                                  <a:schemeClr val="accent1"/>
                                </a:effectRef>
                                <a:fontRef idx="minor">
                                  <a:schemeClr val="lt1"/>
                                </a:fontRef>
                              </p:style>
                              <p:txBody>
                                <a:bodyPr rtlCol="0" anchor="ctr"/>
                                <a:lstStyle/>
                                <a:p>
                                  <a:pPr algn="ctr"/>
                                  <a:endParaRPr lang="en-US" sz="1000" dirty="0">
                                    <a:solidFill>
                                      <a:schemeClr val="tx1"/>
                                    </a:solidFill>
                                  </a:endParaRPr>
                                </a:p>
                                <a:p>
                                  <a:pPr algn="ctr"/>
                                  <a:r>
                                    <a:rPr lang="en-US" sz="1000" dirty="0" err="1">
                                      <a:solidFill>
                                        <a:schemeClr val="tx1"/>
                                      </a:solidFill>
                                    </a:rPr>
                                    <a:t>HGCal</a:t>
                                  </a:r>
                                  <a:endParaRPr lang="en-US" sz="1000" dirty="0">
                                    <a:solidFill>
                                      <a:schemeClr val="tx1"/>
                                    </a:solidFill>
                                  </a:endParaRPr>
                                </a:p>
                                <a:p>
                                  <a:pPr algn="ctr"/>
                                  <a:endParaRPr lang="en-US" sz="1000" dirty="0">
                                    <a:solidFill>
                                      <a:schemeClr val="tx1"/>
                                    </a:solidFill>
                                  </a:endParaRPr>
                                </a:p>
                              </p:txBody>
                            </p:sp>
                          </p:grpSp>
                          <p:sp>
                            <p:nvSpPr>
                              <p:cNvPr id="1437" name="Rectangle 1436">
                                <a:extLst>
                                  <a:ext uri="{FF2B5EF4-FFF2-40B4-BE49-F238E27FC236}">
                                    <a16:creationId xmlns:a16="http://schemas.microsoft.com/office/drawing/2014/main" id="{C4CDF090-954F-0843-8210-C6335329A799}"/>
                                  </a:ext>
                                </a:extLst>
                              </p:cNvPr>
                              <p:cNvSpPr/>
                              <p:nvPr/>
                            </p:nvSpPr>
                            <p:spPr>
                              <a:xfrm rot="5400000">
                                <a:off x="6441451" y="1812002"/>
                                <a:ext cx="6026770" cy="2745430"/>
                              </a:xfrm>
                              <a:prstGeom prst="rect">
                                <a:avLst/>
                              </a:prstGeom>
                              <a:solidFill>
                                <a:srgbClr val="FCAF32"/>
                              </a:solidFill>
                              <a:ln>
                                <a:noFill/>
                              </a:ln>
                              <a:effectLst/>
                            </p:spPr>
                            <p:style>
                              <a:lnRef idx="1">
                                <a:schemeClr val="accent1"/>
                              </a:lnRef>
                              <a:fillRef idx="3">
                                <a:schemeClr val="accent1"/>
                              </a:fillRef>
                              <a:effectRef idx="2">
                                <a:schemeClr val="accent1"/>
                              </a:effectRef>
                              <a:fontRef idx="minor">
                                <a:schemeClr val="lt1"/>
                              </a:fontRef>
                            </p:style>
                            <p:txBody>
                              <a:bodyPr rtlCol="0" anchor="ctr"/>
                              <a:lstStyle/>
                              <a:p>
                                <a:pPr algn="ctr"/>
                                <a:r>
                                  <a:rPr lang="en-US" sz="1000" dirty="0">
                                    <a:solidFill>
                                      <a:schemeClr val="tx1"/>
                                    </a:solidFill>
                                  </a:rPr>
                                  <a:t>Muons</a:t>
                                </a:r>
                              </a:p>
                            </p:txBody>
                          </p:sp>
                        </p:grpSp>
                      </p:grpSp>
                      <p:sp>
                        <p:nvSpPr>
                          <p:cNvPr id="1432" name="Rectangle 1431">
                            <a:extLst>
                              <a:ext uri="{FF2B5EF4-FFF2-40B4-BE49-F238E27FC236}">
                                <a16:creationId xmlns:a16="http://schemas.microsoft.com/office/drawing/2014/main" id="{F5317624-BAF1-A142-8079-D03285066F11}"/>
                              </a:ext>
                            </a:extLst>
                          </p:cNvPr>
                          <p:cNvSpPr/>
                          <p:nvPr/>
                        </p:nvSpPr>
                        <p:spPr>
                          <a:xfrm rot="5400000">
                            <a:off x="7093903" y="2708957"/>
                            <a:ext cx="3533636" cy="2709942"/>
                          </a:xfrm>
                          <a:prstGeom prst="rect">
                            <a:avLst/>
                          </a:prstGeom>
                          <a:solidFill>
                            <a:srgbClr val="FF0000"/>
                          </a:solidFill>
                          <a:ln>
                            <a:noFill/>
                          </a:ln>
                          <a:effectLst/>
                        </p:spPr>
                        <p:style>
                          <a:lnRef idx="1">
                            <a:schemeClr val="accent1"/>
                          </a:lnRef>
                          <a:fillRef idx="3">
                            <a:schemeClr val="accent1"/>
                          </a:fillRef>
                          <a:effectRef idx="2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0" anchor="ctr"/>
                          <a:lstStyle/>
                          <a:p>
                            <a:pPr algn="ctr"/>
                            <a:r>
                              <a:rPr lang="en-US" sz="1000" dirty="0" err="1">
                                <a:solidFill>
                                  <a:schemeClr val="tx1"/>
                                </a:solidFill>
                              </a:rPr>
                              <a:t>HGCal</a:t>
                            </a:r>
                            <a:endParaRPr lang="en-US" sz="1000" dirty="0">
                              <a:solidFill>
                                <a:schemeClr val="tx1"/>
                              </a:solidFill>
                            </a:endParaRPr>
                          </a:p>
                        </p:txBody>
                      </p:sp>
                    </p:grpSp>
                    <p:grpSp>
                      <p:nvGrpSpPr>
                        <p:cNvPr id="1408" name="Group 1407">
                          <a:extLst>
                            <a:ext uri="{FF2B5EF4-FFF2-40B4-BE49-F238E27FC236}">
                              <a16:creationId xmlns:a16="http://schemas.microsoft.com/office/drawing/2014/main" id="{2098836B-C6B3-814B-9DCD-B4316A915B68}"/>
                            </a:ext>
                          </a:extLst>
                        </p:cNvPr>
                        <p:cNvGrpSpPr/>
                        <p:nvPr/>
                      </p:nvGrpSpPr>
                      <p:grpSpPr>
                        <a:xfrm>
                          <a:off x="1283773" y="6516234"/>
                          <a:ext cx="10109079" cy="312795"/>
                          <a:chOff x="2708313" y="5900216"/>
                          <a:chExt cx="10109079" cy="312795"/>
                        </a:xfrm>
                      </p:grpSpPr>
                      <p:grpSp>
                        <p:nvGrpSpPr>
                          <p:cNvPr id="1409" name="Group 1408">
                            <a:extLst>
                              <a:ext uri="{FF2B5EF4-FFF2-40B4-BE49-F238E27FC236}">
                                <a16:creationId xmlns:a16="http://schemas.microsoft.com/office/drawing/2014/main" id="{90386513-458C-9449-B0D6-B1AD00199F99}"/>
                              </a:ext>
                            </a:extLst>
                          </p:cNvPr>
                          <p:cNvGrpSpPr/>
                          <p:nvPr/>
                        </p:nvGrpSpPr>
                        <p:grpSpPr>
                          <a:xfrm>
                            <a:off x="3201928" y="5900216"/>
                            <a:ext cx="9615464" cy="312795"/>
                            <a:chOff x="3201928" y="5900216"/>
                            <a:chExt cx="9615464" cy="312795"/>
                          </a:xfrm>
                        </p:grpSpPr>
                        <p:sp>
                          <p:nvSpPr>
                            <p:cNvPr id="1411" name="TextBox 1410">
                              <a:extLst>
                                <a:ext uri="{FF2B5EF4-FFF2-40B4-BE49-F238E27FC236}">
                                  <a16:creationId xmlns:a16="http://schemas.microsoft.com/office/drawing/2014/main" id="{6BCB14C7-2DDA-F84A-BA5C-DAB2636C0E68}"/>
                                </a:ext>
                              </a:extLst>
                            </p:cNvPr>
                            <p:cNvSpPr txBox="1"/>
                            <p:nvPr/>
                          </p:nvSpPr>
                          <p:spPr>
                            <a:xfrm>
                              <a:off x="3562641" y="5997566"/>
                              <a:ext cx="547293" cy="215445"/>
                            </a:xfrm>
                            <a:prstGeom prst="rect">
                              <a:avLst/>
                            </a:prstGeom>
                            <a:noFill/>
                          </p:spPr>
                          <p:txBody>
                            <a:bodyPr wrap="none" rtlCol="0">
                              <a:spAutoFit/>
                            </a:bodyPr>
                            <a:lstStyle/>
                            <a:p>
                              <a:r>
                                <a:rPr lang="en-FR" sz="800" dirty="0">
                                  <a:latin typeface="Avenir Next" panose="020B0503020202020204" pitchFamily="34" charset="0"/>
                                </a:rPr>
                                <a:t>0.5</a:t>
                              </a:r>
                            </a:p>
                          </p:txBody>
                        </p:sp>
                        <p:grpSp>
                          <p:nvGrpSpPr>
                            <p:cNvPr id="1412" name="Group 1411">
                              <a:extLst>
                                <a:ext uri="{FF2B5EF4-FFF2-40B4-BE49-F238E27FC236}">
                                  <a16:creationId xmlns:a16="http://schemas.microsoft.com/office/drawing/2014/main" id="{D7D4CEFD-1144-1E40-8EA0-6A2C5C7457B3}"/>
                                </a:ext>
                              </a:extLst>
                            </p:cNvPr>
                            <p:cNvGrpSpPr/>
                            <p:nvPr/>
                          </p:nvGrpSpPr>
                          <p:grpSpPr>
                            <a:xfrm>
                              <a:off x="3201928" y="5900216"/>
                              <a:ext cx="9615464" cy="312795"/>
                              <a:chOff x="3201928" y="5900216"/>
                              <a:chExt cx="9615464" cy="312795"/>
                            </a:xfrm>
                          </p:grpSpPr>
                          <p:grpSp>
                            <p:nvGrpSpPr>
                              <p:cNvPr id="1413" name="Group 1412">
                                <a:extLst>
                                  <a:ext uri="{FF2B5EF4-FFF2-40B4-BE49-F238E27FC236}">
                                    <a16:creationId xmlns:a16="http://schemas.microsoft.com/office/drawing/2014/main" id="{01B0B245-C1CF-774F-B7AA-BD49A7294174}"/>
                                  </a:ext>
                                </a:extLst>
                              </p:cNvPr>
                              <p:cNvGrpSpPr/>
                              <p:nvPr/>
                            </p:nvGrpSpPr>
                            <p:grpSpPr>
                              <a:xfrm>
                                <a:off x="3201928" y="5901799"/>
                                <a:ext cx="9615464" cy="311212"/>
                                <a:chOff x="3201928" y="5901799"/>
                                <a:chExt cx="9615464" cy="311212"/>
                              </a:xfrm>
                            </p:grpSpPr>
                            <p:grpSp>
                              <p:nvGrpSpPr>
                                <p:cNvPr id="1416" name="Group 1415">
                                  <a:extLst>
                                    <a:ext uri="{FF2B5EF4-FFF2-40B4-BE49-F238E27FC236}">
                                      <a16:creationId xmlns:a16="http://schemas.microsoft.com/office/drawing/2014/main" id="{6E7949C9-8CB9-B543-A73A-83379AA6CAA4}"/>
                                    </a:ext>
                                  </a:extLst>
                                </p:cNvPr>
                                <p:cNvGrpSpPr/>
                                <p:nvPr/>
                              </p:nvGrpSpPr>
                              <p:grpSpPr>
                                <a:xfrm>
                                  <a:off x="3223871" y="5972131"/>
                                  <a:ext cx="9593521" cy="240880"/>
                                  <a:chOff x="3223871" y="5982178"/>
                                  <a:chExt cx="9593521" cy="240880"/>
                                </a:xfrm>
                              </p:grpSpPr>
                              <p:cxnSp>
                                <p:nvCxnSpPr>
                                  <p:cNvPr id="1425" name="Straight Arrow Connector 1424">
                                    <a:extLst>
                                      <a:ext uri="{FF2B5EF4-FFF2-40B4-BE49-F238E27FC236}">
                                        <a16:creationId xmlns:a16="http://schemas.microsoft.com/office/drawing/2014/main" id="{281C9562-648A-0A45-9E39-1D45BD6AF623}"/>
                                      </a:ext>
                                    </a:extLst>
                                  </p:cNvPr>
                                  <p:cNvCxnSpPr>
                                    <a:cxnSpLocks/>
                                  </p:cNvCxnSpPr>
                                  <p:nvPr/>
                                </p:nvCxnSpPr>
                                <p:spPr>
                                  <a:xfrm flipV="1">
                                    <a:off x="3223871" y="5982178"/>
                                    <a:ext cx="9593521" cy="17068"/>
                                  </a:xfrm>
                                  <a:prstGeom prst="straightConnector1">
                                    <a:avLst/>
                                  </a:prstGeom>
                                  <a:ln w="12700">
                                    <a:solidFill>
                                      <a:schemeClr val="tx1"/>
                                    </a:solidFill>
                                    <a:tailEnd type="triangle"/>
                                  </a:ln>
                                  <a:effectLst/>
                                </p:spPr>
                                <p:style>
                                  <a:lnRef idx="2">
                                    <a:schemeClr val="accent1"/>
                                  </a:lnRef>
                                  <a:fillRef idx="0">
                                    <a:schemeClr val="accent1"/>
                                  </a:fillRef>
                                  <a:effectRef idx="1">
                                    <a:schemeClr val="accent1"/>
                                  </a:effectRef>
                                  <a:fontRef idx="minor">
                                    <a:schemeClr val="tx1"/>
                                  </a:fontRef>
                                </p:style>
                              </p:cxnSp>
                              <p:sp>
                                <p:nvSpPr>
                                  <p:cNvPr id="1426" name="TextBox 1425">
                                    <a:extLst>
                                      <a:ext uri="{FF2B5EF4-FFF2-40B4-BE49-F238E27FC236}">
                                        <a16:creationId xmlns:a16="http://schemas.microsoft.com/office/drawing/2014/main" id="{4D73B4D2-4A40-4C42-B6FF-955A7E113839}"/>
                                      </a:ext>
                                    </a:extLst>
                                  </p:cNvPr>
                                  <p:cNvSpPr txBox="1"/>
                                  <p:nvPr/>
                                </p:nvSpPr>
                                <p:spPr>
                                  <a:xfrm>
                                    <a:off x="5403182" y="6007615"/>
                                    <a:ext cx="547293" cy="215443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</p:spPr>
                                <p:txBody>
                                  <a:bodyPr wrap="none" rtlCol="0">
                                    <a:spAutoFit/>
                                  </a:bodyPr>
                                  <a:lstStyle/>
                                  <a:p>
                                    <a:r>
                                      <a:rPr lang="en-FR" sz="800" dirty="0">
                                        <a:latin typeface="Avenir Next" panose="020B0503020202020204" pitchFamily="34" charset="0"/>
                                      </a:rPr>
                                      <a:t>1.5</a:t>
                                    </a:r>
                                  </a:p>
                                </p:txBody>
                              </p:sp>
                              <p:sp>
                                <p:nvSpPr>
                                  <p:cNvPr id="1427" name="TextBox 1426">
                                    <a:extLst>
                                      <a:ext uri="{FF2B5EF4-FFF2-40B4-BE49-F238E27FC236}">
                                        <a16:creationId xmlns:a16="http://schemas.microsoft.com/office/drawing/2014/main" id="{1CC72774-0AA5-E04F-A12A-66CAA20204B3}"/>
                                      </a:ext>
                                    </a:extLst>
                                  </p:cNvPr>
                                  <p:cNvSpPr txBox="1"/>
                                  <p:nvPr/>
                                </p:nvSpPr>
                                <p:spPr>
                                  <a:xfrm>
                                    <a:off x="4482909" y="6007615"/>
                                    <a:ext cx="547293" cy="215443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</p:spPr>
                                <p:txBody>
                                  <a:bodyPr wrap="none" rtlCol="0">
                                    <a:spAutoFit/>
                                  </a:bodyPr>
                                  <a:lstStyle/>
                                  <a:p>
                                    <a:r>
                                      <a:rPr lang="en-FR" sz="800" dirty="0">
                                        <a:latin typeface="Avenir Next" panose="020B0503020202020204" pitchFamily="34" charset="0"/>
                                      </a:rPr>
                                      <a:t>1.0</a:t>
                                    </a:r>
                                  </a:p>
                                </p:txBody>
                              </p:sp>
                              <p:sp>
                                <p:nvSpPr>
                                  <p:cNvPr id="1428" name="TextBox 1427">
                                    <a:extLst>
                                      <a:ext uri="{FF2B5EF4-FFF2-40B4-BE49-F238E27FC236}">
                                        <a16:creationId xmlns:a16="http://schemas.microsoft.com/office/drawing/2014/main" id="{0D5983DA-670F-6540-83C9-CD5E2ED8657C}"/>
                                      </a:ext>
                                    </a:extLst>
                                  </p:cNvPr>
                                  <p:cNvSpPr txBox="1"/>
                                  <p:nvPr/>
                                </p:nvSpPr>
                                <p:spPr>
                                  <a:xfrm>
                                    <a:off x="6323454" y="6007615"/>
                                    <a:ext cx="547293" cy="215443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</p:spPr>
                                <p:txBody>
                                  <a:bodyPr wrap="none" rtlCol="0">
                                    <a:spAutoFit/>
                                  </a:bodyPr>
                                  <a:lstStyle/>
                                  <a:p>
                                    <a:r>
                                      <a:rPr lang="en-FR" sz="800" dirty="0">
                                        <a:latin typeface="Avenir Next" panose="020B0503020202020204" pitchFamily="34" charset="0"/>
                                      </a:rPr>
                                      <a:t>2.0</a:t>
                                    </a:r>
                                  </a:p>
                                </p:txBody>
                              </p:sp>
                              <p:sp>
                                <p:nvSpPr>
                                  <p:cNvPr id="1429" name="TextBox 1428">
                                    <a:extLst>
                                      <a:ext uri="{FF2B5EF4-FFF2-40B4-BE49-F238E27FC236}">
                                        <a16:creationId xmlns:a16="http://schemas.microsoft.com/office/drawing/2014/main" id="{A482F3F4-4008-4740-849A-1B01B90B70B5}"/>
                                      </a:ext>
                                    </a:extLst>
                                  </p:cNvPr>
                                  <p:cNvSpPr txBox="1"/>
                                  <p:nvPr/>
                                </p:nvSpPr>
                                <p:spPr>
                                  <a:xfrm>
                                    <a:off x="7243722" y="6007615"/>
                                    <a:ext cx="547293" cy="215443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</p:spPr>
                                <p:txBody>
                                  <a:bodyPr wrap="none" rtlCol="0">
                                    <a:spAutoFit/>
                                  </a:bodyPr>
                                  <a:lstStyle/>
                                  <a:p>
                                    <a:r>
                                      <a:rPr lang="en-FR" sz="800" dirty="0">
                                        <a:latin typeface="Avenir Next" panose="020B0503020202020204" pitchFamily="34" charset="0"/>
                                      </a:rPr>
                                      <a:t>2.5</a:t>
                                    </a:r>
                                  </a:p>
                                </p:txBody>
                              </p:sp>
                              <p:sp>
                                <p:nvSpPr>
                                  <p:cNvPr id="1430" name="TextBox 1429">
                                    <a:extLst>
                                      <a:ext uri="{FF2B5EF4-FFF2-40B4-BE49-F238E27FC236}">
                                        <a16:creationId xmlns:a16="http://schemas.microsoft.com/office/drawing/2014/main" id="{873E4956-C754-EF4B-873A-BE0AA7F39D5E}"/>
                                      </a:ext>
                                    </a:extLst>
                                  </p:cNvPr>
                                  <p:cNvSpPr txBox="1"/>
                                  <p:nvPr/>
                                </p:nvSpPr>
                                <p:spPr>
                                  <a:xfrm>
                                    <a:off x="8163995" y="6007615"/>
                                    <a:ext cx="547293" cy="215443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</p:spPr>
                                <p:txBody>
                                  <a:bodyPr wrap="none" rtlCol="0">
                                    <a:spAutoFit/>
                                  </a:bodyPr>
                                  <a:lstStyle/>
                                  <a:p>
                                    <a:r>
                                      <a:rPr lang="en-FR" sz="800" dirty="0">
                                        <a:latin typeface="Avenir Next" panose="020B0503020202020204" pitchFamily="34" charset="0"/>
                                      </a:rPr>
                                      <a:t>3.0</a:t>
                                    </a:r>
                                  </a:p>
                                </p:txBody>
                              </p:sp>
                            </p:grpSp>
                            <p:grpSp>
                              <p:nvGrpSpPr>
                                <p:cNvPr id="1417" name="Group 1416">
                                  <a:extLst>
                                    <a:ext uri="{FF2B5EF4-FFF2-40B4-BE49-F238E27FC236}">
                                      <a16:creationId xmlns:a16="http://schemas.microsoft.com/office/drawing/2014/main" id="{B3D1D20C-D595-5344-9CDB-2A2F56D454C9}"/>
                                    </a:ext>
                                  </a:extLst>
                                </p:cNvPr>
                                <p:cNvGrpSpPr/>
                                <p:nvPr/>
                              </p:nvGrpSpPr>
                              <p:grpSpPr>
                                <a:xfrm>
                                  <a:off x="3201928" y="5901799"/>
                                  <a:ext cx="5469798" cy="71457"/>
                                  <a:chOff x="1165609" y="1354421"/>
                                  <a:chExt cx="912723" cy="109747"/>
                                </a:xfrm>
                              </p:grpSpPr>
                              <p:cxnSp>
                                <p:nvCxnSpPr>
                                  <p:cNvPr id="1418" name="Straight Connector 1417">
                                    <a:extLst>
                                      <a:ext uri="{FF2B5EF4-FFF2-40B4-BE49-F238E27FC236}">
                                        <a16:creationId xmlns:a16="http://schemas.microsoft.com/office/drawing/2014/main" id="{F5D94626-E7AC-4B48-AC9C-BD9C66CDF5AF}"/>
                                      </a:ext>
                                    </a:extLst>
                                  </p:cNvPr>
                                  <p:cNvCxnSpPr>
                                    <a:cxnSpLocks/>
                                  </p:cNvCxnSpPr>
                                  <p:nvPr/>
                                </p:nvCxnSpPr>
                                <p:spPr>
                                  <a:xfrm>
                                    <a:off x="1165609" y="1354424"/>
                                    <a:ext cx="0" cy="109721"/>
                                  </a:xfrm>
                                  <a:prstGeom prst="line">
                                    <a:avLst/>
                                  </a:prstGeom>
                                  <a:ln w="12700">
                                    <a:solidFill>
                                      <a:schemeClr val="tx1"/>
                                    </a:solidFill>
                                  </a:ln>
                                  <a:effectLst/>
                                </p:spPr>
                                <p:style>
                                  <a:lnRef idx="2">
                                    <a:schemeClr val="accent1"/>
                                  </a:lnRef>
                                  <a:fillRef idx="0">
                                    <a:schemeClr val="accent1"/>
                                  </a:fillRef>
                                  <a:effectRef idx="1">
                                    <a:schemeClr val="accent1"/>
                                  </a:effectRef>
                                  <a:fontRef idx="minor">
                                    <a:schemeClr val="tx1"/>
                                  </a:fontRef>
                                </p:style>
                              </p:cxnSp>
                              <p:cxnSp>
                                <p:nvCxnSpPr>
                                  <p:cNvPr id="1419" name="Straight Connector 1418">
                                    <a:extLst>
                                      <a:ext uri="{FF2B5EF4-FFF2-40B4-BE49-F238E27FC236}">
                                        <a16:creationId xmlns:a16="http://schemas.microsoft.com/office/drawing/2014/main" id="{837127A3-E666-DB4F-8E58-3EFCF7A65028}"/>
                                      </a:ext>
                                    </a:extLst>
                                  </p:cNvPr>
                                  <p:cNvCxnSpPr>
                                    <a:cxnSpLocks/>
                                  </p:cNvCxnSpPr>
                                  <p:nvPr/>
                                </p:nvCxnSpPr>
                                <p:spPr>
                                  <a:xfrm>
                                    <a:off x="1311301" y="1354443"/>
                                    <a:ext cx="0" cy="109719"/>
                                  </a:xfrm>
                                  <a:prstGeom prst="line">
                                    <a:avLst/>
                                  </a:prstGeom>
                                  <a:ln w="12700">
                                    <a:solidFill>
                                      <a:schemeClr val="tx1"/>
                                    </a:solidFill>
                                  </a:ln>
                                  <a:effectLst/>
                                </p:spPr>
                                <p:style>
                                  <a:lnRef idx="2">
                                    <a:schemeClr val="accent1"/>
                                  </a:lnRef>
                                  <a:fillRef idx="0">
                                    <a:schemeClr val="accent1"/>
                                  </a:fillRef>
                                  <a:effectRef idx="1">
                                    <a:schemeClr val="accent1"/>
                                  </a:effectRef>
                                  <a:fontRef idx="minor">
                                    <a:schemeClr val="tx1"/>
                                  </a:fontRef>
                                </p:style>
                              </p:cxnSp>
                              <p:cxnSp>
                                <p:nvCxnSpPr>
                                  <p:cNvPr id="1420" name="Straight Connector 1419">
                                    <a:extLst>
                                      <a:ext uri="{FF2B5EF4-FFF2-40B4-BE49-F238E27FC236}">
                                        <a16:creationId xmlns:a16="http://schemas.microsoft.com/office/drawing/2014/main" id="{9892ED7E-18F0-5E48-950A-7DBDD6B4CB44}"/>
                                      </a:ext>
                                    </a:extLst>
                                  </p:cNvPr>
                                  <p:cNvCxnSpPr>
                                    <a:cxnSpLocks/>
                                  </p:cNvCxnSpPr>
                                  <p:nvPr/>
                                </p:nvCxnSpPr>
                                <p:spPr>
                                  <a:xfrm>
                                    <a:off x="1465378" y="1354421"/>
                                    <a:ext cx="0" cy="109721"/>
                                  </a:xfrm>
                                  <a:prstGeom prst="line">
                                    <a:avLst/>
                                  </a:prstGeom>
                                  <a:ln w="12700">
                                    <a:solidFill>
                                      <a:schemeClr val="tx1"/>
                                    </a:solidFill>
                                  </a:ln>
                                  <a:effectLst/>
                                </p:spPr>
                                <p:style>
                                  <a:lnRef idx="2">
                                    <a:schemeClr val="accent1"/>
                                  </a:lnRef>
                                  <a:fillRef idx="0">
                                    <a:schemeClr val="accent1"/>
                                  </a:fillRef>
                                  <a:effectRef idx="1">
                                    <a:schemeClr val="accent1"/>
                                  </a:effectRef>
                                  <a:fontRef idx="minor">
                                    <a:schemeClr val="tx1"/>
                                  </a:fontRef>
                                </p:style>
                              </p:cxnSp>
                              <p:cxnSp>
                                <p:nvCxnSpPr>
                                  <p:cNvPr id="1421" name="Straight Connector 1420">
                                    <a:extLst>
                                      <a:ext uri="{FF2B5EF4-FFF2-40B4-BE49-F238E27FC236}">
                                        <a16:creationId xmlns:a16="http://schemas.microsoft.com/office/drawing/2014/main" id="{DFBB2D53-A5B4-BB44-816A-9A8D3B13D3B4}"/>
                                      </a:ext>
                                    </a:extLst>
                                  </p:cNvPr>
                                  <p:cNvCxnSpPr>
                                    <a:cxnSpLocks/>
                                  </p:cNvCxnSpPr>
                                  <p:nvPr/>
                                </p:nvCxnSpPr>
                                <p:spPr>
                                  <a:xfrm>
                                    <a:off x="1617778" y="1354447"/>
                                    <a:ext cx="0" cy="109721"/>
                                  </a:xfrm>
                                  <a:prstGeom prst="line">
                                    <a:avLst/>
                                  </a:prstGeom>
                                  <a:ln w="12700">
                                    <a:solidFill>
                                      <a:schemeClr val="tx1"/>
                                    </a:solidFill>
                                  </a:ln>
                                  <a:effectLst/>
                                </p:spPr>
                                <p:style>
                                  <a:lnRef idx="2">
                                    <a:schemeClr val="accent1"/>
                                  </a:lnRef>
                                  <a:fillRef idx="0">
                                    <a:schemeClr val="accent1"/>
                                  </a:fillRef>
                                  <a:effectRef idx="1">
                                    <a:schemeClr val="accent1"/>
                                  </a:effectRef>
                                  <a:fontRef idx="minor">
                                    <a:schemeClr val="tx1"/>
                                  </a:fontRef>
                                </p:style>
                              </p:cxnSp>
                              <p:cxnSp>
                                <p:nvCxnSpPr>
                                  <p:cNvPr id="1422" name="Straight Connector 1421">
                                    <a:extLst>
                                      <a:ext uri="{FF2B5EF4-FFF2-40B4-BE49-F238E27FC236}">
                                        <a16:creationId xmlns:a16="http://schemas.microsoft.com/office/drawing/2014/main" id="{7D08C980-5CAD-794D-8FB5-798CE8BEEFEE}"/>
                                      </a:ext>
                                    </a:extLst>
                                  </p:cNvPr>
                                  <p:cNvCxnSpPr>
                                    <a:cxnSpLocks/>
                                  </p:cNvCxnSpPr>
                                  <p:nvPr/>
                                </p:nvCxnSpPr>
                                <p:spPr>
                                  <a:xfrm>
                                    <a:off x="1773532" y="1354447"/>
                                    <a:ext cx="0" cy="109721"/>
                                  </a:xfrm>
                                  <a:prstGeom prst="line">
                                    <a:avLst/>
                                  </a:prstGeom>
                                  <a:ln w="12700">
                                    <a:solidFill>
                                      <a:schemeClr val="tx1"/>
                                    </a:solidFill>
                                  </a:ln>
                                  <a:effectLst/>
                                </p:spPr>
                                <p:style>
                                  <a:lnRef idx="2">
                                    <a:schemeClr val="accent1"/>
                                  </a:lnRef>
                                  <a:fillRef idx="0">
                                    <a:schemeClr val="accent1"/>
                                  </a:fillRef>
                                  <a:effectRef idx="1">
                                    <a:schemeClr val="accent1"/>
                                  </a:effectRef>
                                  <a:fontRef idx="minor">
                                    <a:schemeClr val="tx1"/>
                                  </a:fontRef>
                                </p:style>
                              </p:cxnSp>
                              <p:cxnSp>
                                <p:nvCxnSpPr>
                                  <p:cNvPr id="1423" name="Straight Connector 1422">
                                    <a:extLst>
                                      <a:ext uri="{FF2B5EF4-FFF2-40B4-BE49-F238E27FC236}">
                                        <a16:creationId xmlns:a16="http://schemas.microsoft.com/office/drawing/2014/main" id="{090C7E45-3FB4-624A-BA26-292F653675AB}"/>
                                      </a:ext>
                                    </a:extLst>
                                  </p:cNvPr>
                                  <p:cNvCxnSpPr>
                                    <a:cxnSpLocks/>
                                  </p:cNvCxnSpPr>
                                  <p:nvPr/>
                                </p:nvCxnSpPr>
                                <p:spPr>
                                  <a:xfrm>
                                    <a:off x="1925932" y="1354447"/>
                                    <a:ext cx="0" cy="109721"/>
                                  </a:xfrm>
                                  <a:prstGeom prst="line">
                                    <a:avLst/>
                                  </a:prstGeom>
                                  <a:ln w="12700">
                                    <a:solidFill>
                                      <a:schemeClr val="tx1"/>
                                    </a:solidFill>
                                  </a:ln>
                                  <a:effectLst/>
                                </p:spPr>
                                <p:style>
                                  <a:lnRef idx="2">
                                    <a:schemeClr val="accent1"/>
                                  </a:lnRef>
                                  <a:fillRef idx="0">
                                    <a:schemeClr val="accent1"/>
                                  </a:fillRef>
                                  <a:effectRef idx="1">
                                    <a:schemeClr val="accent1"/>
                                  </a:effectRef>
                                  <a:fontRef idx="minor">
                                    <a:schemeClr val="tx1"/>
                                  </a:fontRef>
                                </p:style>
                              </p:cxnSp>
                              <p:cxnSp>
                                <p:nvCxnSpPr>
                                  <p:cNvPr id="1424" name="Straight Connector 1423">
                                    <a:extLst>
                                      <a:ext uri="{FF2B5EF4-FFF2-40B4-BE49-F238E27FC236}">
                                        <a16:creationId xmlns:a16="http://schemas.microsoft.com/office/drawing/2014/main" id="{17753516-1642-9946-8127-628D5CAA7349}"/>
                                      </a:ext>
                                    </a:extLst>
                                  </p:cNvPr>
                                  <p:cNvCxnSpPr>
                                    <a:cxnSpLocks/>
                                  </p:cNvCxnSpPr>
                                  <p:nvPr/>
                                </p:nvCxnSpPr>
                                <p:spPr>
                                  <a:xfrm>
                                    <a:off x="2078332" y="1354447"/>
                                    <a:ext cx="0" cy="109721"/>
                                  </a:xfrm>
                                  <a:prstGeom prst="line">
                                    <a:avLst/>
                                  </a:prstGeom>
                                  <a:ln w="12700">
                                    <a:solidFill>
                                      <a:schemeClr val="tx1"/>
                                    </a:solidFill>
                                  </a:ln>
                                  <a:effectLst/>
                                </p:spPr>
                                <p:style>
                                  <a:lnRef idx="2">
                                    <a:schemeClr val="accent1"/>
                                  </a:lnRef>
                                  <a:fillRef idx="0">
                                    <a:schemeClr val="accent1"/>
                                  </a:fillRef>
                                  <a:effectRef idx="1">
                                    <a:schemeClr val="accent1"/>
                                  </a:effectRef>
                                  <a:fontRef idx="minor">
                                    <a:schemeClr val="tx1"/>
                                  </a:fontRef>
                                </p:style>
                              </p:cxnSp>
                            </p:grpSp>
                          </p:grpSp>
                          <p:sp>
                            <p:nvSpPr>
                              <p:cNvPr id="1414" name="TextBox 1413">
                                <a:extLst>
                                  <a:ext uri="{FF2B5EF4-FFF2-40B4-BE49-F238E27FC236}">
                                    <a16:creationId xmlns:a16="http://schemas.microsoft.com/office/drawing/2014/main" id="{DF342C4E-59A6-334E-855B-50585928814D}"/>
                                  </a:ext>
                                </a:extLst>
                              </p:cNvPr>
                              <p:cNvSpPr txBox="1"/>
                              <p:nvPr/>
                            </p:nvSpPr>
                            <p:spPr>
                              <a:xfrm>
                                <a:off x="9088703" y="5997566"/>
                                <a:ext cx="547293" cy="215445"/>
                              </a:xfrm>
                              <a:prstGeom prst="rect">
                                <a:avLst/>
                              </a:prstGeom>
                              <a:noFill/>
                            </p:spPr>
                            <p:txBody>
                              <a:bodyPr wrap="none" rtlCol="0">
                                <a:spAutoFit/>
                              </a:bodyPr>
                              <a:lstStyle/>
                              <a:p>
                                <a:r>
                                  <a:rPr lang="en-FR" sz="800" dirty="0">
                                    <a:latin typeface="Avenir Next" panose="020B0503020202020204" pitchFamily="34" charset="0"/>
                                  </a:rPr>
                                  <a:t>3.5</a:t>
                                </a:r>
                              </a:p>
                            </p:txBody>
                          </p:sp>
                          <p:cxnSp>
                            <p:nvCxnSpPr>
                              <p:cNvPr id="1415" name="Straight Connector 1414">
                                <a:extLst>
                                  <a:ext uri="{FF2B5EF4-FFF2-40B4-BE49-F238E27FC236}">
                                    <a16:creationId xmlns:a16="http://schemas.microsoft.com/office/drawing/2014/main" id="{F94023D9-DACE-6044-8AE8-EB14707E66E4}"/>
                                  </a:ext>
                                </a:extLst>
                              </p:cNvPr>
                              <p:cNvCxnSpPr>
                                <a:cxnSpLocks/>
                              </p:cNvCxnSpPr>
                              <p:nvPr/>
                            </p:nvCxnSpPr>
                            <p:spPr>
                              <a:xfrm>
                                <a:off x="9594145" y="5900216"/>
                                <a:ext cx="0" cy="71440"/>
                              </a:xfrm>
                              <a:prstGeom prst="line">
                                <a:avLst/>
                              </a:prstGeom>
                              <a:ln w="12700">
                                <a:solidFill>
                                  <a:schemeClr val="tx1"/>
                                </a:solidFill>
                              </a:ln>
                              <a:effectLst/>
                            </p:spPr>
                            <p:style>
                              <a:lnRef idx="2">
                                <a:schemeClr val="accent1"/>
                              </a:lnRef>
                              <a:fillRef idx="0">
                                <a:schemeClr val="accent1"/>
                              </a:fillRef>
                              <a:effectRef idx="1">
                                <a:schemeClr val="accent1"/>
                              </a:effectRef>
                              <a:fontRef idx="minor">
                                <a:schemeClr val="tx1"/>
                              </a:fontRef>
                            </p:style>
                          </p:cxnSp>
                        </p:grpSp>
                      </p:grpSp>
                      <p:sp>
                        <p:nvSpPr>
                          <p:cNvPr id="1410" name="TextBox 1409">
                            <a:extLst>
                              <a:ext uri="{FF2B5EF4-FFF2-40B4-BE49-F238E27FC236}">
                                <a16:creationId xmlns:a16="http://schemas.microsoft.com/office/drawing/2014/main" id="{16BFA0F5-739D-8F4F-A61E-175409CDB25D}"/>
                              </a:ext>
                            </a:extLst>
                          </p:cNvPr>
                          <p:cNvSpPr txBox="1"/>
                          <p:nvPr/>
                        </p:nvSpPr>
                        <p:spPr>
                          <a:xfrm>
                            <a:off x="2708313" y="5997566"/>
                            <a:ext cx="547293" cy="215445"/>
                          </a:xfrm>
                          <a:prstGeom prst="rect">
                            <a:avLst/>
                          </a:prstGeom>
                          <a:noFill/>
                        </p:spPr>
                        <p:txBody>
                          <a:bodyPr wrap="none" rtlCol="0">
                            <a:spAutoFit/>
                          </a:bodyPr>
                          <a:lstStyle/>
                          <a:p>
                            <a:r>
                              <a:rPr lang="en-FR" sz="800" dirty="0">
                                <a:latin typeface="Avenir Next" panose="020B0503020202020204" pitchFamily="34" charset="0"/>
                              </a:rPr>
                              <a:t>0.0</a:t>
                            </a:r>
                          </a:p>
                        </p:txBody>
                      </p:sp>
                    </p:grpSp>
                  </p:grpSp>
                  <p:sp>
                    <p:nvSpPr>
                      <p:cNvPr id="1405" name="TextBox 1404">
                        <a:extLst>
                          <a:ext uri="{FF2B5EF4-FFF2-40B4-BE49-F238E27FC236}">
                            <a16:creationId xmlns:a16="http://schemas.microsoft.com/office/drawing/2014/main" id="{B6B0B990-586F-5244-8559-FA111AC35F5E}"/>
                          </a:ext>
                        </a:extLst>
                      </p:cNvPr>
                      <p:cNvSpPr txBox="1"/>
                      <p:nvPr/>
                    </p:nvSpPr>
                    <p:spPr>
                      <a:xfrm>
                        <a:off x="7261565" y="6453166"/>
                        <a:ext cx="330541" cy="215444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none" rtlCol="0">
                        <a:spAutoFit/>
                      </a:bodyPr>
                      <a:lstStyle/>
                      <a:p>
                        <a:r>
                          <a:rPr lang="en-FR" sz="800" dirty="0">
                            <a:latin typeface="Avenir Next" panose="020B0503020202020204" pitchFamily="34" charset="0"/>
                          </a:rPr>
                          <a:t>4.0</a:t>
                        </a:r>
                      </a:p>
                    </p:txBody>
                  </p:sp>
                  <p:cxnSp>
                    <p:nvCxnSpPr>
                      <p:cNvPr id="1406" name="Straight Connector 1405">
                        <a:extLst>
                          <a:ext uri="{FF2B5EF4-FFF2-40B4-BE49-F238E27FC236}">
                            <a16:creationId xmlns:a16="http://schemas.microsoft.com/office/drawing/2014/main" id="{1BB47A09-F6E6-3341-BF65-660FE56B9848}"/>
                          </a:ext>
                        </a:extLst>
                      </p:cNvPr>
                      <p:cNvCxnSpPr>
                        <a:cxnSpLocks/>
                      </p:cNvCxnSpPr>
                      <p:nvPr/>
                    </p:nvCxnSpPr>
                    <p:spPr>
                      <a:xfrm>
                        <a:off x="7577768" y="6344589"/>
                        <a:ext cx="0" cy="71440"/>
                      </a:xfrm>
                      <a:prstGeom prst="line">
                        <a:avLst/>
                      </a:prstGeom>
                      <a:ln w="12700">
                        <a:solidFill>
                          <a:schemeClr val="tx1"/>
                        </a:solidFill>
                      </a:ln>
                      <a:effectLst/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cxnSp>
                  <p:nvCxnSpPr>
                    <p:cNvPr id="1403" name="Straight Connector 1402">
                      <a:extLst>
                        <a:ext uri="{FF2B5EF4-FFF2-40B4-BE49-F238E27FC236}">
                          <a16:creationId xmlns:a16="http://schemas.microsoft.com/office/drawing/2014/main" id="{0C69A318-0557-604D-A29A-99B0C36073B5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8153680" y="6342988"/>
                      <a:ext cx="0" cy="71440"/>
                    </a:xfrm>
                    <a:prstGeom prst="line">
                      <a:avLst/>
                    </a:prstGeom>
                    <a:ln w="12700">
                      <a:solidFill>
                        <a:schemeClr val="tx1"/>
                      </a:solidFill>
                    </a:ln>
                    <a:effectLst/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cxnSp>
                <p:nvCxnSpPr>
                  <p:cNvPr id="1400" name="Straight Connector 1399">
                    <a:extLst>
                      <a:ext uri="{FF2B5EF4-FFF2-40B4-BE49-F238E27FC236}">
                        <a16:creationId xmlns:a16="http://schemas.microsoft.com/office/drawing/2014/main" id="{E9CD5435-2BD1-CD46-88A2-E528DFCF2F10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8710344" y="6341384"/>
                    <a:ext cx="0" cy="71440"/>
                  </a:xfrm>
                  <a:prstGeom prst="line">
                    <a:avLst/>
                  </a:prstGeom>
                  <a:ln w="12700">
                    <a:solidFill>
                      <a:schemeClr val="tx1"/>
                    </a:solidFill>
                  </a:ln>
                  <a:effectLst/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1369" name="Rectangle 1368">
                  <a:extLst>
                    <a:ext uri="{FF2B5EF4-FFF2-40B4-BE49-F238E27FC236}">
                      <a16:creationId xmlns:a16="http://schemas.microsoft.com/office/drawing/2014/main" id="{13A2DB4B-A570-E14A-8718-DCA4F1AF9BE2}"/>
                    </a:ext>
                  </a:extLst>
                </p:cNvPr>
                <p:cNvSpPr/>
                <p:nvPr/>
              </p:nvSpPr>
              <p:spPr>
                <a:xfrm>
                  <a:off x="3153481" y="494165"/>
                  <a:ext cx="3865408" cy="1660550"/>
                </a:xfrm>
                <a:prstGeom prst="rect">
                  <a:avLst/>
                </a:prstGeom>
                <a:solidFill>
                  <a:srgbClr val="FCAF32"/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1000" dirty="0">
                      <a:solidFill>
                        <a:schemeClr val="tx1"/>
                      </a:solidFill>
                    </a:rPr>
                    <a:t>Muons</a:t>
                  </a:r>
                </a:p>
              </p:txBody>
            </p:sp>
            <p:grpSp>
              <p:nvGrpSpPr>
                <p:cNvPr id="1370" name="Group 1369">
                  <a:extLst>
                    <a:ext uri="{FF2B5EF4-FFF2-40B4-BE49-F238E27FC236}">
                      <a16:creationId xmlns:a16="http://schemas.microsoft.com/office/drawing/2014/main" id="{9BE2ABC6-35D4-3847-805E-8BA77EEAD5E3}"/>
                    </a:ext>
                  </a:extLst>
                </p:cNvPr>
                <p:cNvGrpSpPr/>
                <p:nvPr/>
              </p:nvGrpSpPr>
              <p:grpSpPr>
                <a:xfrm>
                  <a:off x="2650721" y="481266"/>
                  <a:ext cx="507170" cy="6191495"/>
                  <a:chOff x="2669971" y="481266"/>
                  <a:chExt cx="507170" cy="6191495"/>
                </a:xfrm>
              </p:grpSpPr>
              <p:sp>
                <p:nvSpPr>
                  <p:cNvPr id="1371" name="TextBox 1370">
                    <a:extLst>
                      <a:ext uri="{FF2B5EF4-FFF2-40B4-BE49-F238E27FC236}">
                        <a16:creationId xmlns:a16="http://schemas.microsoft.com/office/drawing/2014/main" id="{8A5651F9-6FC6-424D-8F27-810A3CCECFB5}"/>
                      </a:ext>
                    </a:extLst>
                  </p:cNvPr>
                  <p:cNvSpPr txBox="1"/>
                  <p:nvPr/>
                </p:nvSpPr>
                <p:spPr>
                  <a:xfrm rot="16200000">
                    <a:off x="2612427" y="2439570"/>
                    <a:ext cx="330541" cy="215445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FR" sz="800" dirty="0">
                        <a:latin typeface="Avenir Next" panose="020B0503020202020204" pitchFamily="34" charset="0"/>
                      </a:rPr>
                      <a:t>4.0</a:t>
                    </a:r>
                  </a:p>
                </p:txBody>
              </p:sp>
              <p:cxnSp>
                <p:nvCxnSpPr>
                  <p:cNvPr id="1372" name="Straight Connector 1371">
                    <a:extLst>
                      <a:ext uri="{FF2B5EF4-FFF2-40B4-BE49-F238E27FC236}">
                        <a16:creationId xmlns:a16="http://schemas.microsoft.com/office/drawing/2014/main" id="{4BE085BA-BF51-D348-88B9-33F9D73FE1FC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rot="16200000">
                    <a:off x="3119801" y="2365494"/>
                    <a:ext cx="0" cy="71440"/>
                  </a:xfrm>
                  <a:prstGeom prst="line">
                    <a:avLst/>
                  </a:prstGeom>
                  <a:ln w="12700">
                    <a:solidFill>
                      <a:schemeClr val="tx1"/>
                    </a:solidFill>
                  </a:ln>
                  <a:effectLst/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grpSp>
                <p:nvGrpSpPr>
                  <p:cNvPr id="1373" name="Group 1372">
                    <a:extLst>
                      <a:ext uri="{FF2B5EF4-FFF2-40B4-BE49-F238E27FC236}">
                        <a16:creationId xmlns:a16="http://schemas.microsoft.com/office/drawing/2014/main" id="{093486D2-A03F-9347-838B-8BC83EDF2D45}"/>
                      </a:ext>
                    </a:extLst>
                  </p:cNvPr>
                  <p:cNvGrpSpPr/>
                  <p:nvPr/>
                </p:nvGrpSpPr>
                <p:grpSpPr>
                  <a:xfrm>
                    <a:off x="2669971" y="481266"/>
                    <a:ext cx="507170" cy="6191495"/>
                    <a:chOff x="2669406" y="317030"/>
                    <a:chExt cx="507170" cy="6191495"/>
                  </a:xfrm>
                </p:grpSpPr>
                <p:grpSp>
                  <p:nvGrpSpPr>
                    <p:cNvPr id="1374" name="Group 1373">
                      <a:extLst>
                        <a:ext uri="{FF2B5EF4-FFF2-40B4-BE49-F238E27FC236}">
                          <a16:creationId xmlns:a16="http://schemas.microsoft.com/office/drawing/2014/main" id="{9B7C3E48-2E76-F74D-9367-D1A5F7C14032}"/>
                        </a:ext>
                      </a:extLst>
                    </p:cNvPr>
                    <p:cNvGrpSpPr/>
                    <p:nvPr/>
                  </p:nvGrpSpPr>
                  <p:grpSpPr>
                    <a:xfrm rot="16200000">
                      <a:off x="-172757" y="3159193"/>
                      <a:ext cx="6191495" cy="507170"/>
                      <a:chOff x="3448753" y="6087494"/>
                      <a:chExt cx="6191495" cy="507170"/>
                    </a:xfrm>
                  </p:grpSpPr>
                  <p:sp>
                    <p:nvSpPr>
                      <p:cNvPr id="1383" name="TextBox 1382">
                        <a:extLst>
                          <a:ext uri="{FF2B5EF4-FFF2-40B4-BE49-F238E27FC236}">
                            <a16:creationId xmlns:a16="http://schemas.microsoft.com/office/drawing/2014/main" id="{CC9904DF-93CD-6C4C-B53A-DC6113A25283}"/>
                          </a:ext>
                        </a:extLst>
                      </p:cNvPr>
                      <p:cNvSpPr txBox="1"/>
                      <p:nvPr/>
                    </p:nvSpPr>
                    <p:spPr>
                      <a:xfrm>
                        <a:off x="3540391" y="6087505"/>
                        <a:ext cx="279850" cy="215445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none" rtlCol="0">
                        <a:spAutoFit/>
                      </a:bodyPr>
                      <a:lstStyle/>
                      <a:p>
                        <a:r>
                          <a:rPr lang="en-FR" sz="800" dirty="0">
                            <a:latin typeface="Avenir Next" panose="020B0503020202020204" pitchFamily="34" charset="0"/>
                          </a:rPr>
                          <a:t>0.5</a:t>
                        </a:r>
                      </a:p>
                    </p:txBody>
                  </p:sp>
                  <p:cxnSp>
                    <p:nvCxnSpPr>
                      <p:cNvPr id="1384" name="Straight Arrow Connector 1383">
                        <a:extLst>
                          <a:ext uri="{FF2B5EF4-FFF2-40B4-BE49-F238E27FC236}">
                            <a16:creationId xmlns:a16="http://schemas.microsoft.com/office/drawing/2014/main" id="{0402C2CE-FBDA-424B-ABD6-268D1C161B2B}"/>
                          </a:ext>
                        </a:extLst>
                      </p:cNvPr>
                      <p:cNvCxnSpPr>
                        <a:cxnSpLocks/>
                      </p:cNvCxnSpPr>
                      <p:nvPr/>
                    </p:nvCxnSpPr>
                    <p:spPr>
                      <a:xfrm rot="5400000" flipH="1" flipV="1">
                        <a:off x="6538135" y="3492551"/>
                        <a:ext cx="12731" cy="6191495"/>
                      </a:xfrm>
                      <a:prstGeom prst="straightConnector1">
                        <a:avLst/>
                      </a:prstGeom>
                      <a:ln w="12700">
                        <a:solidFill>
                          <a:schemeClr val="tx1"/>
                        </a:solidFill>
                        <a:tailEnd type="triangle"/>
                      </a:ln>
                      <a:effectLst/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sp>
                    <p:nvSpPr>
                      <p:cNvPr id="1385" name="TextBox 1384">
                        <a:extLst>
                          <a:ext uri="{FF2B5EF4-FFF2-40B4-BE49-F238E27FC236}">
                            <a16:creationId xmlns:a16="http://schemas.microsoft.com/office/drawing/2014/main" id="{4DF9B524-34B4-BF4E-BB6A-C24228D7208B}"/>
                          </a:ext>
                        </a:extLst>
                      </p:cNvPr>
                      <p:cNvSpPr txBox="1"/>
                      <p:nvPr/>
                    </p:nvSpPr>
                    <p:spPr>
                      <a:xfrm>
                        <a:off x="4651997" y="6087505"/>
                        <a:ext cx="279850" cy="215445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none" rtlCol="0">
                        <a:spAutoFit/>
                      </a:bodyPr>
                      <a:lstStyle/>
                      <a:p>
                        <a:r>
                          <a:rPr lang="en-FR" sz="800" dirty="0">
                            <a:latin typeface="Avenir Next" panose="020B0503020202020204" pitchFamily="34" charset="0"/>
                          </a:rPr>
                          <a:t>1.5</a:t>
                        </a:r>
                      </a:p>
                    </p:txBody>
                  </p:sp>
                  <p:sp>
                    <p:nvSpPr>
                      <p:cNvPr id="1386" name="TextBox 1385">
                        <a:extLst>
                          <a:ext uri="{FF2B5EF4-FFF2-40B4-BE49-F238E27FC236}">
                            <a16:creationId xmlns:a16="http://schemas.microsoft.com/office/drawing/2014/main" id="{96D3C6F2-C438-9B47-AEAC-52BC9969AFE7}"/>
                          </a:ext>
                        </a:extLst>
                      </p:cNvPr>
                      <p:cNvSpPr txBox="1"/>
                      <p:nvPr/>
                    </p:nvSpPr>
                    <p:spPr>
                      <a:xfrm>
                        <a:off x="4096195" y="6087505"/>
                        <a:ext cx="279850" cy="215445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none" rtlCol="0">
                        <a:spAutoFit/>
                      </a:bodyPr>
                      <a:lstStyle/>
                      <a:p>
                        <a:r>
                          <a:rPr lang="en-FR" sz="800" dirty="0">
                            <a:latin typeface="Avenir Next" panose="020B0503020202020204" pitchFamily="34" charset="0"/>
                          </a:rPr>
                          <a:t>1.0</a:t>
                        </a:r>
                      </a:p>
                    </p:txBody>
                  </p:sp>
                  <p:sp>
                    <p:nvSpPr>
                      <p:cNvPr id="1387" name="TextBox 1386">
                        <a:extLst>
                          <a:ext uri="{FF2B5EF4-FFF2-40B4-BE49-F238E27FC236}">
                            <a16:creationId xmlns:a16="http://schemas.microsoft.com/office/drawing/2014/main" id="{CF447F16-E5B2-064B-9688-4633C3B878EF}"/>
                          </a:ext>
                        </a:extLst>
                      </p:cNvPr>
                      <p:cNvSpPr txBox="1"/>
                      <p:nvPr/>
                    </p:nvSpPr>
                    <p:spPr>
                      <a:xfrm>
                        <a:off x="5207795" y="6087505"/>
                        <a:ext cx="279850" cy="215445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none" rtlCol="0">
                        <a:spAutoFit/>
                      </a:bodyPr>
                      <a:lstStyle/>
                      <a:p>
                        <a:r>
                          <a:rPr lang="en-FR" sz="800" dirty="0">
                            <a:latin typeface="Avenir Next" panose="020B0503020202020204" pitchFamily="34" charset="0"/>
                          </a:rPr>
                          <a:t>2.0</a:t>
                        </a:r>
                      </a:p>
                    </p:txBody>
                  </p:sp>
                  <p:sp>
                    <p:nvSpPr>
                      <p:cNvPr id="1388" name="TextBox 1387">
                        <a:extLst>
                          <a:ext uri="{FF2B5EF4-FFF2-40B4-BE49-F238E27FC236}">
                            <a16:creationId xmlns:a16="http://schemas.microsoft.com/office/drawing/2014/main" id="{5402164E-A9C3-0F48-AC84-FE4D0221AC64}"/>
                          </a:ext>
                        </a:extLst>
                      </p:cNvPr>
                      <p:cNvSpPr txBox="1"/>
                      <p:nvPr/>
                    </p:nvSpPr>
                    <p:spPr>
                      <a:xfrm>
                        <a:off x="5763601" y="6087505"/>
                        <a:ext cx="279850" cy="215445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none" rtlCol="0">
                        <a:spAutoFit/>
                      </a:bodyPr>
                      <a:lstStyle/>
                      <a:p>
                        <a:r>
                          <a:rPr lang="en-FR" sz="800" dirty="0">
                            <a:latin typeface="Avenir Next" panose="020B0503020202020204" pitchFamily="34" charset="0"/>
                          </a:rPr>
                          <a:t>2.5</a:t>
                        </a:r>
                      </a:p>
                    </p:txBody>
                  </p:sp>
                  <p:sp>
                    <p:nvSpPr>
                      <p:cNvPr id="1389" name="TextBox 1388">
                        <a:extLst>
                          <a:ext uri="{FF2B5EF4-FFF2-40B4-BE49-F238E27FC236}">
                            <a16:creationId xmlns:a16="http://schemas.microsoft.com/office/drawing/2014/main" id="{45514606-57FD-1F4E-9FAA-7E4DDC960A8F}"/>
                          </a:ext>
                        </a:extLst>
                      </p:cNvPr>
                      <p:cNvSpPr txBox="1"/>
                      <p:nvPr/>
                    </p:nvSpPr>
                    <p:spPr>
                      <a:xfrm>
                        <a:off x="6319401" y="6087505"/>
                        <a:ext cx="279850" cy="215445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none" rtlCol="0">
                        <a:spAutoFit/>
                      </a:bodyPr>
                      <a:lstStyle/>
                      <a:p>
                        <a:r>
                          <a:rPr lang="en-FR" sz="800" dirty="0">
                            <a:latin typeface="Avenir Next" panose="020B0503020202020204" pitchFamily="34" charset="0"/>
                          </a:rPr>
                          <a:t>3.0</a:t>
                        </a:r>
                      </a:p>
                    </p:txBody>
                  </p:sp>
                  <p:cxnSp>
                    <p:nvCxnSpPr>
                      <p:cNvPr id="1390" name="Straight Connector 1389">
                        <a:extLst>
                          <a:ext uri="{FF2B5EF4-FFF2-40B4-BE49-F238E27FC236}">
                            <a16:creationId xmlns:a16="http://schemas.microsoft.com/office/drawing/2014/main" id="{24C705CF-18D0-8B4C-A968-19E10288D917}"/>
                          </a:ext>
                        </a:extLst>
                      </p:cNvPr>
                      <p:cNvCxnSpPr>
                        <a:cxnSpLocks/>
                      </p:cNvCxnSpPr>
                      <p:nvPr/>
                    </p:nvCxnSpPr>
                    <p:spPr>
                      <a:xfrm>
                        <a:off x="3830600" y="6509812"/>
                        <a:ext cx="0" cy="71439"/>
                      </a:xfrm>
                      <a:prstGeom prst="line">
                        <a:avLst/>
                      </a:prstGeom>
                      <a:ln w="12700">
                        <a:solidFill>
                          <a:schemeClr val="tx1"/>
                        </a:solidFill>
                      </a:ln>
                      <a:effectLst/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1391" name="Straight Connector 1390">
                        <a:extLst>
                          <a:ext uri="{FF2B5EF4-FFF2-40B4-BE49-F238E27FC236}">
                            <a16:creationId xmlns:a16="http://schemas.microsoft.com/office/drawing/2014/main" id="{795CDAC0-900F-7549-BBFA-44EDD6C7D167}"/>
                          </a:ext>
                        </a:extLst>
                      </p:cNvPr>
                      <p:cNvCxnSpPr>
                        <a:cxnSpLocks/>
                      </p:cNvCxnSpPr>
                      <p:nvPr/>
                    </p:nvCxnSpPr>
                    <p:spPr>
                      <a:xfrm>
                        <a:off x="4388265" y="6509798"/>
                        <a:ext cx="0" cy="71440"/>
                      </a:xfrm>
                      <a:prstGeom prst="line">
                        <a:avLst/>
                      </a:prstGeom>
                      <a:ln w="12700">
                        <a:solidFill>
                          <a:schemeClr val="tx1"/>
                        </a:solidFill>
                      </a:ln>
                      <a:effectLst/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1392" name="Straight Connector 1391">
                        <a:extLst>
                          <a:ext uri="{FF2B5EF4-FFF2-40B4-BE49-F238E27FC236}">
                            <a16:creationId xmlns:a16="http://schemas.microsoft.com/office/drawing/2014/main" id="{07E8B5B2-AC2F-B64F-BE28-28DD946CE242}"/>
                          </a:ext>
                        </a:extLst>
                      </p:cNvPr>
                      <p:cNvCxnSpPr>
                        <a:cxnSpLocks/>
                      </p:cNvCxnSpPr>
                      <p:nvPr/>
                    </p:nvCxnSpPr>
                    <p:spPr>
                      <a:xfrm>
                        <a:off x="4939860" y="6509815"/>
                        <a:ext cx="0" cy="71440"/>
                      </a:xfrm>
                      <a:prstGeom prst="line">
                        <a:avLst/>
                      </a:prstGeom>
                      <a:ln w="12700">
                        <a:solidFill>
                          <a:schemeClr val="tx1"/>
                        </a:solidFill>
                      </a:ln>
                      <a:effectLst/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1393" name="Straight Connector 1392">
                        <a:extLst>
                          <a:ext uri="{FF2B5EF4-FFF2-40B4-BE49-F238E27FC236}">
                            <a16:creationId xmlns:a16="http://schemas.microsoft.com/office/drawing/2014/main" id="{3E8AA634-DFA9-224C-920B-2C18A44607B0}"/>
                          </a:ext>
                        </a:extLst>
                      </p:cNvPr>
                      <p:cNvCxnSpPr>
                        <a:cxnSpLocks/>
                      </p:cNvCxnSpPr>
                      <p:nvPr/>
                    </p:nvCxnSpPr>
                    <p:spPr>
                      <a:xfrm>
                        <a:off x="5503594" y="6509815"/>
                        <a:ext cx="0" cy="71440"/>
                      </a:xfrm>
                      <a:prstGeom prst="line">
                        <a:avLst/>
                      </a:prstGeom>
                      <a:ln w="12700">
                        <a:solidFill>
                          <a:schemeClr val="tx1"/>
                        </a:solidFill>
                      </a:ln>
                      <a:effectLst/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1394" name="Straight Connector 1393">
                        <a:extLst>
                          <a:ext uri="{FF2B5EF4-FFF2-40B4-BE49-F238E27FC236}">
                            <a16:creationId xmlns:a16="http://schemas.microsoft.com/office/drawing/2014/main" id="{83B93C71-0A50-854F-819E-A14310830FD0}"/>
                          </a:ext>
                        </a:extLst>
                      </p:cNvPr>
                      <p:cNvCxnSpPr>
                        <a:cxnSpLocks/>
                      </p:cNvCxnSpPr>
                      <p:nvPr/>
                    </p:nvCxnSpPr>
                    <p:spPr>
                      <a:xfrm>
                        <a:off x="6055189" y="6509815"/>
                        <a:ext cx="0" cy="71440"/>
                      </a:xfrm>
                      <a:prstGeom prst="line">
                        <a:avLst/>
                      </a:prstGeom>
                      <a:ln w="12700">
                        <a:solidFill>
                          <a:schemeClr val="tx1"/>
                        </a:solidFill>
                      </a:ln>
                      <a:effectLst/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1395" name="Straight Connector 1394">
                        <a:extLst>
                          <a:ext uri="{FF2B5EF4-FFF2-40B4-BE49-F238E27FC236}">
                            <a16:creationId xmlns:a16="http://schemas.microsoft.com/office/drawing/2014/main" id="{BABE9B3F-C814-874C-9E36-A06AEF868DB3}"/>
                          </a:ext>
                        </a:extLst>
                      </p:cNvPr>
                      <p:cNvCxnSpPr>
                        <a:cxnSpLocks/>
                      </p:cNvCxnSpPr>
                      <p:nvPr/>
                    </p:nvCxnSpPr>
                    <p:spPr>
                      <a:xfrm>
                        <a:off x="6606784" y="6509815"/>
                        <a:ext cx="0" cy="71440"/>
                      </a:xfrm>
                      <a:prstGeom prst="line">
                        <a:avLst/>
                      </a:prstGeom>
                      <a:ln w="12700">
                        <a:solidFill>
                          <a:schemeClr val="tx1"/>
                        </a:solidFill>
                      </a:ln>
                      <a:effectLst/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sp>
                    <p:nvSpPr>
                      <p:cNvPr id="1396" name="TextBox 1395">
                        <a:extLst>
                          <a:ext uri="{FF2B5EF4-FFF2-40B4-BE49-F238E27FC236}">
                            <a16:creationId xmlns:a16="http://schemas.microsoft.com/office/drawing/2014/main" id="{7AD20789-CB1D-7F4D-8297-B819744CCE1B}"/>
                          </a:ext>
                        </a:extLst>
                      </p:cNvPr>
                      <p:cNvSpPr txBox="1"/>
                      <p:nvPr/>
                    </p:nvSpPr>
                    <p:spPr>
                      <a:xfrm>
                        <a:off x="6877878" y="6087494"/>
                        <a:ext cx="279850" cy="215445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none" rtlCol="0">
                        <a:spAutoFit/>
                      </a:bodyPr>
                      <a:lstStyle/>
                      <a:p>
                        <a:r>
                          <a:rPr lang="en-FR" sz="800" dirty="0">
                            <a:latin typeface="Avenir Next" panose="020B0503020202020204" pitchFamily="34" charset="0"/>
                          </a:rPr>
                          <a:t>3.5</a:t>
                        </a:r>
                      </a:p>
                    </p:txBody>
                  </p:sp>
                  <p:cxnSp>
                    <p:nvCxnSpPr>
                      <p:cNvPr id="1397" name="Straight Connector 1396">
                        <a:extLst>
                          <a:ext uri="{FF2B5EF4-FFF2-40B4-BE49-F238E27FC236}">
                            <a16:creationId xmlns:a16="http://schemas.microsoft.com/office/drawing/2014/main" id="{3EF6D08E-345D-484C-98AE-37024FC76004}"/>
                          </a:ext>
                        </a:extLst>
                      </p:cNvPr>
                      <p:cNvCxnSpPr>
                        <a:cxnSpLocks/>
                      </p:cNvCxnSpPr>
                      <p:nvPr/>
                    </p:nvCxnSpPr>
                    <p:spPr>
                      <a:xfrm>
                        <a:off x="7163882" y="6508215"/>
                        <a:ext cx="0" cy="71440"/>
                      </a:xfrm>
                      <a:prstGeom prst="line">
                        <a:avLst/>
                      </a:prstGeom>
                      <a:ln w="12700">
                        <a:solidFill>
                          <a:schemeClr val="tx1"/>
                        </a:solidFill>
                      </a:ln>
                      <a:effectLst/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grpSp>
                  <p:nvGrpSpPr>
                    <p:cNvPr id="1375" name="Group 1374">
                      <a:extLst>
                        <a:ext uri="{FF2B5EF4-FFF2-40B4-BE49-F238E27FC236}">
                          <a16:creationId xmlns:a16="http://schemas.microsoft.com/office/drawing/2014/main" id="{624A17EF-E22E-894F-96E5-12E766CAE2BF}"/>
                        </a:ext>
                      </a:extLst>
                    </p:cNvPr>
                    <p:cNvGrpSpPr/>
                    <p:nvPr/>
                  </p:nvGrpSpPr>
                  <p:grpSpPr>
                    <a:xfrm rot="16200000">
                      <a:off x="2212784" y="1051585"/>
                      <a:ext cx="1409230" cy="495960"/>
                      <a:chOff x="-74204" y="4004348"/>
                      <a:chExt cx="1409230" cy="495960"/>
                    </a:xfrm>
                  </p:grpSpPr>
                  <p:sp>
                    <p:nvSpPr>
                      <p:cNvPr id="1376" name="TextBox 1375">
                        <a:extLst>
                          <a:ext uri="{FF2B5EF4-FFF2-40B4-BE49-F238E27FC236}">
                            <a16:creationId xmlns:a16="http://schemas.microsoft.com/office/drawing/2014/main" id="{A4ECD2B5-96AD-9448-BE91-56B1579A7479}"/>
                          </a:ext>
                        </a:extLst>
                      </p:cNvPr>
                      <p:cNvSpPr txBox="1"/>
                      <p:nvPr/>
                    </p:nvSpPr>
                    <p:spPr>
                      <a:xfrm>
                        <a:off x="471096" y="4004348"/>
                        <a:ext cx="330540" cy="215445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none" rtlCol="0">
                        <a:spAutoFit/>
                      </a:bodyPr>
                      <a:lstStyle/>
                      <a:p>
                        <a:r>
                          <a:rPr lang="en-FR" sz="800" dirty="0">
                            <a:latin typeface="Avenir Next" panose="020B0503020202020204" pitchFamily="34" charset="0"/>
                          </a:rPr>
                          <a:t>5.0</a:t>
                        </a:r>
                      </a:p>
                    </p:txBody>
                  </p:sp>
                  <p:grpSp>
                    <p:nvGrpSpPr>
                      <p:cNvPr id="1377" name="Group 1376">
                        <a:extLst>
                          <a:ext uri="{FF2B5EF4-FFF2-40B4-BE49-F238E27FC236}">
                            <a16:creationId xmlns:a16="http://schemas.microsoft.com/office/drawing/2014/main" id="{5722BADF-A538-9143-A1F4-6E36DA2C2B93}"/>
                          </a:ext>
                        </a:extLst>
                      </p:cNvPr>
                      <p:cNvGrpSpPr/>
                      <p:nvPr/>
                    </p:nvGrpSpPr>
                    <p:grpSpPr>
                      <a:xfrm>
                        <a:off x="-74204" y="4004351"/>
                        <a:ext cx="1409230" cy="495957"/>
                        <a:chOff x="7309619" y="6352001"/>
                        <a:chExt cx="1409230" cy="495957"/>
                      </a:xfrm>
                    </p:grpSpPr>
                    <p:sp>
                      <p:nvSpPr>
                        <p:cNvPr id="1378" name="TextBox 1377">
                          <a:extLst>
                            <a:ext uri="{FF2B5EF4-FFF2-40B4-BE49-F238E27FC236}">
                              <a16:creationId xmlns:a16="http://schemas.microsoft.com/office/drawing/2014/main" id="{890328CA-B993-2E44-851E-5FC0D07D54C2}"/>
                            </a:ext>
                          </a:extLst>
                        </p:cNvPr>
                        <p:cNvSpPr txBox="1"/>
                        <p:nvPr/>
                      </p:nvSpPr>
                      <p:spPr>
                        <a:xfrm>
                          <a:off x="8388309" y="6352007"/>
                          <a:ext cx="330540" cy="215443"/>
                        </a:xfrm>
                        <a:prstGeom prst="rect">
                          <a:avLst/>
                        </a:prstGeom>
                        <a:noFill/>
                      </p:spPr>
                      <p:txBody>
                        <a:bodyPr wrap="none" rtlCol="0">
                          <a:spAutoFit/>
                        </a:bodyPr>
                        <a:lstStyle/>
                        <a:p>
                          <a:r>
                            <a:rPr lang="en-FR" sz="800" dirty="0">
                              <a:latin typeface="Avenir Next" panose="020B0503020202020204" pitchFamily="34" charset="0"/>
                            </a:rPr>
                            <a:t>5.5</a:t>
                          </a:r>
                        </a:p>
                      </p:txBody>
                    </p:sp>
                    <p:sp>
                      <p:nvSpPr>
                        <p:cNvPr id="1379" name="TextBox 1378">
                          <a:extLst>
                            <a:ext uri="{FF2B5EF4-FFF2-40B4-BE49-F238E27FC236}">
                              <a16:creationId xmlns:a16="http://schemas.microsoft.com/office/drawing/2014/main" id="{9F36FF23-3337-D94F-A3BC-0306CD39EE5A}"/>
                            </a:ext>
                          </a:extLst>
                        </p:cNvPr>
                        <p:cNvSpPr txBox="1"/>
                        <p:nvPr/>
                      </p:nvSpPr>
                      <p:spPr>
                        <a:xfrm>
                          <a:off x="7309619" y="6352001"/>
                          <a:ext cx="330540" cy="215444"/>
                        </a:xfrm>
                        <a:prstGeom prst="rect">
                          <a:avLst/>
                        </a:prstGeom>
                        <a:noFill/>
                      </p:spPr>
                      <p:txBody>
                        <a:bodyPr wrap="none" rtlCol="0">
                          <a:spAutoFit/>
                        </a:bodyPr>
                        <a:lstStyle/>
                        <a:p>
                          <a:r>
                            <a:rPr lang="en-FR" sz="800" dirty="0">
                              <a:latin typeface="Avenir Next" panose="020B0503020202020204" pitchFamily="34" charset="0"/>
                            </a:rPr>
                            <a:t>4.5</a:t>
                          </a:r>
                        </a:p>
                      </p:txBody>
                    </p:sp>
                    <p:cxnSp>
                      <p:nvCxnSpPr>
                        <p:cNvPr id="1380" name="Straight Connector 1379">
                          <a:extLst>
                            <a:ext uri="{FF2B5EF4-FFF2-40B4-BE49-F238E27FC236}">
                              <a16:creationId xmlns:a16="http://schemas.microsoft.com/office/drawing/2014/main" id="{BBCC632D-BD93-2944-A0B0-B1741FB901AF}"/>
                            </a:ext>
                          </a:extLst>
                        </p:cNvPr>
                        <p:cNvCxnSpPr>
                          <a:cxnSpLocks/>
                        </p:cNvCxnSpPr>
                        <p:nvPr/>
                      </p:nvCxnSpPr>
                      <p:spPr>
                        <a:xfrm>
                          <a:off x="7625822" y="6760460"/>
                          <a:ext cx="0" cy="71440"/>
                        </a:xfrm>
                        <a:prstGeom prst="line">
                          <a:avLst/>
                        </a:prstGeom>
                        <a:ln w="12700">
                          <a:solidFill>
                            <a:schemeClr val="tx1"/>
                          </a:solidFill>
                        </a:ln>
                        <a:effectLst/>
                      </p:spPr>
                      <p:style>
                        <a:lnRef idx="2">
                          <a:schemeClr val="accent1"/>
                        </a:lnRef>
                        <a:fillRef idx="0">
                          <a:schemeClr val="accent1"/>
                        </a:fillRef>
                        <a:effectRef idx="1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  <p:cxnSp>
                      <p:nvCxnSpPr>
                        <p:cNvPr id="1381" name="Straight Connector 1380">
                          <a:extLst>
                            <a:ext uri="{FF2B5EF4-FFF2-40B4-BE49-F238E27FC236}">
                              <a16:creationId xmlns:a16="http://schemas.microsoft.com/office/drawing/2014/main" id="{09C9438D-101B-1543-A6D3-B5F3D439C773}"/>
                            </a:ext>
                          </a:extLst>
                        </p:cNvPr>
                        <p:cNvCxnSpPr>
                          <a:cxnSpLocks/>
                        </p:cNvCxnSpPr>
                        <p:nvPr/>
                      </p:nvCxnSpPr>
                      <p:spPr>
                        <a:xfrm>
                          <a:off x="8172864" y="6768489"/>
                          <a:ext cx="0" cy="71440"/>
                        </a:xfrm>
                        <a:prstGeom prst="line">
                          <a:avLst/>
                        </a:prstGeom>
                        <a:ln w="12700">
                          <a:solidFill>
                            <a:schemeClr val="tx1"/>
                          </a:solidFill>
                        </a:ln>
                        <a:effectLst/>
                      </p:spPr>
                      <p:style>
                        <a:lnRef idx="2">
                          <a:schemeClr val="accent1"/>
                        </a:lnRef>
                        <a:fillRef idx="0">
                          <a:schemeClr val="accent1"/>
                        </a:fillRef>
                        <a:effectRef idx="1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  <p:cxnSp>
                      <p:nvCxnSpPr>
                        <p:cNvPr id="1382" name="Straight Connector 1381">
                          <a:extLst>
                            <a:ext uri="{FF2B5EF4-FFF2-40B4-BE49-F238E27FC236}">
                              <a16:creationId xmlns:a16="http://schemas.microsoft.com/office/drawing/2014/main" id="{0B8AD55A-D164-244D-B6B4-F7DD34C21DB2}"/>
                            </a:ext>
                          </a:extLst>
                        </p:cNvPr>
                        <p:cNvCxnSpPr>
                          <a:cxnSpLocks/>
                        </p:cNvCxnSpPr>
                        <p:nvPr/>
                      </p:nvCxnSpPr>
                      <p:spPr>
                        <a:xfrm>
                          <a:off x="8700660" y="6776518"/>
                          <a:ext cx="0" cy="71440"/>
                        </a:xfrm>
                        <a:prstGeom prst="line">
                          <a:avLst/>
                        </a:prstGeom>
                        <a:ln w="12700">
                          <a:solidFill>
                            <a:schemeClr val="tx1"/>
                          </a:solidFill>
                        </a:ln>
                        <a:effectLst/>
                      </p:spPr>
                      <p:style>
                        <a:lnRef idx="2">
                          <a:schemeClr val="accent1"/>
                        </a:lnRef>
                        <a:fillRef idx="0">
                          <a:schemeClr val="accent1"/>
                        </a:fillRef>
                        <a:effectRef idx="1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</p:grpSp>
                </p:grpSp>
              </p:grpSp>
            </p:grpSp>
          </p:grpSp>
          <p:grpSp>
            <p:nvGrpSpPr>
              <p:cNvPr id="1167" name="Group 1166">
                <a:extLst>
                  <a:ext uri="{FF2B5EF4-FFF2-40B4-BE49-F238E27FC236}">
                    <a16:creationId xmlns:a16="http://schemas.microsoft.com/office/drawing/2014/main" id="{1FC49FB4-2F9B-EE4C-BDC0-B6578C63F193}"/>
                  </a:ext>
                </a:extLst>
              </p:cNvPr>
              <p:cNvGrpSpPr>
                <a:grpSpLocks noChangeAspect="1"/>
              </p:cNvGrpSpPr>
              <p:nvPr/>
            </p:nvGrpSpPr>
            <p:grpSpPr>
              <a:xfrm>
                <a:off x="9044201" y="1970573"/>
                <a:ext cx="3025297" cy="2951999"/>
                <a:chOff x="5370140" y="452147"/>
                <a:chExt cx="6546556" cy="6387943"/>
              </a:xfrm>
            </p:grpSpPr>
            <p:grpSp>
              <p:nvGrpSpPr>
                <p:cNvPr id="1301" name="Group 1300">
                  <a:extLst>
                    <a:ext uri="{FF2B5EF4-FFF2-40B4-BE49-F238E27FC236}">
                      <a16:creationId xmlns:a16="http://schemas.microsoft.com/office/drawing/2014/main" id="{D64CC461-4921-D948-A23E-E495D2A0DFEF}"/>
                    </a:ext>
                  </a:extLst>
                </p:cNvPr>
                <p:cNvGrpSpPr/>
                <p:nvPr/>
              </p:nvGrpSpPr>
              <p:grpSpPr>
                <a:xfrm>
                  <a:off x="5370140" y="452147"/>
                  <a:ext cx="6546556" cy="6387943"/>
                  <a:chOff x="4701553" y="452147"/>
                  <a:chExt cx="6546556" cy="6387943"/>
                </a:xfrm>
              </p:grpSpPr>
              <p:grpSp>
                <p:nvGrpSpPr>
                  <p:cNvPr id="1304" name="Group 1303">
                    <a:extLst>
                      <a:ext uri="{FF2B5EF4-FFF2-40B4-BE49-F238E27FC236}">
                        <a16:creationId xmlns:a16="http://schemas.microsoft.com/office/drawing/2014/main" id="{3CBCBC54-A451-3A43-B8AA-F2D51EC8964C}"/>
                      </a:ext>
                    </a:extLst>
                  </p:cNvPr>
                  <p:cNvGrpSpPr/>
                  <p:nvPr/>
                </p:nvGrpSpPr>
                <p:grpSpPr>
                  <a:xfrm>
                    <a:off x="4701553" y="452147"/>
                    <a:ext cx="6546556" cy="6387943"/>
                    <a:chOff x="4701553" y="452147"/>
                    <a:chExt cx="6546556" cy="6387943"/>
                  </a:xfrm>
                </p:grpSpPr>
                <p:grpSp>
                  <p:nvGrpSpPr>
                    <p:cNvPr id="1306" name="Group 1305">
                      <a:extLst>
                        <a:ext uri="{FF2B5EF4-FFF2-40B4-BE49-F238E27FC236}">
                          <a16:creationId xmlns:a16="http://schemas.microsoft.com/office/drawing/2014/main" id="{1979F28C-24FA-BB48-B87C-DA589D391841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4701553" y="452147"/>
                      <a:ext cx="6546556" cy="6387943"/>
                      <a:chOff x="2885722" y="481265"/>
                      <a:chExt cx="6546556" cy="6387943"/>
                    </a:xfrm>
                  </p:grpSpPr>
                  <p:grpSp>
                    <p:nvGrpSpPr>
                      <p:cNvPr id="1310" name="Group 1309">
                        <a:extLst>
                          <a:ext uri="{FF2B5EF4-FFF2-40B4-BE49-F238E27FC236}">
                            <a16:creationId xmlns:a16="http://schemas.microsoft.com/office/drawing/2014/main" id="{1FE2F434-DAB4-CF4D-8F50-E672E96EE47C}"/>
                          </a:ext>
                        </a:extLst>
                      </p:cNvPr>
                      <p:cNvGrpSpPr/>
                      <p:nvPr/>
                    </p:nvGrpSpPr>
                    <p:grpSpPr>
                      <a:xfrm>
                        <a:off x="2885722" y="1843639"/>
                        <a:ext cx="6546556" cy="5025569"/>
                        <a:chOff x="2874575" y="1599425"/>
                        <a:chExt cx="6546556" cy="5025569"/>
                      </a:xfrm>
                    </p:grpSpPr>
                    <p:sp>
                      <p:nvSpPr>
                        <p:cNvPr id="1328" name="TextBox 1327">
                          <a:extLst>
                            <a:ext uri="{FF2B5EF4-FFF2-40B4-BE49-F238E27FC236}">
                              <a16:creationId xmlns:a16="http://schemas.microsoft.com/office/drawing/2014/main" id="{9D982A71-E492-AA46-9A40-41BF3CC782A6}"/>
                            </a:ext>
                          </a:extLst>
                        </p:cNvPr>
                        <p:cNvSpPr txBox="1"/>
                        <p:nvPr/>
                      </p:nvSpPr>
                      <p:spPr>
                        <a:xfrm>
                          <a:off x="8419774" y="6409549"/>
                          <a:ext cx="330541" cy="215445"/>
                        </a:xfrm>
                        <a:prstGeom prst="rect">
                          <a:avLst/>
                        </a:prstGeom>
                        <a:noFill/>
                      </p:spPr>
                      <p:txBody>
                        <a:bodyPr wrap="none" rtlCol="0">
                          <a:spAutoFit/>
                        </a:bodyPr>
                        <a:lstStyle/>
                        <a:p>
                          <a:r>
                            <a:rPr lang="en-FR" sz="800" dirty="0">
                              <a:latin typeface="Avenir Next" panose="020B0503020202020204" pitchFamily="34" charset="0"/>
                            </a:rPr>
                            <a:t>5.0</a:t>
                          </a:r>
                        </a:p>
                      </p:txBody>
                    </p:sp>
                    <p:grpSp>
                      <p:nvGrpSpPr>
                        <p:cNvPr id="1329" name="Group 1328">
                          <a:extLst>
                            <a:ext uri="{FF2B5EF4-FFF2-40B4-BE49-F238E27FC236}">
                              <a16:creationId xmlns:a16="http://schemas.microsoft.com/office/drawing/2014/main" id="{A184B116-8E03-3A44-B5A3-10F00F7F07FD}"/>
                            </a:ext>
                          </a:extLst>
                        </p:cNvPr>
                        <p:cNvGrpSpPr/>
                        <p:nvPr/>
                      </p:nvGrpSpPr>
                      <p:grpSpPr>
                        <a:xfrm>
                          <a:off x="2874575" y="1599425"/>
                          <a:ext cx="6546556" cy="5025569"/>
                          <a:chOff x="2874575" y="1599425"/>
                          <a:chExt cx="6546556" cy="5025569"/>
                        </a:xfrm>
                      </p:grpSpPr>
                      <p:sp>
                        <p:nvSpPr>
                          <p:cNvPr id="1331" name="TextBox 1330">
                            <a:extLst>
                              <a:ext uri="{FF2B5EF4-FFF2-40B4-BE49-F238E27FC236}">
                                <a16:creationId xmlns:a16="http://schemas.microsoft.com/office/drawing/2014/main" id="{4C3D12A7-5A0F-B240-976F-B9B0B35E32D4}"/>
                              </a:ext>
                            </a:extLst>
                          </p:cNvPr>
                          <p:cNvSpPr txBox="1"/>
                          <p:nvPr/>
                        </p:nvSpPr>
                        <p:spPr>
                          <a:xfrm>
                            <a:off x="7857293" y="6409549"/>
                            <a:ext cx="330541" cy="215445"/>
                          </a:xfrm>
                          <a:prstGeom prst="rect">
                            <a:avLst/>
                          </a:prstGeom>
                          <a:noFill/>
                        </p:spPr>
                        <p:txBody>
                          <a:bodyPr wrap="none" rtlCol="0">
                            <a:spAutoFit/>
                          </a:bodyPr>
                          <a:lstStyle/>
                          <a:p>
                            <a:r>
                              <a:rPr lang="en-FR" sz="800" dirty="0">
                                <a:latin typeface="Avenir Next" panose="020B0503020202020204" pitchFamily="34" charset="0"/>
                              </a:rPr>
                              <a:t>4.5</a:t>
                            </a:r>
                          </a:p>
                        </p:txBody>
                      </p:sp>
                      <p:grpSp>
                        <p:nvGrpSpPr>
                          <p:cNvPr id="1332" name="Group 1331">
                            <a:extLst>
                              <a:ext uri="{FF2B5EF4-FFF2-40B4-BE49-F238E27FC236}">
                                <a16:creationId xmlns:a16="http://schemas.microsoft.com/office/drawing/2014/main" id="{76D94BFD-8109-3141-B535-573A50204050}"/>
                              </a:ext>
                            </a:extLst>
                          </p:cNvPr>
                          <p:cNvGrpSpPr/>
                          <p:nvPr/>
                        </p:nvGrpSpPr>
                        <p:grpSpPr>
                          <a:xfrm>
                            <a:off x="2874575" y="1599425"/>
                            <a:ext cx="6546556" cy="5025569"/>
                            <a:chOff x="2874575" y="1599425"/>
                            <a:chExt cx="6546556" cy="5025569"/>
                          </a:xfrm>
                        </p:grpSpPr>
                        <p:grpSp>
                          <p:nvGrpSpPr>
                            <p:cNvPr id="1334" name="Group 1333">
                              <a:extLst>
                                <a:ext uri="{FF2B5EF4-FFF2-40B4-BE49-F238E27FC236}">
                                  <a16:creationId xmlns:a16="http://schemas.microsoft.com/office/drawing/2014/main" id="{6303C497-0A06-0E42-AFD7-486F0D794F03}"/>
                                </a:ext>
                              </a:extLst>
                            </p:cNvPr>
                            <p:cNvGrpSpPr/>
                            <p:nvPr/>
                          </p:nvGrpSpPr>
                          <p:grpSpPr>
                            <a:xfrm>
                              <a:off x="2874575" y="1599425"/>
                              <a:ext cx="6546556" cy="5025569"/>
                              <a:chOff x="1319881" y="1759844"/>
                              <a:chExt cx="10839502" cy="5025569"/>
                            </a:xfrm>
                          </p:grpSpPr>
                          <p:grpSp>
                            <p:nvGrpSpPr>
                              <p:cNvPr id="1337" name="Group 1336">
                                <a:extLst>
                                  <a:ext uri="{FF2B5EF4-FFF2-40B4-BE49-F238E27FC236}">
                                    <a16:creationId xmlns:a16="http://schemas.microsoft.com/office/drawing/2014/main" id="{2EF93655-8781-3F4E-9A1E-5012BD6F8FBC}"/>
                                  </a:ext>
                                </a:extLst>
                              </p:cNvPr>
                              <p:cNvGrpSpPr/>
                              <p:nvPr/>
                            </p:nvGrpSpPr>
                            <p:grpSpPr>
                              <a:xfrm>
                                <a:off x="1781316" y="1759844"/>
                                <a:ext cx="8258395" cy="4799692"/>
                                <a:chOff x="3833602" y="1143826"/>
                                <a:chExt cx="8258395" cy="4799692"/>
                              </a:xfrm>
                            </p:grpSpPr>
                            <p:grpSp>
                              <p:nvGrpSpPr>
                                <p:cNvPr id="1361" name="Group 1360">
                                  <a:extLst>
                                    <a:ext uri="{FF2B5EF4-FFF2-40B4-BE49-F238E27FC236}">
                                      <a16:creationId xmlns:a16="http://schemas.microsoft.com/office/drawing/2014/main" id="{EFE6F0CC-189B-A045-836B-5D889E8CB4A4}"/>
                                    </a:ext>
                                  </a:extLst>
                                </p:cNvPr>
                                <p:cNvGrpSpPr/>
                                <p:nvPr/>
                              </p:nvGrpSpPr>
                              <p:grpSpPr>
                                <a:xfrm>
                                  <a:off x="3833602" y="1143826"/>
                                  <a:ext cx="4886426" cy="4799692"/>
                                  <a:chOff x="1665168" y="1520806"/>
                                  <a:chExt cx="4886426" cy="4799692"/>
                                </a:xfrm>
                              </p:grpSpPr>
                              <p:sp>
                                <p:nvSpPr>
                                  <p:cNvPr id="1363" name="Rectangle 1362">
                                    <a:extLst>
                                      <a:ext uri="{FF2B5EF4-FFF2-40B4-BE49-F238E27FC236}">
                                        <a16:creationId xmlns:a16="http://schemas.microsoft.com/office/drawing/2014/main" id="{8F3680C1-B037-B440-9883-266B7F4B5C60}"/>
                                      </a:ext>
                                    </a:extLst>
                                  </p:cNvPr>
                                  <p:cNvSpPr/>
                                  <p:nvPr/>
                                </p:nvSpPr>
                                <p:spPr>
                                  <a:xfrm>
                                    <a:off x="1674882" y="4295085"/>
                                    <a:ext cx="3602512" cy="1863794"/>
                                  </a:xfrm>
                                  <a:prstGeom prst="rect">
                                    <a:avLst/>
                                  </a:prstGeom>
                                  <a:solidFill>
                                    <a:srgbClr val="28EBFF"/>
                                  </a:solidFill>
                                  <a:ln>
                                    <a:noFill/>
                                  </a:ln>
                                  <a:effectLst/>
                                </p:spPr>
                                <p:style>
                                  <a:lnRef idx="1">
                                    <a:schemeClr val="accent1"/>
                                  </a:lnRef>
                                  <a:fillRef idx="3">
                                    <a:schemeClr val="accent1"/>
                                  </a:fillRef>
                                  <a:effectRef idx="2">
                                    <a:schemeClr val="accent1"/>
                                  </a:effectRef>
                                  <a:fontRef idx="minor">
                                    <a:schemeClr val="lt1"/>
                                  </a:fontRef>
                                </p:style>
                                <p:txBody>
                                  <a:bodyPr rtlCol="0" anchor="ctr"/>
                                  <a:lstStyle/>
                                  <a:p>
                                    <a:pPr algn="ctr">
                                      <a:tabLst>
                                        <a:tab pos="1593850" algn="l"/>
                                      </a:tabLst>
                                    </a:pPr>
                                    <a:r>
                                      <a:rPr lang="en-US" sz="1000" dirty="0">
                                        <a:solidFill>
                                          <a:schemeClr val="tx1"/>
                                        </a:solidFill>
                                      </a:rPr>
                                      <a:t>Drift Chamber</a:t>
                                    </a:r>
                                  </a:p>
                                </p:txBody>
                              </p:sp>
                              <p:sp>
                                <p:nvSpPr>
                                  <p:cNvPr id="1364" name="Rectangle 1363">
                                    <a:extLst>
                                      <a:ext uri="{FF2B5EF4-FFF2-40B4-BE49-F238E27FC236}">
                                        <a16:creationId xmlns:a16="http://schemas.microsoft.com/office/drawing/2014/main" id="{E933FF30-87B0-F44C-B3B4-B67F480B7039}"/>
                                      </a:ext>
                                    </a:extLst>
                                  </p:cNvPr>
                                  <p:cNvSpPr/>
                                  <p:nvPr/>
                                </p:nvSpPr>
                                <p:spPr>
                                  <a:xfrm>
                                    <a:off x="1673068" y="6185127"/>
                                    <a:ext cx="861281" cy="135371"/>
                                  </a:xfrm>
                                  <a:prstGeom prst="rect">
                                    <a:avLst/>
                                  </a:prstGeom>
                                  <a:solidFill>
                                    <a:srgbClr val="00F800"/>
                                  </a:solidFill>
                                  <a:ln>
                                    <a:noFill/>
                                  </a:ln>
                                  <a:effectLst/>
                                </p:spPr>
                                <p:style>
                                  <a:lnRef idx="1">
                                    <a:schemeClr val="accent1"/>
                                  </a:lnRef>
                                  <a:fillRef idx="3">
                                    <a:schemeClr val="accent1"/>
                                  </a:fillRef>
                                  <a:effectRef idx="2">
                                    <a:schemeClr val="accent1"/>
                                  </a:effectRef>
                                  <a:fontRef idx="minor">
                                    <a:schemeClr val="lt1"/>
                                  </a:fontRef>
                                </p:style>
                                <p:txBody>
                                  <a:bodyPr rtlCol="0" anchor="ctr"/>
                                  <a:lstStyle/>
                                  <a:p>
                                    <a:pPr algn="ctr"/>
                                    <a:endParaRPr lang="en-US" sz="500" dirty="0">
                                      <a:solidFill>
                                        <a:schemeClr val="tx1"/>
                                      </a:solidFill>
                                    </a:endParaRPr>
                                  </a:p>
                                </p:txBody>
                              </p:sp>
                              <p:grpSp>
                                <p:nvGrpSpPr>
                                  <p:cNvPr id="1365" name="Group 1364">
                                    <a:extLst>
                                      <a:ext uri="{FF2B5EF4-FFF2-40B4-BE49-F238E27FC236}">
                                        <a16:creationId xmlns:a16="http://schemas.microsoft.com/office/drawing/2014/main" id="{A927DF84-B5E7-8247-A77F-0BEEB43E7C55}"/>
                                      </a:ext>
                                    </a:extLst>
                                  </p:cNvPr>
                                  <p:cNvGrpSpPr/>
                                  <p:nvPr/>
                                </p:nvGrpSpPr>
                                <p:grpSpPr>
                                  <a:xfrm>
                                    <a:off x="1665168" y="1520806"/>
                                    <a:ext cx="4886426" cy="2545071"/>
                                    <a:chOff x="1730519" y="1155802"/>
                                    <a:chExt cx="4886427" cy="2545071"/>
                                  </a:xfrm>
                                </p:grpSpPr>
                                <p:sp>
                                  <p:nvSpPr>
                                    <p:cNvPr id="1366" name="Rectangle 1365">
                                      <a:extLst>
                                        <a:ext uri="{FF2B5EF4-FFF2-40B4-BE49-F238E27FC236}">
                                          <a16:creationId xmlns:a16="http://schemas.microsoft.com/office/drawing/2014/main" id="{4CF2A0BB-39CD-994A-9694-7AB5B750D016}"/>
                                        </a:ext>
                                      </a:extLst>
                                    </p:cNvPr>
                                    <p:cNvSpPr/>
                                    <p:nvPr/>
                                  </p:nvSpPr>
                                  <p:spPr>
                                    <a:xfrm>
                                      <a:off x="1730519" y="3150073"/>
                                      <a:ext cx="4870727" cy="550800"/>
                                    </a:xfrm>
                                    <a:prstGeom prst="rect">
                                      <a:avLst/>
                                    </a:prstGeom>
                                    <a:solidFill>
                                      <a:schemeClr val="bg1">
                                        <a:lumMod val="75000"/>
                                      </a:schemeClr>
                                    </a:solidFill>
                                    <a:ln>
                                      <a:noFill/>
                                    </a:ln>
                                    <a:effectLst/>
                                  </p:spPr>
                                  <p:style>
                                    <a:lnRef idx="1">
                                      <a:schemeClr val="accent1"/>
                                    </a:lnRef>
                                    <a:fillRef idx="3">
                                      <a:schemeClr val="accent1"/>
                                    </a:fillRef>
                                    <a:effectRef idx="2">
                                      <a:schemeClr val="accent1"/>
                                    </a:effectRef>
                                    <a:fontRef idx="minor">
                                      <a:schemeClr val="lt1"/>
                                    </a:fontRef>
                                  </p:style>
                                  <p:txBody>
                                    <a:bodyPr rtlCol="0" anchor="ctr"/>
                                    <a:lstStyle/>
                                    <a:p>
                                      <a:pPr algn="ctr"/>
                                      <a:r>
                                        <a:rPr lang="en-US" sz="1000" dirty="0">
                                          <a:solidFill>
                                            <a:schemeClr val="tx1"/>
                                          </a:solidFill>
                                        </a:rPr>
                                        <a:t>(Thin) solenoid 2 T </a:t>
                                      </a:r>
                                    </a:p>
                                  </p:txBody>
                                </p:sp>
                                <p:sp>
                                  <p:nvSpPr>
                                    <p:cNvPr id="1367" name="Rectangle 1366">
                                      <a:extLst>
                                        <a:ext uri="{FF2B5EF4-FFF2-40B4-BE49-F238E27FC236}">
                                          <a16:creationId xmlns:a16="http://schemas.microsoft.com/office/drawing/2014/main" id="{9D382259-36E1-C447-8DBC-E29CA530755C}"/>
                                        </a:ext>
                                      </a:extLst>
                                    </p:cNvPr>
                                    <p:cNvSpPr/>
                                    <p:nvPr/>
                                  </p:nvSpPr>
                                  <p:spPr>
                                    <a:xfrm>
                                      <a:off x="1739084" y="1155802"/>
                                      <a:ext cx="4877862" cy="1983711"/>
                                    </a:xfrm>
                                    <a:prstGeom prst="rect">
                                      <a:avLst/>
                                    </a:prstGeom>
                                    <a:solidFill>
                                      <a:srgbClr val="FF0000"/>
                                    </a:solidFill>
                                    <a:ln>
                                      <a:noFill/>
                                    </a:ln>
                                    <a:effectLst/>
                                  </p:spPr>
                                  <p:style>
                                    <a:lnRef idx="1">
                                      <a:schemeClr val="accent1"/>
                                    </a:lnRef>
                                    <a:fillRef idx="3">
                                      <a:schemeClr val="accent1"/>
                                    </a:fillRef>
                                    <a:effectRef idx="2">
                                      <a:schemeClr val="accent1"/>
                                    </a:effectRef>
                                    <a:fontRef idx="minor">
                                      <a:schemeClr val="lt1"/>
                                    </a:fontRef>
                                  </p:style>
                                  <p:txBody>
                                    <a:bodyPr rtlCol="0" anchor="ctr"/>
                                    <a:lstStyle/>
                                    <a:p>
                                      <a:pPr algn="ctr"/>
                                      <a:endParaRPr lang="en-US" sz="1000" dirty="0">
                                        <a:solidFill>
                                          <a:schemeClr val="tx1"/>
                                        </a:solidFill>
                                      </a:endParaRPr>
                                    </a:p>
                                    <a:p>
                                      <a:pPr algn="ctr"/>
                                      <a:r>
                                        <a:rPr lang="en-US" sz="1000" dirty="0" err="1">
                                          <a:solidFill>
                                            <a:schemeClr val="tx1"/>
                                          </a:solidFill>
                                        </a:rPr>
                                        <a:t>DRHCal</a:t>
                                      </a:r>
                                      <a:endParaRPr lang="en-US" sz="1000" dirty="0">
                                        <a:solidFill>
                                          <a:schemeClr val="tx1"/>
                                        </a:solidFill>
                                      </a:endParaRPr>
                                    </a:p>
                                    <a:p>
                                      <a:pPr algn="ctr"/>
                                      <a:endParaRPr lang="en-US" sz="1000" dirty="0">
                                        <a:solidFill>
                                          <a:schemeClr val="tx1"/>
                                        </a:solidFill>
                                      </a:endParaRPr>
                                    </a:p>
                                  </p:txBody>
                                </p:sp>
                              </p:grpSp>
                            </p:grpSp>
                            <p:sp>
                              <p:nvSpPr>
                                <p:cNvPr id="1362" name="Rectangle 1361">
                                  <a:extLst>
                                    <a:ext uri="{FF2B5EF4-FFF2-40B4-BE49-F238E27FC236}">
                                      <a16:creationId xmlns:a16="http://schemas.microsoft.com/office/drawing/2014/main" id="{35F724BB-33E6-0644-81E7-8A38E9101A3D}"/>
                                    </a:ext>
                                  </a:extLst>
                                </p:cNvPr>
                                <p:cNvSpPr/>
                                <p:nvPr/>
                              </p:nvSpPr>
                              <p:spPr>
                                <a:xfrm rot="5400000">
                                  <a:off x="8095045" y="1804612"/>
                                  <a:ext cx="4657737" cy="3336167"/>
                                </a:xfrm>
                                <a:prstGeom prst="rect">
                                  <a:avLst/>
                                </a:prstGeom>
                                <a:solidFill>
                                  <a:srgbClr val="FF0000"/>
                                </a:solidFill>
                                <a:ln>
                                  <a:noFill/>
                                </a:ln>
                                <a:effectLst/>
                              </p:spPr>
                              <p:style>
                                <a:lnRef idx="1">
                                  <a:schemeClr val="accent1"/>
                                </a:lnRef>
                                <a:fillRef idx="3">
                                  <a:schemeClr val="accent1"/>
                                </a:fillRef>
                                <a:effectRef idx="2">
                                  <a:schemeClr val="accent1"/>
                                </a:effectRef>
                                <a:fontRef idx="minor">
                                  <a:schemeClr val="lt1"/>
                                </a:fontRef>
                              </p:style>
                              <p:txBody>
                                <a:bodyPr rtlCol="0" anchor="ctr"/>
                                <a:lstStyle/>
                                <a:p>
                                  <a:pPr algn="ctr"/>
                                  <a:r>
                                    <a:rPr lang="en-US" sz="1000" dirty="0" err="1">
                                      <a:solidFill>
                                        <a:schemeClr val="tx1"/>
                                      </a:solidFill>
                                    </a:rPr>
                                    <a:t>DRHCal</a:t>
                                  </a:r>
                                  <a:endParaRPr lang="en-US" sz="1000" dirty="0">
                                    <a:solidFill>
                                      <a:schemeClr val="tx1"/>
                                    </a:solidFill>
                                  </a:endParaRPr>
                                </a:p>
                              </p:txBody>
                            </p:sp>
                          </p:grpSp>
                          <p:grpSp>
                            <p:nvGrpSpPr>
                              <p:cNvPr id="1338" name="Group 1337">
                                <a:extLst>
                                  <a:ext uri="{FF2B5EF4-FFF2-40B4-BE49-F238E27FC236}">
                                    <a16:creationId xmlns:a16="http://schemas.microsoft.com/office/drawing/2014/main" id="{2AFD2714-01A7-5E40-84C5-CF95C4BDCE5E}"/>
                                  </a:ext>
                                </a:extLst>
                              </p:cNvPr>
                              <p:cNvGrpSpPr/>
                              <p:nvPr/>
                            </p:nvGrpSpPr>
                            <p:grpSpPr>
                              <a:xfrm>
                                <a:off x="1319881" y="6516234"/>
                                <a:ext cx="10839502" cy="269179"/>
                                <a:chOff x="2744421" y="5900216"/>
                                <a:chExt cx="10839502" cy="269179"/>
                              </a:xfrm>
                            </p:grpSpPr>
                            <p:grpSp>
                              <p:nvGrpSpPr>
                                <p:cNvPr id="1339" name="Group 1338">
                                  <a:extLst>
                                    <a:ext uri="{FF2B5EF4-FFF2-40B4-BE49-F238E27FC236}">
                                      <a16:creationId xmlns:a16="http://schemas.microsoft.com/office/drawing/2014/main" id="{629A7B8E-28EC-364C-9C88-46773616C23A}"/>
                                    </a:ext>
                                  </a:extLst>
                                </p:cNvPr>
                                <p:cNvGrpSpPr/>
                                <p:nvPr/>
                              </p:nvGrpSpPr>
                              <p:grpSpPr>
                                <a:xfrm>
                                  <a:off x="3187771" y="5900216"/>
                                  <a:ext cx="10396152" cy="269179"/>
                                  <a:chOff x="3187771" y="5900216"/>
                                  <a:chExt cx="10396152" cy="269179"/>
                                </a:xfrm>
                              </p:grpSpPr>
                              <p:sp>
                                <p:nvSpPr>
                                  <p:cNvPr id="1341" name="TextBox 1340">
                                    <a:extLst>
                                      <a:ext uri="{FF2B5EF4-FFF2-40B4-BE49-F238E27FC236}">
                                        <a16:creationId xmlns:a16="http://schemas.microsoft.com/office/drawing/2014/main" id="{0694DD42-9802-8545-8487-AB531EEFC8E5}"/>
                                      </a:ext>
                                    </a:extLst>
                                  </p:cNvPr>
                                  <p:cNvSpPr txBox="1"/>
                                  <p:nvPr/>
                                </p:nvSpPr>
                                <p:spPr>
                                  <a:xfrm>
                                    <a:off x="3598745" y="5953950"/>
                                    <a:ext cx="547295" cy="215445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</p:spPr>
                                <p:txBody>
                                  <a:bodyPr wrap="none" rtlCol="0">
                                    <a:spAutoFit/>
                                  </a:bodyPr>
                                  <a:lstStyle/>
                                  <a:p>
                                    <a:r>
                                      <a:rPr lang="en-FR" sz="800" dirty="0">
                                        <a:latin typeface="Avenir Next" panose="020B0503020202020204" pitchFamily="34" charset="0"/>
                                      </a:rPr>
                                      <a:t>0.5</a:t>
                                    </a:r>
                                  </a:p>
                                </p:txBody>
                              </p:sp>
                              <p:grpSp>
                                <p:nvGrpSpPr>
                                  <p:cNvPr id="1342" name="Group 1341">
                                    <a:extLst>
                                      <a:ext uri="{FF2B5EF4-FFF2-40B4-BE49-F238E27FC236}">
                                        <a16:creationId xmlns:a16="http://schemas.microsoft.com/office/drawing/2014/main" id="{82CF09B5-645F-F246-BF6F-7C1BE0649A0C}"/>
                                      </a:ext>
                                    </a:extLst>
                                  </p:cNvPr>
                                  <p:cNvGrpSpPr/>
                                  <p:nvPr/>
                                </p:nvGrpSpPr>
                                <p:grpSpPr>
                                  <a:xfrm>
                                    <a:off x="3187771" y="5900216"/>
                                    <a:ext cx="10396152" cy="269179"/>
                                    <a:chOff x="3187771" y="5900216"/>
                                    <a:chExt cx="10396152" cy="269179"/>
                                  </a:xfrm>
                                </p:grpSpPr>
                                <p:grpSp>
                                  <p:nvGrpSpPr>
                                    <p:cNvPr id="1343" name="Group 1342">
                                      <a:extLst>
                                        <a:ext uri="{FF2B5EF4-FFF2-40B4-BE49-F238E27FC236}">
                                          <a16:creationId xmlns:a16="http://schemas.microsoft.com/office/drawing/2014/main" id="{60B12D54-4076-544B-B9D6-90B58D9BD901}"/>
                                        </a:ext>
                                      </a:extLst>
                                    </p:cNvPr>
                                    <p:cNvGrpSpPr/>
                                    <p:nvPr/>
                                  </p:nvGrpSpPr>
                                  <p:grpSpPr>
                                    <a:xfrm>
                                      <a:off x="3187771" y="5901799"/>
                                      <a:ext cx="10396152" cy="267596"/>
                                      <a:chOff x="3187771" y="5901799"/>
                                      <a:chExt cx="10396152" cy="267596"/>
                                    </a:xfrm>
                                  </p:grpSpPr>
                                  <p:grpSp>
                                    <p:nvGrpSpPr>
                                      <p:cNvPr id="1346" name="Group 1345">
                                        <a:extLst>
                                          <a:ext uri="{FF2B5EF4-FFF2-40B4-BE49-F238E27FC236}">
                                            <a16:creationId xmlns:a16="http://schemas.microsoft.com/office/drawing/2014/main" id="{E106B292-A572-2B45-A80F-15C8743FC97F}"/>
                                          </a:ext>
                                        </a:extLst>
                                      </p:cNvPr>
                                      <p:cNvGrpSpPr/>
                                      <p:nvPr/>
                                    </p:nvGrpSpPr>
                                    <p:grpSpPr>
                                      <a:xfrm>
                                        <a:off x="3187771" y="5943518"/>
                                        <a:ext cx="10396152" cy="225877"/>
                                        <a:chOff x="3187771" y="5953565"/>
                                        <a:chExt cx="10396152" cy="225877"/>
                                      </a:xfrm>
                                    </p:grpSpPr>
                                    <p:cxnSp>
                                      <p:nvCxnSpPr>
                                        <p:cNvPr id="1355" name="Straight Arrow Connector 1354">
                                          <a:extLst>
                                            <a:ext uri="{FF2B5EF4-FFF2-40B4-BE49-F238E27FC236}">
                                              <a16:creationId xmlns:a16="http://schemas.microsoft.com/office/drawing/2014/main" id="{15C85D9F-D49A-234A-8765-9A7C6AB78A88}"/>
                                            </a:ext>
                                          </a:extLst>
                                        </p:cNvPr>
                                        <p:cNvCxnSpPr>
                                          <a:cxnSpLocks/>
                                        </p:cNvCxnSpPr>
                                        <p:nvPr/>
                                      </p:nvCxnSpPr>
                                      <p:spPr>
                                        <a:xfrm flipV="1">
                                          <a:off x="3187771" y="5953565"/>
                                          <a:ext cx="10396152" cy="23873"/>
                                        </a:xfrm>
                                        <a:prstGeom prst="straightConnector1">
                                          <a:avLst/>
                                        </a:prstGeom>
                                        <a:ln w="12700">
                                          <a:solidFill>
                                            <a:schemeClr val="tx1"/>
                                          </a:solidFill>
                                          <a:tailEnd type="triangle"/>
                                        </a:ln>
                                        <a:effectLst/>
                                      </p:spPr>
                                      <p:style>
                                        <a:lnRef idx="2">
                                          <a:schemeClr val="accent1"/>
                                        </a:lnRef>
                                        <a:fillRef idx="0">
                                          <a:schemeClr val="accent1"/>
                                        </a:fillRef>
                                        <a:effectRef idx="1">
                                          <a:schemeClr val="accent1"/>
                                        </a:effectRef>
                                        <a:fontRef idx="minor">
                                          <a:schemeClr val="tx1"/>
                                        </a:fontRef>
                                      </p:style>
                                    </p:cxnSp>
                                    <p:sp>
                                      <p:nvSpPr>
                                        <p:cNvPr id="1356" name="TextBox 1355">
                                          <a:extLst>
                                            <a:ext uri="{FF2B5EF4-FFF2-40B4-BE49-F238E27FC236}">
                                              <a16:creationId xmlns:a16="http://schemas.microsoft.com/office/drawing/2014/main" id="{94AC5C4D-C162-1C4D-BE94-C4BF087C73FB}"/>
                                            </a:ext>
                                          </a:extLst>
                                        </p:cNvPr>
                                        <p:cNvSpPr txBox="1"/>
                                        <p:nvPr/>
                                      </p:nvSpPr>
                                      <p:spPr>
                                        <a:xfrm>
                                          <a:off x="5439284" y="5963999"/>
                                          <a:ext cx="547295" cy="215443"/>
                                        </a:xfrm>
                                        <a:prstGeom prst="rect">
                                          <a:avLst/>
                                        </a:prstGeom>
                                        <a:noFill/>
                                      </p:spPr>
                                      <p:txBody>
                                        <a:bodyPr wrap="none" rtlCol="0">
                                          <a:spAutoFit/>
                                        </a:bodyPr>
                                        <a:lstStyle/>
                                        <a:p>
                                          <a:r>
                                            <a:rPr lang="en-FR" sz="800" dirty="0">
                                              <a:latin typeface="Avenir Next" panose="020B0503020202020204" pitchFamily="34" charset="0"/>
                                            </a:rPr>
                                            <a:t>1.5</a:t>
                                          </a:r>
                                        </a:p>
                                      </p:txBody>
                                    </p:sp>
                                    <p:sp>
                                      <p:nvSpPr>
                                        <p:cNvPr id="1357" name="TextBox 1356">
                                          <a:extLst>
                                            <a:ext uri="{FF2B5EF4-FFF2-40B4-BE49-F238E27FC236}">
                                              <a16:creationId xmlns:a16="http://schemas.microsoft.com/office/drawing/2014/main" id="{C8456946-A1D9-4348-852F-C811BC488B76}"/>
                                            </a:ext>
                                          </a:extLst>
                                        </p:cNvPr>
                                        <p:cNvSpPr txBox="1"/>
                                        <p:nvPr/>
                                      </p:nvSpPr>
                                      <p:spPr>
                                        <a:xfrm>
                                          <a:off x="4519015" y="5963999"/>
                                          <a:ext cx="547295" cy="215443"/>
                                        </a:xfrm>
                                        <a:prstGeom prst="rect">
                                          <a:avLst/>
                                        </a:prstGeom>
                                        <a:noFill/>
                                      </p:spPr>
                                      <p:txBody>
                                        <a:bodyPr wrap="none" rtlCol="0">
                                          <a:spAutoFit/>
                                        </a:bodyPr>
                                        <a:lstStyle/>
                                        <a:p>
                                          <a:r>
                                            <a:rPr lang="en-FR" sz="800" dirty="0">
                                              <a:latin typeface="Avenir Next" panose="020B0503020202020204" pitchFamily="34" charset="0"/>
                                            </a:rPr>
                                            <a:t>1.0</a:t>
                                          </a:r>
                                        </a:p>
                                      </p:txBody>
                                    </p:sp>
                                    <p:sp>
                                      <p:nvSpPr>
                                        <p:cNvPr id="1358" name="TextBox 1357">
                                          <a:extLst>
                                            <a:ext uri="{FF2B5EF4-FFF2-40B4-BE49-F238E27FC236}">
                                              <a16:creationId xmlns:a16="http://schemas.microsoft.com/office/drawing/2014/main" id="{40E6E513-645F-1346-9CBA-517BC2468D9B}"/>
                                            </a:ext>
                                          </a:extLst>
                                        </p:cNvPr>
                                        <p:cNvSpPr txBox="1"/>
                                        <p:nvPr/>
                                      </p:nvSpPr>
                                      <p:spPr>
                                        <a:xfrm>
                                          <a:off x="6359557" y="5963999"/>
                                          <a:ext cx="547295" cy="215443"/>
                                        </a:xfrm>
                                        <a:prstGeom prst="rect">
                                          <a:avLst/>
                                        </a:prstGeom>
                                        <a:noFill/>
                                      </p:spPr>
                                      <p:txBody>
                                        <a:bodyPr wrap="none" rtlCol="0">
                                          <a:spAutoFit/>
                                        </a:bodyPr>
                                        <a:lstStyle/>
                                        <a:p>
                                          <a:r>
                                            <a:rPr lang="en-FR" sz="800" dirty="0">
                                              <a:latin typeface="Avenir Next" panose="020B0503020202020204" pitchFamily="34" charset="0"/>
                                            </a:rPr>
                                            <a:t>2.0</a:t>
                                          </a:r>
                                        </a:p>
                                      </p:txBody>
                                    </p:sp>
                                    <p:sp>
                                      <p:nvSpPr>
                                        <p:cNvPr id="1359" name="TextBox 1358">
                                          <a:extLst>
                                            <a:ext uri="{FF2B5EF4-FFF2-40B4-BE49-F238E27FC236}">
                                              <a16:creationId xmlns:a16="http://schemas.microsoft.com/office/drawing/2014/main" id="{35F1D0CC-B0B8-FE46-90BD-9B3D160CE236}"/>
                                            </a:ext>
                                          </a:extLst>
                                        </p:cNvPr>
                                        <p:cNvSpPr txBox="1"/>
                                        <p:nvPr/>
                                      </p:nvSpPr>
                                      <p:spPr>
                                        <a:xfrm>
                                          <a:off x="7279827" y="5963999"/>
                                          <a:ext cx="547295" cy="215443"/>
                                        </a:xfrm>
                                        <a:prstGeom prst="rect">
                                          <a:avLst/>
                                        </a:prstGeom>
                                        <a:noFill/>
                                      </p:spPr>
                                      <p:txBody>
                                        <a:bodyPr wrap="none" rtlCol="0">
                                          <a:spAutoFit/>
                                        </a:bodyPr>
                                        <a:lstStyle/>
                                        <a:p>
                                          <a:r>
                                            <a:rPr lang="en-FR" sz="800" dirty="0">
                                              <a:latin typeface="Avenir Next" panose="020B0503020202020204" pitchFamily="34" charset="0"/>
                                            </a:rPr>
                                            <a:t>2.5</a:t>
                                          </a:r>
                                        </a:p>
                                      </p:txBody>
                                    </p:sp>
                                    <p:sp>
                                      <p:nvSpPr>
                                        <p:cNvPr id="1360" name="TextBox 1359">
                                          <a:extLst>
                                            <a:ext uri="{FF2B5EF4-FFF2-40B4-BE49-F238E27FC236}">
                                              <a16:creationId xmlns:a16="http://schemas.microsoft.com/office/drawing/2014/main" id="{D463B513-B17E-1444-A5F2-A6199F3A1D80}"/>
                                            </a:ext>
                                          </a:extLst>
                                        </p:cNvPr>
                                        <p:cNvSpPr txBox="1"/>
                                        <p:nvPr/>
                                      </p:nvSpPr>
                                      <p:spPr>
                                        <a:xfrm>
                                          <a:off x="8200100" y="5963999"/>
                                          <a:ext cx="547295" cy="215443"/>
                                        </a:xfrm>
                                        <a:prstGeom prst="rect">
                                          <a:avLst/>
                                        </a:prstGeom>
                                        <a:noFill/>
                                      </p:spPr>
                                      <p:txBody>
                                        <a:bodyPr wrap="none" rtlCol="0">
                                          <a:spAutoFit/>
                                        </a:bodyPr>
                                        <a:lstStyle/>
                                        <a:p>
                                          <a:r>
                                            <a:rPr lang="en-FR" sz="800" dirty="0">
                                              <a:latin typeface="Avenir Next" panose="020B0503020202020204" pitchFamily="34" charset="0"/>
                                            </a:rPr>
                                            <a:t>3.0</a:t>
                                          </a:r>
                                        </a:p>
                                      </p:txBody>
                                    </p:sp>
                                  </p:grpSp>
                                  <p:grpSp>
                                    <p:nvGrpSpPr>
                                      <p:cNvPr id="1347" name="Group 1346">
                                        <a:extLst>
                                          <a:ext uri="{FF2B5EF4-FFF2-40B4-BE49-F238E27FC236}">
                                            <a16:creationId xmlns:a16="http://schemas.microsoft.com/office/drawing/2014/main" id="{45CF7163-9857-4D40-8324-6CC9B3B49926}"/>
                                          </a:ext>
                                        </a:extLst>
                                      </p:cNvPr>
                                      <p:cNvGrpSpPr/>
                                      <p:nvPr/>
                                    </p:nvGrpSpPr>
                                    <p:grpSpPr>
                                      <a:xfrm>
                                        <a:off x="3201928" y="5901799"/>
                                        <a:ext cx="5469798" cy="71457"/>
                                        <a:chOff x="1165609" y="1354421"/>
                                        <a:chExt cx="912723" cy="109747"/>
                                      </a:xfrm>
                                    </p:grpSpPr>
                                    <p:cxnSp>
                                      <p:nvCxnSpPr>
                                        <p:cNvPr id="1348" name="Straight Connector 1347">
                                          <a:extLst>
                                            <a:ext uri="{FF2B5EF4-FFF2-40B4-BE49-F238E27FC236}">
                                              <a16:creationId xmlns:a16="http://schemas.microsoft.com/office/drawing/2014/main" id="{C787B5B1-1F76-B140-B9CF-178A036EE0EE}"/>
                                            </a:ext>
                                          </a:extLst>
                                        </p:cNvPr>
                                        <p:cNvCxnSpPr>
                                          <a:cxnSpLocks/>
                                        </p:cNvCxnSpPr>
                                        <p:nvPr/>
                                      </p:nvCxnSpPr>
                                      <p:spPr>
                                        <a:xfrm>
                                          <a:off x="1165609" y="1354424"/>
                                          <a:ext cx="0" cy="109721"/>
                                        </a:xfrm>
                                        <a:prstGeom prst="line">
                                          <a:avLst/>
                                        </a:prstGeom>
                                        <a:ln w="12700">
                                          <a:solidFill>
                                            <a:schemeClr val="tx1"/>
                                          </a:solidFill>
                                        </a:ln>
                                        <a:effectLst/>
                                      </p:spPr>
                                      <p:style>
                                        <a:lnRef idx="2">
                                          <a:schemeClr val="accent1"/>
                                        </a:lnRef>
                                        <a:fillRef idx="0">
                                          <a:schemeClr val="accent1"/>
                                        </a:fillRef>
                                        <a:effectRef idx="1">
                                          <a:schemeClr val="accent1"/>
                                        </a:effectRef>
                                        <a:fontRef idx="minor">
                                          <a:schemeClr val="tx1"/>
                                        </a:fontRef>
                                      </p:style>
                                    </p:cxnSp>
                                    <p:cxnSp>
                                      <p:nvCxnSpPr>
                                        <p:cNvPr id="1349" name="Straight Connector 1348">
                                          <a:extLst>
                                            <a:ext uri="{FF2B5EF4-FFF2-40B4-BE49-F238E27FC236}">
                                              <a16:creationId xmlns:a16="http://schemas.microsoft.com/office/drawing/2014/main" id="{60C098AF-9D15-BB4B-BCF2-29220955D4FB}"/>
                                            </a:ext>
                                          </a:extLst>
                                        </p:cNvPr>
                                        <p:cNvCxnSpPr>
                                          <a:cxnSpLocks/>
                                        </p:cNvCxnSpPr>
                                        <p:nvPr/>
                                      </p:nvCxnSpPr>
                                      <p:spPr>
                                        <a:xfrm>
                                          <a:off x="1311301" y="1354443"/>
                                          <a:ext cx="0" cy="109719"/>
                                        </a:xfrm>
                                        <a:prstGeom prst="line">
                                          <a:avLst/>
                                        </a:prstGeom>
                                        <a:ln w="12700">
                                          <a:solidFill>
                                            <a:schemeClr val="tx1"/>
                                          </a:solidFill>
                                        </a:ln>
                                        <a:effectLst/>
                                      </p:spPr>
                                      <p:style>
                                        <a:lnRef idx="2">
                                          <a:schemeClr val="accent1"/>
                                        </a:lnRef>
                                        <a:fillRef idx="0">
                                          <a:schemeClr val="accent1"/>
                                        </a:fillRef>
                                        <a:effectRef idx="1">
                                          <a:schemeClr val="accent1"/>
                                        </a:effectRef>
                                        <a:fontRef idx="minor">
                                          <a:schemeClr val="tx1"/>
                                        </a:fontRef>
                                      </p:style>
                                    </p:cxnSp>
                                    <p:cxnSp>
                                      <p:nvCxnSpPr>
                                        <p:cNvPr id="1350" name="Straight Connector 1349">
                                          <a:extLst>
                                            <a:ext uri="{FF2B5EF4-FFF2-40B4-BE49-F238E27FC236}">
                                              <a16:creationId xmlns:a16="http://schemas.microsoft.com/office/drawing/2014/main" id="{92A0FF4F-353F-AE4E-973E-ABAFE00FDD17}"/>
                                            </a:ext>
                                          </a:extLst>
                                        </p:cNvPr>
                                        <p:cNvCxnSpPr>
                                          <a:cxnSpLocks/>
                                        </p:cNvCxnSpPr>
                                        <p:nvPr/>
                                      </p:nvCxnSpPr>
                                      <p:spPr>
                                        <a:xfrm>
                                          <a:off x="1465378" y="1354421"/>
                                          <a:ext cx="0" cy="109721"/>
                                        </a:xfrm>
                                        <a:prstGeom prst="line">
                                          <a:avLst/>
                                        </a:prstGeom>
                                        <a:ln w="12700">
                                          <a:solidFill>
                                            <a:schemeClr val="tx1"/>
                                          </a:solidFill>
                                        </a:ln>
                                        <a:effectLst/>
                                      </p:spPr>
                                      <p:style>
                                        <a:lnRef idx="2">
                                          <a:schemeClr val="accent1"/>
                                        </a:lnRef>
                                        <a:fillRef idx="0">
                                          <a:schemeClr val="accent1"/>
                                        </a:fillRef>
                                        <a:effectRef idx="1">
                                          <a:schemeClr val="accent1"/>
                                        </a:effectRef>
                                        <a:fontRef idx="minor">
                                          <a:schemeClr val="tx1"/>
                                        </a:fontRef>
                                      </p:style>
                                    </p:cxnSp>
                                    <p:cxnSp>
                                      <p:nvCxnSpPr>
                                        <p:cNvPr id="1351" name="Straight Connector 1350">
                                          <a:extLst>
                                            <a:ext uri="{FF2B5EF4-FFF2-40B4-BE49-F238E27FC236}">
                                              <a16:creationId xmlns:a16="http://schemas.microsoft.com/office/drawing/2014/main" id="{2B1CC54B-40EF-4E4E-AC72-56D68B3E1E12}"/>
                                            </a:ext>
                                          </a:extLst>
                                        </p:cNvPr>
                                        <p:cNvCxnSpPr>
                                          <a:cxnSpLocks/>
                                        </p:cNvCxnSpPr>
                                        <p:nvPr/>
                                      </p:nvCxnSpPr>
                                      <p:spPr>
                                        <a:xfrm>
                                          <a:off x="1617778" y="1354447"/>
                                          <a:ext cx="0" cy="109721"/>
                                        </a:xfrm>
                                        <a:prstGeom prst="line">
                                          <a:avLst/>
                                        </a:prstGeom>
                                        <a:ln w="12700">
                                          <a:solidFill>
                                            <a:schemeClr val="tx1"/>
                                          </a:solidFill>
                                        </a:ln>
                                        <a:effectLst/>
                                      </p:spPr>
                                      <p:style>
                                        <a:lnRef idx="2">
                                          <a:schemeClr val="accent1"/>
                                        </a:lnRef>
                                        <a:fillRef idx="0">
                                          <a:schemeClr val="accent1"/>
                                        </a:fillRef>
                                        <a:effectRef idx="1">
                                          <a:schemeClr val="accent1"/>
                                        </a:effectRef>
                                        <a:fontRef idx="minor">
                                          <a:schemeClr val="tx1"/>
                                        </a:fontRef>
                                      </p:style>
                                    </p:cxnSp>
                                    <p:cxnSp>
                                      <p:nvCxnSpPr>
                                        <p:cNvPr id="1352" name="Straight Connector 1351">
                                          <a:extLst>
                                            <a:ext uri="{FF2B5EF4-FFF2-40B4-BE49-F238E27FC236}">
                                              <a16:creationId xmlns:a16="http://schemas.microsoft.com/office/drawing/2014/main" id="{D850814A-8878-7D42-9154-8C1BBE3BC72C}"/>
                                            </a:ext>
                                          </a:extLst>
                                        </p:cNvPr>
                                        <p:cNvCxnSpPr>
                                          <a:cxnSpLocks/>
                                        </p:cNvCxnSpPr>
                                        <p:nvPr/>
                                      </p:nvCxnSpPr>
                                      <p:spPr>
                                        <a:xfrm>
                                          <a:off x="1773532" y="1354447"/>
                                          <a:ext cx="0" cy="109721"/>
                                        </a:xfrm>
                                        <a:prstGeom prst="line">
                                          <a:avLst/>
                                        </a:prstGeom>
                                        <a:ln w="12700">
                                          <a:solidFill>
                                            <a:schemeClr val="tx1"/>
                                          </a:solidFill>
                                        </a:ln>
                                        <a:effectLst/>
                                      </p:spPr>
                                      <p:style>
                                        <a:lnRef idx="2">
                                          <a:schemeClr val="accent1"/>
                                        </a:lnRef>
                                        <a:fillRef idx="0">
                                          <a:schemeClr val="accent1"/>
                                        </a:fillRef>
                                        <a:effectRef idx="1">
                                          <a:schemeClr val="accent1"/>
                                        </a:effectRef>
                                        <a:fontRef idx="minor">
                                          <a:schemeClr val="tx1"/>
                                        </a:fontRef>
                                      </p:style>
                                    </p:cxnSp>
                                    <p:cxnSp>
                                      <p:nvCxnSpPr>
                                        <p:cNvPr id="1353" name="Straight Connector 1352">
                                          <a:extLst>
                                            <a:ext uri="{FF2B5EF4-FFF2-40B4-BE49-F238E27FC236}">
                                              <a16:creationId xmlns:a16="http://schemas.microsoft.com/office/drawing/2014/main" id="{33AD1E93-B5BB-2E4F-98C2-C14B026718D0}"/>
                                            </a:ext>
                                          </a:extLst>
                                        </p:cNvPr>
                                        <p:cNvCxnSpPr>
                                          <a:cxnSpLocks/>
                                        </p:cNvCxnSpPr>
                                        <p:nvPr/>
                                      </p:nvCxnSpPr>
                                      <p:spPr>
                                        <a:xfrm>
                                          <a:off x="1925932" y="1354447"/>
                                          <a:ext cx="0" cy="109721"/>
                                        </a:xfrm>
                                        <a:prstGeom prst="line">
                                          <a:avLst/>
                                        </a:prstGeom>
                                        <a:ln w="12700">
                                          <a:solidFill>
                                            <a:schemeClr val="tx1"/>
                                          </a:solidFill>
                                        </a:ln>
                                        <a:effectLst/>
                                      </p:spPr>
                                      <p:style>
                                        <a:lnRef idx="2">
                                          <a:schemeClr val="accent1"/>
                                        </a:lnRef>
                                        <a:fillRef idx="0">
                                          <a:schemeClr val="accent1"/>
                                        </a:fillRef>
                                        <a:effectRef idx="1">
                                          <a:schemeClr val="accent1"/>
                                        </a:effectRef>
                                        <a:fontRef idx="minor">
                                          <a:schemeClr val="tx1"/>
                                        </a:fontRef>
                                      </p:style>
                                    </p:cxnSp>
                                    <p:cxnSp>
                                      <p:nvCxnSpPr>
                                        <p:cNvPr id="1354" name="Straight Connector 1353">
                                          <a:extLst>
                                            <a:ext uri="{FF2B5EF4-FFF2-40B4-BE49-F238E27FC236}">
                                              <a16:creationId xmlns:a16="http://schemas.microsoft.com/office/drawing/2014/main" id="{320D7852-E09A-7349-9D64-8ACAA3C81AC7}"/>
                                            </a:ext>
                                          </a:extLst>
                                        </p:cNvPr>
                                        <p:cNvCxnSpPr>
                                          <a:cxnSpLocks/>
                                        </p:cNvCxnSpPr>
                                        <p:nvPr/>
                                      </p:nvCxnSpPr>
                                      <p:spPr>
                                        <a:xfrm>
                                          <a:off x="2078332" y="1354447"/>
                                          <a:ext cx="0" cy="109721"/>
                                        </a:xfrm>
                                        <a:prstGeom prst="line">
                                          <a:avLst/>
                                        </a:prstGeom>
                                        <a:ln w="12700">
                                          <a:solidFill>
                                            <a:schemeClr val="tx1"/>
                                          </a:solidFill>
                                        </a:ln>
                                        <a:effectLst/>
                                      </p:spPr>
                                      <p:style>
                                        <a:lnRef idx="2">
                                          <a:schemeClr val="accent1"/>
                                        </a:lnRef>
                                        <a:fillRef idx="0">
                                          <a:schemeClr val="accent1"/>
                                        </a:fillRef>
                                        <a:effectRef idx="1">
                                          <a:schemeClr val="accent1"/>
                                        </a:effectRef>
                                        <a:fontRef idx="minor">
                                          <a:schemeClr val="tx1"/>
                                        </a:fontRef>
                                      </p:style>
                                    </p:cxnSp>
                                  </p:grpSp>
                                </p:grpSp>
                                <p:sp>
                                  <p:nvSpPr>
                                    <p:cNvPr id="1344" name="TextBox 1343">
                                      <a:extLst>
                                        <a:ext uri="{FF2B5EF4-FFF2-40B4-BE49-F238E27FC236}">
                                          <a16:creationId xmlns:a16="http://schemas.microsoft.com/office/drawing/2014/main" id="{605E64B3-2890-D448-A799-A6E495D7F1F0}"/>
                                        </a:ext>
                                      </a:extLst>
                                    </p:cNvPr>
                                    <p:cNvSpPr txBox="1"/>
                                    <p:nvPr/>
                                  </p:nvSpPr>
                                  <p:spPr>
                                    <a:xfrm>
                                      <a:off x="9124806" y="5953950"/>
                                      <a:ext cx="547295" cy="215445"/>
                                    </a:xfrm>
                                    <a:prstGeom prst="rect">
                                      <a:avLst/>
                                    </a:prstGeom>
                                    <a:noFill/>
                                  </p:spPr>
                                  <p:txBody>
                                    <a:bodyPr wrap="none" rtlCol="0">
                                      <a:spAutoFit/>
                                    </a:bodyPr>
                                    <a:lstStyle/>
                                    <a:p>
                                      <a:r>
                                        <a:rPr lang="en-FR" sz="800" dirty="0">
                                          <a:latin typeface="Avenir Next" panose="020B0503020202020204" pitchFamily="34" charset="0"/>
                                        </a:rPr>
                                        <a:t>3.5</a:t>
                                      </a:r>
                                    </a:p>
                                  </p:txBody>
                                </p:sp>
                                <p:cxnSp>
                                  <p:nvCxnSpPr>
                                    <p:cNvPr id="1345" name="Straight Connector 1344">
                                      <a:extLst>
                                        <a:ext uri="{FF2B5EF4-FFF2-40B4-BE49-F238E27FC236}">
                                          <a16:creationId xmlns:a16="http://schemas.microsoft.com/office/drawing/2014/main" id="{E3C07D38-5AF5-6949-AB51-CF1BAF730331}"/>
                                        </a:ext>
                                      </a:extLst>
                                    </p:cNvPr>
                                    <p:cNvCxnSpPr>
                                      <a:cxnSpLocks/>
                                    </p:cNvCxnSpPr>
                                    <p:nvPr/>
                                  </p:nvCxnSpPr>
                                  <p:spPr>
                                    <a:xfrm>
                                      <a:off x="9594145" y="5900216"/>
                                      <a:ext cx="0" cy="71440"/>
                                    </a:xfrm>
                                    <a:prstGeom prst="line">
                                      <a:avLst/>
                                    </a:prstGeom>
                                    <a:ln w="12700">
                                      <a:solidFill>
                                        <a:schemeClr val="tx1"/>
                                      </a:solidFill>
                                    </a:ln>
                                    <a:effectLst/>
                                  </p:spPr>
                                  <p:style>
                                    <a:lnRef idx="2">
                                      <a:schemeClr val="accent1"/>
                                    </a:lnRef>
                                    <a:fillRef idx="0">
                                      <a:schemeClr val="accent1"/>
                                    </a:fillRef>
                                    <a:effectRef idx="1">
                                      <a:schemeClr val="accent1"/>
                                    </a:effectRef>
                                    <a:fontRef idx="minor">
                                      <a:schemeClr val="tx1"/>
                                    </a:fontRef>
                                  </p:style>
                                </p:cxnSp>
                              </p:grpSp>
                            </p:grpSp>
                            <p:sp>
                              <p:nvSpPr>
                                <p:cNvPr id="1340" name="TextBox 1339">
                                  <a:extLst>
                                    <a:ext uri="{FF2B5EF4-FFF2-40B4-BE49-F238E27FC236}">
                                      <a16:creationId xmlns:a16="http://schemas.microsoft.com/office/drawing/2014/main" id="{288BC279-5CAD-D149-8E62-1F87A1CB61A4}"/>
                                    </a:ext>
                                  </a:extLst>
                                </p:cNvPr>
                                <p:cNvSpPr txBox="1"/>
                                <p:nvPr/>
                              </p:nvSpPr>
                              <p:spPr>
                                <a:xfrm>
                                  <a:off x="2744421" y="5953950"/>
                                  <a:ext cx="547295" cy="215445"/>
                                </a:xfrm>
                                <a:prstGeom prst="rect">
                                  <a:avLst/>
                                </a:prstGeom>
                                <a:noFill/>
                              </p:spPr>
                              <p:txBody>
                                <a:bodyPr wrap="none" rtlCol="0">
                                  <a:spAutoFit/>
                                </a:bodyPr>
                                <a:lstStyle/>
                                <a:p>
                                  <a:r>
                                    <a:rPr lang="en-FR" sz="800" dirty="0">
                                      <a:latin typeface="Avenir Next" panose="020B0503020202020204" pitchFamily="34" charset="0"/>
                                    </a:rPr>
                                    <a:t>0.0</a:t>
                                  </a:r>
                                </a:p>
                              </p:txBody>
                            </p:sp>
                          </p:grpSp>
                        </p:grpSp>
                        <p:sp>
                          <p:nvSpPr>
                            <p:cNvPr id="1335" name="TextBox 1334">
                              <a:extLst>
                                <a:ext uri="{FF2B5EF4-FFF2-40B4-BE49-F238E27FC236}">
                                  <a16:creationId xmlns:a16="http://schemas.microsoft.com/office/drawing/2014/main" id="{1A2EA599-5DD9-DF46-9DBB-E0E6F98DE714}"/>
                                </a:ext>
                              </a:extLst>
                            </p:cNvPr>
                            <p:cNvSpPr txBox="1"/>
                            <p:nvPr/>
                          </p:nvSpPr>
                          <p:spPr>
                            <a:xfrm>
                              <a:off x="7283370" y="6409549"/>
                              <a:ext cx="330541" cy="215445"/>
                            </a:xfrm>
                            <a:prstGeom prst="rect">
                              <a:avLst/>
                            </a:prstGeom>
                            <a:noFill/>
                          </p:spPr>
                          <p:txBody>
                            <a:bodyPr wrap="none" rtlCol="0">
                              <a:spAutoFit/>
                            </a:bodyPr>
                            <a:lstStyle/>
                            <a:p>
                              <a:r>
                                <a:rPr lang="en-FR" sz="800" dirty="0">
                                  <a:latin typeface="Avenir Next" panose="020B0503020202020204" pitchFamily="34" charset="0"/>
                                </a:rPr>
                                <a:t>4.0</a:t>
                              </a:r>
                            </a:p>
                          </p:txBody>
                        </p:sp>
                        <p:cxnSp>
                          <p:nvCxnSpPr>
                            <p:cNvPr id="1336" name="Straight Connector 1335">
                              <a:extLst>
                                <a:ext uri="{FF2B5EF4-FFF2-40B4-BE49-F238E27FC236}">
                                  <a16:creationId xmlns:a16="http://schemas.microsoft.com/office/drawing/2014/main" id="{9F923C0C-F122-5E46-BF17-95C58E852B63}"/>
                                </a:ext>
                              </a:extLst>
                            </p:cNvPr>
                            <p:cNvCxnSpPr>
                              <a:cxnSpLocks/>
                            </p:cNvCxnSpPr>
                            <p:nvPr/>
                          </p:nvCxnSpPr>
                          <p:spPr>
                            <a:xfrm>
                              <a:off x="7577768" y="6344589"/>
                              <a:ext cx="0" cy="71440"/>
                            </a:xfrm>
                            <a:prstGeom prst="line">
                              <a:avLst/>
                            </a:prstGeom>
                            <a:ln w="12700">
                              <a:solidFill>
                                <a:schemeClr val="tx1"/>
                              </a:solidFill>
                            </a:ln>
                            <a:effectLst/>
                          </p:spPr>
                          <p:style>
                            <a:lnRef idx="2">
                              <a:schemeClr val="accent1"/>
                            </a:lnRef>
                            <a:fillRef idx="0">
                              <a:schemeClr val="accent1"/>
                            </a:fillRef>
                            <a:effectRef idx="1">
                              <a:schemeClr val="accent1"/>
                            </a:effectRef>
                            <a:fontRef idx="minor">
                              <a:schemeClr val="tx1"/>
                            </a:fontRef>
                          </p:style>
                        </p:cxnSp>
                      </p:grpSp>
                      <p:cxnSp>
                        <p:nvCxnSpPr>
                          <p:cNvPr id="1333" name="Straight Connector 1332">
                            <a:extLst>
                              <a:ext uri="{FF2B5EF4-FFF2-40B4-BE49-F238E27FC236}">
                                <a16:creationId xmlns:a16="http://schemas.microsoft.com/office/drawing/2014/main" id="{4B177A47-FB47-B340-B2E9-B3A832266FE3}"/>
                              </a:ext>
                            </a:extLst>
                          </p:cNvPr>
                          <p:cNvCxnSpPr>
                            <a:cxnSpLocks/>
                          </p:cNvCxnSpPr>
                          <p:nvPr/>
                        </p:nvCxnSpPr>
                        <p:spPr>
                          <a:xfrm>
                            <a:off x="8153680" y="6342988"/>
                            <a:ext cx="0" cy="71440"/>
                          </a:xfrm>
                          <a:prstGeom prst="line">
                            <a:avLst/>
                          </a:prstGeom>
                          <a:ln w="12700">
                            <a:solidFill>
                              <a:schemeClr val="tx1"/>
                            </a:solidFill>
                          </a:ln>
                          <a:effectLst/>
                        </p:spPr>
                        <p:style>
                          <a:lnRef idx="2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1">
                            <a:schemeClr val="accent1"/>
                          </a:effectRef>
                          <a:fontRef idx="minor">
                            <a:schemeClr val="tx1"/>
                          </a:fontRef>
                        </p:style>
                      </p:cxnSp>
                    </p:grpSp>
                    <p:cxnSp>
                      <p:nvCxnSpPr>
                        <p:cNvPr id="1330" name="Straight Connector 1329">
                          <a:extLst>
                            <a:ext uri="{FF2B5EF4-FFF2-40B4-BE49-F238E27FC236}">
                              <a16:creationId xmlns:a16="http://schemas.microsoft.com/office/drawing/2014/main" id="{9C89528A-29BF-224D-9325-DB92C60EFF7A}"/>
                            </a:ext>
                          </a:extLst>
                        </p:cNvPr>
                        <p:cNvCxnSpPr>
                          <a:cxnSpLocks/>
                        </p:cNvCxnSpPr>
                        <p:nvPr/>
                      </p:nvCxnSpPr>
                      <p:spPr>
                        <a:xfrm>
                          <a:off x="8710344" y="6341384"/>
                          <a:ext cx="0" cy="71440"/>
                        </a:xfrm>
                        <a:prstGeom prst="line">
                          <a:avLst/>
                        </a:prstGeom>
                        <a:ln w="12700">
                          <a:solidFill>
                            <a:schemeClr val="tx1"/>
                          </a:solidFill>
                        </a:ln>
                        <a:effectLst/>
                      </p:spPr>
                      <p:style>
                        <a:lnRef idx="2">
                          <a:schemeClr val="accent1"/>
                        </a:lnRef>
                        <a:fillRef idx="0">
                          <a:schemeClr val="accent1"/>
                        </a:fillRef>
                        <a:effectRef idx="1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</p:grpSp>
                  <p:sp>
                    <p:nvSpPr>
                      <p:cNvPr id="1311" name="Rectangle 1310">
                        <a:extLst>
                          <a:ext uri="{FF2B5EF4-FFF2-40B4-BE49-F238E27FC236}">
                            <a16:creationId xmlns:a16="http://schemas.microsoft.com/office/drawing/2014/main" id="{BADAD4D2-E7DB-D548-A921-E2B5D37B09B8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3153192" y="777361"/>
                        <a:ext cx="4996576" cy="1056932"/>
                      </a:xfrm>
                      <a:prstGeom prst="rect">
                        <a:avLst/>
                      </a:prstGeom>
                      <a:solidFill>
                        <a:srgbClr val="FCAF32"/>
                      </a:solidFill>
                      <a:ln>
                        <a:noFill/>
                      </a:ln>
                      <a:effectLst/>
                    </p:spPr>
                    <p:style>
                      <a:lnRef idx="1">
                        <a:schemeClr val="accent1"/>
                      </a:lnRef>
                      <a:fillRef idx="3">
                        <a:schemeClr val="accent1"/>
                      </a:fillRef>
                      <a:effectRef idx="2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r>
                          <a:rPr lang="en-US" sz="1000" dirty="0">
                            <a:solidFill>
                              <a:schemeClr val="tx1"/>
                            </a:solidFill>
                          </a:rPr>
                          <a:t>Muons</a:t>
                        </a:r>
                      </a:p>
                    </p:txBody>
                  </p:sp>
                  <p:grpSp>
                    <p:nvGrpSpPr>
                      <p:cNvPr id="1312" name="Group 1311">
                        <a:extLst>
                          <a:ext uri="{FF2B5EF4-FFF2-40B4-BE49-F238E27FC236}">
                            <a16:creationId xmlns:a16="http://schemas.microsoft.com/office/drawing/2014/main" id="{BB29AB05-B3A2-F444-AA68-56D7CE4E8F84}"/>
                          </a:ext>
                        </a:extLst>
                      </p:cNvPr>
                      <p:cNvGrpSpPr/>
                      <p:nvPr/>
                    </p:nvGrpSpPr>
                    <p:grpSpPr>
                      <a:xfrm>
                        <a:off x="3059165" y="481265"/>
                        <a:ext cx="87498" cy="6191495"/>
                        <a:chOff x="3078415" y="481265"/>
                        <a:chExt cx="87498" cy="6191495"/>
                      </a:xfrm>
                    </p:grpSpPr>
                    <p:cxnSp>
                      <p:nvCxnSpPr>
                        <p:cNvPr id="1313" name="Straight Connector 1312">
                          <a:extLst>
                            <a:ext uri="{FF2B5EF4-FFF2-40B4-BE49-F238E27FC236}">
                              <a16:creationId xmlns:a16="http://schemas.microsoft.com/office/drawing/2014/main" id="{7EB86052-8542-FA4F-8177-EA58F8344418}"/>
                            </a:ext>
                          </a:extLst>
                        </p:cNvPr>
                        <p:cNvCxnSpPr>
                          <a:cxnSpLocks/>
                        </p:cNvCxnSpPr>
                        <p:nvPr/>
                      </p:nvCxnSpPr>
                      <p:spPr>
                        <a:xfrm rot="16200000">
                          <a:off x="3119801" y="2365494"/>
                          <a:ext cx="0" cy="71440"/>
                        </a:xfrm>
                        <a:prstGeom prst="line">
                          <a:avLst/>
                        </a:prstGeom>
                        <a:ln w="12700">
                          <a:solidFill>
                            <a:schemeClr val="tx1"/>
                          </a:solidFill>
                        </a:ln>
                        <a:effectLst/>
                      </p:spPr>
                      <p:style>
                        <a:lnRef idx="2">
                          <a:schemeClr val="accent1"/>
                        </a:lnRef>
                        <a:fillRef idx="0">
                          <a:schemeClr val="accent1"/>
                        </a:fillRef>
                        <a:effectRef idx="1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  <p:grpSp>
                      <p:nvGrpSpPr>
                        <p:cNvPr id="1314" name="Group 1313">
                          <a:extLst>
                            <a:ext uri="{FF2B5EF4-FFF2-40B4-BE49-F238E27FC236}">
                              <a16:creationId xmlns:a16="http://schemas.microsoft.com/office/drawing/2014/main" id="{BEC32045-DBCD-F74E-8C4F-6DF068C4D334}"/>
                            </a:ext>
                          </a:extLst>
                        </p:cNvPr>
                        <p:cNvGrpSpPr/>
                        <p:nvPr/>
                      </p:nvGrpSpPr>
                      <p:grpSpPr>
                        <a:xfrm>
                          <a:off x="3078415" y="481265"/>
                          <a:ext cx="87498" cy="6191495"/>
                          <a:chOff x="3077850" y="317029"/>
                          <a:chExt cx="87498" cy="6191495"/>
                        </a:xfrm>
                      </p:grpSpPr>
                      <p:grpSp>
                        <p:nvGrpSpPr>
                          <p:cNvPr id="1315" name="Group 1314">
                            <a:extLst>
                              <a:ext uri="{FF2B5EF4-FFF2-40B4-BE49-F238E27FC236}">
                                <a16:creationId xmlns:a16="http://schemas.microsoft.com/office/drawing/2014/main" id="{614E2AA3-0B8E-7A4D-AC95-44BD31A993F5}"/>
                              </a:ext>
                            </a:extLst>
                          </p:cNvPr>
                          <p:cNvGrpSpPr/>
                          <p:nvPr/>
                        </p:nvGrpSpPr>
                        <p:grpSpPr>
                          <a:xfrm rot="16200000">
                            <a:off x="30903" y="3376257"/>
                            <a:ext cx="6191495" cy="73040"/>
                            <a:chOff x="3448752" y="6508215"/>
                            <a:chExt cx="6191495" cy="73040"/>
                          </a:xfrm>
                        </p:grpSpPr>
                        <p:cxnSp>
                          <p:nvCxnSpPr>
                            <p:cNvPr id="1320" name="Straight Arrow Connector 1319">
                              <a:extLst>
                                <a:ext uri="{FF2B5EF4-FFF2-40B4-BE49-F238E27FC236}">
                                  <a16:creationId xmlns:a16="http://schemas.microsoft.com/office/drawing/2014/main" id="{6D7D98B1-C861-1F42-A4E0-47DBDC520DC0}"/>
                                </a:ext>
                              </a:extLst>
                            </p:cNvPr>
                            <p:cNvCxnSpPr>
                              <a:cxnSpLocks/>
                            </p:cNvCxnSpPr>
                            <p:nvPr/>
                          </p:nvCxnSpPr>
                          <p:spPr>
                            <a:xfrm rot="5400000" flipH="1" flipV="1">
                              <a:off x="6538135" y="3471276"/>
                              <a:ext cx="12730" cy="6191495"/>
                            </a:xfrm>
                            <a:prstGeom prst="straightConnector1">
                              <a:avLst/>
                            </a:prstGeom>
                            <a:ln w="12700">
                              <a:solidFill>
                                <a:schemeClr val="tx1"/>
                              </a:solidFill>
                              <a:tailEnd type="triangle"/>
                            </a:ln>
                            <a:effectLst/>
                          </p:spPr>
                          <p:style>
                            <a:lnRef idx="2">
                              <a:schemeClr val="accent1"/>
                            </a:lnRef>
                            <a:fillRef idx="0">
                              <a:schemeClr val="accent1"/>
                            </a:fillRef>
                            <a:effectRef idx="1">
                              <a:schemeClr val="accent1"/>
                            </a:effectRef>
                            <a:fontRef idx="minor">
                              <a:schemeClr val="tx1"/>
                            </a:fontRef>
                          </p:style>
                        </p:cxnSp>
                        <p:cxnSp>
                          <p:nvCxnSpPr>
                            <p:cNvPr id="1321" name="Straight Connector 1320">
                              <a:extLst>
                                <a:ext uri="{FF2B5EF4-FFF2-40B4-BE49-F238E27FC236}">
                                  <a16:creationId xmlns:a16="http://schemas.microsoft.com/office/drawing/2014/main" id="{71604C36-6B9C-5148-B148-0B893DCEE6AC}"/>
                                </a:ext>
                              </a:extLst>
                            </p:cNvPr>
                            <p:cNvCxnSpPr>
                              <a:cxnSpLocks/>
                            </p:cNvCxnSpPr>
                            <p:nvPr/>
                          </p:nvCxnSpPr>
                          <p:spPr>
                            <a:xfrm>
                              <a:off x="3830600" y="6509812"/>
                              <a:ext cx="0" cy="71439"/>
                            </a:xfrm>
                            <a:prstGeom prst="line">
                              <a:avLst/>
                            </a:prstGeom>
                            <a:ln w="12700">
                              <a:solidFill>
                                <a:schemeClr val="tx1"/>
                              </a:solidFill>
                            </a:ln>
                            <a:effectLst/>
                          </p:spPr>
                          <p:style>
                            <a:lnRef idx="2">
                              <a:schemeClr val="accent1"/>
                            </a:lnRef>
                            <a:fillRef idx="0">
                              <a:schemeClr val="accent1"/>
                            </a:fillRef>
                            <a:effectRef idx="1">
                              <a:schemeClr val="accent1"/>
                            </a:effectRef>
                            <a:fontRef idx="minor">
                              <a:schemeClr val="tx1"/>
                            </a:fontRef>
                          </p:style>
                        </p:cxnSp>
                        <p:cxnSp>
                          <p:nvCxnSpPr>
                            <p:cNvPr id="1322" name="Straight Connector 1321">
                              <a:extLst>
                                <a:ext uri="{FF2B5EF4-FFF2-40B4-BE49-F238E27FC236}">
                                  <a16:creationId xmlns:a16="http://schemas.microsoft.com/office/drawing/2014/main" id="{6B32A5F8-0D9B-D843-8717-AE13EBBFA404}"/>
                                </a:ext>
                              </a:extLst>
                            </p:cNvPr>
                            <p:cNvCxnSpPr>
                              <a:cxnSpLocks/>
                            </p:cNvCxnSpPr>
                            <p:nvPr/>
                          </p:nvCxnSpPr>
                          <p:spPr>
                            <a:xfrm>
                              <a:off x="4388265" y="6509798"/>
                              <a:ext cx="0" cy="71440"/>
                            </a:xfrm>
                            <a:prstGeom prst="line">
                              <a:avLst/>
                            </a:prstGeom>
                            <a:ln w="12700">
                              <a:solidFill>
                                <a:schemeClr val="tx1"/>
                              </a:solidFill>
                            </a:ln>
                            <a:effectLst/>
                          </p:spPr>
                          <p:style>
                            <a:lnRef idx="2">
                              <a:schemeClr val="accent1"/>
                            </a:lnRef>
                            <a:fillRef idx="0">
                              <a:schemeClr val="accent1"/>
                            </a:fillRef>
                            <a:effectRef idx="1">
                              <a:schemeClr val="accent1"/>
                            </a:effectRef>
                            <a:fontRef idx="minor">
                              <a:schemeClr val="tx1"/>
                            </a:fontRef>
                          </p:style>
                        </p:cxnSp>
                        <p:cxnSp>
                          <p:nvCxnSpPr>
                            <p:cNvPr id="1323" name="Straight Connector 1322">
                              <a:extLst>
                                <a:ext uri="{FF2B5EF4-FFF2-40B4-BE49-F238E27FC236}">
                                  <a16:creationId xmlns:a16="http://schemas.microsoft.com/office/drawing/2014/main" id="{328D7D8B-9648-7F4C-BCA5-8473875EC3B1}"/>
                                </a:ext>
                              </a:extLst>
                            </p:cNvPr>
                            <p:cNvCxnSpPr>
                              <a:cxnSpLocks/>
                            </p:cNvCxnSpPr>
                            <p:nvPr/>
                          </p:nvCxnSpPr>
                          <p:spPr>
                            <a:xfrm>
                              <a:off x="4939860" y="6509815"/>
                              <a:ext cx="0" cy="71440"/>
                            </a:xfrm>
                            <a:prstGeom prst="line">
                              <a:avLst/>
                            </a:prstGeom>
                            <a:ln w="12700">
                              <a:solidFill>
                                <a:schemeClr val="tx1"/>
                              </a:solidFill>
                            </a:ln>
                            <a:effectLst/>
                          </p:spPr>
                          <p:style>
                            <a:lnRef idx="2">
                              <a:schemeClr val="accent1"/>
                            </a:lnRef>
                            <a:fillRef idx="0">
                              <a:schemeClr val="accent1"/>
                            </a:fillRef>
                            <a:effectRef idx="1">
                              <a:schemeClr val="accent1"/>
                            </a:effectRef>
                            <a:fontRef idx="minor">
                              <a:schemeClr val="tx1"/>
                            </a:fontRef>
                          </p:style>
                        </p:cxnSp>
                        <p:cxnSp>
                          <p:nvCxnSpPr>
                            <p:cNvPr id="1324" name="Straight Connector 1323">
                              <a:extLst>
                                <a:ext uri="{FF2B5EF4-FFF2-40B4-BE49-F238E27FC236}">
                                  <a16:creationId xmlns:a16="http://schemas.microsoft.com/office/drawing/2014/main" id="{74954275-9582-6444-A498-F42D4BC59EBE}"/>
                                </a:ext>
                              </a:extLst>
                            </p:cNvPr>
                            <p:cNvCxnSpPr>
                              <a:cxnSpLocks/>
                            </p:cNvCxnSpPr>
                            <p:nvPr/>
                          </p:nvCxnSpPr>
                          <p:spPr>
                            <a:xfrm>
                              <a:off x="5503594" y="6509815"/>
                              <a:ext cx="0" cy="71440"/>
                            </a:xfrm>
                            <a:prstGeom prst="line">
                              <a:avLst/>
                            </a:prstGeom>
                            <a:ln w="12700">
                              <a:solidFill>
                                <a:schemeClr val="tx1"/>
                              </a:solidFill>
                            </a:ln>
                            <a:effectLst/>
                          </p:spPr>
                          <p:style>
                            <a:lnRef idx="2">
                              <a:schemeClr val="accent1"/>
                            </a:lnRef>
                            <a:fillRef idx="0">
                              <a:schemeClr val="accent1"/>
                            </a:fillRef>
                            <a:effectRef idx="1">
                              <a:schemeClr val="accent1"/>
                            </a:effectRef>
                            <a:fontRef idx="minor">
                              <a:schemeClr val="tx1"/>
                            </a:fontRef>
                          </p:style>
                        </p:cxnSp>
                        <p:cxnSp>
                          <p:nvCxnSpPr>
                            <p:cNvPr id="1325" name="Straight Connector 1324">
                              <a:extLst>
                                <a:ext uri="{FF2B5EF4-FFF2-40B4-BE49-F238E27FC236}">
                                  <a16:creationId xmlns:a16="http://schemas.microsoft.com/office/drawing/2014/main" id="{B8732987-CB35-A34F-89C2-25E9488185E2}"/>
                                </a:ext>
                              </a:extLst>
                            </p:cNvPr>
                            <p:cNvCxnSpPr>
                              <a:cxnSpLocks/>
                            </p:cNvCxnSpPr>
                            <p:nvPr/>
                          </p:nvCxnSpPr>
                          <p:spPr>
                            <a:xfrm>
                              <a:off x="6055189" y="6509815"/>
                              <a:ext cx="0" cy="71440"/>
                            </a:xfrm>
                            <a:prstGeom prst="line">
                              <a:avLst/>
                            </a:prstGeom>
                            <a:ln w="12700">
                              <a:solidFill>
                                <a:schemeClr val="tx1"/>
                              </a:solidFill>
                            </a:ln>
                            <a:effectLst/>
                          </p:spPr>
                          <p:style>
                            <a:lnRef idx="2">
                              <a:schemeClr val="accent1"/>
                            </a:lnRef>
                            <a:fillRef idx="0">
                              <a:schemeClr val="accent1"/>
                            </a:fillRef>
                            <a:effectRef idx="1">
                              <a:schemeClr val="accent1"/>
                            </a:effectRef>
                            <a:fontRef idx="minor">
                              <a:schemeClr val="tx1"/>
                            </a:fontRef>
                          </p:style>
                        </p:cxnSp>
                        <p:cxnSp>
                          <p:nvCxnSpPr>
                            <p:cNvPr id="1326" name="Straight Connector 1325">
                              <a:extLst>
                                <a:ext uri="{FF2B5EF4-FFF2-40B4-BE49-F238E27FC236}">
                                  <a16:creationId xmlns:a16="http://schemas.microsoft.com/office/drawing/2014/main" id="{1ABDA725-055C-5747-A366-25378E2E93F2}"/>
                                </a:ext>
                              </a:extLst>
                            </p:cNvPr>
                            <p:cNvCxnSpPr>
                              <a:cxnSpLocks/>
                            </p:cNvCxnSpPr>
                            <p:nvPr/>
                          </p:nvCxnSpPr>
                          <p:spPr>
                            <a:xfrm>
                              <a:off x="6606784" y="6509815"/>
                              <a:ext cx="0" cy="71440"/>
                            </a:xfrm>
                            <a:prstGeom prst="line">
                              <a:avLst/>
                            </a:prstGeom>
                            <a:ln w="12700">
                              <a:solidFill>
                                <a:schemeClr val="tx1"/>
                              </a:solidFill>
                            </a:ln>
                            <a:effectLst/>
                          </p:spPr>
                          <p:style>
                            <a:lnRef idx="2">
                              <a:schemeClr val="accent1"/>
                            </a:lnRef>
                            <a:fillRef idx="0">
                              <a:schemeClr val="accent1"/>
                            </a:fillRef>
                            <a:effectRef idx="1">
                              <a:schemeClr val="accent1"/>
                            </a:effectRef>
                            <a:fontRef idx="minor">
                              <a:schemeClr val="tx1"/>
                            </a:fontRef>
                          </p:style>
                        </p:cxnSp>
                        <p:cxnSp>
                          <p:nvCxnSpPr>
                            <p:cNvPr id="1327" name="Straight Connector 1326">
                              <a:extLst>
                                <a:ext uri="{FF2B5EF4-FFF2-40B4-BE49-F238E27FC236}">
                                  <a16:creationId xmlns:a16="http://schemas.microsoft.com/office/drawing/2014/main" id="{5050F738-8644-9C4A-B122-6957A5A94010}"/>
                                </a:ext>
                              </a:extLst>
                            </p:cNvPr>
                            <p:cNvCxnSpPr>
                              <a:cxnSpLocks/>
                            </p:cNvCxnSpPr>
                            <p:nvPr/>
                          </p:nvCxnSpPr>
                          <p:spPr>
                            <a:xfrm>
                              <a:off x="7163882" y="6508215"/>
                              <a:ext cx="0" cy="71440"/>
                            </a:xfrm>
                            <a:prstGeom prst="line">
                              <a:avLst/>
                            </a:prstGeom>
                            <a:ln w="12700">
                              <a:solidFill>
                                <a:schemeClr val="tx1"/>
                              </a:solidFill>
                            </a:ln>
                            <a:effectLst/>
                          </p:spPr>
                          <p:style>
                            <a:lnRef idx="2">
                              <a:schemeClr val="accent1"/>
                            </a:lnRef>
                            <a:fillRef idx="0">
                              <a:schemeClr val="accent1"/>
                            </a:fillRef>
                            <a:effectRef idx="1">
                              <a:schemeClr val="accent1"/>
                            </a:effectRef>
                            <a:fontRef idx="minor">
                              <a:schemeClr val="tx1"/>
                            </a:fontRef>
                          </p:style>
                        </p:cxnSp>
                      </p:grpSp>
                      <p:grpSp>
                        <p:nvGrpSpPr>
                          <p:cNvPr id="1316" name="Group 1315">
                            <a:extLst>
                              <a:ext uri="{FF2B5EF4-FFF2-40B4-BE49-F238E27FC236}">
                                <a16:creationId xmlns:a16="http://schemas.microsoft.com/office/drawing/2014/main" id="{6F4CE338-63D7-2A4D-80CA-BB7E0B00A922}"/>
                              </a:ext>
                            </a:extLst>
                          </p:cNvPr>
                          <p:cNvGrpSpPr/>
                          <p:nvPr/>
                        </p:nvGrpSpPr>
                        <p:grpSpPr>
                          <a:xfrm rot="16200000">
                            <a:off x="2584180" y="1106798"/>
                            <a:ext cx="1074838" cy="87498"/>
                            <a:chOff x="7625822" y="6760460"/>
                            <a:chExt cx="1074838" cy="87498"/>
                          </a:xfrm>
                        </p:grpSpPr>
                        <p:cxnSp>
                          <p:nvCxnSpPr>
                            <p:cNvPr id="1317" name="Straight Connector 1316">
                              <a:extLst>
                                <a:ext uri="{FF2B5EF4-FFF2-40B4-BE49-F238E27FC236}">
                                  <a16:creationId xmlns:a16="http://schemas.microsoft.com/office/drawing/2014/main" id="{069C62B0-D5CA-6E4F-9249-63DCACA8F4C5}"/>
                                </a:ext>
                              </a:extLst>
                            </p:cNvPr>
                            <p:cNvCxnSpPr>
                              <a:cxnSpLocks/>
                            </p:cNvCxnSpPr>
                            <p:nvPr/>
                          </p:nvCxnSpPr>
                          <p:spPr>
                            <a:xfrm>
                              <a:off x="7625822" y="6760460"/>
                              <a:ext cx="0" cy="71440"/>
                            </a:xfrm>
                            <a:prstGeom prst="line">
                              <a:avLst/>
                            </a:prstGeom>
                            <a:ln w="12700">
                              <a:solidFill>
                                <a:schemeClr val="tx1"/>
                              </a:solidFill>
                            </a:ln>
                            <a:effectLst/>
                          </p:spPr>
                          <p:style>
                            <a:lnRef idx="2">
                              <a:schemeClr val="accent1"/>
                            </a:lnRef>
                            <a:fillRef idx="0">
                              <a:schemeClr val="accent1"/>
                            </a:fillRef>
                            <a:effectRef idx="1">
                              <a:schemeClr val="accent1"/>
                            </a:effectRef>
                            <a:fontRef idx="minor">
                              <a:schemeClr val="tx1"/>
                            </a:fontRef>
                          </p:style>
                        </p:cxnSp>
                        <p:cxnSp>
                          <p:nvCxnSpPr>
                            <p:cNvPr id="1318" name="Straight Connector 1317">
                              <a:extLst>
                                <a:ext uri="{FF2B5EF4-FFF2-40B4-BE49-F238E27FC236}">
                                  <a16:creationId xmlns:a16="http://schemas.microsoft.com/office/drawing/2014/main" id="{EFD973E0-9852-AA49-8DB3-9B04DC95E14D}"/>
                                </a:ext>
                              </a:extLst>
                            </p:cNvPr>
                            <p:cNvCxnSpPr>
                              <a:cxnSpLocks/>
                            </p:cNvCxnSpPr>
                            <p:nvPr/>
                          </p:nvCxnSpPr>
                          <p:spPr>
                            <a:xfrm>
                              <a:off x="8172864" y="6768489"/>
                              <a:ext cx="0" cy="71440"/>
                            </a:xfrm>
                            <a:prstGeom prst="line">
                              <a:avLst/>
                            </a:prstGeom>
                            <a:ln w="12700">
                              <a:solidFill>
                                <a:schemeClr val="tx1"/>
                              </a:solidFill>
                            </a:ln>
                            <a:effectLst/>
                          </p:spPr>
                          <p:style>
                            <a:lnRef idx="2">
                              <a:schemeClr val="accent1"/>
                            </a:lnRef>
                            <a:fillRef idx="0">
                              <a:schemeClr val="accent1"/>
                            </a:fillRef>
                            <a:effectRef idx="1">
                              <a:schemeClr val="accent1"/>
                            </a:effectRef>
                            <a:fontRef idx="minor">
                              <a:schemeClr val="tx1"/>
                            </a:fontRef>
                          </p:style>
                        </p:cxnSp>
                        <p:cxnSp>
                          <p:nvCxnSpPr>
                            <p:cNvPr id="1319" name="Straight Connector 1318">
                              <a:extLst>
                                <a:ext uri="{FF2B5EF4-FFF2-40B4-BE49-F238E27FC236}">
                                  <a16:creationId xmlns:a16="http://schemas.microsoft.com/office/drawing/2014/main" id="{1CD0B445-A657-8843-AC89-B4D2526DF055}"/>
                                </a:ext>
                              </a:extLst>
                            </p:cNvPr>
                            <p:cNvCxnSpPr>
                              <a:cxnSpLocks/>
                            </p:cNvCxnSpPr>
                            <p:nvPr/>
                          </p:nvCxnSpPr>
                          <p:spPr>
                            <a:xfrm>
                              <a:off x="8700660" y="6776518"/>
                              <a:ext cx="0" cy="71440"/>
                            </a:xfrm>
                            <a:prstGeom prst="line">
                              <a:avLst/>
                            </a:prstGeom>
                            <a:ln w="12700">
                              <a:solidFill>
                                <a:schemeClr val="tx1"/>
                              </a:solidFill>
                            </a:ln>
                            <a:effectLst/>
                          </p:spPr>
                          <p:style>
                            <a:lnRef idx="2">
                              <a:schemeClr val="accent1"/>
                            </a:lnRef>
                            <a:fillRef idx="0">
                              <a:schemeClr val="accent1"/>
                            </a:fillRef>
                            <a:effectRef idx="1">
                              <a:schemeClr val="accent1"/>
                            </a:effectRef>
                            <a:fontRef idx="minor">
                              <a:schemeClr val="tx1"/>
                            </a:fontRef>
                          </p:style>
                        </p:cxnSp>
                      </p:grpSp>
                    </p:grpSp>
                  </p:grpSp>
                </p:grpSp>
                <p:sp>
                  <p:nvSpPr>
                    <p:cNvPr id="1307" name="Rectangle 1306">
                      <a:extLst>
                        <a:ext uri="{FF2B5EF4-FFF2-40B4-BE49-F238E27FC236}">
                          <a16:creationId xmlns:a16="http://schemas.microsoft.com/office/drawing/2014/main" id="{58B051F7-CFF8-A549-9DD2-5DEB5C1CB83D}"/>
                        </a:ext>
                      </a:extLst>
                    </p:cNvPr>
                    <p:cNvSpPr/>
                    <p:nvPr/>
                  </p:nvSpPr>
                  <p:spPr>
                    <a:xfrm rot="5400000">
                      <a:off x="7687405" y="3059862"/>
                      <a:ext cx="5724016" cy="1100778"/>
                    </a:xfrm>
                    <a:prstGeom prst="rect">
                      <a:avLst/>
                    </a:prstGeom>
                    <a:solidFill>
                      <a:srgbClr val="FCAF32"/>
                    </a:solidFill>
                    <a:ln>
                      <a:noFill/>
                    </a:ln>
                    <a:effectLst/>
                  </p:spPr>
                  <p:style>
                    <a:lnRef idx="1">
                      <a:schemeClr val="accent1"/>
                    </a:lnRef>
                    <a:fillRef idx="3">
                      <a:schemeClr val="accent1"/>
                    </a:fillRef>
                    <a:effectRef idx="2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Muons</a:t>
                      </a:r>
                    </a:p>
                  </p:txBody>
                </p:sp>
                <p:sp>
                  <p:nvSpPr>
                    <p:cNvPr id="1308" name="TextBox 1307">
                      <a:extLst>
                        <a:ext uri="{FF2B5EF4-FFF2-40B4-BE49-F238E27FC236}">
                          <a16:creationId xmlns:a16="http://schemas.microsoft.com/office/drawing/2014/main" id="{755CA4AB-1D53-D44D-859F-FE28E6068B46}"/>
                        </a:ext>
                      </a:extLst>
                    </p:cNvPr>
                    <p:cNvSpPr txBox="1"/>
                    <p:nvPr/>
                  </p:nvSpPr>
                  <p:spPr>
                    <a:xfrm>
                      <a:off x="10809231" y="6619608"/>
                      <a:ext cx="330541" cy="215445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r>
                        <a:rPr lang="en-FR" sz="800" dirty="0">
                          <a:latin typeface="Avenir Next" panose="020B0503020202020204" pitchFamily="34" charset="0"/>
                        </a:rPr>
                        <a:t>5.5</a:t>
                      </a:r>
                    </a:p>
                  </p:txBody>
                </p:sp>
                <p:cxnSp>
                  <p:nvCxnSpPr>
                    <p:cNvPr id="1309" name="Straight Connector 1308">
                      <a:extLst>
                        <a:ext uri="{FF2B5EF4-FFF2-40B4-BE49-F238E27FC236}">
                          <a16:creationId xmlns:a16="http://schemas.microsoft.com/office/drawing/2014/main" id="{4F8AB83E-1CC7-DF4E-92EE-7D8CDB58E311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11099802" y="6551443"/>
                      <a:ext cx="0" cy="71440"/>
                    </a:xfrm>
                    <a:prstGeom prst="line">
                      <a:avLst/>
                    </a:prstGeom>
                    <a:ln w="12700">
                      <a:solidFill>
                        <a:schemeClr val="tx1"/>
                      </a:solidFill>
                    </a:ln>
                    <a:effectLst/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sp>
                <p:nvSpPr>
                  <p:cNvPr id="1305" name="Rectangle 1304">
                    <a:extLst>
                      <a:ext uri="{FF2B5EF4-FFF2-40B4-BE49-F238E27FC236}">
                        <a16:creationId xmlns:a16="http://schemas.microsoft.com/office/drawing/2014/main" id="{965CAF6D-1392-BC43-8E82-A73B0C6F22E0}"/>
                      </a:ext>
                    </a:extLst>
                  </p:cNvPr>
                  <p:cNvSpPr/>
                  <p:nvPr/>
                </p:nvSpPr>
                <p:spPr>
                  <a:xfrm rot="5400000">
                    <a:off x="6511824" y="5255654"/>
                    <a:ext cx="1863797" cy="530086"/>
                  </a:xfrm>
                  <a:prstGeom prst="rect">
                    <a:avLst/>
                  </a:prstGeom>
                  <a:solidFill>
                    <a:srgbClr val="28EBFF"/>
                  </a:solidFill>
                  <a:ln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tabLst>
                        <a:tab pos="1593850" algn="l"/>
                      </a:tabLst>
                    </a:pPr>
                    <a:r>
                      <a:rPr lang="en-US" sz="1000" dirty="0">
                        <a:solidFill>
                          <a:schemeClr val="tx1"/>
                        </a:solidFill>
                      </a:rPr>
                      <a:t>DC services</a:t>
                    </a:r>
                  </a:p>
                </p:txBody>
              </p:sp>
            </p:grpSp>
            <p:sp>
              <p:nvSpPr>
                <p:cNvPr id="1302" name="Rectangle 1301">
                  <a:extLst>
                    <a:ext uri="{FF2B5EF4-FFF2-40B4-BE49-F238E27FC236}">
                      <a16:creationId xmlns:a16="http://schemas.microsoft.com/office/drawing/2014/main" id="{4319B319-8D61-AE44-906C-9AE0EDBB144E}"/>
                    </a:ext>
                  </a:extLst>
                </p:cNvPr>
                <p:cNvSpPr/>
                <p:nvPr/>
              </p:nvSpPr>
              <p:spPr>
                <a:xfrm>
                  <a:off x="5648823" y="4363226"/>
                  <a:ext cx="2725788" cy="216000"/>
                </a:xfrm>
                <a:prstGeom prst="rect">
                  <a:avLst/>
                </a:prstGeom>
                <a:solidFill>
                  <a:srgbClr val="F97BFF"/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800" dirty="0" err="1">
                      <a:solidFill>
                        <a:schemeClr val="tx1"/>
                      </a:solidFill>
                    </a:rPr>
                    <a:t>SCEPCal</a:t>
                  </a:r>
                  <a:r>
                    <a:rPr lang="en-US" sz="800" dirty="0">
                      <a:solidFill>
                        <a:schemeClr val="tx1"/>
                      </a:solidFill>
                    </a:rPr>
                    <a:t> </a:t>
                  </a:r>
                </a:p>
              </p:txBody>
            </p:sp>
            <p:sp>
              <p:nvSpPr>
                <p:cNvPr id="1303" name="Rectangle 1302">
                  <a:extLst>
                    <a:ext uri="{FF2B5EF4-FFF2-40B4-BE49-F238E27FC236}">
                      <a16:creationId xmlns:a16="http://schemas.microsoft.com/office/drawing/2014/main" id="{0ABC61F0-9792-6847-9784-C211CD29E67C}"/>
                    </a:ext>
                  </a:extLst>
                </p:cNvPr>
                <p:cNvSpPr/>
                <p:nvPr/>
              </p:nvSpPr>
              <p:spPr>
                <a:xfrm rot="5400000">
                  <a:off x="7456349" y="5311434"/>
                  <a:ext cx="2093000" cy="208984"/>
                </a:xfrm>
                <a:prstGeom prst="rect">
                  <a:avLst/>
                </a:prstGeom>
                <a:solidFill>
                  <a:srgbClr val="F97BFF"/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800" dirty="0" err="1">
                      <a:solidFill>
                        <a:schemeClr val="tx1"/>
                      </a:solidFill>
                    </a:rPr>
                    <a:t>SCEPCal</a:t>
                  </a:r>
                  <a:r>
                    <a:rPr lang="en-US" sz="800" dirty="0">
                      <a:solidFill>
                        <a:schemeClr val="tx1"/>
                      </a:solidFill>
                    </a:rPr>
                    <a:t> </a:t>
                  </a:r>
                </a:p>
              </p:txBody>
            </p:sp>
          </p:grpSp>
          <p:grpSp>
            <p:nvGrpSpPr>
              <p:cNvPr id="1168" name="Group 1167">
                <a:extLst>
                  <a:ext uri="{FF2B5EF4-FFF2-40B4-BE49-F238E27FC236}">
                    <a16:creationId xmlns:a16="http://schemas.microsoft.com/office/drawing/2014/main" id="{1A831E5E-809C-E542-908B-29C27B3DE4C5}"/>
                  </a:ext>
                </a:extLst>
              </p:cNvPr>
              <p:cNvGrpSpPr>
                <a:grpSpLocks noChangeAspect="1"/>
              </p:cNvGrpSpPr>
              <p:nvPr/>
            </p:nvGrpSpPr>
            <p:grpSpPr>
              <a:xfrm>
                <a:off x="6026258" y="1970573"/>
                <a:ext cx="3036093" cy="2951999"/>
                <a:chOff x="5348361" y="452146"/>
                <a:chExt cx="6568329" cy="6387944"/>
              </a:xfrm>
            </p:grpSpPr>
            <p:grpSp>
              <p:nvGrpSpPr>
                <p:cNvPr id="1234" name="Group 1233">
                  <a:extLst>
                    <a:ext uri="{FF2B5EF4-FFF2-40B4-BE49-F238E27FC236}">
                      <a16:creationId xmlns:a16="http://schemas.microsoft.com/office/drawing/2014/main" id="{67798295-06C7-034F-B4D2-30404DBC76DC}"/>
                    </a:ext>
                  </a:extLst>
                </p:cNvPr>
                <p:cNvGrpSpPr/>
                <p:nvPr/>
              </p:nvGrpSpPr>
              <p:grpSpPr>
                <a:xfrm>
                  <a:off x="5348361" y="452146"/>
                  <a:ext cx="6568329" cy="6387944"/>
                  <a:chOff x="4679774" y="452146"/>
                  <a:chExt cx="6568329" cy="6387944"/>
                </a:xfrm>
              </p:grpSpPr>
              <p:grpSp>
                <p:nvGrpSpPr>
                  <p:cNvPr id="1237" name="Group 1236">
                    <a:extLst>
                      <a:ext uri="{FF2B5EF4-FFF2-40B4-BE49-F238E27FC236}">
                        <a16:creationId xmlns:a16="http://schemas.microsoft.com/office/drawing/2014/main" id="{C8E1F920-4499-EF42-AE94-9AF115528C16}"/>
                      </a:ext>
                    </a:extLst>
                  </p:cNvPr>
                  <p:cNvGrpSpPr/>
                  <p:nvPr/>
                </p:nvGrpSpPr>
                <p:grpSpPr>
                  <a:xfrm>
                    <a:off x="4679774" y="452146"/>
                    <a:ext cx="6568329" cy="6387944"/>
                    <a:chOff x="4679774" y="452146"/>
                    <a:chExt cx="6568329" cy="6387944"/>
                  </a:xfrm>
                </p:grpSpPr>
                <p:grpSp>
                  <p:nvGrpSpPr>
                    <p:cNvPr id="1239" name="Group 1238">
                      <a:extLst>
                        <a:ext uri="{FF2B5EF4-FFF2-40B4-BE49-F238E27FC236}">
                          <a16:creationId xmlns:a16="http://schemas.microsoft.com/office/drawing/2014/main" id="{792C0846-D55F-E547-9612-2BA138706607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4679774" y="452146"/>
                      <a:ext cx="6568329" cy="6387944"/>
                      <a:chOff x="2863943" y="481264"/>
                      <a:chExt cx="6568329" cy="6387944"/>
                    </a:xfrm>
                  </p:grpSpPr>
                  <p:grpSp>
                    <p:nvGrpSpPr>
                      <p:cNvPr id="1243" name="Group 1242">
                        <a:extLst>
                          <a:ext uri="{FF2B5EF4-FFF2-40B4-BE49-F238E27FC236}">
                            <a16:creationId xmlns:a16="http://schemas.microsoft.com/office/drawing/2014/main" id="{00716FC7-4CA7-3845-975B-332B8BCE4C35}"/>
                          </a:ext>
                        </a:extLst>
                      </p:cNvPr>
                      <p:cNvGrpSpPr/>
                      <p:nvPr/>
                    </p:nvGrpSpPr>
                    <p:grpSpPr>
                      <a:xfrm>
                        <a:off x="2863943" y="1843640"/>
                        <a:ext cx="6568329" cy="5025568"/>
                        <a:chOff x="2852796" y="1599426"/>
                        <a:chExt cx="6568329" cy="5025568"/>
                      </a:xfrm>
                    </p:grpSpPr>
                    <p:sp>
                      <p:nvSpPr>
                        <p:cNvPr id="1261" name="TextBox 1260">
                          <a:extLst>
                            <a:ext uri="{FF2B5EF4-FFF2-40B4-BE49-F238E27FC236}">
                              <a16:creationId xmlns:a16="http://schemas.microsoft.com/office/drawing/2014/main" id="{C5EA746C-7987-ED42-A5EC-D8F182C1A336}"/>
                            </a:ext>
                          </a:extLst>
                        </p:cNvPr>
                        <p:cNvSpPr txBox="1"/>
                        <p:nvPr/>
                      </p:nvSpPr>
                      <p:spPr>
                        <a:xfrm>
                          <a:off x="8398002" y="6409550"/>
                          <a:ext cx="330540" cy="215444"/>
                        </a:xfrm>
                        <a:prstGeom prst="rect">
                          <a:avLst/>
                        </a:prstGeom>
                        <a:noFill/>
                      </p:spPr>
                      <p:txBody>
                        <a:bodyPr wrap="none" rtlCol="0">
                          <a:spAutoFit/>
                        </a:bodyPr>
                        <a:lstStyle/>
                        <a:p>
                          <a:r>
                            <a:rPr lang="en-FR" sz="800" dirty="0">
                              <a:latin typeface="Avenir Next" panose="020B0503020202020204" pitchFamily="34" charset="0"/>
                            </a:rPr>
                            <a:t>5.0</a:t>
                          </a:r>
                        </a:p>
                      </p:txBody>
                    </p:sp>
                    <p:grpSp>
                      <p:nvGrpSpPr>
                        <p:cNvPr id="1262" name="Group 1261">
                          <a:extLst>
                            <a:ext uri="{FF2B5EF4-FFF2-40B4-BE49-F238E27FC236}">
                              <a16:creationId xmlns:a16="http://schemas.microsoft.com/office/drawing/2014/main" id="{A74B0647-3AFF-1E49-8978-9C330AB0AAB9}"/>
                            </a:ext>
                          </a:extLst>
                        </p:cNvPr>
                        <p:cNvGrpSpPr/>
                        <p:nvPr/>
                      </p:nvGrpSpPr>
                      <p:grpSpPr>
                        <a:xfrm>
                          <a:off x="2852796" y="1599426"/>
                          <a:ext cx="6568329" cy="5025568"/>
                          <a:chOff x="2852796" y="1599426"/>
                          <a:chExt cx="6568329" cy="5025568"/>
                        </a:xfrm>
                      </p:grpSpPr>
                      <p:sp>
                        <p:nvSpPr>
                          <p:cNvPr id="1264" name="TextBox 1263">
                            <a:extLst>
                              <a:ext uri="{FF2B5EF4-FFF2-40B4-BE49-F238E27FC236}">
                                <a16:creationId xmlns:a16="http://schemas.microsoft.com/office/drawing/2014/main" id="{F847747F-AED7-624D-BBC0-577E124E73F8}"/>
                              </a:ext>
                            </a:extLst>
                          </p:cNvPr>
                          <p:cNvSpPr txBox="1"/>
                          <p:nvPr/>
                        </p:nvSpPr>
                        <p:spPr>
                          <a:xfrm>
                            <a:off x="7835522" y="6409550"/>
                            <a:ext cx="330540" cy="215444"/>
                          </a:xfrm>
                          <a:prstGeom prst="rect">
                            <a:avLst/>
                          </a:prstGeom>
                          <a:noFill/>
                        </p:spPr>
                        <p:txBody>
                          <a:bodyPr wrap="none" rtlCol="0">
                            <a:spAutoFit/>
                          </a:bodyPr>
                          <a:lstStyle/>
                          <a:p>
                            <a:r>
                              <a:rPr lang="en-FR" sz="800" dirty="0">
                                <a:latin typeface="Avenir Next" panose="020B0503020202020204" pitchFamily="34" charset="0"/>
                              </a:rPr>
                              <a:t>4.5</a:t>
                            </a:r>
                          </a:p>
                        </p:txBody>
                      </p:sp>
                      <p:grpSp>
                        <p:nvGrpSpPr>
                          <p:cNvPr id="1265" name="Group 1264">
                            <a:extLst>
                              <a:ext uri="{FF2B5EF4-FFF2-40B4-BE49-F238E27FC236}">
                                <a16:creationId xmlns:a16="http://schemas.microsoft.com/office/drawing/2014/main" id="{761A4E09-C03F-2A4B-957B-AB6F57242850}"/>
                              </a:ext>
                            </a:extLst>
                          </p:cNvPr>
                          <p:cNvGrpSpPr/>
                          <p:nvPr/>
                        </p:nvGrpSpPr>
                        <p:grpSpPr>
                          <a:xfrm>
                            <a:off x="2852796" y="1599426"/>
                            <a:ext cx="6568329" cy="5025568"/>
                            <a:chOff x="2852796" y="1599426"/>
                            <a:chExt cx="6568329" cy="5025568"/>
                          </a:xfrm>
                        </p:grpSpPr>
                        <p:grpSp>
                          <p:nvGrpSpPr>
                            <p:cNvPr id="1267" name="Group 1266">
                              <a:extLst>
                                <a:ext uri="{FF2B5EF4-FFF2-40B4-BE49-F238E27FC236}">
                                  <a16:creationId xmlns:a16="http://schemas.microsoft.com/office/drawing/2014/main" id="{A03DC148-1F5A-5C44-B116-2615AAEBB466}"/>
                                </a:ext>
                              </a:extLst>
                            </p:cNvPr>
                            <p:cNvGrpSpPr/>
                            <p:nvPr/>
                          </p:nvGrpSpPr>
                          <p:grpSpPr>
                            <a:xfrm>
                              <a:off x="2852796" y="1599426"/>
                              <a:ext cx="6568329" cy="5025568"/>
                              <a:chOff x="1283829" y="1759845"/>
                              <a:chExt cx="10875554" cy="5025568"/>
                            </a:xfrm>
                          </p:grpSpPr>
                          <p:grpSp>
                            <p:nvGrpSpPr>
                              <p:cNvPr id="1270" name="Group 1269">
                                <a:extLst>
                                  <a:ext uri="{FF2B5EF4-FFF2-40B4-BE49-F238E27FC236}">
                                    <a16:creationId xmlns:a16="http://schemas.microsoft.com/office/drawing/2014/main" id="{1C98F9AF-9E0C-5A46-9516-5057FFC6A615}"/>
                                  </a:ext>
                                </a:extLst>
                              </p:cNvPr>
                              <p:cNvGrpSpPr/>
                              <p:nvPr/>
                            </p:nvGrpSpPr>
                            <p:grpSpPr>
                              <a:xfrm>
                                <a:off x="1789217" y="1759845"/>
                                <a:ext cx="8250495" cy="4799691"/>
                                <a:chOff x="3841503" y="1143827"/>
                                <a:chExt cx="8250495" cy="4799691"/>
                              </a:xfrm>
                            </p:grpSpPr>
                            <p:grpSp>
                              <p:nvGrpSpPr>
                                <p:cNvPr id="1294" name="Group 1293">
                                  <a:extLst>
                                    <a:ext uri="{FF2B5EF4-FFF2-40B4-BE49-F238E27FC236}">
                                      <a16:creationId xmlns:a16="http://schemas.microsoft.com/office/drawing/2014/main" id="{9A4DDE94-06B5-B847-99EF-2B5F54109A99}"/>
                                    </a:ext>
                                  </a:extLst>
                                </p:cNvPr>
                                <p:cNvGrpSpPr/>
                                <p:nvPr/>
                              </p:nvGrpSpPr>
                              <p:grpSpPr>
                                <a:xfrm>
                                  <a:off x="3841503" y="1143827"/>
                                  <a:ext cx="4525580" cy="4799691"/>
                                  <a:chOff x="1673069" y="1520807"/>
                                  <a:chExt cx="4525580" cy="4799691"/>
                                </a:xfrm>
                              </p:grpSpPr>
                              <p:sp>
                                <p:nvSpPr>
                                  <p:cNvPr id="1296" name="Rectangle 1295">
                                    <a:extLst>
                                      <a:ext uri="{FF2B5EF4-FFF2-40B4-BE49-F238E27FC236}">
                                        <a16:creationId xmlns:a16="http://schemas.microsoft.com/office/drawing/2014/main" id="{AA305762-C513-B348-9BA1-72E3AE999F40}"/>
                                      </a:ext>
                                    </a:extLst>
                                  </p:cNvPr>
                                  <p:cNvSpPr/>
                                  <p:nvPr/>
                                </p:nvSpPr>
                                <p:spPr>
                                  <a:xfrm>
                                    <a:off x="1674882" y="4295085"/>
                                    <a:ext cx="3602512" cy="1863794"/>
                                  </a:xfrm>
                                  <a:prstGeom prst="rect">
                                    <a:avLst/>
                                  </a:prstGeom>
                                  <a:solidFill>
                                    <a:srgbClr val="28EBFF"/>
                                  </a:solidFill>
                                  <a:ln>
                                    <a:noFill/>
                                  </a:ln>
                                  <a:effectLst/>
                                </p:spPr>
                                <p:style>
                                  <a:lnRef idx="1">
                                    <a:schemeClr val="accent1"/>
                                  </a:lnRef>
                                  <a:fillRef idx="3">
                                    <a:schemeClr val="accent1"/>
                                  </a:fillRef>
                                  <a:effectRef idx="2">
                                    <a:schemeClr val="accent1"/>
                                  </a:effectRef>
                                  <a:fontRef idx="minor">
                                    <a:schemeClr val="lt1"/>
                                  </a:fontRef>
                                </p:style>
                                <p:txBody>
                                  <a:bodyPr rtlCol="0" anchor="ctr"/>
                                  <a:lstStyle/>
                                  <a:p>
                                    <a:pPr algn="ctr">
                                      <a:tabLst>
                                        <a:tab pos="1593850" algn="l"/>
                                      </a:tabLst>
                                    </a:pPr>
                                    <a:r>
                                      <a:rPr lang="en-US" sz="1000" dirty="0">
                                        <a:solidFill>
                                          <a:schemeClr val="tx1"/>
                                        </a:solidFill>
                                      </a:rPr>
                                      <a:t>Drift Chamber</a:t>
                                    </a:r>
                                  </a:p>
                                </p:txBody>
                              </p:sp>
                              <p:sp>
                                <p:nvSpPr>
                                  <p:cNvPr id="1297" name="Rectangle 1296">
                                    <a:extLst>
                                      <a:ext uri="{FF2B5EF4-FFF2-40B4-BE49-F238E27FC236}">
                                        <a16:creationId xmlns:a16="http://schemas.microsoft.com/office/drawing/2014/main" id="{1E2712B4-F2C1-BF42-A290-B18E4586140F}"/>
                                      </a:ext>
                                    </a:extLst>
                                  </p:cNvPr>
                                  <p:cNvSpPr/>
                                  <p:nvPr/>
                                </p:nvSpPr>
                                <p:spPr>
                                  <a:xfrm>
                                    <a:off x="1673069" y="6185127"/>
                                    <a:ext cx="861281" cy="135371"/>
                                  </a:xfrm>
                                  <a:prstGeom prst="rect">
                                    <a:avLst/>
                                  </a:prstGeom>
                                  <a:solidFill>
                                    <a:srgbClr val="00F800"/>
                                  </a:solidFill>
                                  <a:ln>
                                    <a:noFill/>
                                  </a:ln>
                                  <a:effectLst/>
                                </p:spPr>
                                <p:style>
                                  <a:lnRef idx="1">
                                    <a:schemeClr val="accent1"/>
                                  </a:lnRef>
                                  <a:fillRef idx="3">
                                    <a:schemeClr val="accent1"/>
                                  </a:fillRef>
                                  <a:effectRef idx="2">
                                    <a:schemeClr val="accent1"/>
                                  </a:effectRef>
                                  <a:fontRef idx="minor">
                                    <a:schemeClr val="lt1"/>
                                  </a:fontRef>
                                </p:style>
                                <p:txBody>
                                  <a:bodyPr rtlCol="0" anchor="ctr"/>
                                  <a:lstStyle/>
                                  <a:p>
                                    <a:pPr algn="ctr"/>
                                    <a:r>
                                      <a:rPr lang="en-US" sz="600" dirty="0">
                                        <a:solidFill>
                                          <a:schemeClr val="tx1"/>
                                        </a:solidFill>
                                      </a:rPr>
                                      <a:t> </a:t>
                                    </a:r>
                                  </a:p>
                                </p:txBody>
                              </p:sp>
                              <p:grpSp>
                                <p:nvGrpSpPr>
                                  <p:cNvPr id="1298" name="Group 1297">
                                    <a:extLst>
                                      <a:ext uri="{FF2B5EF4-FFF2-40B4-BE49-F238E27FC236}">
                                        <a16:creationId xmlns:a16="http://schemas.microsoft.com/office/drawing/2014/main" id="{16C18F26-A0C2-C041-ACC9-5E646712D713}"/>
                                      </a:ext>
                                    </a:extLst>
                                  </p:cNvPr>
                                  <p:cNvGrpSpPr/>
                                  <p:nvPr/>
                                </p:nvGrpSpPr>
                                <p:grpSpPr>
                                  <a:xfrm>
                                    <a:off x="1673735" y="1520807"/>
                                    <a:ext cx="4524914" cy="2758819"/>
                                    <a:chOff x="1739086" y="1155803"/>
                                    <a:chExt cx="4524915" cy="2758819"/>
                                  </a:xfrm>
                                </p:grpSpPr>
                                <p:sp>
                                  <p:nvSpPr>
                                    <p:cNvPr id="1299" name="Rectangle 1298">
                                      <a:extLst>
                                        <a:ext uri="{FF2B5EF4-FFF2-40B4-BE49-F238E27FC236}">
                                          <a16:creationId xmlns:a16="http://schemas.microsoft.com/office/drawing/2014/main" id="{11BFD961-86A7-1648-BDE2-E7F8888619A2}"/>
                                        </a:ext>
                                      </a:extLst>
                                    </p:cNvPr>
                                    <p:cNvSpPr/>
                                    <p:nvPr/>
                                  </p:nvSpPr>
                                  <p:spPr>
                                    <a:xfrm>
                                      <a:off x="1746186" y="3384890"/>
                                      <a:ext cx="4513245" cy="529732"/>
                                    </a:xfrm>
                                    <a:prstGeom prst="rect">
                                      <a:avLst/>
                                    </a:prstGeom>
                                    <a:solidFill>
                                      <a:schemeClr val="bg1">
                                        <a:lumMod val="75000"/>
                                      </a:schemeClr>
                                    </a:solidFill>
                                    <a:ln>
                                      <a:noFill/>
                                    </a:ln>
                                    <a:effectLst/>
                                  </p:spPr>
                                  <p:style>
                                    <a:lnRef idx="1">
                                      <a:schemeClr val="accent1"/>
                                    </a:lnRef>
                                    <a:fillRef idx="3">
                                      <a:schemeClr val="accent1"/>
                                    </a:fillRef>
                                    <a:effectRef idx="2">
                                      <a:schemeClr val="accent1"/>
                                    </a:effectRef>
                                    <a:fontRef idx="minor">
                                      <a:schemeClr val="lt1"/>
                                    </a:fontRef>
                                  </p:style>
                                  <p:txBody>
                                    <a:bodyPr rtlCol="0" anchor="ctr"/>
                                    <a:lstStyle/>
                                    <a:p>
                                      <a:pPr algn="ctr"/>
                                      <a:r>
                                        <a:rPr lang="en-US" sz="1000" dirty="0">
                                          <a:solidFill>
                                            <a:schemeClr val="tx1"/>
                                          </a:solidFill>
                                        </a:rPr>
                                        <a:t>(Thin) solenoid 2 T </a:t>
                                      </a:r>
                                    </a:p>
                                  </p:txBody>
                                </p:sp>
                                <p:sp>
                                  <p:nvSpPr>
                                    <p:cNvPr id="1300" name="Rectangle 1299">
                                      <a:extLst>
                                        <a:ext uri="{FF2B5EF4-FFF2-40B4-BE49-F238E27FC236}">
                                          <a16:creationId xmlns:a16="http://schemas.microsoft.com/office/drawing/2014/main" id="{D98D351D-1E07-8A41-B2D6-1E14DFA698FC}"/>
                                        </a:ext>
                                      </a:extLst>
                                    </p:cNvPr>
                                    <p:cNvSpPr/>
                                    <p:nvPr/>
                                  </p:nvSpPr>
                                  <p:spPr>
                                    <a:xfrm>
                                      <a:off x="1739086" y="1155803"/>
                                      <a:ext cx="4524915" cy="1671086"/>
                                    </a:xfrm>
                                    <a:prstGeom prst="rect">
                                      <a:avLst/>
                                    </a:prstGeom>
                                    <a:solidFill>
                                      <a:srgbClr val="FF0000"/>
                                    </a:solidFill>
                                    <a:ln>
                                      <a:noFill/>
                                    </a:ln>
                                    <a:effectLst/>
                                  </p:spPr>
                                  <p:style>
                                    <a:lnRef idx="1">
                                      <a:schemeClr val="accent1"/>
                                    </a:lnRef>
                                    <a:fillRef idx="3">
                                      <a:schemeClr val="accent1"/>
                                    </a:fillRef>
                                    <a:effectRef idx="2">
                                      <a:schemeClr val="accent1"/>
                                    </a:effectRef>
                                    <a:fontRef idx="minor">
                                      <a:schemeClr val="lt1"/>
                                    </a:fontRef>
                                  </p:style>
                                  <p:txBody>
                                    <a:bodyPr rtlCol="0" anchor="ctr"/>
                                    <a:lstStyle/>
                                    <a:p>
                                      <a:pPr algn="ctr"/>
                                      <a:endParaRPr lang="en-US" sz="1000" dirty="0">
                                        <a:solidFill>
                                          <a:schemeClr val="tx1"/>
                                        </a:solidFill>
                                      </a:endParaRPr>
                                    </a:p>
                                    <a:p>
                                      <a:pPr algn="ctr"/>
                                      <a:r>
                                        <a:rPr lang="en-US" sz="1000" dirty="0" err="1">
                                          <a:solidFill>
                                            <a:schemeClr val="tx1"/>
                                          </a:solidFill>
                                        </a:rPr>
                                        <a:t>SciCal</a:t>
                                      </a:r>
                                      <a:endParaRPr lang="en-US" sz="1000" dirty="0">
                                        <a:solidFill>
                                          <a:schemeClr val="tx1"/>
                                        </a:solidFill>
                                      </a:endParaRPr>
                                    </a:p>
                                    <a:p>
                                      <a:pPr algn="ctr"/>
                                      <a:endParaRPr lang="en-US" sz="1000" dirty="0">
                                        <a:solidFill>
                                          <a:schemeClr val="tx1"/>
                                        </a:solidFill>
                                      </a:endParaRPr>
                                    </a:p>
                                  </p:txBody>
                                </p:sp>
                              </p:grpSp>
                            </p:grpSp>
                            <p:sp>
                              <p:nvSpPr>
                                <p:cNvPr id="1295" name="Rectangle 1294">
                                  <a:extLst>
                                    <a:ext uri="{FF2B5EF4-FFF2-40B4-BE49-F238E27FC236}">
                                      <a16:creationId xmlns:a16="http://schemas.microsoft.com/office/drawing/2014/main" id="{B5878228-652A-C946-92F4-6CFA56A1C1FE}"/>
                                    </a:ext>
                                  </a:extLst>
                                </p:cNvPr>
                                <p:cNvSpPr/>
                                <p:nvPr/>
                              </p:nvSpPr>
                              <p:spPr>
                                <a:xfrm rot="5400000">
                                  <a:off x="7928406" y="1618308"/>
                                  <a:ext cx="4638072" cy="3689112"/>
                                </a:xfrm>
                                <a:prstGeom prst="rect">
                                  <a:avLst/>
                                </a:prstGeom>
                                <a:solidFill>
                                  <a:srgbClr val="FF0000"/>
                                </a:solidFill>
                                <a:ln>
                                  <a:noFill/>
                                </a:ln>
                                <a:effectLst/>
                              </p:spPr>
                              <p:style>
                                <a:lnRef idx="1">
                                  <a:schemeClr val="accent1"/>
                                </a:lnRef>
                                <a:fillRef idx="3">
                                  <a:schemeClr val="accent1"/>
                                </a:fillRef>
                                <a:effectRef idx="2">
                                  <a:schemeClr val="accent1"/>
                                </a:effectRef>
                                <a:fontRef idx="minor">
                                  <a:schemeClr val="lt1"/>
                                </a:fontRef>
                              </p:style>
                              <p:txBody>
                                <a:bodyPr rtlCol="0" anchor="ctr"/>
                                <a:lstStyle/>
                                <a:p>
                                  <a:pPr algn="ctr"/>
                                  <a:r>
                                    <a:rPr lang="en-US" sz="1000" dirty="0" err="1">
                                      <a:solidFill>
                                        <a:schemeClr val="tx1"/>
                                      </a:solidFill>
                                    </a:rPr>
                                    <a:t>SciCal</a:t>
                                  </a:r>
                                  <a:endParaRPr lang="en-US" sz="1000" dirty="0">
                                    <a:solidFill>
                                      <a:schemeClr val="tx1"/>
                                    </a:solidFill>
                                  </a:endParaRPr>
                                </a:p>
                              </p:txBody>
                            </p:sp>
                          </p:grpSp>
                          <p:grpSp>
                            <p:nvGrpSpPr>
                              <p:cNvPr id="1271" name="Group 1270">
                                <a:extLst>
                                  <a:ext uri="{FF2B5EF4-FFF2-40B4-BE49-F238E27FC236}">
                                    <a16:creationId xmlns:a16="http://schemas.microsoft.com/office/drawing/2014/main" id="{3446A491-9382-7247-A9A6-18CC56F99895}"/>
                                  </a:ext>
                                </a:extLst>
                              </p:cNvPr>
                              <p:cNvGrpSpPr/>
                              <p:nvPr/>
                            </p:nvGrpSpPr>
                            <p:grpSpPr>
                              <a:xfrm>
                                <a:off x="1283829" y="6516234"/>
                                <a:ext cx="10875554" cy="269179"/>
                                <a:chOff x="2708369" y="5900216"/>
                                <a:chExt cx="10875554" cy="269179"/>
                              </a:xfrm>
                            </p:grpSpPr>
                            <p:grpSp>
                              <p:nvGrpSpPr>
                                <p:cNvPr id="1272" name="Group 1271">
                                  <a:extLst>
                                    <a:ext uri="{FF2B5EF4-FFF2-40B4-BE49-F238E27FC236}">
                                      <a16:creationId xmlns:a16="http://schemas.microsoft.com/office/drawing/2014/main" id="{B84BA017-96F5-5748-B093-AC88F358CC3B}"/>
                                    </a:ext>
                                  </a:extLst>
                                </p:cNvPr>
                                <p:cNvGrpSpPr/>
                                <p:nvPr/>
                              </p:nvGrpSpPr>
                              <p:grpSpPr>
                                <a:xfrm>
                                  <a:off x="3187771" y="5900216"/>
                                  <a:ext cx="10396152" cy="269179"/>
                                  <a:chOff x="3187771" y="5900216"/>
                                  <a:chExt cx="10396152" cy="269179"/>
                                </a:xfrm>
                              </p:grpSpPr>
                              <p:sp>
                                <p:nvSpPr>
                                  <p:cNvPr id="1274" name="TextBox 1273">
                                    <a:extLst>
                                      <a:ext uri="{FF2B5EF4-FFF2-40B4-BE49-F238E27FC236}">
                                        <a16:creationId xmlns:a16="http://schemas.microsoft.com/office/drawing/2014/main" id="{BA3555E9-8826-1846-BC66-2EBC9A799FA9}"/>
                                      </a:ext>
                                    </a:extLst>
                                  </p:cNvPr>
                                  <p:cNvSpPr txBox="1"/>
                                  <p:nvPr/>
                                </p:nvSpPr>
                                <p:spPr>
                                  <a:xfrm>
                                    <a:off x="3562704" y="5953950"/>
                                    <a:ext cx="547295" cy="215445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</p:spPr>
                                <p:txBody>
                                  <a:bodyPr wrap="none" rtlCol="0">
                                    <a:spAutoFit/>
                                  </a:bodyPr>
                                  <a:lstStyle/>
                                  <a:p>
                                    <a:r>
                                      <a:rPr lang="en-FR" sz="800" dirty="0">
                                        <a:latin typeface="Avenir Next" panose="020B0503020202020204" pitchFamily="34" charset="0"/>
                                      </a:rPr>
                                      <a:t>0.5</a:t>
                                    </a:r>
                                  </a:p>
                                </p:txBody>
                              </p:sp>
                              <p:grpSp>
                                <p:nvGrpSpPr>
                                  <p:cNvPr id="1275" name="Group 1274">
                                    <a:extLst>
                                      <a:ext uri="{FF2B5EF4-FFF2-40B4-BE49-F238E27FC236}">
                                        <a16:creationId xmlns:a16="http://schemas.microsoft.com/office/drawing/2014/main" id="{34B65A60-9D56-894C-B3BC-E5265A7CDC4D}"/>
                                      </a:ext>
                                    </a:extLst>
                                  </p:cNvPr>
                                  <p:cNvGrpSpPr/>
                                  <p:nvPr/>
                                </p:nvGrpSpPr>
                                <p:grpSpPr>
                                  <a:xfrm>
                                    <a:off x="3187771" y="5900216"/>
                                    <a:ext cx="10396152" cy="269179"/>
                                    <a:chOff x="3187771" y="5900216"/>
                                    <a:chExt cx="10396152" cy="269179"/>
                                  </a:xfrm>
                                </p:grpSpPr>
                                <p:grpSp>
                                  <p:nvGrpSpPr>
                                    <p:cNvPr id="1276" name="Group 1275">
                                      <a:extLst>
                                        <a:ext uri="{FF2B5EF4-FFF2-40B4-BE49-F238E27FC236}">
                                          <a16:creationId xmlns:a16="http://schemas.microsoft.com/office/drawing/2014/main" id="{4EADE3CB-4942-E14C-9CCD-432F43FF3331}"/>
                                        </a:ext>
                                      </a:extLst>
                                    </p:cNvPr>
                                    <p:cNvGrpSpPr/>
                                    <p:nvPr/>
                                  </p:nvGrpSpPr>
                                  <p:grpSpPr>
                                    <a:xfrm>
                                      <a:off x="3187771" y="5901799"/>
                                      <a:ext cx="10396152" cy="267596"/>
                                      <a:chOff x="3187771" y="5901799"/>
                                      <a:chExt cx="10396152" cy="267596"/>
                                    </a:xfrm>
                                  </p:grpSpPr>
                                  <p:grpSp>
                                    <p:nvGrpSpPr>
                                      <p:cNvPr id="1279" name="Group 1278">
                                        <a:extLst>
                                          <a:ext uri="{FF2B5EF4-FFF2-40B4-BE49-F238E27FC236}">
                                            <a16:creationId xmlns:a16="http://schemas.microsoft.com/office/drawing/2014/main" id="{49F8BEE1-696C-D745-AA28-A51B23045EEB}"/>
                                          </a:ext>
                                        </a:extLst>
                                      </p:cNvPr>
                                      <p:cNvGrpSpPr/>
                                      <p:nvPr/>
                                    </p:nvGrpSpPr>
                                    <p:grpSpPr>
                                      <a:xfrm>
                                        <a:off x="3187771" y="5943518"/>
                                        <a:ext cx="10396152" cy="225877"/>
                                        <a:chOff x="3187771" y="5953565"/>
                                        <a:chExt cx="10396152" cy="225877"/>
                                      </a:xfrm>
                                    </p:grpSpPr>
                                    <p:cxnSp>
                                      <p:nvCxnSpPr>
                                        <p:cNvPr id="1288" name="Straight Arrow Connector 1287">
                                          <a:extLst>
                                            <a:ext uri="{FF2B5EF4-FFF2-40B4-BE49-F238E27FC236}">
                                              <a16:creationId xmlns:a16="http://schemas.microsoft.com/office/drawing/2014/main" id="{342EF53A-6EDF-1C48-8FA9-13A093CEAFF2}"/>
                                            </a:ext>
                                          </a:extLst>
                                        </p:cNvPr>
                                        <p:cNvCxnSpPr>
                                          <a:cxnSpLocks/>
                                        </p:cNvCxnSpPr>
                                        <p:nvPr/>
                                      </p:nvCxnSpPr>
                                      <p:spPr>
                                        <a:xfrm flipV="1">
                                          <a:off x="3187771" y="5953565"/>
                                          <a:ext cx="10396152" cy="23873"/>
                                        </a:xfrm>
                                        <a:prstGeom prst="straightConnector1">
                                          <a:avLst/>
                                        </a:prstGeom>
                                        <a:ln w="12700">
                                          <a:solidFill>
                                            <a:schemeClr val="tx1"/>
                                          </a:solidFill>
                                          <a:tailEnd type="triangle"/>
                                        </a:ln>
                                        <a:effectLst/>
                                      </p:spPr>
                                      <p:style>
                                        <a:lnRef idx="2">
                                          <a:schemeClr val="accent1"/>
                                        </a:lnRef>
                                        <a:fillRef idx="0">
                                          <a:schemeClr val="accent1"/>
                                        </a:fillRef>
                                        <a:effectRef idx="1">
                                          <a:schemeClr val="accent1"/>
                                        </a:effectRef>
                                        <a:fontRef idx="minor">
                                          <a:schemeClr val="tx1"/>
                                        </a:fontRef>
                                      </p:style>
                                    </p:cxnSp>
                                    <p:sp>
                                      <p:nvSpPr>
                                        <p:cNvPr id="1289" name="TextBox 1288">
                                          <a:extLst>
                                            <a:ext uri="{FF2B5EF4-FFF2-40B4-BE49-F238E27FC236}">
                                              <a16:creationId xmlns:a16="http://schemas.microsoft.com/office/drawing/2014/main" id="{FCD327BA-7703-9643-A85F-CD58250E1783}"/>
                                            </a:ext>
                                          </a:extLst>
                                        </p:cNvPr>
                                        <p:cNvSpPr txBox="1"/>
                                        <p:nvPr/>
                                      </p:nvSpPr>
                                      <p:spPr>
                                        <a:xfrm>
                                          <a:off x="5403242" y="5963999"/>
                                          <a:ext cx="547295" cy="215443"/>
                                        </a:xfrm>
                                        <a:prstGeom prst="rect">
                                          <a:avLst/>
                                        </a:prstGeom>
                                        <a:noFill/>
                                      </p:spPr>
                                      <p:txBody>
                                        <a:bodyPr wrap="none" rtlCol="0">
                                          <a:spAutoFit/>
                                        </a:bodyPr>
                                        <a:lstStyle/>
                                        <a:p>
                                          <a:r>
                                            <a:rPr lang="en-FR" sz="800" dirty="0">
                                              <a:latin typeface="Avenir Next" panose="020B0503020202020204" pitchFamily="34" charset="0"/>
                                            </a:rPr>
                                            <a:t>1.5</a:t>
                                          </a:r>
                                        </a:p>
                                      </p:txBody>
                                    </p:sp>
                                    <p:sp>
                                      <p:nvSpPr>
                                        <p:cNvPr id="1290" name="TextBox 1289">
                                          <a:extLst>
                                            <a:ext uri="{FF2B5EF4-FFF2-40B4-BE49-F238E27FC236}">
                                              <a16:creationId xmlns:a16="http://schemas.microsoft.com/office/drawing/2014/main" id="{0074F9D7-ADD0-E449-A4EF-FC972A537C5D}"/>
                                            </a:ext>
                                          </a:extLst>
                                        </p:cNvPr>
                                        <p:cNvSpPr txBox="1"/>
                                        <p:nvPr/>
                                      </p:nvSpPr>
                                      <p:spPr>
                                        <a:xfrm>
                                          <a:off x="4482971" y="5963999"/>
                                          <a:ext cx="547295" cy="215443"/>
                                        </a:xfrm>
                                        <a:prstGeom prst="rect">
                                          <a:avLst/>
                                        </a:prstGeom>
                                        <a:noFill/>
                                      </p:spPr>
                                      <p:txBody>
                                        <a:bodyPr wrap="none" rtlCol="0">
                                          <a:spAutoFit/>
                                        </a:bodyPr>
                                        <a:lstStyle/>
                                        <a:p>
                                          <a:r>
                                            <a:rPr lang="en-FR" sz="800" dirty="0">
                                              <a:latin typeface="Avenir Next" panose="020B0503020202020204" pitchFamily="34" charset="0"/>
                                            </a:rPr>
                                            <a:t>1.0</a:t>
                                          </a:r>
                                        </a:p>
                                      </p:txBody>
                                    </p:sp>
                                    <p:sp>
                                      <p:nvSpPr>
                                        <p:cNvPr id="1291" name="TextBox 1290">
                                          <a:extLst>
                                            <a:ext uri="{FF2B5EF4-FFF2-40B4-BE49-F238E27FC236}">
                                              <a16:creationId xmlns:a16="http://schemas.microsoft.com/office/drawing/2014/main" id="{CE8B8C9C-9B7A-A04D-9D0D-3F40BB876E4F}"/>
                                            </a:ext>
                                          </a:extLst>
                                        </p:cNvPr>
                                        <p:cNvSpPr txBox="1"/>
                                        <p:nvPr/>
                                      </p:nvSpPr>
                                      <p:spPr>
                                        <a:xfrm>
                                          <a:off x="6323516" y="5963999"/>
                                          <a:ext cx="547295" cy="215443"/>
                                        </a:xfrm>
                                        <a:prstGeom prst="rect">
                                          <a:avLst/>
                                        </a:prstGeom>
                                        <a:noFill/>
                                      </p:spPr>
                                      <p:txBody>
                                        <a:bodyPr wrap="none" rtlCol="0">
                                          <a:spAutoFit/>
                                        </a:bodyPr>
                                        <a:lstStyle/>
                                        <a:p>
                                          <a:r>
                                            <a:rPr lang="en-FR" sz="800" dirty="0">
                                              <a:latin typeface="Avenir Next" panose="020B0503020202020204" pitchFamily="34" charset="0"/>
                                            </a:rPr>
                                            <a:t>2.0</a:t>
                                          </a:r>
                                        </a:p>
                                      </p:txBody>
                                    </p:sp>
                                    <p:sp>
                                      <p:nvSpPr>
                                        <p:cNvPr id="1292" name="TextBox 1291">
                                          <a:extLst>
                                            <a:ext uri="{FF2B5EF4-FFF2-40B4-BE49-F238E27FC236}">
                                              <a16:creationId xmlns:a16="http://schemas.microsoft.com/office/drawing/2014/main" id="{CA10A221-C625-864C-9225-56A4CE3CD1DE}"/>
                                            </a:ext>
                                          </a:extLst>
                                        </p:cNvPr>
                                        <p:cNvSpPr txBox="1"/>
                                        <p:nvPr/>
                                      </p:nvSpPr>
                                      <p:spPr>
                                        <a:xfrm>
                                          <a:off x="7243784" y="5963999"/>
                                          <a:ext cx="547295" cy="215443"/>
                                        </a:xfrm>
                                        <a:prstGeom prst="rect">
                                          <a:avLst/>
                                        </a:prstGeom>
                                        <a:noFill/>
                                      </p:spPr>
                                      <p:txBody>
                                        <a:bodyPr wrap="none" rtlCol="0">
                                          <a:spAutoFit/>
                                        </a:bodyPr>
                                        <a:lstStyle/>
                                        <a:p>
                                          <a:r>
                                            <a:rPr lang="en-FR" sz="800" dirty="0">
                                              <a:latin typeface="Avenir Next" panose="020B0503020202020204" pitchFamily="34" charset="0"/>
                                            </a:rPr>
                                            <a:t>2.5</a:t>
                                          </a:r>
                                        </a:p>
                                      </p:txBody>
                                    </p:sp>
                                    <p:sp>
                                      <p:nvSpPr>
                                        <p:cNvPr id="1293" name="TextBox 1292">
                                          <a:extLst>
                                            <a:ext uri="{FF2B5EF4-FFF2-40B4-BE49-F238E27FC236}">
                                              <a16:creationId xmlns:a16="http://schemas.microsoft.com/office/drawing/2014/main" id="{78726A33-9DB7-D14E-9EA6-31F6BAFDC2BB}"/>
                                            </a:ext>
                                          </a:extLst>
                                        </p:cNvPr>
                                        <p:cNvSpPr txBox="1"/>
                                        <p:nvPr/>
                                      </p:nvSpPr>
                                      <p:spPr>
                                        <a:xfrm>
                                          <a:off x="8164058" y="5963999"/>
                                          <a:ext cx="547295" cy="215443"/>
                                        </a:xfrm>
                                        <a:prstGeom prst="rect">
                                          <a:avLst/>
                                        </a:prstGeom>
                                        <a:noFill/>
                                      </p:spPr>
                                      <p:txBody>
                                        <a:bodyPr wrap="none" rtlCol="0">
                                          <a:spAutoFit/>
                                        </a:bodyPr>
                                        <a:lstStyle/>
                                        <a:p>
                                          <a:r>
                                            <a:rPr lang="en-FR" sz="800" dirty="0">
                                              <a:latin typeface="Avenir Next" panose="020B0503020202020204" pitchFamily="34" charset="0"/>
                                            </a:rPr>
                                            <a:t>3.0</a:t>
                                          </a:r>
                                        </a:p>
                                      </p:txBody>
                                    </p:sp>
                                  </p:grpSp>
                                  <p:grpSp>
                                    <p:nvGrpSpPr>
                                      <p:cNvPr id="1280" name="Group 1279">
                                        <a:extLst>
                                          <a:ext uri="{FF2B5EF4-FFF2-40B4-BE49-F238E27FC236}">
                                            <a16:creationId xmlns:a16="http://schemas.microsoft.com/office/drawing/2014/main" id="{5803EF83-E806-BF46-B794-CECCC1BDEF5A}"/>
                                          </a:ext>
                                        </a:extLst>
                                      </p:cNvPr>
                                      <p:cNvGrpSpPr/>
                                      <p:nvPr/>
                                    </p:nvGrpSpPr>
                                    <p:grpSpPr>
                                      <a:xfrm>
                                        <a:off x="3201928" y="5901799"/>
                                        <a:ext cx="5469798" cy="71457"/>
                                        <a:chOff x="1165609" y="1354421"/>
                                        <a:chExt cx="912723" cy="109747"/>
                                      </a:xfrm>
                                    </p:grpSpPr>
                                    <p:cxnSp>
                                      <p:nvCxnSpPr>
                                        <p:cNvPr id="1281" name="Straight Connector 1280">
                                          <a:extLst>
                                            <a:ext uri="{FF2B5EF4-FFF2-40B4-BE49-F238E27FC236}">
                                              <a16:creationId xmlns:a16="http://schemas.microsoft.com/office/drawing/2014/main" id="{B4866F30-4EFD-644F-B2B3-F3983C4B0276}"/>
                                            </a:ext>
                                          </a:extLst>
                                        </p:cNvPr>
                                        <p:cNvCxnSpPr>
                                          <a:cxnSpLocks/>
                                        </p:cNvCxnSpPr>
                                        <p:nvPr/>
                                      </p:nvCxnSpPr>
                                      <p:spPr>
                                        <a:xfrm>
                                          <a:off x="1165609" y="1354424"/>
                                          <a:ext cx="0" cy="109721"/>
                                        </a:xfrm>
                                        <a:prstGeom prst="line">
                                          <a:avLst/>
                                        </a:prstGeom>
                                        <a:ln w="12700">
                                          <a:solidFill>
                                            <a:schemeClr val="tx1"/>
                                          </a:solidFill>
                                        </a:ln>
                                        <a:effectLst/>
                                      </p:spPr>
                                      <p:style>
                                        <a:lnRef idx="2">
                                          <a:schemeClr val="accent1"/>
                                        </a:lnRef>
                                        <a:fillRef idx="0">
                                          <a:schemeClr val="accent1"/>
                                        </a:fillRef>
                                        <a:effectRef idx="1">
                                          <a:schemeClr val="accent1"/>
                                        </a:effectRef>
                                        <a:fontRef idx="minor">
                                          <a:schemeClr val="tx1"/>
                                        </a:fontRef>
                                      </p:style>
                                    </p:cxnSp>
                                    <p:cxnSp>
                                      <p:nvCxnSpPr>
                                        <p:cNvPr id="1282" name="Straight Connector 1281">
                                          <a:extLst>
                                            <a:ext uri="{FF2B5EF4-FFF2-40B4-BE49-F238E27FC236}">
                                              <a16:creationId xmlns:a16="http://schemas.microsoft.com/office/drawing/2014/main" id="{7F2D3F19-E544-9142-8C6E-96947B2FFF50}"/>
                                            </a:ext>
                                          </a:extLst>
                                        </p:cNvPr>
                                        <p:cNvCxnSpPr>
                                          <a:cxnSpLocks/>
                                        </p:cNvCxnSpPr>
                                        <p:nvPr/>
                                      </p:nvCxnSpPr>
                                      <p:spPr>
                                        <a:xfrm>
                                          <a:off x="1311301" y="1354443"/>
                                          <a:ext cx="0" cy="109719"/>
                                        </a:xfrm>
                                        <a:prstGeom prst="line">
                                          <a:avLst/>
                                        </a:prstGeom>
                                        <a:ln w="12700">
                                          <a:solidFill>
                                            <a:schemeClr val="tx1"/>
                                          </a:solidFill>
                                        </a:ln>
                                        <a:effectLst/>
                                      </p:spPr>
                                      <p:style>
                                        <a:lnRef idx="2">
                                          <a:schemeClr val="accent1"/>
                                        </a:lnRef>
                                        <a:fillRef idx="0">
                                          <a:schemeClr val="accent1"/>
                                        </a:fillRef>
                                        <a:effectRef idx="1">
                                          <a:schemeClr val="accent1"/>
                                        </a:effectRef>
                                        <a:fontRef idx="minor">
                                          <a:schemeClr val="tx1"/>
                                        </a:fontRef>
                                      </p:style>
                                    </p:cxnSp>
                                    <p:cxnSp>
                                      <p:nvCxnSpPr>
                                        <p:cNvPr id="1283" name="Straight Connector 1282">
                                          <a:extLst>
                                            <a:ext uri="{FF2B5EF4-FFF2-40B4-BE49-F238E27FC236}">
                                              <a16:creationId xmlns:a16="http://schemas.microsoft.com/office/drawing/2014/main" id="{5DFC4E66-120E-9146-8026-1865B3E9E01E}"/>
                                            </a:ext>
                                          </a:extLst>
                                        </p:cNvPr>
                                        <p:cNvCxnSpPr>
                                          <a:cxnSpLocks/>
                                        </p:cNvCxnSpPr>
                                        <p:nvPr/>
                                      </p:nvCxnSpPr>
                                      <p:spPr>
                                        <a:xfrm>
                                          <a:off x="1465378" y="1354421"/>
                                          <a:ext cx="0" cy="109721"/>
                                        </a:xfrm>
                                        <a:prstGeom prst="line">
                                          <a:avLst/>
                                        </a:prstGeom>
                                        <a:ln w="12700">
                                          <a:solidFill>
                                            <a:schemeClr val="tx1"/>
                                          </a:solidFill>
                                        </a:ln>
                                        <a:effectLst/>
                                      </p:spPr>
                                      <p:style>
                                        <a:lnRef idx="2">
                                          <a:schemeClr val="accent1"/>
                                        </a:lnRef>
                                        <a:fillRef idx="0">
                                          <a:schemeClr val="accent1"/>
                                        </a:fillRef>
                                        <a:effectRef idx="1">
                                          <a:schemeClr val="accent1"/>
                                        </a:effectRef>
                                        <a:fontRef idx="minor">
                                          <a:schemeClr val="tx1"/>
                                        </a:fontRef>
                                      </p:style>
                                    </p:cxnSp>
                                    <p:cxnSp>
                                      <p:nvCxnSpPr>
                                        <p:cNvPr id="1284" name="Straight Connector 1283">
                                          <a:extLst>
                                            <a:ext uri="{FF2B5EF4-FFF2-40B4-BE49-F238E27FC236}">
                                              <a16:creationId xmlns:a16="http://schemas.microsoft.com/office/drawing/2014/main" id="{8D5C0078-135E-C442-9F1F-3ED72085333D}"/>
                                            </a:ext>
                                          </a:extLst>
                                        </p:cNvPr>
                                        <p:cNvCxnSpPr>
                                          <a:cxnSpLocks/>
                                        </p:cNvCxnSpPr>
                                        <p:nvPr/>
                                      </p:nvCxnSpPr>
                                      <p:spPr>
                                        <a:xfrm>
                                          <a:off x="1617778" y="1354447"/>
                                          <a:ext cx="0" cy="109721"/>
                                        </a:xfrm>
                                        <a:prstGeom prst="line">
                                          <a:avLst/>
                                        </a:prstGeom>
                                        <a:ln w="12700">
                                          <a:solidFill>
                                            <a:schemeClr val="tx1"/>
                                          </a:solidFill>
                                        </a:ln>
                                        <a:effectLst/>
                                      </p:spPr>
                                      <p:style>
                                        <a:lnRef idx="2">
                                          <a:schemeClr val="accent1"/>
                                        </a:lnRef>
                                        <a:fillRef idx="0">
                                          <a:schemeClr val="accent1"/>
                                        </a:fillRef>
                                        <a:effectRef idx="1">
                                          <a:schemeClr val="accent1"/>
                                        </a:effectRef>
                                        <a:fontRef idx="minor">
                                          <a:schemeClr val="tx1"/>
                                        </a:fontRef>
                                      </p:style>
                                    </p:cxnSp>
                                    <p:cxnSp>
                                      <p:nvCxnSpPr>
                                        <p:cNvPr id="1285" name="Straight Connector 1284">
                                          <a:extLst>
                                            <a:ext uri="{FF2B5EF4-FFF2-40B4-BE49-F238E27FC236}">
                                              <a16:creationId xmlns:a16="http://schemas.microsoft.com/office/drawing/2014/main" id="{15C162AB-6635-9F43-81B2-310156656981}"/>
                                            </a:ext>
                                          </a:extLst>
                                        </p:cNvPr>
                                        <p:cNvCxnSpPr>
                                          <a:cxnSpLocks/>
                                        </p:cNvCxnSpPr>
                                        <p:nvPr/>
                                      </p:nvCxnSpPr>
                                      <p:spPr>
                                        <a:xfrm>
                                          <a:off x="1773532" y="1354447"/>
                                          <a:ext cx="0" cy="109721"/>
                                        </a:xfrm>
                                        <a:prstGeom prst="line">
                                          <a:avLst/>
                                        </a:prstGeom>
                                        <a:ln w="12700">
                                          <a:solidFill>
                                            <a:schemeClr val="tx1"/>
                                          </a:solidFill>
                                        </a:ln>
                                        <a:effectLst/>
                                      </p:spPr>
                                      <p:style>
                                        <a:lnRef idx="2">
                                          <a:schemeClr val="accent1"/>
                                        </a:lnRef>
                                        <a:fillRef idx="0">
                                          <a:schemeClr val="accent1"/>
                                        </a:fillRef>
                                        <a:effectRef idx="1">
                                          <a:schemeClr val="accent1"/>
                                        </a:effectRef>
                                        <a:fontRef idx="minor">
                                          <a:schemeClr val="tx1"/>
                                        </a:fontRef>
                                      </p:style>
                                    </p:cxnSp>
                                    <p:cxnSp>
                                      <p:nvCxnSpPr>
                                        <p:cNvPr id="1286" name="Straight Connector 1285">
                                          <a:extLst>
                                            <a:ext uri="{FF2B5EF4-FFF2-40B4-BE49-F238E27FC236}">
                                              <a16:creationId xmlns:a16="http://schemas.microsoft.com/office/drawing/2014/main" id="{AF579609-12F9-ED41-AC22-D5A7C17E68F9}"/>
                                            </a:ext>
                                          </a:extLst>
                                        </p:cNvPr>
                                        <p:cNvCxnSpPr>
                                          <a:cxnSpLocks/>
                                        </p:cNvCxnSpPr>
                                        <p:nvPr/>
                                      </p:nvCxnSpPr>
                                      <p:spPr>
                                        <a:xfrm>
                                          <a:off x="1925932" y="1354447"/>
                                          <a:ext cx="0" cy="109721"/>
                                        </a:xfrm>
                                        <a:prstGeom prst="line">
                                          <a:avLst/>
                                        </a:prstGeom>
                                        <a:ln w="12700">
                                          <a:solidFill>
                                            <a:schemeClr val="tx1"/>
                                          </a:solidFill>
                                        </a:ln>
                                        <a:effectLst/>
                                      </p:spPr>
                                      <p:style>
                                        <a:lnRef idx="2">
                                          <a:schemeClr val="accent1"/>
                                        </a:lnRef>
                                        <a:fillRef idx="0">
                                          <a:schemeClr val="accent1"/>
                                        </a:fillRef>
                                        <a:effectRef idx="1">
                                          <a:schemeClr val="accent1"/>
                                        </a:effectRef>
                                        <a:fontRef idx="minor">
                                          <a:schemeClr val="tx1"/>
                                        </a:fontRef>
                                      </p:style>
                                    </p:cxnSp>
                                    <p:cxnSp>
                                      <p:nvCxnSpPr>
                                        <p:cNvPr id="1287" name="Straight Connector 1286">
                                          <a:extLst>
                                            <a:ext uri="{FF2B5EF4-FFF2-40B4-BE49-F238E27FC236}">
                                              <a16:creationId xmlns:a16="http://schemas.microsoft.com/office/drawing/2014/main" id="{616A4DFD-8366-8F4F-87BF-4A0F41D77D3E}"/>
                                            </a:ext>
                                          </a:extLst>
                                        </p:cNvPr>
                                        <p:cNvCxnSpPr>
                                          <a:cxnSpLocks/>
                                        </p:cNvCxnSpPr>
                                        <p:nvPr/>
                                      </p:nvCxnSpPr>
                                      <p:spPr>
                                        <a:xfrm>
                                          <a:off x="2078332" y="1354447"/>
                                          <a:ext cx="0" cy="109721"/>
                                        </a:xfrm>
                                        <a:prstGeom prst="line">
                                          <a:avLst/>
                                        </a:prstGeom>
                                        <a:ln w="12700">
                                          <a:solidFill>
                                            <a:schemeClr val="tx1"/>
                                          </a:solidFill>
                                        </a:ln>
                                        <a:effectLst/>
                                      </p:spPr>
                                      <p:style>
                                        <a:lnRef idx="2">
                                          <a:schemeClr val="accent1"/>
                                        </a:lnRef>
                                        <a:fillRef idx="0">
                                          <a:schemeClr val="accent1"/>
                                        </a:fillRef>
                                        <a:effectRef idx="1">
                                          <a:schemeClr val="accent1"/>
                                        </a:effectRef>
                                        <a:fontRef idx="minor">
                                          <a:schemeClr val="tx1"/>
                                        </a:fontRef>
                                      </p:style>
                                    </p:cxnSp>
                                  </p:grpSp>
                                </p:grpSp>
                                <p:sp>
                                  <p:nvSpPr>
                                    <p:cNvPr id="1277" name="TextBox 1276">
                                      <a:extLst>
                                        <a:ext uri="{FF2B5EF4-FFF2-40B4-BE49-F238E27FC236}">
                                          <a16:creationId xmlns:a16="http://schemas.microsoft.com/office/drawing/2014/main" id="{5E7070E4-212E-7B49-881E-73DB3BC6266D}"/>
                                        </a:ext>
                                      </a:extLst>
                                    </p:cNvPr>
                                    <p:cNvSpPr txBox="1"/>
                                    <p:nvPr/>
                                  </p:nvSpPr>
                                  <p:spPr>
                                    <a:xfrm>
                                      <a:off x="9088764" y="5953950"/>
                                      <a:ext cx="547295" cy="215445"/>
                                    </a:xfrm>
                                    <a:prstGeom prst="rect">
                                      <a:avLst/>
                                    </a:prstGeom>
                                    <a:noFill/>
                                  </p:spPr>
                                  <p:txBody>
                                    <a:bodyPr wrap="none" rtlCol="0">
                                      <a:spAutoFit/>
                                    </a:bodyPr>
                                    <a:lstStyle/>
                                    <a:p>
                                      <a:r>
                                        <a:rPr lang="en-FR" sz="800" dirty="0">
                                          <a:latin typeface="Avenir Next" panose="020B0503020202020204" pitchFamily="34" charset="0"/>
                                        </a:rPr>
                                        <a:t>3.5</a:t>
                                      </a:r>
                                    </a:p>
                                  </p:txBody>
                                </p:sp>
                                <p:cxnSp>
                                  <p:nvCxnSpPr>
                                    <p:cNvPr id="1278" name="Straight Connector 1277">
                                      <a:extLst>
                                        <a:ext uri="{FF2B5EF4-FFF2-40B4-BE49-F238E27FC236}">
                                          <a16:creationId xmlns:a16="http://schemas.microsoft.com/office/drawing/2014/main" id="{DA831D89-F8C2-F941-A087-8F6DA1E3769E}"/>
                                        </a:ext>
                                      </a:extLst>
                                    </p:cNvPr>
                                    <p:cNvCxnSpPr>
                                      <a:cxnSpLocks/>
                                    </p:cNvCxnSpPr>
                                    <p:nvPr/>
                                  </p:nvCxnSpPr>
                                  <p:spPr>
                                    <a:xfrm>
                                      <a:off x="9594145" y="5900216"/>
                                      <a:ext cx="0" cy="71440"/>
                                    </a:xfrm>
                                    <a:prstGeom prst="line">
                                      <a:avLst/>
                                    </a:prstGeom>
                                    <a:ln w="12700">
                                      <a:solidFill>
                                        <a:schemeClr val="tx1"/>
                                      </a:solidFill>
                                    </a:ln>
                                    <a:effectLst/>
                                  </p:spPr>
                                  <p:style>
                                    <a:lnRef idx="2">
                                      <a:schemeClr val="accent1"/>
                                    </a:lnRef>
                                    <a:fillRef idx="0">
                                      <a:schemeClr val="accent1"/>
                                    </a:fillRef>
                                    <a:effectRef idx="1">
                                      <a:schemeClr val="accent1"/>
                                    </a:effectRef>
                                    <a:fontRef idx="minor">
                                      <a:schemeClr val="tx1"/>
                                    </a:fontRef>
                                  </p:style>
                                </p:cxnSp>
                              </p:grpSp>
                            </p:grpSp>
                            <p:sp>
                              <p:nvSpPr>
                                <p:cNvPr id="1273" name="TextBox 1272">
                                  <a:extLst>
                                    <a:ext uri="{FF2B5EF4-FFF2-40B4-BE49-F238E27FC236}">
                                      <a16:creationId xmlns:a16="http://schemas.microsoft.com/office/drawing/2014/main" id="{86031ACD-019E-004D-A6F6-7E12851B3D4C}"/>
                                    </a:ext>
                                  </a:extLst>
                                </p:cNvPr>
                                <p:cNvSpPr txBox="1"/>
                                <p:nvPr/>
                              </p:nvSpPr>
                              <p:spPr>
                                <a:xfrm>
                                  <a:off x="2708369" y="5953950"/>
                                  <a:ext cx="547295" cy="215445"/>
                                </a:xfrm>
                                <a:prstGeom prst="rect">
                                  <a:avLst/>
                                </a:prstGeom>
                                <a:noFill/>
                              </p:spPr>
                              <p:txBody>
                                <a:bodyPr wrap="none" rtlCol="0">
                                  <a:spAutoFit/>
                                </a:bodyPr>
                                <a:lstStyle/>
                                <a:p>
                                  <a:r>
                                    <a:rPr lang="en-FR" sz="800" dirty="0">
                                      <a:latin typeface="Avenir Next" panose="020B0503020202020204" pitchFamily="34" charset="0"/>
                                    </a:rPr>
                                    <a:t>0.0</a:t>
                                  </a:r>
                                </a:p>
                              </p:txBody>
                            </p:sp>
                          </p:grpSp>
                        </p:grpSp>
                        <p:sp>
                          <p:nvSpPr>
                            <p:cNvPr id="1268" name="TextBox 1267">
                              <a:extLst>
                                <a:ext uri="{FF2B5EF4-FFF2-40B4-BE49-F238E27FC236}">
                                  <a16:creationId xmlns:a16="http://schemas.microsoft.com/office/drawing/2014/main" id="{212BC48F-B0B6-F744-A665-8541E8B033F8}"/>
                                </a:ext>
                              </a:extLst>
                            </p:cNvPr>
                            <p:cNvSpPr txBox="1"/>
                            <p:nvPr/>
                          </p:nvSpPr>
                          <p:spPr>
                            <a:xfrm>
                              <a:off x="7261598" y="6409550"/>
                              <a:ext cx="330540" cy="215444"/>
                            </a:xfrm>
                            <a:prstGeom prst="rect">
                              <a:avLst/>
                            </a:prstGeom>
                            <a:noFill/>
                          </p:spPr>
                          <p:txBody>
                            <a:bodyPr wrap="none" rtlCol="0">
                              <a:spAutoFit/>
                            </a:bodyPr>
                            <a:lstStyle/>
                            <a:p>
                              <a:r>
                                <a:rPr lang="en-FR" sz="800" dirty="0">
                                  <a:latin typeface="Avenir Next" panose="020B0503020202020204" pitchFamily="34" charset="0"/>
                                </a:rPr>
                                <a:t>4.0</a:t>
                              </a:r>
                            </a:p>
                          </p:txBody>
                        </p:sp>
                        <p:cxnSp>
                          <p:nvCxnSpPr>
                            <p:cNvPr id="1269" name="Straight Connector 1268">
                              <a:extLst>
                                <a:ext uri="{FF2B5EF4-FFF2-40B4-BE49-F238E27FC236}">
                                  <a16:creationId xmlns:a16="http://schemas.microsoft.com/office/drawing/2014/main" id="{CB8844C0-3747-1746-88A1-D96D0BE3F89C}"/>
                                </a:ext>
                              </a:extLst>
                            </p:cNvPr>
                            <p:cNvCxnSpPr>
                              <a:cxnSpLocks/>
                            </p:cNvCxnSpPr>
                            <p:nvPr/>
                          </p:nvCxnSpPr>
                          <p:spPr>
                            <a:xfrm>
                              <a:off x="7577768" y="6344589"/>
                              <a:ext cx="0" cy="71440"/>
                            </a:xfrm>
                            <a:prstGeom prst="line">
                              <a:avLst/>
                            </a:prstGeom>
                            <a:ln w="12700">
                              <a:solidFill>
                                <a:schemeClr val="tx1"/>
                              </a:solidFill>
                            </a:ln>
                            <a:effectLst/>
                          </p:spPr>
                          <p:style>
                            <a:lnRef idx="2">
                              <a:schemeClr val="accent1"/>
                            </a:lnRef>
                            <a:fillRef idx="0">
                              <a:schemeClr val="accent1"/>
                            </a:fillRef>
                            <a:effectRef idx="1">
                              <a:schemeClr val="accent1"/>
                            </a:effectRef>
                            <a:fontRef idx="minor">
                              <a:schemeClr val="tx1"/>
                            </a:fontRef>
                          </p:style>
                        </p:cxnSp>
                      </p:grpSp>
                      <p:cxnSp>
                        <p:nvCxnSpPr>
                          <p:cNvPr id="1266" name="Straight Connector 1265">
                            <a:extLst>
                              <a:ext uri="{FF2B5EF4-FFF2-40B4-BE49-F238E27FC236}">
                                <a16:creationId xmlns:a16="http://schemas.microsoft.com/office/drawing/2014/main" id="{524F845E-AD25-3C43-ADDF-5E54E4B34040}"/>
                              </a:ext>
                            </a:extLst>
                          </p:cNvPr>
                          <p:cNvCxnSpPr>
                            <a:cxnSpLocks/>
                          </p:cNvCxnSpPr>
                          <p:nvPr/>
                        </p:nvCxnSpPr>
                        <p:spPr>
                          <a:xfrm>
                            <a:off x="8153680" y="6342988"/>
                            <a:ext cx="0" cy="71440"/>
                          </a:xfrm>
                          <a:prstGeom prst="line">
                            <a:avLst/>
                          </a:prstGeom>
                          <a:ln w="12700">
                            <a:solidFill>
                              <a:schemeClr val="tx1"/>
                            </a:solidFill>
                          </a:ln>
                          <a:effectLst/>
                        </p:spPr>
                        <p:style>
                          <a:lnRef idx="2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1">
                            <a:schemeClr val="accent1"/>
                          </a:effectRef>
                          <a:fontRef idx="minor">
                            <a:schemeClr val="tx1"/>
                          </a:fontRef>
                        </p:style>
                      </p:cxnSp>
                    </p:grpSp>
                    <p:cxnSp>
                      <p:nvCxnSpPr>
                        <p:cNvPr id="1263" name="Straight Connector 1262">
                          <a:extLst>
                            <a:ext uri="{FF2B5EF4-FFF2-40B4-BE49-F238E27FC236}">
                              <a16:creationId xmlns:a16="http://schemas.microsoft.com/office/drawing/2014/main" id="{0502F002-AA3E-4647-9A8C-115A164C3848}"/>
                            </a:ext>
                          </a:extLst>
                        </p:cNvPr>
                        <p:cNvCxnSpPr>
                          <a:cxnSpLocks/>
                        </p:cNvCxnSpPr>
                        <p:nvPr/>
                      </p:nvCxnSpPr>
                      <p:spPr>
                        <a:xfrm>
                          <a:off x="8710344" y="6341384"/>
                          <a:ext cx="0" cy="71440"/>
                        </a:xfrm>
                        <a:prstGeom prst="line">
                          <a:avLst/>
                        </a:prstGeom>
                        <a:ln w="12700">
                          <a:solidFill>
                            <a:schemeClr val="tx1"/>
                          </a:solidFill>
                        </a:ln>
                        <a:effectLst/>
                      </p:spPr>
                      <p:style>
                        <a:lnRef idx="2">
                          <a:schemeClr val="accent1"/>
                        </a:lnRef>
                        <a:fillRef idx="0">
                          <a:schemeClr val="accent1"/>
                        </a:fillRef>
                        <a:effectRef idx="1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</p:grpSp>
                  <p:sp>
                    <p:nvSpPr>
                      <p:cNvPr id="1244" name="Rectangle 1243">
                        <a:extLst>
                          <a:ext uri="{FF2B5EF4-FFF2-40B4-BE49-F238E27FC236}">
                            <a16:creationId xmlns:a16="http://schemas.microsoft.com/office/drawing/2014/main" id="{74E1C5A9-A2D1-3746-BDFD-9EDED12BA54D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3153192" y="777361"/>
                        <a:ext cx="4996576" cy="1056932"/>
                      </a:xfrm>
                      <a:prstGeom prst="rect">
                        <a:avLst/>
                      </a:prstGeom>
                      <a:solidFill>
                        <a:srgbClr val="FCAF32"/>
                      </a:solidFill>
                      <a:ln>
                        <a:noFill/>
                      </a:ln>
                      <a:effectLst/>
                    </p:spPr>
                    <p:style>
                      <a:lnRef idx="1">
                        <a:schemeClr val="accent1"/>
                      </a:lnRef>
                      <a:fillRef idx="3">
                        <a:schemeClr val="accent1"/>
                      </a:fillRef>
                      <a:effectRef idx="2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r>
                          <a:rPr lang="en-US" sz="1000" dirty="0">
                            <a:solidFill>
                              <a:schemeClr val="tx1"/>
                            </a:solidFill>
                          </a:rPr>
                          <a:t>Muons</a:t>
                        </a:r>
                      </a:p>
                    </p:txBody>
                  </p:sp>
                  <p:grpSp>
                    <p:nvGrpSpPr>
                      <p:cNvPr id="1245" name="Group 1244">
                        <a:extLst>
                          <a:ext uri="{FF2B5EF4-FFF2-40B4-BE49-F238E27FC236}">
                            <a16:creationId xmlns:a16="http://schemas.microsoft.com/office/drawing/2014/main" id="{3EA90CB1-B428-884A-9973-E31E0F48093B}"/>
                          </a:ext>
                        </a:extLst>
                      </p:cNvPr>
                      <p:cNvGrpSpPr/>
                      <p:nvPr/>
                    </p:nvGrpSpPr>
                    <p:grpSpPr>
                      <a:xfrm>
                        <a:off x="3059203" y="481264"/>
                        <a:ext cx="98691" cy="6191495"/>
                        <a:chOff x="3078453" y="481264"/>
                        <a:chExt cx="98691" cy="6191495"/>
                      </a:xfrm>
                    </p:grpSpPr>
                    <p:cxnSp>
                      <p:nvCxnSpPr>
                        <p:cNvPr id="1246" name="Straight Connector 1245">
                          <a:extLst>
                            <a:ext uri="{FF2B5EF4-FFF2-40B4-BE49-F238E27FC236}">
                              <a16:creationId xmlns:a16="http://schemas.microsoft.com/office/drawing/2014/main" id="{05E0B763-E1C4-2B40-85A9-D37C0E79A7E3}"/>
                            </a:ext>
                          </a:extLst>
                        </p:cNvPr>
                        <p:cNvCxnSpPr>
                          <a:cxnSpLocks/>
                        </p:cNvCxnSpPr>
                        <p:nvPr/>
                      </p:nvCxnSpPr>
                      <p:spPr>
                        <a:xfrm rot="16200000">
                          <a:off x="3119801" y="2365494"/>
                          <a:ext cx="0" cy="71440"/>
                        </a:xfrm>
                        <a:prstGeom prst="line">
                          <a:avLst/>
                        </a:prstGeom>
                        <a:ln w="12700">
                          <a:solidFill>
                            <a:schemeClr val="tx1"/>
                          </a:solidFill>
                        </a:ln>
                        <a:effectLst/>
                      </p:spPr>
                      <p:style>
                        <a:lnRef idx="2">
                          <a:schemeClr val="accent1"/>
                        </a:lnRef>
                        <a:fillRef idx="0">
                          <a:schemeClr val="accent1"/>
                        </a:fillRef>
                        <a:effectRef idx="1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  <p:grpSp>
                      <p:nvGrpSpPr>
                        <p:cNvPr id="1247" name="Group 1246">
                          <a:extLst>
                            <a:ext uri="{FF2B5EF4-FFF2-40B4-BE49-F238E27FC236}">
                              <a16:creationId xmlns:a16="http://schemas.microsoft.com/office/drawing/2014/main" id="{F131FBB6-B11E-FB4D-87C8-BFE8FE5562D6}"/>
                            </a:ext>
                          </a:extLst>
                        </p:cNvPr>
                        <p:cNvGrpSpPr/>
                        <p:nvPr/>
                      </p:nvGrpSpPr>
                      <p:grpSpPr>
                        <a:xfrm>
                          <a:off x="3078453" y="481264"/>
                          <a:ext cx="98691" cy="6191495"/>
                          <a:chOff x="3077888" y="317028"/>
                          <a:chExt cx="98691" cy="6191495"/>
                        </a:xfrm>
                      </p:grpSpPr>
                      <p:grpSp>
                        <p:nvGrpSpPr>
                          <p:cNvPr id="1248" name="Group 1247">
                            <a:extLst>
                              <a:ext uri="{FF2B5EF4-FFF2-40B4-BE49-F238E27FC236}">
                                <a16:creationId xmlns:a16="http://schemas.microsoft.com/office/drawing/2014/main" id="{7947EE56-634C-6E4D-8992-E203C13598F9}"/>
                              </a:ext>
                            </a:extLst>
                          </p:cNvPr>
                          <p:cNvGrpSpPr/>
                          <p:nvPr/>
                        </p:nvGrpSpPr>
                        <p:grpSpPr>
                          <a:xfrm rot="16200000">
                            <a:off x="37607" y="3369551"/>
                            <a:ext cx="6191495" cy="86449"/>
                            <a:chOff x="3448753" y="6508215"/>
                            <a:chExt cx="6191495" cy="86449"/>
                          </a:xfrm>
                        </p:grpSpPr>
                        <p:cxnSp>
                          <p:nvCxnSpPr>
                            <p:cNvPr id="1253" name="Straight Arrow Connector 1252">
                              <a:extLst>
                                <a:ext uri="{FF2B5EF4-FFF2-40B4-BE49-F238E27FC236}">
                                  <a16:creationId xmlns:a16="http://schemas.microsoft.com/office/drawing/2014/main" id="{1BCE488A-81C9-0140-AAC1-276BD833C428}"/>
                                </a:ext>
                              </a:extLst>
                            </p:cNvPr>
                            <p:cNvCxnSpPr>
                              <a:cxnSpLocks/>
                            </p:cNvCxnSpPr>
                            <p:nvPr/>
                          </p:nvCxnSpPr>
                          <p:spPr>
                            <a:xfrm rot="5400000" flipH="1" flipV="1">
                              <a:off x="6538135" y="3492551"/>
                              <a:ext cx="12731" cy="6191495"/>
                            </a:xfrm>
                            <a:prstGeom prst="straightConnector1">
                              <a:avLst/>
                            </a:prstGeom>
                            <a:ln w="12700">
                              <a:solidFill>
                                <a:schemeClr val="tx1"/>
                              </a:solidFill>
                              <a:tailEnd type="triangle"/>
                            </a:ln>
                            <a:effectLst/>
                          </p:spPr>
                          <p:style>
                            <a:lnRef idx="2">
                              <a:schemeClr val="accent1"/>
                            </a:lnRef>
                            <a:fillRef idx="0">
                              <a:schemeClr val="accent1"/>
                            </a:fillRef>
                            <a:effectRef idx="1">
                              <a:schemeClr val="accent1"/>
                            </a:effectRef>
                            <a:fontRef idx="minor">
                              <a:schemeClr val="tx1"/>
                            </a:fontRef>
                          </p:style>
                        </p:cxnSp>
                        <p:cxnSp>
                          <p:nvCxnSpPr>
                            <p:cNvPr id="1254" name="Straight Connector 1253">
                              <a:extLst>
                                <a:ext uri="{FF2B5EF4-FFF2-40B4-BE49-F238E27FC236}">
                                  <a16:creationId xmlns:a16="http://schemas.microsoft.com/office/drawing/2014/main" id="{32116FA8-7CEF-AF4A-9255-EB1C76785B86}"/>
                                </a:ext>
                              </a:extLst>
                            </p:cNvPr>
                            <p:cNvCxnSpPr>
                              <a:cxnSpLocks/>
                            </p:cNvCxnSpPr>
                            <p:nvPr/>
                          </p:nvCxnSpPr>
                          <p:spPr>
                            <a:xfrm>
                              <a:off x="3830600" y="6509812"/>
                              <a:ext cx="0" cy="71439"/>
                            </a:xfrm>
                            <a:prstGeom prst="line">
                              <a:avLst/>
                            </a:prstGeom>
                            <a:ln w="12700">
                              <a:solidFill>
                                <a:schemeClr val="tx1"/>
                              </a:solidFill>
                            </a:ln>
                            <a:effectLst/>
                          </p:spPr>
                          <p:style>
                            <a:lnRef idx="2">
                              <a:schemeClr val="accent1"/>
                            </a:lnRef>
                            <a:fillRef idx="0">
                              <a:schemeClr val="accent1"/>
                            </a:fillRef>
                            <a:effectRef idx="1">
                              <a:schemeClr val="accent1"/>
                            </a:effectRef>
                            <a:fontRef idx="minor">
                              <a:schemeClr val="tx1"/>
                            </a:fontRef>
                          </p:style>
                        </p:cxnSp>
                        <p:cxnSp>
                          <p:nvCxnSpPr>
                            <p:cNvPr id="1255" name="Straight Connector 1254">
                              <a:extLst>
                                <a:ext uri="{FF2B5EF4-FFF2-40B4-BE49-F238E27FC236}">
                                  <a16:creationId xmlns:a16="http://schemas.microsoft.com/office/drawing/2014/main" id="{B070B3D0-FAEA-DC49-963E-D127E65FD340}"/>
                                </a:ext>
                              </a:extLst>
                            </p:cNvPr>
                            <p:cNvCxnSpPr>
                              <a:cxnSpLocks/>
                            </p:cNvCxnSpPr>
                            <p:nvPr/>
                          </p:nvCxnSpPr>
                          <p:spPr>
                            <a:xfrm>
                              <a:off x="4388265" y="6509798"/>
                              <a:ext cx="0" cy="71440"/>
                            </a:xfrm>
                            <a:prstGeom prst="line">
                              <a:avLst/>
                            </a:prstGeom>
                            <a:ln w="12700">
                              <a:solidFill>
                                <a:schemeClr val="tx1"/>
                              </a:solidFill>
                            </a:ln>
                            <a:effectLst/>
                          </p:spPr>
                          <p:style>
                            <a:lnRef idx="2">
                              <a:schemeClr val="accent1"/>
                            </a:lnRef>
                            <a:fillRef idx="0">
                              <a:schemeClr val="accent1"/>
                            </a:fillRef>
                            <a:effectRef idx="1">
                              <a:schemeClr val="accent1"/>
                            </a:effectRef>
                            <a:fontRef idx="minor">
                              <a:schemeClr val="tx1"/>
                            </a:fontRef>
                          </p:style>
                        </p:cxnSp>
                        <p:cxnSp>
                          <p:nvCxnSpPr>
                            <p:cNvPr id="1256" name="Straight Connector 1255">
                              <a:extLst>
                                <a:ext uri="{FF2B5EF4-FFF2-40B4-BE49-F238E27FC236}">
                                  <a16:creationId xmlns:a16="http://schemas.microsoft.com/office/drawing/2014/main" id="{0038117C-6B80-374C-9CB9-0245B1CBDC4C}"/>
                                </a:ext>
                              </a:extLst>
                            </p:cNvPr>
                            <p:cNvCxnSpPr>
                              <a:cxnSpLocks/>
                            </p:cNvCxnSpPr>
                            <p:nvPr/>
                          </p:nvCxnSpPr>
                          <p:spPr>
                            <a:xfrm>
                              <a:off x="4939860" y="6509815"/>
                              <a:ext cx="0" cy="71440"/>
                            </a:xfrm>
                            <a:prstGeom prst="line">
                              <a:avLst/>
                            </a:prstGeom>
                            <a:ln w="12700">
                              <a:solidFill>
                                <a:schemeClr val="tx1"/>
                              </a:solidFill>
                            </a:ln>
                            <a:effectLst/>
                          </p:spPr>
                          <p:style>
                            <a:lnRef idx="2">
                              <a:schemeClr val="accent1"/>
                            </a:lnRef>
                            <a:fillRef idx="0">
                              <a:schemeClr val="accent1"/>
                            </a:fillRef>
                            <a:effectRef idx="1">
                              <a:schemeClr val="accent1"/>
                            </a:effectRef>
                            <a:fontRef idx="minor">
                              <a:schemeClr val="tx1"/>
                            </a:fontRef>
                          </p:style>
                        </p:cxnSp>
                        <p:cxnSp>
                          <p:nvCxnSpPr>
                            <p:cNvPr id="1257" name="Straight Connector 1256">
                              <a:extLst>
                                <a:ext uri="{FF2B5EF4-FFF2-40B4-BE49-F238E27FC236}">
                                  <a16:creationId xmlns:a16="http://schemas.microsoft.com/office/drawing/2014/main" id="{17A3E931-EE9D-8E42-875E-9D05751DB606}"/>
                                </a:ext>
                              </a:extLst>
                            </p:cNvPr>
                            <p:cNvCxnSpPr>
                              <a:cxnSpLocks/>
                            </p:cNvCxnSpPr>
                            <p:nvPr/>
                          </p:nvCxnSpPr>
                          <p:spPr>
                            <a:xfrm>
                              <a:off x="5503594" y="6509815"/>
                              <a:ext cx="0" cy="71440"/>
                            </a:xfrm>
                            <a:prstGeom prst="line">
                              <a:avLst/>
                            </a:prstGeom>
                            <a:ln w="12700">
                              <a:solidFill>
                                <a:schemeClr val="tx1"/>
                              </a:solidFill>
                            </a:ln>
                            <a:effectLst/>
                          </p:spPr>
                          <p:style>
                            <a:lnRef idx="2">
                              <a:schemeClr val="accent1"/>
                            </a:lnRef>
                            <a:fillRef idx="0">
                              <a:schemeClr val="accent1"/>
                            </a:fillRef>
                            <a:effectRef idx="1">
                              <a:schemeClr val="accent1"/>
                            </a:effectRef>
                            <a:fontRef idx="minor">
                              <a:schemeClr val="tx1"/>
                            </a:fontRef>
                          </p:style>
                        </p:cxnSp>
                        <p:cxnSp>
                          <p:nvCxnSpPr>
                            <p:cNvPr id="1258" name="Straight Connector 1257">
                              <a:extLst>
                                <a:ext uri="{FF2B5EF4-FFF2-40B4-BE49-F238E27FC236}">
                                  <a16:creationId xmlns:a16="http://schemas.microsoft.com/office/drawing/2014/main" id="{9C261E1B-B49D-EA4F-A08D-A3C653AF4AE9}"/>
                                </a:ext>
                              </a:extLst>
                            </p:cNvPr>
                            <p:cNvCxnSpPr>
                              <a:cxnSpLocks/>
                            </p:cNvCxnSpPr>
                            <p:nvPr/>
                          </p:nvCxnSpPr>
                          <p:spPr>
                            <a:xfrm>
                              <a:off x="6055189" y="6509815"/>
                              <a:ext cx="0" cy="71440"/>
                            </a:xfrm>
                            <a:prstGeom prst="line">
                              <a:avLst/>
                            </a:prstGeom>
                            <a:ln w="12700">
                              <a:solidFill>
                                <a:schemeClr val="tx1"/>
                              </a:solidFill>
                            </a:ln>
                            <a:effectLst/>
                          </p:spPr>
                          <p:style>
                            <a:lnRef idx="2">
                              <a:schemeClr val="accent1"/>
                            </a:lnRef>
                            <a:fillRef idx="0">
                              <a:schemeClr val="accent1"/>
                            </a:fillRef>
                            <a:effectRef idx="1">
                              <a:schemeClr val="accent1"/>
                            </a:effectRef>
                            <a:fontRef idx="minor">
                              <a:schemeClr val="tx1"/>
                            </a:fontRef>
                          </p:style>
                        </p:cxnSp>
                        <p:cxnSp>
                          <p:nvCxnSpPr>
                            <p:cNvPr id="1259" name="Straight Connector 1258">
                              <a:extLst>
                                <a:ext uri="{FF2B5EF4-FFF2-40B4-BE49-F238E27FC236}">
                                  <a16:creationId xmlns:a16="http://schemas.microsoft.com/office/drawing/2014/main" id="{0F3F37E7-99B7-E541-A90A-E741E0B7883B}"/>
                                </a:ext>
                              </a:extLst>
                            </p:cNvPr>
                            <p:cNvCxnSpPr>
                              <a:cxnSpLocks/>
                            </p:cNvCxnSpPr>
                            <p:nvPr/>
                          </p:nvCxnSpPr>
                          <p:spPr>
                            <a:xfrm>
                              <a:off x="6606784" y="6509815"/>
                              <a:ext cx="0" cy="71440"/>
                            </a:xfrm>
                            <a:prstGeom prst="line">
                              <a:avLst/>
                            </a:prstGeom>
                            <a:ln w="12700">
                              <a:solidFill>
                                <a:schemeClr val="tx1"/>
                              </a:solidFill>
                            </a:ln>
                            <a:effectLst/>
                          </p:spPr>
                          <p:style>
                            <a:lnRef idx="2">
                              <a:schemeClr val="accent1"/>
                            </a:lnRef>
                            <a:fillRef idx="0">
                              <a:schemeClr val="accent1"/>
                            </a:fillRef>
                            <a:effectRef idx="1">
                              <a:schemeClr val="accent1"/>
                            </a:effectRef>
                            <a:fontRef idx="minor">
                              <a:schemeClr val="tx1"/>
                            </a:fontRef>
                          </p:style>
                        </p:cxnSp>
                        <p:cxnSp>
                          <p:nvCxnSpPr>
                            <p:cNvPr id="1260" name="Straight Connector 1259">
                              <a:extLst>
                                <a:ext uri="{FF2B5EF4-FFF2-40B4-BE49-F238E27FC236}">
                                  <a16:creationId xmlns:a16="http://schemas.microsoft.com/office/drawing/2014/main" id="{CC3B2FC3-78B5-5440-B269-9DC1A3C7537F}"/>
                                </a:ext>
                              </a:extLst>
                            </p:cNvPr>
                            <p:cNvCxnSpPr>
                              <a:cxnSpLocks/>
                            </p:cNvCxnSpPr>
                            <p:nvPr/>
                          </p:nvCxnSpPr>
                          <p:spPr>
                            <a:xfrm>
                              <a:off x="7163882" y="6508215"/>
                              <a:ext cx="0" cy="71440"/>
                            </a:xfrm>
                            <a:prstGeom prst="line">
                              <a:avLst/>
                            </a:prstGeom>
                            <a:ln w="12700">
                              <a:solidFill>
                                <a:schemeClr val="tx1"/>
                              </a:solidFill>
                            </a:ln>
                            <a:effectLst/>
                          </p:spPr>
                          <p:style>
                            <a:lnRef idx="2">
                              <a:schemeClr val="accent1"/>
                            </a:lnRef>
                            <a:fillRef idx="0">
                              <a:schemeClr val="accent1"/>
                            </a:fillRef>
                            <a:effectRef idx="1">
                              <a:schemeClr val="accent1"/>
                            </a:effectRef>
                            <a:fontRef idx="minor">
                              <a:schemeClr val="tx1"/>
                            </a:fontRef>
                          </p:style>
                        </p:cxnSp>
                      </p:grpSp>
                      <p:grpSp>
                        <p:nvGrpSpPr>
                          <p:cNvPr id="1249" name="Group 1248">
                            <a:extLst>
                              <a:ext uri="{FF2B5EF4-FFF2-40B4-BE49-F238E27FC236}">
                                <a16:creationId xmlns:a16="http://schemas.microsoft.com/office/drawing/2014/main" id="{1D24AFA2-45FE-2B41-AAAB-142A3520236D}"/>
                              </a:ext>
                            </a:extLst>
                          </p:cNvPr>
                          <p:cNvGrpSpPr/>
                          <p:nvPr/>
                        </p:nvGrpSpPr>
                        <p:grpSpPr>
                          <a:xfrm rot="16200000">
                            <a:off x="2584218" y="1106797"/>
                            <a:ext cx="1074837" cy="87498"/>
                            <a:chOff x="7625822" y="6760460"/>
                            <a:chExt cx="1074838" cy="87498"/>
                          </a:xfrm>
                        </p:grpSpPr>
                        <p:cxnSp>
                          <p:nvCxnSpPr>
                            <p:cNvPr id="1250" name="Straight Connector 1249">
                              <a:extLst>
                                <a:ext uri="{FF2B5EF4-FFF2-40B4-BE49-F238E27FC236}">
                                  <a16:creationId xmlns:a16="http://schemas.microsoft.com/office/drawing/2014/main" id="{4C00BED8-88BA-1644-9463-301B20A1B371}"/>
                                </a:ext>
                              </a:extLst>
                            </p:cNvPr>
                            <p:cNvCxnSpPr>
                              <a:cxnSpLocks/>
                            </p:cNvCxnSpPr>
                            <p:nvPr/>
                          </p:nvCxnSpPr>
                          <p:spPr>
                            <a:xfrm>
                              <a:off x="7625822" y="6760460"/>
                              <a:ext cx="0" cy="71440"/>
                            </a:xfrm>
                            <a:prstGeom prst="line">
                              <a:avLst/>
                            </a:prstGeom>
                            <a:ln w="12700">
                              <a:solidFill>
                                <a:schemeClr val="tx1"/>
                              </a:solidFill>
                            </a:ln>
                            <a:effectLst/>
                          </p:spPr>
                          <p:style>
                            <a:lnRef idx="2">
                              <a:schemeClr val="accent1"/>
                            </a:lnRef>
                            <a:fillRef idx="0">
                              <a:schemeClr val="accent1"/>
                            </a:fillRef>
                            <a:effectRef idx="1">
                              <a:schemeClr val="accent1"/>
                            </a:effectRef>
                            <a:fontRef idx="minor">
                              <a:schemeClr val="tx1"/>
                            </a:fontRef>
                          </p:style>
                        </p:cxnSp>
                        <p:cxnSp>
                          <p:nvCxnSpPr>
                            <p:cNvPr id="1251" name="Straight Connector 1250">
                              <a:extLst>
                                <a:ext uri="{FF2B5EF4-FFF2-40B4-BE49-F238E27FC236}">
                                  <a16:creationId xmlns:a16="http://schemas.microsoft.com/office/drawing/2014/main" id="{CFFFF736-6049-6442-9B4B-96F7AD5C681D}"/>
                                </a:ext>
                              </a:extLst>
                            </p:cNvPr>
                            <p:cNvCxnSpPr>
                              <a:cxnSpLocks/>
                            </p:cNvCxnSpPr>
                            <p:nvPr/>
                          </p:nvCxnSpPr>
                          <p:spPr>
                            <a:xfrm>
                              <a:off x="8172864" y="6768489"/>
                              <a:ext cx="0" cy="71440"/>
                            </a:xfrm>
                            <a:prstGeom prst="line">
                              <a:avLst/>
                            </a:prstGeom>
                            <a:ln w="12700">
                              <a:solidFill>
                                <a:schemeClr val="tx1"/>
                              </a:solidFill>
                            </a:ln>
                            <a:effectLst/>
                          </p:spPr>
                          <p:style>
                            <a:lnRef idx="2">
                              <a:schemeClr val="accent1"/>
                            </a:lnRef>
                            <a:fillRef idx="0">
                              <a:schemeClr val="accent1"/>
                            </a:fillRef>
                            <a:effectRef idx="1">
                              <a:schemeClr val="accent1"/>
                            </a:effectRef>
                            <a:fontRef idx="minor">
                              <a:schemeClr val="tx1"/>
                            </a:fontRef>
                          </p:style>
                        </p:cxnSp>
                        <p:cxnSp>
                          <p:nvCxnSpPr>
                            <p:cNvPr id="1252" name="Straight Connector 1251">
                              <a:extLst>
                                <a:ext uri="{FF2B5EF4-FFF2-40B4-BE49-F238E27FC236}">
                                  <a16:creationId xmlns:a16="http://schemas.microsoft.com/office/drawing/2014/main" id="{7F0F699C-5D83-8540-8404-044F7A0FE0BF}"/>
                                </a:ext>
                              </a:extLst>
                            </p:cNvPr>
                            <p:cNvCxnSpPr>
                              <a:cxnSpLocks/>
                            </p:cNvCxnSpPr>
                            <p:nvPr/>
                          </p:nvCxnSpPr>
                          <p:spPr>
                            <a:xfrm>
                              <a:off x="8700660" y="6776518"/>
                              <a:ext cx="0" cy="71440"/>
                            </a:xfrm>
                            <a:prstGeom prst="line">
                              <a:avLst/>
                            </a:prstGeom>
                            <a:ln w="12700">
                              <a:solidFill>
                                <a:schemeClr val="tx1"/>
                              </a:solidFill>
                            </a:ln>
                            <a:effectLst/>
                          </p:spPr>
                          <p:style>
                            <a:lnRef idx="2">
                              <a:schemeClr val="accent1"/>
                            </a:lnRef>
                            <a:fillRef idx="0">
                              <a:schemeClr val="accent1"/>
                            </a:fillRef>
                            <a:effectRef idx="1">
                              <a:schemeClr val="accent1"/>
                            </a:effectRef>
                            <a:fontRef idx="minor">
                              <a:schemeClr val="tx1"/>
                            </a:fontRef>
                          </p:style>
                        </p:cxnSp>
                      </p:grpSp>
                    </p:grpSp>
                  </p:grpSp>
                </p:grpSp>
                <p:sp>
                  <p:nvSpPr>
                    <p:cNvPr id="1240" name="Rectangle 1239">
                      <a:extLst>
                        <a:ext uri="{FF2B5EF4-FFF2-40B4-BE49-F238E27FC236}">
                          <a16:creationId xmlns:a16="http://schemas.microsoft.com/office/drawing/2014/main" id="{2C8F281D-6019-0641-84E6-953BFA9952BC}"/>
                        </a:ext>
                      </a:extLst>
                    </p:cNvPr>
                    <p:cNvSpPr/>
                    <p:nvPr/>
                  </p:nvSpPr>
                  <p:spPr>
                    <a:xfrm rot="5400000">
                      <a:off x="7687405" y="3059862"/>
                      <a:ext cx="5724016" cy="1100778"/>
                    </a:xfrm>
                    <a:prstGeom prst="rect">
                      <a:avLst/>
                    </a:prstGeom>
                    <a:solidFill>
                      <a:srgbClr val="FCAF32"/>
                    </a:solidFill>
                    <a:ln>
                      <a:noFill/>
                    </a:ln>
                    <a:effectLst/>
                  </p:spPr>
                  <p:style>
                    <a:lnRef idx="1">
                      <a:schemeClr val="accent1"/>
                    </a:lnRef>
                    <a:fillRef idx="3">
                      <a:schemeClr val="accent1"/>
                    </a:fillRef>
                    <a:effectRef idx="2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Muons</a:t>
                      </a:r>
                    </a:p>
                  </p:txBody>
                </p:sp>
                <p:sp>
                  <p:nvSpPr>
                    <p:cNvPr id="1241" name="TextBox 1240">
                      <a:extLst>
                        <a:ext uri="{FF2B5EF4-FFF2-40B4-BE49-F238E27FC236}">
                          <a16:creationId xmlns:a16="http://schemas.microsoft.com/office/drawing/2014/main" id="{A31D1711-8AE6-CF4D-83DE-BDFB4FD626D1}"/>
                        </a:ext>
                      </a:extLst>
                    </p:cNvPr>
                    <p:cNvSpPr txBox="1"/>
                    <p:nvPr/>
                  </p:nvSpPr>
                  <p:spPr>
                    <a:xfrm>
                      <a:off x="10787460" y="6619608"/>
                      <a:ext cx="330540" cy="215445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r>
                        <a:rPr lang="en-FR" sz="800" dirty="0">
                          <a:latin typeface="Avenir Next" panose="020B0503020202020204" pitchFamily="34" charset="0"/>
                        </a:rPr>
                        <a:t>5.5</a:t>
                      </a:r>
                    </a:p>
                  </p:txBody>
                </p:sp>
                <p:cxnSp>
                  <p:nvCxnSpPr>
                    <p:cNvPr id="1242" name="Straight Connector 1241">
                      <a:extLst>
                        <a:ext uri="{FF2B5EF4-FFF2-40B4-BE49-F238E27FC236}">
                          <a16:creationId xmlns:a16="http://schemas.microsoft.com/office/drawing/2014/main" id="{AE6BFBF9-760B-4440-A1D4-B96946B58597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11099802" y="6551443"/>
                      <a:ext cx="0" cy="71440"/>
                    </a:xfrm>
                    <a:prstGeom prst="line">
                      <a:avLst/>
                    </a:prstGeom>
                    <a:ln w="12700">
                      <a:solidFill>
                        <a:schemeClr val="tx1"/>
                      </a:solidFill>
                    </a:ln>
                    <a:effectLst/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sp>
                <p:nvSpPr>
                  <p:cNvPr id="1238" name="Rectangle 1237">
                    <a:extLst>
                      <a:ext uri="{FF2B5EF4-FFF2-40B4-BE49-F238E27FC236}">
                        <a16:creationId xmlns:a16="http://schemas.microsoft.com/office/drawing/2014/main" id="{98A20C6E-00A3-754C-94C6-D609599C1CA8}"/>
                      </a:ext>
                    </a:extLst>
                  </p:cNvPr>
                  <p:cNvSpPr/>
                  <p:nvPr/>
                </p:nvSpPr>
                <p:spPr>
                  <a:xfrm rot="5400000">
                    <a:off x="6511824" y="5255654"/>
                    <a:ext cx="1863797" cy="530086"/>
                  </a:xfrm>
                  <a:prstGeom prst="rect">
                    <a:avLst/>
                  </a:prstGeom>
                  <a:solidFill>
                    <a:srgbClr val="28EBFF"/>
                  </a:solidFill>
                  <a:ln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tabLst>
                        <a:tab pos="1593850" algn="l"/>
                      </a:tabLst>
                    </a:pPr>
                    <a:r>
                      <a:rPr lang="en-US" sz="1000" dirty="0">
                        <a:solidFill>
                          <a:schemeClr val="tx1"/>
                        </a:solidFill>
                      </a:rPr>
                      <a:t>DC services</a:t>
                    </a:r>
                  </a:p>
                </p:txBody>
              </p:sp>
            </p:grpSp>
            <p:sp>
              <p:nvSpPr>
                <p:cNvPr id="1235" name="Rectangle 1234">
                  <a:extLst>
                    <a:ext uri="{FF2B5EF4-FFF2-40B4-BE49-F238E27FC236}">
                      <a16:creationId xmlns:a16="http://schemas.microsoft.com/office/drawing/2014/main" id="{21FC0090-2E5B-8A40-81C3-8F841B694FF3}"/>
                    </a:ext>
                  </a:extLst>
                </p:cNvPr>
                <p:cNvSpPr/>
                <p:nvPr/>
              </p:nvSpPr>
              <p:spPr>
                <a:xfrm>
                  <a:off x="5653264" y="3498415"/>
                  <a:ext cx="2725788" cy="529732"/>
                </a:xfrm>
                <a:prstGeom prst="rect">
                  <a:avLst/>
                </a:prstGeom>
                <a:solidFill>
                  <a:srgbClr val="F97BFF"/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1000" dirty="0" err="1">
                      <a:solidFill>
                        <a:schemeClr val="tx1"/>
                      </a:solidFill>
                    </a:rPr>
                    <a:t>LArCal</a:t>
                  </a:r>
                  <a:r>
                    <a:rPr lang="en-US" sz="1000" dirty="0">
                      <a:solidFill>
                        <a:schemeClr val="tx1"/>
                      </a:solidFill>
                    </a:rPr>
                    <a:t> </a:t>
                  </a:r>
                </a:p>
              </p:txBody>
            </p:sp>
            <p:sp>
              <p:nvSpPr>
                <p:cNvPr id="1236" name="Rectangle 1235">
                  <a:extLst>
                    <a:ext uri="{FF2B5EF4-FFF2-40B4-BE49-F238E27FC236}">
                      <a16:creationId xmlns:a16="http://schemas.microsoft.com/office/drawing/2014/main" id="{CF519AFC-A09C-3446-8F28-E84D666C8E2F}"/>
                    </a:ext>
                  </a:extLst>
                </p:cNvPr>
                <p:cNvSpPr/>
                <p:nvPr/>
              </p:nvSpPr>
              <p:spPr>
                <a:xfrm rot="5400000">
                  <a:off x="7188705" y="4701180"/>
                  <a:ext cx="2966985" cy="535845"/>
                </a:xfrm>
                <a:prstGeom prst="rect">
                  <a:avLst/>
                </a:prstGeom>
                <a:solidFill>
                  <a:srgbClr val="F97BFF"/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1000" dirty="0" err="1">
                      <a:solidFill>
                        <a:schemeClr val="tx1"/>
                      </a:solidFill>
                    </a:rPr>
                    <a:t>LArCal</a:t>
                  </a:r>
                  <a:r>
                    <a:rPr lang="en-US" sz="1000" dirty="0">
                      <a:solidFill>
                        <a:schemeClr val="tx1"/>
                      </a:solidFill>
                    </a:rPr>
                    <a:t> </a:t>
                  </a:r>
                </a:p>
              </p:txBody>
            </p:sp>
          </p:grpSp>
          <p:grpSp>
            <p:nvGrpSpPr>
              <p:cNvPr id="1169" name="Group 1168">
                <a:extLst>
                  <a:ext uri="{FF2B5EF4-FFF2-40B4-BE49-F238E27FC236}">
                    <a16:creationId xmlns:a16="http://schemas.microsoft.com/office/drawing/2014/main" id="{F6B840C8-D1DF-7640-98E1-B6A66FA52FAD}"/>
                  </a:ext>
                </a:extLst>
              </p:cNvPr>
              <p:cNvGrpSpPr>
                <a:grpSpLocks noChangeAspect="1"/>
              </p:cNvGrpSpPr>
              <p:nvPr/>
            </p:nvGrpSpPr>
            <p:grpSpPr>
              <a:xfrm>
                <a:off x="3031458" y="1970573"/>
                <a:ext cx="3036092" cy="2951999"/>
                <a:chOff x="4679774" y="452146"/>
                <a:chExt cx="6568329" cy="6387944"/>
              </a:xfrm>
            </p:grpSpPr>
            <p:grpSp>
              <p:nvGrpSpPr>
                <p:cNvPr id="1170" name="Group 1169">
                  <a:extLst>
                    <a:ext uri="{FF2B5EF4-FFF2-40B4-BE49-F238E27FC236}">
                      <a16:creationId xmlns:a16="http://schemas.microsoft.com/office/drawing/2014/main" id="{CF35D18E-C6EA-1746-990C-5828A2136E18}"/>
                    </a:ext>
                  </a:extLst>
                </p:cNvPr>
                <p:cNvGrpSpPr/>
                <p:nvPr/>
              </p:nvGrpSpPr>
              <p:grpSpPr>
                <a:xfrm>
                  <a:off x="4679774" y="452146"/>
                  <a:ext cx="6568329" cy="6387944"/>
                  <a:chOff x="4679774" y="452146"/>
                  <a:chExt cx="6568329" cy="6387944"/>
                </a:xfrm>
              </p:grpSpPr>
              <p:grpSp>
                <p:nvGrpSpPr>
                  <p:cNvPr id="1172" name="Group 1171">
                    <a:extLst>
                      <a:ext uri="{FF2B5EF4-FFF2-40B4-BE49-F238E27FC236}">
                        <a16:creationId xmlns:a16="http://schemas.microsoft.com/office/drawing/2014/main" id="{C4173AE6-85AE-374F-B452-737BF8ABCE63}"/>
                      </a:ext>
                    </a:extLst>
                  </p:cNvPr>
                  <p:cNvGrpSpPr/>
                  <p:nvPr/>
                </p:nvGrpSpPr>
                <p:grpSpPr>
                  <a:xfrm>
                    <a:off x="4679774" y="452146"/>
                    <a:ext cx="6568329" cy="6387944"/>
                    <a:chOff x="2863943" y="481264"/>
                    <a:chExt cx="6568329" cy="6387944"/>
                  </a:xfrm>
                </p:grpSpPr>
                <p:grpSp>
                  <p:nvGrpSpPr>
                    <p:cNvPr id="1176" name="Group 1175">
                      <a:extLst>
                        <a:ext uri="{FF2B5EF4-FFF2-40B4-BE49-F238E27FC236}">
                          <a16:creationId xmlns:a16="http://schemas.microsoft.com/office/drawing/2014/main" id="{B6150D82-3C34-724F-AB30-1AF4762A76C3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2863943" y="1843639"/>
                      <a:ext cx="6568329" cy="5025569"/>
                      <a:chOff x="2852796" y="1599425"/>
                      <a:chExt cx="6568329" cy="5025569"/>
                    </a:xfrm>
                  </p:grpSpPr>
                  <p:sp>
                    <p:nvSpPr>
                      <p:cNvPr id="1194" name="TextBox 1193">
                        <a:extLst>
                          <a:ext uri="{FF2B5EF4-FFF2-40B4-BE49-F238E27FC236}">
                            <a16:creationId xmlns:a16="http://schemas.microsoft.com/office/drawing/2014/main" id="{F47CF954-DCB3-6D42-A829-E9D35D96AC25}"/>
                          </a:ext>
                        </a:extLst>
                      </p:cNvPr>
                      <p:cNvSpPr txBox="1"/>
                      <p:nvPr/>
                    </p:nvSpPr>
                    <p:spPr>
                      <a:xfrm>
                        <a:off x="8398001" y="6409549"/>
                        <a:ext cx="330541" cy="215445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none" rtlCol="0">
                        <a:spAutoFit/>
                      </a:bodyPr>
                      <a:lstStyle/>
                      <a:p>
                        <a:r>
                          <a:rPr lang="en-FR" sz="800" dirty="0">
                            <a:latin typeface="Avenir Next" panose="020B0503020202020204" pitchFamily="34" charset="0"/>
                          </a:rPr>
                          <a:t>5.0</a:t>
                        </a:r>
                      </a:p>
                    </p:txBody>
                  </p:sp>
                  <p:grpSp>
                    <p:nvGrpSpPr>
                      <p:cNvPr id="1195" name="Group 1194">
                        <a:extLst>
                          <a:ext uri="{FF2B5EF4-FFF2-40B4-BE49-F238E27FC236}">
                            <a16:creationId xmlns:a16="http://schemas.microsoft.com/office/drawing/2014/main" id="{51C888E5-FC30-C14A-AEB2-C9114EF31C3A}"/>
                          </a:ext>
                        </a:extLst>
                      </p:cNvPr>
                      <p:cNvGrpSpPr/>
                      <p:nvPr/>
                    </p:nvGrpSpPr>
                    <p:grpSpPr>
                      <a:xfrm>
                        <a:off x="2852796" y="1599425"/>
                        <a:ext cx="6568329" cy="5025569"/>
                        <a:chOff x="2852796" y="1599425"/>
                        <a:chExt cx="6568329" cy="5025569"/>
                      </a:xfrm>
                    </p:grpSpPr>
                    <p:sp>
                      <p:nvSpPr>
                        <p:cNvPr id="1197" name="TextBox 1196">
                          <a:extLst>
                            <a:ext uri="{FF2B5EF4-FFF2-40B4-BE49-F238E27FC236}">
                              <a16:creationId xmlns:a16="http://schemas.microsoft.com/office/drawing/2014/main" id="{660BB97B-56FD-7D42-B431-82E106D9EB64}"/>
                            </a:ext>
                          </a:extLst>
                        </p:cNvPr>
                        <p:cNvSpPr txBox="1"/>
                        <p:nvPr/>
                      </p:nvSpPr>
                      <p:spPr>
                        <a:xfrm>
                          <a:off x="7835521" y="6409549"/>
                          <a:ext cx="330541" cy="215445"/>
                        </a:xfrm>
                        <a:prstGeom prst="rect">
                          <a:avLst/>
                        </a:prstGeom>
                        <a:noFill/>
                      </p:spPr>
                      <p:txBody>
                        <a:bodyPr wrap="none" rtlCol="0">
                          <a:spAutoFit/>
                        </a:bodyPr>
                        <a:lstStyle/>
                        <a:p>
                          <a:r>
                            <a:rPr lang="en-FR" sz="800" dirty="0">
                              <a:latin typeface="Avenir Next" panose="020B0503020202020204" pitchFamily="34" charset="0"/>
                            </a:rPr>
                            <a:t>4.5</a:t>
                          </a:r>
                        </a:p>
                      </p:txBody>
                    </p:sp>
                    <p:grpSp>
                      <p:nvGrpSpPr>
                        <p:cNvPr id="1198" name="Group 1197">
                          <a:extLst>
                            <a:ext uri="{FF2B5EF4-FFF2-40B4-BE49-F238E27FC236}">
                              <a16:creationId xmlns:a16="http://schemas.microsoft.com/office/drawing/2014/main" id="{C2E625E4-1D19-654E-9535-9801BD101083}"/>
                            </a:ext>
                          </a:extLst>
                        </p:cNvPr>
                        <p:cNvGrpSpPr/>
                        <p:nvPr/>
                      </p:nvGrpSpPr>
                      <p:grpSpPr>
                        <a:xfrm>
                          <a:off x="2852796" y="1599425"/>
                          <a:ext cx="6568329" cy="5025569"/>
                          <a:chOff x="2852796" y="1599425"/>
                          <a:chExt cx="6568329" cy="5025569"/>
                        </a:xfrm>
                      </p:grpSpPr>
                      <p:grpSp>
                        <p:nvGrpSpPr>
                          <p:cNvPr id="1200" name="Group 1199">
                            <a:extLst>
                              <a:ext uri="{FF2B5EF4-FFF2-40B4-BE49-F238E27FC236}">
                                <a16:creationId xmlns:a16="http://schemas.microsoft.com/office/drawing/2014/main" id="{461727AC-1812-504D-B2A5-25B762FB76EC}"/>
                              </a:ext>
                            </a:extLst>
                          </p:cNvPr>
                          <p:cNvGrpSpPr/>
                          <p:nvPr/>
                        </p:nvGrpSpPr>
                        <p:grpSpPr>
                          <a:xfrm>
                            <a:off x="2852796" y="1599425"/>
                            <a:ext cx="6568329" cy="5025569"/>
                            <a:chOff x="1283829" y="1759844"/>
                            <a:chExt cx="10875554" cy="5025569"/>
                          </a:xfrm>
                        </p:grpSpPr>
                        <p:grpSp>
                          <p:nvGrpSpPr>
                            <p:cNvPr id="1203" name="Group 1202">
                              <a:extLst>
                                <a:ext uri="{FF2B5EF4-FFF2-40B4-BE49-F238E27FC236}">
                                  <a16:creationId xmlns:a16="http://schemas.microsoft.com/office/drawing/2014/main" id="{8994EBCA-2481-CA4C-8ACE-7CA1A72D9699}"/>
                                </a:ext>
                              </a:extLst>
                            </p:cNvPr>
                            <p:cNvGrpSpPr/>
                            <p:nvPr/>
                          </p:nvGrpSpPr>
                          <p:grpSpPr>
                            <a:xfrm>
                              <a:off x="1789217" y="1759844"/>
                              <a:ext cx="8250496" cy="4799692"/>
                              <a:chOff x="3841503" y="1143826"/>
                              <a:chExt cx="8250496" cy="4799692"/>
                            </a:xfrm>
                          </p:grpSpPr>
                          <p:grpSp>
                            <p:nvGrpSpPr>
                              <p:cNvPr id="1227" name="Group 1226">
                                <a:extLst>
                                  <a:ext uri="{FF2B5EF4-FFF2-40B4-BE49-F238E27FC236}">
                                    <a16:creationId xmlns:a16="http://schemas.microsoft.com/office/drawing/2014/main" id="{B1DD52BE-9996-2D45-AE02-A0B0FCF00364}"/>
                                  </a:ext>
                                </a:extLst>
                              </p:cNvPr>
                              <p:cNvGrpSpPr/>
                              <p:nvPr/>
                            </p:nvGrpSpPr>
                            <p:grpSpPr>
                              <a:xfrm>
                                <a:off x="3841503" y="1143826"/>
                                <a:ext cx="4525580" cy="4799692"/>
                                <a:chOff x="1673069" y="1520806"/>
                                <a:chExt cx="4525580" cy="4799692"/>
                              </a:xfrm>
                            </p:grpSpPr>
                            <p:sp>
                              <p:nvSpPr>
                                <p:cNvPr id="1229" name="Rectangle 1228">
                                  <a:extLst>
                                    <a:ext uri="{FF2B5EF4-FFF2-40B4-BE49-F238E27FC236}">
                                      <a16:creationId xmlns:a16="http://schemas.microsoft.com/office/drawing/2014/main" id="{ACE87739-1E49-5749-9D10-929E2912F7D0}"/>
                                    </a:ext>
                                  </a:extLst>
                                </p:cNvPr>
                                <p:cNvSpPr/>
                                <p:nvPr/>
                              </p:nvSpPr>
                              <p:spPr>
                                <a:xfrm>
                                  <a:off x="1674882" y="4295085"/>
                                  <a:ext cx="3602512" cy="1863794"/>
                                </a:xfrm>
                                <a:prstGeom prst="rect">
                                  <a:avLst/>
                                </a:prstGeom>
                                <a:solidFill>
                                  <a:srgbClr val="28EBFF"/>
                                </a:solidFill>
                                <a:ln>
                                  <a:noFill/>
                                </a:ln>
                                <a:effectLst/>
                              </p:spPr>
                              <p:style>
                                <a:lnRef idx="1">
                                  <a:schemeClr val="accent1"/>
                                </a:lnRef>
                                <a:fillRef idx="3">
                                  <a:schemeClr val="accent1"/>
                                </a:fillRef>
                                <a:effectRef idx="2">
                                  <a:schemeClr val="accent1"/>
                                </a:effectRef>
                                <a:fontRef idx="minor">
                                  <a:schemeClr val="lt1"/>
                                </a:fontRef>
                              </p:style>
                              <p:txBody>
                                <a:bodyPr rtlCol="0" anchor="ctr"/>
                                <a:lstStyle/>
                                <a:p>
                                  <a:pPr algn="ctr">
                                    <a:tabLst>
                                      <a:tab pos="1593850" algn="l"/>
                                    </a:tabLst>
                                  </a:pPr>
                                  <a:r>
                                    <a:rPr lang="en-US" sz="1000" dirty="0">
                                      <a:solidFill>
                                        <a:schemeClr val="tx1"/>
                                      </a:solidFill>
                                    </a:rPr>
                                    <a:t>Drift Chamber</a:t>
                                  </a:r>
                                </a:p>
                              </p:txBody>
                            </p:sp>
                            <p:sp>
                              <p:nvSpPr>
                                <p:cNvPr id="1230" name="Rectangle 1229">
                                  <a:extLst>
                                    <a:ext uri="{FF2B5EF4-FFF2-40B4-BE49-F238E27FC236}">
                                      <a16:creationId xmlns:a16="http://schemas.microsoft.com/office/drawing/2014/main" id="{2ACFD8D1-48EB-3540-BC11-040615AD56AF}"/>
                                    </a:ext>
                                  </a:extLst>
                                </p:cNvPr>
                                <p:cNvSpPr/>
                                <p:nvPr/>
                              </p:nvSpPr>
                              <p:spPr>
                                <a:xfrm>
                                  <a:off x="1673069" y="6185127"/>
                                  <a:ext cx="861281" cy="135371"/>
                                </a:xfrm>
                                <a:prstGeom prst="rect">
                                  <a:avLst/>
                                </a:prstGeom>
                                <a:solidFill>
                                  <a:srgbClr val="00F800"/>
                                </a:solidFill>
                                <a:ln>
                                  <a:noFill/>
                                </a:ln>
                                <a:effectLst/>
                              </p:spPr>
                              <p:style>
                                <a:lnRef idx="1">
                                  <a:schemeClr val="accent1"/>
                                </a:lnRef>
                                <a:fillRef idx="3">
                                  <a:schemeClr val="accent1"/>
                                </a:fillRef>
                                <a:effectRef idx="2">
                                  <a:schemeClr val="accent1"/>
                                </a:effectRef>
                                <a:fontRef idx="minor">
                                  <a:schemeClr val="lt1"/>
                                </a:fontRef>
                              </p:style>
                              <p:txBody>
                                <a:bodyPr rtlCol="0" anchor="ctr"/>
                                <a:lstStyle/>
                                <a:p>
                                  <a:pPr algn="ctr"/>
                                  <a:endParaRPr lang="en-US" sz="600" dirty="0">
                                    <a:solidFill>
                                      <a:schemeClr val="tx1"/>
                                    </a:solidFill>
                                  </a:endParaRPr>
                                </a:p>
                              </p:txBody>
                            </p:sp>
                            <p:grpSp>
                              <p:nvGrpSpPr>
                                <p:cNvPr id="1231" name="Group 1230">
                                  <a:extLst>
                                    <a:ext uri="{FF2B5EF4-FFF2-40B4-BE49-F238E27FC236}">
                                      <a16:creationId xmlns:a16="http://schemas.microsoft.com/office/drawing/2014/main" id="{D3D9D6EC-9A82-C749-B26E-9597D61E6608}"/>
                                    </a:ext>
                                  </a:extLst>
                                </p:cNvPr>
                                <p:cNvGrpSpPr/>
                                <p:nvPr/>
                              </p:nvGrpSpPr>
                              <p:grpSpPr>
                                <a:xfrm>
                                  <a:off x="1673735" y="1520806"/>
                                  <a:ext cx="4524914" cy="2758820"/>
                                  <a:chOff x="1739086" y="1155802"/>
                                  <a:chExt cx="4524915" cy="2758820"/>
                                </a:xfrm>
                              </p:grpSpPr>
                              <p:sp>
                                <p:nvSpPr>
                                  <p:cNvPr id="1232" name="Rectangle 1231">
                                    <a:extLst>
                                      <a:ext uri="{FF2B5EF4-FFF2-40B4-BE49-F238E27FC236}">
                                        <a16:creationId xmlns:a16="http://schemas.microsoft.com/office/drawing/2014/main" id="{58DE8E64-E9F1-CB4A-A4FC-F32EE1A01BC9}"/>
                                      </a:ext>
                                    </a:extLst>
                                  </p:cNvPr>
                                  <p:cNvSpPr/>
                                  <p:nvPr/>
                                </p:nvSpPr>
                                <p:spPr>
                                  <a:xfrm>
                                    <a:off x="1746186" y="3384890"/>
                                    <a:ext cx="4513245" cy="529732"/>
                                  </a:xfrm>
                                  <a:prstGeom prst="rect">
                                    <a:avLst/>
                                  </a:prstGeom>
                                  <a:solidFill>
                                    <a:schemeClr val="bg1">
                                      <a:lumMod val="75000"/>
                                    </a:schemeClr>
                                  </a:solidFill>
                                  <a:ln>
                                    <a:noFill/>
                                  </a:ln>
                                  <a:effectLst/>
                                </p:spPr>
                                <p:style>
                                  <a:lnRef idx="1">
                                    <a:schemeClr val="accent1"/>
                                  </a:lnRef>
                                  <a:fillRef idx="3">
                                    <a:schemeClr val="accent1"/>
                                  </a:fillRef>
                                  <a:effectRef idx="2">
                                    <a:schemeClr val="accent1"/>
                                  </a:effectRef>
                                  <a:fontRef idx="minor">
                                    <a:schemeClr val="lt1"/>
                                  </a:fontRef>
                                </p:style>
                                <p:txBody>
                                  <a:bodyPr rtlCol="0" anchor="ctr"/>
                                  <a:lstStyle/>
                                  <a:p>
                                    <a:pPr algn="ctr"/>
                                    <a:r>
                                      <a:rPr lang="en-US" sz="1000" dirty="0">
                                        <a:solidFill>
                                          <a:schemeClr val="tx1"/>
                                        </a:solidFill>
                                      </a:rPr>
                                      <a:t>(Thin) solenoid 2 T </a:t>
                                    </a:r>
                                  </a:p>
                                </p:txBody>
                              </p:sp>
                              <p:sp>
                                <p:nvSpPr>
                                  <p:cNvPr id="1233" name="Rectangle 1232">
                                    <a:extLst>
                                      <a:ext uri="{FF2B5EF4-FFF2-40B4-BE49-F238E27FC236}">
                                        <a16:creationId xmlns:a16="http://schemas.microsoft.com/office/drawing/2014/main" id="{8EC46318-0A37-BE49-9685-A375B02572CA}"/>
                                      </a:ext>
                                    </a:extLst>
                                  </p:cNvPr>
                                  <p:cNvSpPr/>
                                  <p:nvPr/>
                                </p:nvSpPr>
                                <p:spPr>
                                  <a:xfrm>
                                    <a:off x="1739086" y="1155802"/>
                                    <a:ext cx="4524915" cy="2219741"/>
                                  </a:xfrm>
                                  <a:prstGeom prst="rect">
                                    <a:avLst/>
                                  </a:prstGeom>
                                  <a:solidFill>
                                    <a:srgbClr val="FF0000"/>
                                  </a:solidFill>
                                  <a:ln>
                                    <a:noFill/>
                                  </a:ln>
                                  <a:effectLst/>
                                </p:spPr>
                                <p:style>
                                  <a:lnRef idx="1">
                                    <a:schemeClr val="accent1"/>
                                  </a:lnRef>
                                  <a:fillRef idx="3">
                                    <a:schemeClr val="accent1"/>
                                  </a:fillRef>
                                  <a:effectRef idx="2">
                                    <a:schemeClr val="accent1"/>
                                  </a:effectRef>
                                  <a:fontRef idx="minor">
                                    <a:schemeClr val="lt1"/>
                                  </a:fontRef>
                                </p:style>
                                <p:txBody>
                                  <a:bodyPr rtlCol="0" anchor="ctr"/>
                                  <a:lstStyle/>
                                  <a:p>
                                    <a:pPr algn="ctr"/>
                                    <a:endParaRPr lang="en-US" sz="1000" dirty="0">
                                      <a:solidFill>
                                        <a:schemeClr val="tx1"/>
                                      </a:solidFill>
                                    </a:endParaRPr>
                                  </a:p>
                                  <a:p>
                                    <a:pPr algn="ctr"/>
                                    <a:r>
                                      <a:rPr lang="en-US" sz="1000" dirty="0" err="1">
                                        <a:solidFill>
                                          <a:schemeClr val="tx1"/>
                                        </a:solidFill>
                                      </a:rPr>
                                      <a:t>DRCal</a:t>
                                    </a:r>
                                    <a:endParaRPr lang="en-US" sz="1000" dirty="0">
                                      <a:solidFill>
                                        <a:schemeClr val="tx1"/>
                                      </a:solidFill>
                                    </a:endParaRPr>
                                  </a:p>
                                  <a:p>
                                    <a:pPr algn="ctr"/>
                                    <a:endParaRPr lang="en-US" sz="1000" dirty="0">
                                      <a:solidFill>
                                        <a:schemeClr val="tx1"/>
                                      </a:solidFill>
                                    </a:endParaRPr>
                                  </a:p>
                                </p:txBody>
                              </p:sp>
                            </p:grpSp>
                          </p:grpSp>
                          <p:sp>
                            <p:nvSpPr>
                              <p:cNvPr id="1228" name="Rectangle 1227">
                                <a:extLst>
                                  <a:ext uri="{FF2B5EF4-FFF2-40B4-BE49-F238E27FC236}">
                                    <a16:creationId xmlns:a16="http://schemas.microsoft.com/office/drawing/2014/main" id="{853FAFEA-2357-4346-B548-1C433DA3A855}"/>
                                  </a:ext>
                                </a:extLst>
                              </p:cNvPr>
                              <p:cNvSpPr/>
                              <p:nvPr/>
                            </p:nvSpPr>
                            <p:spPr>
                              <a:xfrm rot="5400000">
                                <a:off x="7918575" y="1628140"/>
                                <a:ext cx="4657737" cy="3689111"/>
                              </a:xfrm>
                              <a:prstGeom prst="rect">
                                <a:avLst/>
                              </a:prstGeom>
                              <a:solidFill>
                                <a:srgbClr val="FF0000"/>
                              </a:solidFill>
                              <a:ln>
                                <a:noFill/>
                              </a:ln>
                              <a:effectLst/>
                            </p:spPr>
                            <p:style>
                              <a:lnRef idx="1">
                                <a:schemeClr val="accent1"/>
                              </a:lnRef>
                              <a:fillRef idx="3">
                                <a:schemeClr val="accent1"/>
                              </a:fillRef>
                              <a:effectRef idx="2">
                                <a:schemeClr val="accent1"/>
                              </a:effectRef>
                              <a:fontRef idx="minor">
                                <a:schemeClr val="lt1"/>
                              </a:fontRef>
                            </p:style>
                            <p:txBody>
                              <a:bodyPr rtlCol="0" anchor="ctr"/>
                              <a:lstStyle/>
                              <a:p>
                                <a:pPr algn="ctr"/>
                                <a:r>
                                  <a:rPr lang="en-US" sz="1000" dirty="0" err="1">
                                    <a:solidFill>
                                      <a:schemeClr val="tx1"/>
                                    </a:solidFill>
                                  </a:rPr>
                                  <a:t>DRCal</a:t>
                                </a:r>
                                <a:endParaRPr lang="en-US" sz="1000" dirty="0">
                                  <a:solidFill>
                                    <a:schemeClr val="tx1"/>
                                  </a:solidFill>
                                </a:endParaRPr>
                              </a:p>
                            </p:txBody>
                          </p:sp>
                        </p:grpSp>
                        <p:grpSp>
                          <p:nvGrpSpPr>
                            <p:cNvPr id="1204" name="Group 1203">
                              <a:extLst>
                                <a:ext uri="{FF2B5EF4-FFF2-40B4-BE49-F238E27FC236}">
                                  <a16:creationId xmlns:a16="http://schemas.microsoft.com/office/drawing/2014/main" id="{9580ABF0-728C-C44E-8833-B47624C91DEB}"/>
                                </a:ext>
                              </a:extLst>
                            </p:cNvPr>
                            <p:cNvGrpSpPr/>
                            <p:nvPr/>
                          </p:nvGrpSpPr>
                          <p:grpSpPr>
                            <a:xfrm>
                              <a:off x="1283829" y="6516234"/>
                              <a:ext cx="10875554" cy="269179"/>
                              <a:chOff x="2708369" y="5900216"/>
                              <a:chExt cx="10875554" cy="269179"/>
                            </a:xfrm>
                          </p:grpSpPr>
                          <p:grpSp>
                            <p:nvGrpSpPr>
                              <p:cNvPr id="1205" name="Group 1204">
                                <a:extLst>
                                  <a:ext uri="{FF2B5EF4-FFF2-40B4-BE49-F238E27FC236}">
                                    <a16:creationId xmlns:a16="http://schemas.microsoft.com/office/drawing/2014/main" id="{269C3541-CD79-4A42-9A78-FDE748E5B317}"/>
                                  </a:ext>
                                </a:extLst>
                              </p:cNvPr>
                              <p:cNvGrpSpPr/>
                              <p:nvPr/>
                            </p:nvGrpSpPr>
                            <p:grpSpPr>
                              <a:xfrm>
                                <a:off x="3187771" y="5900216"/>
                                <a:ext cx="10396152" cy="269179"/>
                                <a:chOff x="3187771" y="5900216"/>
                                <a:chExt cx="10396152" cy="269179"/>
                              </a:xfrm>
                            </p:grpSpPr>
                            <p:sp>
                              <p:nvSpPr>
                                <p:cNvPr id="1207" name="TextBox 1206">
                                  <a:extLst>
                                    <a:ext uri="{FF2B5EF4-FFF2-40B4-BE49-F238E27FC236}">
                                      <a16:creationId xmlns:a16="http://schemas.microsoft.com/office/drawing/2014/main" id="{D0410AB4-3631-DF45-99B0-1A824A63DC18}"/>
                                    </a:ext>
                                  </a:extLst>
                                </p:cNvPr>
                                <p:cNvSpPr txBox="1"/>
                                <p:nvPr/>
                              </p:nvSpPr>
                              <p:spPr>
                                <a:xfrm>
                                  <a:off x="3562704" y="5953950"/>
                                  <a:ext cx="547295" cy="215445"/>
                                </a:xfrm>
                                <a:prstGeom prst="rect">
                                  <a:avLst/>
                                </a:prstGeom>
                                <a:noFill/>
                              </p:spPr>
                              <p:txBody>
                                <a:bodyPr wrap="none" rtlCol="0">
                                  <a:spAutoFit/>
                                </a:bodyPr>
                                <a:lstStyle/>
                                <a:p>
                                  <a:r>
                                    <a:rPr lang="en-FR" sz="800" dirty="0">
                                      <a:latin typeface="Avenir Next" panose="020B0503020202020204" pitchFamily="34" charset="0"/>
                                    </a:rPr>
                                    <a:t>0.5</a:t>
                                  </a:r>
                                </a:p>
                              </p:txBody>
                            </p:sp>
                            <p:grpSp>
                              <p:nvGrpSpPr>
                                <p:cNvPr id="1208" name="Group 1207">
                                  <a:extLst>
                                    <a:ext uri="{FF2B5EF4-FFF2-40B4-BE49-F238E27FC236}">
                                      <a16:creationId xmlns:a16="http://schemas.microsoft.com/office/drawing/2014/main" id="{45086122-48CD-0A47-B7E0-3E0AF28EF4F6}"/>
                                    </a:ext>
                                  </a:extLst>
                                </p:cNvPr>
                                <p:cNvGrpSpPr/>
                                <p:nvPr/>
                              </p:nvGrpSpPr>
                              <p:grpSpPr>
                                <a:xfrm>
                                  <a:off x="3187771" y="5900216"/>
                                  <a:ext cx="10396152" cy="269179"/>
                                  <a:chOff x="3187771" y="5900216"/>
                                  <a:chExt cx="10396152" cy="269179"/>
                                </a:xfrm>
                              </p:grpSpPr>
                              <p:grpSp>
                                <p:nvGrpSpPr>
                                  <p:cNvPr id="1209" name="Group 1208">
                                    <a:extLst>
                                      <a:ext uri="{FF2B5EF4-FFF2-40B4-BE49-F238E27FC236}">
                                        <a16:creationId xmlns:a16="http://schemas.microsoft.com/office/drawing/2014/main" id="{4ACAB4C5-76CA-E643-8FDC-840BA4FCBE1F}"/>
                                      </a:ext>
                                    </a:extLst>
                                  </p:cNvPr>
                                  <p:cNvGrpSpPr/>
                                  <p:nvPr/>
                                </p:nvGrpSpPr>
                                <p:grpSpPr>
                                  <a:xfrm>
                                    <a:off x="3187771" y="5901799"/>
                                    <a:ext cx="10396152" cy="267596"/>
                                    <a:chOff x="3187771" y="5901799"/>
                                    <a:chExt cx="10396152" cy="267596"/>
                                  </a:xfrm>
                                </p:grpSpPr>
                                <p:grpSp>
                                  <p:nvGrpSpPr>
                                    <p:cNvPr id="1212" name="Group 1211">
                                      <a:extLst>
                                        <a:ext uri="{FF2B5EF4-FFF2-40B4-BE49-F238E27FC236}">
                                          <a16:creationId xmlns:a16="http://schemas.microsoft.com/office/drawing/2014/main" id="{CF11630E-A7DD-824F-8B04-F855F59138BC}"/>
                                        </a:ext>
                                      </a:extLst>
                                    </p:cNvPr>
                                    <p:cNvGrpSpPr/>
                                    <p:nvPr/>
                                  </p:nvGrpSpPr>
                                  <p:grpSpPr>
                                    <a:xfrm>
                                      <a:off x="3187771" y="5943518"/>
                                      <a:ext cx="10396152" cy="225877"/>
                                      <a:chOff x="3187771" y="5953565"/>
                                      <a:chExt cx="10396152" cy="225877"/>
                                    </a:xfrm>
                                  </p:grpSpPr>
                                  <p:cxnSp>
                                    <p:nvCxnSpPr>
                                      <p:cNvPr id="1221" name="Straight Arrow Connector 1220">
                                        <a:extLst>
                                          <a:ext uri="{FF2B5EF4-FFF2-40B4-BE49-F238E27FC236}">
                                            <a16:creationId xmlns:a16="http://schemas.microsoft.com/office/drawing/2014/main" id="{5D956962-A006-1047-8061-F822E7FA1216}"/>
                                          </a:ext>
                                        </a:extLst>
                                      </p:cNvPr>
                                      <p:cNvCxnSpPr>
                                        <a:cxnSpLocks/>
                                      </p:cNvCxnSpPr>
                                      <p:nvPr/>
                                    </p:nvCxnSpPr>
                                    <p:spPr>
                                      <a:xfrm flipV="1">
                                        <a:off x="3187771" y="5953565"/>
                                        <a:ext cx="10396152" cy="23873"/>
                                      </a:xfrm>
                                      <a:prstGeom prst="straightConnector1">
                                        <a:avLst/>
                                      </a:prstGeom>
                                      <a:ln w="12700">
                                        <a:solidFill>
                                          <a:schemeClr val="tx1"/>
                                        </a:solidFill>
                                        <a:tailEnd type="triangle"/>
                                      </a:ln>
                                      <a:effectLst/>
                                    </p:spPr>
                                    <p:style>
                                      <a:lnRef idx="2">
                                        <a:schemeClr val="accent1"/>
                                      </a:lnRef>
                                      <a:fillRef idx="0">
                                        <a:schemeClr val="accent1"/>
                                      </a:fillRef>
                                      <a:effectRef idx="1">
                                        <a:schemeClr val="accent1"/>
                                      </a:effectRef>
                                      <a:fontRef idx="minor">
                                        <a:schemeClr val="tx1"/>
                                      </a:fontRef>
                                    </p:style>
                                  </p:cxnSp>
                                  <p:sp>
                                    <p:nvSpPr>
                                      <p:cNvPr id="1222" name="TextBox 1221">
                                        <a:extLst>
                                          <a:ext uri="{FF2B5EF4-FFF2-40B4-BE49-F238E27FC236}">
                                            <a16:creationId xmlns:a16="http://schemas.microsoft.com/office/drawing/2014/main" id="{8D46B824-AAF9-1348-B940-20A7BB54A2F0}"/>
                                          </a:ext>
                                        </a:extLst>
                                      </p:cNvPr>
                                      <p:cNvSpPr txBox="1"/>
                                      <p:nvPr/>
                                    </p:nvSpPr>
                                    <p:spPr>
                                      <a:xfrm>
                                        <a:off x="5403243" y="5963999"/>
                                        <a:ext cx="547295" cy="215443"/>
                                      </a:xfrm>
                                      <a:prstGeom prst="rect">
                                        <a:avLst/>
                                      </a:prstGeom>
                                      <a:noFill/>
                                    </p:spPr>
                                    <p:txBody>
                                      <a:bodyPr wrap="none" rtlCol="0">
                                        <a:spAutoFit/>
                                      </a:bodyPr>
                                      <a:lstStyle/>
                                      <a:p>
                                        <a:r>
                                          <a:rPr lang="en-FR" sz="800" dirty="0">
                                            <a:latin typeface="Avenir Next" panose="020B0503020202020204" pitchFamily="34" charset="0"/>
                                          </a:rPr>
                                          <a:t>1.5</a:t>
                                        </a:r>
                                      </a:p>
                                    </p:txBody>
                                  </p:sp>
                                  <p:sp>
                                    <p:nvSpPr>
                                      <p:cNvPr id="1223" name="TextBox 1222">
                                        <a:extLst>
                                          <a:ext uri="{FF2B5EF4-FFF2-40B4-BE49-F238E27FC236}">
                                            <a16:creationId xmlns:a16="http://schemas.microsoft.com/office/drawing/2014/main" id="{6FD099A0-0940-9B46-B8A6-17679B15D0BF}"/>
                                          </a:ext>
                                        </a:extLst>
                                      </p:cNvPr>
                                      <p:cNvSpPr txBox="1"/>
                                      <p:nvPr/>
                                    </p:nvSpPr>
                                    <p:spPr>
                                      <a:xfrm>
                                        <a:off x="4482972" y="5963999"/>
                                        <a:ext cx="547295" cy="215443"/>
                                      </a:xfrm>
                                      <a:prstGeom prst="rect">
                                        <a:avLst/>
                                      </a:prstGeom>
                                      <a:noFill/>
                                    </p:spPr>
                                    <p:txBody>
                                      <a:bodyPr wrap="none" rtlCol="0">
                                        <a:spAutoFit/>
                                      </a:bodyPr>
                                      <a:lstStyle/>
                                      <a:p>
                                        <a:r>
                                          <a:rPr lang="en-FR" sz="800" dirty="0">
                                            <a:latin typeface="Avenir Next" panose="020B0503020202020204" pitchFamily="34" charset="0"/>
                                          </a:rPr>
                                          <a:t>1.0</a:t>
                                        </a:r>
                                      </a:p>
                                    </p:txBody>
                                  </p:sp>
                                  <p:sp>
                                    <p:nvSpPr>
                                      <p:cNvPr id="1224" name="TextBox 1223">
                                        <a:extLst>
                                          <a:ext uri="{FF2B5EF4-FFF2-40B4-BE49-F238E27FC236}">
                                            <a16:creationId xmlns:a16="http://schemas.microsoft.com/office/drawing/2014/main" id="{43E8FF1A-2ECA-1C42-97D7-7D89BCD05A35}"/>
                                          </a:ext>
                                        </a:extLst>
                                      </p:cNvPr>
                                      <p:cNvSpPr txBox="1"/>
                                      <p:nvPr/>
                                    </p:nvSpPr>
                                    <p:spPr>
                                      <a:xfrm>
                                        <a:off x="6323514" y="5963999"/>
                                        <a:ext cx="547295" cy="215443"/>
                                      </a:xfrm>
                                      <a:prstGeom prst="rect">
                                        <a:avLst/>
                                      </a:prstGeom>
                                      <a:noFill/>
                                    </p:spPr>
                                    <p:txBody>
                                      <a:bodyPr wrap="none" rtlCol="0">
                                        <a:spAutoFit/>
                                      </a:bodyPr>
                                      <a:lstStyle/>
                                      <a:p>
                                        <a:r>
                                          <a:rPr lang="en-FR" sz="800" dirty="0">
                                            <a:latin typeface="Avenir Next" panose="020B0503020202020204" pitchFamily="34" charset="0"/>
                                          </a:rPr>
                                          <a:t>2.0</a:t>
                                        </a:r>
                                      </a:p>
                                    </p:txBody>
                                  </p:sp>
                                  <p:sp>
                                    <p:nvSpPr>
                                      <p:cNvPr id="1225" name="TextBox 1224">
                                        <a:extLst>
                                          <a:ext uri="{FF2B5EF4-FFF2-40B4-BE49-F238E27FC236}">
                                            <a16:creationId xmlns:a16="http://schemas.microsoft.com/office/drawing/2014/main" id="{4A3E6612-76CD-C442-BA00-DD0D58444E72}"/>
                                          </a:ext>
                                        </a:extLst>
                                      </p:cNvPr>
                                      <p:cNvSpPr txBox="1"/>
                                      <p:nvPr/>
                                    </p:nvSpPr>
                                    <p:spPr>
                                      <a:xfrm>
                                        <a:off x="7243785" y="5963999"/>
                                        <a:ext cx="547295" cy="215443"/>
                                      </a:xfrm>
                                      <a:prstGeom prst="rect">
                                        <a:avLst/>
                                      </a:prstGeom>
                                      <a:noFill/>
                                    </p:spPr>
                                    <p:txBody>
                                      <a:bodyPr wrap="none" rtlCol="0">
                                        <a:spAutoFit/>
                                      </a:bodyPr>
                                      <a:lstStyle/>
                                      <a:p>
                                        <a:r>
                                          <a:rPr lang="en-FR" sz="800" dirty="0">
                                            <a:latin typeface="Avenir Next" panose="020B0503020202020204" pitchFamily="34" charset="0"/>
                                          </a:rPr>
                                          <a:t>2.5</a:t>
                                        </a:r>
                                      </a:p>
                                    </p:txBody>
                                  </p:sp>
                                  <p:sp>
                                    <p:nvSpPr>
                                      <p:cNvPr id="1226" name="TextBox 1225">
                                        <a:extLst>
                                          <a:ext uri="{FF2B5EF4-FFF2-40B4-BE49-F238E27FC236}">
                                            <a16:creationId xmlns:a16="http://schemas.microsoft.com/office/drawing/2014/main" id="{0E455971-7BB6-004C-A8BE-F8C23B66D04D}"/>
                                          </a:ext>
                                        </a:extLst>
                                      </p:cNvPr>
                                      <p:cNvSpPr txBox="1"/>
                                      <p:nvPr/>
                                    </p:nvSpPr>
                                    <p:spPr>
                                      <a:xfrm>
                                        <a:off x="8164056" y="5963999"/>
                                        <a:ext cx="547295" cy="215443"/>
                                      </a:xfrm>
                                      <a:prstGeom prst="rect">
                                        <a:avLst/>
                                      </a:prstGeom>
                                      <a:noFill/>
                                    </p:spPr>
                                    <p:txBody>
                                      <a:bodyPr wrap="none" rtlCol="0">
                                        <a:spAutoFit/>
                                      </a:bodyPr>
                                      <a:lstStyle/>
                                      <a:p>
                                        <a:r>
                                          <a:rPr lang="en-FR" sz="800" dirty="0">
                                            <a:latin typeface="Avenir Next" panose="020B0503020202020204" pitchFamily="34" charset="0"/>
                                          </a:rPr>
                                          <a:t>3.0</a:t>
                                        </a:r>
                                      </a:p>
                                    </p:txBody>
                                  </p:sp>
                                </p:grpSp>
                                <p:grpSp>
                                  <p:nvGrpSpPr>
                                    <p:cNvPr id="1213" name="Group 1212">
                                      <a:extLst>
                                        <a:ext uri="{FF2B5EF4-FFF2-40B4-BE49-F238E27FC236}">
                                          <a16:creationId xmlns:a16="http://schemas.microsoft.com/office/drawing/2014/main" id="{3F1AA4BB-7098-5446-B5C4-66E2F9F63108}"/>
                                        </a:ext>
                                      </a:extLst>
                                    </p:cNvPr>
                                    <p:cNvGrpSpPr/>
                                    <p:nvPr/>
                                  </p:nvGrpSpPr>
                                  <p:grpSpPr>
                                    <a:xfrm>
                                      <a:off x="3201928" y="5901799"/>
                                      <a:ext cx="5469798" cy="71457"/>
                                      <a:chOff x="1165609" y="1354421"/>
                                      <a:chExt cx="912723" cy="109747"/>
                                    </a:xfrm>
                                  </p:grpSpPr>
                                  <p:cxnSp>
                                    <p:nvCxnSpPr>
                                      <p:cNvPr id="1214" name="Straight Connector 1213">
                                        <a:extLst>
                                          <a:ext uri="{FF2B5EF4-FFF2-40B4-BE49-F238E27FC236}">
                                            <a16:creationId xmlns:a16="http://schemas.microsoft.com/office/drawing/2014/main" id="{59DCED93-476F-7642-99B0-4E90F72BD9FD}"/>
                                          </a:ext>
                                        </a:extLst>
                                      </p:cNvPr>
                                      <p:cNvCxnSpPr>
                                        <a:cxnSpLocks/>
                                      </p:cNvCxnSpPr>
                                      <p:nvPr/>
                                    </p:nvCxnSpPr>
                                    <p:spPr>
                                      <a:xfrm>
                                        <a:off x="1165609" y="1354424"/>
                                        <a:ext cx="0" cy="109721"/>
                                      </a:xfrm>
                                      <a:prstGeom prst="line">
                                        <a:avLst/>
                                      </a:prstGeom>
                                      <a:ln w="12700">
                                        <a:solidFill>
                                          <a:schemeClr val="tx1"/>
                                        </a:solidFill>
                                      </a:ln>
                                      <a:effectLst/>
                                    </p:spPr>
                                    <p:style>
                                      <a:lnRef idx="2">
                                        <a:schemeClr val="accent1"/>
                                      </a:lnRef>
                                      <a:fillRef idx="0">
                                        <a:schemeClr val="accent1"/>
                                      </a:fillRef>
                                      <a:effectRef idx="1">
                                        <a:schemeClr val="accent1"/>
                                      </a:effectRef>
                                      <a:fontRef idx="minor">
                                        <a:schemeClr val="tx1"/>
                                      </a:fontRef>
                                    </p:style>
                                  </p:cxnSp>
                                  <p:cxnSp>
                                    <p:nvCxnSpPr>
                                      <p:cNvPr id="1215" name="Straight Connector 1214">
                                        <a:extLst>
                                          <a:ext uri="{FF2B5EF4-FFF2-40B4-BE49-F238E27FC236}">
                                            <a16:creationId xmlns:a16="http://schemas.microsoft.com/office/drawing/2014/main" id="{90F05F7B-F982-EF49-A7B8-4F71722BF3FF}"/>
                                          </a:ext>
                                        </a:extLst>
                                      </p:cNvPr>
                                      <p:cNvCxnSpPr>
                                        <a:cxnSpLocks/>
                                      </p:cNvCxnSpPr>
                                      <p:nvPr/>
                                    </p:nvCxnSpPr>
                                    <p:spPr>
                                      <a:xfrm>
                                        <a:off x="1311301" y="1354443"/>
                                        <a:ext cx="0" cy="109719"/>
                                      </a:xfrm>
                                      <a:prstGeom prst="line">
                                        <a:avLst/>
                                      </a:prstGeom>
                                      <a:ln w="12700">
                                        <a:solidFill>
                                          <a:schemeClr val="tx1"/>
                                        </a:solidFill>
                                      </a:ln>
                                      <a:effectLst/>
                                    </p:spPr>
                                    <p:style>
                                      <a:lnRef idx="2">
                                        <a:schemeClr val="accent1"/>
                                      </a:lnRef>
                                      <a:fillRef idx="0">
                                        <a:schemeClr val="accent1"/>
                                      </a:fillRef>
                                      <a:effectRef idx="1">
                                        <a:schemeClr val="accent1"/>
                                      </a:effectRef>
                                      <a:fontRef idx="minor">
                                        <a:schemeClr val="tx1"/>
                                      </a:fontRef>
                                    </p:style>
                                  </p:cxnSp>
                                  <p:cxnSp>
                                    <p:nvCxnSpPr>
                                      <p:cNvPr id="1216" name="Straight Connector 1215">
                                        <a:extLst>
                                          <a:ext uri="{FF2B5EF4-FFF2-40B4-BE49-F238E27FC236}">
                                            <a16:creationId xmlns:a16="http://schemas.microsoft.com/office/drawing/2014/main" id="{DD6E310F-BDB5-DB46-B5C4-8F7542F54AC1}"/>
                                          </a:ext>
                                        </a:extLst>
                                      </p:cNvPr>
                                      <p:cNvCxnSpPr>
                                        <a:cxnSpLocks/>
                                      </p:cNvCxnSpPr>
                                      <p:nvPr/>
                                    </p:nvCxnSpPr>
                                    <p:spPr>
                                      <a:xfrm>
                                        <a:off x="1465378" y="1354421"/>
                                        <a:ext cx="0" cy="109721"/>
                                      </a:xfrm>
                                      <a:prstGeom prst="line">
                                        <a:avLst/>
                                      </a:prstGeom>
                                      <a:ln w="12700">
                                        <a:solidFill>
                                          <a:schemeClr val="tx1"/>
                                        </a:solidFill>
                                      </a:ln>
                                      <a:effectLst/>
                                    </p:spPr>
                                    <p:style>
                                      <a:lnRef idx="2">
                                        <a:schemeClr val="accent1"/>
                                      </a:lnRef>
                                      <a:fillRef idx="0">
                                        <a:schemeClr val="accent1"/>
                                      </a:fillRef>
                                      <a:effectRef idx="1">
                                        <a:schemeClr val="accent1"/>
                                      </a:effectRef>
                                      <a:fontRef idx="minor">
                                        <a:schemeClr val="tx1"/>
                                      </a:fontRef>
                                    </p:style>
                                  </p:cxnSp>
                                  <p:cxnSp>
                                    <p:nvCxnSpPr>
                                      <p:cNvPr id="1217" name="Straight Connector 1216">
                                        <a:extLst>
                                          <a:ext uri="{FF2B5EF4-FFF2-40B4-BE49-F238E27FC236}">
                                            <a16:creationId xmlns:a16="http://schemas.microsoft.com/office/drawing/2014/main" id="{A04F80E5-CE45-4B48-B8E8-75A1A794597D}"/>
                                          </a:ext>
                                        </a:extLst>
                                      </p:cNvPr>
                                      <p:cNvCxnSpPr>
                                        <a:cxnSpLocks/>
                                      </p:cNvCxnSpPr>
                                      <p:nvPr/>
                                    </p:nvCxnSpPr>
                                    <p:spPr>
                                      <a:xfrm>
                                        <a:off x="1617778" y="1354447"/>
                                        <a:ext cx="0" cy="109721"/>
                                      </a:xfrm>
                                      <a:prstGeom prst="line">
                                        <a:avLst/>
                                      </a:prstGeom>
                                      <a:ln w="12700">
                                        <a:solidFill>
                                          <a:schemeClr val="tx1"/>
                                        </a:solidFill>
                                      </a:ln>
                                      <a:effectLst/>
                                    </p:spPr>
                                    <p:style>
                                      <a:lnRef idx="2">
                                        <a:schemeClr val="accent1"/>
                                      </a:lnRef>
                                      <a:fillRef idx="0">
                                        <a:schemeClr val="accent1"/>
                                      </a:fillRef>
                                      <a:effectRef idx="1">
                                        <a:schemeClr val="accent1"/>
                                      </a:effectRef>
                                      <a:fontRef idx="minor">
                                        <a:schemeClr val="tx1"/>
                                      </a:fontRef>
                                    </p:style>
                                  </p:cxnSp>
                                  <p:cxnSp>
                                    <p:nvCxnSpPr>
                                      <p:cNvPr id="1218" name="Straight Connector 1217">
                                        <a:extLst>
                                          <a:ext uri="{FF2B5EF4-FFF2-40B4-BE49-F238E27FC236}">
                                            <a16:creationId xmlns:a16="http://schemas.microsoft.com/office/drawing/2014/main" id="{B4157D66-ADC5-BE4E-80B4-7AD16B515286}"/>
                                          </a:ext>
                                        </a:extLst>
                                      </p:cNvPr>
                                      <p:cNvCxnSpPr>
                                        <a:cxnSpLocks/>
                                      </p:cNvCxnSpPr>
                                      <p:nvPr/>
                                    </p:nvCxnSpPr>
                                    <p:spPr>
                                      <a:xfrm>
                                        <a:off x="1773532" y="1354447"/>
                                        <a:ext cx="0" cy="109721"/>
                                      </a:xfrm>
                                      <a:prstGeom prst="line">
                                        <a:avLst/>
                                      </a:prstGeom>
                                      <a:ln w="12700">
                                        <a:solidFill>
                                          <a:schemeClr val="tx1"/>
                                        </a:solidFill>
                                      </a:ln>
                                      <a:effectLst/>
                                    </p:spPr>
                                    <p:style>
                                      <a:lnRef idx="2">
                                        <a:schemeClr val="accent1"/>
                                      </a:lnRef>
                                      <a:fillRef idx="0">
                                        <a:schemeClr val="accent1"/>
                                      </a:fillRef>
                                      <a:effectRef idx="1">
                                        <a:schemeClr val="accent1"/>
                                      </a:effectRef>
                                      <a:fontRef idx="minor">
                                        <a:schemeClr val="tx1"/>
                                      </a:fontRef>
                                    </p:style>
                                  </p:cxnSp>
                                  <p:cxnSp>
                                    <p:nvCxnSpPr>
                                      <p:cNvPr id="1219" name="Straight Connector 1218">
                                        <a:extLst>
                                          <a:ext uri="{FF2B5EF4-FFF2-40B4-BE49-F238E27FC236}">
                                            <a16:creationId xmlns:a16="http://schemas.microsoft.com/office/drawing/2014/main" id="{BE8BEB56-DA41-AC44-B65D-7F293666C2B1}"/>
                                          </a:ext>
                                        </a:extLst>
                                      </p:cNvPr>
                                      <p:cNvCxnSpPr>
                                        <a:cxnSpLocks/>
                                      </p:cNvCxnSpPr>
                                      <p:nvPr/>
                                    </p:nvCxnSpPr>
                                    <p:spPr>
                                      <a:xfrm>
                                        <a:off x="1925932" y="1354447"/>
                                        <a:ext cx="0" cy="109721"/>
                                      </a:xfrm>
                                      <a:prstGeom prst="line">
                                        <a:avLst/>
                                      </a:prstGeom>
                                      <a:ln w="12700">
                                        <a:solidFill>
                                          <a:schemeClr val="tx1"/>
                                        </a:solidFill>
                                      </a:ln>
                                      <a:effectLst/>
                                    </p:spPr>
                                    <p:style>
                                      <a:lnRef idx="2">
                                        <a:schemeClr val="accent1"/>
                                      </a:lnRef>
                                      <a:fillRef idx="0">
                                        <a:schemeClr val="accent1"/>
                                      </a:fillRef>
                                      <a:effectRef idx="1">
                                        <a:schemeClr val="accent1"/>
                                      </a:effectRef>
                                      <a:fontRef idx="minor">
                                        <a:schemeClr val="tx1"/>
                                      </a:fontRef>
                                    </p:style>
                                  </p:cxnSp>
                                  <p:cxnSp>
                                    <p:nvCxnSpPr>
                                      <p:cNvPr id="1220" name="Straight Connector 1219">
                                        <a:extLst>
                                          <a:ext uri="{FF2B5EF4-FFF2-40B4-BE49-F238E27FC236}">
                                            <a16:creationId xmlns:a16="http://schemas.microsoft.com/office/drawing/2014/main" id="{69FEF03F-23B0-3C4A-9110-B5C9F12BB79E}"/>
                                          </a:ext>
                                        </a:extLst>
                                      </p:cNvPr>
                                      <p:cNvCxnSpPr>
                                        <a:cxnSpLocks/>
                                      </p:cNvCxnSpPr>
                                      <p:nvPr/>
                                    </p:nvCxnSpPr>
                                    <p:spPr>
                                      <a:xfrm>
                                        <a:off x="2078332" y="1354447"/>
                                        <a:ext cx="0" cy="109721"/>
                                      </a:xfrm>
                                      <a:prstGeom prst="line">
                                        <a:avLst/>
                                      </a:prstGeom>
                                      <a:ln w="12700">
                                        <a:solidFill>
                                          <a:schemeClr val="tx1"/>
                                        </a:solidFill>
                                      </a:ln>
                                      <a:effectLst/>
                                    </p:spPr>
                                    <p:style>
                                      <a:lnRef idx="2">
                                        <a:schemeClr val="accent1"/>
                                      </a:lnRef>
                                      <a:fillRef idx="0">
                                        <a:schemeClr val="accent1"/>
                                      </a:fillRef>
                                      <a:effectRef idx="1">
                                        <a:schemeClr val="accent1"/>
                                      </a:effectRef>
                                      <a:fontRef idx="minor">
                                        <a:schemeClr val="tx1"/>
                                      </a:fontRef>
                                    </p:style>
                                  </p:cxnSp>
                                </p:grpSp>
                              </p:grpSp>
                              <p:sp>
                                <p:nvSpPr>
                                  <p:cNvPr id="1210" name="TextBox 1209">
                                    <a:extLst>
                                      <a:ext uri="{FF2B5EF4-FFF2-40B4-BE49-F238E27FC236}">
                                        <a16:creationId xmlns:a16="http://schemas.microsoft.com/office/drawing/2014/main" id="{57600FC2-4FE0-CE4C-84CA-A5ACDD3D3F49}"/>
                                      </a:ext>
                                    </a:extLst>
                                  </p:cNvPr>
                                  <p:cNvSpPr txBox="1"/>
                                  <p:nvPr/>
                                </p:nvSpPr>
                                <p:spPr>
                                  <a:xfrm>
                                    <a:off x="9088762" y="5953950"/>
                                    <a:ext cx="547295" cy="215445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</p:spPr>
                                <p:txBody>
                                  <a:bodyPr wrap="none" rtlCol="0">
                                    <a:spAutoFit/>
                                  </a:bodyPr>
                                  <a:lstStyle/>
                                  <a:p>
                                    <a:r>
                                      <a:rPr lang="en-FR" sz="800" dirty="0">
                                        <a:latin typeface="Avenir Next" panose="020B0503020202020204" pitchFamily="34" charset="0"/>
                                      </a:rPr>
                                      <a:t>3.5</a:t>
                                    </a:r>
                                  </a:p>
                                </p:txBody>
                              </p:sp>
                              <p:cxnSp>
                                <p:nvCxnSpPr>
                                  <p:cNvPr id="1211" name="Straight Connector 1210">
                                    <a:extLst>
                                      <a:ext uri="{FF2B5EF4-FFF2-40B4-BE49-F238E27FC236}">
                                        <a16:creationId xmlns:a16="http://schemas.microsoft.com/office/drawing/2014/main" id="{39AE5CE3-7F99-7B41-A48A-DD153BCC7767}"/>
                                      </a:ext>
                                    </a:extLst>
                                  </p:cNvPr>
                                  <p:cNvCxnSpPr>
                                    <a:cxnSpLocks/>
                                  </p:cNvCxnSpPr>
                                  <p:nvPr/>
                                </p:nvCxnSpPr>
                                <p:spPr>
                                  <a:xfrm>
                                    <a:off x="9594145" y="5900216"/>
                                    <a:ext cx="0" cy="71440"/>
                                  </a:xfrm>
                                  <a:prstGeom prst="line">
                                    <a:avLst/>
                                  </a:prstGeom>
                                  <a:ln w="12700">
                                    <a:solidFill>
                                      <a:schemeClr val="tx1"/>
                                    </a:solidFill>
                                  </a:ln>
                                  <a:effectLst/>
                                </p:spPr>
                                <p:style>
                                  <a:lnRef idx="2">
                                    <a:schemeClr val="accent1"/>
                                  </a:lnRef>
                                  <a:fillRef idx="0">
                                    <a:schemeClr val="accent1"/>
                                  </a:fillRef>
                                  <a:effectRef idx="1">
                                    <a:schemeClr val="accent1"/>
                                  </a:effectRef>
                                  <a:fontRef idx="minor">
                                    <a:schemeClr val="tx1"/>
                                  </a:fontRef>
                                </p:style>
                              </p:cxnSp>
                            </p:grpSp>
                          </p:grpSp>
                          <p:sp>
                            <p:nvSpPr>
                              <p:cNvPr id="1206" name="TextBox 1205">
                                <a:extLst>
                                  <a:ext uri="{FF2B5EF4-FFF2-40B4-BE49-F238E27FC236}">
                                    <a16:creationId xmlns:a16="http://schemas.microsoft.com/office/drawing/2014/main" id="{8E41AD94-51A9-7A45-A7D1-E85113BF76D0}"/>
                                  </a:ext>
                                </a:extLst>
                              </p:cNvPr>
                              <p:cNvSpPr txBox="1"/>
                              <p:nvPr/>
                            </p:nvSpPr>
                            <p:spPr>
                              <a:xfrm>
                                <a:off x="2708369" y="5953950"/>
                                <a:ext cx="547295" cy="215445"/>
                              </a:xfrm>
                              <a:prstGeom prst="rect">
                                <a:avLst/>
                              </a:prstGeom>
                              <a:noFill/>
                            </p:spPr>
                            <p:txBody>
                              <a:bodyPr wrap="none" rtlCol="0">
                                <a:spAutoFit/>
                              </a:bodyPr>
                              <a:lstStyle/>
                              <a:p>
                                <a:r>
                                  <a:rPr lang="en-FR" sz="800" dirty="0">
                                    <a:latin typeface="Avenir Next" panose="020B0503020202020204" pitchFamily="34" charset="0"/>
                                  </a:rPr>
                                  <a:t>0.0</a:t>
                                </a:r>
                              </a:p>
                            </p:txBody>
                          </p:sp>
                        </p:grpSp>
                      </p:grpSp>
                      <p:sp>
                        <p:nvSpPr>
                          <p:cNvPr id="1201" name="TextBox 1200">
                            <a:extLst>
                              <a:ext uri="{FF2B5EF4-FFF2-40B4-BE49-F238E27FC236}">
                                <a16:creationId xmlns:a16="http://schemas.microsoft.com/office/drawing/2014/main" id="{323254FA-D82A-D247-B345-DCA7C231EEA4}"/>
                              </a:ext>
                            </a:extLst>
                          </p:cNvPr>
                          <p:cNvSpPr txBox="1"/>
                          <p:nvPr/>
                        </p:nvSpPr>
                        <p:spPr>
                          <a:xfrm>
                            <a:off x="7261597" y="6409549"/>
                            <a:ext cx="330541" cy="215445"/>
                          </a:xfrm>
                          <a:prstGeom prst="rect">
                            <a:avLst/>
                          </a:prstGeom>
                          <a:noFill/>
                        </p:spPr>
                        <p:txBody>
                          <a:bodyPr wrap="none" rtlCol="0">
                            <a:spAutoFit/>
                          </a:bodyPr>
                          <a:lstStyle/>
                          <a:p>
                            <a:r>
                              <a:rPr lang="en-FR" sz="800" dirty="0">
                                <a:latin typeface="Avenir Next" panose="020B0503020202020204" pitchFamily="34" charset="0"/>
                              </a:rPr>
                              <a:t>4.0</a:t>
                            </a:r>
                          </a:p>
                        </p:txBody>
                      </p:sp>
                      <p:cxnSp>
                        <p:nvCxnSpPr>
                          <p:cNvPr id="1202" name="Straight Connector 1201">
                            <a:extLst>
                              <a:ext uri="{FF2B5EF4-FFF2-40B4-BE49-F238E27FC236}">
                                <a16:creationId xmlns:a16="http://schemas.microsoft.com/office/drawing/2014/main" id="{C11CF905-8DFC-AC4B-AF3A-90051C7F53E3}"/>
                              </a:ext>
                            </a:extLst>
                          </p:cNvPr>
                          <p:cNvCxnSpPr>
                            <a:cxnSpLocks/>
                          </p:cNvCxnSpPr>
                          <p:nvPr/>
                        </p:nvCxnSpPr>
                        <p:spPr>
                          <a:xfrm>
                            <a:off x="7577768" y="6344589"/>
                            <a:ext cx="0" cy="71440"/>
                          </a:xfrm>
                          <a:prstGeom prst="line">
                            <a:avLst/>
                          </a:prstGeom>
                          <a:ln w="12700">
                            <a:solidFill>
                              <a:schemeClr val="tx1"/>
                            </a:solidFill>
                          </a:ln>
                          <a:effectLst/>
                        </p:spPr>
                        <p:style>
                          <a:lnRef idx="2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1">
                            <a:schemeClr val="accent1"/>
                          </a:effectRef>
                          <a:fontRef idx="minor">
                            <a:schemeClr val="tx1"/>
                          </a:fontRef>
                        </p:style>
                      </p:cxnSp>
                    </p:grpSp>
                    <p:cxnSp>
                      <p:nvCxnSpPr>
                        <p:cNvPr id="1199" name="Straight Connector 1198">
                          <a:extLst>
                            <a:ext uri="{FF2B5EF4-FFF2-40B4-BE49-F238E27FC236}">
                              <a16:creationId xmlns:a16="http://schemas.microsoft.com/office/drawing/2014/main" id="{0847318C-83A3-674E-BBCC-E02AAA1A786C}"/>
                            </a:ext>
                          </a:extLst>
                        </p:cNvPr>
                        <p:cNvCxnSpPr>
                          <a:cxnSpLocks/>
                        </p:cNvCxnSpPr>
                        <p:nvPr/>
                      </p:nvCxnSpPr>
                      <p:spPr>
                        <a:xfrm>
                          <a:off x="8153680" y="6342988"/>
                          <a:ext cx="0" cy="71440"/>
                        </a:xfrm>
                        <a:prstGeom prst="line">
                          <a:avLst/>
                        </a:prstGeom>
                        <a:ln w="12700">
                          <a:solidFill>
                            <a:schemeClr val="tx1"/>
                          </a:solidFill>
                        </a:ln>
                        <a:effectLst/>
                      </p:spPr>
                      <p:style>
                        <a:lnRef idx="2">
                          <a:schemeClr val="accent1"/>
                        </a:lnRef>
                        <a:fillRef idx="0">
                          <a:schemeClr val="accent1"/>
                        </a:fillRef>
                        <a:effectRef idx="1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</p:grpSp>
                  <p:cxnSp>
                    <p:nvCxnSpPr>
                      <p:cNvPr id="1196" name="Straight Connector 1195">
                        <a:extLst>
                          <a:ext uri="{FF2B5EF4-FFF2-40B4-BE49-F238E27FC236}">
                            <a16:creationId xmlns:a16="http://schemas.microsoft.com/office/drawing/2014/main" id="{4CEB00E3-0B0E-DB4E-8A2E-ED2C9AD7A200}"/>
                          </a:ext>
                        </a:extLst>
                      </p:cNvPr>
                      <p:cNvCxnSpPr>
                        <a:cxnSpLocks/>
                      </p:cNvCxnSpPr>
                      <p:nvPr/>
                    </p:nvCxnSpPr>
                    <p:spPr>
                      <a:xfrm>
                        <a:off x="8710344" y="6341384"/>
                        <a:ext cx="0" cy="71440"/>
                      </a:xfrm>
                      <a:prstGeom prst="line">
                        <a:avLst/>
                      </a:prstGeom>
                      <a:ln w="12700">
                        <a:solidFill>
                          <a:schemeClr val="tx1"/>
                        </a:solidFill>
                      </a:ln>
                      <a:effectLst/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sp>
                  <p:nvSpPr>
                    <p:cNvPr id="1177" name="Rectangle 1176">
                      <a:extLst>
                        <a:ext uri="{FF2B5EF4-FFF2-40B4-BE49-F238E27FC236}">
                          <a16:creationId xmlns:a16="http://schemas.microsoft.com/office/drawing/2014/main" id="{29A49D58-B777-BA40-AC17-7687F77585E0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153192" y="777361"/>
                      <a:ext cx="4996576" cy="1056932"/>
                    </a:xfrm>
                    <a:prstGeom prst="rect">
                      <a:avLst/>
                    </a:prstGeom>
                    <a:solidFill>
                      <a:srgbClr val="FCAF32"/>
                    </a:solidFill>
                    <a:ln>
                      <a:noFill/>
                    </a:ln>
                    <a:effectLst/>
                  </p:spPr>
                  <p:style>
                    <a:lnRef idx="1">
                      <a:schemeClr val="accent1"/>
                    </a:lnRef>
                    <a:fillRef idx="3">
                      <a:schemeClr val="accent1"/>
                    </a:fillRef>
                    <a:effectRef idx="2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Muons</a:t>
                      </a:r>
                    </a:p>
                  </p:txBody>
                </p:sp>
                <p:grpSp>
                  <p:nvGrpSpPr>
                    <p:cNvPr id="1178" name="Group 1177">
                      <a:extLst>
                        <a:ext uri="{FF2B5EF4-FFF2-40B4-BE49-F238E27FC236}">
                          <a16:creationId xmlns:a16="http://schemas.microsoft.com/office/drawing/2014/main" id="{91715131-9706-5C45-9C9E-3E496274ABCB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3059164" y="481264"/>
                      <a:ext cx="98729" cy="6191495"/>
                      <a:chOff x="3078414" y="481264"/>
                      <a:chExt cx="98729" cy="6191495"/>
                    </a:xfrm>
                  </p:grpSpPr>
                  <p:cxnSp>
                    <p:nvCxnSpPr>
                      <p:cNvPr id="1179" name="Straight Connector 1178">
                        <a:extLst>
                          <a:ext uri="{FF2B5EF4-FFF2-40B4-BE49-F238E27FC236}">
                            <a16:creationId xmlns:a16="http://schemas.microsoft.com/office/drawing/2014/main" id="{144721A2-5E86-1647-8FC0-5DAD441A1641}"/>
                          </a:ext>
                        </a:extLst>
                      </p:cNvPr>
                      <p:cNvCxnSpPr>
                        <a:cxnSpLocks/>
                      </p:cNvCxnSpPr>
                      <p:nvPr/>
                    </p:nvCxnSpPr>
                    <p:spPr>
                      <a:xfrm rot="16200000">
                        <a:off x="3119801" y="2365494"/>
                        <a:ext cx="0" cy="71440"/>
                      </a:xfrm>
                      <a:prstGeom prst="line">
                        <a:avLst/>
                      </a:prstGeom>
                      <a:ln w="12700">
                        <a:solidFill>
                          <a:schemeClr val="tx1"/>
                        </a:solidFill>
                      </a:ln>
                      <a:effectLst/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grpSp>
                    <p:nvGrpSpPr>
                      <p:cNvPr id="1180" name="Group 1179">
                        <a:extLst>
                          <a:ext uri="{FF2B5EF4-FFF2-40B4-BE49-F238E27FC236}">
                            <a16:creationId xmlns:a16="http://schemas.microsoft.com/office/drawing/2014/main" id="{38BE42B2-858C-964C-8E6F-3209B5013355}"/>
                          </a:ext>
                        </a:extLst>
                      </p:cNvPr>
                      <p:cNvGrpSpPr/>
                      <p:nvPr/>
                    </p:nvGrpSpPr>
                    <p:grpSpPr>
                      <a:xfrm>
                        <a:off x="3078414" y="481264"/>
                        <a:ext cx="98729" cy="6191495"/>
                        <a:chOff x="3077849" y="317028"/>
                        <a:chExt cx="98729" cy="6191495"/>
                      </a:xfrm>
                    </p:grpSpPr>
                    <p:grpSp>
                      <p:nvGrpSpPr>
                        <p:cNvPr id="1181" name="Group 1180">
                          <a:extLst>
                            <a:ext uri="{FF2B5EF4-FFF2-40B4-BE49-F238E27FC236}">
                              <a16:creationId xmlns:a16="http://schemas.microsoft.com/office/drawing/2014/main" id="{27317A6F-0B84-7547-9C2D-77211622E098}"/>
                            </a:ext>
                          </a:extLst>
                        </p:cNvPr>
                        <p:cNvGrpSpPr/>
                        <p:nvPr/>
                      </p:nvGrpSpPr>
                      <p:grpSpPr>
                        <a:xfrm rot="16200000">
                          <a:off x="37606" y="3369551"/>
                          <a:ext cx="6191495" cy="86449"/>
                          <a:chOff x="3448753" y="6508215"/>
                          <a:chExt cx="6191495" cy="86449"/>
                        </a:xfrm>
                      </p:grpSpPr>
                      <p:cxnSp>
                        <p:nvCxnSpPr>
                          <p:cNvPr id="1186" name="Straight Arrow Connector 1185">
                            <a:extLst>
                              <a:ext uri="{FF2B5EF4-FFF2-40B4-BE49-F238E27FC236}">
                                <a16:creationId xmlns:a16="http://schemas.microsoft.com/office/drawing/2014/main" id="{214E20C9-786C-A542-B2E3-A96B5883EEFA}"/>
                              </a:ext>
                            </a:extLst>
                          </p:cNvPr>
                          <p:cNvCxnSpPr>
                            <a:cxnSpLocks/>
                          </p:cNvCxnSpPr>
                          <p:nvPr/>
                        </p:nvCxnSpPr>
                        <p:spPr>
                          <a:xfrm rot="5400000" flipH="1" flipV="1">
                            <a:off x="6538135" y="3492551"/>
                            <a:ext cx="12731" cy="6191495"/>
                          </a:xfrm>
                          <a:prstGeom prst="straightConnector1">
                            <a:avLst/>
                          </a:prstGeom>
                          <a:ln w="12700">
                            <a:solidFill>
                              <a:schemeClr val="tx1"/>
                            </a:solidFill>
                            <a:tailEnd type="triangle"/>
                          </a:ln>
                          <a:effectLst/>
                        </p:spPr>
                        <p:style>
                          <a:lnRef idx="2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1">
                            <a:schemeClr val="accent1"/>
                          </a:effectRef>
                          <a:fontRef idx="minor">
                            <a:schemeClr val="tx1"/>
                          </a:fontRef>
                        </p:style>
                      </p:cxnSp>
                      <p:cxnSp>
                        <p:nvCxnSpPr>
                          <p:cNvPr id="1187" name="Straight Connector 1186">
                            <a:extLst>
                              <a:ext uri="{FF2B5EF4-FFF2-40B4-BE49-F238E27FC236}">
                                <a16:creationId xmlns:a16="http://schemas.microsoft.com/office/drawing/2014/main" id="{CC5D421C-2336-1D4F-B3C5-A52B7A63A1AF}"/>
                              </a:ext>
                            </a:extLst>
                          </p:cNvPr>
                          <p:cNvCxnSpPr>
                            <a:cxnSpLocks/>
                          </p:cNvCxnSpPr>
                          <p:nvPr/>
                        </p:nvCxnSpPr>
                        <p:spPr>
                          <a:xfrm>
                            <a:off x="3830600" y="6509812"/>
                            <a:ext cx="0" cy="71439"/>
                          </a:xfrm>
                          <a:prstGeom prst="line">
                            <a:avLst/>
                          </a:prstGeom>
                          <a:ln w="12700">
                            <a:solidFill>
                              <a:schemeClr val="tx1"/>
                            </a:solidFill>
                          </a:ln>
                          <a:effectLst/>
                        </p:spPr>
                        <p:style>
                          <a:lnRef idx="2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1">
                            <a:schemeClr val="accent1"/>
                          </a:effectRef>
                          <a:fontRef idx="minor">
                            <a:schemeClr val="tx1"/>
                          </a:fontRef>
                        </p:style>
                      </p:cxnSp>
                      <p:cxnSp>
                        <p:nvCxnSpPr>
                          <p:cNvPr id="1188" name="Straight Connector 1187">
                            <a:extLst>
                              <a:ext uri="{FF2B5EF4-FFF2-40B4-BE49-F238E27FC236}">
                                <a16:creationId xmlns:a16="http://schemas.microsoft.com/office/drawing/2014/main" id="{6D6E2DCE-BA2B-7F47-8745-7E1E47A35688}"/>
                              </a:ext>
                            </a:extLst>
                          </p:cNvPr>
                          <p:cNvCxnSpPr>
                            <a:cxnSpLocks/>
                          </p:cNvCxnSpPr>
                          <p:nvPr/>
                        </p:nvCxnSpPr>
                        <p:spPr>
                          <a:xfrm>
                            <a:off x="4388265" y="6509798"/>
                            <a:ext cx="0" cy="71440"/>
                          </a:xfrm>
                          <a:prstGeom prst="line">
                            <a:avLst/>
                          </a:prstGeom>
                          <a:ln w="12700">
                            <a:solidFill>
                              <a:schemeClr val="tx1"/>
                            </a:solidFill>
                          </a:ln>
                          <a:effectLst/>
                        </p:spPr>
                        <p:style>
                          <a:lnRef idx="2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1">
                            <a:schemeClr val="accent1"/>
                          </a:effectRef>
                          <a:fontRef idx="minor">
                            <a:schemeClr val="tx1"/>
                          </a:fontRef>
                        </p:style>
                      </p:cxnSp>
                      <p:cxnSp>
                        <p:nvCxnSpPr>
                          <p:cNvPr id="1189" name="Straight Connector 1188">
                            <a:extLst>
                              <a:ext uri="{FF2B5EF4-FFF2-40B4-BE49-F238E27FC236}">
                                <a16:creationId xmlns:a16="http://schemas.microsoft.com/office/drawing/2014/main" id="{01AAF7F2-4F46-474F-B3F4-37FF600F1CD2}"/>
                              </a:ext>
                            </a:extLst>
                          </p:cNvPr>
                          <p:cNvCxnSpPr>
                            <a:cxnSpLocks/>
                          </p:cNvCxnSpPr>
                          <p:nvPr/>
                        </p:nvCxnSpPr>
                        <p:spPr>
                          <a:xfrm>
                            <a:off x="4939860" y="6509815"/>
                            <a:ext cx="0" cy="71440"/>
                          </a:xfrm>
                          <a:prstGeom prst="line">
                            <a:avLst/>
                          </a:prstGeom>
                          <a:ln w="12700">
                            <a:solidFill>
                              <a:schemeClr val="tx1"/>
                            </a:solidFill>
                          </a:ln>
                          <a:effectLst/>
                        </p:spPr>
                        <p:style>
                          <a:lnRef idx="2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1">
                            <a:schemeClr val="accent1"/>
                          </a:effectRef>
                          <a:fontRef idx="minor">
                            <a:schemeClr val="tx1"/>
                          </a:fontRef>
                        </p:style>
                      </p:cxnSp>
                      <p:cxnSp>
                        <p:nvCxnSpPr>
                          <p:cNvPr id="1190" name="Straight Connector 1189">
                            <a:extLst>
                              <a:ext uri="{FF2B5EF4-FFF2-40B4-BE49-F238E27FC236}">
                                <a16:creationId xmlns:a16="http://schemas.microsoft.com/office/drawing/2014/main" id="{B4AC87C6-FCA4-9D4B-AAB8-A16A378807DA}"/>
                              </a:ext>
                            </a:extLst>
                          </p:cNvPr>
                          <p:cNvCxnSpPr>
                            <a:cxnSpLocks/>
                          </p:cNvCxnSpPr>
                          <p:nvPr/>
                        </p:nvCxnSpPr>
                        <p:spPr>
                          <a:xfrm>
                            <a:off x="5503594" y="6509815"/>
                            <a:ext cx="0" cy="71440"/>
                          </a:xfrm>
                          <a:prstGeom prst="line">
                            <a:avLst/>
                          </a:prstGeom>
                          <a:ln w="12700">
                            <a:solidFill>
                              <a:schemeClr val="tx1"/>
                            </a:solidFill>
                          </a:ln>
                          <a:effectLst/>
                        </p:spPr>
                        <p:style>
                          <a:lnRef idx="2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1">
                            <a:schemeClr val="accent1"/>
                          </a:effectRef>
                          <a:fontRef idx="minor">
                            <a:schemeClr val="tx1"/>
                          </a:fontRef>
                        </p:style>
                      </p:cxnSp>
                      <p:cxnSp>
                        <p:nvCxnSpPr>
                          <p:cNvPr id="1191" name="Straight Connector 1190">
                            <a:extLst>
                              <a:ext uri="{FF2B5EF4-FFF2-40B4-BE49-F238E27FC236}">
                                <a16:creationId xmlns:a16="http://schemas.microsoft.com/office/drawing/2014/main" id="{93220A13-B4B0-C14B-986B-BF332EC6F20A}"/>
                              </a:ext>
                            </a:extLst>
                          </p:cNvPr>
                          <p:cNvCxnSpPr>
                            <a:cxnSpLocks/>
                          </p:cNvCxnSpPr>
                          <p:nvPr/>
                        </p:nvCxnSpPr>
                        <p:spPr>
                          <a:xfrm>
                            <a:off x="6055189" y="6509815"/>
                            <a:ext cx="0" cy="71440"/>
                          </a:xfrm>
                          <a:prstGeom prst="line">
                            <a:avLst/>
                          </a:prstGeom>
                          <a:ln w="12700">
                            <a:solidFill>
                              <a:schemeClr val="tx1"/>
                            </a:solidFill>
                          </a:ln>
                          <a:effectLst/>
                        </p:spPr>
                        <p:style>
                          <a:lnRef idx="2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1">
                            <a:schemeClr val="accent1"/>
                          </a:effectRef>
                          <a:fontRef idx="minor">
                            <a:schemeClr val="tx1"/>
                          </a:fontRef>
                        </p:style>
                      </p:cxnSp>
                      <p:cxnSp>
                        <p:nvCxnSpPr>
                          <p:cNvPr id="1192" name="Straight Connector 1191">
                            <a:extLst>
                              <a:ext uri="{FF2B5EF4-FFF2-40B4-BE49-F238E27FC236}">
                                <a16:creationId xmlns:a16="http://schemas.microsoft.com/office/drawing/2014/main" id="{CC2B6365-CD47-E54F-8D44-27A5E6A622FA}"/>
                              </a:ext>
                            </a:extLst>
                          </p:cNvPr>
                          <p:cNvCxnSpPr>
                            <a:cxnSpLocks/>
                          </p:cNvCxnSpPr>
                          <p:nvPr/>
                        </p:nvCxnSpPr>
                        <p:spPr>
                          <a:xfrm>
                            <a:off x="6606784" y="6509815"/>
                            <a:ext cx="0" cy="71440"/>
                          </a:xfrm>
                          <a:prstGeom prst="line">
                            <a:avLst/>
                          </a:prstGeom>
                          <a:ln w="12700">
                            <a:solidFill>
                              <a:schemeClr val="tx1"/>
                            </a:solidFill>
                          </a:ln>
                          <a:effectLst/>
                        </p:spPr>
                        <p:style>
                          <a:lnRef idx="2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1">
                            <a:schemeClr val="accent1"/>
                          </a:effectRef>
                          <a:fontRef idx="minor">
                            <a:schemeClr val="tx1"/>
                          </a:fontRef>
                        </p:style>
                      </p:cxnSp>
                      <p:cxnSp>
                        <p:nvCxnSpPr>
                          <p:cNvPr id="1193" name="Straight Connector 1192">
                            <a:extLst>
                              <a:ext uri="{FF2B5EF4-FFF2-40B4-BE49-F238E27FC236}">
                                <a16:creationId xmlns:a16="http://schemas.microsoft.com/office/drawing/2014/main" id="{5EAD72AD-77AE-644E-AC2E-8594D8A51AC9}"/>
                              </a:ext>
                            </a:extLst>
                          </p:cNvPr>
                          <p:cNvCxnSpPr>
                            <a:cxnSpLocks/>
                          </p:cNvCxnSpPr>
                          <p:nvPr/>
                        </p:nvCxnSpPr>
                        <p:spPr>
                          <a:xfrm>
                            <a:off x="7163882" y="6508215"/>
                            <a:ext cx="0" cy="71440"/>
                          </a:xfrm>
                          <a:prstGeom prst="line">
                            <a:avLst/>
                          </a:prstGeom>
                          <a:ln w="12700">
                            <a:solidFill>
                              <a:schemeClr val="tx1"/>
                            </a:solidFill>
                          </a:ln>
                          <a:effectLst/>
                        </p:spPr>
                        <p:style>
                          <a:lnRef idx="2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1">
                            <a:schemeClr val="accent1"/>
                          </a:effectRef>
                          <a:fontRef idx="minor">
                            <a:schemeClr val="tx1"/>
                          </a:fontRef>
                        </p:style>
                      </p:cxnSp>
                    </p:grpSp>
                    <p:grpSp>
                      <p:nvGrpSpPr>
                        <p:cNvPr id="1182" name="Group 1181">
                          <a:extLst>
                            <a:ext uri="{FF2B5EF4-FFF2-40B4-BE49-F238E27FC236}">
                              <a16:creationId xmlns:a16="http://schemas.microsoft.com/office/drawing/2014/main" id="{CF80D0A4-86C9-FB40-9A52-D4FC4983AD68}"/>
                            </a:ext>
                          </a:extLst>
                        </p:cNvPr>
                        <p:cNvGrpSpPr/>
                        <p:nvPr/>
                      </p:nvGrpSpPr>
                      <p:grpSpPr>
                        <a:xfrm rot="16200000">
                          <a:off x="2584179" y="1106797"/>
                          <a:ext cx="1074838" cy="87498"/>
                          <a:chOff x="7625822" y="6760460"/>
                          <a:chExt cx="1074838" cy="87498"/>
                        </a:xfrm>
                      </p:grpSpPr>
                      <p:cxnSp>
                        <p:nvCxnSpPr>
                          <p:cNvPr id="1183" name="Straight Connector 1182">
                            <a:extLst>
                              <a:ext uri="{FF2B5EF4-FFF2-40B4-BE49-F238E27FC236}">
                                <a16:creationId xmlns:a16="http://schemas.microsoft.com/office/drawing/2014/main" id="{546866AA-D12E-6E46-864E-63843DCC1F2C}"/>
                              </a:ext>
                            </a:extLst>
                          </p:cNvPr>
                          <p:cNvCxnSpPr>
                            <a:cxnSpLocks/>
                          </p:cNvCxnSpPr>
                          <p:nvPr/>
                        </p:nvCxnSpPr>
                        <p:spPr>
                          <a:xfrm>
                            <a:off x="7625822" y="6760460"/>
                            <a:ext cx="0" cy="71440"/>
                          </a:xfrm>
                          <a:prstGeom prst="line">
                            <a:avLst/>
                          </a:prstGeom>
                          <a:ln w="12700">
                            <a:solidFill>
                              <a:schemeClr val="tx1"/>
                            </a:solidFill>
                          </a:ln>
                          <a:effectLst/>
                        </p:spPr>
                        <p:style>
                          <a:lnRef idx="2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1">
                            <a:schemeClr val="accent1"/>
                          </a:effectRef>
                          <a:fontRef idx="minor">
                            <a:schemeClr val="tx1"/>
                          </a:fontRef>
                        </p:style>
                      </p:cxnSp>
                      <p:cxnSp>
                        <p:nvCxnSpPr>
                          <p:cNvPr id="1184" name="Straight Connector 1183">
                            <a:extLst>
                              <a:ext uri="{FF2B5EF4-FFF2-40B4-BE49-F238E27FC236}">
                                <a16:creationId xmlns:a16="http://schemas.microsoft.com/office/drawing/2014/main" id="{F05AB740-A729-8E4E-91FB-B9B4C39ACFD4}"/>
                              </a:ext>
                            </a:extLst>
                          </p:cNvPr>
                          <p:cNvCxnSpPr>
                            <a:cxnSpLocks/>
                          </p:cNvCxnSpPr>
                          <p:nvPr/>
                        </p:nvCxnSpPr>
                        <p:spPr>
                          <a:xfrm>
                            <a:off x="8172864" y="6768489"/>
                            <a:ext cx="0" cy="71440"/>
                          </a:xfrm>
                          <a:prstGeom prst="line">
                            <a:avLst/>
                          </a:prstGeom>
                          <a:ln w="12700">
                            <a:solidFill>
                              <a:schemeClr val="tx1"/>
                            </a:solidFill>
                          </a:ln>
                          <a:effectLst/>
                        </p:spPr>
                        <p:style>
                          <a:lnRef idx="2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1">
                            <a:schemeClr val="accent1"/>
                          </a:effectRef>
                          <a:fontRef idx="minor">
                            <a:schemeClr val="tx1"/>
                          </a:fontRef>
                        </p:style>
                      </p:cxnSp>
                      <p:cxnSp>
                        <p:nvCxnSpPr>
                          <p:cNvPr id="1185" name="Straight Connector 1184">
                            <a:extLst>
                              <a:ext uri="{FF2B5EF4-FFF2-40B4-BE49-F238E27FC236}">
                                <a16:creationId xmlns:a16="http://schemas.microsoft.com/office/drawing/2014/main" id="{4C78C58B-B233-2A4A-AE2E-080F183AE3DF}"/>
                              </a:ext>
                            </a:extLst>
                          </p:cNvPr>
                          <p:cNvCxnSpPr>
                            <a:cxnSpLocks/>
                          </p:cNvCxnSpPr>
                          <p:nvPr/>
                        </p:nvCxnSpPr>
                        <p:spPr>
                          <a:xfrm>
                            <a:off x="8700660" y="6776518"/>
                            <a:ext cx="0" cy="71440"/>
                          </a:xfrm>
                          <a:prstGeom prst="line">
                            <a:avLst/>
                          </a:prstGeom>
                          <a:ln w="12700">
                            <a:solidFill>
                              <a:schemeClr val="tx1"/>
                            </a:solidFill>
                          </a:ln>
                          <a:effectLst/>
                        </p:spPr>
                        <p:style>
                          <a:lnRef idx="2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1">
                            <a:schemeClr val="accent1"/>
                          </a:effectRef>
                          <a:fontRef idx="minor">
                            <a:schemeClr val="tx1"/>
                          </a:fontRef>
                        </p:style>
                      </p:cxnSp>
                    </p:grpSp>
                  </p:grpSp>
                </p:grpSp>
              </p:grpSp>
              <p:sp>
                <p:nvSpPr>
                  <p:cNvPr id="1173" name="Rectangle 1172">
                    <a:extLst>
                      <a:ext uri="{FF2B5EF4-FFF2-40B4-BE49-F238E27FC236}">
                        <a16:creationId xmlns:a16="http://schemas.microsoft.com/office/drawing/2014/main" id="{1640550A-FB69-5044-8577-65946A88FA6E}"/>
                      </a:ext>
                    </a:extLst>
                  </p:cNvPr>
                  <p:cNvSpPr/>
                  <p:nvPr/>
                </p:nvSpPr>
                <p:spPr>
                  <a:xfrm rot="5400000">
                    <a:off x="7687405" y="3059862"/>
                    <a:ext cx="5724016" cy="1100778"/>
                  </a:xfrm>
                  <a:prstGeom prst="rect">
                    <a:avLst/>
                  </a:prstGeom>
                  <a:solidFill>
                    <a:srgbClr val="FCAF32"/>
                  </a:solidFill>
                  <a:ln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sz="1000" dirty="0">
                        <a:solidFill>
                          <a:schemeClr val="tx1"/>
                        </a:solidFill>
                      </a:rPr>
                      <a:t>Muons</a:t>
                    </a:r>
                  </a:p>
                </p:txBody>
              </p:sp>
              <p:sp>
                <p:nvSpPr>
                  <p:cNvPr id="1174" name="TextBox 1173">
                    <a:extLst>
                      <a:ext uri="{FF2B5EF4-FFF2-40B4-BE49-F238E27FC236}">
                        <a16:creationId xmlns:a16="http://schemas.microsoft.com/office/drawing/2014/main" id="{A238082E-0B95-A94C-B22D-A89A4225EEDD}"/>
                      </a:ext>
                    </a:extLst>
                  </p:cNvPr>
                  <p:cNvSpPr txBox="1"/>
                  <p:nvPr/>
                </p:nvSpPr>
                <p:spPr>
                  <a:xfrm>
                    <a:off x="10787459" y="6619608"/>
                    <a:ext cx="330541" cy="215445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FR" sz="800" dirty="0">
                        <a:latin typeface="Avenir Next" panose="020B0503020202020204" pitchFamily="34" charset="0"/>
                      </a:rPr>
                      <a:t>5.5</a:t>
                    </a:r>
                  </a:p>
                </p:txBody>
              </p:sp>
              <p:cxnSp>
                <p:nvCxnSpPr>
                  <p:cNvPr id="1175" name="Straight Connector 1174">
                    <a:extLst>
                      <a:ext uri="{FF2B5EF4-FFF2-40B4-BE49-F238E27FC236}">
                        <a16:creationId xmlns:a16="http://schemas.microsoft.com/office/drawing/2014/main" id="{483862A7-D0E6-7F4C-956C-89969EC45945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11099802" y="6551443"/>
                    <a:ext cx="0" cy="71440"/>
                  </a:xfrm>
                  <a:prstGeom prst="line">
                    <a:avLst/>
                  </a:prstGeom>
                  <a:ln w="12700">
                    <a:solidFill>
                      <a:schemeClr val="tx1"/>
                    </a:solidFill>
                  </a:ln>
                  <a:effectLst/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1171" name="Rectangle 1170">
                  <a:extLst>
                    <a:ext uri="{FF2B5EF4-FFF2-40B4-BE49-F238E27FC236}">
                      <a16:creationId xmlns:a16="http://schemas.microsoft.com/office/drawing/2014/main" id="{696E243E-86FA-6542-9130-A9575A7334B5}"/>
                    </a:ext>
                  </a:extLst>
                </p:cNvPr>
                <p:cNvSpPr/>
                <p:nvPr/>
              </p:nvSpPr>
              <p:spPr>
                <a:xfrm rot="5400000">
                  <a:off x="6511824" y="5255654"/>
                  <a:ext cx="1863797" cy="530086"/>
                </a:xfrm>
                <a:prstGeom prst="rect">
                  <a:avLst/>
                </a:prstGeom>
                <a:solidFill>
                  <a:srgbClr val="28EBFF"/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tabLst>
                      <a:tab pos="1593850" algn="l"/>
                    </a:tabLst>
                  </a:pPr>
                  <a:r>
                    <a:rPr lang="en-US" sz="1000" dirty="0">
                      <a:solidFill>
                        <a:schemeClr val="tx1"/>
                      </a:solidFill>
                    </a:rPr>
                    <a:t>DC services</a:t>
                  </a:r>
                </a:p>
              </p:txBody>
            </p:sp>
          </p:grpSp>
        </p:grpSp>
        <p:cxnSp>
          <p:nvCxnSpPr>
            <p:cNvPr id="1158" name="Straight Connector 1157">
              <a:extLst>
                <a:ext uri="{FF2B5EF4-FFF2-40B4-BE49-F238E27FC236}">
                  <a16:creationId xmlns:a16="http://schemas.microsoft.com/office/drawing/2014/main" id="{56827149-D651-904C-81BA-A03907E32093}"/>
                </a:ext>
              </a:extLst>
            </p:cNvPr>
            <p:cNvCxnSpPr>
              <a:cxnSpLocks/>
            </p:cNvCxnSpPr>
            <p:nvPr/>
          </p:nvCxnSpPr>
          <p:spPr>
            <a:xfrm>
              <a:off x="3178640" y="4569645"/>
              <a:ext cx="1265333" cy="0"/>
            </a:xfrm>
            <a:prstGeom prst="line">
              <a:avLst/>
            </a:prstGeom>
            <a:ln w="38100">
              <a:solidFill>
                <a:srgbClr val="068108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59" name="Straight Connector 1158">
              <a:extLst>
                <a:ext uri="{FF2B5EF4-FFF2-40B4-BE49-F238E27FC236}">
                  <a16:creationId xmlns:a16="http://schemas.microsoft.com/office/drawing/2014/main" id="{717C1D91-5A50-ED41-81AD-ABBD2D9A411F}"/>
                </a:ext>
              </a:extLst>
            </p:cNvPr>
            <p:cNvCxnSpPr>
              <a:cxnSpLocks/>
            </p:cNvCxnSpPr>
            <p:nvPr/>
          </p:nvCxnSpPr>
          <p:spPr>
            <a:xfrm>
              <a:off x="6176052" y="4569645"/>
              <a:ext cx="1265333" cy="0"/>
            </a:xfrm>
            <a:prstGeom prst="line">
              <a:avLst/>
            </a:prstGeom>
            <a:ln w="38100">
              <a:solidFill>
                <a:srgbClr val="068108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60" name="Straight Connector 1159">
              <a:extLst>
                <a:ext uri="{FF2B5EF4-FFF2-40B4-BE49-F238E27FC236}">
                  <a16:creationId xmlns:a16="http://schemas.microsoft.com/office/drawing/2014/main" id="{25965605-D6AC-5C43-9F32-02E53737F0FF}"/>
                </a:ext>
              </a:extLst>
            </p:cNvPr>
            <p:cNvCxnSpPr>
              <a:cxnSpLocks/>
            </p:cNvCxnSpPr>
            <p:nvPr/>
          </p:nvCxnSpPr>
          <p:spPr>
            <a:xfrm>
              <a:off x="9171023" y="4567290"/>
              <a:ext cx="1264191" cy="10968"/>
            </a:xfrm>
            <a:prstGeom prst="line">
              <a:avLst/>
            </a:prstGeom>
            <a:ln w="38100">
              <a:solidFill>
                <a:srgbClr val="068108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61" name="Straight Connector 1160">
              <a:extLst>
                <a:ext uri="{FF2B5EF4-FFF2-40B4-BE49-F238E27FC236}">
                  <a16:creationId xmlns:a16="http://schemas.microsoft.com/office/drawing/2014/main" id="{15DB5E64-FEE2-CB46-9F60-409A504BFA03}"/>
                </a:ext>
              </a:extLst>
            </p:cNvPr>
            <p:cNvCxnSpPr>
              <a:cxnSpLocks/>
            </p:cNvCxnSpPr>
            <p:nvPr/>
          </p:nvCxnSpPr>
          <p:spPr>
            <a:xfrm>
              <a:off x="4424309" y="4578258"/>
              <a:ext cx="0" cy="841167"/>
            </a:xfrm>
            <a:prstGeom prst="line">
              <a:avLst/>
            </a:prstGeom>
            <a:ln w="38100">
              <a:solidFill>
                <a:srgbClr val="068108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62" name="Straight Connector 1161">
              <a:extLst>
                <a:ext uri="{FF2B5EF4-FFF2-40B4-BE49-F238E27FC236}">
                  <a16:creationId xmlns:a16="http://schemas.microsoft.com/office/drawing/2014/main" id="{8C4FF886-D9C9-7B47-A0CF-65DF15BA10F9}"/>
                </a:ext>
              </a:extLst>
            </p:cNvPr>
            <p:cNvCxnSpPr>
              <a:cxnSpLocks/>
            </p:cNvCxnSpPr>
            <p:nvPr/>
          </p:nvCxnSpPr>
          <p:spPr>
            <a:xfrm>
              <a:off x="7419111" y="4578258"/>
              <a:ext cx="0" cy="841167"/>
            </a:xfrm>
            <a:prstGeom prst="line">
              <a:avLst/>
            </a:prstGeom>
            <a:ln w="38100">
              <a:solidFill>
                <a:srgbClr val="068108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63" name="Straight Connector 1162">
              <a:extLst>
                <a:ext uri="{FF2B5EF4-FFF2-40B4-BE49-F238E27FC236}">
                  <a16:creationId xmlns:a16="http://schemas.microsoft.com/office/drawing/2014/main" id="{1CAA486A-A40C-F845-9FE3-561E0A150BEE}"/>
                </a:ext>
              </a:extLst>
            </p:cNvPr>
            <p:cNvCxnSpPr>
              <a:cxnSpLocks/>
            </p:cNvCxnSpPr>
            <p:nvPr/>
          </p:nvCxnSpPr>
          <p:spPr>
            <a:xfrm>
              <a:off x="10425382" y="4568426"/>
              <a:ext cx="0" cy="841167"/>
            </a:xfrm>
            <a:prstGeom prst="line">
              <a:avLst/>
            </a:prstGeom>
            <a:ln w="38100">
              <a:solidFill>
                <a:srgbClr val="068108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64" name="Straight Connector 1163">
              <a:extLst>
                <a:ext uri="{FF2B5EF4-FFF2-40B4-BE49-F238E27FC236}">
                  <a16:creationId xmlns:a16="http://schemas.microsoft.com/office/drawing/2014/main" id="{A9F77AA4-1663-5D4B-9B0C-29A5CBDA4501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39053" y="4583982"/>
              <a:ext cx="1017158" cy="8613"/>
            </a:xfrm>
            <a:prstGeom prst="line">
              <a:avLst/>
            </a:prstGeom>
            <a:ln w="38100">
              <a:solidFill>
                <a:srgbClr val="068108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65" name="Straight Connector 1164">
              <a:extLst>
                <a:ext uri="{FF2B5EF4-FFF2-40B4-BE49-F238E27FC236}">
                  <a16:creationId xmlns:a16="http://schemas.microsoft.com/office/drawing/2014/main" id="{3378E4FE-7538-FC42-B5F1-0D2D247FE6F3}"/>
                </a:ext>
              </a:extLst>
            </p:cNvPr>
            <p:cNvCxnSpPr>
              <a:cxnSpLocks/>
            </p:cNvCxnSpPr>
            <p:nvPr/>
          </p:nvCxnSpPr>
          <p:spPr>
            <a:xfrm>
              <a:off x="1436547" y="4603228"/>
              <a:ext cx="0" cy="841167"/>
            </a:xfrm>
            <a:prstGeom prst="line">
              <a:avLst/>
            </a:prstGeom>
            <a:ln w="38100">
              <a:solidFill>
                <a:srgbClr val="068108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40" name="TextBox 1439">
            <a:extLst>
              <a:ext uri="{FF2B5EF4-FFF2-40B4-BE49-F238E27FC236}">
                <a16:creationId xmlns:a16="http://schemas.microsoft.com/office/drawing/2014/main" id="{9015C37E-B3AB-8A4E-8E81-F349227678A6}"/>
              </a:ext>
            </a:extLst>
          </p:cNvPr>
          <p:cNvSpPr txBox="1"/>
          <p:nvPr/>
        </p:nvSpPr>
        <p:spPr>
          <a:xfrm>
            <a:off x="397139" y="5682506"/>
            <a:ext cx="240410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4400" indent="-285750">
              <a:buFont typeface="Arial" panose="020B0604020202020204" pitchFamily="34" charset="0"/>
              <a:buChar char="•"/>
            </a:pPr>
            <a:r>
              <a:rPr lang="en-FR" sz="1400" dirty="0">
                <a:latin typeface="Avenir Next" panose="020B0503020202020204" pitchFamily="34" charset="0"/>
              </a:rPr>
              <a:t>MAPS</a:t>
            </a:r>
          </a:p>
          <a:p>
            <a:pPr marL="284400" indent="-285750">
              <a:buFont typeface="Arial" panose="020B0604020202020204" pitchFamily="34" charset="0"/>
              <a:buChar char="•"/>
            </a:pPr>
            <a:r>
              <a:rPr lang="en-FR" sz="1400" dirty="0">
                <a:latin typeface="Avenir Next" panose="020B0503020202020204" pitchFamily="34" charset="0"/>
              </a:rPr>
              <a:t>HGC</a:t>
            </a:r>
          </a:p>
        </p:txBody>
      </p:sp>
      <p:sp>
        <p:nvSpPr>
          <p:cNvPr id="1441" name="TextBox 1440">
            <a:extLst>
              <a:ext uri="{FF2B5EF4-FFF2-40B4-BE49-F238E27FC236}">
                <a16:creationId xmlns:a16="http://schemas.microsoft.com/office/drawing/2014/main" id="{38EF22DF-4E27-C94E-A029-0F393B31150B}"/>
              </a:ext>
            </a:extLst>
          </p:cNvPr>
          <p:cNvSpPr txBox="1"/>
          <p:nvPr/>
        </p:nvSpPr>
        <p:spPr>
          <a:xfrm>
            <a:off x="3126011" y="5682506"/>
            <a:ext cx="283482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FR" sz="1400" dirty="0">
                <a:latin typeface="Avenir Next" panose="020B0503020202020204" pitchFamily="34" charset="0"/>
              </a:rPr>
              <a:t>MAPS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FR" sz="1400" dirty="0">
                <a:latin typeface="Avenir Next" panose="020B0503020202020204" pitchFamily="34" charset="0"/>
              </a:rPr>
              <a:t>TPC alternative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FR" sz="1400" dirty="0">
                <a:latin typeface="Avenir Next" panose="020B0503020202020204" pitchFamily="34" charset="0"/>
              </a:rPr>
              <a:t>Crys. </a:t>
            </a:r>
            <a:r>
              <a:rPr lang="en-GB" sz="1400" dirty="0">
                <a:latin typeface="Avenir Next" panose="020B0503020202020204" pitchFamily="34" charset="0"/>
              </a:rPr>
              <a:t>f</a:t>
            </a:r>
            <a:r>
              <a:rPr lang="en-FR" sz="1400" dirty="0">
                <a:latin typeface="Avenir Next" panose="020B0503020202020204" pitchFamily="34" charset="0"/>
              </a:rPr>
              <a:t>ibers – ILM (UCBL1) in CERN Crystal Clear R&amp;D</a:t>
            </a:r>
          </a:p>
        </p:txBody>
      </p:sp>
      <p:sp>
        <p:nvSpPr>
          <p:cNvPr id="1442" name="TextBox 1441">
            <a:extLst>
              <a:ext uri="{FF2B5EF4-FFF2-40B4-BE49-F238E27FC236}">
                <a16:creationId xmlns:a16="http://schemas.microsoft.com/office/drawing/2014/main" id="{6D352D0B-CA8F-434E-88E5-CFD95DB3393F}"/>
              </a:ext>
            </a:extLst>
          </p:cNvPr>
          <p:cNvSpPr txBox="1"/>
          <p:nvPr/>
        </p:nvSpPr>
        <p:spPr>
          <a:xfrm>
            <a:off x="6149627" y="5682506"/>
            <a:ext cx="253760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FR" sz="1400" dirty="0">
                <a:latin typeface="Avenir Next" panose="020B0503020202020204" pitchFamily="34" charset="0"/>
              </a:rPr>
              <a:t>MAPS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FR" sz="1400" dirty="0">
                <a:latin typeface="Avenir Next" panose="020B0503020202020204" pitchFamily="34" charset="0"/>
              </a:rPr>
              <a:t>LArCa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FR" sz="1400" dirty="0">
                <a:latin typeface="Avenir Next" panose="020B0503020202020204" pitchFamily="34" charset="0"/>
              </a:rPr>
              <a:t>TPC alternative </a:t>
            </a:r>
          </a:p>
        </p:txBody>
      </p:sp>
      <p:sp>
        <p:nvSpPr>
          <p:cNvPr id="1444" name="TextBox 1443">
            <a:extLst>
              <a:ext uri="{FF2B5EF4-FFF2-40B4-BE49-F238E27FC236}">
                <a16:creationId xmlns:a16="http://schemas.microsoft.com/office/drawing/2014/main" id="{324DA68C-E77E-534E-BF45-76791EA42300}"/>
              </a:ext>
            </a:extLst>
          </p:cNvPr>
          <p:cNvSpPr txBox="1"/>
          <p:nvPr/>
        </p:nvSpPr>
        <p:spPr>
          <a:xfrm>
            <a:off x="9138032" y="5682506"/>
            <a:ext cx="2834828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FR" sz="1400" dirty="0">
                <a:latin typeface="Avenir Next" panose="020B0503020202020204" pitchFamily="34" charset="0"/>
              </a:rPr>
              <a:t>MAPS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FR" sz="1400" dirty="0">
                <a:latin typeface="Avenir Next" panose="020B0503020202020204" pitchFamily="34" charset="0"/>
              </a:rPr>
              <a:t>Crys. </a:t>
            </a:r>
            <a:r>
              <a:rPr lang="en-GB" sz="1400" dirty="0">
                <a:latin typeface="Avenir Next" panose="020B0503020202020204" pitchFamily="34" charset="0"/>
              </a:rPr>
              <a:t>f</a:t>
            </a:r>
            <a:r>
              <a:rPr lang="en-FR" sz="1400" dirty="0">
                <a:latin typeface="Avenir Next" panose="020B0503020202020204" pitchFamily="34" charset="0"/>
              </a:rPr>
              <a:t>ibers – ILM (UCBL1) in CERN Crystal Clear R&amp;D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FR" sz="1400" dirty="0">
                <a:latin typeface="Avenir Next" panose="020B0503020202020204" pitchFamily="34" charset="0"/>
              </a:rPr>
              <a:t>LKr alternative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FR" sz="1400" dirty="0">
                <a:latin typeface="Avenir Next" panose="020B0503020202020204" pitchFamily="34" charset="0"/>
              </a:rPr>
              <a:t>TPC alternative</a:t>
            </a:r>
          </a:p>
        </p:txBody>
      </p:sp>
      <p:sp>
        <p:nvSpPr>
          <p:cNvPr id="1445" name="TextBox 1444">
            <a:extLst>
              <a:ext uri="{FF2B5EF4-FFF2-40B4-BE49-F238E27FC236}">
                <a16:creationId xmlns:a16="http://schemas.microsoft.com/office/drawing/2014/main" id="{282E0ED8-E396-3641-9372-216DA5C77605}"/>
              </a:ext>
            </a:extLst>
          </p:cNvPr>
          <p:cNvSpPr txBox="1"/>
          <p:nvPr/>
        </p:nvSpPr>
        <p:spPr>
          <a:xfrm>
            <a:off x="352271" y="6216077"/>
            <a:ext cx="2330694" cy="33855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  <a:effectLst/>
        </p:spPr>
        <p:txBody>
          <a:bodyPr wrap="square">
            <a:spAutoFit/>
          </a:bodyPr>
          <a:lstStyle/>
          <a:p>
            <a:r>
              <a:rPr lang="en-FR" sz="1600" dirty="0">
                <a:latin typeface="Avenir Next" panose="020B0503020202020204" pitchFamily="34" charset="0"/>
              </a:rPr>
              <a:t>Ongoing French R&amp;Ds</a:t>
            </a:r>
          </a:p>
        </p:txBody>
      </p:sp>
      <p:sp>
        <p:nvSpPr>
          <p:cNvPr id="1446" name="TextBox 1445">
            <a:extLst>
              <a:ext uri="{FF2B5EF4-FFF2-40B4-BE49-F238E27FC236}">
                <a16:creationId xmlns:a16="http://schemas.microsoft.com/office/drawing/2014/main" id="{16EC6300-1E55-D041-845B-A5F222136BE4}"/>
              </a:ext>
            </a:extLst>
          </p:cNvPr>
          <p:cNvSpPr txBox="1"/>
          <p:nvPr/>
        </p:nvSpPr>
        <p:spPr>
          <a:xfrm>
            <a:off x="9231830" y="121319"/>
            <a:ext cx="2527036" cy="1169551"/>
          </a:xfrm>
          <a:prstGeom prst="rect">
            <a:avLst/>
          </a:prstGeom>
          <a:solidFill>
            <a:srgbClr val="FFF2BC"/>
          </a:solidFill>
          <a:ln>
            <a:solidFill>
              <a:schemeClr val="tx1"/>
            </a:solidFill>
          </a:ln>
          <a:effectLst/>
        </p:spPr>
        <p:txBody>
          <a:bodyPr wrap="square">
            <a:spAutoFit/>
          </a:bodyPr>
          <a:lstStyle/>
          <a:p>
            <a:r>
              <a:rPr lang="en-FR" sz="1400" dirty="0">
                <a:latin typeface="Avenir Next" panose="020B0503020202020204" pitchFamily="34" charset="0"/>
              </a:rPr>
              <a:t>Best simulation performance (everywhere?) see Roy’s presentation at last meeting</a:t>
            </a:r>
          </a:p>
          <a:p>
            <a:r>
              <a:rPr lang="en-GB" sz="1400" dirty="0">
                <a:latin typeface="Avenir Next" panose="020B0503020202020204" pitchFamily="34" charset="0"/>
              </a:rPr>
              <a:t>b</a:t>
            </a:r>
            <a:r>
              <a:rPr lang="en-FR" sz="1400" dirty="0">
                <a:latin typeface="Avenir Next" panose="020B0503020202020204" pitchFamily="34" charset="0"/>
              </a:rPr>
              <a:t>ut least covered by ongoing French R&amp;Ds</a:t>
            </a:r>
          </a:p>
        </p:txBody>
      </p:sp>
      <p:cxnSp>
        <p:nvCxnSpPr>
          <p:cNvPr id="14" name="Elbow Connector 13">
            <a:extLst>
              <a:ext uri="{FF2B5EF4-FFF2-40B4-BE49-F238E27FC236}">
                <a16:creationId xmlns:a16="http://schemas.microsoft.com/office/drawing/2014/main" id="{A4E3921B-722A-9247-8DBE-56DCE5C78258}"/>
              </a:ext>
            </a:extLst>
          </p:cNvPr>
          <p:cNvCxnSpPr>
            <a:stCxn id="1446" idx="3"/>
            <a:endCxn id="1307" idx="0"/>
          </p:cNvCxnSpPr>
          <p:nvPr/>
        </p:nvCxnSpPr>
        <p:spPr>
          <a:xfrm>
            <a:off x="11758866" y="706095"/>
            <a:ext cx="195523" cy="3386267"/>
          </a:xfrm>
          <a:prstGeom prst="bentConnector3">
            <a:avLst>
              <a:gd name="adj1" fmla="val 169884"/>
            </a:avLst>
          </a:prstGeom>
          <a:ln w="12700">
            <a:solidFill>
              <a:schemeClr val="tx1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206076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856112" y="6474965"/>
            <a:ext cx="1335889" cy="365125"/>
          </a:xfrm>
        </p:spPr>
        <p:txBody>
          <a:bodyPr/>
          <a:lstStyle/>
          <a:p>
            <a:fld id="{9CA62D5A-175C-0146-8DFE-850ADA1B8FDC}" type="slidenum">
              <a:rPr lang="en-US" smtClean="0">
                <a:solidFill>
                  <a:schemeClr val="tx1"/>
                </a:solidFill>
              </a:rPr>
              <a:pPr/>
              <a:t>4</a:t>
            </a:fld>
            <a:endParaRPr lang="en-US">
              <a:solidFill>
                <a:schemeClr val="tx1"/>
              </a:solidFill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CFE3B04-0576-AD42-A1A6-668E0D54DA04}"/>
              </a:ext>
            </a:extLst>
          </p:cNvPr>
          <p:cNvSpPr/>
          <p:nvPr/>
        </p:nvSpPr>
        <p:spPr>
          <a:xfrm>
            <a:off x="568146" y="412002"/>
            <a:ext cx="1150393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>
                <a:latin typeface="Avenir Next" panose="020B0503020202020204" pitchFamily="34" charset="0"/>
                <a:sym typeface="Wingdings"/>
              </a:rPr>
              <a:t> </a:t>
            </a:r>
          </a:p>
        </p:txBody>
      </p:sp>
      <p:grpSp>
        <p:nvGrpSpPr>
          <p:cNvPr id="544" name="Groupe 11">
            <a:extLst>
              <a:ext uri="{FF2B5EF4-FFF2-40B4-BE49-F238E27FC236}">
                <a16:creationId xmlns:a16="http://schemas.microsoft.com/office/drawing/2014/main" id="{361036A2-14D9-2848-BB0C-77A2F7476B23}"/>
              </a:ext>
            </a:extLst>
          </p:cNvPr>
          <p:cNvGrpSpPr/>
          <p:nvPr/>
        </p:nvGrpSpPr>
        <p:grpSpPr>
          <a:xfrm>
            <a:off x="540000" y="163429"/>
            <a:ext cx="11110800" cy="660407"/>
            <a:chOff x="540000" y="163429"/>
            <a:chExt cx="11110800" cy="660407"/>
          </a:xfrm>
        </p:grpSpPr>
        <p:sp>
          <p:nvSpPr>
            <p:cNvPr id="545" name="Rectangle 544">
              <a:extLst>
                <a:ext uri="{FF2B5EF4-FFF2-40B4-BE49-F238E27FC236}">
                  <a16:creationId xmlns:a16="http://schemas.microsoft.com/office/drawing/2014/main" id="{9EDC19B0-98DA-3F4C-843B-4C3D94A9FD55}"/>
                </a:ext>
              </a:extLst>
            </p:cNvPr>
            <p:cNvSpPr/>
            <p:nvPr/>
          </p:nvSpPr>
          <p:spPr>
            <a:xfrm>
              <a:off x="540000" y="163429"/>
              <a:ext cx="9678851" cy="58477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3200" dirty="0">
                  <a:latin typeface="Avenir Next" panose="020B0503020202020204" pitchFamily="34" charset="0"/>
                  <a:sym typeface="Wingdings"/>
                </a:rPr>
                <a:t>R&amp;D topics in French community </a:t>
              </a:r>
            </a:p>
          </p:txBody>
        </p:sp>
        <p:cxnSp>
          <p:nvCxnSpPr>
            <p:cNvPr id="546" name="Connecteur droit 8">
              <a:extLst>
                <a:ext uri="{FF2B5EF4-FFF2-40B4-BE49-F238E27FC236}">
                  <a16:creationId xmlns:a16="http://schemas.microsoft.com/office/drawing/2014/main" id="{C7F6DB0A-1393-2F46-8E14-5C6B844F174C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541200" y="809760"/>
              <a:ext cx="11109600" cy="14076"/>
            </a:xfrm>
            <a:prstGeom prst="line">
              <a:avLst/>
            </a:prstGeom>
            <a:ln w="12700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97" name="TextBox 296">
            <a:extLst>
              <a:ext uri="{FF2B5EF4-FFF2-40B4-BE49-F238E27FC236}">
                <a16:creationId xmlns:a16="http://schemas.microsoft.com/office/drawing/2014/main" id="{06B64305-119D-2049-8842-E2DC711EAA26}"/>
              </a:ext>
            </a:extLst>
          </p:cNvPr>
          <p:cNvSpPr txBox="1"/>
          <p:nvPr/>
        </p:nvSpPr>
        <p:spPr>
          <a:xfrm>
            <a:off x="-1" y="6347315"/>
            <a:ext cx="12027617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i="1" dirty="0">
                <a:latin typeface="Avenir Next" panose="020B0503020202020204" pitchFamily="34" charset="0"/>
              </a:rPr>
              <a:t>* T</a:t>
            </a:r>
            <a:r>
              <a:rPr lang="en-FR" sz="1400" i="1" dirty="0">
                <a:latin typeface="Avenir Next" panose="020B0503020202020204" pitchFamily="34" charset="0"/>
              </a:rPr>
              <a:t>oday: CMOS hybrid same order of precision as MAPS, 3D and LGADS O(30) ps</a:t>
            </a:r>
          </a:p>
          <a:p>
            <a:r>
              <a:rPr lang="en-FR" sz="1400" i="1" dirty="0">
                <a:latin typeface="Avenir Next" panose="020B0503020202020204" pitchFamily="34" charset="0"/>
              </a:rPr>
              <a:t>** 10 ps precision covers only p &lt; 5 GeV, </a:t>
            </a:r>
            <a:r>
              <a:rPr lang="en-GB" sz="1400" i="1" dirty="0">
                <a:latin typeface="Avenir Next" panose="020B0503020202020204" pitchFamily="34" charset="0"/>
              </a:rPr>
              <a:t>1</a:t>
            </a:r>
            <a:r>
              <a:rPr lang="en-FR" sz="1400" i="1" dirty="0">
                <a:latin typeface="Avenir Next" panose="020B0503020202020204" pitchFamily="34" charset="0"/>
              </a:rPr>
              <a:t>/√n  for n layers, also increased radius option; </a:t>
            </a:r>
            <a:r>
              <a:rPr lang="en-GB" sz="1400" i="1" dirty="0" err="1">
                <a:latin typeface="Avenir Next" panose="020B0503020202020204" pitchFamily="34" charset="0"/>
              </a:rPr>
              <a:t>i</a:t>
            </a:r>
            <a:r>
              <a:rPr lang="en-FR" sz="1400" i="1" dirty="0">
                <a:latin typeface="Avenir Next" panose="020B0503020202020204" pitchFamily="34" charset="0"/>
              </a:rPr>
              <a:t>mpact of MS to be estimated for ultimate requirements</a:t>
            </a:r>
            <a:endParaRPr lang="en-FR" sz="1400" i="1" dirty="0"/>
          </a:p>
        </p:txBody>
      </p:sp>
      <p:grpSp>
        <p:nvGrpSpPr>
          <p:cNvPr id="22" name="Group 21">
            <a:extLst>
              <a:ext uri="{FF2B5EF4-FFF2-40B4-BE49-F238E27FC236}">
                <a16:creationId xmlns:a16="http://schemas.microsoft.com/office/drawing/2014/main" id="{A17CD54F-7679-9246-AB3F-8B2640ACB560}"/>
              </a:ext>
            </a:extLst>
          </p:cNvPr>
          <p:cNvGrpSpPr/>
          <p:nvPr/>
        </p:nvGrpSpPr>
        <p:grpSpPr>
          <a:xfrm>
            <a:off x="164384" y="944729"/>
            <a:ext cx="11581148" cy="5196294"/>
            <a:chOff x="164384" y="944729"/>
            <a:chExt cx="11581148" cy="5196294"/>
          </a:xfrm>
        </p:grpSpPr>
        <p:grpSp>
          <p:nvGrpSpPr>
            <p:cNvPr id="8" name="Group 7">
              <a:extLst>
                <a:ext uri="{FF2B5EF4-FFF2-40B4-BE49-F238E27FC236}">
                  <a16:creationId xmlns:a16="http://schemas.microsoft.com/office/drawing/2014/main" id="{ADE75CFE-6BF2-FF4D-96F2-8FD1B3297139}"/>
                </a:ext>
              </a:extLst>
            </p:cNvPr>
            <p:cNvGrpSpPr/>
            <p:nvPr/>
          </p:nvGrpSpPr>
          <p:grpSpPr>
            <a:xfrm>
              <a:off x="164384" y="944729"/>
              <a:ext cx="11485216" cy="5196294"/>
              <a:chOff x="164384" y="913907"/>
              <a:chExt cx="11485216" cy="5196294"/>
            </a:xfrm>
          </p:grpSpPr>
          <p:sp>
            <p:nvSpPr>
              <p:cNvPr id="310" name="TextBox 309">
                <a:extLst>
                  <a:ext uri="{FF2B5EF4-FFF2-40B4-BE49-F238E27FC236}">
                    <a16:creationId xmlns:a16="http://schemas.microsoft.com/office/drawing/2014/main" id="{259A5A40-C7D2-8641-A92C-C87325B23A2A}"/>
                  </a:ext>
                </a:extLst>
              </p:cNvPr>
              <p:cNvSpPr txBox="1"/>
              <p:nvPr/>
            </p:nvSpPr>
            <p:spPr>
              <a:xfrm>
                <a:off x="540000" y="913907"/>
                <a:ext cx="11109600" cy="519629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285750" indent="-285750">
                  <a:spcAft>
                    <a:spcPts val="1200"/>
                  </a:spcAft>
                  <a:buFont typeface="Arial" panose="020B0604020202020204" pitchFamily="34" charset="0"/>
                  <a:buChar char="•"/>
                </a:pPr>
                <a:r>
                  <a:rPr lang="en-FR" sz="1600" dirty="0">
                    <a:latin typeface="Avenir Next" panose="020B0503020202020204" pitchFamily="34" charset="0"/>
                  </a:rPr>
                  <a:t>MAPS for Vertex Detector - O(12) sensors in 12’’ wafers times number of experiments</a:t>
                </a:r>
              </a:p>
              <a:p>
                <a:pPr marL="3027600" lvl="6" indent="-285750">
                  <a:buFont typeface="Wingdings" pitchFamily="2" charset="2"/>
                  <a:buChar char="Ø"/>
                </a:pPr>
                <a:r>
                  <a:rPr lang="en-GB" sz="1400" dirty="0">
                    <a:solidFill>
                      <a:srgbClr val="F97BFF"/>
                    </a:solidFill>
                    <a:latin typeface="Avenir Next" panose="020B0503020202020204" pitchFamily="34" charset="0"/>
                  </a:rPr>
                  <a:t>MP CMOS: IPHC , CBM, Belle2, ILC TJ 180 nm </a:t>
                </a:r>
              </a:p>
              <a:p>
                <a:pPr marL="3027600" lvl="6" indent="-285750">
                  <a:spcAft>
                    <a:spcPts val="1200"/>
                  </a:spcAft>
                  <a:buFont typeface="Wingdings" pitchFamily="2" charset="2"/>
                  <a:buChar char="Ø"/>
                </a:pPr>
                <a:r>
                  <a:rPr lang="en-FR" sz="1400" dirty="0">
                    <a:solidFill>
                      <a:srgbClr val="F97BFF"/>
                    </a:solidFill>
                    <a:latin typeface="Avenir Next" panose="020B0503020202020204" pitchFamily="34" charset="0"/>
                  </a:rPr>
                  <a:t>MP DICE: CPPM, IPHC, IP2I proposal for approval to join </a:t>
                </a:r>
              </a:p>
              <a:p>
                <a:pPr marL="3027600" lvl="6" indent="-285750">
                  <a:buFont typeface="Wingdings" pitchFamily="2" charset="2"/>
                  <a:buChar char="Ø"/>
                </a:pPr>
                <a:r>
                  <a:rPr lang="en-FR" sz="1400" dirty="0">
                    <a:solidFill>
                      <a:srgbClr val="F97BFF"/>
                    </a:solidFill>
                    <a:latin typeface="Avenir Next" panose="020B0503020202020204" pitchFamily="34" charset="0"/>
                  </a:rPr>
                  <a:t>MP Quartet: IPHC TJ 180 nm,</a:t>
                </a:r>
              </a:p>
              <a:p>
                <a:pPr marL="3027600" lvl="6" indent="-285750">
                  <a:buFont typeface="Wingdings" pitchFamily="2" charset="2"/>
                  <a:buChar char="Ø"/>
                </a:pPr>
                <a:r>
                  <a:rPr lang="en-FR" sz="1400" dirty="0">
                    <a:solidFill>
                      <a:srgbClr val="F97BFF"/>
                    </a:solidFill>
                    <a:latin typeface="Avenir Next" panose="020B0503020202020204" pitchFamily="34" charset="0"/>
                  </a:rPr>
                  <a:t>IRFU L</a:t>
                </a:r>
                <a:r>
                  <a:rPr lang="en-GB" sz="1400" dirty="0">
                    <a:solidFill>
                      <a:srgbClr val="F97BFF"/>
                    </a:solidFill>
                    <a:latin typeface="Avenir Next" panose="020B0503020202020204" pitchFamily="34" charset="0"/>
                  </a:rPr>
                  <a:t>f</a:t>
                </a:r>
                <a:r>
                  <a:rPr lang="en-FR" sz="1400" dirty="0">
                    <a:solidFill>
                      <a:srgbClr val="F97BFF"/>
                    </a:solidFill>
                    <a:latin typeface="Avenir Next" panose="020B0503020202020204" pitchFamily="34" charset="0"/>
                  </a:rPr>
                  <a:t>oundry: 150 nm </a:t>
                </a:r>
              </a:p>
              <a:p>
                <a:pPr marL="3027600" lvl="6" indent="-285750">
                  <a:spcAft>
                    <a:spcPts val="2400"/>
                  </a:spcAft>
                  <a:buFont typeface="Wingdings" pitchFamily="2" charset="2"/>
                  <a:buChar char="Ø"/>
                </a:pPr>
                <a:r>
                  <a:rPr lang="en-FR" sz="1400" dirty="0">
                    <a:solidFill>
                      <a:srgbClr val="F97BFF"/>
                    </a:solidFill>
                    <a:latin typeface="Avenir Next" panose="020B0503020202020204" pitchFamily="34" charset="0"/>
                  </a:rPr>
                  <a:t>May need further technology node step, possibly 3D integration, for real estate at small pitch </a:t>
                </a:r>
              </a:p>
              <a:p>
                <a:pPr marL="284400" indent="-285750">
                  <a:spcAft>
                    <a:spcPts val="2000"/>
                  </a:spcAft>
                  <a:buFont typeface="Arial" panose="020B0604020202020204" pitchFamily="34" charset="0"/>
                  <a:buChar char="•"/>
                </a:pPr>
                <a:r>
                  <a:rPr lang="en-FR" sz="1600" dirty="0">
                    <a:latin typeface="Avenir Next" panose="020B0503020202020204" pitchFamily="34" charset="0"/>
                  </a:rPr>
                  <a:t>MAPS for Central Tracking – Medium production O(100) m</a:t>
                </a:r>
                <a:r>
                  <a:rPr lang="en-FR" sz="1600" baseline="30000" dirty="0">
                    <a:latin typeface="Avenir Next" panose="020B0503020202020204" pitchFamily="34" charset="0"/>
                  </a:rPr>
                  <a:t>2</a:t>
                </a:r>
              </a:p>
              <a:p>
                <a:pPr marL="3027600" lvl="6" indent="-285750">
                  <a:spcAft>
                    <a:spcPts val="1200"/>
                  </a:spcAft>
                  <a:buFont typeface="Wingdings" pitchFamily="2" charset="2"/>
                  <a:buChar char="Ø"/>
                </a:pPr>
                <a:r>
                  <a:rPr lang="en-GB" sz="1400" dirty="0">
                    <a:solidFill>
                      <a:srgbClr val="F97BFF"/>
                    </a:solidFill>
                    <a:latin typeface="Avenir Next" panose="020B0503020202020204" pitchFamily="34" charset="0"/>
                  </a:rPr>
                  <a:t>N</a:t>
                </a:r>
                <a:r>
                  <a:rPr lang="en-FR" sz="1400" dirty="0">
                    <a:solidFill>
                      <a:srgbClr val="F97BFF"/>
                    </a:solidFill>
                    <a:latin typeface="Avenir Next" panose="020B0503020202020204" pitchFamily="34" charset="0"/>
                  </a:rPr>
                  <a:t>o dedicated R&amp;D: grouped pixels in strips slightly released ⊥ pitch</a:t>
                </a:r>
              </a:p>
              <a:p>
                <a:pPr marL="2741850" lvl="6"/>
                <a:endParaRPr lang="en-FR" sz="1400" dirty="0">
                  <a:solidFill>
                    <a:srgbClr val="F97BFF"/>
                  </a:solidFill>
                  <a:latin typeface="Avenir Next" panose="020B0503020202020204" pitchFamily="34" charset="0"/>
                </a:endParaRPr>
              </a:p>
              <a:p>
                <a:pPr marL="3027600" lvl="6" indent="-285750">
                  <a:buFont typeface="Wingdings" pitchFamily="2" charset="2"/>
                  <a:buChar char="Ø"/>
                </a:pPr>
                <a:r>
                  <a:rPr lang="en-FR" sz="1400" dirty="0">
                    <a:solidFill>
                      <a:srgbClr val="F97BFF"/>
                    </a:solidFill>
                    <a:latin typeface="Avenir Next" panose="020B0503020202020204" pitchFamily="34" charset="0"/>
                  </a:rPr>
                  <a:t>R&amp;D similar as for pixels  </a:t>
                </a:r>
              </a:p>
              <a:p>
                <a:pPr marL="3027600" lvl="6" indent="-285750">
                  <a:spcAft>
                    <a:spcPts val="2400"/>
                  </a:spcAft>
                  <a:buFont typeface="Wingdings" pitchFamily="2" charset="2"/>
                  <a:buChar char="Ø"/>
                </a:pPr>
                <a:r>
                  <a:rPr lang="en-FR" sz="1400" dirty="0">
                    <a:solidFill>
                      <a:srgbClr val="F97BFF"/>
                    </a:solidFill>
                    <a:latin typeface="Avenir Next" panose="020B0503020202020204" pitchFamily="34" charset="0"/>
                  </a:rPr>
                  <a:t>Alternative technologies: CMOS, 3D, LGAD hybrid designs*</a:t>
                </a:r>
              </a:p>
              <a:p>
                <a:pPr marL="284400" indent="-285750">
                  <a:spcAft>
                    <a:spcPts val="1200"/>
                  </a:spcAft>
                  <a:buFont typeface="Arial" panose="020B0604020202020204" pitchFamily="34" charset="0"/>
                  <a:buChar char="•"/>
                </a:pPr>
                <a:r>
                  <a:rPr lang="en-GB" sz="1600" dirty="0">
                    <a:latin typeface="Avenir Next" panose="020B0503020202020204" pitchFamily="34" charset="0"/>
                  </a:rPr>
                  <a:t>MAPS for Wrap-up/Timing Layer:</a:t>
                </a:r>
                <a:endParaRPr lang="en-FR" sz="1600" dirty="0">
                  <a:latin typeface="Avenir Next" panose="020B0503020202020204" pitchFamily="34" charset="0"/>
                </a:endParaRPr>
              </a:p>
              <a:p>
                <a:pPr marL="3027600" lvl="6" indent="-285750">
                  <a:spcAft>
                    <a:spcPts val="600"/>
                  </a:spcAft>
                  <a:buFont typeface="Wingdings" pitchFamily="2" charset="2"/>
                  <a:buChar char="Ø"/>
                </a:pPr>
                <a:r>
                  <a:rPr lang="en-GB" sz="1400" dirty="0">
                    <a:solidFill>
                      <a:srgbClr val="F97BFF"/>
                    </a:solidFill>
                    <a:latin typeface="Avenir Next" panose="020B0503020202020204" pitchFamily="34" charset="0"/>
                  </a:rPr>
                  <a:t>Same as MAPS layer in a Central Tracker</a:t>
                </a:r>
              </a:p>
              <a:p>
                <a:pPr marL="3027600" lvl="6" indent="-285750">
                  <a:buFont typeface="Wingdings" pitchFamily="2" charset="2"/>
                  <a:buChar char="Ø"/>
                </a:pPr>
                <a:r>
                  <a:rPr lang="en-FR" sz="1400" dirty="0">
                    <a:solidFill>
                      <a:srgbClr val="F97BFF"/>
                    </a:solidFill>
                    <a:latin typeface="Avenir Next" panose="020B0503020202020204" pitchFamily="34" charset="0"/>
                  </a:rPr>
                  <a:t>Need specific R&amp;D, possibly new node and  3D integration, to reach ≲ 30 ps requirements</a:t>
                </a:r>
              </a:p>
              <a:p>
                <a:pPr marL="3027600" lvl="6" indent="-285750">
                  <a:buFont typeface="Wingdings" pitchFamily="2" charset="2"/>
                  <a:buChar char="Ø"/>
                </a:pPr>
                <a:r>
                  <a:rPr lang="en-FR" sz="1400" dirty="0">
                    <a:solidFill>
                      <a:srgbClr val="F97BFF"/>
                    </a:solidFill>
                    <a:latin typeface="Avenir Next" panose="020B0503020202020204" pitchFamily="34" charset="0"/>
                  </a:rPr>
                  <a:t>IRFU: Micromegas + cerenkov radiator + photocathod </a:t>
                </a:r>
              </a:p>
              <a:p>
                <a:pPr marL="3027600" lvl="6" indent="-285750">
                  <a:buFont typeface="Wingdings" pitchFamily="2" charset="2"/>
                  <a:buChar char="Ø"/>
                </a:pPr>
                <a:r>
                  <a:rPr lang="en-FR" sz="1400" dirty="0">
                    <a:solidFill>
                      <a:srgbClr val="F97BFF"/>
                    </a:solidFill>
                    <a:latin typeface="Avenir Next" panose="020B0503020202020204" pitchFamily="34" charset="0"/>
                  </a:rPr>
                  <a:t>Other alternative technologies 3D, LGAD, SPADs</a:t>
                </a:r>
                <a:endParaRPr lang="en-FR" sz="1400" dirty="0">
                  <a:latin typeface="Avenir Next" panose="020B0503020202020204" pitchFamily="34" charset="0"/>
                </a:endParaRPr>
              </a:p>
            </p:txBody>
          </p:sp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517FF96E-4045-4C49-9649-0B3D4897C49B}"/>
                  </a:ext>
                </a:extLst>
              </p:cNvPr>
              <p:cNvSpPr txBox="1"/>
              <p:nvPr/>
            </p:nvSpPr>
            <p:spPr>
              <a:xfrm>
                <a:off x="164385" y="1289100"/>
                <a:ext cx="3123345" cy="523220"/>
              </a:xfrm>
              <a:prstGeom prst="rect">
                <a:avLst/>
              </a:prstGeom>
              <a:noFill/>
              <a:ln>
                <a:solidFill>
                  <a:schemeClr val="accent6">
                    <a:lumMod val="50000"/>
                  </a:schemeClr>
                </a:solidFill>
              </a:ln>
            </p:spPr>
            <p:txBody>
              <a:bodyPr wrap="square">
                <a:spAutoFit/>
              </a:bodyPr>
              <a:lstStyle/>
              <a:p>
                <a:r>
                  <a:rPr lang="en-FR" sz="1400" dirty="0">
                    <a:solidFill>
                      <a:schemeClr val="accent6">
                        <a:lumMod val="50000"/>
                      </a:schemeClr>
                    </a:solidFill>
                    <a:latin typeface="Avenir Next" panose="020B0503020202020204" pitchFamily="34" charset="0"/>
                  </a:rPr>
                  <a:t>Track IP precision </a:t>
                </a:r>
                <a:r>
                  <a:rPr lang="en-FR" sz="1400" dirty="0">
                    <a:solidFill>
                      <a:schemeClr val="accent6">
                        <a:lumMod val="50000"/>
                      </a:schemeClr>
                    </a:solidFill>
                    <a:latin typeface="Avenir Next" panose="020B0503020202020204" pitchFamily="34" charset="0"/>
                    <a:sym typeface="Wingdings" pitchFamily="2" charset="2"/>
                  </a:rPr>
                  <a:t>ALICE ITS3 in LS3 fulfil current FCC-ee requirements</a:t>
                </a:r>
                <a:endParaRPr lang="en-FR" sz="1400" dirty="0">
                  <a:solidFill>
                    <a:schemeClr val="accent6">
                      <a:lumMod val="50000"/>
                    </a:schemeClr>
                  </a:solidFill>
                </a:endParaRPr>
              </a:p>
            </p:txBody>
          </p:sp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09291DA2-50BE-E848-87B2-830C80EA9012}"/>
                  </a:ext>
                </a:extLst>
              </p:cNvPr>
              <p:cNvSpPr txBox="1"/>
              <p:nvPr/>
            </p:nvSpPr>
            <p:spPr>
              <a:xfrm>
                <a:off x="164384" y="1881679"/>
                <a:ext cx="3123345" cy="738664"/>
              </a:xfrm>
              <a:prstGeom prst="rect">
                <a:avLst/>
              </a:prstGeom>
              <a:noFill/>
              <a:ln>
                <a:solidFill>
                  <a:schemeClr val="accent6">
                    <a:lumMod val="50000"/>
                  </a:schemeClr>
                </a:solidFill>
              </a:ln>
            </p:spPr>
            <p:txBody>
              <a:bodyPr wrap="square">
                <a:spAutoFit/>
              </a:bodyPr>
              <a:lstStyle/>
              <a:p>
                <a:pPr marL="0" lvl="2">
                  <a:spcAft>
                    <a:spcPts val="600"/>
                  </a:spcAft>
                </a:pPr>
                <a:r>
                  <a:rPr lang="en-FR" sz="1400" dirty="0">
                    <a:solidFill>
                      <a:schemeClr val="accent6">
                        <a:lumMod val="50000"/>
                      </a:schemeClr>
                    </a:solidFill>
                    <a:latin typeface="Avenir Next" panose="020B0503020202020204" pitchFamily="34" charset="0"/>
                  </a:rPr>
                  <a:t>T</a:t>
                </a:r>
                <a:r>
                  <a:rPr lang="en-GB" sz="1400" dirty="0" err="1">
                    <a:solidFill>
                      <a:schemeClr val="accent6">
                        <a:lumMod val="50000"/>
                      </a:schemeClr>
                    </a:solidFill>
                    <a:latin typeface="Avenir Next" panose="020B0503020202020204" pitchFamily="34" charset="0"/>
                  </a:rPr>
                  <a:t>i</a:t>
                </a:r>
                <a:r>
                  <a:rPr lang="en-FR" sz="1400" dirty="0">
                    <a:solidFill>
                      <a:schemeClr val="accent6">
                        <a:lumMod val="50000"/>
                      </a:schemeClr>
                    </a:solidFill>
                    <a:latin typeface="Avenir Next" panose="020B0503020202020204" pitchFamily="34" charset="0"/>
                  </a:rPr>
                  <a:t>ming O(100) ps expected with current devices, compatibility with IP precision &amp; benefit undefined yet</a:t>
                </a:r>
              </a:p>
            </p:txBody>
          </p:sp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C7DFE963-B36A-5349-9CDC-7D5E0E91B354}"/>
                  </a:ext>
                </a:extLst>
              </p:cNvPr>
              <p:cNvSpPr txBox="1"/>
              <p:nvPr/>
            </p:nvSpPr>
            <p:spPr>
              <a:xfrm>
                <a:off x="164384" y="3220090"/>
                <a:ext cx="3123345" cy="523220"/>
              </a:xfrm>
              <a:prstGeom prst="rect">
                <a:avLst/>
              </a:prstGeom>
              <a:noFill/>
              <a:ln>
                <a:solidFill>
                  <a:schemeClr val="accent6">
                    <a:lumMod val="50000"/>
                  </a:schemeClr>
                </a:solidFill>
              </a:ln>
            </p:spPr>
            <p:txBody>
              <a:bodyPr wrap="square">
                <a:spAutoFit/>
              </a:bodyPr>
              <a:lstStyle/>
              <a:p>
                <a:r>
                  <a:rPr lang="en-FR" sz="1400" dirty="0">
                    <a:solidFill>
                      <a:schemeClr val="accent6">
                        <a:lumMod val="50000"/>
                      </a:schemeClr>
                    </a:solidFill>
                    <a:latin typeface="Avenir Next" panose="020B0503020202020204" pitchFamily="34" charset="0"/>
                  </a:rPr>
                  <a:t>Improve X/X</a:t>
                </a:r>
                <a:r>
                  <a:rPr lang="en-FR" sz="1400" baseline="-25000" dirty="0">
                    <a:solidFill>
                      <a:schemeClr val="accent6">
                        <a:lumMod val="50000"/>
                      </a:schemeClr>
                    </a:solidFill>
                    <a:latin typeface="Avenir Next" panose="020B0503020202020204" pitchFamily="34" charset="0"/>
                  </a:rPr>
                  <a:t>0  </a:t>
                </a:r>
                <a:r>
                  <a:rPr lang="en-FR" sz="1400" dirty="0">
                    <a:solidFill>
                      <a:schemeClr val="accent6">
                        <a:lumMod val="50000"/>
                      </a:schemeClr>
                    </a:solidFill>
                    <a:latin typeface="Avenir Next" panose="020B0503020202020204" pitchFamily="34" charset="0"/>
                  </a:rPr>
                  <a:t>for p</a:t>
                </a:r>
                <a:r>
                  <a:rPr lang="en-FR" sz="1400" baseline="-25000" dirty="0">
                    <a:solidFill>
                      <a:schemeClr val="accent6">
                        <a:lumMod val="50000"/>
                      </a:schemeClr>
                    </a:solidFill>
                    <a:latin typeface="Avenir Next" panose="020B0503020202020204" pitchFamily="34" charset="0"/>
                  </a:rPr>
                  <a:t>T</a:t>
                </a:r>
                <a:r>
                  <a:rPr lang="en-FR" sz="1400" dirty="0">
                    <a:solidFill>
                      <a:schemeClr val="accent6">
                        <a:lumMod val="50000"/>
                      </a:schemeClr>
                    </a:solidFill>
                    <a:latin typeface="Avenir Next" panose="020B0503020202020204" pitchFamily="34" charset="0"/>
                  </a:rPr>
                  <a:t> precision</a:t>
                </a:r>
              </a:p>
              <a:p>
                <a:r>
                  <a:rPr lang="en-FR" sz="1400" dirty="0">
                    <a:solidFill>
                      <a:schemeClr val="accent6">
                        <a:lumMod val="50000"/>
                      </a:schemeClr>
                    </a:solidFill>
                    <a:latin typeface="Avenir Next" panose="020B0503020202020204" pitchFamily="34" charset="0"/>
                  </a:rPr>
                  <a:t>ALICE-3, LHCb UT &amp; MT in LS4</a:t>
                </a:r>
                <a:endParaRPr lang="en-FR" sz="1400" baseline="-25000" dirty="0">
                  <a:solidFill>
                    <a:schemeClr val="accent6">
                      <a:lumMod val="50000"/>
                    </a:schemeClr>
                  </a:solidFill>
                  <a:latin typeface="Avenir Next" panose="020B0503020202020204" pitchFamily="34" charset="0"/>
                </a:endParaRPr>
              </a:p>
            </p:txBody>
          </p:sp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63B4815A-46AA-B041-AEA9-6C212E9EFEEC}"/>
                  </a:ext>
                </a:extLst>
              </p:cNvPr>
              <p:cNvSpPr txBox="1"/>
              <p:nvPr/>
            </p:nvSpPr>
            <p:spPr>
              <a:xfrm>
                <a:off x="164384" y="3809783"/>
                <a:ext cx="3123345" cy="738664"/>
              </a:xfrm>
              <a:prstGeom prst="rect">
                <a:avLst/>
              </a:prstGeom>
              <a:noFill/>
              <a:ln>
                <a:solidFill>
                  <a:schemeClr val="accent6">
                    <a:lumMod val="50000"/>
                  </a:schemeClr>
                </a:solidFill>
              </a:ln>
            </p:spPr>
            <p:txBody>
              <a:bodyPr wrap="square">
                <a:spAutoFit/>
              </a:bodyPr>
              <a:lstStyle/>
              <a:p>
                <a:pPr marL="0" lvl="2">
                  <a:spcAft>
                    <a:spcPts val="600"/>
                  </a:spcAft>
                </a:pPr>
                <a:r>
                  <a:rPr lang="en-FR" sz="1400" dirty="0">
                    <a:solidFill>
                      <a:schemeClr val="accent6">
                        <a:lumMod val="50000"/>
                      </a:schemeClr>
                    </a:solidFill>
                    <a:latin typeface="Avenir Next" panose="020B0503020202020204" pitchFamily="34" charset="0"/>
                  </a:rPr>
                  <a:t>T</a:t>
                </a:r>
                <a:r>
                  <a:rPr lang="en-GB" sz="1400" dirty="0" err="1">
                    <a:solidFill>
                      <a:schemeClr val="accent6">
                        <a:lumMod val="50000"/>
                      </a:schemeClr>
                    </a:solidFill>
                    <a:latin typeface="Avenir Next" panose="020B0503020202020204" pitchFamily="34" charset="0"/>
                  </a:rPr>
                  <a:t>i</a:t>
                </a:r>
                <a:r>
                  <a:rPr lang="en-FR" sz="1400" dirty="0">
                    <a:solidFill>
                      <a:schemeClr val="accent6">
                        <a:lumMod val="50000"/>
                      </a:schemeClr>
                    </a:solidFill>
                    <a:latin typeface="Avenir Next" panose="020B0503020202020204" pitchFamily="34" charset="0"/>
                  </a:rPr>
                  <a:t>ming implementation may not affect signigicanly X/X</a:t>
                </a:r>
                <a:r>
                  <a:rPr lang="en-FR" sz="1400" baseline="-25000" dirty="0">
                    <a:solidFill>
                      <a:schemeClr val="accent6">
                        <a:lumMod val="50000"/>
                      </a:schemeClr>
                    </a:solidFill>
                    <a:latin typeface="Avenir Next" panose="020B0503020202020204" pitchFamily="34" charset="0"/>
                  </a:rPr>
                  <a:t>0</a:t>
                </a:r>
                <a:r>
                  <a:rPr lang="en-FR" sz="1400" dirty="0">
                    <a:solidFill>
                      <a:schemeClr val="accent6">
                        <a:lumMod val="50000"/>
                      </a:schemeClr>
                    </a:solidFill>
                    <a:latin typeface="Avenir Next" panose="020B0503020202020204" pitchFamily="34" charset="0"/>
                  </a:rPr>
                  <a:t>, benefit undefined yet</a:t>
                </a:r>
              </a:p>
            </p:txBody>
          </p:sp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F23AAEDA-6BD1-284A-A42E-7667E86C8A28}"/>
                  </a:ext>
                </a:extLst>
              </p:cNvPr>
              <p:cNvSpPr txBox="1"/>
              <p:nvPr/>
            </p:nvSpPr>
            <p:spPr>
              <a:xfrm>
                <a:off x="164384" y="5040811"/>
                <a:ext cx="3123345" cy="307777"/>
              </a:xfrm>
              <a:prstGeom prst="rect">
                <a:avLst/>
              </a:prstGeom>
              <a:noFill/>
              <a:ln>
                <a:solidFill>
                  <a:schemeClr val="accent6">
                    <a:lumMod val="50000"/>
                  </a:schemeClr>
                </a:solidFill>
              </a:ln>
            </p:spPr>
            <p:txBody>
              <a:bodyPr wrap="square">
                <a:spAutoFit/>
              </a:bodyPr>
              <a:lstStyle/>
              <a:p>
                <a:pPr indent="-1350"/>
                <a:r>
                  <a:rPr lang="en-GB" sz="1400" dirty="0">
                    <a:solidFill>
                      <a:schemeClr val="accent6">
                        <a:lumMod val="50000"/>
                      </a:schemeClr>
                    </a:solidFill>
                    <a:latin typeface="Avenir Next" panose="020B0503020202020204" pitchFamily="34" charset="0"/>
                  </a:rPr>
                  <a:t>Wrap-up - </a:t>
                </a:r>
                <a:r>
                  <a:rPr lang="en-GB" sz="1400" dirty="0" err="1">
                    <a:solidFill>
                      <a:schemeClr val="accent6">
                        <a:lumMod val="50000"/>
                      </a:schemeClr>
                    </a:solidFill>
                    <a:latin typeface="Avenir Next" panose="020B0503020202020204" pitchFamily="34" charset="0"/>
                  </a:rPr>
                  <a:t>p</a:t>
                </a:r>
                <a:r>
                  <a:rPr lang="en-GB" sz="1400" baseline="-25000" dirty="0" err="1">
                    <a:solidFill>
                      <a:schemeClr val="accent6">
                        <a:lumMod val="50000"/>
                      </a:schemeClr>
                    </a:solidFill>
                    <a:latin typeface="Avenir Next" panose="020B0503020202020204" pitchFamily="34" charset="0"/>
                  </a:rPr>
                  <a:t>T</a:t>
                </a:r>
                <a:r>
                  <a:rPr lang="en-GB" sz="1400" dirty="0">
                    <a:solidFill>
                      <a:schemeClr val="accent6">
                        <a:lumMod val="50000"/>
                      </a:schemeClr>
                    </a:solidFill>
                    <a:latin typeface="Avenir Next" panose="020B0503020202020204" pitchFamily="34" charset="0"/>
                  </a:rPr>
                  <a:t> precision w/ DC/TPC</a:t>
                </a:r>
              </a:p>
            </p:txBody>
          </p:sp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E7D8F6C4-5AA1-7A49-BEA1-2DCF60409FFF}"/>
                  </a:ext>
                </a:extLst>
              </p:cNvPr>
              <p:cNvSpPr txBox="1"/>
              <p:nvPr/>
            </p:nvSpPr>
            <p:spPr>
              <a:xfrm>
                <a:off x="164384" y="5422231"/>
                <a:ext cx="3123345" cy="523220"/>
              </a:xfrm>
              <a:prstGeom prst="rect">
                <a:avLst/>
              </a:prstGeom>
              <a:noFill/>
              <a:ln>
                <a:solidFill>
                  <a:schemeClr val="accent6">
                    <a:lumMod val="50000"/>
                  </a:schemeClr>
                </a:solidFill>
              </a:ln>
            </p:spPr>
            <p:txBody>
              <a:bodyPr wrap="square">
                <a:spAutoFit/>
              </a:bodyPr>
              <a:lstStyle/>
              <a:p>
                <a:r>
                  <a:rPr lang="en-GB" sz="1400" dirty="0">
                    <a:solidFill>
                      <a:schemeClr val="accent6">
                        <a:lumMod val="50000"/>
                      </a:schemeClr>
                    </a:solidFill>
                    <a:latin typeface="Avenir Next" panose="020B0503020202020204" pitchFamily="34" charset="0"/>
                  </a:rPr>
                  <a:t>Timing Layer to provide low p PID** can be integrated </a:t>
                </a:r>
                <a:r>
                  <a:rPr lang="en-FR" sz="1400" dirty="0">
                    <a:solidFill>
                      <a:schemeClr val="accent6">
                        <a:lumMod val="50000"/>
                      </a:schemeClr>
                    </a:solidFill>
                    <a:latin typeface="Avenir Next" panose="020B0503020202020204" pitchFamily="34" charset="0"/>
                  </a:rPr>
                  <a:t>in a Si-CT </a:t>
                </a:r>
              </a:p>
            </p:txBody>
          </p:sp>
        </p:grp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818A91B6-F0B6-A148-9317-6A35F4346D6A}"/>
                </a:ext>
              </a:extLst>
            </p:cNvPr>
            <p:cNvSpPr txBox="1"/>
            <p:nvPr/>
          </p:nvSpPr>
          <p:spPr>
            <a:xfrm>
              <a:off x="8382390" y="1458206"/>
              <a:ext cx="3363142" cy="307777"/>
            </a:xfrm>
            <a:prstGeom prst="rect">
              <a:avLst/>
            </a:prstGeom>
            <a:noFill/>
            <a:ln>
              <a:solidFill>
                <a:schemeClr val="accent6">
                  <a:lumMod val="50000"/>
                </a:schemeClr>
              </a:solidFill>
            </a:ln>
          </p:spPr>
          <p:txBody>
            <a:bodyPr wrap="square">
              <a:spAutoFit/>
            </a:bodyPr>
            <a:lstStyle/>
            <a:p>
              <a:r>
                <a:rPr lang="en-FR" sz="1400" dirty="0">
                  <a:solidFill>
                    <a:schemeClr val="accent6">
                      <a:lumMod val="50000"/>
                    </a:schemeClr>
                  </a:solidFill>
                  <a:latin typeface="Avenir Next" panose="020B0503020202020204" pitchFamily="34" charset="0"/>
                </a:rPr>
                <a:t>TJ 65 nm in framework of WP1.2 CERN </a:t>
              </a:r>
              <a:endParaRPr lang="en-FR" sz="1400" dirty="0">
                <a:solidFill>
                  <a:schemeClr val="accent6">
                    <a:lumMod val="50000"/>
                  </a:schemeClr>
                </a:solidFill>
              </a:endParaRPr>
            </a:p>
          </p:txBody>
        </p:sp>
        <p:sp>
          <p:nvSpPr>
            <p:cNvPr id="3" name="Right Brace 2">
              <a:extLst>
                <a:ext uri="{FF2B5EF4-FFF2-40B4-BE49-F238E27FC236}">
                  <a16:creationId xmlns:a16="http://schemas.microsoft.com/office/drawing/2014/main" id="{5BC721F6-DF3F-FE43-A98A-3AEA7351D7D9}"/>
                </a:ext>
              </a:extLst>
            </p:cNvPr>
            <p:cNvSpPr/>
            <p:nvPr/>
          </p:nvSpPr>
          <p:spPr>
            <a:xfrm>
              <a:off x="8165206" y="1350644"/>
              <a:ext cx="141667" cy="523220"/>
            </a:xfrm>
            <a:prstGeom prst="rightBrace">
              <a:avLst/>
            </a:prstGeom>
            <a:ln w="12700">
              <a:solidFill>
                <a:schemeClr val="accent6">
                  <a:lumMod val="50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FR"/>
            </a:p>
          </p:txBody>
        </p:sp>
        <p:cxnSp>
          <p:nvCxnSpPr>
            <p:cNvPr id="6" name="Elbow Connector 5">
              <a:extLst>
                <a:ext uri="{FF2B5EF4-FFF2-40B4-BE49-F238E27FC236}">
                  <a16:creationId xmlns:a16="http://schemas.microsoft.com/office/drawing/2014/main" id="{33351F00-B06C-C54C-9B45-AB6F5D085577}"/>
                </a:ext>
              </a:extLst>
            </p:cNvPr>
            <p:cNvCxnSpPr>
              <a:cxnSpLocks/>
              <a:endCxn id="18" idx="2"/>
            </p:cNvCxnSpPr>
            <p:nvPr/>
          </p:nvCxnSpPr>
          <p:spPr>
            <a:xfrm flipV="1">
              <a:off x="6439437" y="1765983"/>
              <a:ext cx="3624524" cy="436304"/>
            </a:xfrm>
            <a:prstGeom prst="bentConnector2">
              <a:avLst/>
            </a:prstGeom>
            <a:ln w="12700">
              <a:solidFill>
                <a:schemeClr val="accent6">
                  <a:lumMod val="50000"/>
                </a:schemeClr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5654835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856112" y="6474965"/>
            <a:ext cx="1335889" cy="365125"/>
          </a:xfrm>
        </p:spPr>
        <p:txBody>
          <a:bodyPr/>
          <a:lstStyle/>
          <a:p>
            <a:fld id="{9CA62D5A-175C-0146-8DFE-850ADA1B8FDC}" type="slidenum">
              <a:rPr lang="en-US" smtClean="0">
                <a:solidFill>
                  <a:schemeClr val="tx1"/>
                </a:solidFill>
              </a:rPr>
              <a:pPr/>
              <a:t>5</a:t>
            </a:fld>
            <a:endParaRPr lang="en-US">
              <a:solidFill>
                <a:schemeClr val="tx1"/>
              </a:solidFill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CFE3B04-0576-AD42-A1A6-668E0D54DA04}"/>
              </a:ext>
            </a:extLst>
          </p:cNvPr>
          <p:cNvSpPr/>
          <p:nvPr/>
        </p:nvSpPr>
        <p:spPr>
          <a:xfrm>
            <a:off x="568146" y="412002"/>
            <a:ext cx="1150393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>
                <a:latin typeface="Avenir Next" panose="020B0503020202020204" pitchFamily="34" charset="0"/>
                <a:sym typeface="Wingdings"/>
              </a:rPr>
              <a:t> </a:t>
            </a:r>
          </a:p>
        </p:txBody>
      </p:sp>
      <p:grpSp>
        <p:nvGrpSpPr>
          <p:cNvPr id="544" name="Groupe 11">
            <a:extLst>
              <a:ext uri="{FF2B5EF4-FFF2-40B4-BE49-F238E27FC236}">
                <a16:creationId xmlns:a16="http://schemas.microsoft.com/office/drawing/2014/main" id="{361036A2-14D9-2848-BB0C-77A2F7476B23}"/>
              </a:ext>
            </a:extLst>
          </p:cNvPr>
          <p:cNvGrpSpPr/>
          <p:nvPr/>
        </p:nvGrpSpPr>
        <p:grpSpPr>
          <a:xfrm>
            <a:off x="540000" y="163429"/>
            <a:ext cx="11110800" cy="660407"/>
            <a:chOff x="540000" y="163429"/>
            <a:chExt cx="11110800" cy="660407"/>
          </a:xfrm>
        </p:grpSpPr>
        <p:sp>
          <p:nvSpPr>
            <p:cNvPr id="545" name="Rectangle 544">
              <a:extLst>
                <a:ext uri="{FF2B5EF4-FFF2-40B4-BE49-F238E27FC236}">
                  <a16:creationId xmlns:a16="http://schemas.microsoft.com/office/drawing/2014/main" id="{9EDC19B0-98DA-3F4C-843B-4C3D94A9FD55}"/>
                </a:ext>
              </a:extLst>
            </p:cNvPr>
            <p:cNvSpPr/>
            <p:nvPr/>
          </p:nvSpPr>
          <p:spPr>
            <a:xfrm>
              <a:off x="540000" y="163429"/>
              <a:ext cx="9678851" cy="58477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3200" dirty="0">
                  <a:latin typeface="Avenir Next" panose="020B0503020202020204" pitchFamily="34" charset="0"/>
                  <a:sym typeface="Wingdings"/>
                </a:rPr>
                <a:t>R&amp;D topics in French community </a:t>
              </a:r>
            </a:p>
          </p:txBody>
        </p:sp>
        <p:cxnSp>
          <p:nvCxnSpPr>
            <p:cNvPr id="546" name="Connecteur droit 8">
              <a:extLst>
                <a:ext uri="{FF2B5EF4-FFF2-40B4-BE49-F238E27FC236}">
                  <a16:creationId xmlns:a16="http://schemas.microsoft.com/office/drawing/2014/main" id="{C7F6DB0A-1393-2F46-8E14-5C6B844F174C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541200" y="809760"/>
              <a:ext cx="11109600" cy="14076"/>
            </a:xfrm>
            <a:prstGeom prst="line">
              <a:avLst/>
            </a:prstGeom>
            <a:ln w="12700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" name="Group 5">
            <a:extLst>
              <a:ext uri="{FF2B5EF4-FFF2-40B4-BE49-F238E27FC236}">
                <a16:creationId xmlns:a16="http://schemas.microsoft.com/office/drawing/2014/main" id="{1EBCB7B2-5474-2D4E-8EDF-CF1507ACF365}"/>
              </a:ext>
            </a:extLst>
          </p:cNvPr>
          <p:cNvGrpSpPr/>
          <p:nvPr/>
        </p:nvGrpSpPr>
        <p:grpSpPr>
          <a:xfrm>
            <a:off x="540000" y="1197464"/>
            <a:ext cx="11109600" cy="5565626"/>
            <a:chOff x="540000" y="1187190"/>
            <a:chExt cx="11109600" cy="5565626"/>
          </a:xfrm>
        </p:grpSpPr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723213ED-648F-354F-BEB9-8111ADCDDF55}"/>
                </a:ext>
              </a:extLst>
            </p:cNvPr>
            <p:cNvSpPr txBox="1"/>
            <p:nvPr/>
          </p:nvSpPr>
          <p:spPr>
            <a:xfrm>
              <a:off x="660515" y="1573289"/>
              <a:ext cx="3033274" cy="307777"/>
            </a:xfrm>
            <a:prstGeom prst="rect">
              <a:avLst/>
            </a:prstGeom>
            <a:noFill/>
            <a:ln>
              <a:solidFill>
                <a:schemeClr val="accent6">
                  <a:lumMod val="50000"/>
                </a:schemeClr>
              </a:solidFill>
            </a:ln>
          </p:spPr>
          <p:txBody>
            <a:bodyPr wrap="square">
              <a:spAutoFit/>
            </a:bodyPr>
            <a:lstStyle/>
            <a:p>
              <a:r>
                <a:rPr lang="en-FR" sz="1400" dirty="0">
                  <a:solidFill>
                    <a:schemeClr val="accent6">
                      <a:lumMod val="50000"/>
                    </a:schemeClr>
                  </a:solidFill>
                  <a:latin typeface="Avenir Next" panose="020B0503020202020204" pitchFamily="34" charset="0"/>
                </a:rPr>
                <a:t>Improve sampling fraction</a:t>
              </a:r>
              <a:endParaRPr lang="en-FR" sz="1400" dirty="0">
                <a:solidFill>
                  <a:schemeClr val="accent6">
                    <a:lumMod val="50000"/>
                  </a:schemeClr>
                </a:solidFill>
              </a:endParaRPr>
            </a:p>
          </p:txBody>
        </p:sp>
        <p:grpSp>
          <p:nvGrpSpPr>
            <p:cNvPr id="5" name="Group 4">
              <a:extLst>
                <a:ext uri="{FF2B5EF4-FFF2-40B4-BE49-F238E27FC236}">
                  <a16:creationId xmlns:a16="http://schemas.microsoft.com/office/drawing/2014/main" id="{3550A9C9-4663-F142-95AA-E8D4F1CF72B7}"/>
                </a:ext>
              </a:extLst>
            </p:cNvPr>
            <p:cNvGrpSpPr/>
            <p:nvPr/>
          </p:nvGrpSpPr>
          <p:grpSpPr>
            <a:xfrm>
              <a:off x="540000" y="1187190"/>
              <a:ext cx="11109600" cy="5565626"/>
              <a:chOff x="540000" y="1187190"/>
              <a:chExt cx="11109600" cy="5565626"/>
            </a:xfrm>
          </p:grpSpPr>
          <p:sp>
            <p:nvSpPr>
              <p:cNvPr id="310" name="TextBox 309">
                <a:extLst>
                  <a:ext uri="{FF2B5EF4-FFF2-40B4-BE49-F238E27FC236}">
                    <a16:creationId xmlns:a16="http://schemas.microsoft.com/office/drawing/2014/main" id="{259A5A40-C7D2-8641-A92C-C87325B23A2A}"/>
                  </a:ext>
                </a:extLst>
              </p:cNvPr>
              <p:cNvSpPr txBox="1"/>
              <p:nvPr/>
            </p:nvSpPr>
            <p:spPr>
              <a:xfrm>
                <a:off x="540000" y="1187190"/>
                <a:ext cx="11109600" cy="556562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285750" indent="-285750">
                  <a:spcAft>
                    <a:spcPts val="1200"/>
                  </a:spcAft>
                  <a:buFont typeface="Arial" panose="020B0604020202020204" pitchFamily="34" charset="0"/>
                  <a:buChar char="•"/>
                </a:pPr>
                <a:r>
                  <a:rPr lang="en-FR" sz="1600" dirty="0">
                    <a:latin typeface="Avenir Next" panose="020B0503020202020204" pitchFamily="34" charset="0"/>
                  </a:rPr>
                  <a:t>MAPS for High Granularity Calorimetry - l</a:t>
                </a:r>
                <a:r>
                  <a:rPr lang="en-GB" sz="1600" dirty="0">
                    <a:latin typeface="Avenir Next" panose="020B0503020202020204" pitchFamily="34" charset="0"/>
                  </a:rPr>
                  <a:t>a</a:t>
                </a:r>
                <a:r>
                  <a:rPr lang="en-FR" sz="1600" dirty="0">
                    <a:latin typeface="Avenir Next" panose="020B0503020202020204" pitchFamily="34" charset="0"/>
                  </a:rPr>
                  <a:t>rge production O(1000) m</a:t>
                </a:r>
                <a:r>
                  <a:rPr lang="en-FR" sz="1600" baseline="30000" dirty="0">
                    <a:latin typeface="Avenir Next" panose="020B0503020202020204" pitchFamily="34" charset="0"/>
                  </a:rPr>
                  <a:t>2</a:t>
                </a:r>
                <a:endParaRPr lang="en-FR" sz="1600" dirty="0">
                  <a:latin typeface="Avenir Next" panose="020B0503020202020204" pitchFamily="34" charset="0"/>
                </a:endParaRPr>
              </a:p>
              <a:p>
                <a:pPr marL="3484800" lvl="7" indent="-285750">
                  <a:spcAft>
                    <a:spcPts val="1200"/>
                  </a:spcAft>
                  <a:buFont typeface="Wingdings" pitchFamily="2" charset="2"/>
                  <a:buChar char="Ø"/>
                </a:pPr>
                <a:r>
                  <a:rPr lang="en-FR" sz="1400" dirty="0">
                    <a:solidFill>
                      <a:srgbClr val="F97BFF"/>
                    </a:solidFill>
                    <a:latin typeface="Avenir Next" panose="020B0503020202020204" pitchFamily="34" charset="0"/>
                  </a:rPr>
                  <a:t>No dedicated R&amp;D: group pixels in pads</a:t>
                </a:r>
              </a:p>
              <a:p>
                <a:pPr marL="3484800" lvl="7" indent="-285750">
                  <a:spcAft>
                    <a:spcPts val="1200"/>
                  </a:spcAft>
                  <a:buFont typeface="Wingdings" pitchFamily="2" charset="2"/>
                  <a:buChar char="Ø"/>
                </a:pPr>
                <a:r>
                  <a:rPr lang="en-FR" sz="1400" dirty="0">
                    <a:solidFill>
                      <a:srgbClr val="F97BFF"/>
                    </a:solidFill>
                    <a:latin typeface="Avenir Next" panose="020B0503020202020204" pitchFamily="34" charset="0"/>
                  </a:rPr>
                  <a:t>No dedicated R&amp;D: pixels granularity</a:t>
                </a:r>
              </a:p>
              <a:p>
                <a:pPr marL="3484800" lvl="7" indent="-285750">
                  <a:buFont typeface="Wingdings" pitchFamily="2" charset="2"/>
                  <a:buChar char="Ø"/>
                </a:pPr>
                <a:r>
                  <a:rPr lang="en-FR" sz="1400" dirty="0">
                    <a:solidFill>
                      <a:srgbClr val="F97BFF"/>
                    </a:solidFill>
                    <a:latin typeface="Avenir Next" panose="020B0503020202020204" pitchFamily="34" charset="0"/>
                  </a:rPr>
                  <a:t>No dedicated R&amp;D: similar as for TL</a:t>
                </a:r>
              </a:p>
              <a:p>
                <a:pPr marL="913050" lvl="2"/>
                <a:endParaRPr lang="en-FR" sz="1400" baseline="30000" dirty="0">
                  <a:solidFill>
                    <a:schemeClr val="accent6">
                      <a:lumMod val="50000"/>
                    </a:schemeClr>
                  </a:solidFill>
                  <a:latin typeface="Avenir Next" panose="020B0503020202020204" pitchFamily="34" charset="0"/>
                </a:endParaRPr>
              </a:p>
              <a:p>
                <a:pPr marL="1198800" lvl="2" indent="-285750">
                  <a:buFont typeface="Wingdings" pitchFamily="2" charset="2"/>
                  <a:buChar char="Ø"/>
                </a:pPr>
                <a:endParaRPr lang="en-FR" sz="1400" baseline="30000" dirty="0">
                  <a:solidFill>
                    <a:schemeClr val="accent6">
                      <a:lumMod val="50000"/>
                    </a:schemeClr>
                  </a:solidFill>
                  <a:latin typeface="Avenir Next" panose="020B0503020202020204" pitchFamily="34" charset="0"/>
                </a:endParaRPr>
              </a:p>
              <a:p>
                <a:pPr marL="284400" indent="-284400">
                  <a:spcAft>
                    <a:spcPts val="300"/>
                  </a:spcAft>
                  <a:buFont typeface="Arial" panose="020B0604020202020204" pitchFamily="34" charset="0"/>
                  <a:buChar char="•"/>
                </a:pPr>
                <a:r>
                  <a:rPr lang="en-US" sz="1600" dirty="0">
                    <a:latin typeface="Avenir Next" panose="020B0503020202020204" pitchFamily="34" charset="0"/>
                  </a:rPr>
                  <a:t>Summary MAPS (more phase space in CLD-like design, maybe limited to VD in other designs)</a:t>
                </a:r>
              </a:p>
              <a:p>
                <a:pPr marL="800100" lvl="1" indent="-284400">
                  <a:buFont typeface="Arial" panose="020B0604020202020204" pitchFamily="34" charset="0"/>
                  <a:buChar char="•"/>
                </a:pPr>
                <a:r>
                  <a:rPr lang="en-US" sz="1400" dirty="0">
                    <a:latin typeface="Avenir Next" panose="020B0503020202020204" pitchFamily="34" charset="0"/>
                  </a:rPr>
                  <a:t>Current effort addressing mostly impact precision and low X/X</a:t>
                </a:r>
                <a:r>
                  <a:rPr lang="en-US" sz="1400" baseline="-25000" dirty="0">
                    <a:latin typeface="Avenir Next" panose="020B0503020202020204" pitchFamily="34" charset="0"/>
                  </a:rPr>
                  <a:t>0</a:t>
                </a:r>
              </a:p>
              <a:p>
                <a:pPr marL="800100" lvl="1" indent="-284400">
                  <a:buFont typeface="Arial" panose="020B0604020202020204" pitchFamily="34" charset="0"/>
                  <a:buChar char="•"/>
                </a:pPr>
                <a:r>
                  <a:rPr lang="en-US" sz="1400" dirty="0">
                    <a:latin typeface="Avenir Next" panose="020B0503020202020204" pitchFamily="34" charset="0"/>
                  </a:rPr>
                  <a:t>First attempts at exploiting timing properties with current technologies O(100) </a:t>
                </a:r>
                <a:r>
                  <a:rPr lang="en-US" sz="1400" dirty="0" err="1">
                    <a:latin typeface="Avenir Next" panose="020B0503020202020204" pitchFamily="34" charset="0"/>
                  </a:rPr>
                  <a:t>ps</a:t>
                </a:r>
                <a:endParaRPr lang="en-US" sz="1400" dirty="0">
                  <a:latin typeface="Avenir Next" panose="020B0503020202020204" pitchFamily="34" charset="0"/>
                </a:endParaRPr>
              </a:p>
              <a:p>
                <a:pPr marL="800100" lvl="1" indent="-284400">
                  <a:buFont typeface="Arial" panose="020B0604020202020204" pitchFamily="34" charset="0"/>
                  <a:buChar char="•"/>
                </a:pPr>
                <a:r>
                  <a:rPr lang="en-US" sz="1400" dirty="0">
                    <a:latin typeface="Avenir Next" panose="020B0503020202020204" pitchFamily="34" charset="0"/>
                  </a:rPr>
                  <a:t>Strong justification to develop designs that could provide ≲ 30 </a:t>
                </a:r>
                <a:r>
                  <a:rPr lang="en-US" sz="1400" dirty="0" err="1">
                    <a:latin typeface="Avenir Next" panose="020B0503020202020204" pitchFamily="34" charset="0"/>
                  </a:rPr>
                  <a:t>ps</a:t>
                </a:r>
                <a:r>
                  <a:rPr lang="en-US" sz="1400" dirty="0">
                    <a:latin typeface="Avenir Next" panose="020B0503020202020204" pitchFamily="34" charset="0"/>
                  </a:rPr>
                  <a:t> </a:t>
                </a:r>
              </a:p>
              <a:p>
                <a:pPr marL="800100" lvl="1" indent="-284400">
                  <a:spcAft>
                    <a:spcPts val="300"/>
                  </a:spcAft>
                  <a:buFont typeface="Arial" panose="020B0604020202020204" pitchFamily="34" charset="0"/>
                  <a:buChar char="•"/>
                </a:pPr>
                <a:r>
                  <a:rPr lang="en-US" sz="1400" dirty="0">
                    <a:latin typeface="Avenir Next" panose="020B0503020202020204" pitchFamily="34" charset="0"/>
                  </a:rPr>
                  <a:t>System aspects (mechanics, cooling…) important for X/X</a:t>
                </a:r>
                <a:r>
                  <a:rPr lang="en-US" sz="1400" baseline="-25000" dirty="0">
                    <a:latin typeface="Avenir Next" panose="020B0503020202020204" pitchFamily="34" charset="0"/>
                  </a:rPr>
                  <a:t>0</a:t>
                </a:r>
              </a:p>
              <a:p>
                <a:pPr marL="801450" lvl="1" indent="-285750">
                  <a:buFont typeface="Wingdings" pitchFamily="2" charset="2"/>
                  <a:buChar char="Ø"/>
                </a:pPr>
                <a:r>
                  <a:rPr lang="en-US" sz="1600" dirty="0">
                    <a:solidFill>
                      <a:srgbClr val="F97BFF"/>
                    </a:solidFill>
                    <a:latin typeface="Avenir Next" panose="020B0503020202020204" pitchFamily="34" charset="0"/>
                  </a:rPr>
                  <a:t>Large community with an IN2P3 platform C4PI at IPHC</a:t>
                </a:r>
              </a:p>
              <a:p>
                <a:pPr marL="1258650" lvl="2" indent="-285750">
                  <a:spcAft>
                    <a:spcPts val="300"/>
                  </a:spcAft>
                  <a:buFont typeface="Arial" panose="020B0604020202020204" pitchFamily="34" charset="0"/>
                  <a:buChar char="•"/>
                </a:pPr>
                <a:r>
                  <a:rPr lang="en-US" sz="1400" dirty="0">
                    <a:latin typeface="Avenir Next" panose="020B0503020202020204" pitchFamily="34" charset="0"/>
                  </a:rPr>
                  <a:t>Intermediate project interests ex. ALICE ITS3, BELLE 2, ALICE 3, LHCB 2</a:t>
                </a:r>
              </a:p>
              <a:p>
                <a:pPr marL="801450" lvl="1" indent="-285750">
                  <a:buFont typeface="Wingdings" pitchFamily="2" charset="2"/>
                  <a:buChar char="Ø"/>
                </a:pPr>
                <a:r>
                  <a:rPr lang="en-US" sz="1600" dirty="0">
                    <a:solidFill>
                      <a:srgbClr val="F97BFF"/>
                    </a:solidFill>
                    <a:latin typeface="Avenir Next" panose="020B0503020202020204" pitchFamily="34" charset="0"/>
                  </a:rPr>
                  <a:t>Proper time to define common orientations beyond current R&amp;D activities </a:t>
                </a:r>
              </a:p>
              <a:p>
                <a:pPr marL="1258650" lvl="2" indent="-285750">
                  <a:spcAft>
                    <a:spcPts val="300"/>
                  </a:spcAft>
                  <a:buFont typeface="Arial" panose="020B0604020202020204" pitchFamily="34" charset="0"/>
                  <a:buChar char="•"/>
                </a:pPr>
                <a:r>
                  <a:rPr lang="en-US" sz="1400" dirty="0">
                    <a:latin typeface="Avenir Next" panose="020B0503020202020204" pitchFamily="34" charset="0"/>
                  </a:rPr>
                  <a:t>Should consider technology aspects but also detector target, Vertex/Central Tracking, </a:t>
                </a:r>
                <a:r>
                  <a:rPr lang="en-US" sz="1400" dirty="0" err="1">
                    <a:latin typeface="Avenir Next" panose="020B0503020202020204" pitchFamily="34" charset="0"/>
                  </a:rPr>
                  <a:t>HGCalorimetry</a:t>
                </a:r>
                <a:endParaRPr lang="en-US" sz="1400" dirty="0">
                  <a:latin typeface="Avenir Next" panose="020B0503020202020204" pitchFamily="34" charset="0"/>
                </a:endParaRPr>
              </a:p>
              <a:p>
                <a:pPr marL="801450" lvl="1" indent="-285750">
                  <a:buFont typeface="Wingdings" pitchFamily="2" charset="2"/>
                  <a:buChar char="Ø"/>
                </a:pPr>
                <a:r>
                  <a:rPr lang="en-US" sz="1600" dirty="0">
                    <a:solidFill>
                      <a:srgbClr val="F97BFF"/>
                    </a:solidFill>
                    <a:latin typeface="Avenir Next" panose="020B0503020202020204" pitchFamily="34" charset="0"/>
                  </a:rPr>
                  <a:t>PEPR proposal (J. </a:t>
                </a:r>
                <a:r>
                  <a:rPr lang="en-US" sz="1600" dirty="0" err="1">
                    <a:solidFill>
                      <a:srgbClr val="F97BFF"/>
                    </a:solidFill>
                    <a:latin typeface="Avenir Next" panose="020B0503020202020204" pitchFamily="34" charset="0"/>
                  </a:rPr>
                  <a:t>Baudot</a:t>
                </a:r>
                <a:r>
                  <a:rPr lang="en-US" sz="1600" dirty="0">
                    <a:solidFill>
                      <a:srgbClr val="F97BFF"/>
                    </a:solidFill>
                    <a:latin typeface="Avenir Next" panose="020B0503020202020204" pitchFamily="34" charset="0"/>
                  </a:rPr>
                  <a:t>) opportunity to open R&amp;D perimeter and structure common effort</a:t>
                </a:r>
              </a:p>
              <a:p>
                <a:pPr marL="1256400" lvl="2" indent="-285750">
                  <a:spcAft>
                    <a:spcPts val="300"/>
                  </a:spcAft>
                  <a:buFont typeface="Arial" panose="020B0604020202020204" pitchFamily="34" charset="0"/>
                  <a:buChar char="•"/>
                </a:pPr>
                <a:r>
                  <a:rPr lang="en-GB" sz="1400" dirty="0">
                    <a:latin typeface="Avenir Next" panose="020B0503020202020204" pitchFamily="34" charset="0"/>
                  </a:rPr>
                  <a:t>L</a:t>
                </a:r>
                <a:r>
                  <a:rPr lang="en-FR" sz="1400" dirty="0">
                    <a:latin typeface="Avenir Next" panose="020B0503020202020204" pitchFamily="34" charset="0"/>
                  </a:rPr>
                  <a:t>arge consortium: CPPM, IJCLab, IPHC, IP2I, IRFU, LLR, LP2I, LPNHE, LPSC, Subatech</a:t>
                </a:r>
              </a:p>
              <a:p>
                <a:pPr marL="799200" lvl="1" indent="-285750">
                  <a:buFont typeface="Wingdings" pitchFamily="2" charset="2"/>
                  <a:buChar char="Ø"/>
                </a:pPr>
                <a:r>
                  <a:rPr lang="en-US" sz="1600" dirty="0">
                    <a:solidFill>
                      <a:srgbClr val="F97BFF"/>
                    </a:solidFill>
                    <a:latin typeface="Avenir Next" panose="020B0503020202020204" pitchFamily="34" charset="0"/>
                  </a:rPr>
                  <a:t>Opportunity of synergies with electronics R&amp;D MP, ex. for timing implementation (including 3D integration)</a:t>
                </a:r>
              </a:p>
              <a:p>
                <a:pPr marL="1256400" lvl="2" indent="-285750">
                  <a:spcAft>
                    <a:spcPts val="300"/>
                  </a:spcAft>
                  <a:buFont typeface="Arial" panose="020B0604020202020204" pitchFamily="34" charset="0"/>
                  <a:buChar char="•"/>
                </a:pPr>
                <a:r>
                  <a:rPr lang="en-FR" sz="1400" dirty="0">
                    <a:latin typeface="Avenir Next" panose="020B0503020202020204" pitchFamily="34" charset="0"/>
                  </a:rPr>
                  <a:t>MP Fastime ASIC &lt; 10 ps precision, MP L</a:t>
                </a:r>
                <a:r>
                  <a:rPr lang="en-GB" sz="1400" dirty="0">
                    <a:latin typeface="Avenir Next" panose="020B0503020202020204" pitchFamily="34" charset="0"/>
                  </a:rPr>
                  <a:t>o</a:t>
                </a:r>
                <a:r>
                  <a:rPr lang="en-FR" sz="1400" dirty="0">
                    <a:latin typeface="Avenir Next" panose="020B0503020202020204" pitchFamily="34" charset="0"/>
                  </a:rPr>
                  <a:t>jic130 clock precision (IP2I + …) in 130 nm TSMC</a:t>
                </a:r>
              </a:p>
              <a:p>
                <a:pPr marL="799200" lvl="1" indent="-285750">
                  <a:buFont typeface="Wingdings" pitchFamily="2" charset="2"/>
                  <a:buChar char="Ø"/>
                </a:pPr>
                <a:r>
                  <a:rPr lang="en-FR" sz="1600" dirty="0">
                    <a:solidFill>
                      <a:srgbClr val="F97BFF"/>
                    </a:solidFill>
                    <a:latin typeface="Avenir Next" panose="020B0503020202020204" pitchFamily="34" charset="0"/>
                  </a:rPr>
                  <a:t>Requires substancial resources both funding and RH, also competitive international environment</a:t>
                </a:r>
              </a:p>
              <a:p>
                <a:pPr marL="1256400" lvl="2" indent="-285750">
                  <a:spcAft>
                    <a:spcPts val="1200"/>
                  </a:spcAft>
                  <a:buFont typeface="Arial" panose="020B0604020202020204" pitchFamily="34" charset="0"/>
                  <a:buChar char="•"/>
                </a:pPr>
                <a:r>
                  <a:rPr lang="en-FR" sz="1400" dirty="0">
                    <a:latin typeface="Avenir Next" panose="020B0503020202020204" pitchFamily="34" charset="0"/>
                  </a:rPr>
                  <a:t>Technology access complex for sensors (so far driven by CERN) no identified path towrd 3D integration</a:t>
                </a:r>
              </a:p>
            </p:txBody>
          </p:sp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FE8DC2C8-A721-FC43-95A7-5541F24AB0D5}"/>
                  </a:ext>
                </a:extLst>
              </p:cNvPr>
              <p:cNvSpPr txBox="1"/>
              <p:nvPr/>
            </p:nvSpPr>
            <p:spPr>
              <a:xfrm>
                <a:off x="650240" y="1937059"/>
                <a:ext cx="3033275" cy="307777"/>
              </a:xfrm>
              <a:prstGeom prst="rect">
                <a:avLst/>
              </a:prstGeom>
              <a:noFill/>
              <a:ln>
                <a:solidFill>
                  <a:schemeClr val="accent6">
                    <a:lumMod val="50000"/>
                  </a:schemeClr>
                </a:solidFill>
              </a:ln>
            </p:spPr>
            <p:txBody>
              <a:bodyPr wrap="square">
                <a:spAutoFit/>
              </a:bodyPr>
              <a:lstStyle/>
              <a:p>
                <a:pPr indent="-1350"/>
                <a:r>
                  <a:rPr lang="en-FR" sz="1400" dirty="0">
                    <a:solidFill>
                      <a:schemeClr val="accent6">
                        <a:lumMod val="50000"/>
                      </a:schemeClr>
                    </a:solidFill>
                    <a:latin typeface="Avenir Next" panose="020B0503020202020204" pitchFamily="34" charset="0"/>
                  </a:rPr>
                  <a:t>Digital calorimetry</a:t>
                </a:r>
              </a:p>
            </p:txBody>
          </p:sp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72F23F9E-6AAA-8348-B3FD-B44C70D01E03}"/>
                  </a:ext>
                </a:extLst>
              </p:cNvPr>
              <p:cNvSpPr txBox="1"/>
              <p:nvPr/>
            </p:nvSpPr>
            <p:spPr>
              <a:xfrm>
                <a:off x="650240" y="2311103"/>
                <a:ext cx="3043548" cy="307777"/>
              </a:xfrm>
              <a:prstGeom prst="rect">
                <a:avLst/>
              </a:prstGeom>
              <a:noFill/>
              <a:ln>
                <a:solidFill>
                  <a:schemeClr val="accent6">
                    <a:lumMod val="50000"/>
                  </a:schemeClr>
                </a:solidFill>
              </a:ln>
            </p:spPr>
            <p:txBody>
              <a:bodyPr wrap="square">
                <a:spAutoFit/>
              </a:bodyPr>
              <a:lstStyle/>
              <a:p>
                <a:pPr indent="-1350"/>
                <a:r>
                  <a:rPr lang="en-FR" sz="1400" dirty="0">
                    <a:solidFill>
                      <a:schemeClr val="accent6">
                        <a:lumMod val="50000"/>
                      </a:schemeClr>
                    </a:solidFill>
                    <a:latin typeface="Avenir Next" panose="020B0503020202020204" pitchFamily="34" charset="0"/>
                  </a:rPr>
                  <a:t>4D within shower w/ timing &lt;10 ps 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1838636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856112" y="6474965"/>
            <a:ext cx="1335889" cy="365125"/>
          </a:xfrm>
        </p:spPr>
        <p:txBody>
          <a:bodyPr/>
          <a:lstStyle/>
          <a:p>
            <a:fld id="{9CA62D5A-175C-0146-8DFE-850ADA1B8FDC}" type="slidenum">
              <a:rPr lang="en-US" smtClean="0">
                <a:solidFill>
                  <a:schemeClr val="tx1"/>
                </a:solidFill>
              </a:rPr>
              <a:pPr/>
              <a:t>6</a:t>
            </a:fld>
            <a:endParaRPr lang="en-US">
              <a:solidFill>
                <a:schemeClr val="tx1"/>
              </a:solidFill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CFE3B04-0576-AD42-A1A6-668E0D54DA04}"/>
              </a:ext>
            </a:extLst>
          </p:cNvPr>
          <p:cNvSpPr/>
          <p:nvPr/>
        </p:nvSpPr>
        <p:spPr>
          <a:xfrm>
            <a:off x="568146" y="412002"/>
            <a:ext cx="1150393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>
                <a:latin typeface="Avenir Next" panose="020B0503020202020204" pitchFamily="34" charset="0"/>
                <a:sym typeface="Wingdings"/>
              </a:rPr>
              <a:t> </a:t>
            </a:r>
          </a:p>
        </p:txBody>
      </p:sp>
      <p:grpSp>
        <p:nvGrpSpPr>
          <p:cNvPr id="544" name="Groupe 11">
            <a:extLst>
              <a:ext uri="{FF2B5EF4-FFF2-40B4-BE49-F238E27FC236}">
                <a16:creationId xmlns:a16="http://schemas.microsoft.com/office/drawing/2014/main" id="{361036A2-14D9-2848-BB0C-77A2F7476B23}"/>
              </a:ext>
            </a:extLst>
          </p:cNvPr>
          <p:cNvGrpSpPr/>
          <p:nvPr/>
        </p:nvGrpSpPr>
        <p:grpSpPr>
          <a:xfrm>
            <a:off x="540000" y="163429"/>
            <a:ext cx="11110800" cy="660407"/>
            <a:chOff x="540000" y="163429"/>
            <a:chExt cx="11110800" cy="660407"/>
          </a:xfrm>
        </p:grpSpPr>
        <p:sp>
          <p:nvSpPr>
            <p:cNvPr id="545" name="Rectangle 544">
              <a:extLst>
                <a:ext uri="{FF2B5EF4-FFF2-40B4-BE49-F238E27FC236}">
                  <a16:creationId xmlns:a16="http://schemas.microsoft.com/office/drawing/2014/main" id="{9EDC19B0-98DA-3F4C-843B-4C3D94A9FD55}"/>
                </a:ext>
              </a:extLst>
            </p:cNvPr>
            <p:cNvSpPr/>
            <p:nvPr/>
          </p:nvSpPr>
          <p:spPr>
            <a:xfrm>
              <a:off x="540000" y="163429"/>
              <a:ext cx="9678851" cy="58477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3200" dirty="0">
                  <a:latin typeface="Avenir Next" panose="020B0503020202020204" pitchFamily="34" charset="0"/>
                  <a:sym typeface="Wingdings"/>
                </a:rPr>
                <a:t>R&amp;D topics in French community </a:t>
              </a:r>
            </a:p>
          </p:txBody>
        </p:sp>
        <p:cxnSp>
          <p:nvCxnSpPr>
            <p:cNvPr id="546" name="Connecteur droit 8">
              <a:extLst>
                <a:ext uri="{FF2B5EF4-FFF2-40B4-BE49-F238E27FC236}">
                  <a16:creationId xmlns:a16="http://schemas.microsoft.com/office/drawing/2014/main" id="{C7F6DB0A-1393-2F46-8E14-5C6B844F174C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541200" y="809760"/>
              <a:ext cx="11109600" cy="14076"/>
            </a:xfrm>
            <a:prstGeom prst="line">
              <a:avLst/>
            </a:prstGeom>
            <a:ln w="12700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" name="Group 13">
            <a:extLst>
              <a:ext uri="{FF2B5EF4-FFF2-40B4-BE49-F238E27FC236}">
                <a16:creationId xmlns:a16="http://schemas.microsoft.com/office/drawing/2014/main" id="{BEE36836-5F9D-3946-BB30-7F60F6F44566}"/>
              </a:ext>
            </a:extLst>
          </p:cNvPr>
          <p:cNvGrpSpPr/>
          <p:nvPr/>
        </p:nvGrpSpPr>
        <p:grpSpPr>
          <a:xfrm>
            <a:off x="485448" y="640147"/>
            <a:ext cx="11164152" cy="4301177"/>
            <a:chOff x="485448" y="640147"/>
            <a:chExt cx="11164152" cy="4301177"/>
          </a:xfrm>
        </p:grpSpPr>
        <p:grpSp>
          <p:nvGrpSpPr>
            <p:cNvPr id="8" name="Group 7">
              <a:extLst>
                <a:ext uri="{FF2B5EF4-FFF2-40B4-BE49-F238E27FC236}">
                  <a16:creationId xmlns:a16="http://schemas.microsoft.com/office/drawing/2014/main" id="{10B48764-D72D-A749-AF55-DAD520B3856E}"/>
                </a:ext>
              </a:extLst>
            </p:cNvPr>
            <p:cNvGrpSpPr/>
            <p:nvPr/>
          </p:nvGrpSpPr>
          <p:grpSpPr>
            <a:xfrm>
              <a:off x="485449" y="640147"/>
              <a:ext cx="11164151" cy="4301177"/>
              <a:chOff x="485449" y="989465"/>
              <a:chExt cx="11164151" cy="4301177"/>
            </a:xfrm>
          </p:grpSpPr>
          <p:sp>
            <p:nvSpPr>
              <p:cNvPr id="310" name="TextBox 309">
                <a:extLst>
                  <a:ext uri="{FF2B5EF4-FFF2-40B4-BE49-F238E27FC236}">
                    <a16:creationId xmlns:a16="http://schemas.microsoft.com/office/drawing/2014/main" id="{259A5A40-C7D2-8641-A92C-C87325B23A2A}"/>
                  </a:ext>
                </a:extLst>
              </p:cNvPr>
              <p:cNvSpPr txBox="1"/>
              <p:nvPr/>
            </p:nvSpPr>
            <p:spPr>
              <a:xfrm>
                <a:off x="540000" y="989465"/>
                <a:ext cx="11109600" cy="43011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1656000" lvl="3" indent="-285750">
                  <a:spcAft>
                    <a:spcPts val="600"/>
                  </a:spcAft>
                  <a:buFont typeface="Wingdings" pitchFamily="2" charset="2"/>
                  <a:buChar char="Ø"/>
                </a:pPr>
                <a:endParaRPr lang="en-FR" sz="1400" baseline="-25000" dirty="0">
                  <a:latin typeface="Avenir Next" panose="020B0503020202020204" pitchFamily="34" charset="0"/>
                </a:endParaRPr>
              </a:p>
              <a:p>
                <a:pPr marL="284400" indent="-285750">
                  <a:spcAft>
                    <a:spcPts val="300"/>
                  </a:spcAft>
                  <a:buFont typeface="Arial" panose="020B0604020202020204" pitchFamily="34" charset="0"/>
                  <a:buChar char="•"/>
                </a:pPr>
                <a:r>
                  <a:rPr lang="en-GB" sz="1600" dirty="0">
                    <a:latin typeface="Avenir Next" panose="020B0503020202020204" pitchFamily="34" charset="0"/>
                  </a:rPr>
                  <a:t>Noble Liquid Calorimeter</a:t>
                </a:r>
              </a:p>
              <a:p>
                <a:endParaRPr lang="en-GB" sz="1600" dirty="0">
                  <a:latin typeface="Avenir Next" panose="020B0503020202020204" pitchFamily="34" charset="0"/>
                </a:endParaRPr>
              </a:p>
              <a:p>
                <a:pPr marL="3484800" lvl="7" indent="-285750">
                  <a:buFont typeface="Wingdings" pitchFamily="2" charset="2"/>
                  <a:buChar char="Ø"/>
                </a:pPr>
                <a:r>
                  <a:rPr lang="en-US" sz="1400" dirty="0">
                    <a:solidFill>
                      <a:srgbClr val="F97BFF"/>
                    </a:solidFill>
                    <a:latin typeface="Avenir Next" panose="020B0503020202020204" pitchFamily="34" charset="0"/>
                  </a:rPr>
                  <a:t>R&amp;D at </a:t>
                </a:r>
                <a:r>
                  <a:rPr lang="en-US" sz="1400" dirty="0" err="1">
                    <a:solidFill>
                      <a:srgbClr val="F97BFF"/>
                    </a:solidFill>
                    <a:latin typeface="Avenir Next" panose="020B0503020202020204" pitchFamily="34" charset="0"/>
                  </a:rPr>
                  <a:t>IJCLab</a:t>
                </a:r>
                <a:r>
                  <a:rPr lang="en-US" sz="1400" dirty="0">
                    <a:solidFill>
                      <a:srgbClr val="F97BFF"/>
                    </a:solidFill>
                    <a:latin typeface="Avenir Next" panose="020B0503020202020204" pitchFamily="34" charset="0"/>
                  </a:rPr>
                  <a:t> dedicated to FCC-</a:t>
                </a:r>
                <a:r>
                  <a:rPr lang="en-US" sz="1400" dirty="0" err="1">
                    <a:solidFill>
                      <a:srgbClr val="F97BFF"/>
                    </a:solidFill>
                    <a:latin typeface="Avenir Next" panose="020B0503020202020204" pitchFamily="34" charset="0"/>
                  </a:rPr>
                  <a:t>ee</a:t>
                </a:r>
                <a:endParaRPr lang="en-US" sz="1400" dirty="0">
                  <a:solidFill>
                    <a:srgbClr val="F97BFF"/>
                  </a:solidFill>
                  <a:latin typeface="Avenir Next" panose="020B0503020202020204" pitchFamily="34" charset="0"/>
                </a:endParaRPr>
              </a:p>
              <a:p>
                <a:pPr marL="3484800" lvl="7" indent="-285750">
                  <a:spcAft>
                    <a:spcPts val="2700"/>
                  </a:spcAft>
                  <a:buFont typeface="Wingdings" pitchFamily="2" charset="2"/>
                  <a:buChar char="Ø"/>
                </a:pPr>
                <a:r>
                  <a:rPr lang="en-US" sz="1400" dirty="0">
                    <a:solidFill>
                      <a:srgbClr val="F97BFF"/>
                    </a:solidFill>
                    <a:latin typeface="Avenir Next" panose="020B0503020202020204" pitchFamily="34" charset="0"/>
                  </a:rPr>
                  <a:t>Large community in ATLAS</a:t>
                </a:r>
                <a:endParaRPr lang="en-FR" sz="1600" dirty="0">
                  <a:latin typeface="Avenir Next" panose="020B0503020202020204" pitchFamily="34" charset="0"/>
                </a:endParaRPr>
              </a:p>
              <a:p>
                <a:pPr marL="284400" indent="-285750">
                  <a:spcAft>
                    <a:spcPts val="1600"/>
                  </a:spcAft>
                  <a:buFont typeface="Arial" panose="020B0604020202020204" pitchFamily="34" charset="0"/>
                  <a:buChar char="•"/>
                </a:pPr>
                <a:r>
                  <a:rPr lang="en-FR" sz="1600" dirty="0">
                    <a:latin typeface="Avenir Next" panose="020B0503020202020204" pitchFamily="34" charset="0"/>
                  </a:rPr>
                  <a:t>High Granularity C</a:t>
                </a:r>
                <a:r>
                  <a:rPr lang="en-GB" sz="1600" dirty="0">
                    <a:latin typeface="Avenir Next" panose="020B0503020202020204" pitchFamily="34" charset="0"/>
                  </a:rPr>
                  <a:t>a</a:t>
                </a:r>
                <a:r>
                  <a:rPr lang="en-FR" sz="1600" dirty="0">
                    <a:latin typeface="Avenir Next" panose="020B0503020202020204" pitchFamily="34" charset="0"/>
                  </a:rPr>
                  <a:t>lorimeter </a:t>
                </a:r>
              </a:p>
              <a:p>
                <a:pPr marL="3484800" lvl="7" indent="-285750">
                  <a:buFont typeface="Wingdings" pitchFamily="2" charset="2"/>
                  <a:buChar char="Ø"/>
                </a:pPr>
                <a:r>
                  <a:rPr lang="en-FR" sz="1400" dirty="0">
                    <a:solidFill>
                      <a:srgbClr val="F97BFF"/>
                    </a:solidFill>
                    <a:latin typeface="Avenir Next" panose="020B0503020202020204" pitchFamily="34" charset="0"/>
                  </a:rPr>
                  <a:t>MP CALICE/ILC, IJClab, LLR, LPNHE, LPSC, and CMS at LLR, OMEGA for electronics</a:t>
                </a:r>
              </a:p>
              <a:p>
                <a:pPr marL="3484800" lvl="7" indent="-285750">
                  <a:spcAft>
                    <a:spcPts val="300"/>
                  </a:spcAft>
                  <a:buFont typeface="Wingdings" pitchFamily="2" charset="2"/>
                  <a:buChar char="Ø"/>
                </a:pPr>
                <a:endParaRPr lang="en-FR" sz="1400" dirty="0">
                  <a:solidFill>
                    <a:srgbClr val="F97BFF"/>
                  </a:solidFill>
                  <a:latin typeface="Avenir Next" panose="020B0503020202020204" pitchFamily="34" charset="0"/>
                </a:endParaRPr>
              </a:p>
              <a:p>
                <a:pPr marL="3484800" lvl="7" indent="-285750">
                  <a:spcAft>
                    <a:spcPts val="1200"/>
                  </a:spcAft>
                  <a:buFont typeface="Wingdings" pitchFamily="2" charset="2"/>
                  <a:buChar char="Ø"/>
                </a:pPr>
                <a:r>
                  <a:rPr lang="en-FR" sz="1400" dirty="0">
                    <a:solidFill>
                      <a:srgbClr val="F97BFF"/>
                    </a:solidFill>
                    <a:latin typeface="Avenir Next" panose="020B0503020202020204" pitchFamily="34" charset="0"/>
                  </a:rPr>
                  <a:t>Possible synergy with MAPS developments</a:t>
                </a:r>
              </a:p>
              <a:p>
                <a:pPr marL="3484800" lvl="7" indent="-285750">
                  <a:spcAft>
                    <a:spcPts val="900"/>
                  </a:spcAft>
                  <a:buFont typeface="Wingdings" pitchFamily="2" charset="2"/>
                  <a:buChar char="Ø"/>
                </a:pPr>
                <a:r>
                  <a:rPr lang="en-FR" sz="1400" dirty="0">
                    <a:solidFill>
                      <a:srgbClr val="F97BFF"/>
                    </a:solidFill>
                    <a:latin typeface="Avenir Next" panose="020B0503020202020204" pitchFamily="34" charset="0"/>
                  </a:rPr>
                  <a:t>MP CALICE, SemiDigital HCal with RPCs IP2I or with MicroMegas IRFU</a:t>
                </a:r>
              </a:p>
              <a:p>
                <a:pPr marL="284400" indent="-285750">
                  <a:spcAft>
                    <a:spcPts val="300"/>
                  </a:spcAft>
                  <a:buFont typeface="Arial" panose="020B0604020202020204" pitchFamily="34" charset="0"/>
                  <a:buChar char="•"/>
                </a:pPr>
                <a:r>
                  <a:rPr lang="en-FR" sz="1600" dirty="0">
                    <a:latin typeface="Avenir Next" panose="020B0503020202020204" pitchFamily="34" charset="0"/>
                  </a:rPr>
                  <a:t>Scintillating – Cerenkov in DRCal and SCEPCal</a:t>
                </a:r>
              </a:p>
              <a:p>
                <a:pPr marL="3484800" lvl="7" indent="-285750">
                  <a:buFont typeface="Wingdings" pitchFamily="2" charset="2"/>
                  <a:buChar char="Ø"/>
                </a:pPr>
                <a:r>
                  <a:rPr lang="en-FR" sz="1400" dirty="0">
                    <a:solidFill>
                      <a:srgbClr val="F97BFF"/>
                    </a:solidFill>
                    <a:latin typeface="Avenir Next" panose="020B0503020202020204" pitchFamily="34" charset="0"/>
                  </a:rPr>
                  <a:t>R&amp;D at ILM (UCBL1), CPPM in CERN Crystal Clear (LHCb 2 - LS4), interest at IP2I and LPCC</a:t>
                </a:r>
              </a:p>
              <a:p>
                <a:pPr marL="3484800" lvl="7" indent="-285750">
                  <a:spcAft>
                    <a:spcPts val="600"/>
                  </a:spcAft>
                  <a:buFont typeface="Wingdings" pitchFamily="2" charset="2"/>
                  <a:buChar char="Ø"/>
                </a:pPr>
                <a:r>
                  <a:rPr lang="en-FR" sz="1400" dirty="0">
                    <a:solidFill>
                      <a:srgbClr val="F97BFF"/>
                    </a:solidFill>
                    <a:latin typeface="Avenir Next" panose="020B0503020202020204" pitchFamily="34" charset="0"/>
                  </a:rPr>
                  <a:t>New powder-O concept R&amp;D at IJCLab</a:t>
                </a:r>
              </a:p>
              <a:p>
                <a:pPr marL="3484800" lvl="7" indent="-285750">
                  <a:buFont typeface="Wingdings" pitchFamily="2" charset="2"/>
                  <a:buChar char="Ø"/>
                </a:pPr>
                <a:r>
                  <a:rPr lang="en-FR" sz="1400" dirty="0">
                    <a:solidFill>
                      <a:srgbClr val="F97BFF"/>
                    </a:solidFill>
                    <a:latin typeface="Avenir Next" panose="020B0503020202020204" pitchFamily="34" charset="0"/>
                  </a:rPr>
                  <a:t>R&amp;D at LPCC: 65 nm electronics for LHCb 2 LS4</a:t>
                </a:r>
              </a:p>
            </p:txBody>
          </p:sp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D23C57C6-9E53-D244-9528-25970D311DEB}"/>
                  </a:ext>
                </a:extLst>
              </p:cNvPr>
              <p:cNvSpPr txBox="1"/>
              <p:nvPr/>
            </p:nvSpPr>
            <p:spPr>
              <a:xfrm>
                <a:off x="485452" y="1539430"/>
                <a:ext cx="3233791" cy="954107"/>
              </a:xfrm>
              <a:prstGeom prst="rect">
                <a:avLst/>
              </a:prstGeom>
              <a:noFill/>
              <a:ln>
                <a:solidFill>
                  <a:schemeClr val="accent6">
                    <a:lumMod val="50000"/>
                  </a:schemeClr>
                </a:solidFill>
              </a:ln>
            </p:spPr>
            <p:txBody>
              <a:bodyPr wrap="square">
                <a:spAutoFit/>
              </a:bodyPr>
              <a:lstStyle/>
              <a:p>
                <a:r>
                  <a:rPr lang="en-GB" sz="1400" dirty="0">
                    <a:solidFill>
                      <a:schemeClr val="accent6">
                        <a:lumMod val="50000"/>
                      </a:schemeClr>
                    </a:solidFill>
                    <a:latin typeface="Avenir Next" panose="020B0503020202020204" pitchFamily="34" charset="0"/>
                  </a:rPr>
                  <a:t>Improve granularity for </a:t>
                </a:r>
                <a:r>
                  <a:rPr lang="en-GB" sz="1400" dirty="0" err="1">
                    <a:solidFill>
                      <a:schemeClr val="accent6">
                        <a:lumMod val="50000"/>
                      </a:schemeClr>
                    </a:solidFill>
                    <a:latin typeface="Avenir Next" panose="020B0503020202020204" pitchFamily="34" charset="0"/>
                  </a:rPr>
                  <a:t>PFlow</a:t>
                </a:r>
                <a:r>
                  <a:rPr lang="en-GB" sz="1400" dirty="0">
                    <a:solidFill>
                      <a:schemeClr val="accent6">
                        <a:lumMod val="50000"/>
                      </a:schemeClr>
                    </a:solidFill>
                    <a:latin typeface="Avenir Next" panose="020B0503020202020204" pitchFamily="34" charset="0"/>
                  </a:rPr>
                  <a:t> ability</a:t>
                </a:r>
              </a:p>
              <a:p>
                <a:r>
                  <a:rPr lang="en-GB" sz="1400" dirty="0">
                    <a:solidFill>
                      <a:schemeClr val="accent6">
                        <a:lumMod val="50000"/>
                      </a:schemeClr>
                    </a:solidFill>
                    <a:latin typeface="Avenir Next" panose="020B0503020202020204" pitchFamily="34" charset="0"/>
                  </a:rPr>
                  <a:t>High density feedthrough </a:t>
                </a:r>
              </a:p>
              <a:p>
                <a:r>
                  <a:rPr lang="en-GB" sz="1400" dirty="0">
                    <a:solidFill>
                      <a:schemeClr val="accent6">
                        <a:lumMod val="50000"/>
                      </a:schemeClr>
                    </a:solidFill>
                    <a:latin typeface="Avenir Next" panose="020B0503020202020204" pitchFamily="34" charset="0"/>
                  </a:rPr>
                  <a:t>Low noise electronics in cold</a:t>
                </a:r>
              </a:p>
              <a:p>
                <a:r>
                  <a:rPr lang="en-GB" sz="1400" dirty="0">
                    <a:solidFill>
                      <a:schemeClr val="accent6">
                        <a:lumMod val="50000"/>
                      </a:schemeClr>
                    </a:solidFill>
                    <a:latin typeface="Avenir Next" panose="020B0503020202020204" pitchFamily="34" charset="0"/>
                  </a:rPr>
                  <a:t>Improve EM-energy resolution w/ </a:t>
                </a:r>
                <a:r>
                  <a:rPr lang="en-GB" sz="1400" dirty="0" err="1">
                    <a:solidFill>
                      <a:schemeClr val="accent6">
                        <a:lumMod val="50000"/>
                      </a:schemeClr>
                    </a:solidFill>
                    <a:latin typeface="Avenir Next" panose="020B0503020202020204" pitchFamily="34" charset="0"/>
                  </a:rPr>
                  <a:t>LKr</a:t>
                </a:r>
                <a:r>
                  <a:rPr lang="en-GB" sz="1400" dirty="0">
                    <a:solidFill>
                      <a:schemeClr val="accent6">
                        <a:lumMod val="50000"/>
                      </a:schemeClr>
                    </a:solidFill>
                    <a:latin typeface="Avenir Next" panose="020B0503020202020204" pitchFamily="34" charset="0"/>
                  </a:rPr>
                  <a:t> </a:t>
                </a:r>
              </a:p>
            </p:txBody>
          </p:sp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D86FEF5F-9A14-1747-B248-79BF946BED25}"/>
                  </a:ext>
                </a:extLst>
              </p:cNvPr>
              <p:cNvSpPr txBox="1"/>
              <p:nvPr/>
            </p:nvSpPr>
            <p:spPr>
              <a:xfrm>
                <a:off x="485451" y="2816488"/>
                <a:ext cx="3233791" cy="523220"/>
              </a:xfrm>
              <a:prstGeom prst="rect">
                <a:avLst/>
              </a:prstGeom>
              <a:noFill/>
              <a:ln>
                <a:solidFill>
                  <a:schemeClr val="accent6">
                    <a:lumMod val="50000"/>
                  </a:schemeClr>
                </a:solidFill>
              </a:ln>
            </p:spPr>
            <p:txBody>
              <a:bodyPr wrap="square">
                <a:spAutoFit/>
              </a:bodyPr>
              <a:lstStyle/>
              <a:p>
                <a:r>
                  <a:rPr lang="en-FR" sz="1400" dirty="0">
                    <a:solidFill>
                      <a:schemeClr val="accent6">
                        <a:lumMod val="50000"/>
                      </a:schemeClr>
                    </a:solidFill>
                    <a:latin typeface="Avenir Next" panose="020B0503020202020204" pitchFamily="34" charset="0"/>
                  </a:rPr>
                  <a:t>ECAL section electronics and system integration </a:t>
                </a:r>
              </a:p>
            </p:txBody>
          </p:sp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DCCF0E8E-953D-DD45-8A2F-A6C15607E86B}"/>
                  </a:ext>
                </a:extLst>
              </p:cNvPr>
              <p:cNvSpPr txBox="1"/>
              <p:nvPr/>
            </p:nvSpPr>
            <p:spPr>
              <a:xfrm>
                <a:off x="485451" y="3394731"/>
                <a:ext cx="3233791" cy="307777"/>
              </a:xfrm>
              <a:prstGeom prst="rect">
                <a:avLst/>
              </a:prstGeom>
              <a:noFill/>
              <a:ln>
                <a:solidFill>
                  <a:schemeClr val="accent6">
                    <a:lumMod val="50000"/>
                  </a:schemeClr>
                </a:solidFill>
              </a:ln>
            </p:spPr>
            <p:txBody>
              <a:bodyPr wrap="square">
                <a:spAutoFit/>
              </a:bodyPr>
              <a:lstStyle/>
              <a:p>
                <a:pPr indent="-1350"/>
                <a:r>
                  <a:rPr lang="en-FR" sz="1400" dirty="0">
                    <a:solidFill>
                      <a:schemeClr val="accent6">
                        <a:lumMod val="50000"/>
                      </a:schemeClr>
                    </a:solidFill>
                    <a:latin typeface="Avenir Next" panose="020B0503020202020204" pitchFamily="34" charset="0"/>
                  </a:rPr>
                  <a:t>ECAL section Si-sensors</a:t>
                </a:r>
              </a:p>
            </p:txBody>
          </p:sp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39392036-597A-6F4F-AA8C-738381A4A859}"/>
                  </a:ext>
                </a:extLst>
              </p:cNvPr>
              <p:cNvSpPr txBox="1"/>
              <p:nvPr/>
            </p:nvSpPr>
            <p:spPr>
              <a:xfrm>
                <a:off x="485451" y="3766886"/>
                <a:ext cx="3233791" cy="307777"/>
              </a:xfrm>
              <a:prstGeom prst="rect">
                <a:avLst/>
              </a:prstGeom>
              <a:noFill/>
              <a:ln>
                <a:solidFill>
                  <a:schemeClr val="accent6">
                    <a:lumMod val="50000"/>
                  </a:schemeClr>
                </a:solidFill>
              </a:ln>
            </p:spPr>
            <p:txBody>
              <a:bodyPr wrap="square">
                <a:spAutoFit/>
              </a:bodyPr>
              <a:lstStyle/>
              <a:p>
                <a:r>
                  <a:rPr lang="en-FR" sz="1400" dirty="0">
                    <a:solidFill>
                      <a:schemeClr val="accent6">
                        <a:lumMod val="50000"/>
                      </a:schemeClr>
                    </a:solidFill>
                    <a:latin typeface="Avenir Next" panose="020B0503020202020204" pitchFamily="34" charset="0"/>
                  </a:rPr>
                  <a:t>HCAL section</a:t>
                </a:r>
              </a:p>
            </p:txBody>
          </p:sp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36ECB1DB-87EF-D846-B568-CC4FD7CC061D}"/>
                  </a:ext>
                </a:extLst>
              </p:cNvPr>
              <p:cNvSpPr txBox="1"/>
              <p:nvPr/>
            </p:nvSpPr>
            <p:spPr>
              <a:xfrm>
                <a:off x="485449" y="4473562"/>
                <a:ext cx="3233791" cy="307777"/>
              </a:xfrm>
              <a:prstGeom prst="rect">
                <a:avLst/>
              </a:prstGeom>
              <a:noFill/>
              <a:ln>
                <a:solidFill>
                  <a:schemeClr val="accent6">
                    <a:lumMod val="50000"/>
                  </a:schemeClr>
                </a:solidFill>
              </a:ln>
            </p:spPr>
            <p:txBody>
              <a:bodyPr wrap="square">
                <a:spAutoFit/>
              </a:bodyPr>
              <a:lstStyle/>
              <a:p>
                <a:r>
                  <a:rPr lang="en-FR" sz="1400" dirty="0">
                    <a:solidFill>
                      <a:schemeClr val="accent6">
                        <a:lumMod val="50000"/>
                      </a:schemeClr>
                    </a:solidFill>
                    <a:latin typeface="Avenir Next" panose="020B0503020202020204" pitchFamily="34" charset="0"/>
                  </a:rPr>
                  <a:t>Material </a:t>
                </a:r>
              </a:p>
            </p:txBody>
          </p:sp>
        </p:grp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DE6F1A29-8908-3F43-88D8-CBB94DAA135A}"/>
                </a:ext>
              </a:extLst>
            </p:cNvPr>
            <p:cNvSpPr txBox="1"/>
            <p:nvPr/>
          </p:nvSpPr>
          <p:spPr>
            <a:xfrm>
              <a:off x="485448" y="4527314"/>
              <a:ext cx="3233791" cy="307777"/>
            </a:xfrm>
            <a:prstGeom prst="rect">
              <a:avLst/>
            </a:prstGeom>
            <a:noFill/>
            <a:ln>
              <a:solidFill>
                <a:schemeClr val="accent6">
                  <a:lumMod val="50000"/>
                </a:schemeClr>
              </a:solidFill>
            </a:ln>
          </p:spPr>
          <p:txBody>
            <a:bodyPr wrap="square">
              <a:spAutoFit/>
            </a:bodyPr>
            <a:lstStyle/>
            <a:p>
              <a:r>
                <a:rPr lang="en-FR" sz="1400" dirty="0">
                  <a:solidFill>
                    <a:schemeClr val="accent6">
                      <a:lumMod val="50000"/>
                    </a:schemeClr>
                  </a:solidFill>
                  <a:latin typeface="Avenir Next" panose="020B0503020202020204" pitchFamily="34" charset="0"/>
                </a:rPr>
                <a:t>Electronics </a:t>
              </a:r>
            </a:p>
          </p:txBody>
        </p:sp>
      </p:grpSp>
      <p:sp>
        <p:nvSpPr>
          <p:cNvPr id="24" name="TextBox 23">
            <a:extLst>
              <a:ext uri="{FF2B5EF4-FFF2-40B4-BE49-F238E27FC236}">
                <a16:creationId xmlns:a16="http://schemas.microsoft.com/office/drawing/2014/main" id="{50BA8080-BC22-1C47-8B25-D68756561025}"/>
              </a:ext>
            </a:extLst>
          </p:cNvPr>
          <p:cNvSpPr txBox="1"/>
          <p:nvPr/>
        </p:nvSpPr>
        <p:spPr>
          <a:xfrm>
            <a:off x="485448" y="4926272"/>
            <a:ext cx="11350237" cy="16696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4400" indent="-28440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1600" dirty="0">
                <a:latin typeface="Avenir Next" panose="020B0503020202020204" pitchFamily="34" charset="0"/>
              </a:rPr>
              <a:t>Summary Calorimeters (fully Conceptual Design correlated)</a:t>
            </a:r>
          </a:p>
          <a:p>
            <a:pPr marL="801450" lvl="1" indent="-285750">
              <a:buFont typeface="Wingdings" pitchFamily="2" charset="2"/>
              <a:buChar char="Ø"/>
            </a:pPr>
            <a:r>
              <a:rPr lang="en-US" sz="1400" dirty="0">
                <a:solidFill>
                  <a:srgbClr val="F97BFF"/>
                </a:solidFill>
                <a:latin typeface="Avenir Next" panose="020B0503020202020204" pitchFamily="34" charset="0"/>
              </a:rPr>
              <a:t>Large community for HGC and Noble Liquid</a:t>
            </a:r>
          </a:p>
          <a:p>
            <a:pPr marL="1258650" lvl="2" indent="-285750">
              <a:buFont typeface="Arial" panose="020B0604020202020204" pitchFamily="34" charset="0"/>
              <a:buChar char="•"/>
            </a:pPr>
            <a:r>
              <a:rPr lang="en-US" sz="1400" dirty="0">
                <a:latin typeface="Avenir Next" panose="020B0503020202020204" pitchFamily="34" charset="0"/>
              </a:rPr>
              <a:t>HGC R&amp;D still oriented toward ILC? possible synergy with MAPS R&amp;D; Noble liquid fully dedicated to FCC</a:t>
            </a:r>
          </a:p>
          <a:p>
            <a:pPr marL="801450" lvl="1" indent="-285750">
              <a:buFont typeface="Wingdings" pitchFamily="2" charset="2"/>
              <a:buChar char="Ø"/>
            </a:pPr>
            <a:r>
              <a:rPr lang="en-US" sz="1400" dirty="0">
                <a:solidFill>
                  <a:srgbClr val="F97BFF"/>
                </a:solidFill>
                <a:latin typeface="Avenir Next" panose="020B0503020202020204" pitchFamily="34" charset="0"/>
              </a:rPr>
              <a:t>Interest to follow-up other options for contribution in a high E-</a:t>
            </a:r>
            <a:r>
              <a:rPr lang="en-US" sz="1400" dirty="0" err="1">
                <a:solidFill>
                  <a:srgbClr val="F97BFF"/>
                </a:solidFill>
                <a:latin typeface="Avenir Next" panose="020B0503020202020204" pitchFamily="34" charset="0"/>
              </a:rPr>
              <a:t>γ</a:t>
            </a:r>
            <a:r>
              <a:rPr lang="en-US" sz="1400" dirty="0">
                <a:solidFill>
                  <a:srgbClr val="F97BFF"/>
                </a:solidFill>
                <a:latin typeface="Avenir Next" panose="020B0503020202020204" pitchFamily="34" charset="0"/>
              </a:rPr>
              <a:t> resolution and/or DRCAL Conceptual Design</a:t>
            </a:r>
          </a:p>
          <a:p>
            <a:pPr marL="801450" lvl="1" indent="-285750">
              <a:buFont typeface="Wingdings" pitchFamily="2" charset="2"/>
              <a:buChar char="Ø"/>
            </a:pPr>
            <a:r>
              <a:rPr lang="en-US" sz="1400" dirty="0">
                <a:solidFill>
                  <a:srgbClr val="F97BFF"/>
                </a:solidFill>
                <a:latin typeface="Avenir Next" panose="020B0503020202020204" pitchFamily="34" charset="0"/>
              </a:rPr>
              <a:t>PEPR proposal* related to </a:t>
            </a:r>
            <a:r>
              <a:rPr lang="en-US" sz="1400" dirty="0" err="1">
                <a:solidFill>
                  <a:srgbClr val="F97BFF"/>
                </a:solidFill>
                <a:latin typeface="Avenir Next" panose="020B0503020202020204" pitchFamily="34" charset="0"/>
              </a:rPr>
              <a:t>scinti</a:t>
            </a:r>
            <a:r>
              <a:rPr lang="en-US" sz="1400" dirty="0">
                <a:solidFill>
                  <a:srgbClr val="F97BFF"/>
                </a:solidFill>
                <a:latin typeface="Avenir Next" panose="020B0503020202020204" pitchFamily="34" charset="0"/>
              </a:rPr>
              <a:t>.- </a:t>
            </a:r>
            <a:r>
              <a:rPr lang="en-US" sz="1400" dirty="0" err="1">
                <a:solidFill>
                  <a:srgbClr val="F97BFF"/>
                </a:solidFill>
                <a:latin typeface="Avenir Next" panose="020B0503020202020204" pitchFamily="34" charset="0"/>
              </a:rPr>
              <a:t>ceernkov</a:t>
            </a:r>
            <a:r>
              <a:rPr lang="en-US" sz="1400" dirty="0">
                <a:solidFill>
                  <a:srgbClr val="F97BFF"/>
                </a:solidFill>
                <a:latin typeface="Avenir Next" panose="020B0503020202020204" pitchFamily="34" charset="0"/>
              </a:rPr>
              <a:t> “Chronography” (C. Morel) timing oriented (including medical application) – CPPM, ILM, </a:t>
            </a:r>
            <a:r>
              <a:rPr lang="en-US" sz="1400" dirty="0" err="1">
                <a:solidFill>
                  <a:srgbClr val="F97BFF"/>
                </a:solidFill>
                <a:latin typeface="Avenir Next" panose="020B0503020202020204" pitchFamily="34" charset="0"/>
              </a:rPr>
              <a:t>IJClab</a:t>
            </a:r>
            <a:r>
              <a:rPr lang="en-US" sz="1400" dirty="0">
                <a:solidFill>
                  <a:srgbClr val="F97BFF"/>
                </a:solidFill>
                <a:latin typeface="Avenir Next" panose="020B0503020202020204" pitchFamily="34" charset="0"/>
              </a:rPr>
              <a:t>, IP2I, IRFU, LPCC, LPSC, Omega</a:t>
            </a:r>
          </a:p>
          <a:p>
            <a:pPr marL="799200" lvl="1" indent="-285750">
              <a:spcAft>
                <a:spcPts val="1200"/>
              </a:spcAft>
              <a:buFont typeface="Wingdings" pitchFamily="2" charset="2"/>
              <a:buChar char="Ø"/>
            </a:pPr>
            <a:r>
              <a:rPr lang="en-FR" sz="1400" dirty="0">
                <a:solidFill>
                  <a:srgbClr val="F97BFF"/>
                </a:solidFill>
                <a:latin typeface="Avenir Next" panose="020B0503020202020204" pitchFamily="34" charset="0"/>
              </a:rPr>
              <a:t>Requires substancial resources both funding and RH, when reaching system design level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F84E496C-047C-F044-A4D9-044F4E00F82C}"/>
              </a:ext>
            </a:extLst>
          </p:cNvPr>
          <p:cNvSpPr txBox="1"/>
          <p:nvPr/>
        </p:nvSpPr>
        <p:spPr>
          <a:xfrm>
            <a:off x="-1" y="6569701"/>
            <a:ext cx="12027617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i="1" dirty="0">
                <a:latin typeface="Avenir Next" panose="020B0503020202020204" pitchFamily="34" charset="0"/>
              </a:rPr>
              <a:t>* No dedicated PEPR proposals for calorimetry, other that could be related to FCC R&amp;D?</a:t>
            </a:r>
            <a:endParaRPr lang="en-FR" sz="1400" i="1" dirty="0">
              <a:latin typeface="Avenir Next" panose="020B05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08134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856112" y="6474965"/>
            <a:ext cx="1335889" cy="365125"/>
          </a:xfrm>
        </p:spPr>
        <p:txBody>
          <a:bodyPr/>
          <a:lstStyle/>
          <a:p>
            <a:fld id="{9CA62D5A-175C-0146-8DFE-850ADA1B8FDC}" type="slidenum">
              <a:rPr lang="en-US" smtClean="0">
                <a:solidFill>
                  <a:schemeClr val="tx1"/>
                </a:solidFill>
              </a:rPr>
              <a:pPr/>
              <a:t>7</a:t>
            </a:fld>
            <a:endParaRPr lang="en-US">
              <a:solidFill>
                <a:schemeClr val="tx1"/>
              </a:solidFill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CFE3B04-0576-AD42-A1A6-668E0D54DA04}"/>
              </a:ext>
            </a:extLst>
          </p:cNvPr>
          <p:cNvSpPr/>
          <p:nvPr/>
        </p:nvSpPr>
        <p:spPr>
          <a:xfrm>
            <a:off x="568146" y="412002"/>
            <a:ext cx="1150393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>
                <a:latin typeface="Avenir Next" panose="020B0503020202020204" pitchFamily="34" charset="0"/>
                <a:sym typeface="Wingdings"/>
              </a:rPr>
              <a:t> </a:t>
            </a:r>
          </a:p>
        </p:txBody>
      </p:sp>
      <p:grpSp>
        <p:nvGrpSpPr>
          <p:cNvPr id="544" name="Groupe 11">
            <a:extLst>
              <a:ext uri="{FF2B5EF4-FFF2-40B4-BE49-F238E27FC236}">
                <a16:creationId xmlns:a16="http://schemas.microsoft.com/office/drawing/2014/main" id="{361036A2-14D9-2848-BB0C-77A2F7476B23}"/>
              </a:ext>
            </a:extLst>
          </p:cNvPr>
          <p:cNvGrpSpPr/>
          <p:nvPr/>
        </p:nvGrpSpPr>
        <p:grpSpPr>
          <a:xfrm>
            <a:off x="540000" y="163429"/>
            <a:ext cx="11110800" cy="660407"/>
            <a:chOff x="540000" y="163429"/>
            <a:chExt cx="11110800" cy="660407"/>
          </a:xfrm>
        </p:grpSpPr>
        <p:sp>
          <p:nvSpPr>
            <p:cNvPr id="545" name="Rectangle 544">
              <a:extLst>
                <a:ext uri="{FF2B5EF4-FFF2-40B4-BE49-F238E27FC236}">
                  <a16:creationId xmlns:a16="http://schemas.microsoft.com/office/drawing/2014/main" id="{9EDC19B0-98DA-3F4C-843B-4C3D94A9FD55}"/>
                </a:ext>
              </a:extLst>
            </p:cNvPr>
            <p:cNvSpPr/>
            <p:nvPr/>
          </p:nvSpPr>
          <p:spPr>
            <a:xfrm>
              <a:off x="540000" y="163429"/>
              <a:ext cx="9678851" cy="58477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3200" dirty="0">
                  <a:latin typeface="Avenir Next" panose="020B0503020202020204" pitchFamily="34" charset="0"/>
                  <a:sym typeface="Wingdings"/>
                </a:rPr>
                <a:t>R&amp;D topics in French community </a:t>
              </a:r>
            </a:p>
          </p:txBody>
        </p:sp>
        <p:cxnSp>
          <p:nvCxnSpPr>
            <p:cNvPr id="546" name="Connecteur droit 8">
              <a:extLst>
                <a:ext uri="{FF2B5EF4-FFF2-40B4-BE49-F238E27FC236}">
                  <a16:creationId xmlns:a16="http://schemas.microsoft.com/office/drawing/2014/main" id="{C7F6DB0A-1393-2F46-8E14-5C6B844F174C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541200" y="809760"/>
              <a:ext cx="11109600" cy="14076"/>
            </a:xfrm>
            <a:prstGeom prst="line">
              <a:avLst/>
            </a:prstGeom>
            <a:ln w="12700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" name="Group 1">
            <a:extLst>
              <a:ext uri="{FF2B5EF4-FFF2-40B4-BE49-F238E27FC236}">
                <a16:creationId xmlns:a16="http://schemas.microsoft.com/office/drawing/2014/main" id="{0052BCF7-AA81-7F4C-B27D-7737B443AB47}"/>
              </a:ext>
            </a:extLst>
          </p:cNvPr>
          <p:cNvGrpSpPr/>
          <p:nvPr/>
        </p:nvGrpSpPr>
        <p:grpSpPr>
          <a:xfrm>
            <a:off x="540000" y="1057210"/>
            <a:ext cx="11109600" cy="3495829"/>
            <a:chOff x="540000" y="1221594"/>
            <a:chExt cx="11109600" cy="3495829"/>
          </a:xfrm>
        </p:grpSpPr>
        <p:sp>
          <p:nvSpPr>
            <p:cNvPr id="310" name="TextBox 309">
              <a:extLst>
                <a:ext uri="{FF2B5EF4-FFF2-40B4-BE49-F238E27FC236}">
                  <a16:creationId xmlns:a16="http://schemas.microsoft.com/office/drawing/2014/main" id="{259A5A40-C7D2-8641-A92C-C87325B23A2A}"/>
                </a:ext>
              </a:extLst>
            </p:cNvPr>
            <p:cNvSpPr txBox="1"/>
            <p:nvPr/>
          </p:nvSpPr>
          <p:spPr>
            <a:xfrm>
              <a:off x="540000" y="1221594"/>
              <a:ext cx="11109600" cy="34958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1656000" lvl="3" indent="-285750">
                <a:spcAft>
                  <a:spcPts val="600"/>
                </a:spcAft>
                <a:buFont typeface="Wingdings" pitchFamily="2" charset="2"/>
                <a:buChar char="Ø"/>
              </a:pPr>
              <a:endParaRPr lang="en-FR" sz="1400" baseline="-25000" dirty="0">
                <a:latin typeface="Avenir Next" panose="020B0503020202020204" pitchFamily="34" charset="0"/>
              </a:endParaRPr>
            </a:p>
            <a:p>
              <a:pPr marL="284400" indent="-285750">
                <a:spcAft>
                  <a:spcPts val="1500"/>
                </a:spcAft>
                <a:buFont typeface="Arial" panose="020B0604020202020204" pitchFamily="34" charset="0"/>
                <a:buChar char="•"/>
              </a:pPr>
              <a:r>
                <a:rPr lang="en-GB" sz="1600" dirty="0">
                  <a:latin typeface="Avenir Next" panose="020B0503020202020204" pitchFamily="34" charset="0"/>
                </a:rPr>
                <a:t>Drift Chamber</a:t>
              </a:r>
              <a:endParaRPr lang="en-FR" sz="1600" dirty="0">
                <a:latin typeface="Avenir Next" panose="020B0503020202020204" pitchFamily="34" charset="0"/>
              </a:endParaRPr>
            </a:p>
            <a:p>
              <a:pPr marL="3027600" lvl="6" indent="-285750">
                <a:spcAft>
                  <a:spcPts val="2400"/>
                </a:spcAft>
                <a:buFont typeface="Wingdings" pitchFamily="2" charset="2"/>
                <a:buChar char="Ø"/>
              </a:pPr>
              <a:r>
                <a:rPr lang="en-GB" sz="1400" dirty="0">
                  <a:solidFill>
                    <a:srgbClr val="F97BFF"/>
                  </a:solidFill>
                  <a:latin typeface="Avenir Next" panose="020B0503020202020204" pitchFamily="34" charset="0"/>
                </a:rPr>
                <a:t>R&amp;D MP Change at </a:t>
              </a:r>
              <a:r>
                <a:rPr lang="en-GB" sz="1400" dirty="0" err="1">
                  <a:solidFill>
                    <a:srgbClr val="F97BFF"/>
                  </a:solidFill>
                  <a:latin typeface="Avenir Next" panose="020B0503020202020204" pitchFamily="34" charset="0"/>
                </a:rPr>
                <a:t>IJCLab</a:t>
              </a:r>
              <a:r>
                <a:rPr lang="en-GB" sz="1400" dirty="0">
                  <a:solidFill>
                    <a:srgbClr val="F97BFF"/>
                  </a:solidFill>
                  <a:latin typeface="Avenir Next" panose="020B0503020202020204" pitchFamily="34" charset="0"/>
                </a:rPr>
                <a:t> - not in FCC-</a:t>
              </a:r>
              <a:r>
                <a:rPr lang="en-GB" sz="1400" dirty="0" err="1">
                  <a:solidFill>
                    <a:srgbClr val="F97BFF"/>
                  </a:solidFill>
                  <a:latin typeface="Avenir Next" panose="020B0503020202020204" pitchFamily="34" charset="0"/>
                </a:rPr>
                <a:t>ee</a:t>
              </a:r>
              <a:r>
                <a:rPr lang="en-GB" sz="1400" dirty="0">
                  <a:solidFill>
                    <a:srgbClr val="F97BFF"/>
                  </a:solidFill>
                  <a:latin typeface="Avenir Next" panose="020B0503020202020204" pitchFamily="34" charset="0"/>
                </a:rPr>
                <a:t> IDEA framework</a:t>
              </a:r>
            </a:p>
            <a:p>
              <a:pPr marL="284400" indent="-285750">
                <a:spcAft>
                  <a:spcPts val="1600"/>
                </a:spcAft>
                <a:buFont typeface="Arial" panose="020B0604020202020204" pitchFamily="34" charset="0"/>
                <a:buChar char="•"/>
              </a:pPr>
              <a:r>
                <a:rPr lang="en-GB" sz="1600" dirty="0">
                  <a:latin typeface="Avenir Next" panose="020B0503020202020204" pitchFamily="34" charset="0"/>
                </a:rPr>
                <a:t>TPC </a:t>
              </a:r>
            </a:p>
            <a:p>
              <a:pPr marL="3027600" lvl="6" indent="-285750">
                <a:buFont typeface="Wingdings" pitchFamily="2" charset="2"/>
                <a:buChar char="Ø"/>
              </a:pPr>
              <a:r>
                <a:rPr lang="en-GB" sz="1400" dirty="0">
                  <a:solidFill>
                    <a:srgbClr val="F97BFF"/>
                  </a:solidFill>
                  <a:latin typeface="Avenir Next" panose="020B0503020202020204" pitchFamily="34" charset="0"/>
                </a:rPr>
                <a:t>R&amp;D TPC at IRFU for ILC</a:t>
              </a:r>
            </a:p>
            <a:p>
              <a:pPr marL="3027600" lvl="6" indent="-285750">
                <a:buFont typeface="Wingdings" pitchFamily="2" charset="2"/>
                <a:buChar char="Ø"/>
              </a:pPr>
              <a:r>
                <a:rPr lang="en-GB" sz="1400" dirty="0">
                  <a:solidFill>
                    <a:srgbClr val="F97BFF"/>
                  </a:solidFill>
                  <a:latin typeface="Avenir Next" panose="020B0503020202020204" pitchFamily="34" charset="0"/>
                </a:rPr>
                <a:t>R&amp;D </a:t>
              </a:r>
              <a:r>
                <a:rPr lang="en-GB" sz="1400" dirty="0" err="1">
                  <a:solidFill>
                    <a:srgbClr val="F97BFF"/>
                  </a:solidFill>
                  <a:latin typeface="Avenir Next" panose="020B0503020202020204" pitchFamily="34" charset="0"/>
                </a:rPr>
                <a:t>MicroMegas</a:t>
              </a:r>
              <a:r>
                <a:rPr lang="en-GB" sz="1400" dirty="0">
                  <a:solidFill>
                    <a:srgbClr val="F97BFF"/>
                  </a:solidFill>
                  <a:latin typeface="Avenir Next" panose="020B0503020202020204" pitchFamily="34" charset="0"/>
                </a:rPr>
                <a:t> at IRFU, option for TPC readout </a:t>
              </a:r>
            </a:p>
            <a:p>
              <a:pPr marL="3199050" lvl="7">
                <a:spcAft>
                  <a:spcPts val="900"/>
                </a:spcAft>
              </a:pPr>
              <a:endParaRPr lang="en-GB" sz="1400" dirty="0">
                <a:solidFill>
                  <a:srgbClr val="F97BFF"/>
                </a:solidFill>
                <a:latin typeface="Avenir Next" panose="020B0503020202020204" pitchFamily="34" charset="0"/>
              </a:endParaRPr>
            </a:p>
            <a:p>
              <a:pPr marL="284400" indent="-285750">
                <a:spcAft>
                  <a:spcPts val="300"/>
                </a:spcAft>
                <a:buFont typeface="Arial" panose="020B0604020202020204" pitchFamily="34" charset="0"/>
                <a:buChar char="•"/>
              </a:pPr>
              <a:r>
                <a:rPr lang="en-GB" sz="1600" dirty="0">
                  <a:latin typeface="Avenir Next" panose="020B0503020202020204" pitchFamily="34" charset="0"/>
                </a:rPr>
                <a:t>PID</a:t>
              </a:r>
            </a:p>
            <a:p>
              <a:pPr marL="3027600" lvl="6" indent="-285750">
                <a:buFont typeface="Wingdings" pitchFamily="2" charset="2"/>
                <a:buChar char="Ø"/>
              </a:pPr>
              <a:r>
                <a:rPr lang="en-GB" sz="1400" dirty="0">
                  <a:solidFill>
                    <a:srgbClr val="F97BFF"/>
                  </a:solidFill>
                  <a:latin typeface="Avenir Next" panose="020B0503020202020204" pitchFamily="34" charset="0"/>
                </a:rPr>
                <a:t>R&amp;D at IRFU Micromegas with Cerenkov radiator and photocathode </a:t>
              </a:r>
            </a:p>
            <a:p>
              <a:pPr marL="3027600" lvl="6" indent="-285750">
                <a:spcAft>
                  <a:spcPts val="600"/>
                </a:spcAft>
                <a:buFont typeface="Wingdings" pitchFamily="2" charset="2"/>
                <a:buChar char="Ø"/>
              </a:pPr>
              <a:r>
                <a:rPr lang="en-GB" sz="1400" dirty="0">
                  <a:solidFill>
                    <a:srgbClr val="F97BFF"/>
                  </a:solidFill>
                  <a:latin typeface="Avenir Next" panose="020B0503020202020204" pitchFamily="34" charset="0"/>
                </a:rPr>
                <a:t>R&amp;D at </a:t>
              </a:r>
              <a:r>
                <a:rPr lang="en-GB" sz="1400" dirty="0" err="1">
                  <a:solidFill>
                    <a:srgbClr val="F97BFF"/>
                  </a:solidFill>
                  <a:latin typeface="Avenir Next" panose="020B0503020202020204" pitchFamily="34" charset="0"/>
                </a:rPr>
                <a:t>IJCLab</a:t>
              </a:r>
              <a:r>
                <a:rPr lang="en-GB" sz="1400" dirty="0">
                  <a:solidFill>
                    <a:srgbClr val="F97BFF"/>
                  </a:solidFill>
                  <a:latin typeface="Avenir Next" panose="020B0503020202020204" pitchFamily="34" charset="0"/>
                </a:rPr>
                <a:t> AC-LGAD</a:t>
              </a:r>
            </a:p>
            <a:p>
              <a:pPr marL="3027600" lvl="6" indent="-285750">
                <a:buFont typeface="Wingdings" pitchFamily="2" charset="2"/>
                <a:buChar char="Ø"/>
              </a:pPr>
              <a:r>
                <a:rPr lang="en-GB" sz="1400" dirty="0">
                  <a:solidFill>
                    <a:srgbClr val="F97BFF"/>
                  </a:solidFill>
                  <a:latin typeface="Avenir Next" panose="020B0503020202020204" pitchFamily="34" charset="0"/>
                </a:rPr>
                <a:t>R&amp;D MP Cerenkov Lab (DIRC with </a:t>
              </a:r>
              <a:r>
                <a:rPr lang="en-GB" sz="1400" dirty="0" err="1">
                  <a:solidFill>
                    <a:srgbClr val="F97BFF"/>
                  </a:solidFill>
                  <a:latin typeface="Avenir Next" panose="020B0503020202020204" pitchFamily="34" charset="0"/>
                </a:rPr>
                <a:t>ToF</a:t>
              </a:r>
              <a:r>
                <a:rPr lang="en-GB" sz="1400" dirty="0">
                  <a:solidFill>
                    <a:srgbClr val="F97BFF"/>
                  </a:solidFill>
                  <a:latin typeface="Avenir Next" panose="020B0503020202020204" pitchFamily="34" charset="0"/>
                </a:rPr>
                <a:t> design)  at </a:t>
              </a:r>
              <a:r>
                <a:rPr lang="en-GB" sz="1400" dirty="0" err="1">
                  <a:solidFill>
                    <a:srgbClr val="F97BFF"/>
                  </a:solidFill>
                  <a:latin typeface="Avenir Next" panose="020B0503020202020204" pitchFamily="34" charset="0"/>
                </a:rPr>
                <a:t>IJCLab</a:t>
              </a:r>
              <a:r>
                <a:rPr lang="en-GB" sz="1400" dirty="0">
                  <a:solidFill>
                    <a:srgbClr val="F97BFF"/>
                  </a:solidFill>
                  <a:latin typeface="Avenir Next" panose="020B0503020202020204" pitchFamily="34" charset="0"/>
                </a:rPr>
                <a:t>  - not in FCC-</a:t>
              </a:r>
              <a:r>
                <a:rPr lang="en-GB" sz="1400" dirty="0" err="1">
                  <a:solidFill>
                    <a:srgbClr val="F97BFF"/>
                  </a:solidFill>
                  <a:latin typeface="Avenir Next" panose="020B0503020202020204" pitchFamily="34" charset="0"/>
                </a:rPr>
                <a:t>ee</a:t>
              </a:r>
              <a:r>
                <a:rPr lang="en-GB" sz="1400" dirty="0">
                  <a:solidFill>
                    <a:srgbClr val="F97BFF"/>
                  </a:solidFill>
                  <a:latin typeface="Avenir Next" panose="020B0503020202020204" pitchFamily="34" charset="0"/>
                </a:rPr>
                <a:t> framework</a:t>
              </a:r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5E1DDABF-C43D-1E42-A3BD-B53C2BF9F7EE}"/>
                </a:ext>
              </a:extLst>
            </p:cNvPr>
            <p:cNvSpPr txBox="1"/>
            <p:nvPr/>
          </p:nvSpPr>
          <p:spPr>
            <a:xfrm>
              <a:off x="835704" y="1771136"/>
              <a:ext cx="2396896" cy="523220"/>
            </a:xfrm>
            <a:prstGeom prst="rect">
              <a:avLst/>
            </a:prstGeom>
            <a:noFill/>
            <a:ln>
              <a:solidFill>
                <a:schemeClr val="accent6">
                  <a:lumMod val="50000"/>
                </a:schemeClr>
              </a:solidFill>
            </a:ln>
          </p:spPr>
          <p:txBody>
            <a:bodyPr wrap="square">
              <a:spAutoFit/>
            </a:bodyPr>
            <a:lstStyle/>
            <a:p>
              <a:pPr indent="-1350"/>
              <a:r>
                <a:rPr lang="en-FR" sz="1400" dirty="0">
                  <a:solidFill>
                    <a:schemeClr val="accent6">
                      <a:lumMod val="50000"/>
                    </a:schemeClr>
                  </a:solidFill>
                  <a:latin typeface="Avenir Next" panose="020B0503020202020204" pitchFamily="34" charset="0"/>
                </a:rPr>
                <a:t>Light wires</a:t>
              </a:r>
            </a:p>
            <a:p>
              <a:pPr indent="-1350"/>
              <a:r>
                <a:rPr lang="en-FR" sz="1400" dirty="0">
                  <a:solidFill>
                    <a:schemeClr val="accent6">
                      <a:lumMod val="50000"/>
                    </a:schemeClr>
                  </a:solidFill>
                  <a:latin typeface="Avenir Next" panose="020B0503020202020204" pitchFamily="34" charset="0"/>
                </a:rPr>
                <a:t>Assembly technics </a:t>
              </a:r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47E3903A-3133-6E45-9A07-BF3964266511}"/>
                </a:ext>
              </a:extLst>
            </p:cNvPr>
            <p:cNvSpPr txBox="1"/>
            <p:nvPr/>
          </p:nvSpPr>
          <p:spPr>
            <a:xfrm>
              <a:off x="835704" y="2739130"/>
              <a:ext cx="2396896" cy="738664"/>
            </a:xfrm>
            <a:prstGeom prst="rect">
              <a:avLst/>
            </a:prstGeom>
            <a:noFill/>
            <a:ln>
              <a:solidFill>
                <a:schemeClr val="accent6">
                  <a:lumMod val="50000"/>
                </a:schemeClr>
              </a:solidFill>
            </a:ln>
          </p:spPr>
          <p:txBody>
            <a:bodyPr wrap="square">
              <a:spAutoFit/>
            </a:bodyPr>
            <a:lstStyle/>
            <a:p>
              <a:pPr indent="-1350"/>
              <a:r>
                <a:rPr lang="en-FR" sz="1400" dirty="0">
                  <a:solidFill>
                    <a:schemeClr val="accent6">
                      <a:lumMod val="50000"/>
                    </a:schemeClr>
                  </a:solidFill>
                  <a:latin typeface="Avenir Next" panose="020B0503020202020204" pitchFamily="34" charset="0"/>
                </a:rPr>
                <a:t>Ability to operate at Z-peak luminosity (ion-feedback)</a:t>
              </a:r>
            </a:p>
            <a:p>
              <a:pPr indent="-1350"/>
              <a:r>
                <a:rPr lang="en-FR" sz="1400" dirty="0">
                  <a:solidFill>
                    <a:schemeClr val="accent6">
                      <a:lumMod val="50000"/>
                    </a:schemeClr>
                  </a:solidFill>
                  <a:latin typeface="Avenir Next" panose="020B0503020202020204" pitchFamily="34" charset="0"/>
                </a:rPr>
                <a:t>Ability for dN/dx</a:t>
              </a:r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38AF4941-F27B-8F46-A9BF-8CF15B3E71B7}"/>
                </a:ext>
              </a:extLst>
            </p:cNvPr>
            <p:cNvSpPr txBox="1"/>
            <p:nvPr/>
          </p:nvSpPr>
          <p:spPr>
            <a:xfrm>
              <a:off x="835703" y="3921762"/>
              <a:ext cx="2396896" cy="307777"/>
            </a:xfrm>
            <a:prstGeom prst="rect">
              <a:avLst/>
            </a:prstGeom>
            <a:noFill/>
            <a:ln>
              <a:solidFill>
                <a:schemeClr val="accent6">
                  <a:lumMod val="50000"/>
                </a:schemeClr>
              </a:solidFill>
            </a:ln>
          </p:spPr>
          <p:txBody>
            <a:bodyPr wrap="square">
              <a:spAutoFit/>
            </a:bodyPr>
            <a:lstStyle/>
            <a:p>
              <a:pPr indent="-1350"/>
              <a:r>
                <a:rPr lang="en-FR" sz="1400" dirty="0">
                  <a:solidFill>
                    <a:schemeClr val="accent6">
                      <a:lumMod val="50000"/>
                    </a:schemeClr>
                  </a:solidFill>
                  <a:latin typeface="Avenir Next" panose="020B0503020202020204" pitchFamily="34" charset="0"/>
                </a:rPr>
                <a:t>Timing Layer</a:t>
              </a: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0002C6DD-5EEA-D44F-823F-8E4A11A4362E}"/>
                </a:ext>
              </a:extLst>
            </p:cNvPr>
            <p:cNvSpPr txBox="1"/>
            <p:nvPr/>
          </p:nvSpPr>
          <p:spPr>
            <a:xfrm>
              <a:off x="835703" y="4354879"/>
              <a:ext cx="2396896" cy="307777"/>
            </a:xfrm>
            <a:prstGeom prst="rect">
              <a:avLst/>
            </a:prstGeom>
            <a:noFill/>
            <a:ln>
              <a:solidFill>
                <a:schemeClr val="accent6">
                  <a:lumMod val="50000"/>
                </a:schemeClr>
              </a:solidFill>
            </a:ln>
          </p:spPr>
          <p:txBody>
            <a:bodyPr wrap="square">
              <a:spAutoFit/>
            </a:bodyPr>
            <a:lstStyle/>
            <a:p>
              <a:pPr indent="-1350"/>
              <a:r>
                <a:rPr lang="en-FR" sz="1400" dirty="0">
                  <a:solidFill>
                    <a:schemeClr val="accent6">
                      <a:lumMod val="50000"/>
                    </a:schemeClr>
                  </a:solidFill>
                  <a:latin typeface="Avenir Next" panose="020B0503020202020204" pitchFamily="34" charset="0"/>
                </a:rPr>
                <a:t>RICH</a:t>
              </a:r>
            </a:p>
          </p:txBody>
        </p:sp>
      </p:grpSp>
      <p:sp>
        <p:nvSpPr>
          <p:cNvPr id="13" name="TextBox 12">
            <a:extLst>
              <a:ext uri="{FF2B5EF4-FFF2-40B4-BE49-F238E27FC236}">
                <a16:creationId xmlns:a16="http://schemas.microsoft.com/office/drawing/2014/main" id="{982658E3-A3A2-BA4F-9B4C-3EBC8688FD14}"/>
              </a:ext>
            </a:extLst>
          </p:cNvPr>
          <p:cNvSpPr txBox="1"/>
          <p:nvPr/>
        </p:nvSpPr>
        <p:spPr>
          <a:xfrm>
            <a:off x="485448" y="4766112"/>
            <a:ext cx="11310312" cy="15927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4400" indent="-28440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1600" dirty="0">
                <a:latin typeface="Avenir Next" panose="020B0503020202020204" pitchFamily="34" charset="0"/>
              </a:rPr>
              <a:t>Interest to follow-up these developments and connect them to FCC-</a:t>
            </a:r>
            <a:r>
              <a:rPr lang="en-US" sz="1600" dirty="0" err="1">
                <a:latin typeface="Avenir Next" panose="020B0503020202020204" pitchFamily="34" charset="0"/>
              </a:rPr>
              <a:t>ee</a:t>
            </a:r>
            <a:endParaRPr lang="en-US" sz="1600" dirty="0">
              <a:latin typeface="Avenir Next" panose="020B0503020202020204" pitchFamily="34" charset="0"/>
            </a:endParaRPr>
          </a:p>
          <a:p>
            <a:pPr marL="799200" lvl="1" indent="-285750">
              <a:spcAft>
                <a:spcPts val="1800"/>
              </a:spcAft>
              <a:buFont typeface="Wingdings" pitchFamily="2" charset="2"/>
              <a:buChar char="Ø"/>
            </a:pPr>
            <a:r>
              <a:rPr lang="en-FR" sz="1400" dirty="0">
                <a:solidFill>
                  <a:srgbClr val="F97BFF"/>
                </a:solidFill>
                <a:latin typeface="Avenir Next" panose="020B0503020202020204" pitchFamily="34" charset="0"/>
              </a:rPr>
              <a:t>Resource needs relatively limited at this stages</a:t>
            </a:r>
          </a:p>
          <a:p>
            <a:pPr marL="284400" indent="-285750">
              <a:buFont typeface="Arial" panose="020B0604020202020204" pitchFamily="34" charset="0"/>
              <a:buChar char="•"/>
            </a:pPr>
            <a:r>
              <a:rPr lang="en-FR" dirty="0">
                <a:latin typeface="Avenir Next" panose="020B0503020202020204" pitchFamily="34" charset="0"/>
              </a:rPr>
              <a:t>General conclusion: maybe a good time to form dedicated FCC-ee MPs acknowledged by IN2P3 &amp; IRFU</a:t>
            </a:r>
          </a:p>
          <a:p>
            <a:pPr marL="799200" lvl="1" indent="-285750">
              <a:buFont typeface="Arial" panose="020B0604020202020204" pitchFamily="34" charset="0"/>
              <a:buChar char="•"/>
            </a:pPr>
            <a:r>
              <a:rPr lang="en-FR" sz="1600" dirty="0">
                <a:latin typeface="Avenir Next" panose="020B0503020202020204" pitchFamily="34" charset="0"/>
              </a:rPr>
              <a:t>Common with ILC existing progams where relevant</a:t>
            </a:r>
          </a:p>
          <a:p>
            <a:pPr marL="799200" lvl="1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FR" sz="1600" dirty="0">
                <a:latin typeface="Avenir Next" panose="020B0503020202020204" pitchFamily="34" charset="0"/>
              </a:rPr>
              <a:t>Will need to consider implementation of </a:t>
            </a:r>
            <a:r>
              <a:rPr lang="en-FR" sz="1600">
                <a:latin typeface="Avenir Next" panose="020B0503020202020204" pitchFamily="34" charset="0"/>
              </a:rPr>
              <a:t>DRD proposals </a:t>
            </a:r>
            <a:r>
              <a:rPr lang="en-FR" sz="1600" dirty="0">
                <a:latin typeface="Avenir Next" panose="020B0503020202020204" pitchFamily="34" charset="0"/>
              </a:rPr>
              <a:t>under ECFA</a:t>
            </a:r>
          </a:p>
        </p:txBody>
      </p:sp>
    </p:spTree>
    <p:extLst>
      <p:ext uri="{BB962C8B-B14F-4D97-AF65-F5344CB8AC3E}">
        <p14:creationId xmlns:p14="http://schemas.microsoft.com/office/powerpoint/2010/main" val="17159095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856112" y="6474965"/>
            <a:ext cx="1335889" cy="365125"/>
          </a:xfrm>
        </p:spPr>
        <p:txBody>
          <a:bodyPr/>
          <a:lstStyle/>
          <a:p>
            <a:fld id="{9CA62D5A-175C-0146-8DFE-850ADA1B8FDC}" type="slidenum">
              <a:rPr lang="en-US" smtClean="0">
                <a:solidFill>
                  <a:schemeClr val="tx1"/>
                </a:solidFill>
              </a:rPr>
              <a:pPr/>
              <a:t>8</a:t>
            </a:fld>
            <a:endParaRPr lang="en-US">
              <a:solidFill>
                <a:schemeClr val="tx1"/>
              </a:solidFill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CFE3B04-0576-AD42-A1A6-668E0D54DA04}"/>
              </a:ext>
            </a:extLst>
          </p:cNvPr>
          <p:cNvSpPr/>
          <p:nvPr/>
        </p:nvSpPr>
        <p:spPr>
          <a:xfrm>
            <a:off x="568146" y="412002"/>
            <a:ext cx="1150393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>
                <a:latin typeface="Avenir Next" panose="020B0503020202020204" pitchFamily="34" charset="0"/>
                <a:sym typeface="Wingdings"/>
              </a:rPr>
              <a:t> 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94D21ED-EF79-6E46-A758-B0B5D49565EE}"/>
              </a:ext>
            </a:extLst>
          </p:cNvPr>
          <p:cNvSpPr/>
          <p:nvPr/>
        </p:nvSpPr>
        <p:spPr>
          <a:xfrm>
            <a:off x="1256575" y="3136613"/>
            <a:ext cx="967885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dirty="0">
                <a:latin typeface="Avenir Next" panose="020B0503020202020204" pitchFamily="34" charset="0"/>
                <a:sym typeface="Wingdings"/>
              </a:rPr>
              <a:t>Slides from meeting 18, February 2022</a:t>
            </a:r>
          </a:p>
        </p:txBody>
      </p:sp>
    </p:spTree>
    <p:extLst>
      <p:ext uri="{BB962C8B-B14F-4D97-AF65-F5344CB8AC3E}">
        <p14:creationId xmlns:p14="http://schemas.microsoft.com/office/powerpoint/2010/main" val="27650657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856112" y="6474965"/>
            <a:ext cx="1335889" cy="365125"/>
          </a:xfrm>
        </p:spPr>
        <p:txBody>
          <a:bodyPr/>
          <a:lstStyle/>
          <a:p>
            <a:fld id="{9CA62D5A-175C-0146-8DFE-850ADA1B8FDC}" type="slidenum">
              <a:rPr lang="en-US" smtClean="0">
                <a:solidFill>
                  <a:schemeClr val="tx1"/>
                </a:solidFill>
              </a:rPr>
              <a:pPr/>
              <a:t>9</a:t>
            </a:fld>
            <a:endParaRPr lang="en-US">
              <a:solidFill>
                <a:schemeClr val="tx1"/>
              </a:solidFill>
            </a:endParaRPr>
          </a:p>
        </p:txBody>
      </p:sp>
      <p:grpSp>
        <p:nvGrpSpPr>
          <p:cNvPr id="12" name="Groupe 11">
            <a:extLst>
              <a:ext uri="{FF2B5EF4-FFF2-40B4-BE49-F238E27FC236}">
                <a16:creationId xmlns:a16="http://schemas.microsoft.com/office/drawing/2014/main" id="{6C20A804-98F1-A647-8900-F938106B28DD}"/>
              </a:ext>
            </a:extLst>
          </p:cNvPr>
          <p:cNvGrpSpPr/>
          <p:nvPr/>
        </p:nvGrpSpPr>
        <p:grpSpPr>
          <a:xfrm>
            <a:off x="540000" y="163429"/>
            <a:ext cx="11110800" cy="660407"/>
            <a:chOff x="540000" y="163429"/>
            <a:chExt cx="11110800" cy="660407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1CFE3B04-0576-AD42-A1A6-668E0D54DA04}"/>
                </a:ext>
              </a:extLst>
            </p:cNvPr>
            <p:cNvSpPr/>
            <p:nvPr/>
          </p:nvSpPr>
          <p:spPr>
            <a:xfrm>
              <a:off x="540000" y="163429"/>
              <a:ext cx="9678851" cy="58477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3200" dirty="0">
                  <a:latin typeface="Avenir Next" panose="020B0503020202020204" pitchFamily="34" charset="0"/>
                  <a:sym typeface="Wingdings"/>
                </a:rPr>
                <a:t>Roy’s presentation, 18 March 2022</a:t>
              </a:r>
            </a:p>
          </p:txBody>
        </p:sp>
        <p:cxnSp>
          <p:nvCxnSpPr>
            <p:cNvPr id="9" name="Connecteur droit 8">
              <a:extLst>
                <a:ext uri="{FF2B5EF4-FFF2-40B4-BE49-F238E27FC236}">
                  <a16:creationId xmlns:a16="http://schemas.microsoft.com/office/drawing/2014/main" id="{735BB2F5-2C9E-6144-AD7B-9CAC4C132B74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541200" y="809760"/>
              <a:ext cx="11109600" cy="14076"/>
            </a:xfrm>
            <a:prstGeom prst="line">
              <a:avLst/>
            </a:prstGeom>
            <a:ln w="12700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2" name="Picture 1">
            <a:extLst>
              <a:ext uri="{FF2B5EF4-FFF2-40B4-BE49-F238E27FC236}">
                <a16:creationId xmlns:a16="http://schemas.microsoft.com/office/drawing/2014/main" id="{6A154680-ECA2-EC43-90AC-FF77FBD2319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6042" y="1159004"/>
            <a:ext cx="10139916" cy="55355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04268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335520</TotalTime>
  <Words>2097</Words>
  <Application>Microsoft Macintosh PowerPoint</Application>
  <PresentationFormat>Widescreen</PresentationFormat>
  <Paragraphs>474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9" baseType="lpstr">
      <vt:lpstr>Arial</vt:lpstr>
      <vt:lpstr>Avenir Next</vt:lpstr>
      <vt:lpstr>Calibri</vt:lpstr>
      <vt:lpstr>Courier New</vt:lpstr>
      <vt:lpstr>Lucida Grande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Jeff</dc:creator>
  <cp:lastModifiedBy>Microsoft Office User</cp:lastModifiedBy>
  <cp:revision>14399</cp:revision>
  <cp:lastPrinted>2020-01-16T15:11:18Z</cp:lastPrinted>
  <dcterms:created xsi:type="dcterms:W3CDTF">2015-10-09T13:44:56Z</dcterms:created>
  <dcterms:modified xsi:type="dcterms:W3CDTF">2022-03-29T06:43:39Z</dcterms:modified>
</cp:coreProperties>
</file>