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228" r:id="rId2"/>
    <p:sldId id="2520" r:id="rId3"/>
    <p:sldId id="2527" r:id="rId4"/>
    <p:sldId id="2528" r:id="rId5"/>
    <p:sldId id="251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 Malgeri" initials="L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DB06"/>
    <a:srgbClr val="1D27CF"/>
    <a:srgbClr val="0050C1"/>
    <a:srgbClr val="D000BE"/>
    <a:srgbClr val="DF69DE"/>
    <a:srgbClr val="F97BFF"/>
    <a:srgbClr val="00D008"/>
    <a:srgbClr val="00B30B"/>
    <a:srgbClr val="00F800"/>
    <a:srgbClr val="FF8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52" autoAdjust="0"/>
    <p:restoredTop sz="95976" autoAdjust="0"/>
  </p:normalViewPr>
  <p:slideViewPr>
    <p:cSldViewPr snapToGrid="0" snapToObjects="1">
      <p:cViewPr>
        <p:scale>
          <a:sx n="100" d="100"/>
          <a:sy n="100" d="100"/>
        </p:scale>
        <p:origin x="1016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7" d="100"/>
        <a:sy n="77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-2536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0A0A3-E680-514A-A0D9-5D56161CA2B6}" type="datetimeFigureOut">
              <a:rPr lang="en-US" smtClean="0"/>
              <a:pPr/>
              <a:t>2/17/22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3883A-A103-0047-ADA0-262C0F5B7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438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B358B-323C-2A4D-B62E-A6954C044CEB}" type="datetimeFigureOut">
              <a:rPr lang="en-US" smtClean="0"/>
              <a:pPr/>
              <a:t>2/17/22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5DDA8-2351-A546-91A9-2672C25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758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>
              <a:latin typeface="Avenir Next" panose="020B0503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40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75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52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23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noProof="0" dirty="0">
              <a:latin typeface="Avenir Next" panose="020B0503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8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7A8E-5EA4-D044-997E-655F96C855B6}" type="datetime1">
              <a:rPr lang="fr-FR" smtClean="0"/>
              <a:t>17/02/2022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F6B2-B415-6040-9B9A-D8CF73265845}" type="datetime1">
              <a:rPr lang="fr-FR" smtClean="0"/>
              <a:t>17/02/2022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E4F6-B18D-314B-94CB-9113B3775DC6}" type="datetime1">
              <a:rPr lang="fr-FR" smtClean="0"/>
              <a:t>17/02/2022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588"/>
            <a:ext cx="12192000" cy="678235"/>
          </a:xfrm>
        </p:spPr>
        <p:txBody>
          <a:bodyPr>
            <a:normAutofit/>
          </a:bodyPr>
          <a:lstStyle>
            <a:lvl1pPr algn="ctr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47622"/>
            <a:ext cx="12192000" cy="6110378"/>
          </a:xfrm>
        </p:spPr>
        <p:txBody>
          <a:bodyPr/>
          <a:lstStyle>
            <a:lvl1pPr marL="274320" indent="-274320">
              <a:spcBef>
                <a:spcPts val="600"/>
              </a:spcBef>
              <a:defRPr>
                <a:solidFill>
                  <a:srgbClr val="000090"/>
                </a:solidFill>
              </a:defRPr>
            </a:lvl1pPr>
            <a:lvl2pPr marL="548640" indent="-274320">
              <a:spcBef>
                <a:spcPts val="600"/>
              </a:spcBef>
              <a:buFont typeface="Lucida Grande"/>
              <a:buChar char="-"/>
              <a:defRPr sz="2000">
                <a:solidFill>
                  <a:schemeClr val="tx1"/>
                </a:solidFill>
              </a:defRPr>
            </a:lvl2pPr>
            <a:lvl3pPr marL="822960" indent="-274320">
              <a:spcBef>
                <a:spcPts val="300"/>
              </a:spcBef>
              <a:buFont typeface="Lucida Grande"/>
              <a:buChar char="-"/>
              <a:defRPr sz="1800">
                <a:solidFill>
                  <a:srgbClr val="800000"/>
                </a:solidFill>
              </a:defRPr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96822"/>
            <a:ext cx="1219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96B0-67DA-C94C-B798-7543832C3C93}" type="datetime1">
              <a:rPr lang="fr-FR" smtClean="0"/>
              <a:t>17/02/2022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A30F8-04A8-B04B-9E7E-84C2EF54047F}" type="datetime1">
              <a:rPr lang="fr-FR" smtClean="0"/>
              <a:t>17/02/2022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9600" y="768106"/>
            <a:ext cx="10972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3CD-C9AA-374A-A10E-028045C2877E}" type="datetime1">
              <a:rPr lang="fr-FR" smtClean="0"/>
              <a:t>17/02/2022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8F5E-F853-7C4B-815D-AB0BB56C948C}" type="datetime1">
              <a:rPr lang="fr-FR" smtClean="0"/>
              <a:t>17/02/2022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09600" y="747622"/>
            <a:ext cx="10972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016A-2CA5-404B-BFE7-45136B4A05DC}" type="datetime1">
              <a:rPr lang="fr-FR" smtClean="0"/>
              <a:t>17/02/2022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1396-FD77-D549-9326-6130907CCCE5}" type="datetime1">
              <a:rPr lang="fr-FR" smtClean="0"/>
              <a:t>17/02/2022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04B6-A62E-D641-B842-F82A9CEC3315}" type="datetime1">
              <a:rPr lang="fr-FR" smtClean="0"/>
              <a:t>17/02/2022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8588"/>
            <a:ext cx="10972800" cy="798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747622"/>
            <a:ext cx="10972800" cy="5608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F060-896E-4A4E-84B5-2DEC33511EA1}" type="datetime1">
              <a:rPr lang="fr-FR" smtClean="0"/>
              <a:t>17/02/2022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6435" y="1"/>
            <a:ext cx="24955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algn="l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</a:lstStyle>
          <a:p>
            <a:pPr lvl="1"/>
            <a:r>
              <a:rPr lang="en-US"/>
              <a:t>MB Apr. 9,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112" y="1"/>
            <a:ext cx="13358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fld id="{9CA62D5A-175C-0146-8DFE-850ADA1B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2" indent="-342900" algn="l" defTabSz="457200" rtl="0" eaLnBrk="1" latinLnBrk="0" hangingPunct="1">
        <a:spcBef>
          <a:spcPct val="20000"/>
        </a:spcBef>
        <a:buFont typeface="Courier New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678333" y="44767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3B42886E-005D-D547-B0D4-4DEDBB7A9FDC}"/>
              </a:ext>
            </a:extLst>
          </p:cNvPr>
          <p:cNvGrpSpPr/>
          <p:nvPr/>
        </p:nvGrpSpPr>
        <p:grpSpPr>
          <a:xfrm>
            <a:off x="536714" y="2886596"/>
            <a:ext cx="11118573" cy="1423467"/>
            <a:chOff x="1240311" y="2725013"/>
            <a:chExt cx="9711379" cy="1423467"/>
          </a:xfrm>
        </p:grpSpPr>
        <p:sp>
          <p:nvSpPr>
            <p:cNvPr id="5" name="Rectangle 4"/>
            <p:cNvSpPr/>
            <p:nvPr/>
          </p:nvSpPr>
          <p:spPr>
            <a:xfrm>
              <a:off x="1240311" y="2725013"/>
              <a:ext cx="9711379" cy="14234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dirty="0">
                  <a:latin typeface="Avenir Next" panose="020B0503020202020204" pitchFamily="34" charset="0"/>
                </a:rPr>
                <a:t>Preparation of conceptual designs for experiments at FCC-</a:t>
              </a:r>
              <a:r>
                <a:rPr lang="en-US" sz="2800" dirty="0" err="1">
                  <a:latin typeface="Avenir Next" panose="020B0503020202020204" pitchFamily="34" charset="0"/>
                </a:rPr>
                <a:t>ee</a:t>
              </a:r>
              <a:endPara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  <a:ea typeface="Geneva" panose="020B0503030404040204" pitchFamily="34" charset="0"/>
                <a:cs typeface="Diwan Thuluth" pitchFamily="2" charset="-78"/>
              </a:endParaRPr>
            </a:p>
            <a:p>
              <a:pPr>
                <a:spcAft>
                  <a:spcPts val="300"/>
                </a:spcAft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" panose="020B0503020202020204" pitchFamily="34" charset="0"/>
                </a:rPr>
                <a:t>FCC-France contact meeting, Friday 18, February 2022</a:t>
              </a:r>
            </a:p>
            <a:p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" panose="020B0503020202020204" pitchFamily="34" charset="0"/>
                </a:rPr>
                <a:t>D. </a:t>
              </a:r>
              <a:r>
                <a:rPr 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" panose="020B0503020202020204" pitchFamily="34" charset="0"/>
                </a:rPr>
                <a:t>Contardo</a:t>
              </a: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" panose="020B0503020202020204" pitchFamily="34" charset="0"/>
                </a:rPr>
                <a:t>, IP2I</a:t>
              </a:r>
            </a:p>
          </p:txBody>
        </p: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FD0D245A-F9C7-304C-A3AF-E91980390E1C}"/>
                </a:ext>
              </a:extLst>
            </p:cNvPr>
            <p:cNvCxnSpPr>
              <a:cxnSpLocks/>
            </p:cNvCxnSpPr>
            <p:nvPr/>
          </p:nvCxnSpPr>
          <p:spPr>
            <a:xfrm>
              <a:off x="1335949" y="3339971"/>
              <a:ext cx="9520102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221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C20A804-98F1-A647-8900-F938106B28DD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CFE3B04-0576-AD42-A1A6-668E0D54DA04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Two driving configurations </a:t>
              </a:r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735BB2F5-2C9E-6144-AD7B-9CAC4C132B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CFCEF847-B176-E84B-B183-D5FD2D008437}"/>
              </a:ext>
            </a:extLst>
          </p:cNvPr>
          <p:cNvSpPr txBox="1"/>
          <p:nvPr/>
        </p:nvSpPr>
        <p:spPr>
          <a:xfrm>
            <a:off x="-5" y="6515098"/>
            <a:ext cx="6607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R" dirty="0">
                <a:latin typeface="Avenir Next" panose="020B0503020202020204" pitchFamily="34" charset="0"/>
              </a:rPr>
              <a:t>* </a:t>
            </a:r>
            <a:r>
              <a:rPr lang="en-GB" dirty="0">
                <a:latin typeface="Avenir Next" panose="020B0503020202020204" pitchFamily="34" charset="0"/>
              </a:rPr>
              <a:t>L</a:t>
            </a:r>
            <a:r>
              <a:rPr lang="en-FR" dirty="0">
                <a:latin typeface="Avenir Next" panose="020B0503020202020204" pitchFamily="34" charset="0"/>
              </a:rPr>
              <a:t>ikely difficult to reach 3 T preserving low X/X</a:t>
            </a:r>
            <a:r>
              <a:rPr lang="en-FR" baseline="-25000" dirty="0">
                <a:latin typeface="Avenir Next" panose="020B0503020202020204" pitchFamily="34" charset="0"/>
              </a:rPr>
              <a:t>0</a:t>
            </a:r>
            <a:r>
              <a:rPr lang="en-FR" dirty="0">
                <a:latin typeface="Avenir Next" panose="020B0503020202020204" pitchFamily="34" charset="0"/>
              </a:rPr>
              <a:t> requirement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AF0B2F4-DF46-DB40-A426-11EE7A0416B8}"/>
              </a:ext>
            </a:extLst>
          </p:cNvPr>
          <p:cNvGrpSpPr/>
          <p:nvPr/>
        </p:nvGrpSpPr>
        <p:grpSpPr>
          <a:xfrm>
            <a:off x="88732" y="1554715"/>
            <a:ext cx="12014537" cy="4382740"/>
            <a:chOff x="155352" y="1248348"/>
            <a:chExt cx="12014537" cy="4382740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284E17C-EE6A-7443-BE86-655299F450A8}"/>
                </a:ext>
              </a:extLst>
            </p:cNvPr>
            <p:cNvSpPr txBox="1"/>
            <p:nvPr/>
          </p:nvSpPr>
          <p:spPr>
            <a:xfrm>
              <a:off x="10443661" y="3640803"/>
              <a:ext cx="144396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FR" dirty="0">
                  <a:latin typeface="Avenir Next" panose="020B0503020202020204" pitchFamily="34" charset="0"/>
                </a:rPr>
                <a:t>R</a:t>
              </a:r>
              <a:r>
                <a:rPr lang="en-FR" baseline="-25000" dirty="0">
                  <a:latin typeface="Avenir Next" panose="020B0503020202020204" pitchFamily="34" charset="0"/>
                </a:rPr>
                <a:t> </a:t>
              </a:r>
              <a:r>
                <a:rPr lang="en-FR" dirty="0">
                  <a:latin typeface="Avenir Next" panose="020B0503020202020204" pitchFamily="34" charset="0"/>
                </a:rPr>
                <a:t>≃ 2–2.5 m</a:t>
              </a:r>
            </a:p>
            <a:p>
              <a:r>
                <a:rPr lang="en-FR" dirty="0">
                  <a:latin typeface="Avenir Next" panose="020B0503020202020204" pitchFamily="34" charset="0"/>
                </a:rPr>
                <a:t>L/2 ≃ 3 m</a:t>
              </a:r>
              <a:endParaRPr lang="en-FR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9DB4832-BE92-2E4A-A380-8ED1F586D448}"/>
                </a:ext>
              </a:extLst>
            </p:cNvPr>
            <p:cNvSpPr txBox="1"/>
            <p:nvPr/>
          </p:nvSpPr>
          <p:spPr>
            <a:xfrm>
              <a:off x="10443661" y="1951501"/>
              <a:ext cx="160727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FR" dirty="0">
                  <a:latin typeface="Avenir Next" panose="020B0503020202020204" pitchFamily="34" charset="0"/>
                </a:rPr>
                <a:t>R</a:t>
              </a:r>
              <a:r>
                <a:rPr lang="en-FR" baseline="-25000" dirty="0">
                  <a:latin typeface="Avenir Next" panose="020B0503020202020204" pitchFamily="34" charset="0"/>
                </a:rPr>
                <a:t> </a:t>
              </a:r>
              <a:r>
                <a:rPr lang="en-FR" dirty="0">
                  <a:latin typeface="Avenir Next" panose="020B0503020202020204" pitchFamily="34" charset="0"/>
                </a:rPr>
                <a:t>≃ 4.5–5.5 m</a:t>
              </a:r>
              <a:endParaRPr lang="en-FR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EB3F7B8-B746-7C45-AD82-DE8649E35F75}"/>
                </a:ext>
              </a:extLst>
            </p:cNvPr>
            <p:cNvSpPr txBox="1"/>
            <p:nvPr/>
          </p:nvSpPr>
          <p:spPr>
            <a:xfrm>
              <a:off x="10443661" y="4529707"/>
              <a:ext cx="160027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FR" dirty="0">
                  <a:latin typeface="Avenir Next" panose="020B0503020202020204" pitchFamily="34" charset="0"/>
                </a:rPr>
                <a:t>R</a:t>
              </a:r>
              <a:r>
                <a:rPr lang="en-FR" baseline="-25000" dirty="0">
                  <a:latin typeface="Avenir Next" panose="020B0503020202020204" pitchFamily="34" charset="0"/>
                </a:rPr>
                <a:t> </a:t>
              </a:r>
              <a:r>
                <a:rPr lang="en-FR" dirty="0">
                  <a:latin typeface="Avenir Next" panose="020B0503020202020204" pitchFamily="34" charset="0"/>
                </a:rPr>
                <a:t>≃ 0.4-2 m</a:t>
              </a:r>
              <a:endParaRPr lang="en-FR" dirty="0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753B0CF-8B27-4845-8A85-FAECF860322D}"/>
                </a:ext>
              </a:extLst>
            </p:cNvPr>
            <p:cNvGrpSpPr/>
            <p:nvPr/>
          </p:nvGrpSpPr>
          <p:grpSpPr>
            <a:xfrm>
              <a:off x="155352" y="1248348"/>
              <a:ext cx="11453215" cy="4382740"/>
              <a:chOff x="155352" y="1248348"/>
              <a:chExt cx="11453215" cy="4382740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62D70A9B-3670-E94B-B6CB-58566E99A429}"/>
                  </a:ext>
                </a:extLst>
              </p:cNvPr>
              <p:cNvGrpSpPr/>
              <p:nvPr/>
            </p:nvGrpSpPr>
            <p:grpSpPr>
              <a:xfrm>
                <a:off x="155352" y="1248348"/>
                <a:ext cx="11453215" cy="4368452"/>
                <a:chOff x="155352" y="1248348"/>
                <a:chExt cx="11453215" cy="4368452"/>
              </a:xfrm>
            </p:grpSpPr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D9756598-908F-3C43-96FC-8A056DE49DB1}"/>
                    </a:ext>
                  </a:extLst>
                </p:cNvPr>
                <p:cNvGrpSpPr/>
                <p:nvPr/>
              </p:nvGrpSpPr>
              <p:grpSpPr>
                <a:xfrm>
                  <a:off x="155352" y="1248348"/>
                  <a:ext cx="11453215" cy="4368452"/>
                  <a:chOff x="155352" y="1248348"/>
                  <a:chExt cx="11453215" cy="4368452"/>
                </a:xfrm>
              </p:grpSpPr>
              <p:grpSp>
                <p:nvGrpSpPr>
                  <p:cNvPr id="32" name="Group 31">
                    <a:extLst>
                      <a:ext uri="{FF2B5EF4-FFF2-40B4-BE49-F238E27FC236}">
                        <a16:creationId xmlns:a16="http://schemas.microsoft.com/office/drawing/2014/main" id="{32DD843B-D3AA-E44D-AE15-04989D0D181D}"/>
                      </a:ext>
                    </a:extLst>
                  </p:cNvPr>
                  <p:cNvGrpSpPr/>
                  <p:nvPr/>
                </p:nvGrpSpPr>
                <p:grpSpPr>
                  <a:xfrm>
                    <a:off x="155352" y="1248348"/>
                    <a:ext cx="11453215" cy="4368452"/>
                    <a:chOff x="155352" y="1248348"/>
                    <a:chExt cx="11453215" cy="4368452"/>
                  </a:xfrm>
                </p:grpSpPr>
                <p:grpSp>
                  <p:nvGrpSpPr>
                    <p:cNvPr id="30" name="Group 29">
                      <a:extLst>
                        <a:ext uri="{FF2B5EF4-FFF2-40B4-BE49-F238E27FC236}">
                          <a16:creationId xmlns:a16="http://schemas.microsoft.com/office/drawing/2014/main" id="{DE144BA9-FC2C-A747-AD00-B7B9F633C49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06673" y="1248348"/>
                      <a:ext cx="11101894" cy="4368452"/>
                      <a:chOff x="506673" y="1262636"/>
                      <a:chExt cx="11101894" cy="4368452"/>
                    </a:xfrm>
                  </p:grpSpPr>
                  <p:sp>
                    <p:nvSpPr>
                      <p:cNvPr id="68" name="TextBox 67">
                        <a:extLst>
                          <a:ext uri="{FF2B5EF4-FFF2-40B4-BE49-F238E27FC236}">
                            <a16:creationId xmlns:a16="http://schemas.microsoft.com/office/drawing/2014/main" id="{B3E5BAA8-B523-0F42-981A-1F54A30EDF2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06673" y="1262636"/>
                        <a:ext cx="745881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/>
                        <a:r>
                          <a:rPr lang="en-US" dirty="0">
                            <a:latin typeface="Avenir Next" panose="020B0503020202020204" pitchFamily="34" charset="0"/>
                          </a:rPr>
                          <a:t>CLD</a:t>
                        </a:r>
                        <a:endParaRPr lang="en-FR" dirty="0"/>
                      </a:p>
                    </p:txBody>
                  </p:sp>
                  <p:grpSp>
                    <p:nvGrpSpPr>
                      <p:cNvPr id="29" name="Group 28">
                        <a:extLst>
                          <a:ext uri="{FF2B5EF4-FFF2-40B4-BE49-F238E27FC236}">
                            <a16:creationId xmlns:a16="http://schemas.microsoft.com/office/drawing/2014/main" id="{661A2279-46CC-7345-BF6F-826EF1CA4A1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28870" y="1262636"/>
                        <a:ext cx="9879697" cy="4368452"/>
                        <a:chOff x="1728870" y="1262636"/>
                        <a:chExt cx="9879697" cy="4368452"/>
                      </a:xfrm>
                    </p:grpSpPr>
                    <p:grpSp>
                      <p:nvGrpSpPr>
                        <p:cNvPr id="18" name="Group 17">
                          <a:extLst>
                            <a:ext uri="{FF2B5EF4-FFF2-40B4-BE49-F238E27FC236}">
                              <a16:creationId xmlns:a16="http://schemas.microsoft.com/office/drawing/2014/main" id="{3CB9B7D2-0BDF-8040-9F9A-BAC853694B59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28870" y="1262636"/>
                          <a:ext cx="8724710" cy="4368452"/>
                          <a:chOff x="1990126" y="934023"/>
                          <a:chExt cx="8724710" cy="4368452"/>
                        </a:xfrm>
                      </p:grpSpPr>
                      <p:grpSp>
                        <p:nvGrpSpPr>
                          <p:cNvPr id="10" name="Groupe 9">
                            <a:extLst>
                              <a:ext uri="{FF2B5EF4-FFF2-40B4-BE49-F238E27FC236}">
                                <a16:creationId xmlns:a16="http://schemas.microsoft.com/office/drawing/2014/main" id="{068B3D0D-B8C5-054B-9490-0FD08EA4D5E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999676" y="1262711"/>
                            <a:ext cx="8708842" cy="3598091"/>
                            <a:chOff x="2038883" y="532604"/>
                            <a:chExt cx="7822449" cy="2912142"/>
                          </a:xfrm>
                        </p:grpSpPr>
                        <p:grpSp>
                          <p:nvGrpSpPr>
                            <p:cNvPr id="5" name="Groupe 4">
                              <a:extLst>
                                <a:ext uri="{FF2B5EF4-FFF2-40B4-BE49-F238E27FC236}">
                                  <a16:creationId xmlns:a16="http://schemas.microsoft.com/office/drawing/2014/main" id="{020BDCEE-8064-3945-858C-48114F5F7719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2038883" y="532604"/>
                              <a:ext cx="7810046" cy="2912142"/>
                              <a:chOff x="2426095" y="929917"/>
                              <a:chExt cx="7810046" cy="2912142"/>
                            </a:xfrm>
                          </p:grpSpPr>
                          <p:sp>
                            <p:nvSpPr>
                              <p:cNvPr id="125" name="Rectangle 124">
                                <a:extLst>
                                  <a:ext uri="{FF2B5EF4-FFF2-40B4-BE49-F238E27FC236}">
                                    <a16:creationId xmlns:a16="http://schemas.microsoft.com/office/drawing/2014/main" id="{16602808-A099-B74B-933D-C9A15A19C2A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2426095" y="929917"/>
                                <a:ext cx="3846447" cy="650871"/>
                              </a:xfrm>
                              <a:prstGeom prst="rect">
                                <a:avLst/>
                              </a:prstGeom>
                              <a:solidFill>
                                <a:srgbClr val="FCAF32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sz="1600" dirty="0"/>
                                  <a:t>Muons</a:t>
                                </a:r>
                              </a:p>
                            </p:txBody>
                          </p:sp>
                          <p:grpSp>
                            <p:nvGrpSpPr>
                              <p:cNvPr id="3" name="Groupe 2">
                                <a:extLst>
                                  <a:ext uri="{FF2B5EF4-FFF2-40B4-BE49-F238E27FC236}">
                                    <a16:creationId xmlns:a16="http://schemas.microsoft.com/office/drawing/2014/main" id="{AA00C6B5-1802-564A-9218-B46447545D21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2426095" y="1115201"/>
                                <a:ext cx="7810046" cy="2726858"/>
                                <a:chOff x="263294" y="1996060"/>
                                <a:chExt cx="6074553" cy="2726858"/>
                              </a:xfrm>
                            </p:grpSpPr>
                            <p:sp>
                              <p:nvSpPr>
                                <p:cNvPr id="112" name="Rectangle 111">
                                  <a:extLst>
                                    <a:ext uri="{FF2B5EF4-FFF2-40B4-BE49-F238E27FC236}">
                                      <a16:creationId xmlns:a16="http://schemas.microsoft.com/office/drawing/2014/main" id="{4CEAC97E-1EFF-BD46-AC01-B4D5C8DB4C0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67616" y="3943151"/>
                                  <a:ext cx="6070225" cy="77976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00B0F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Central Tracker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14" name="Rectangle 113">
                                  <a:extLst>
                                    <a:ext uri="{FF2B5EF4-FFF2-40B4-BE49-F238E27FC236}">
                                      <a16:creationId xmlns:a16="http://schemas.microsoft.com/office/drawing/2014/main" id="{D4AD6BA2-7F02-CE43-90D7-FA3F20E4ABE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63294" y="2927334"/>
                                  <a:ext cx="2991715" cy="97490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ECAL + HCAL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3" name="Rectangle 122">
                                  <a:extLst>
                                    <a:ext uri="{FF2B5EF4-FFF2-40B4-BE49-F238E27FC236}">
                                      <a16:creationId xmlns:a16="http://schemas.microsoft.com/office/drawing/2014/main" id="{37734418-A3A6-1249-AD7E-3B3504A5D5C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3344431" y="2513412"/>
                                  <a:ext cx="2993416" cy="1018019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ECAL + HCAL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31" name="Rectangle 130">
                                  <a:extLst>
                                    <a:ext uri="{FF2B5EF4-FFF2-40B4-BE49-F238E27FC236}">
                                      <a16:creationId xmlns:a16="http://schemas.microsoft.com/office/drawing/2014/main" id="{E7844A54-5EB6-1545-B1D0-93B608A156C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65346" y="2513412"/>
                                  <a:ext cx="2989666" cy="35411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(Thick) solenoid 2-3 T 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41" name="Rectangle 140">
                                  <a:extLst>
                                    <a:ext uri="{FF2B5EF4-FFF2-40B4-BE49-F238E27FC236}">
                                      <a16:creationId xmlns:a16="http://schemas.microsoft.com/office/drawing/2014/main" id="{63A82D88-20EC-8F48-AE5D-657FA49537B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3344420" y="1996060"/>
                                  <a:ext cx="2993420" cy="477151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CAF32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Muons</a:t>
                                  </a:r>
                                </a:p>
                              </p:txBody>
                            </p:sp>
                          </p:grpSp>
                        </p:grpSp>
                        <p:sp>
                          <p:nvSpPr>
                            <p:cNvPr id="143" name="Rectangle 142">
                              <a:extLst>
                                <a:ext uri="{FF2B5EF4-FFF2-40B4-BE49-F238E27FC236}">
                                  <a16:creationId xmlns:a16="http://schemas.microsoft.com/office/drawing/2014/main" id="{B9EDF520-E63C-0845-92EF-7D209A9446C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5997212" y="2273330"/>
                              <a:ext cx="3864120" cy="343147"/>
                            </a:xfrm>
                            <a:prstGeom prst="rect">
                              <a:avLst/>
                            </a:prstGeom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1600" dirty="0"/>
                                <a:t>Thin solenoid 2 T*</a:t>
                              </a:r>
                            </a:p>
                          </p:txBody>
                        </p:sp>
                      </p:grpSp>
                      <p:cxnSp>
                        <p:nvCxnSpPr>
                          <p:cNvPr id="7" name="Straight Connector 6">
                            <a:extLst>
                              <a:ext uri="{FF2B5EF4-FFF2-40B4-BE49-F238E27FC236}">
                                <a16:creationId xmlns:a16="http://schemas.microsoft.com/office/drawing/2014/main" id="{E1923E94-0300-0B4B-8C1B-772FE93DCD16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6350281" y="1262711"/>
                            <a:ext cx="0" cy="2560437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44" name="TextBox 43">
                            <a:extLst>
                              <a:ext uri="{FF2B5EF4-FFF2-40B4-BE49-F238E27FC236}">
                                <a16:creationId xmlns:a16="http://schemas.microsoft.com/office/drawing/2014/main" id="{EC2DCB3E-AAFF-3F4B-8438-7C05A33CE9A4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2428222" y="934023"/>
                            <a:ext cx="3425208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dirty="0">
                                <a:latin typeface="Avenir Next" panose="020B0503020202020204" pitchFamily="34" charset="0"/>
                              </a:rPr>
                              <a:t>Calorimetry inside solenoid </a:t>
                            </a:r>
                            <a:endParaRPr lang="en-FR" dirty="0"/>
                          </a:p>
                        </p:txBody>
                      </p:sp>
                      <p:sp>
                        <p:nvSpPr>
                          <p:cNvPr id="45" name="TextBox 44">
                            <a:extLst>
                              <a:ext uri="{FF2B5EF4-FFF2-40B4-BE49-F238E27FC236}">
                                <a16:creationId xmlns:a16="http://schemas.microsoft.com/office/drawing/2014/main" id="{D336EAB6-F1E0-9C41-B730-B906DB250927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6767842" y="934023"/>
                            <a:ext cx="3568973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dirty="0">
                                <a:latin typeface="Avenir Next" panose="020B0503020202020204" pitchFamily="34" charset="0"/>
                              </a:rPr>
                              <a:t>Calorimetry outside solenoid </a:t>
                            </a:r>
                            <a:endParaRPr lang="en-FR" dirty="0"/>
                          </a:p>
                        </p:txBody>
                      </p:sp>
                      <p:sp>
                        <p:nvSpPr>
                          <p:cNvPr id="46" name="Rectangle 45">
                            <a:extLst>
                              <a:ext uri="{FF2B5EF4-FFF2-40B4-BE49-F238E27FC236}">
                                <a16:creationId xmlns:a16="http://schemas.microsoft.com/office/drawing/2014/main" id="{72DEB218-8B91-9942-9262-0A5CD905C45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990126" y="4920728"/>
                            <a:ext cx="8724710" cy="381747"/>
                          </a:xfrm>
                          <a:prstGeom prst="rect">
                            <a:avLst/>
                          </a:prstGeom>
                          <a:solidFill>
                            <a:srgbClr val="00DB06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sz="1600" dirty="0"/>
                              <a:t>Vertex Detector</a:t>
                            </a:r>
                          </a:p>
                        </p:txBody>
                      </p:sp>
                    </p:grpSp>
                    <p:sp>
                      <p:nvSpPr>
                        <p:cNvPr id="70" name="TextBox 69">
                          <a:extLst>
                            <a:ext uri="{FF2B5EF4-FFF2-40B4-BE49-F238E27FC236}">
                              <a16:creationId xmlns:a16="http://schemas.microsoft.com/office/drawing/2014/main" id="{0512F1C6-2D27-FF4B-AD15-99B66FC0C31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746091" y="1262636"/>
                          <a:ext cx="862476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 algn="ctr"/>
                          <a:r>
                            <a:rPr lang="en-US" dirty="0">
                              <a:latin typeface="Avenir Next" panose="020B0503020202020204" pitchFamily="34" charset="0"/>
                            </a:rPr>
                            <a:t>IDEA</a:t>
                          </a:r>
                          <a:endParaRPr lang="en-FR" dirty="0"/>
                        </a:p>
                      </p:txBody>
                    </p:sp>
                  </p:grpSp>
                </p:grpSp>
                <p:sp>
                  <p:nvSpPr>
                    <p:cNvPr id="56" name="TextBox 55">
                      <a:extLst>
                        <a:ext uri="{FF2B5EF4-FFF2-40B4-BE49-F238E27FC236}">
                          <a16:creationId xmlns:a16="http://schemas.microsoft.com/office/drawing/2014/main" id="{7D9274E4-F8F5-2145-B82C-39429FA8726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55352" y="2393150"/>
                      <a:ext cx="1600277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n-FR" dirty="0">
                          <a:latin typeface="Avenir Next" panose="020B0503020202020204" pitchFamily="34" charset="0"/>
                        </a:rPr>
                        <a:t>R</a:t>
                      </a:r>
                      <a:r>
                        <a:rPr lang="en-FR" baseline="-25000" dirty="0">
                          <a:latin typeface="Avenir Next" panose="020B0503020202020204" pitchFamily="34" charset="0"/>
                        </a:rPr>
                        <a:t> </a:t>
                      </a:r>
                      <a:r>
                        <a:rPr lang="en-FR" dirty="0">
                          <a:latin typeface="Avenir Next" panose="020B0503020202020204" pitchFamily="34" charset="0"/>
                        </a:rPr>
                        <a:t>≃ 3.5-4.5 m</a:t>
                      </a:r>
                    </a:p>
                    <a:p>
                      <a:r>
                        <a:rPr lang="en-FR" dirty="0">
                          <a:latin typeface="Avenir Next" panose="020B0503020202020204" pitchFamily="34" charset="0"/>
                        </a:rPr>
                        <a:t>L/2 ≃ 4 m</a:t>
                      </a:r>
                      <a:endParaRPr lang="en-FR" dirty="0"/>
                    </a:p>
                  </p:txBody>
                </p:sp>
              </p:grpSp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082608FF-F15E-7F4A-9513-EC9B58060D6F}"/>
                      </a:ext>
                    </a:extLst>
                  </p:cNvPr>
                  <p:cNvSpPr txBox="1"/>
                  <p:nvPr/>
                </p:nvSpPr>
                <p:spPr>
                  <a:xfrm>
                    <a:off x="155352" y="1830243"/>
                    <a:ext cx="1600277" cy="36933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FR" dirty="0">
                        <a:latin typeface="Avenir Next" panose="020B0503020202020204" pitchFamily="34" charset="0"/>
                      </a:rPr>
                      <a:t>R</a:t>
                    </a:r>
                    <a:r>
                      <a:rPr lang="en-FR" baseline="-25000" dirty="0">
                        <a:latin typeface="Avenir Next" panose="020B0503020202020204" pitchFamily="34" charset="0"/>
                      </a:rPr>
                      <a:t> </a:t>
                    </a:r>
                    <a:r>
                      <a:rPr lang="en-FR" dirty="0">
                        <a:latin typeface="Avenir Next" panose="020B0503020202020204" pitchFamily="34" charset="0"/>
                      </a:rPr>
                      <a:t>≃ 4.5-6 m</a:t>
                    </a:r>
                    <a:endParaRPr lang="en-FR" dirty="0"/>
                  </a:p>
                </p:txBody>
              </p:sp>
            </p:grp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2CB29D06-CC61-AF49-8BC5-91CCD10D6810}"/>
                    </a:ext>
                  </a:extLst>
                </p:cNvPr>
                <p:cNvSpPr txBox="1"/>
                <p:nvPr/>
              </p:nvSpPr>
              <p:spPr>
                <a:xfrm>
                  <a:off x="155352" y="4538031"/>
                  <a:ext cx="1600277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FR" dirty="0">
                      <a:latin typeface="Avenir Next" panose="020B0503020202020204" pitchFamily="34" charset="0"/>
                    </a:rPr>
                    <a:t>R</a:t>
                  </a:r>
                  <a:r>
                    <a:rPr lang="en-FR" baseline="-25000" dirty="0">
                      <a:latin typeface="Avenir Next" panose="020B0503020202020204" pitchFamily="34" charset="0"/>
                    </a:rPr>
                    <a:t> </a:t>
                  </a:r>
                  <a:r>
                    <a:rPr lang="en-FR" dirty="0">
                      <a:latin typeface="Avenir Next" panose="020B0503020202020204" pitchFamily="34" charset="0"/>
                    </a:rPr>
                    <a:t>≃ 0.4-2 m</a:t>
                  </a:r>
                  <a:endParaRPr lang="en-FR" dirty="0"/>
                </a:p>
              </p:txBody>
            </p:sp>
          </p:grp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2AAADEBD-3233-EC46-93E4-C9127C534748}"/>
                  </a:ext>
                </a:extLst>
              </p:cNvPr>
              <p:cNvSpPr txBox="1"/>
              <p:nvPr/>
            </p:nvSpPr>
            <p:spPr>
              <a:xfrm>
                <a:off x="155352" y="5261756"/>
                <a:ext cx="171630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FR" dirty="0">
                    <a:latin typeface="Avenir Next" panose="020B0503020202020204" pitchFamily="34" charset="0"/>
                  </a:rPr>
                  <a:t>R</a:t>
                </a:r>
                <a:r>
                  <a:rPr lang="en-FR" baseline="-25000" dirty="0">
                    <a:latin typeface="Avenir Next" panose="020B0503020202020204" pitchFamily="34" charset="0"/>
                  </a:rPr>
                  <a:t> </a:t>
                </a:r>
                <a:r>
                  <a:rPr lang="en-FR" dirty="0">
                    <a:latin typeface="Avenir Next" panose="020B0503020202020204" pitchFamily="34" charset="0"/>
                  </a:rPr>
                  <a:t>≃ 1.2-40 cm</a:t>
                </a:r>
                <a:endParaRPr lang="en-FR" dirty="0"/>
              </a:p>
            </p:txBody>
          </p:sp>
        </p:grp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FF9B02C-E4F6-D846-85A3-DCB383A70C78}"/>
                </a:ext>
              </a:extLst>
            </p:cNvPr>
            <p:cNvSpPr txBox="1"/>
            <p:nvPr/>
          </p:nvSpPr>
          <p:spPr>
            <a:xfrm>
              <a:off x="10453580" y="5255548"/>
              <a:ext cx="17163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FR" dirty="0">
                  <a:latin typeface="Avenir Next" panose="020B0503020202020204" pitchFamily="34" charset="0"/>
                </a:rPr>
                <a:t>R</a:t>
              </a:r>
              <a:r>
                <a:rPr lang="en-FR" baseline="-25000" dirty="0">
                  <a:latin typeface="Avenir Next" panose="020B0503020202020204" pitchFamily="34" charset="0"/>
                </a:rPr>
                <a:t> </a:t>
              </a:r>
              <a:r>
                <a:rPr lang="en-FR" dirty="0">
                  <a:latin typeface="Avenir Next" panose="020B0503020202020204" pitchFamily="34" charset="0"/>
                </a:rPr>
                <a:t>≃ 1.2-40 cm</a:t>
              </a:r>
              <a:endParaRPr lang="en-FR" dirty="0"/>
            </a:p>
          </p:txBody>
        </p:sp>
      </p:grp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DFD383C-FDEC-C940-ACE4-4B032312A544}"/>
              </a:ext>
            </a:extLst>
          </p:cNvPr>
          <p:cNvCxnSpPr>
            <a:cxnSpLocks/>
          </p:cNvCxnSpPr>
          <p:nvPr/>
        </p:nvCxnSpPr>
        <p:spPr>
          <a:xfrm>
            <a:off x="3800250" y="748204"/>
            <a:ext cx="0" cy="8065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6524D11-445B-3B4E-943B-64C949011D73}"/>
              </a:ext>
            </a:extLst>
          </p:cNvPr>
          <p:cNvCxnSpPr>
            <a:cxnSpLocks/>
          </p:cNvCxnSpPr>
          <p:nvPr/>
        </p:nvCxnSpPr>
        <p:spPr>
          <a:xfrm>
            <a:off x="3787550" y="748204"/>
            <a:ext cx="2807323" cy="9154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66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C20A804-98F1-A647-8900-F938106B28DD}"/>
              </a:ext>
            </a:extLst>
          </p:cNvPr>
          <p:cNvGrpSpPr/>
          <p:nvPr/>
        </p:nvGrpSpPr>
        <p:grpSpPr>
          <a:xfrm>
            <a:off x="541200" y="161356"/>
            <a:ext cx="11521086" cy="660407"/>
            <a:chOff x="541200" y="163429"/>
            <a:chExt cx="11521086" cy="66040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CFE3B04-0576-AD42-A1A6-668E0D54DA04}"/>
                </a:ext>
              </a:extLst>
            </p:cNvPr>
            <p:cNvSpPr/>
            <p:nvPr/>
          </p:nvSpPr>
          <p:spPr>
            <a:xfrm>
              <a:off x="558348" y="163429"/>
              <a:ext cx="1150393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Several technology options and combinations - w/o PID </a:t>
              </a:r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735BB2F5-2C9E-6144-AD7B-9CAC4C132B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2A669CB8-1B7A-8148-8C18-1AE55E61E4CD}"/>
              </a:ext>
            </a:extLst>
          </p:cNvPr>
          <p:cNvSpPr txBox="1"/>
          <p:nvPr/>
        </p:nvSpPr>
        <p:spPr>
          <a:xfrm>
            <a:off x="1673067" y="6322929"/>
            <a:ext cx="871221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FR" sz="2000" dirty="0">
                <a:latin typeface="Avenir Next" panose="020B0503020202020204" pitchFamily="34" charset="0"/>
              </a:rPr>
              <a:t>&gt; 30 combinatorics, not including technology options for muons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D3EC28E-23C3-2941-AB51-2523D2F6B4D0}"/>
              </a:ext>
            </a:extLst>
          </p:cNvPr>
          <p:cNvGrpSpPr/>
          <p:nvPr/>
        </p:nvGrpSpPr>
        <p:grpSpPr>
          <a:xfrm>
            <a:off x="90000" y="1556200"/>
            <a:ext cx="12014537" cy="4610296"/>
            <a:chOff x="177463" y="1440017"/>
            <a:chExt cx="12014537" cy="4610296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24A12B2-5F74-F143-B0D6-31334E7E5988}"/>
                </a:ext>
              </a:extLst>
            </p:cNvPr>
            <p:cNvGrpSpPr/>
            <p:nvPr/>
          </p:nvGrpSpPr>
          <p:grpSpPr>
            <a:xfrm>
              <a:off x="177463" y="1440017"/>
              <a:ext cx="12014537" cy="4610296"/>
              <a:chOff x="155352" y="1619831"/>
              <a:chExt cx="12014537" cy="4610296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CE9A518-7000-9241-97F6-C5B2FF2111A7}"/>
                  </a:ext>
                </a:extLst>
              </p:cNvPr>
              <p:cNvGrpSpPr/>
              <p:nvPr/>
            </p:nvGrpSpPr>
            <p:grpSpPr>
              <a:xfrm>
                <a:off x="155352" y="1619831"/>
                <a:ext cx="12014537" cy="4610296"/>
                <a:chOff x="155352" y="1605543"/>
                <a:chExt cx="12014537" cy="4610296"/>
              </a:xfrm>
            </p:grpSpPr>
            <p:grpSp>
              <p:nvGrpSpPr>
                <p:cNvPr id="8" name="Group 7">
                  <a:extLst>
                    <a:ext uri="{FF2B5EF4-FFF2-40B4-BE49-F238E27FC236}">
                      <a16:creationId xmlns:a16="http://schemas.microsoft.com/office/drawing/2014/main" id="{0E2D9D67-F431-2B4C-9CE0-692F79D2205B}"/>
                    </a:ext>
                  </a:extLst>
                </p:cNvPr>
                <p:cNvGrpSpPr/>
                <p:nvPr/>
              </p:nvGrpSpPr>
              <p:grpSpPr>
                <a:xfrm>
                  <a:off x="155352" y="1605543"/>
                  <a:ext cx="12014537" cy="4610296"/>
                  <a:chOff x="155352" y="1191196"/>
                  <a:chExt cx="12014537" cy="4610296"/>
                </a:xfrm>
              </p:grpSpPr>
              <p:grpSp>
                <p:nvGrpSpPr>
                  <p:cNvPr id="6" name="Group 5">
                    <a:extLst>
                      <a:ext uri="{FF2B5EF4-FFF2-40B4-BE49-F238E27FC236}">
                        <a16:creationId xmlns:a16="http://schemas.microsoft.com/office/drawing/2014/main" id="{29E8424F-A315-3A43-8506-D6C25284018C}"/>
                      </a:ext>
                    </a:extLst>
                  </p:cNvPr>
                  <p:cNvGrpSpPr/>
                  <p:nvPr/>
                </p:nvGrpSpPr>
                <p:grpSpPr>
                  <a:xfrm>
                    <a:off x="155352" y="1191196"/>
                    <a:ext cx="12014537" cy="4382740"/>
                    <a:chOff x="155352" y="1191196"/>
                    <a:chExt cx="12014537" cy="4382740"/>
                  </a:xfrm>
                </p:grpSpPr>
                <p:grpSp>
                  <p:nvGrpSpPr>
                    <p:cNvPr id="2" name="Group 1">
                      <a:extLst>
                        <a:ext uri="{FF2B5EF4-FFF2-40B4-BE49-F238E27FC236}">
                          <a16:creationId xmlns:a16="http://schemas.microsoft.com/office/drawing/2014/main" id="{855CF928-1302-154B-9CEA-270C31295D5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5352" y="1191196"/>
                      <a:ext cx="12014537" cy="4382740"/>
                      <a:chOff x="155352" y="1191196"/>
                      <a:chExt cx="12014537" cy="4382740"/>
                    </a:xfrm>
                  </p:grpSpPr>
                  <p:grpSp>
                    <p:nvGrpSpPr>
                      <p:cNvPr id="36" name="Group 35">
                        <a:extLst>
                          <a:ext uri="{FF2B5EF4-FFF2-40B4-BE49-F238E27FC236}">
                            <a16:creationId xmlns:a16="http://schemas.microsoft.com/office/drawing/2014/main" id="{EAF0B2F4-DF46-DB40-A426-11EE7A0416B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5352" y="1191196"/>
                        <a:ext cx="12014537" cy="4382740"/>
                        <a:chOff x="155352" y="1248348"/>
                        <a:chExt cx="12014537" cy="4382740"/>
                      </a:xfrm>
                    </p:grpSpPr>
                    <p:sp>
                      <p:nvSpPr>
                        <p:cNvPr id="55" name="TextBox 54">
                          <a:extLst>
                            <a:ext uri="{FF2B5EF4-FFF2-40B4-BE49-F238E27FC236}">
                              <a16:creationId xmlns:a16="http://schemas.microsoft.com/office/drawing/2014/main" id="{9284E17C-EE6A-7443-BE86-655299F450A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443661" y="3640803"/>
                          <a:ext cx="1443966" cy="64633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R</a:t>
                          </a:r>
                          <a:r>
                            <a:rPr lang="en-FR" baseline="-25000" dirty="0">
                              <a:latin typeface="Avenir Next" panose="020B0503020202020204" pitchFamily="34" charset="0"/>
                            </a:rPr>
                            <a:t> </a:t>
                          </a:r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≃ 2–2.5 m</a:t>
                          </a:r>
                        </a:p>
                        <a:p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L/2 ≃ 3 m</a:t>
                          </a:r>
                          <a:endParaRPr lang="en-FR" dirty="0"/>
                        </a:p>
                      </p:txBody>
                    </p:sp>
                    <p:sp>
                      <p:nvSpPr>
                        <p:cNvPr id="59" name="TextBox 58">
                          <a:extLst>
                            <a:ext uri="{FF2B5EF4-FFF2-40B4-BE49-F238E27FC236}">
                              <a16:creationId xmlns:a16="http://schemas.microsoft.com/office/drawing/2014/main" id="{E9DB4832-BE92-2E4A-A380-8ED1F586D44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443661" y="1951501"/>
                          <a:ext cx="1607274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R</a:t>
                          </a:r>
                          <a:r>
                            <a:rPr lang="en-FR" baseline="-25000" dirty="0">
                              <a:latin typeface="Avenir Next" panose="020B0503020202020204" pitchFamily="34" charset="0"/>
                            </a:rPr>
                            <a:t> </a:t>
                          </a:r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≃ 4.5–5.5 m</a:t>
                          </a:r>
                          <a:endParaRPr lang="en-FR" dirty="0"/>
                        </a:p>
                      </p:txBody>
                    </p:sp>
                    <p:sp>
                      <p:nvSpPr>
                        <p:cNvPr id="61" name="TextBox 60">
                          <a:extLst>
                            <a:ext uri="{FF2B5EF4-FFF2-40B4-BE49-F238E27FC236}">
                              <a16:creationId xmlns:a16="http://schemas.microsoft.com/office/drawing/2014/main" id="{6EB3F7B8-B746-7C45-AD82-DE8649E35F75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443661" y="4529707"/>
                          <a:ext cx="1600277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R</a:t>
                          </a:r>
                          <a:r>
                            <a:rPr lang="en-FR" baseline="-25000" dirty="0">
                              <a:latin typeface="Avenir Next" panose="020B0503020202020204" pitchFamily="34" charset="0"/>
                            </a:rPr>
                            <a:t> </a:t>
                          </a:r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≃ 0.4-2 m</a:t>
                          </a:r>
                          <a:endParaRPr lang="en-FR" dirty="0"/>
                        </a:p>
                      </p:txBody>
                    </p:sp>
                    <p:grpSp>
                      <p:nvGrpSpPr>
                        <p:cNvPr id="35" name="Group 34">
                          <a:extLst>
                            <a:ext uri="{FF2B5EF4-FFF2-40B4-BE49-F238E27FC236}">
                              <a16:creationId xmlns:a16="http://schemas.microsoft.com/office/drawing/2014/main" id="{B753B0CF-8B27-4845-8A85-FAECF860322D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55352" y="1248348"/>
                          <a:ext cx="10278092" cy="4382740"/>
                          <a:chOff x="155352" y="1248348"/>
                          <a:chExt cx="10278092" cy="4382740"/>
                        </a:xfrm>
                      </p:grpSpPr>
                      <p:grpSp>
                        <p:nvGrpSpPr>
                          <p:cNvPr id="34" name="Group 33">
                            <a:extLst>
                              <a:ext uri="{FF2B5EF4-FFF2-40B4-BE49-F238E27FC236}">
                                <a16:creationId xmlns:a16="http://schemas.microsoft.com/office/drawing/2014/main" id="{62D70A9B-3670-E94B-B6CB-58566E99A42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55352" y="1248348"/>
                            <a:ext cx="10278092" cy="4195187"/>
                            <a:chOff x="155352" y="1248348"/>
                            <a:chExt cx="10278092" cy="4195187"/>
                          </a:xfrm>
                        </p:grpSpPr>
                        <p:grpSp>
                          <p:nvGrpSpPr>
                            <p:cNvPr id="33" name="Group 32">
                              <a:extLst>
                                <a:ext uri="{FF2B5EF4-FFF2-40B4-BE49-F238E27FC236}">
                                  <a16:creationId xmlns:a16="http://schemas.microsoft.com/office/drawing/2014/main" id="{D9756598-908F-3C43-96FC-8A056DE49DB1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55352" y="1248348"/>
                              <a:ext cx="10278092" cy="4195187"/>
                              <a:chOff x="155352" y="1248348"/>
                              <a:chExt cx="10278092" cy="4195187"/>
                            </a:xfrm>
                          </p:grpSpPr>
                          <p:grpSp>
                            <p:nvGrpSpPr>
                              <p:cNvPr id="32" name="Group 31">
                                <a:extLst>
                                  <a:ext uri="{FF2B5EF4-FFF2-40B4-BE49-F238E27FC236}">
                                    <a16:creationId xmlns:a16="http://schemas.microsoft.com/office/drawing/2014/main" id="{32DD843B-D3AA-E44D-AE15-04989D0D181D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55352" y="1248348"/>
                                <a:ext cx="10278092" cy="4195187"/>
                                <a:chOff x="155352" y="1248348"/>
                                <a:chExt cx="10278092" cy="4195187"/>
                              </a:xfrm>
                            </p:grpSpPr>
                            <p:grpSp>
                              <p:nvGrpSpPr>
                                <p:cNvPr id="18" name="Group 17">
                                  <a:extLst>
                                    <a:ext uri="{FF2B5EF4-FFF2-40B4-BE49-F238E27FC236}">
                                      <a16:creationId xmlns:a16="http://schemas.microsoft.com/office/drawing/2014/main" id="{3CB9B7D2-0BDF-8040-9F9A-BAC853694B59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1738420" y="1248348"/>
                                  <a:ext cx="8695024" cy="4195187"/>
                                  <a:chOff x="1999676" y="934023"/>
                                  <a:chExt cx="8695024" cy="4195187"/>
                                </a:xfrm>
                              </p:grpSpPr>
                              <p:cxnSp>
                                <p:nvCxnSpPr>
                                  <p:cNvPr id="7" name="Straight Connector 6">
                                    <a:extLst>
                                      <a:ext uri="{FF2B5EF4-FFF2-40B4-BE49-F238E27FC236}">
                                        <a16:creationId xmlns:a16="http://schemas.microsoft.com/office/drawing/2014/main" id="{E1923E94-0300-0B4B-8C1B-772FE93DCD16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6347407" y="1244066"/>
                                    <a:ext cx="0" cy="3885144"/>
                                  </a:xfrm>
                                  <a:prstGeom prst="line">
                                    <a:avLst/>
                                  </a:prstGeom>
                                  <a:ln w="38100">
                                    <a:solidFill>
                                      <a:schemeClr val="tx1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grpSp>
                                <p:nvGrpSpPr>
                                  <p:cNvPr id="5" name="Groupe 4">
                                    <a:extLst>
                                      <a:ext uri="{FF2B5EF4-FFF2-40B4-BE49-F238E27FC236}">
                                        <a16:creationId xmlns:a16="http://schemas.microsoft.com/office/drawing/2014/main" id="{020BDCEE-8064-3945-858C-48114F5F7719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1999676" y="1262711"/>
                                    <a:ext cx="8695024" cy="1305667"/>
                                    <a:chOff x="2426095" y="929917"/>
                                    <a:chExt cx="7810037" cy="1056751"/>
                                  </a:xfrm>
                                </p:grpSpPr>
                                <p:sp>
                                  <p:nvSpPr>
                                    <p:cNvPr id="125" name="Rectangle 124">
                                      <a:extLst>
                                        <a:ext uri="{FF2B5EF4-FFF2-40B4-BE49-F238E27FC236}">
                                          <a16:creationId xmlns:a16="http://schemas.microsoft.com/office/drawing/2014/main" id="{16602808-A099-B74B-933D-C9A15A19C2AD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426095" y="929917"/>
                                      <a:ext cx="3846447" cy="650871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rgbClr val="FCAF32"/>
                                    </a:solidFill>
                                    <a:ln>
                                      <a:noFill/>
                                    </a:ln>
                                    <a:effectLst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3">
                                      <a:schemeClr val="accent1"/>
                                    </a:fillRef>
                                    <a:effectRef idx="2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r>
                                        <a:rPr lang="en-US" sz="1600" dirty="0"/>
                                        <a:t>Muons</a:t>
                                      </a:r>
                                    </a:p>
                                  </p:txBody>
                                </p:sp>
                                <p:grpSp>
                                  <p:nvGrpSpPr>
                                    <p:cNvPr id="3" name="Groupe 2">
                                      <a:extLst>
                                        <a:ext uri="{FF2B5EF4-FFF2-40B4-BE49-F238E27FC236}">
                                          <a16:creationId xmlns:a16="http://schemas.microsoft.com/office/drawing/2014/main" id="{AA00C6B5-1802-564A-9218-B46447545D21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2428733" y="1115201"/>
                                      <a:ext cx="7807399" cy="871467"/>
                                      <a:chOff x="265346" y="1996060"/>
                                      <a:chExt cx="6072494" cy="871467"/>
                                    </a:xfrm>
                                  </p:grpSpPr>
                                  <p:sp>
                                    <p:nvSpPr>
                                      <p:cNvPr id="131" name="Rectangle 130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E7844A54-5EB6-1545-B1D0-93B608A156C6}"/>
                                          </a:ext>
                                        </a:extLst>
                                      </p:cNvPr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265346" y="2513412"/>
                                        <a:ext cx="2989666" cy="354115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n>
                                        <a:noFill/>
                                      </a:ln>
                                      <a:effectLst/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3">
                                        <a:schemeClr val="accent1"/>
                                      </a:fillRef>
                                      <a:effectRef idx="2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tlCol="0" anchor="ctr"/>
                                      <a:lstStyle/>
                                      <a:p>
                                        <a:pPr algn="ctr"/>
                                        <a:r>
                                          <a:rPr lang="en-US" sz="1600" dirty="0"/>
                                          <a:t>(Thick) solenoid 2-3 T 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141" name="Rectangle 140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63A82D88-20EC-8F48-AE5D-657FA49537BC}"/>
                                          </a:ext>
                                        </a:extLst>
                                      </p:cNvPr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344420" y="1996060"/>
                                        <a:ext cx="2993420" cy="477151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rgbClr val="FCAF32"/>
                                      </a:solidFill>
                                      <a:ln>
                                        <a:noFill/>
                                      </a:ln>
                                      <a:effectLst/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3">
                                        <a:schemeClr val="accent1"/>
                                      </a:fillRef>
                                      <a:effectRef idx="2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tlCol="0" anchor="ctr"/>
                                      <a:lstStyle/>
                                      <a:p>
                                        <a:pPr algn="ctr"/>
                                        <a:r>
                                          <a:rPr lang="en-US" sz="1600" dirty="0"/>
                                          <a:t>Muons</a:t>
                                        </a:r>
                                      </a:p>
                                    </p:txBody>
                                  </p:sp>
                                </p:grpSp>
                              </p:grpSp>
                              <p:sp>
                                <p:nvSpPr>
                                  <p:cNvPr id="44" name="TextBox 43">
                                    <a:extLst>
                                      <a:ext uri="{FF2B5EF4-FFF2-40B4-BE49-F238E27FC236}">
                                        <a16:creationId xmlns:a16="http://schemas.microsoft.com/office/drawing/2014/main" id="{EC2DCB3E-AAFF-3F4B-8438-7C05A33CE9A4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2428222" y="934023"/>
                                    <a:ext cx="3425208" cy="36933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dirty="0">
                                        <a:latin typeface="Avenir Next" panose="020B0503020202020204" pitchFamily="34" charset="0"/>
                                      </a:rPr>
                                      <a:t>Calorimetry inside solenoid </a:t>
                                    </a:r>
                                    <a:endParaRPr lang="en-FR" dirty="0"/>
                                  </a:p>
                                </p:txBody>
                              </p:sp>
                              <p:sp>
                                <p:nvSpPr>
                                  <p:cNvPr id="45" name="TextBox 44">
                                    <a:extLst>
                                      <a:ext uri="{FF2B5EF4-FFF2-40B4-BE49-F238E27FC236}">
                                        <a16:creationId xmlns:a16="http://schemas.microsoft.com/office/drawing/2014/main" id="{D336EAB6-F1E0-9C41-B730-B906DB250927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6767842" y="934023"/>
                                    <a:ext cx="3568973" cy="36933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dirty="0">
                                        <a:latin typeface="Avenir Next" panose="020B0503020202020204" pitchFamily="34" charset="0"/>
                                      </a:rPr>
                                      <a:t>Calorimetry outside solenoid </a:t>
                                    </a:r>
                                    <a:endParaRPr lang="en-FR" dirty="0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56" name="TextBox 55">
                                  <a:extLst>
                                    <a:ext uri="{FF2B5EF4-FFF2-40B4-BE49-F238E27FC236}">
                                      <a16:creationId xmlns:a16="http://schemas.microsoft.com/office/drawing/2014/main" id="{7D9274E4-F8F5-2145-B82C-39429FA87261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155352" y="2393150"/>
                                  <a:ext cx="1600277" cy="646331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r>
                                    <a:rPr lang="en-FR" dirty="0">
                                      <a:latin typeface="Avenir Next" panose="020B0503020202020204" pitchFamily="34" charset="0"/>
                                    </a:rPr>
                                    <a:t>R</a:t>
                                  </a:r>
                                  <a:r>
                                    <a:rPr lang="en-FR" baseline="-25000" dirty="0">
                                      <a:latin typeface="Avenir Next" panose="020B0503020202020204" pitchFamily="34" charset="0"/>
                                    </a:rPr>
                                    <a:t> </a:t>
                                  </a:r>
                                  <a:r>
                                    <a:rPr lang="en-FR" dirty="0">
                                      <a:latin typeface="Avenir Next" panose="020B0503020202020204" pitchFamily="34" charset="0"/>
                                    </a:rPr>
                                    <a:t>≃ 3.5-4.5 m</a:t>
                                  </a:r>
                                </a:p>
                                <a:p>
                                  <a:r>
                                    <a:rPr lang="en-FR" dirty="0">
                                      <a:latin typeface="Avenir Next" panose="020B0503020202020204" pitchFamily="34" charset="0"/>
                                    </a:rPr>
                                    <a:t>L/2 ≃ 4 m</a:t>
                                  </a:r>
                                  <a:endParaRPr lang="en-FR" dirty="0"/>
                                </a:p>
                              </p:txBody>
                            </p:sp>
                          </p:grpSp>
                          <p:sp>
                            <p:nvSpPr>
                              <p:cNvPr id="58" name="TextBox 57">
                                <a:extLst>
                                  <a:ext uri="{FF2B5EF4-FFF2-40B4-BE49-F238E27FC236}">
                                    <a16:creationId xmlns:a16="http://schemas.microsoft.com/office/drawing/2014/main" id="{082608FF-F15E-7F4A-9513-EC9B58060D6F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155352" y="1830243"/>
                                <a:ext cx="1600277" cy="369332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r>
                                  <a:rPr lang="en-FR" dirty="0">
                                    <a:latin typeface="Avenir Next" panose="020B0503020202020204" pitchFamily="34" charset="0"/>
                                  </a:rPr>
                                  <a:t>R</a:t>
                                </a:r>
                                <a:r>
                                  <a:rPr lang="en-FR" baseline="-25000" dirty="0">
                                    <a:latin typeface="Avenir Next" panose="020B0503020202020204" pitchFamily="34" charset="0"/>
                                  </a:rPr>
                                  <a:t> </a:t>
                                </a:r>
                                <a:r>
                                  <a:rPr lang="en-FR" dirty="0">
                                    <a:latin typeface="Avenir Next" panose="020B0503020202020204" pitchFamily="34" charset="0"/>
                                  </a:rPr>
                                  <a:t>≃ 4.5-6 m</a:t>
                                </a:r>
                                <a:endParaRPr lang="en-FR" dirty="0"/>
                              </a:p>
                            </p:txBody>
                          </p:sp>
                        </p:grpSp>
                        <p:sp>
                          <p:nvSpPr>
                            <p:cNvPr id="60" name="TextBox 59">
                              <a:extLst>
                                <a:ext uri="{FF2B5EF4-FFF2-40B4-BE49-F238E27FC236}">
                                  <a16:creationId xmlns:a16="http://schemas.microsoft.com/office/drawing/2014/main" id="{2CB29D06-CC61-AF49-8BC5-91CCD10D6810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155352" y="4538031"/>
                              <a:ext cx="1600277" cy="369332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>
                              <a:spAutoFit/>
                            </a:bodyPr>
                            <a:lstStyle/>
                            <a:p>
                              <a:r>
                                <a:rPr lang="en-FR" dirty="0">
                                  <a:latin typeface="Avenir Next" panose="020B0503020202020204" pitchFamily="34" charset="0"/>
                                </a:rPr>
                                <a:t>R</a:t>
                              </a:r>
                              <a:r>
                                <a:rPr lang="en-FR" baseline="-25000" dirty="0">
                                  <a:latin typeface="Avenir Next" panose="020B0503020202020204" pitchFamily="34" charset="0"/>
                                </a:rPr>
                                <a:t> </a:t>
                              </a:r>
                              <a:r>
                                <a:rPr lang="en-FR" dirty="0">
                                  <a:latin typeface="Avenir Next" panose="020B0503020202020204" pitchFamily="34" charset="0"/>
                                </a:rPr>
                                <a:t>≃ 0.4-2 m</a:t>
                              </a:r>
                              <a:endParaRPr lang="en-FR" dirty="0"/>
                            </a:p>
                          </p:txBody>
                        </p:sp>
                      </p:grpSp>
                      <p:sp>
                        <p:nvSpPr>
                          <p:cNvPr id="73" name="TextBox 72">
                            <a:extLst>
                              <a:ext uri="{FF2B5EF4-FFF2-40B4-BE49-F238E27FC236}">
                                <a16:creationId xmlns:a16="http://schemas.microsoft.com/office/drawing/2014/main" id="{2AAADEBD-3233-EC46-93E4-C9127C534748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155352" y="5261756"/>
                            <a:ext cx="1716309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r>
                              <a:rPr lang="en-FR" dirty="0">
                                <a:latin typeface="Avenir Next" panose="020B0503020202020204" pitchFamily="34" charset="0"/>
                              </a:rPr>
                              <a:t>R</a:t>
                            </a:r>
                            <a:r>
                              <a:rPr lang="en-FR" baseline="-25000" dirty="0">
                                <a:latin typeface="Avenir Next" panose="020B0503020202020204" pitchFamily="34" charset="0"/>
                              </a:rPr>
                              <a:t> </a:t>
                            </a:r>
                            <a:r>
                              <a:rPr lang="en-FR" dirty="0">
                                <a:latin typeface="Avenir Next" panose="020B0503020202020204" pitchFamily="34" charset="0"/>
                              </a:rPr>
                              <a:t>≃ 1.2-40 cm</a:t>
                            </a:r>
                            <a:endParaRPr lang="en-FR" dirty="0"/>
                          </a:p>
                        </p:txBody>
                      </p:sp>
                    </p:grpSp>
                    <p:sp>
                      <p:nvSpPr>
                        <p:cNvPr id="74" name="TextBox 73">
                          <a:extLst>
                            <a:ext uri="{FF2B5EF4-FFF2-40B4-BE49-F238E27FC236}">
                              <a16:creationId xmlns:a16="http://schemas.microsoft.com/office/drawing/2014/main" id="{3FF9B02C-E4F6-D846-85A3-DCB383A70C7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453580" y="5255548"/>
                          <a:ext cx="1716309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R</a:t>
                          </a:r>
                          <a:r>
                            <a:rPr lang="en-FR" baseline="-25000" dirty="0">
                              <a:latin typeface="Avenir Next" panose="020B0503020202020204" pitchFamily="34" charset="0"/>
                            </a:rPr>
                            <a:t> </a:t>
                          </a:r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≃ 1.2-40 cm</a:t>
                          </a:r>
                          <a:endParaRPr lang="en-FR" dirty="0"/>
                        </a:p>
                      </p:txBody>
                    </p:sp>
                  </p:grpSp>
                  <p:sp>
                    <p:nvSpPr>
                      <p:cNvPr id="40" name="Rectangle 39">
                        <a:extLst>
                          <a:ext uri="{FF2B5EF4-FFF2-40B4-BE49-F238E27FC236}">
                            <a16:creationId xmlns:a16="http://schemas.microsoft.com/office/drawing/2014/main" id="{6DEFE05F-37A9-6844-B5D2-CBCC80F0B9D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38420" y="2879008"/>
                        <a:ext cx="1026000" cy="12060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600" dirty="0" err="1"/>
                          <a:t>HGCal</a:t>
                        </a:r>
                        <a:r>
                          <a:rPr lang="en-US" sz="1600" dirty="0"/>
                          <a:t>*</a:t>
                        </a:r>
                      </a:p>
                    </p:txBody>
                  </p:sp>
                  <p:sp>
                    <p:nvSpPr>
                      <p:cNvPr id="41" name="Rectangle 40">
                        <a:extLst>
                          <a:ext uri="{FF2B5EF4-FFF2-40B4-BE49-F238E27FC236}">
                            <a16:creationId xmlns:a16="http://schemas.microsoft.com/office/drawing/2014/main" id="{A32BD163-1C9B-A248-90F2-87CC4D28D7C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96481" y="2879007"/>
                        <a:ext cx="1026000" cy="12060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600" dirty="0" err="1"/>
                          <a:t>DrCAl</a:t>
                        </a:r>
                        <a:endParaRPr lang="en-US" sz="1600" dirty="0"/>
                      </a:p>
                    </p:txBody>
                  </p:sp>
                  <p:sp>
                    <p:nvSpPr>
                      <p:cNvPr id="42" name="Rectangle 41">
                        <a:extLst>
                          <a:ext uri="{FF2B5EF4-FFF2-40B4-BE49-F238E27FC236}">
                            <a16:creationId xmlns:a16="http://schemas.microsoft.com/office/drawing/2014/main" id="{B74E279A-73BA-754C-85C4-6F680C0DD0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19144" y="2879008"/>
                        <a:ext cx="1026000" cy="12060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600" dirty="0" err="1"/>
                          <a:t>LArCAl</a:t>
                        </a:r>
                        <a:r>
                          <a:rPr lang="en-US" sz="1600" dirty="0"/>
                          <a:t>*</a:t>
                        </a:r>
                      </a:p>
                    </p:txBody>
                  </p:sp>
                  <p:sp>
                    <p:nvSpPr>
                      <p:cNvPr id="43" name="Rectangle 42">
                        <a:extLst>
                          <a:ext uri="{FF2B5EF4-FFF2-40B4-BE49-F238E27FC236}">
                            <a16:creationId xmlns:a16="http://schemas.microsoft.com/office/drawing/2014/main" id="{8C47E737-EBA4-BD42-BB57-D1A28BB5AA8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982173" y="2879008"/>
                        <a:ext cx="1026000" cy="761632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600" dirty="0" err="1"/>
                          <a:t>DrCAl</a:t>
                        </a:r>
                        <a:endParaRPr lang="en-US" sz="1600" dirty="0"/>
                      </a:p>
                    </p:txBody>
                  </p:sp>
                </p:grpSp>
                <p:sp>
                  <p:nvSpPr>
                    <p:cNvPr id="47" name="Rectangle 46">
                      <a:extLst>
                        <a:ext uri="{FF2B5EF4-FFF2-40B4-BE49-F238E27FC236}">
                          <a16:creationId xmlns:a16="http://schemas.microsoft.com/office/drawing/2014/main" id="{33CD63E7-21DB-514A-B5D3-69616A62B4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52093" y="2399928"/>
                      <a:ext cx="1026000" cy="120454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 err="1"/>
                        <a:t>LAr</a:t>
                      </a:r>
                      <a:endParaRPr lang="en-US" sz="1600" dirty="0"/>
                    </a:p>
                  </p:txBody>
                </p:sp>
                <p:sp>
                  <p:nvSpPr>
                    <p:cNvPr id="48" name="Rectangle 47">
                      <a:extLst>
                        <a:ext uri="{FF2B5EF4-FFF2-40B4-BE49-F238E27FC236}">
                          <a16:creationId xmlns:a16="http://schemas.microsoft.com/office/drawing/2014/main" id="{A9C5B4A2-F849-C549-9FA5-247977312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22432" y="3186493"/>
                      <a:ext cx="2128210" cy="423975"/>
                    </a:xfrm>
                    <a:prstGeom prst="rect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Thin Solenoid (2T) </a:t>
                      </a:r>
                    </a:p>
                  </p:txBody>
                </p:sp>
                <p:sp>
                  <p:nvSpPr>
                    <p:cNvPr id="49" name="Rectangle 48">
                      <a:extLst>
                        <a:ext uri="{FF2B5EF4-FFF2-40B4-BE49-F238E27FC236}">
                          <a16:creationId xmlns:a16="http://schemas.microsoft.com/office/drawing/2014/main" id="{72775087-9615-1C42-BB4B-7DA1FF129F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22433" y="2399928"/>
                      <a:ext cx="2128210" cy="729109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DRHCAL</a:t>
                      </a:r>
                    </a:p>
                  </p:txBody>
                </p:sp>
                <p:sp>
                  <p:nvSpPr>
                    <p:cNvPr id="50" name="Rectangle 49">
                      <a:extLst>
                        <a:ext uri="{FF2B5EF4-FFF2-40B4-BE49-F238E27FC236}">
                          <a16:creationId xmlns:a16="http://schemas.microsoft.com/office/drawing/2014/main" id="{613239BF-9CD3-0046-8E08-27DCED45BF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55657" y="3654928"/>
                      <a:ext cx="2128210" cy="423975"/>
                    </a:xfrm>
                    <a:prstGeom prst="rect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Thin Solenoid (2T) </a:t>
                      </a:r>
                    </a:p>
                  </p:txBody>
                </p:sp>
                <p:sp>
                  <p:nvSpPr>
                    <p:cNvPr id="51" name="Rectangle 50">
                      <a:extLst>
                        <a:ext uri="{FF2B5EF4-FFF2-40B4-BE49-F238E27FC236}">
                          <a16:creationId xmlns:a16="http://schemas.microsoft.com/office/drawing/2014/main" id="{D6B6F520-83F9-E743-A419-09055E2D3B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37534" y="3661033"/>
                      <a:ext cx="2113108" cy="423975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bg1"/>
                          </a:solidFill>
                        </a:rPr>
                        <a:t>CrysCal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</p:txBody>
                </p:sp>
              </p:grpSp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B78DDD48-D387-524D-8E80-FAA3C3BB1D8B}"/>
                      </a:ext>
                    </a:extLst>
                  </p:cNvPr>
                  <p:cNvSpPr/>
                  <p:nvPr/>
                </p:nvSpPr>
                <p:spPr>
                  <a:xfrm>
                    <a:off x="6138567" y="4154752"/>
                    <a:ext cx="4269914" cy="180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/>
                      <a:t>MAPS*/Hybrids - w/, w/o precision timing </a:t>
                    </a:r>
                  </a:p>
                </p:txBody>
              </p:sp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A4B8BB57-CD4C-E942-8BDC-40C24CEEA2D0}"/>
                      </a:ext>
                    </a:extLst>
                  </p:cNvPr>
                  <p:cNvSpPr/>
                  <p:nvPr/>
                </p:nvSpPr>
                <p:spPr>
                  <a:xfrm>
                    <a:off x="1740235" y="4120071"/>
                    <a:ext cx="4282300" cy="1266591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/>
                      <a:t>MAPS*/Hybrids - w/, w/o precision timing </a:t>
                    </a:r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ED1E7F80-ACC0-C94E-A5DF-628491F0A2A5}"/>
                      </a:ext>
                    </a:extLst>
                  </p:cNvPr>
                  <p:cNvSpPr/>
                  <p:nvPr/>
                </p:nvSpPr>
                <p:spPr>
                  <a:xfrm>
                    <a:off x="6138567" y="4380121"/>
                    <a:ext cx="4269914" cy="1006262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/>
                      <a:t>DC/TPC*</a:t>
                    </a:r>
                  </a:p>
                </p:txBody>
              </p:sp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D1D6B5A4-021F-1947-B97A-DE1B85B0DA66}"/>
                      </a:ext>
                    </a:extLst>
                  </p:cNvPr>
                  <p:cNvSpPr/>
                  <p:nvPr/>
                </p:nvSpPr>
                <p:spPr>
                  <a:xfrm>
                    <a:off x="1738420" y="5446468"/>
                    <a:ext cx="8670061" cy="355024"/>
                  </a:xfrm>
                  <a:prstGeom prst="rect">
                    <a:avLst/>
                  </a:prstGeom>
                  <a:solidFill>
                    <a:srgbClr val="00F800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/>
                      <a:t>Vertex Detector MAPS* </a:t>
                    </a:r>
                  </a:p>
                </p:txBody>
              </p:sp>
            </p:grp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433BA71A-EBA0-6A45-AE21-6C701926557B}"/>
                    </a:ext>
                  </a:extLst>
                </p:cNvPr>
                <p:cNvSpPr/>
                <p:nvPr/>
              </p:nvSpPr>
              <p:spPr>
                <a:xfrm>
                  <a:off x="4976412" y="4069274"/>
                  <a:ext cx="1026000" cy="423975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err="1">
                      <a:solidFill>
                        <a:schemeClr val="bg1"/>
                      </a:solidFill>
                    </a:rPr>
                    <a:t>CrysCal</a:t>
                  </a:r>
                  <a:r>
                    <a:rPr lang="en-US" sz="1600" dirty="0">
                      <a:solidFill>
                        <a:schemeClr val="bg1"/>
                      </a:solidFill>
                    </a:rPr>
                    <a:t>*</a:t>
                  </a:r>
                </a:p>
              </p:txBody>
            </p:sp>
          </p:grp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51EB2707-184E-0047-A06E-682F0DF906CE}"/>
                  </a:ext>
                </a:extLst>
              </p:cNvPr>
              <p:cNvCxnSpPr/>
              <p:nvPr/>
            </p:nvCxnSpPr>
            <p:spPr>
              <a:xfrm>
                <a:off x="5872163" y="5100639"/>
                <a:ext cx="471487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077794D3-FDF8-CC47-8A3E-7DFCC40A518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5852788" y="5297158"/>
                <a:ext cx="471487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47B00EF-2953-5746-AE54-910CFC4CE363}"/>
                </a:ext>
              </a:extLst>
            </p:cNvPr>
            <p:cNvSpPr/>
            <p:nvPr/>
          </p:nvSpPr>
          <p:spPr>
            <a:xfrm>
              <a:off x="7263271" y="2658155"/>
              <a:ext cx="1026000" cy="9879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DrCAl</a:t>
              </a:r>
              <a:endParaRPr lang="en-US" sz="1600" dirty="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4F7C54F-51F4-2E47-9B5A-5E0722C247E3}"/>
                </a:ext>
              </a:extLst>
            </p:cNvPr>
            <p:cNvSpPr/>
            <p:nvPr/>
          </p:nvSpPr>
          <p:spPr>
            <a:xfrm>
              <a:off x="7263270" y="3662179"/>
              <a:ext cx="1042705" cy="1911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solidFill>
                    <a:schemeClr val="bg1"/>
                  </a:solidFill>
                </a:rPr>
                <a:t>μR</a:t>
              </a:r>
              <a:r>
                <a:rPr lang="en-US" sz="1600" dirty="0">
                  <a:solidFill>
                    <a:schemeClr val="bg1"/>
                  </a:solidFill>
                </a:rPr>
                <a:t>-well</a:t>
              </a:r>
            </a:p>
          </p:txBody>
        </p: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84C7F042-4891-0541-B50C-73AAB0A2EDA7}"/>
              </a:ext>
            </a:extLst>
          </p:cNvPr>
          <p:cNvSpPr txBox="1"/>
          <p:nvPr/>
        </p:nvSpPr>
        <p:spPr>
          <a:xfrm>
            <a:off x="1673067" y="863026"/>
            <a:ext cx="870524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FR" sz="2000" dirty="0">
                <a:latin typeface="Avenir Next" panose="020B0503020202020204" pitchFamily="34" charset="0"/>
              </a:rPr>
              <a:t>* indicate French community main technologies interests</a:t>
            </a:r>
          </a:p>
          <a:p>
            <a:pPr algn="ctr"/>
            <a:r>
              <a:rPr lang="en-FR" sz="2000" dirty="0">
                <a:latin typeface="Avenir Next" panose="020B0503020202020204" pitchFamily="34" charset="0"/>
              </a:rPr>
              <a:t>Boxes features current simulation imlementations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FDD39F-5F78-CE4B-8F7F-F8B13977CEAD}"/>
              </a:ext>
            </a:extLst>
          </p:cNvPr>
          <p:cNvSpPr/>
          <p:nvPr/>
        </p:nvSpPr>
        <p:spPr>
          <a:xfrm>
            <a:off x="1673067" y="1904100"/>
            <a:ext cx="1025993" cy="42623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D5EC3B5-B8FE-8447-81E3-A2A2F7A7D10C}"/>
              </a:ext>
            </a:extLst>
          </p:cNvPr>
          <p:cNvSpPr/>
          <p:nvPr/>
        </p:nvSpPr>
        <p:spPr>
          <a:xfrm>
            <a:off x="6104526" y="1880110"/>
            <a:ext cx="1025993" cy="42623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AD1FDCF-4908-DE4D-9B05-021E42E3C54E}"/>
              </a:ext>
            </a:extLst>
          </p:cNvPr>
          <p:cNvSpPr/>
          <p:nvPr/>
        </p:nvSpPr>
        <p:spPr>
          <a:xfrm>
            <a:off x="7196630" y="1880110"/>
            <a:ext cx="1025993" cy="42623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95C8698-FB1A-954A-8841-7254DCF70825}"/>
              </a:ext>
            </a:extLst>
          </p:cNvPr>
          <p:cNvSpPr/>
          <p:nvPr/>
        </p:nvSpPr>
        <p:spPr>
          <a:xfrm>
            <a:off x="8278188" y="1866243"/>
            <a:ext cx="2110726" cy="42623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133686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C20A804-98F1-A647-8900-F938106B28DD}"/>
              </a:ext>
            </a:extLst>
          </p:cNvPr>
          <p:cNvGrpSpPr/>
          <p:nvPr/>
        </p:nvGrpSpPr>
        <p:grpSpPr>
          <a:xfrm>
            <a:off x="344031" y="163429"/>
            <a:ext cx="11503938" cy="660407"/>
            <a:chOff x="344031" y="163429"/>
            <a:chExt cx="11503938" cy="66040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CFE3B04-0576-AD42-A1A6-668E0D54DA04}"/>
                </a:ext>
              </a:extLst>
            </p:cNvPr>
            <p:cNvSpPr/>
            <p:nvPr/>
          </p:nvSpPr>
          <p:spPr>
            <a:xfrm>
              <a:off x="344031" y="163429"/>
              <a:ext cx="1150393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Even more technology options and combinations - w/ PID </a:t>
              </a:r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735BB2F5-2C9E-6144-AD7B-9CAC4C132B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6" name="TextBox 175">
            <a:extLst>
              <a:ext uri="{FF2B5EF4-FFF2-40B4-BE49-F238E27FC236}">
                <a16:creationId xmlns:a16="http://schemas.microsoft.com/office/drawing/2014/main" id="{3D9EC561-AD52-B44B-80D9-D1D69D74D87B}"/>
              </a:ext>
            </a:extLst>
          </p:cNvPr>
          <p:cNvSpPr txBox="1"/>
          <p:nvPr/>
        </p:nvSpPr>
        <p:spPr>
          <a:xfrm>
            <a:off x="395428" y="6526702"/>
            <a:ext cx="114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R" sz="2000" dirty="0">
                <a:latin typeface="Avenir Next" panose="020B0503020202020204" pitchFamily="34" charset="0"/>
              </a:rPr>
              <a:t>* Indicate French community main technologies interests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C11D3A-4E15-6943-8197-6EEB8D08BBA7}"/>
              </a:ext>
            </a:extLst>
          </p:cNvPr>
          <p:cNvGrpSpPr/>
          <p:nvPr/>
        </p:nvGrpSpPr>
        <p:grpSpPr>
          <a:xfrm>
            <a:off x="1676334" y="1073230"/>
            <a:ext cx="8716414" cy="5509673"/>
            <a:chOff x="1676334" y="1073230"/>
            <a:chExt cx="8716414" cy="5509673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E979BA3-8245-654B-B895-6CCAA136E0FD}"/>
                </a:ext>
              </a:extLst>
            </p:cNvPr>
            <p:cNvGrpSpPr/>
            <p:nvPr/>
          </p:nvGrpSpPr>
          <p:grpSpPr>
            <a:xfrm>
              <a:off x="1676334" y="1073230"/>
              <a:ext cx="8716414" cy="5509673"/>
              <a:chOff x="1676334" y="1022430"/>
              <a:chExt cx="8716414" cy="5509673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5C523506-4B59-084A-A506-68BEBD84A366}"/>
                  </a:ext>
                </a:extLst>
              </p:cNvPr>
              <p:cNvGrpSpPr/>
              <p:nvPr/>
            </p:nvGrpSpPr>
            <p:grpSpPr>
              <a:xfrm>
                <a:off x="1676334" y="1022430"/>
                <a:ext cx="8716414" cy="5509673"/>
                <a:chOff x="1737793" y="1278277"/>
                <a:chExt cx="8716414" cy="5509673"/>
              </a:xfrm>
            </p:grpSpPr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0F25E7DB-05A7-CF48-AE0C-9A9BD71F6ADF}"/>
                    </a:ext>
                  </a:extLst>
                </p:cNvPr>
                <p:cNvGrpSpPr/>
                <p:nvPr/>
              </p:nvGrpSpPr>
              <p:grpSpPr>
                <a:xfrm>
                  <a:off x="1737793" y="1278277"/>
                  <a:ext cx="8716414" cy="5509673"/>
                  <a:chOff x="1737793" y="1278277"/>
                  <a:chExt cx="8716414" cy="5509673"/>
                </a:xfrm>
              </p:grpSpPr>
              <p:grpSp>
                <p:nvGrpSpPr>
                  <p:cNvPr id="16" name="Group 15">
                    <a:extLst>
                      <a:ext uri="{FF2B5EF4-FFF2-40B4-BE49-F238E27FC236}">
                        <a16:creationId xmlns:a16="http://schemas.microsoft.com/office/drawing/2014/main" id="{4FB95C23-E7BE-D848-AC5C-EC34E401FF53}"/>
                      </a:ext>
                    </a:extLst>
                  </p:cNvPr>
                  <p:cNvGrpSpPr/>
                  <p:nvPr/>
                </p:nvGrpSpPr>
                <p:grpSpPr>
                  <a:xfrm>
                    <a:off x="1737793" y="1278277"/>
                    <a:ext cx="8716414" cy="5509673"/>
                    <a:chOff x="1737793" y="1278277"/>
                    <a:chExt cx="8716414" cy="5509673"/>
                  </a:xfrm>
                </p:grpSpPr>
                <p:grpSp>
                  <p:nvGrpSpPr>
                    <p:cNvPr id="14" name="Group 13">
                      <a:extLst>
                        <a:ext uri="{FF2B5EF4-FFF2-40B4-BE49-F238E27FC236}">
                          <a16:creationId xmlns:a16="http://schemas.microsoft.com/office/drawing/2014/main" id="{4EFF19B7-9A2F-984B-9097-BCD22612066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37793" y="1278277"/>
                      <a:ext cx="8716414" cy="5094564"/>
                      <a:chOff x="1737793" y="1278277"/>
                      <a:chExt cx="8716414" cy="5094564"/>
                    </a:xfrm>
                  </p:grpSpPr>
                  <p:sp>
                    <p:nvSpPr>
                      <p:cNvPr id="52" name="Rectangle 51">
                        <a:extLst>
                          <a:ext uri="{FF2B5EF4-FFF2-40B4-BE49-F238E27FC236}">
                            <a16:creationId xmlns:a16="http://schemas.microsoft.com/office/drawing/2014/main" id="{433BA71A-EBA0-6A45-AE21-6C701926557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989112" y="3742013"/>
                        <a:ext cx="1019058" cy="42397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600" dirty="0" err="1">
                            <a:solidFill>
                              <a:schemeClr val="bg1"/>
                            </a:solidFill>
                          </a:rPr>
                          <a:t>CrysCal</a:t>
                        </a:r>
                        <a:r>
                          <a:rPr lang="en-US" sz="1600" dirty="0">
                            <a:solidFill>
                              <a:schemeClr val="bg1"/>
                            </a:solidFill>
                          </a:rPr>
                          <a:t>*</a:t>
                        </a:r>
                      </a:p>
                    </p:txBody>
                  </p:sp>
                  <p:grpSp>
                    <p:nvGrpSpPr>
                      <p:cNvPr id="10" name="Group 9">
                        <a:extLst>
                          <a:ext uri="{FF2B5EF4-FFF2-40B4-BE49-F238E27FC236}">
                            <a16:creationId xmlns:a16="http://schemas.microsoft.com/office/drawing/2014/main" id="{134C2B5B-7906-0B45-A8C1-E5D2CFD1E3C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37793" y="1278277"/>
                        <a:ext cx="8716414" cy="5094564"/>
                        <a:chOff x="1737793" y="1278277"/>
                        <a:chExt cx="8716414" cy="5094564"/>
                      </a:xfrm>
                    </p:grpSpPr>
                    <p:grpSp>
                      <p:nvGrpSpPr>
                        <p:cNvPr id="6" name="Group 5">
                          <a:extLst>
                            <a:ext uri="{FF2B5EF4-FFF2-40B4-BE49-F238E27FC236}">
                              <a16:creationId xmlns:a16="http://schemas.microsoft.com/office/drawing/2014/main" id="{29E8424F-A315-3A43-8506-D6C25284018C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38420" y="1278277"/>
                          <a:ext cx="8712223" cy="5094564"/>
                          <a:chOff x="1738420" y="1278277"/>
                          <a:chExt cx="8712223" cy="5094564"/>
                        </a:xfrm>
                      </p:grpSpPr>
                      <p:grpSp>
                        <p:nvGrpSpPr>
                          <p:cNvPr id="2" name="Group 1">
                            <a:extLst>
                              <a:ext uri="{FF2B5EF4-FFF2-40B4-BE49-F238E27FC236}">
                                <a16:creationId xmlns:a16="http://schemas.microsoft.com/office/drawing/2014/main" id="{855CF928-1302-154B-9CEA-270C31295D5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738420" y="1278277"/>
                            <a:ext cx="8695024" cy="5094564"/>
                            <a:chOff x="1738420" y="1278277"/>
                            <a:chExt cx="8695024" cy="5094564"/>
                          </a:xfrm>
                        </p:grpSpPr>
                        <p:grpSp>
                          <p:nvGrpSpPr>
                            <p:cNvPr id="18" name="Group 17">
                              <a:extLst>
                                <a:ext uri="{FF2B5EF4-FFF2-40B4-BE49-F238E27FC236}">
                                  <a16:creationId xmlns:a16="http://schemas.microsoft.com/office/drawing/2014/main" id="{3CB9B7D2-0BDF-8040-9F9A-BAC853694B59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738420" y="1278277"/>
                              <a:ext cx="8695024" cy="5094564"/>
                              <a:chOff x="1999676" y="1021104"/>
                              <a:chExt cx="8695024" cy="5094564"/>
                            </a:xfrm>
                          </p:grpSpPr>
                          <p:cxnSp>
                            <p:nvCxnSpPr>
                              <p:cNvPr id="7" name="Straight Connector 6">
                                <a:extLst>
                                  <a:ext uri="{FF2B5EF4-FFF2-40B4-BE49-F238E27FC236}">
                                    <a16:creationId xmlns:a16="http://schemas.microsoft.com/office/drawing/2014/main" id="{E1923E94-0300-0B4B-8C1B-772FE93DCD16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6350281" y="1345014"/>
                                <a:ext cx="0" cy="4770654"/>
                              </a:xfrm>
                              <a:prstGeom prst="line">
                                <a:avLst/>
                              </a:prstGeom>
                              <a:ln w="38100">
                                <a:solidFill>
                                  <a:schemeClr val="tx1"/>
                                </a:solidFill>
                              </a:ln>
                            </p:spPr>
                            <p:style>
                              <a:lnRef idx="2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1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5" name="Groupe 4">
                                <a:extLst>
                                  <a:ext uri="{FF2B5EF4-FFF2-40B4-BE49-F238E27FC236}">
                                    <a16:creationId xmlns:a16="http://schemas.microsoft.com/office/drawing/2014/main" id="{020BDCEE-8064-3945-858C-48114F5F771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999676" y="1349796"/>
                                <a:ext cx="8695024" cy="1305667"/>
                                <a:chOff x="2426095" y="1000400"/>
                                <a:chExt cx="7810037" cy="1056751"/>
                              </a:xfrm>
                            </p:grpSpPr>
                            <p:sp>
                              <p:nvSpPr>
                                <p:cNvPr id="125" name="Rectangle 124">
                                  <a:extLst>
                                    <a:ext uri="{FF2B5EF4-FFF2-40B4-BE49-F238E27FC236}">
                                      <a16:creationId xmlns:a16="http://schemas.microsoft.com/office/drawing/2014/main" id="{16602808-A099-B74B-933D-C9A15A19C2A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426095" y="1000400"/>
                                  <a:ext cx="3846447" cy="650871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CAF32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Muons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" name="Groupe 2">
                                  <a:extLst>
                                    <a:ext uri="{FF2B5EF4-FFF2-40B4-BE49-F238E27FC236}">
                                      <a16:creationId xmlns:a16="http://schemas.microsoft.com/office/drawing/2014/main" id="{AA00C6B5-1802-564A-9218-B46447545D21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2428733" y="1573343"/>
                                  <a:ext cx="7807399" cy="483808"/>
                                  <a:chOff x="265346" y="2454202"/>
                                  <a:chExt cx="6072494" cy="483808"/>
                                </a:xfrm>
                              </p:grpSpPr>
                              <p:sp>
                                <p:nvSpPr>
                                  <p:cNvPr id="131" name="Rectangle 130">
                                    <a:extLst>
                                      <a:ext uri="{FF2B5EF4-FFF2-40B4-BE49-F238E27FC236}">
                                        <a16:creationId xmlns:a16="http://schemas.microsoft.com/office/drawing/2014/main" id="{E7844A54-5EB6-1545-B1D0-93B608A156C6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265346" y="2583895"/>
                                    <a:ext cx="2989666" cy="354115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r>
                                      <a:rPr lang="en-US" sz="1600" dirty="0"/>
                                      <a:t>(Thick) solenoid 2-3 T 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141" name="Rectangle 140">
                                    <a:extLst>
                                      <a:ext uri="{FF2B5EF4-FFF2-40B4-BE49-F238E27FC236}">
                                        <a16:creationId xmlns:a16="http://schemas.microsoft.com/office/drawing/2014/main" id="{63A82D88-20EC-8F48-AE5D-657FA49537BC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3344420" y="2454202"/>
                                    <a:ext cx="2993420" cy="477151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CAF32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r>
                                      <a:rPr lang="en-US" sz="1600" dirty="0"/>
                                      <a:t>Muons</a:t>
                                    </a:r>
                                  </a:p>
                                </p:txBody>
                              </p:sp>
                            </p:grpSp>
                          </p:grpSp>
                          <p:sp>
                            <p:nvSpPr>
                              <p:cNvPr id="44" name="TextBox 43">
                                <a:extLst>
                                  <a:ext uri="{FF2B5EF4-FFF2-40B4-BE49-F238E27FC236}">
                                    <a16:creationId xmlns:a16="http://schemas.microsoft.com/office/drawing/2014/main" id="{EC2DCB3E-AAFF-3F4B-8438-7C05A33CE9A4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2428222" y="1021104"/>
                                <a:ext cx="3425208" cy="369332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dirty="0">
                                    <a:latin typeface="Avenir Next" panose="020B0503020202020204" pitchFamily="34" charset="0"/>
                                  </a:rPr>
                                  <a:t>Calorimetry inside solenoid </a:t>
                                </a:r>
                                <a:endParaRPr lang="en-FR" dirty="0"/>
                              </a:p>
                            </p:txBody>
                          </p:sp>
                          <p:sp>
                            <p:nvSpPr>
                              <p:cNvPr id="45" name="TextBox 44">
                                <a:extLst>
                                  <a:ext uri="{FF2B5EF4-FFF2-40B4-BE49-F238E27FC236}">
                                    <a16:creationId xmlns:a16="http://schemas.microsoft.com/office/drawing/2014/main" id="{D336EAB6-F1E0-9C41-B730-B906DB250927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6767842" y="1021104"/>
                                <a:ext cx="3568973" cy="369332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dirty="0">
                                    <a:latin typeface="Avenir Next" panose="020B0503020202020204" pitchFamily="34" charset="0"/>
                                  </a:rPr>
                                  <a:t>Calorimetry outside solenoid </a:t>
                                </a:r>
                                <a:endParaRPr lang="en-FR" dirty="0"/>
                              </a:p>
                            </p:txBody>
                          </p:sp>
                        </p:grpSp>
                        <p:sp>
                          <p:nvSpPr>
                            <p:cNvPr id="40" name="Rectangle 39">
                              <a:extLst>
                                <a:ext uri="{FF2B5EF4-FFF2-40B4-BE49-F238E27FC236}">
                                  <a16:creationId xmlns:a16="http://schemas.microsoft.com/office/drawing/2014/main" id="{6DEFE05F-37A9-6844-B5D2-CBCC80F0B9D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738420" y="2966093"/>
                              <a:ext cx="1026000" cy="1206000"/>
                            </a:xfrm>
                            <a:prstGeom prst="rect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1600" dirty="0" err="1"/>
                                <a:t>HGCal</a:t>
                              </a:r>
                              <a:r>
                                <a:rPr lang="en-US" sz="1600" dirty="0"/>
                                <a:t>*</a:t>
                              </a:r>
                            </a:p>
                          </p:txBody>
                        </p:sp>
                        <p:sp>
                          <p:nvSpPr>
                            <p:cNvPr id="41" name="Rectangle 40">
                              <a:extLst>
                                <a:ext uri="{FF2B5EF4-FFF2-40B4-BE49-F238E27FC236}">
                                  <a16:creationId xmlns:a16="http://schemas.microsoft.com/office/drawing/2014/main" id="{A32BD163-1C9B-A248-90F2-87CC4D28D7C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3896481" y="2966093"/>
                              <a:ext cx="1026000" cy="1206000"/>
                            </a:xfrm>
                            <a:prstGeom prst="rect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1600" dirty="0" err="1"/>
                                <a:t>DrCAl</a:t>
                              </a:r>
                              <a:endParaRPr lang="en-US" sz="1600" dirty="0"/>
                            </a:p>
                          </p:txBody>
                        </p:sp>
                        <p:sp>
                          <p:nvSpPr>
                            <p:cNvPr id="42" name="Rectangle 41">
                              <a:extLst>
                                <a:ext uri="{FF2B5EF4-FFF2-40B4-BE49-F238E27FC236}">
                                  <a16:creationId xmlns:a16="http://schemas.microsoft.com/office/drawing/2014/main" id="{B74E279A-73BA-754C-85C4-6F680C0DD06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819144" y="2966093"/>
                              <a:ext cx="1026000" cy="1206000"/>
                            </a:xfrm>
                            <a:prstGeom prst="rect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1600" dirty="0" err="1"/>
                                <a:t>LArCAl</a:t>
                              </a:r>
                              <a:r>
                                <a:rPr lang="en-US" sz="1600" dirty="0"/>
                                <a:t>*</a:t>
                              </a:r>
                            </a:p>
                          </p:txBody>
                        </p:sp>
                        <p:sp>
                          <p:nvSpPr>
                            <p:cNvPr id="43" name="Rectangle 42">
                              <a:extLst>
                                <a:ext uri="{FF2B5EF4-FFF2-40B4-BE49-F238E27FC236}">
                                  <a16:creationId xmlns:a16="http://schemas.microsoft.com/office/drawing/2014/main" id="{8C47E737-EBA4-BD42-BB57-D1A28BB5AA8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4982173" y="2966093"/>
                              <a:ext cx="1026000" cy="761632"/>
                            </a:xfrm>
                            <a:prstGeom prst="rect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1600" dirty="0" err="1"/>
                                <a:t>DrCAl</a:t>
                              </a:r>
                              <a:endParaRPr lang="en-US" sz="1600" dirty="0"/>
                            </a:p>
                          </p:txBody>
                        </p:sp>
                      </p:grpSp>
                      <p:sp>
                        <p:nvSpPr>
                          <p:cNvPr id="48" name="Rectangle 47">
                            <a:extLst>
                              <a:ext uri="{FF2B5EF4-FFF2-40B4-BE49-F238E27FC236}">
                                <a16:creationId xmlns:a16="http://schemas.microsoft.com/office/drawing/2014/main" id="{A9C5B4A2-F849-C549-9FA5-24797731229B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8322432" y="3752547"/>
                            <a:ext cx="2128210" cy="423975"/>
                          </a:xfrm>
                          <a:prstGeom prst="rect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sz="1600" dirty="0"/>
                              <a:t>Thin Solenoid (2T) </a:t>
                            </a:r>
                          </a:p>
                        </p:txBody>
                      </p:sp>
                      <p:sp>
                        <p:nvSpPr>
                          <p:cNvPr id="49" name="Rectangle 48">
                            <a:extLst>
                              <a:ext uri="{FF2B5EF4-FFF2-40B4-BE49-F238E27FC236}">
                                <a16:creationId xmlns:a16="http://schemas.microsoft.com/office/drawing/2014/main" id="{72775087-9615-1C42-BB4B-7DA1FF129F6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8322433" y="2965982"/>
                            <a:ext cx="2128210" cy="729109"/>
                          </a:xfrm>
                          <a:prstGeom prst="rect">
                            <a:avLst/>
                          </a:prstGeom>
                          <a:solidFill>
                            <a:srgbClr val="FF0000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sz="1600" dirty="0"/>
                              <a:t>DRHCAL</a:t>
                            </a:r>
                          </a:p>
                        </p:txBody>
                      </p:sp>
                    </p:grpSp>
                    <p:sp>
                      <p:nvSpPr>
                        <p:cNvPr id="57" name="Rectangle 56">
                          <a:extLst>
                            <a:ext uri="{FF2B5EF4-FFF2-40B4-BE49-F238E27FC236}">
                              <a16:creationId xmlns:a16="http://schemas.microsoft.com/office/drawing/2014/main" id="{82473F1B-8091-9544-A0B7-4D4DD73D5FF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737793" y="4894861"/>
                          <a:ext cx="8712222" cy="180000"/>
                        </a:xfrm>
                        <a:prstGeom prst="rect">
                          <a:avLst/>
                        </a:prstGeom>
                        <a:solidFill>
                          <a:srgbClr val="F97BFF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1600" dirty="0"/>
                            <a:t>Thin high precision Timing Layer(s) LGAD/Crystal/TORCH</a:t>
                          </a:r>
                        </a:p>
                      </p:txBody>
                    </p:sp>
                    <p:sp>
                      <p:nvSpPr>
                        <p:cNvPr id="64" name="Rectangle 63">
                          <a:extLst>
                            <a:ext uri="{FF2B5EF4-FFF2-40B4-BE49-F238E27FC236}">
                              <a16:creationId xmlns:a16="http://schemas.microsoft.com/office/drawing/2014/main" id="{02F2A557-3D1D-394F-A537-30C39797665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737793" y="4434294"/>
                          <a:ext cx="4272453" cy="422557"/>
                        </a:xfrm>
                        <a:prstGeom prst="rect">
                          <a:avLst/>
                        </a:prstGeom>
                        <a:solidFill>
                          <a:srgbClr val="D000BE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1600" dirty="0"/>
                            <a:t>RICH w/ or w/o focusing</a:t>
                          </a:r>
                        </a:p>
                      </p:txBody>
                    </p:sp>
                    <p:sp>
                      <p:nvSpPr>
                        <p:cNvPr id="65" name="Rectangle 64">
                          <a:extLst>
                            <a:ext uri="{FF2B5EF4-FFF2-40B4-BE49-F238E27FC236}">
                              <a16:creationId xmlns:a16="http://schemas.microsoft.com/office/drawing/2014/main" id="{A525C545-B192-4D4C-A38E-1342CC6F9EC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155657" y="4434294"/>
                          <a:ext cx="2128209" cy="422557"/>
                        </a:xfrm>
                        <a:prstGeom prst="rect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1600" dirty="0"/>
                            <a:t>Thin Solenoid (2T) </a:t>
                          </a:r>
                        </a:p>
                      </p:txBody>
                    </p:sp>
                    <p:sp>
                      <p:nvSpPr>
                        <p:cNvPr id="66" name="Rectangle 65">
                          <a:extLst>
                            <a:ext uri="{FF2B5EF4-FFF2-40B4-BE49-F238E27FC236}">
                              <a16:creationId xmlns:a16="http://schemas.microsoft.com/office/drawing/2014/main" id="{AB231057-4F37-FE4C-B5C6-75ABF2E08CF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341099" y="4432877"/>
                          <a:ext cx="2113108" cy="423975"/>
                        </a:xfrm>
                        <a:prstGeom prst="rect">
                          <a:avLst/>
                        </a:prstGeom>
                        <a:solidFill>
                          <a:srgbClr val="FF0000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1600" dirty="0" err="1">
                              <a:solidFill>
                                <a:schemeClr val="bg1"/>
                              </a:solidFill>
                            </a:rPr>
                            <a:t>CrysCal</a:t>
                          </a:r>
                          <a:r>
                            <a:rPr lang="en-US" sz="1600" dirty="0">
                              <a:solidFill>
                                <a:schemeClr val="bg1"/>
                              </a:solidFill>
                            </a:rPr>
                            <a:t>*</a:t>
                          </a:r>
                        </a:p>
                      </p:txBody>
                    </p:sp>
                    <p:sp>
                      <p:nvSpPr>
                        <p:cNvPr id="67" name="Rectangle 66">
                          <a:extLst>
                            <a:ext uri="{FF2B5EF4-FFF2-40B4-BE49-F238E27FC236}">
                              <a16:creationId xmlns:a16="http://schemas.microsoft.com/office/drawing/2014/main" id="{31DD8A2F-4553-5048-B848-BC08453E6D3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738420" y="4216161"/>
                          <a:ext cx="8712222" cy="180000"/>
                        </a:xfrm>
                        <a:prstGeom prst="rect">
                          <a:avLst/>
                        </a:prstGeom>
                        <a:solidFill>
                          <a:srgbClr val="F97BFF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1600" dirty="0"/>
                            <a:t>Thin high precision Timing Layer(s) LGAD/Crystal</a:t>
                          </a:r>
                        </a:p>
                      </p:txBody>
                    </p:sp>
                  </p:grpSp>
                </p:grpSp>
                <p:sp>
                  <p:nvSpPr>
                    <p:cNvPr id="69" name="Rectangle 68">
                      <a:extLst>
                        <a:ext uri="{FF2B5EF4-FFF2-40B4-BE49-F238E27FC236}">
                          <a16:creationId xmlns:a16="http://schemas.microsoft.com/office/drawing/2014/main" id="{AF915D97-5DF1-4040-9790-E6A62E8482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60678" y="5141210"/>
                      <a:ext cx="4269914" cy="180000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MAPS/Hybrids - w/, w/o precision timing </a:t>
                      </a:r>
                    </a:p>
                  </p:txBody>
                </p:sp>
                <p:sp>
                  <p:nvSpPr>
                    <p:cNvPr id="71" name="Rectangle 70">
                      <a:extLst>
                        <a:ext uri="{FF2B5EF4-FFF2-40B4-BE49-F238E27FC236}">
                          <a16:creationId xmlns:a16="http://schemas.microsoft.com/office/drawing/2014/main" id="{BECC4642-454A-9849-AFC9-52C1184B1C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62346" y="5106529"/>
                      <a:ext cx="4282300" cy="126659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MAPS*/Hybrids - w/, w/o precision timing </a:t>
                      </a:r>
                    </a:p>
                  </p:txBody>
                </p:sp>
                <p:sp>
                  <p:nvSpPr>
                    <p:cNvPr id="72" name="Rectangle 71">
                      <a:extLst>
                        <a:ext uri="{FF2B5EF4-FFF2-40B4-BE49-F238E27FC236}">
                          <a16:creationId xmlns:a16="http://schemas.microsoft.com/office/drawing/2014/main" id="{82F7AA4C-FCE9-344E-9F19-A9B98322CEA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60678" y="5366579"/>
                      <a:ext cx="4269914" cy="1006262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DC/TPC*</a:t>
                      </a:r>
                    </a:p>
                  </p:txBody>
                </p:sp>
                <p:sp>
                  <p:nvSpPr>
                    <p:cNvPr id="75" name="Rectangle 74">
                      <a:extLst>
                        <a:ext uri="{FF2B5EF4-FFF2-40B4-BE49-F238E27FC236}">
                          <a16:creationId xmlns:a16="http://schemas.microsoft.com/office/drawing/2014/main" id="{16421B1B-02DA-CF43-A202-F6FDB76D8D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60531" y="6432926"/>
                      <a:ext cx="8670061" cy="355024"/>
                    </a:xfrm>
                    <a:prstGeom prst="rect">
                      <a:avLst/>
                    </a:prstGeom>
                    <a:solidFill>
                      <a:srgbClr val="00F80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Vertex Detector MAPS* </a:t>
                      </a:r>
                    </a:p>
                  </p:txBody>
                </p:sp>
              </p:grpSp>
              <p:sp>
                <p:nvSpPr>
                  <p:cNvPr id="22" name="Circular Arrow 21">
                    <a:extLst>
                      <a:ext uri="{FF2B5EF4-FFF2-40B4-BE49-F238E27FC236}">
                        <a16:creationId xmlns:a16="http://schemas.microsoft.com/office/drawing/2014/main" id="{24D1FC4A-FCFD-1A43-8D60-A0813515C64A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1844037" y="4034998"/>
                    <a:ext cx="216000" cy="288000"/>
                  </a:xfrm>
                  <a:prstGeom prst="circularArrow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FR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79" name="Circular Arrow 78">
                  <a:extLst>
                    <a:ext uri="{FF2B5EF4-FFF2-40B4-BE49-F238E27FC236}">
                      <a16:creationId xmlns:a16="http://schemas.microsoft.com/office/drawing/2014/main" id="{892B6502-27D0-1C4B-A82C-697DA84FFE3C}"/>
                    </a:ext>
                  </a:extLst>
                </p:cNvPr>
                <p:cNvSpPr/>
                <p:nvPr/>
              </p:nvSpPr>
              <p:spPr>
                <a:xfrm rot="5400000" flipV="1">
                  <a:off x="1847233" y="4940057"/>
                  <a:ext cx="216000" cy="288000"/>
                </a:xfrm>
                <a:prstGeom prst="circularArrow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FR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1D976C41-5B65-204E-90C4-00CC8C7B8A30}"/>
                  </a:ext>
                </a:extLst>
              </p:cNvPr>
              <p:cNvSpPr/>
              <p:nvPr/>
            </p:nvSpPr>
            <p:spPr>
              <a:xfrm>
                <a:off x="6086741" y="2714132"/>
                <a:ext cx="1026000" cy="12045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/>
                  <a:t>LAr</a:t>
                </a:r>
                <a:endParaRPr lang="en-US" sz="1600" dirty="0"/>
              </a:p>
            </p:txBody>
          </p:sp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F0892C4B-1865-6B4E-B672-107B69546DF8}"/>
                  </a:ext>
                </a:extLst>
              </p:cNvPr>
              <p:cNvSpPr/>
              <p:nvPr/>
            </p:nvSpPr>
            <p:spPr>
              <a:xfrm>
                <a:off x="7175808" y="2723538"/>
                <a:ext cx="1026000" cy="98799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/>
                  <a:t>DrCAl</a:t>
                </a:r>
                <a:endParaRPr lang="en-US" sz="1600" dirty="0"/>
              </a:p>
            </p:txBody>
          </p:sp>
        </p:grp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04C541DF-911B-2742-80C1-C3A21F65AA79}"/>
                </a:ext>
              </a:extLst>
            </p:cNvPr>
            <p:cNvSpPr/>
            <p:nvPr/>
          </p:nvSpPr>
          <p:spPr>
            <a:xfrm>
              <a:off x="7175807" y="3778362"/>
              <a:ext cx="1042705" cy="1911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solidFill>
                    <a:schemeClr val="bg1"/>
                  </a:solidFill>
                </a:rPr>
                <a:t>μR</a:t>
              </a:r>
              <a:r>
                <a:rPr lang="en-US" sz="1600" dirty="0">
                  <a:solidFill>
                    <a:schemeClr val="bg1"/>
                  </a:solidFill>
                </a:rPr>
                <a:t>-well</a:t>
              </a:r>
            </a:p>
          </p:txBody>
        </p:sp>
      </p:grpSp>
      <p:cxnSp>
        <p:nvCxnSpPr>
          <p:cNvPr id="31" name="Curved Connector 30">
            <a:extLst>
              <a:ext uri="{FF2B5EF4-FFF2-40B4-BE49-F238E27FC236}">
                <a16:creationId xmlns:a16="http://schemas.microsoft.com/office/drawing/2014/main" id="{B45E43DB-FED9-7C4F-BD86-4198123D5299}"/>
              </a:ext>
            </a:extLst>
          </p:cNvPr>
          <p:cNvCxnSpPr>
            <a:cxnSpLocks/>
            <a:stCxn id="57" idx="1"/>
            <a:endCxn id="67" idx="1"/>
          </p:cNvCxnSpPr>
          <p:nvPr/>
        </p:nvCxnSpPr>
        <p:spPr>
          <a:xfrm rot="10800000" flipH="1">
            <a:off x="1676333" y="4101114"/>
            <a:ext cx="627" cy="678700"/>
          </a:xfrm>
          <a:prstGeom prst="curvedConnector3">
            <a:avLst>
              <a:gd name="adj1" fmla="val -36459330"/>
            </a:avLst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647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1" y="6469422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78333" y="44767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1674A12B-F3D1-6A4B-9398-3A1E9B240545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6B6BDA7-0A2D-D340-A0FB-CEF9F4D80B55}"/>
                </a:ext>
              </a:extLst>
            </p:cNvPr>
            <p:cNvSpPr/>
            <p:nvPr/>
          </p:nvSpPr>
          <p:spPr>
            <a:xfrm>
              <a:off x="540000" y="163429"/>
              <a:ext cx="109517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Personal considerations toward Detector Concepts  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AC09D223-D54B-664C-B806-9E179BF5ED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913314E0-128A-9B43-B044-8330E59A02D1}"/>
              </a:ext>
            </a:extLst>
          </p:cNvPr>
          <p:cNvSpPr txBox="1"/>
          <p:nvPr/>
        </p:nvSpPr>
        <p:spPr>
          <a:xfrm>
            <a:off x="540000" y="1785325"/>
            <a:ext cx="1111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Next" panose="020B0503020202020204" pitchFamily="34" charset="0"/>
              </a:rPr>
              <a:t>Possible path to narrow the phase space (PED mandate?)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venir Next" panose="020B0503020202020204" pitchFamily="34" charset="0"/>
              </a:rPr>
              <a:t>Discuss additions needed to the current configurations implemented for simulation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venir Next" panose="020B0503020202020204" pitchFamily="34" charset="0"/>
              </a:rPr>
              <a:t>Check the detector’s performance parameters for proper comparisons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venir Next" panose="020B0503020202020204" pitchFamily="34" charset="0"/>
              </a:rPr>
              <a:t>Clarify if ultimate performance reach for ≠ physics benchmarks requires ≠ detector concepts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venir Next" panose="020B0503020202020204" pitchFamily="34" charset="0"/>
              </a:rPr>
              <a:t>Then consider figure of merit summed over 2 and 4 detectors and the different concepts considered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venir Next" panose="020B0503020202020204" pitchFamily="34" charset="0"/>
              </a:rPr>
              <a:t>Consider performance versus cost</a:t>
            </a:r>
            <a:endParaRPr lang="en-US" sz="2000" dirty="0">
              <a:latin typeface="Avenir Next" panose="020B0503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Avenir Next" panose="020B0503020202020204" pitchFamily="34" charset="0"/>
              </a:rPr>
              <a:t>An external ceiling/equal cost for different experiments could be imposed by FAs</a:t>
            </a:r>
          </a:p>
          <a:p>
            <a:pPr marL="1257300" lvl="2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venir Next" panose="020B0503020202020204" pitchFamily="34" charset="0"/>
              </a:rPr>
              <a:t>Possibly think of upgrading/optimizing configurations depending on beam conditions and planning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venir Next" panose="020B0503020202020204" pitchFamily="34" charset="0"/>
              </a:rPr>
              <a:t>The French community initial discussion, beyond known detector’s interests, can be to identify the overall concept interests (and corresponding forces) as a starting point to draw common contributions to the PED work</a:t>
            </a:r>
          </a:p>
        </p:txBody>
      </p:sp>
    </p:spTree>
    <p:extLst>
      <p:ext uri="{BB962C8B-B14F-4D97-AF65-F5344CB8AC3E}">
        <p14:creationId xmlns:p14="http://schemas.microsoft.com/office/powerpoint/2010/main" val="156265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331736</TotalTime>
  <Words>514</Words>
  <Application>Microsoft Macintosh PowerPoint</Application>
  <PresentationFormat>Widescreen</PresentationFormat>
  <Paragraphs>107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Next</vt:lpstr>
      <vt:lpstr>Calibri</vt:lpstr>
      <vt:lpstr>Courier New</vt:lpstr>
      <vt:lpstr>Lucida Grande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</dc:creator>
  <cp:lastModifiedBy>Microsoft Office User</cp:lastModifiedBy>
  <cp:revision>14199</cp:revision>
  <cp:lastPrinted>2020-01-16T15:11:18Z</cp:lastPrinted>
  <dcterms:created xsi:type="dcterms:W3CDTF">2015-10-09T13:44:56Z</dcterms:created>
  <dcterms:modified xsi:type="dcterms:W3CDTF">2022-02-18T09:44:11Z</dcterms:modified>
</cp:coreProperties>
</file>