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018" r:id="rId2"/>
    <p:sldId id="5019" r:id="rId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CC"/>
    <a:srgbClr val="FFCC99"/>
    <a:srgbClr val="009900"/>
    <a:srgbClr val="CDF7FB"/>
    <a:srgbClr val="DFFDF6"/>
    <a:srgbClr val="FFFF99"/>
    <a:srgbClr val="F7FCB6"/>
    <a:srgbClr val="BDFBEC"/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1" autoAdjust="0"/>
    <p:restoredTop sz="99665" autoAdjust="0"/>
  </p:normalViewPr>
  <p:slideViewPr>
    <p:cSldViewPr>
      <p:cViewPr varScale="1">
        <p:scale>
          <a:sx n="77" d="100"/>
          <a:sy n="77" d="100"/>
        </p:scale>
        <p:origin x="149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392" y="-76"/>
      </p:cViewPr>
      <p:guideLst>
        <p:guide orient="horz" pos="3224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6"/>
            <a:ext cx="3095160" cy="504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79" rIns="97164" bIns="48579" numCol="1" anchor="t" anchorCtr="0" compatLnSpc="1">
            <a:prstTxWarp prst="textNoShape">
              <a:avLst/>
            </a:prstTxWarp>
          </a:bodyPr>
          <a:lstStyle>
            <a:lvl1pPr defTabSz="972624">
              <a:defRPr sz="1300" i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172" y="6"/>
            <a:ext cx="3092078" cy="504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79" rIns="97164" bIns="48579" numCol="1" anchor="t" anchorCtr="0" compatLnSpc="1">
            <a:prstTxWarp prst="textNoShape">
              <a:avLst/>
            </a:prstTxWarp>
          </a:bodyPr>
          <a:lstStyle>
            <a:lvl1pPr algn="r" defTabSz="972624">
              <a:defRPr sz="1300" i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18215" y="9775457"/>
            <a:ext cx="3092078" cy="505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79" rIns="97164" bIns="48579" numCol="1" anchor="b" anchorCtr="0" compatLnSpc="1">
            <a:prstTxWarp prst="textNoShape">
              <a:avLst/>
            </a:prstTxWarp>
          </a:bodyPr>
          <a:lstStyle>
            <a:lvl1pPr algn="r" defTabSz="972624">
              <a:defRPr sz="1300" i="0">
                <a:latin typeface="Arial" charset="0"/>
              </a:defRPr>
            </a:lvl1pPr>
          </a:lstStyle>
          <a:p>
            <a:pPr>
              <a:defRPr/>
            </a:pPr>
            <a:fld id="{EF85B7DF-B485-4FFD-8A2E-BE82A117095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00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3107484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9" tIns="46745" rIns="93489" bIns="46745" numCol="1" anchor="t" anchorCtr="0" compatLnSpc="1">
            <a:prstTxWarp prst="textNoShape">
              <a:avLst/>
            </a:prstTxWarp>
          </a:bodyPr>
          <a:lstStyle>
            <a:lvl1pPr defTabSz="934544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4902" y="5"/>
            <a:ext cx="310440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9" tIns="46745" rIns="93489" bIns="46745" numCol="1" anchor="t" anchorCtr="0" compatLnSpc="1">
            <a:prstTxWarp prst="textNoShape">
              <a:avLst/>
            </a:prstTxWarp>
          </a:bodyPr>
          <a:lstStyle>
            <a:lvl1pPr algn="r" defTabSz="934544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731838"/>
            <a:ext cx="5195888" cy="3895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9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2909" y="4873628"/>
            <a:ext cx="5173492" cy="46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9" tIns="46745" rIns="93489" bIns="46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09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4902" y="9747253"/>
            <a:ext cx="310440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9" tIns="46745" rIns="93489" bIns="46745" numCol="1" anchor="b" anchorCtr="0" compatLnSpc="1">
            <a:prstTxWarp prst="textNoShape">
              <a:avLst/>
            </a:prstTxWarp>
          </a:bodyPr>
          <a:lstStyle>
            <a:lvl1pPr algn="r" defTabSz="934544">
              <a:defRPr sz="1200" i="0"/>
            </a:lvl1pPr>
          </a:lstStyle>
          <a:p>
            <a:pPr>
              <a:defRPr/>
            </a:pPr>
            <a:fld id="{20ADCADF-F0EA-42E9-B28E-EDD47C05027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45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813800" y="6629400"/>
            <a:ext cx="381000" cy="304800"/>
          </a:xfrm>
        </p:spPr>
        <p:txBody>
          <a:bodyPr/>
          <a:lstStyle>
            <a:lvl1pPr>
              <a:defRPr sz="800">
                <a:latin typeface="+mj-lt"/>
              </a:defRPr>
            </a:lvl1pPr>
          </a:lstStyle>
          <a:p>
            <a:pPr>
              <a:defRPr/>
            </a:pPr>
            <a:fld id="{A31F4BBC-7322-4D7A-B97F-6297E6A08AFD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-40944"/>
            <a:ext cx="7562850" cy="685800"/>
          </a:xfrm>
          <a:noFill/>
        </p:spPr>
        <p:txBody>
          <a:bodyPr/>
          <a:lstStyle>
            <a:lvl1pPr>
              <a:defRPr sz="2200"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066800"/>
            <a:ext cx="7772400" cy="5029200"/>
          </a:xfrm>
          <a:ln>
            <a:noFill/>
          </a:ln>
        </p:spPr>
        <p:txBody>
          <a:bodyPr/>
          <a:lstStyle>
            <a:lvl1pPr marL="0" indent="0">
              <a:buSzPct val="130000"/>
              <a:buNone/>
              <a:defRPr sz="1600" b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1pPr>
            <a:lvl2pPr marL="457200" indent="0">
              <a:spcBef>
                <a:spcPts val="600"/>
              </a:spcBef>
              <a:buFont typeface="Arial" pitchFamily="34" charset="0"/>
              <a:buNone/>
              <a:defRPr sz="1600" b="0">
                <a:solidFill>
                  <a:srgbClr val="009900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2pPr>
            <a:lvl3pPr marL="914400" indent="0">
              <a:buNone/>
              <a:defRPr sz="1600" b="0">
                <a:solidFill>
                  <a:srgbClr val="FF0000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3pPr>
            <a:lvl4pPr marL="1371600" indent="0">
              <a:buNone/>
              <a:defRPr sz="1600" b="0"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4pPr>
            <a:lvl5pPr marL="1828800" indent="0">
              <a:buNone/>
              <a:defRPr sz="1600" b="0"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763000" y="6629400"/>
            <a:ext cx="381000" cy="228600"/>
          </a:xfrm>
          <a:ln/>
        </p:spPr>
        <p:txBody>
          <a:bodyPr/>
          <a:lstStyle>
            <a:lvl1pPr>
              <a:defRPr sz="800">
                <a:latin typeface="+mj-lt"/>
              </a:defRPr>
            </a:lvl1pPr>
          </a:lstStyle>
          <a:p>
            <a:pPr>
              <a:defRPr/>
            </a:pPr>
            <a:fld id="{F675ADD7-E719-4B2E-A13C-C5B79783E153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974A4-0B98-498A-96E6-2E32AD510FB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400" b="1">
              <a:solidFill>
                <a:schemeClr val="hlink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62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668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647506"/>
            <a:ext cx="493411" cy="28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i="0">
                <a:latin typeface="+mj-lt"/>
              </a:defRPr>
            </a:lvl1pPr>
          </a:lstStyle>
          <a:p>
            <a:pPr>
              <a:defRPr/>
            </a:pPr>
            <a:fld id="{501081E3-7EEE-4643-9CDE-A21958791BC1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699" r:id="rId2"/>
    <p:sldLayoutId id="2147483703" r:id="rId3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FF0000"/>
          </a:solidFill>
          <a:latin typeface="+mj-lt"/>
          <a:ea typeface="Tahoma" pitchFamily="34" charset="0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0000CC"/>
          </a:solidFill>
          <a:latin typeface="+mj-lt"/>
          <a:ea typeface="Tahoma" pitchFamily="34" charset="0"/>
          <a:cs typeface="Tahoma" pitchFamily="34" charset="0"/>
        </a:defRPr>
      </a:lvl1pPr>
      <a:lvl2pPr marL="45720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009900"/>
          </a:solidFill>
          <a:latin typeface="+mj-lt"/>
          <a:ea typeface="Tahoma" pitchFamily="34" charset="0"/>
          <a:cs typeface="Tahoma" pitchFamily="34" charset="0"/>
        </a:defRPr>
      </a:lvl2pPr>
      <a:lvl3pPr marL="91440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FF0000"/>
          </a:solidFill>
          <a:latin typeface="+mj-lt"/>
          <a:ea typeface="Tahoma" pitchFamily="34" charset="0"/>
          <a:cs typeface="Tahoma" pitchFamily="34" charset="0"/>
        </a:defRPr>
      </a:lvl3pPr>
      <a:lvl4pPr marL="137160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FF3300"/>
          </a:solidFill>
          <a:latin typeface="+mj-lt"/>
          <a:ea typeface="Tahoma" pitchFamily="34" charset="0"/>
          <a:cs typeface="Tahoma" pitchFamily="34" charset="0"/>
        </a:defRPr>
      </a:lvl4pPr>
      <a:lvl5pPr marL="182880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FF3300"/>
          </a:solidFill>
          <a:latin typeface="+mj-lt"/>
          <a:ea typeface="Tahoma" pitchFamily="34" charset="0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rgbClr val="FF33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rgbClr val="FF33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rgbClr val="FF33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rgbClr val="FF33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-40944"/>
            <a:ext cx="8763000" cy="685800"/>
          </a:xfrm>
        </p:spPr>
        <p:txBody>
          <a:bodyPr/>
          <a:lstStyle/>
          <a:p>
            <a:r>
              <a:rPr lang="fr-FR" sz="2400" dirty="0" smtClean="0"/>
              <a:t>IP2I Lyon: Résumé des </a:t>
            </a:r>
            <a:r>
              <a:rPr lang="fr-FR" sz="2400" dirty="0" smtClean="0"/>
              <a:t>Activités 1/22 </a:t>
            </a:r>
            <a:r>
              <a:rPr lang="fr-FR" sz="1800" dirty="0" smtClean="0"/>
              <a:t>(contact S. Gascon-</a:t>
            </a:r>
            <a:r>
              <a:rPr lang="fr-FR" sz="1800" dirty="0" err="1" smtClean="0"/>
              <a:t>Shotkin</a:t>
            </a:r>
            <a:r>
              <a:rPr lang="fr-FR" sz="1800" dirty="0" smtClean="0"/>
              <a:t>)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562600"/>
          </a:xfrm>
        </p:spPr>
        <p:txBody>
          <a:bodyPr/>
          <a:lstStyle/>
          <a:p>
            <a:r>
              <a:rPr lang="fr-FR" dirty="0" smtClean="0"/>
              <a:t>Personnels permanents impliques en 2022: </a:t>
            </a:r>
          </a:p>
          <a:p>
            <a:pPr lvl="1"/>
            <a:r>
              <a:rPr lang="fr-FR" sz="1400" dirty="0" smtClean="0">
                <a:solidFill>
                  <a:schemeClr val="tx1"/>
                </a:solidFill>
              </a:rPr>
              <a:t>Gerald Grenier, Imad </a:t>
            </a:r>
            <a:r>
              <a:rPr lang="fr-FR" sz="1400" dirty="0" err="1" smtClean="0">
                <a:solidFill>
                  <a:schemeClr val="tx1"/>
                </a:solidFill>
              </a:rPr>
              <a:t>Laktineh</a:t>
            </a:r>
            <a:r>
              <a:rPr lang="fr-FR" sz="1400" dirty="0" smtClean="0">
                <a:solidFill>
                  <a:schemeClr val="tx1"/>
                </a:solidFill>
              </a:rPr>
              <a:t>, Laurent </a:t>
            </a:r>
            <a:r>
              <a:rPr lang="fr-FR" sz="1400" dirty="0" err="1" smtClean="0">
                <a:solidFill>
                  <a:schemeClr val="tx1"/>
                </a:solidFill>
              </a:rPr>
              <a:t>Mirabito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(CMS+CALICE/FLC), Gaëlle </a:t>
            </a:r>
            <a:r>
              <a:rPr lang="fr-FR" sz="1400" dirty="0" err="1" smtClean="0">
                <a:solidFill>
                  <a:schemeClr val="tx1"/>
                </a:solidFill>
              </a:rPr>
              <a:t>Boudoul</a:t>
            </a:r>
            <a:r>
              <a:rPr lang="fr-FR" sz="1400" dirty="0" smtClean="0">
                <a:solidFill>
                  <a:schemeClr val="tx1"/>
                </a:solidFill>
              </a:rPr>
              <a:t>, Didier </a:t>
            </a:r>
            <a:r>
              <a:rPr lang="fr-FR" sz="1400" dirty="0" err="1" smtClean="0">
                <a:solidFill>
                  <a:schemeClr val="tx1"/>
                </a:solidFill>
              </a:rPr>
              <a:t>Contardo</a:t>
            </a:r>
            <a:r>
              <a:rPr lang="fr-FR" sz="1400" dirty="0" smtClean="0">
                <a:solidFill>
                  <a:schemeClr val="tx1"/>
                </a:solidFill>
              </a:rPr>
              <a:t>, Suzanne Gascon (CMS), G. </a:t>
            </a:r>
            <a:r>
              <a:rPr lang="fr-FR" sz="1400" dirty="0" err="1" smtClean="0">
                <a:solidFill>
                  <a:schemeClr val="tx1"/>
                </a:solidFill>
              </a:rPr>
              <a:t>Cacciapaglia</a:t>
            </a:r>
            <a:r>
              <a:rPr lang="fr-FR" sz="1400" dirty="0" smtClean="0">
                <a:solidFill>
                  <a:schemeClr val="tx1"/>
                </a:solidFill>
              </a:rPr>
              <a:t>, A. </a:t>
            </a:r>
            <a:r>
              <a:rPr lang="fr-FR" sz="1400" dirty="0" err="1" smtClean="0">
                <a:solidFill>
                  <a:schemeClr val="tx1"/>
                </a:solidFill>
              </a:rPr>
              <a:t>Deandrea</a:t>
            </a:r>
            <a:r>
              <a:rPr lang="fr-FR" sz="1400" dirty="0" smtClean="0">
                <a:solidFill>
                  <a:schemeClr val="tx1"/>
                </a:solidFill>
              </a:rPr>
              <a:t> (Théorie) </a:t>
            </a:r>
          </a:p>
          <a:p>
            <a:endParaRPr lang="fr-FR" dirty="0" smtClean="0"/>
          </a:p>
          <a:p>
            <a:r>
              <a:rPr lang="fr-FR" dirty="0" smtClean="0"/>
              <a:t>Calorimètre hadronique semi-numérique (SDHCAL)/détection de muons à chambres à plaques résistives en verre (GRPC) +technique de lecture ‘Tricot’: R&amp;D depuis 2006 en grande partie transplantable au contexte FCC-</a:t>
            </a:r>
            <a:r>
              <a:rPr lang="fr-FR" dirty="0" err="1" smtClean="0"/>
              <a:t>ee</a:t>
            </a:r>
            <a:r>
              <a:rPr lang="fr-FR" dirty="0" smtClean="0"/>
              <a:t> [GG,IL,LM]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 smtClean="0">
                <a:solidFill>
                  <a:schemeClr val="tx1"/>
                </a:solidFill>
              </a:rPr>
              <a:t>Stage M2 (4 mois) commence 2/22:</a:t>
            </a:r>
            <a:r>
              <a:rPr lang="fr-FR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 </a:t>
            </a:r>
            <a:r>
              <a:rPr lang="fr-FR" sz="1400" dirty="0" smtClean="0">
                <a:solidFill>
                  <a:schemeClr val="tx1"/>
                </a:solidFill>
              </a:rPr>
              <a:t>Comparaison des prédictions des suites logicielles de ILC (</a:t>
            </a:r>
            <a:r>
              <a:rPr lang="fr-FR" sz="1400" dirty="0" err="1" smtClean="0">
                <a:solidFill>
                  <a:schemeClr val="tx1"/>
                </a:solidFill>
              </a:rPr>
              <a:t>ILCsoft</a:t>
            </a:r>
            <a:r>
              <a:rPr lang="fr-FR" sz="1400" dirty="0" smtClean="0">
                <a:solidFill>
                  <a:schemeClr val="tx1"/>
                </a:solidFill>
              </a:rPr>
              <a:t>) et de FCC (key4HEP) sur un signal </a:t>
            </a:r>
            <a:r>
              <a:rPr lang="fr-FR" sz="1400" dirty="0" err="1" smtClean="0">
                <a:solidFill>
                  <a:schemeClr val="tx1"/>
                </a:solidFill>
              </a:rPr>
              <a:t>e+e</a:t>
            </a:r>
            <a:r>
              <a:rPr lang="fr-FR" sz="1400" dirty="0" smtClean="0">
                <a:solidFill>
                  <a:schemeClr val="tx1"/>
                </a:solidFill>
              </a:rPr>
              <a:t>- -&gt; ZH »  G. GRENIER, maitre de stage , sélection de stagiaire en cours</a:t>
            </a:r>
            <a:endParaRPr lang="fr-FR" sz="1400" dirty="0" smtClean="0">
              <a:solidFill>
                <a:schemeClr val="tx1"/>
              </a:solidFill>
            </a:endParaRPr>
          </a:p>
          <a:p>
            <a:endParaRPr lang="fr-FR" dirty="0" smtClean="0"/>
          </a:p>
          <a:p>
            <a:r>
              <a:rPr lang="fr-FR" dirty="0" smtClean="0"/>
              <a:t>Théorie: Modèles des bosons de </a:t>
            </a:r>
            <a:r>
              <a:rPr lang="fr-FR" dirty="0" err="1" smtClean="0"/>
              <a:t>Higgs</a:t>
            </a:r>
            <a:r>
              <a:rPr lang="fr-FR" dirty="0" smtClean="0"/>
              <a:t> et/ou </a:t>
            </a:r>
            <a:r>
              <a:rPr lang="fr-FR" dirty="0" err="1" smtClean="0"/>
              <a:t>pseudoscalaires</a:t>
            </a:r>
            <a:r>
              <a:rPr lang="fr-FR" dirty="0" smtClean="0"/>
              <a:t> composites au FCC-</a:t>
            </a:r>
            <a:r>
              <a:rPr lang="fr-FR" dirty="0" err="1" smtClean="0"/>
              <a:t>ee</a:t>
            </a:r>
            <a:r>
              <a:rPr lang="fr-FR" dirty="0" smtClean="0"/>
              <a:t> [GC,AD]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 smtClean="0">
                <a:solidFill>
                  <a:schemeClr val="tx1"/>
                </a:solidFill>
              </a:rPr>
              <a:t>Publié:</a:t>
            </a:r>
            <a:r>
              <a:rPr lang="fr-FR" sz="1400" dirty="0" smtClean="0">
                <a:solidFill>
                  <a:schemeClr val="tx1"/>
                </a:solidFill>
              </a:rPr>
              <a:t> « </a:t>
            </a:r>
            <a:r>
              <a:rPr lang="fr-FR" sz="1400" dirty="0" err="1" smtClean="0">
                <a:solidFill>
                  <a:schemeClr val="tx1"/>
                </a:solidFill>
              </a:rPr>
              <a:t>Tera</a:t>
            </a:r>
            <a:r>
              <a:rPr lang="fr-FR" sz="1400" dirty="0" smtClean="0">
                <a:solidFill>
                  <a:schemeClr val="tx1"/>
                </a:solidFill>
              </a:rPr>
              <a:t>-Z stage at future </a:t>
            </a:r>
            <a:r>
              <a:rPr lang="fr-FR" sz="1400" dirty="0" err="1" smtClean="0">
                <a:solidFill>
                  <a:schemeClr val="tx1"/>
                </a:solidFill>
              </a:rPr>
              <a:t>colliders</a:t>
            </a:r>
            <a:r>
              <a:rPr lang="fr-FR" sz="1400" dirty="0" smtClean="0">
                <a:solidFill>
                  <a:schemeClr val="tx1"/>
                </a:solidFill>
              </a:rPr>
              <a:t> and light composite </a:t>
            </a:r>
            <a:r>
              <a:rPr lang="fr-FR" sz="1400" dirty="0" err="1" smtClean="0">
                <a:solidFill>
                  <a:schemeClr val="tx1"/>
                </a:solidFill>
              </a:rPr>
              <a:t>axionlike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particles</a:t>
            </a:r>
            <a:r>
              <a:rPr lang="fr-FR" sz="1400" dirty="0" smtClean="0">
                <a:solidFill>
                  <a:schemeClr val="tx1"/>
                </a:solidFill>
              </a:rPr>
              <a:t>”, G. </a:t>
            </a:r>
            <a:r>
              <a:rPr lang="fr-FR" sz="1400" dirty="0" err="1" smtClean="0">
                <a:solidFill>
                  <a:schemeClr val="tx1"/>
                </a:solidFill>
              </a:rPr>
              <a:t>Cacciapaglia</a:t>
            </a:r>
            <a:r>
              <a:rPr lang="fr-FR" sz="1400" dirty="0" smtClean="0">
                <a:solidFill>
                  <a:schemeClr val="tx1"/>
                </a:solidFill>
              </a:rPr>
              <a:t> , A. </a:t>
            </a:r>
            <a:r>
              <a:rPr lang="fr-FR" sz="1400" dirty="0" err="1" smtClean="0">
                <a:solidFill>
                  <a:schemeClr val="tx1"/>
                </a:solidFill>
              </a:rPr>
              <a:t>Deandrea</a:t>
            </a:r>
            <a:r>
              <a:rPr lang="fr-FR" sz="1400" dirty="0" smtClean="0">
                <a:solidFill>
                  <a:schemeClr val="tx1"/>
                </a:solidFill>
              </a:rPr>
              <a:t>, A. M. </a:t>
            </a:r>
            <a:r>
              <a:rPr lang="fr-FR" sz="1400" dirty="0" err="1" smtClean="0">
                <a:solidFill>
                  <a:schemeClr val="tx1"/>
                </a:solidFill>
              </a:rPr>
              <a:t>Iyer</a:t>
            </a:r>
            <a:r>
              <a:rPr lang="fr-FR" sz="1400" dirty="0" smtClean="0">
                <a:solidFill>
                  <a:schemeClr val="tx1"/>
                </a:solidFill>
              </a:rPr>
              <a:t> and K. </a:t>
            </a:r>
            <a:r>
              <a:rPr lang="fr-FR" sz="1400" dirty="0" err="1" smtClean="0">
                <a:solidFill>
                  <a:schemeClr val="tx1"/>
                </a:solidFill>
              </a:rPr>
              <a:t>Sridhar</a:t>
            </a:r>
            <a:r>
              <a:rPr lang="fr-FR" sz="1400" dirty="0" smtClean="0">
                <a:solidFill>
                  <a:schemeClr val="tx1"/>
                </a:solidFill>
              </a:rPr>
              <a:t>, PRD 105, 015020 (2022)</a:t>
            </a:r>
            <a:endParaRPr lang="fr-FR" sz="1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</a:rPr>
              <a:t>Article suite en préparation</a:t>
            </a:r>
            <a:r>
              <a:rPr lang="fr-FR" sz="1400" dirty="0" smtClean="0">
                <a:solidFill>
                  <a:schemeClr val="tx1"/>
                </a:solidFill>
              </a:rPr>
              <a:t>: les mêmes</a:t>
            </a:r>
            <a:r>
              <a:rPr lang="fr-FR" sz="1400" dirty="0" smtClean="0">
                <a:solidFill>
                  <a:schemeClr val="tx1"/>
                </a:solidFill>
              </a:rPr>
              <a:t> auteurs + A. Pinto (stagiaire M2 2021)</a:t>
            </a:r>
            <a:endParaRPr lang="fr-FR" sz="1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 smtClean="0">
                <a:solidFill>
                  <a:schemeClr val="tx1"/>
                </a:solidFill>
              </a:rPr>
              <a:t>Stage M2 (4 mois) commence 2/22: « </a:t>
            </a:r>
            <a:r>
              <a:rPr lang="fr-FR" sz="1400" dirty="0" smtClean="0">
                <a:solidFill>
                  <a:schemeClr val="tx1"/>
                </a:solidFill>
              </a:rPr>
              <a:t>Signatures BSM en particulier modèles composites, physique électrofaible de précision »  A. DEANDREA, maitre de stage (</a:t>
            </a:r>
            <a:r>
              <a:rPr lang="fr-FR" sz="1400" dirty="0" err="1" smtClean="0">
                <a:solidFill>
                  <a:schemeClr val="tx1"/>
                </a:solidFill>
              </a:rPr>
              <a:t>co</a:t>
            </a:r>
            <a:r>
              <a:rPr lang="fr-FR" sz="1400" dirty="0" smtClean="0">
                <a:solidFill>
                  <a:schemeClr val="tx1"/>
                </a:solidFill>
              </a:rPr>
              <a:t>-encadrement par G. CACCIAPAGLIA et S. GASCON-SHOTKIN) : stagiaire:  T. </a:t>
            </a:r>
            <a:r>
              <a:rPr lang="fr-FR" sz="1400" dirty="0" err="1" smtClean="0">
                <a:solidFill>
                  <a:schemeClr val="tx1"/>
                </a:solidFill>
              </a:rPr>
              <a:t>Uribe-Apraez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endParaRPr lang="fr-FR" sz="1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 smtClean="0"/>
          </a:p>
          <a:p>
            <a:r>
              <a:rPr lang="fr-FR" dirty="0" smtClean="0"/>
              <a:t>Senseurs monolithiques actifs à pixels (MAPS): Proposition de développement conjoint (65nm) avec IPHC-C4PI, CPPM pour </a:t>
            </a:r>
            <a:r>
              <a:rPr lang="fr-FR" dirty="0" err="1" smtClean="0"/>
              <a:t>trajectographes</a:t>
            </a:r>
            <a:r>
              <a:rPr lang="fr-FR" dirty="0" smtClean="0"/>
              <a:t>, voire calorimètres à haute granularité [GB,DC,SG]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b="1" dirty="0" smtClean="0">
                <a:solidFill>
                  <a:schemeClr val="tx1"/>
                </a:solidFill>
              </a:rPr>
              <a:t>Proposition officielle de rejoindre le MP DICE </a:t>
            </a:r>
            <a:r>
              <a:rPr lang="fr-FR" sz="1400" dirty="0" smtClean="0">
                <a:solidFill>
                  <a:schemeClr val="tx1"/>
                </a:solidFill>
              </a:rPr>
              <a:t>soumise à la direction du laboratoire,  en cours d’examen.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 smtClean="0">
              <a:solidFill>
                <a:schemeClr val="tx1"/>
              </a:solidFill>
            </a:endParaRPr>
          </a:p>
          <a:p>
            <a:r>
              <a:rPr lang="fr-FR" dirty="0" smtClean="0"/>
              <a:t>Calorimétrie à haute résolution dans un contexte de lecture double : Cristaux/fibres cristallines: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 smtClean="0">
                <a:solidFill>
                  <a:schemeClr val="tx1"/>
                </a:solidFill>
              </a:rPr>
              <a:t> Discussions </a:t>
            </a:r>
            <a:r>
              <a:rPr lang="fr-FR" sz="1400" dirty="0" smtClean="0">
                <a:solidFill>
                  <a:schemeClr val="tx1"/>
                </a:solidFill>
              </a:rPr>
              <a:t>toujours en cours, discussions démarrées </a:t>
            </a:r>
            <a:r>
              <a:rPr lang="en-US" sz="1400" dirty="0" err="1" smtClean="0">
                <a:solidFill>
                  <a:schemeClr val="tx1"/>
                </a:solidFill>
              </a:rPr>
              <a:t>aussi</a:t>
            </a:r>
            <a:r>
              <a:rPr lang="fr-FR" sz="1400" dirty="0" smtClean="0">
                <a:solidFill>
                  <a:schemeClr val="tx1"/>
                </a:solidFill>
              </a:rPr>
              <a:t> avec la communauté ‘Powder-O’</a:t>
            </a:r>
          </a:p>
          <a:p>
            <a:endParaRPr lang="fr-FR" sz="1400" dirty="0" smtClean="0">
              <a:solidFill>
                <a:schemeClr val="tx1"/>
              </a:solidFill>
            </a:endParaRPr>
          </a:p>
          <a:p>
            <a:endParaRPr lang="fr-FR" sz="1400" dirty="0" smtClean="0">
              <a:solidFill>
                <a:schemeClr val="tx1"/>
              </a:solidFill>
            </a:endParaRPr>
          </a:p>
          <a:p>
            <a:endParaRPr lang="fr-FR" sz="1400" dirty="0" smtClean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75ADD7-E719-4B2E-A13C-C5B79783E15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68"/>
            <a:ext cx="613008" cy="609108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602625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75ADD7-E719-4B2E-A13C-C5B79783E153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68"/>
            <a:ext cx="613008" cy="609108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  <p:sp>
        <p:nvSpPr>
          <p:cNvPr id="8" name="Rectangle 7"/>
          <p:cNvSpPr/>
          <p:nvPr/>
        </p:nvSpPr>
        <p:spPr>
          <a:xfrm>
            <a:off x="152400" y="762000"/>
            <a:ext cx="8761296" cy="2948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SzPct val="130000"/>
            </a:pPr>
            <a:r>
              <a:rPr lang="fr-FR" sz="1600" i="0" kern="0" dirty="0" smtClean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Prochaines Exposés</a:t>
            </a:r>
            <a:r>
              <a:rPr lang="fr-FR" sz="1600" i="0" kern="0" dirty="0" smtClean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: « Liverpool »</a:t>
            </a:r>
          </a:p>
          <a:p>
            <a:pPr marL="742950" lvl="1" indent="-285750">
              <a:spcBef>
                <a:spcPct val="20000"/>
              </a:spcBef>
              <a:buSzPct val="130000"/>
              <a:buFont typeface="Arial" panose="020B0604020202020204" pitchFamily="34" charset="0"/>
              <a:buChar char="•"/>
            </a:pPr>
            <a:r>
              <a:rPr lang="fr-FR" sz="1600" i="0" kern="0" dirty="0" smtClean="0">
                <a:latin typeface="Helvetica" pitchFamily="34" charset="0"/>
                <a:ea typeface="Arial Unicode MS" pitchFamily="34" charset="-128"/>
                <a:cs typeface="Helvetica" pitchFamily="34" charset="0"/>
              </a:rPr>
              <a:t>« Semi-Digital </a:t>
            </a:r>
            <a:r>
              <a:rPr lang="fr-FR" sz="1600" i="0" kern="0" dirty="0" err="1" smtClean="0">
                <a:latin typeface="Helvetica" pitchFamily="34" charset="0"/>
                <a:ea typeface="Arial Unicode MS" pitchFamily="34" charset="-128"/>
                <a:cs typeface="Helvetica" pitchFamily="34" charset="0"/>
              </a:rPr>
              <a:t>Hadronic</a:t>
            </a:r>
            <a:r>
              <a:rPr lang="fr-FR" sz="1600" i="0" kern="0" dirty="0" smtClean="0">
                <a:latin typeface="Helvetica" pitchFamily="34" charset="0"/>
                <a:ea typeface="Arial Unicode MS" pitchFamily="34" charset="-128"/>
                <a:cs typeface="Helvetica" pitchFamily="34" charset="0"/>
              </a:rPr>
              <a:t> </a:t>
            </a:r>
            <a:r>
              <a:rPr lang="fr-FR" sz="1600" i="0" kern="0" dirty="0" err="1" smtClean="0">
                <a:latin typeface="Helvetica" pitchFamily="34" charset="0"/>
                <a:ea typeface="Arial Unicode MS" pitchFamily="34" charset="-128"/>
                <a:cs typeface="Helvetica" pitchFamily="34" charset="0"/>
              </a:rPr>
              <a:t>Calorimeter</a:t>
            </a:r>
            <a:r>
              <a:rPr lang="fr-FR" sz="1600" i="0" kern="0" dirty="0" smtClean="0">
                <a:latin typeface="Helvetica" pitchFamily="34" charset="0"/>
                <a:ea typeface="Arial Unicode MS" pitchFamily="34" charset="-128"/>
                <a:cs typeface="Helvetica" pitchFamily="34" charset="0"/>
              </a:rPr>
              <a:t> », I. </a:t>
            </a:r>
            <a:r>
              <a:rPr lang="fr-FR" sz="1600" i="0" kern="0" dirty="0" err="1" smtClean="0">
                <a:latin typeface="Helvetica" pitchFamily="34" charset="0"/>
                <a:ea typeface="Arial Unicode MS" pitchFamily="34" charset="-128"/>
                <a:cs typeface="Helvetica" pitchFamily="34" charset="0"/>
              </a:rPr>
              <a:t>Laktineh</a:t>
            </a:r>
            <a:r>
              <a:rPr lang="fr-FR" sz="1600" i="0" kern="0" dirty="0" smtClean="0">
                <a:latin typeface="Helvetica" pitchFamily="34" charset="0"/>
                <a:ea typeface="Arial Unicode MS" pitchFamily="34" charset="-128"/>
                <a:cs typeface="Helvetica" pitchFamily="34" charset="0"/>
              </a:rPr>
              <a:t> </a:t>
            </a:r>
          </a:p>
          <a:p>
            <a:pPr marL="742950" lvl="1" indent="-285750">
              <a:spcBef>
                <a:spcPct val="20000"/>
              </a:spcBef>
              <a:buSzPct val="130000"/>
              <a:buFont typeface="Arial" panose="020B0604020202020204" pitchFamily="34" charset="0"/>
              <a:buChar char="•"/>
            </a:pPr>
            <a:r>
              <a:rPr lang="fr-FR" sz="16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«ALPS update», G. </a:t>
            </a:r>
            <a:r>
              <a:rPr lang="fr-FR" sz="1600" i="0" kern="0" dirty="0" err="1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Cacciapaglia</a:t>
            </a:r>
            <a:r>
              <a:rPr lang="fr-FR" sz="16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 </a:t>
            </a:r>
          </a:p>
          <a:p>
            <a:pPr marL="742950" lvl="1" indent="-285750">
              <a:spcBef>
                <a:spcPct val="20000"/>
              </a:spcBef>
              <a:buSzPct val="130000"/>
              <a:buFont typeface="Arial" panose="020B0604020202020204" pitchFamily="34" charset="0"/>
              <a:buChar char="•"/>
            </a:pPr>
            <a:r>
              <a:rPr lang="fr-FR" sz="16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Chairs de sessions: D. </a:t>
            </a:r>
            <a:r>
              <a:rPr lang="fr-FR" sz="1600" i="0" kern="0" dirty="0" err="1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Contardo</a:t>
            </a:r>
            <a:r>
              <a:rPr lang="fr-FR" sz="16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 (</a:t>
            </a:r>
            <a:r>
              <a:rPr lang="fr-FR" sz="1600" i="0" kern="0" dirty="0" err="1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Calorimetry</a:t>
            </a:r>
            <a:r>
              <a:rPr lang="fr-FR" sz="16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), S. Gascon (?)</a:t>
            </a:r>
            <a:endParaRPr lang="fr-FR" sz="1600" i="0" kern="0" dirty="0" smtClean="0">
              <a:solidFill>
                <a:prstClr val="black"/>
              </a:solidFill>
              <a:latin typeface="Symbol" panose="05050102010706020507" pitchFamily="18" charset="2"/>
              <a:ea typeface="Arial Unicode MS" pitchFamily="34" charset="-128"/>
              <a:cs typeface="Helvetica" pitchFamily="34" charset="0"/>
            </a:endParaRPr>
          </a:p>
          <a:p>
            <a:pPr lvl="0">
              <a:spcBef>
                <a:spcPct val="20000"/>
              </a:spcBef>
              <a:buSzPct val="130000"/>
            </a:pPr>
            <a:endParaRPr lang="fr-FR" sz="1600" i="0" kern="0" dirty="0" smtClean="0">
              <a:solidFill>
                <a:srgbClr val="0000CC"/>
              </a:solidFill>
              <a:latin typeface="Helvetica" pitchFamily="34" charset="0"/>
              <a:ea typeface="Arial Unicode MS" pitchFamily="34" charset="-128"/>
              <a:cs typeface="Helvetica" pitchFamily="34" charset="0"/>
            </a:endParaRPr>
          </a:p>
          <a:p>
            <a:pPr lvl="0">
              <a:spcBef>
                <a:spcPct val="20000"/>
              </a:spcBef>
              <a:buSzPct val="130000"/>
            </a:pPr>
            <a:r>
              <a:rPr lang="fr-FR" sz="1600" i="0" kern="0" dirty="0" smtClean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FCC Speakers’ Bureau: Réunion 26 janvier</a:t>
            </a:r>
          </a:p>
          <a:p>
            <a:pPr marL="742950" lvl="1" indent="-285750">
              <a:spcBef>
                <a:spcPct val="20000"/>
              </a:spcBef>
              <a:buSzPct val="130000"/>
              <a:buFont typeface="Arial" panose="020B0604020202020204" pitchFamily="34" charset="0"/>
              <a:buChar char="•"/>
            </a:pPr>
            <a:r>
              <a:rPr lang="fr-FR" sz="1600" i="0" kern="0" dirty="0" err="1" smtClean="0">
                <a:latin typeface="Helvetica" pitchFamily="34" charset="0"/>
                <a:ea typeface="Arial Unicode MS" pitchFamily="34" charset="-128"/>
                <a:cs typeface="Helvetica" pitchFamily="34" charset="0"/>
              </a:rPr>
              <a:t>Conveneurs</a:t>
            </a:r>
            <a:r>
              <a:rPr lang="fr-FR" sz="1600" i="0" kern="0" dirty="0" smtClean="0">
                <a:latin typeface="Helvetica" pitchFamily="34" charset="0"/>
                <a:ea typeface="Arial Unicode MS" pitchFamily="34" charset="-128"/>
                <a:cs typeface="Helvetica" pitchFamily="34" charset="0"/>
              </a:rPr>
              <a:t> de l’organigramme sollicités pour fournir abstracts</a:t>
            </a:r>
          </a:p>
          <a:p>
            <a:pPr marL="742950" lvl="1" indent="-285750">
              <a:spcBef>
                <a:spcPct val="20000"/>
              </a:spcBef>
              <a:buSzPct val="130000"/>
              <a:buFont typeface="Arial" panose="020B0604020202020204" pitchFamily="34" charset="0"/>
              <a:buChar char="•"/>
            </a:pPr>
            <a:r>
              <a:rPr lang="fr-FR" sz="1600" i="0" kern="0" dirty="0" smtClean="0">
                <a:latin typeface="Helvetica" pitchFamily="34" charset="0"/>
                <a:ea typeface="Arial Unicode MS" pitchFamily="34" charset="-128"/>
                <a:cs typeface="Helvetica" pitchFamily="34" charset="0"/>
              </a:rPr>
              <a:t>Si vous souhaitez donner/avez des idées pour des exposes, n’</a:t>
            </a:r>
            <a:r>
              <a:rPr lang="fr-FR" sz="1600" i="0" kern="0" dirty="0" err="1" smtClean="0">
                <a:latin typeface="Helvetica" pitchFamily="34" charset="0"/>
                <a:ea typeface="Arial Unicode MS" pitchFamily="34" charset="-128"/>
                <a:cs typeface="Helvetica" pitchFamily="34" charset="0"/>
              </a:rPr>
              <a:t>hesitez</a:t>
            </a:r>
            <a:r>
              <a:rPr lang="fr-FR" sz="1600" i="0" kern="0" dirty="0" smtClean="0">
                <a:latin typeface="Helvetica" pitchFamily="34" charset="0"/>
                <a:ea typeface="Arial Unicode MS" pitchFamily="34" charset="-128"/>
                <a:cs typeface="Helvetica" pitchFamily="34" charset="0"/>
              </a:rPr>
              <a:t> pas aussi à me les communiquer</a:t>
            </a:r>
          </a:p>
          <a:p>
            <a:pPr lvl="1">
              <a:spcBef>
                <a:spcPct val="20000"/>
              </a:spcBef>
              <a:buSzPct val="130000"/>
            </a:pPr>
            <a:endParaRPr lang="fr-FR" sz="1600" i="0" kern="0" dirty="0" smtClean="0">
              <a:solidFill>
                <a:prstClr val="black"/>
              </a:solidFill>
              <a:latin typeface="Helvetica" panose="020B0604020202020204" pitchFamily="34" charset="0"/>
              <a:ea typeface="Arial Unicode MS" pitchFamily="34" charset="-128"/>
              <a:cs typeface="Helvetica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200" y="3483924"/>
            <a:ext cx="86071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SzPct val="130000"/>
            </a:pPr>
            <a:r>
              <a:rPr lang="fr-FR" sz="1600" b="1" i="0" kern="0" dirty="0" smtClean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FCC-France@IP2I Lyon, novembre 2022:  </a:t>
            </a:r>
            <a:r>
              <a:rPr lang="fr-FR" sz="1600" i="0" kern="0" dirty="0" smtClean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Demandes de subvention transmises à l’IN2P3 (retour attend janvier) et à l’Université Claude Bernard Lyon 1 (max 1500 euros, retour attendu février</a:t>
            </a:r>
            <a:r>
              <a:rPr lang="en-US" sz="1600" i="0" kern="0" dirty="0" smtClean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)</a:t>
            </a:r>
            <a:endParaRPr lang="fr-FR" sz="1600" i="0" kern="0" dirty="0" smtClean="0">
              <a:solidFill>
                <a:srgbClr val="0000CC"/>
              </a:solidFill>
              <a:latin typeface="Helvetica" pitchFamily="34" charset="0"/>
              <a:ea typeface="Arial Unicode MS" pitchFamily="34" charset="-128"/>
              <a:cs typeface="Helvetica" pitchFamily="34" charset="0"/>
            </a:endParaRP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533400" y="-40944"/>
            <a:ext cx="8763000" cy="685800"/>
          </a:xfrm>
        </p:spPr>
        <p:txBody>
          <a:bodyPr/>
          <a:lstStyle/>
          <a:p>
            <a:r>
              <a:rPr lang="fr-FR" sz="2400" dirty="0" smtClean="0"/>
              <a:t>IP2I Lyon: Résumé des </a:t>
            </a:r>
            <a:r>
              <a:rPr lang="fr-FR" sz="2400" dirty="0" smtClean="0"/>
              <a:t>Activités 1/22 </a:t>
            </a:r>
            <a:r>
              <a:rPr lang="fr-FR" sz="1800" dirty="0" smtClean="0"/>
              <a:t>(contact S. Gascon-</a:t>
            </a:r>
            <a:r>
              <a:rPr lang="fr-FR" sz="1800" dirty="0" err="1" smtClean="0"/>
              <a:t>Shotkin</a:t>
            </a:r>
            <a:r>
              <a:rPr lang="fr-FR" sz="1800" dirty="0" smtClean="0"/>
              <a:t>)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23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que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800" i="0" dirty="0" err="1" smtClean="0">
            <a:latin typeface="+mj-lt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349777</TotalTime>
  <Words>456</Words>
  <Application>Microsoft Office PowerPoint</Application>
  <PresentationFormat>Affichage à l'écran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Arial Unicode MS</vt:lpstr>
      <vt:lpstr>Helvetica</vt:lpstr>
      <vt:lpstr>Symbol</vt:lpstr>
      <vt:lpstr>Tahoma</vt:lpstr>
      <vt:lpstr>Times New Roman</vt:lpstr>
      <vt:lpstr>Default Design</vt:lpstr>
      <vt:lpstr>IP2I Lyon: Résumé des Activités 1/22 (contact S. Gascon-Shotkin)  </vt:lpstr>
      <vt:lpstr>IP2I Lyon: Résumé des Activités 1/22 (contact S. Gascon-Shotkin)  </vt:lpstr>
    </vt:vector>
  </TitlesOfParts>
  <Company>LPNHE-Paris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Higgs-Moriond-EW</dc:title>
  <dc:creator>Gregorio Bernardi</dc:creator>
  <cp:lastModifiedBy>Susan Gascon</cp:lastModifiedBy>
  <cp:revision>2550</cp:revision>
  <cp:lastPrinted>2020-04-17T12:52:34Z</cp:lastPrinted>
  <dcterms:created xsi:type="dcterms:W3CDTF">1999-01-05T17:13:25Z</dcterms:created>
  <dcterms:modified xsi:type="dcterms:W3CDTF">2022-01-28T14:20:38Z</dcterms:modified>
</cp:coreProperties>
</file>