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za Al Mualla" initials="MA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 b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600" b="1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 b="1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 b="1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9874-FCE3-4D30-B36D-837D353A381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41E5-6D33-48B9-9FAC-FEFC406D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1277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Optimization Simulations for Kilonova Detections in Optical and Near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Infrared</a:t>
            </a:r>
            <a:endParaRPr lang="en-US" sz="4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87" y="3925957"/>
            <a:ext cx="8080513" cy="2514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Mouza Almualla</a:t>
            </a:r>
            <a:r>
              <a:rPr lang="en-US" sz="2800" b="1" baseline="30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Raiyah Alserkal</a:t>
            </a:r>
            <a:r>
              <a:rPr lang="en-US" sz="2800" b="1" baseline="30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Adib Ghiasi</a:t>
            </a:r>
            <a:r>
              <a:rPr lang="en-US" sz="2800" b="1" baseline="300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Vishwesh Kumar</a:t>
            </a:r>
            <a:r>
              <a:rPr lang="en-US" sz="2800" b="1" baseline="300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Michael 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W. Coughlin</a:t>
            </a:r>
            <a:r>
              <a:rPr lang="en-US" sz="2800" b="1" baseline="30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Nidhal 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Guessoum</a:t>
            </a:r>
            <a:r>
              <a:rPr lang="en-US" sz="2800" b="1" baseline="30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American University of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Sharjah,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UAE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University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Minnesota, Minneapolis,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USA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9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603"/>
            <a:ext cx="7600950" cy="89714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VRO/LSST Filter Selections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237"/>
            <a:ext cx="7886700" cy="1023728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800" dirty="0"/>
              <a:t>We used LSST </a:t>
            </a:r>
            <a:r>
              <a:rPr lang="en-US" sz="2800" dirty="0" smtClean="0"/>
              <a:t>packages </a:t>
            </a:r>
            <a:r>
              <a:rPr lang="en-US" sz="2800" dirty="0"/>
              <a:t>and metrics </a:t>
            </a:r>
            <a:r>
              <a:rPr lang="en-US" sz="2800" dirty="0" smtClean="0"/>
              <a:t>to simulate surveys </a:t>
            </a:r>
            <a:r>
              <a:rPr lang="en-US" sz="2800" dirty="0"/>
              <a:t>in 6 photometric </a:t>
            </a:r>
            <a:r>
              <a:rPr lang="en-US" sz="2800" dirty="0" smtClean="0"/>
              <a:t>filters</a:t>
            </a:r>
            <a:r>
              <a:rPr lang="en-US" sz="2800" dirty="0"/>
              <a:t>.</a:t>
            </a:r>
            <a:endParaRPr lang="x-none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EEC184-9D60-774C-BCB1-81090E46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51723"/>
              </p:ext>
            </p:extLst>
          </p:nvPr>
        </p:nvGraphicFramePr>
        <p:xfrm>
          <a:off x="1038639" y="2129257"/>
          <a:ext cx="7245626" cy="11430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035090">
                  <a:extLst>
                    <a:ext uri="{9D8B030D-6E8A-4147-A177-3AD203B41FA5}">
                      <a16:colId xmlns:a16="http://schemas.microsoft.com/office/drawing/2014/main" val="2790484335"/>
                    </a:ext>
                  </a:extLst>
                </a:gridCol>
                <a:gridCol w="1086844">
                  <a:extLst>
                    <a:ext uri="{9D8B030D-6E8A-4147-A177-3AD203B41FA5}">
                      <a16:colId xmlns:a16="http://schemas.microsoft.com/office/drawing/2014/main" val="3082774147"/>
                    </a:ext>
                  </a:extLst>
                </a:gridCol>
                <a:gridCol w="1044223">
                  <a:extLst>
                    <a:ext uri="{9D8B030D-6E8A-4147-A177-3AD203B41FA5}">
                      <a16:colId xmlns:a16="http://schemas.microsoft.com/office/drawing/2014/main" val="1447468522"/>
                    </a:ext>
                  </a:extLst>
                </a:gridCol>
                <a:gridCol w="1014794">
                  <a:extLst>
                    <a:ext uri="{9D8B030D-6E8A-4147-A177-3AD203B41FA5}">
                      <a16:colId xmlns:a16="http://schemas.microsoft.com/office/drawing/2014/main" val="2696927454"/>
                    </a:ext>
                  </a:extLst>
                </a:gridCol>
                <a:gridCol w="953093">
                  <a:extLst>
                    <a:ext uri="{9D8B030D-6E8A-4147-A177-3AD203B41FA5}">
                      <a16:colId xmlns:a16="http://schemas.microsoft.com/office/drawing/2014/main" val="1223968398"/>
                    </a:ext>
                  </a:extLst>
                </a:gridCol>
                <a:gridCol w="1045440">
                  <a:extLst>
                    <a:ext uri="{9D8B030D-6E8A-4147-A177-3AD203B41FA5}">
                      <a16:colId xmlns:a16="http://schemas.microsoft.com/office/drawing/2014/main" val="3149196507"/>
                    </a:ext>
                  </a:extLst>
                </a:gridCol>
                <a:gridCol w="1066142">
                  <a:extLst>
                    <a:ext uri="{9D8B030D-6E8A-4147-A177-3AD203B41FA5}">
                      <a16:colId xmlns:a16="http://schemas.microsoft.com/office/drawing/2014/main" val="2442188039"/>
                    </a:ext>
                  </a:extLst>
                </a:gridCol>
              </a:tblGrid>
              <a:tr h="427061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Filter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</a:t>
                      </a:r>
                      <a:endParaRPr lang="x-none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3518"/>
                  </a:ext>
                </a:extLst>
              </a:tr>
              <a:tr h="7159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Symbol" pitchFamily="2" charset="2"/>
                        </a:rPr>
                        <a:t> 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(nm)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305.3 – 408.6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386.3 – 567.0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536.9 – 706.0 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675.9 -833.0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802.9 – 938.60 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908.0 – 1100.0</a:t>
                      </a:r>
                      <a:endParaRPr lang="x-none" sz="2000" b="1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364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564E48B-3D25-F24F-A32D-8791FDF4A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/>
          <a:stretch/>
        </p:blipFill>
        <p:spPr bwMode="auto">
          <a:xfrm>
            <a:off x="4661452" y="3790263"/>
            <a:ext cx="4972224" cy="303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381891"/>
            <a:ext cx="4340915" cy="1647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GW170817 kilonova light curves were injected into the </a:t>
            </a:r>
            <a:r>
              <a:rPr lang="en-US" sz="2400" dirty="0" smtClean="0"/>
              <a:t>simulations.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Kilonova </a:t>
            </a:r>
            <a:r>
              <a:rPr lang="en-US" sz="2200" dirty="0"/>
              <a:t>model parameters: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463" y="4964015"/>
            <a:ext cx="403528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M</a:t>
            </a:r>
            <a:r>
              <a:rPr lang="en-US" sz="2000" b="1" baseline="-25000" dirty="0" err="1"/>
              <a:t>dyn</a:t>
            </a:r>
            <a:r>
              <a:rPr lang="en-US" sz="2000" b="1" dirty="0"/>
              <a:t> = 0.005M</a:t>
            </a:r>
            <a:r>
              <a:rPr lang="en-US" sz="2000" b="1" baseline="-25000" dirty="0"/>
              <a:t>⊙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M</a:t>
            </a:r>
            <a:r>
              <a:rPr lang="en-US" sz="2000" b="1" baseline="-25000" dirty="0" err="1"/>
              <a:t>wind</a:t>
            </a:r>
            <a:r>
              <a:rPr lang="en-US" sz="2000" b="1" baseline="-25000" dirty="0"/>
              <a:t> </a:t>
            </a:r>
            <a:r>
              <a:rPr lang="en-US" sz="2000" b="1" dirty="0"/>
              <a:t>= 0.050M</a:t>
            </a:r>
            <a:r>
              <a:rPr lang="en-US" sz="2000" b="1" baseline="-25000" dirty="0"/>
              <a:t>⊙ </a:t>
            </a:r>
            <a:r>
              <a:rPr lang="en-US" sz="2000" b="1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Viewing angle (</a:t>
            </a:r>
            <a:r>
              <a:rPr lang="en-US" sz="2000" b="1" dirty="0">
                <a:sym typeface="Symbol" pitchFamily="2" charset="2"/>
              </a:rPr>
              <a:t></a:t>
            </a:r>
            <a:r>
              <a:rPr lang="en-US" sz="2000" b="1" dirty="0"/>
              <a:t>) = 25.8</a:t>
            </a:r>
            <a:r>
              <a:rPr lang="en-US" sz="2000" b="1" dirty="0">
                <a:sym typeface="Symbol" pitchFamily="2" charset="2"/>
              </a:rPr>
              <a:t>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Half lanthanide-rich composition opening angle (</a:t>
            </a:r>
            <a:r>
              <a:rPr lang="en-US" sz="2000" b="1" dirty="0">
                <a:sym typeface="Symbol" pitchFamily="2" charset="2"/>
              </a:rPr>
              <a:t></a:t>
            </a:r>
            <a:r>
              <a:rPr lang="en-US" sz="2000" b="1" dirty="0"/>
              <a:t>) = 30</a:t>
            </a:r>
            <a:r>
              <a:rPr lang="en-US" sz="2000" b="1" dirty="0">
                <a:sym typeface="Symbol" pitchFamily="2" charset="2"/>
              </a:rPr>
              <a:t></a:t>
            </a:r>
            <a:r>
              <a:rPr lang="en-US" sz="20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3870" y="6595231"/>
            <a:ext cx="110798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Time (days)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59789" y="4966591"/>
            <a:ext cx="5629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073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9C25161-37EC-464C-92A3-6FD71FF0BB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1555281"/>
                <a:ext cx="7364896" cy="42241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Font typeface="Wingdings" panose="05000000000000000000" pitchFamily="2" charset="2"/>
                  <a:buChar char="Ø"/>
                </a:pPr>
                <a:r>
                  <a:rPr lang="en-US" sz="2600" b="1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multi-detect</a:t>
                </a: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transient detections. </a:t>
                </a:r>
                <a:endParaRPr lang="x-none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Font typeface="Wingdings" panose="05000000000000000000" pitchFamily="2" charset="2"/>
                  <a:buChar char="Ø"/>
                </a:pP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multi-color detect: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color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detections.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multi-detect red: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red filters only (</a:t>
                </a:r>
                <a:r>
                  <a:rPr lang="en-US" sz="26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z, y).</a:t>
                </a:r>
                <a:endParaRPr lang="en-US" sz="2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multi-detect blue: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blue filters only (u, g, r).</a:t>
                </a:r>
              </a:p>
              <a:p>
                <a:pPr lvl="0">
                  <a:buFont typeface="Wingdings" panose="05000000000000000000" pitchFamily="2" charset="2"/>
                  <a:buChar char="Ø"/>
                </a:pPr>
                <a:r>
                  <a:rPr lang="en-US" sz="2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ztfrest</a:t>
                </a: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simple: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Rising faster than 1 mag day</a:t>
                </a:r>
                <a:r>
                  <a:rPr lang="en-US" sz="2600" baseline="30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-1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fading faster than 0.3 mag day</a:t>
                </a:r>
                <a:r>
                  <a:rPr lang="en-US" sz="2600" baseline="30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-1.</a:t>
                </a:r>
                <a:endParaRPr lang="x-none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ztfrest</a:t>
                </a: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simple red: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red filters only (</a:t>
                </a:r>
                <a:r>
                  <a:rPr lang="en-US" sz="26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z, y)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ztfrest</a:t>
                </a:r>
                <a:r>
                  <a:rPr lang="en-US" sz="2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simple blue:  </a:t>
                </a:r>
                <a:r>
                  <a:rPr lang="en-US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blue filters only (u, g, r)</a:t>
                </a:r>
                <a:endParaRPr lang="x-none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9C25161-37EC-464C-92A3-6FD71FF0B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55281"/>
                <a:ext cx="7364896" cy="4224130"/>
              </a:xfrm>
              <a:prstGeom prst="rect">
                <a:avLst/>
              </a:prstGeom>
              <a:blipFill>
                <a:blip r:embed="rId2"/>
                <a:stretch>
                  <a:fillRect l="-132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93911" y="601174"/>
            <a:ext cx="6669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800" b="1" u="sng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metric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gives the detection criteria for each event injected in our simulations:</a:t>
            </a:r>
          </a:p>
        </p:txBody>
      </p:sp>
    </p:spTree>
    <p:extLst>
      <p:ext uri="{BB962C8B-B14F-4D97-AF65-F5344CB8AC3E}">
        <p14:creationId xmlns:p14="http://schemas.microsoft.com/office/powerpoint/2010/main" val="38993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3" y="1405006"/>
            <a:ext cx="7742581" cy="473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365127"/>
            <a:ext cx="8140148" cy="122513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C00000"/>
                </a:solidFill>
              </a:rPr>
              <a:t>Results: </a:t>
            </a:r>
            <a:r>
              <a:rPr lang="en-US" sz="3300" dirty="0" smtClean="0">
                <a:solidFill>
                  <a:srgbClr val="C00000"/>
                </a:solidFill>
              </a:rPr>
              <a:t>Detections and Recovery Efficiencies</a:t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>    </a:t>
            </a:r>
            <a:r>
              <a:rPr lang="en-US" sz="3100" dirty="0" smtClean="0"/>
              <a:t>(500,000 events injected into </a:t>
            </a:r>
            <a:r>
              <a:rPr lang="en-US" sz="3100" dirty="0"/>
              <a:t>the </a:t>
            </a:r>
            <a:r>
              <a:rPr lang="en-US" sz="3100" dirty="0" smtClean="0"/>
              <a:t>simulations)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06659" y="3614478"/>
            <a:ext cx="192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Efficiency (x100)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200" y="5875484"/>
            <a:ext cx="11440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bl</a:t>
            </a:r>
            <a:r>
              <a:rPr lang="en-US" sz="1600" b="1" dirty="0" err="1" smtClean="0"/>
              <a:t>ue_color_detect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8133" y="5877593"/>
            <a:ext cx="11841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multi_color_detect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5302" y="5847776"/>
            <a:ext cx="864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multi_detect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6041" y="5875484"/>
            <a:ext cx="1082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red_color_detect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04085" y="5880135"/>
            <a:ext cx="8955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ztfrest_simple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92633" y="5875483"/>
            <a:ext cx="12617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ztfrest</a:t>
            </a:r>
            <a:r>
              <a:rPr lang="en-US" sz="1600" b="1" dirty="0" smtClean="0"/>
              <a:t>_</a:t>
            </a:r>
          </a:p>
          <a:p>
            <a:pPr algn="ctr"/>
            <a:r>
              <a:rPr lang="en-US" sz="1600" b="1" dirty="0" err="1" smtClean="0"/>
              <a:t>simple_blue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31619" y="5847776"/>
            <a:ext cx="11329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ztfrest</a:t>
            </a:r>
            <a:r>
              <a:rPr lang="en-US" sz="1600" b="1" dirty="0" smtClean="0"/>
              <a:t>_</a:t>
            </a:r>
          </a:p>
          <a:p>
            <a:pPr algn="ctr"/>
            <a:r>
              <a:rPr lang="en-US" sz="1600" b="1" dirty="0" err="1" smtClean="0"/>
              <a:t>simple_red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76659" y="1508760"/>
            <a:ext cx="1351723" cy="1043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b="1" dirty="0" smtClean="0"/>
              <a:t>Baseline</a:t>
            </a:r>
          </a:p>
          <a:p>
            <a:pPr>
              <a:lnSpc>
                <a:spcPct val="80000"/>
              </a:lnSpc>
            </a:pPr>
            <a:r>
              <a:rPr lang="en-US" sz="1100" b="1" dirty="0"/>
              <a:t>u</a:t>
            </a:r>
            <a:endParaRPr lang="en-US" sz="1100" b="1" dirty="0" smtClean="0"/>
          </a:p>
          <a:p>
            <a:pPr>
              <a:lnSpc>
                <a:spcPct val="80000"/>
              </a:lnSpc>
            </a:pPr>
            <a:r>
              <a:rPr lang="en-US" sz="1100" b="1" dirty="0"/>
              <a:t>g</a:t>
            </a:r>
            <a:endParaRPr lang="en-US" sz="1100" b="1" dirty="0" smtClean="0"/>
          </a:p>
          <a:p>
            <a:pPr>
              <a:lnSpc>
                <a:spcPct val="80000"/>
              </a:lnSpc>
            </a:pPr>
            <a:r>
              <a:rPr lang="en-US" sz="1100" b="1" dirty="0"/>
              <a:t>r</a:t>
            </a:r>
            <a:endParaRPr lang="en-US" sz="1100" b="1" dirty="0" smtClean="0"/>
          </a:p>
          <a:p>
            <a:pPr>
              <a:lnSpc>
                <a:spcPct val="80000"/>
              </a:lnSpc>
            </a:pPr>
            <a:r>
              <a:rPr lang="en-US" sz="1100" b="1" dirty="0" err="1" smtClean="0"/>
              <a:t>i</a:t>
            </a:r>
            <a:endParaRPr lang="en-US" sz="1100" b="1" dirty="0" smtClean="0"/>
          </a:p>
          <a:p>
            <a:pPr>
              <a:lnSpc>
                <a:spcPct val="80000"/>
              </a:lnSpc>
            </a:pPr>
            <a:r>
              <a:rPr lang="en-US" sz="1100" b="1" dirty="0" smtClean="0"/>
              <a:t>z</a:t>
            </a:r>
          </a:p>
          <a:p>
            <a:pPr>
              <a:lnSpc>
                <a:spcPct val="80000"/>
              </a:lnSpc>
            </a:pPr>
            <a:r>
              <a:rPr lang="en-US" sz="1100" b="1" dirty="0" smtClean="0"/>
              <a:t>y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5982" y="1767966"/>
            <a:ext cx="372218" cy="42473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7-</a:t>
            </a:r>
          </a:p>
          <a:p>
            <a:endParaRPr lang="en-US" b="1" dirty="0"/>
          </a:p>
          <a:p>
            <a:r>
              <a:rPr lang="en-US" b="1" dirty="0" smtClean="0"/>
              <a:t>6-</a:t>
            </a:r>
          </a:p>
          <a:p>
            <a:endParaRPr lang="en-US" b="1" dirty="0"/>
          </a:p>
          <a:p>
            <a:r>
              <a:rPr lang="en-US" b="1" dirty="0" smtClean="0"/>
              <a:t>5-</a:t>
            </a:r>
          </a:p>
          <a:p>
            <a:endParaRPr lang="en-US" b="1" dirty="0"/>
          </a:p>
          <a:p>
            <a:r>
              <a:rPr lang="en-US" b="1" dirty="0" smtClean="0"/>
              <a:t>4-</a:t>
            </a:r>
          </a:p>
          <a:p>
            <a:endParaRPr lang="en-US" b="1" dirty="0"/>
          </a:p>
          <a:p>
            <a:r>
              <a:rPr lang="en-US" b="1" dirty="0" smtClean="0"/>
              <a:t>3-</a:t>
            </a:r>
          </a:p>
          <a:p>
            <a:endParaRPr lang="en-US" b="1" dirty="0"/>
          </a:p>
          <a:p>
            <a:r>
              <a:rPr lang="en-US" b="1" dirty="0" smtClean="0"/>
              <a:t>2-</a:t>
            </a:r>
          </a:p>
          <a:p>
            <a:endParaRPr lang="en-US" b="1" dirty="0"/>
          </a:p>
          <a:p>
            <a:r>
              <a:rPr lang="en-US" b="1" dirty="0" smtClean="0"/>
              <a:t>1-</a:t>
            </a:r>
          </a:p>
          <a:p>
            <a:endParaRPr lang="en-US" b="1" dirty="0"/>
          </a:p>
          <a:p>
            <a:r>
              <a:rPr lang="en-US" b="1" dirty="0" smtClean="0"/>
              <a:t>0-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1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 err="1"/>
              <a:t>ztfrest_simple</a:t>
            </a:r>
            <a:r>
              <a:rPr lang="en-US" sz="2600" dirty="0"/>
              <a:t> rates are much lower than the </a:t>
            </a:r>
            <a:r>
              <a:rPr lang="en-US" sz="2600" dirty="0" err="1"/>
              <a:t>multi_detect</a:t>
            </a:r>
            <a:r>
              <a:rPr lang="en-US" sz="2600" dirty="0"/>
              <a:t> because of the KN discovery criteria.</a:t>
            </a:r>
            <a:endParaRPr lang="x-none" sz="26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Efficiency rates show that </a:t>
            </a:r>
            <a:r>
              <a:rPr lang="en-US" sz="2600" dirty="0" err="1" smtClean="0"/>
              <a:t>i</a:t>
            </a:r>
            <a:r>
              <a:rPr lang="en-US" sz="2600" dirty="0" smtClean="0"/>
              <a:t>- </a:t>
            </a:r>
            <a:r>
              <a:rPr lang="en-US" sz="2600" dirty="0"/>
              <a:t>and r-band filters proved to be the best optimal filters for kilonova and transient detection alike.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While kilonovae appear red and fade slower in redder/near-infrared </a:t>
            </a:r>
            <a:r>
              <a:rPr lang="en-US" sz="2600" dirty="0" smtClean="0"/>
              <a:t>bands, the y- </a:t>
            </a:r>
            <a:r>
              <a:rPr lang="en-US" sz="2600" dirty="0"/>
              <a:t>and </a:t>
            </a:r>
            <a:r>
              <a:rPr lang="en-US" sz="2600" dirty="0" smtClean="0"/>
              <a:t>z-bands performed </a:t>
            </a:r>
            <a:r>
              <a:rPr lang="en-US" sz="2600" dirty="0"/>
              <a:t>worse </a:t>
            </a:r>
            <a:r>
              <a:rPr lang="x-none" sz="2600" dirty="0"/>
              <a:t>than</a:t>
            </a:r>
            <a:r>
              <a:rPr lang="en-US" sz="2600" dirty="0"/>
              <a:t> expected due to VRO’s lower sensitivity in N</a:t>
            </a:r>
            <a:r>
              <a:rPr lang="en-US" sz="2600" dirty="0" smtClean="0"/>
              <a:t>IR</a:t>
            </a:r>
            <a:r>
              <a:rPr lang="en-US" sz="26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591" y="365127"/>
            <a:ext cx="8140148" cy="1225134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C00000"/>
                </a:solidFill>
              </a:rPr>
              <a:t>Results: </a:t>
            </a:r>
            <a:r>
              <a:rPr lang="en-US" sz="3300" dirty="0" smtClean="0">
                <a:solidFill>
                  <a:srgbClr val="C00000"/>
                </a:solidFill>
              </a:rPr>
              <a:t>Detections and Recovery Efficiencies</a:t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>     </a:t>
            </a:r>
            <a:r>
              <a:rPr lang="en-US" sz="3100" dirty="0" smtClean="0"/>
              <a:t>(500,000 events injected into </a:t>
            </a:r>
            <a:r>
              <a:rPr lang="en-US" sz="3100" dirty="0"/>
              <a:t>the </a:t>
            </a:r>
            <a:r>
              <a:rPr lang="en-US" sz="3100" dirty="0" smtClean="0"/>
              <a:t>simulations)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6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365127"/>
            <a:ext cx="7362411" cy="9170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Conclusions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5" y="1192696"/>
            <a:ext cx="7958759" cy="5347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600" dirty="0" smtClean="0"/>
              <a:t> Using </a:t>
            </a:r>
            <a:r>
              <a:rPr lang="en-US" sz="2600" i="1" dirty="0" err="1" smtClean="0"/>
              <a:t>gwemopt</a:t>
            </a:r>
            <a:r>
              <a:rPr lang="en-US" sz="2600" dirty="0" smtClean="0"/>
              <a:t>, we have simulated observational scenarios (cadences, exposure lengths, Optical and NIR filters, etc.) for O4 </a:t>
            </a:r>
            <a:r>
              <a:rPr lang="en-US" sz="2600" dirty="0"/>
              <a:t>skymaps </a:t>
            </a:r>
            <a:r>
              <a:rPr lang="en-US" sz="2600" dirty="0" smtClean="0"/>
              <a:t>on ZTF in the aim of optimizing </a:t>
            </a:r>
            <a:r>
              <a:rPr lang="x-none" sz="2600" dirty="0"/>
              <a:t>K</a:t>
            </a:r>
            <a:r>
              <a:rPr lang="en-US" sz="2600" dirty="0"/>
              <a:t>N </a:t>
            </a:r>
            <a:r>
              <a:rPr lang="x-none" sz="2600" dirty="0" smtClean="0"/>
              <a:t>detections</a:t>
            </a:r>
            <a:r>
              <a:rPr lang="en-US" sz="26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600" dirty="0" smtClean="0"/>
              <a:t> Using LSST survey strategies, we have simulated and investigated filter selections (in particular).</a:t>
            </a:r>
            <a:endParaRPr lang="x-none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00098"/>
                </a:solidFill>
              </a:rPr>
              <a:t> We have published our main r</a:t>
            </a:r>
            <a:r>
              <a:rPr lang="x-none" sz="2600" dirty="0" smtClean="0">
                <a:solidFill>
                  <a:srgbClr val="100098"/>
                </a:solidFill>
              </a:rPr>
              <a:t>esults</a:t>
            </a:r>
            <a:r>
              <a:rPr lang="en-US" sz="2600" dirty="0" smtClean="0">
                <a:solidFill>
                  <a:srgbClr val="100098"/>
                </a:solidFill>
              </a:rPr>
              <a:t>, some of which may be surprising</a:t>
            </a:r>
            <a:r>
              <a:rPr lang="x-none" sz="2600" dirty="0" smtClean="0">
                <a:solidFill>
                  <a:srgbClr val="100098"/>
                </a:solidFill>
              </a:rPr>
              <a:t>.</a:t>
            </a:r>
            <a:endParaRPr lang="x-none" sz="2600" dirty="0">
              <a:solidFill>
                <a:srgbClr val="10009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00098"/>
                </a:solidFill>
              </a:rPr>
              <a:t> Along with the GRANDMA observational campaigns that prepare for the upcoming O4 events, we believe such theoretical/modeling efforts are extremely useful.</a:t>
            </a:r>
          </a:p>
        </p:txBody>
      </p:sp>
    </p:spTree>
    <p:extLst>
      <p:ext uri="{BB962C8B-B14F-4D97-AF65-F5344CB8AC3E}">
        <p14:creationId xmlns:p14="http://schemas.microsoft.com/office/powerpoint/2010/main" val="30693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0" y="365127"/>
            <a:ext cx="7501559" cy="8474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General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39" y="1212575"/>
            <a:ext cx="8069330" cy="5108713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sz="2800" dirty="0" smtClean="0"/>
              <a:t>Important to strategize detection of kilonovae: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400" dirty="0" smtClean="0"/>
              <a:t>through follow-up of GW events </a:t>
            </a:r>
          </a:p>
          <a:p>
            <a:pPr marL="914400" lvl="1" indent="-457200">
              <a:lnSpc>
                <a:spcPct val="105000"/>
              </a:lnSpc>
              <a:buFont typeface="+mj-lt"/>
              <a:buAutoNum type="arabicPeriod"/>
            </a:pPr>
            <a:r>
              <a:rPr lang="en-US" sz="2400" dirty="0" smtClean="0"/>
              <a:t>serendipitously (during regular surveys)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We used </a:t>
            </a:r>
            <a:r>
              <a:rPr lang="en-US" sz="2800" i="1" dirty="0" err="1" smtClean="0"/>
              <a:t>Gwemopt</a:t>
            </a:r>
            <a:r>
              <a:rPr lang="en-US" sz="2800" dirty="0" smtClean="0"/>
              <a:t> (GW-EM optimization), a code that creates observing plans and evaluates their efficiency for ZTF detections.</a:t>
            </a:r>
          </a:p>
          <a:p>
            <a:pPr>
              <a:lnSpc>
                <a:spcPct val="105000"/>
              </a:lnSpc>
            </a:pPr>
            <a:r>
              <a:rPr lang="en-US" sz="2800" dirty="0"/>
              <a:t>We used LSST packages and metrics to simulate surveys in 6 photometric filters</a:t>
            </a:r>
            <a:r>
              <a:rPr lang="en-US" sz="2800" dirty="0" smtClean="0"/>
              <a:t>.</a:t>
            </a:r>
            <a:endParaRPr lang="en-US" sz="2800" i="1" dirty="0" smtClean="0"/>
          </a:p>
          <a:p>
            <a:pPr>
              <a:lnSpc>
                <a:spcPct val="105000"/>
              </a:lnSpc>
            </a:pPr>
            <a:r>
              <a:rPr lang="en-US" sz="2800" dirty="0" smtClean="0"/>
              <a:t>We have considered several observing factors and schemes: </a:t>
            </a:r>
            <a:r>
              <a:rPr lang="en-US" sz="2600" dirty="0" smtClean="0"/>
              <a:t>past failed observations, dynamic vs. fixed </a:t>
            </a:r>
            <a:r>
              <a:rPr lang="en-US" sz="2600" dirty="0"/>
              <a:t>exposures</a:t>
            </a:r>
            <a:r>
              <a:rPr lang="en-US" sz="2600" dirty="0" smtClean="0"/>
              <a:t>, </a:t>
            </a:r>
            <a:r>
              <a:rPr lang="en-US" sz="2600" dirty="0"/>
              <a:t>optical </a:t>
            </a:r>
            <a:r>
              <a:rPr lang="en-US" sz="2600" dirty="0" smtClean="0"/>
              <a:t>vs. near-infrared, etc.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858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852" y="504613"/>
            <a:ext cx="588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SuperScheduler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algorithm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4212" y="1297090"/>
            <a:ext cx="8100391" cy="1441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 err="1" smtClean="0">
                <a:solidFill>
                  <a:srgbClr val="0000CC"/>
                </a:solidFill>
                <a:sym typeface="Wingdings"/>
              </a:rPr>
              <a:t>SuperScheduler</a:t>
            </a:r>
            <a:r>
              <a:rPr lang="en-US" sz="2500" dirty="0" smtClean="0">
                <a:solidFill>
                  <a:srgbClr val="0000CC"/>
                </a:solidFill>
                <a:sym typeface="Wingdings"/>
              </a:rPr>
              <a:t> </a:t>
            </a:r>
            <a:r>
              <a:rPr lang="en-US" sz="2500" dirty="0">
                <a:solidFill>
                  <a:srgbClr val="0000CC"/>
                </a:solidFill>
                <a:sym typeface="Wingdings"/>
              </a:rPr>
              <a:t>can take into account past observations and </a:t>
            </a:r>
            <a:r>
              <a:rPr lang="en-US" sz="2500" i="1" dirty="0">
                <a:solidFill>
                  <a:srgbClr val="0000CC"/>
                </a:solidFill>
                <a:sym typeface="Wingdings"/>
              </a:rPr>
              <a:t>dynamically</a:t>
            </a:r>
            <a:r>
              <a:rPr lang="en-US" sz="2500" dirty="0">
                <a:solidFill>
                  <a:srgbClr val="0000CC"/>
                </a:solidFill>
                <a:sym typeface="Wingdings"/>
              </a:rPr>
              <a:t> schedule new ones.</a:t>
            </a:r>
            <a:endParaRPr lang="en-US" sz="2500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 smtClean="0">
                <a:sym typeface="Wingdings"/>
              </a:rPr>
              <a:t>Some </a:t>
            </a:r>
            <a:r>
              <a:rPr lang="en-US" sz="2500" dirty="0">
                <a:sym typeface="Wingdings"/>
              </a:rPr>
              <a:t>fields </a:t>
            </a:r>
            <a:r>
              <a:rPr lang="en-US" sz="2500" dirty="0" smtClean="0">
                <a:sym typeface="Wingdings"/>
              </a:rPr>
              <a:t>are not observed</a:t>
            </a:r>
            <a:r>
              <a:rPr lang="en-US" sz="2500" dirty="0"/>
              <a:t> </a:t>
            </a:r>
            <a:r>
              <a:rPr lang="en-US" sz="2500" dirty="0" smtClean="0"/>
              <a:t>due to weather issues.</a:t>
            </a:r>
            <a:endParaRPr lang="en-US" sz="2500" dirty="0">
              <a:sym typeface="Wingdings"/>
            </a:endParaRPr>
          </a:p>
        </p:txBody>
      </p:sp>
      <p:pic>
        <p:nvPicPr>
          <p:cNvPr id="8" name="coverage (7)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930" b="9708"/>
          <a:stretch/>
        </p:blipFill>
        <p:spPr>
          <a:xfrm>
            <a:off x="1431235" y="2832652"/>
            <a:ext cx="6017411" cy="2995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7385" y="5828318"/>
            <a:ext cx="699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rounds of scheduling with three </a:t>
            </a:r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telescopes. </a:t>
            </a:r>
          </a:p>
          <a:p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Unobserved 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tiles after each round are shown in white.</a:t>
            </a:r>
          </a:p>
        </p:txBody>
      </p:sp>
    </p:spTree>
    <p:extLst>
      <p:ext uri="{BB962C8B-B14F-4D97-AF65-F5344CB8AC3E}">
        <p14:creationId xmlns:p14="http://schemas.microsoft.com/office/powerpoint/2010/main" val="17608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33" y="1212574"/>
            <a:ext cx="7881870" cy="1769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Difficulties in scheduling multi-epoch observations for </a:t>
            </a:r>
            <a:r>
              <a:rPr lang="en-US" sz="2500" dirty="0" smtClean="0"/>
              <a:t>large maps </a:t>
            </a:r>
            <a:r>
              <a:rPr lang="en-US" sz="2500" dirty="0"/>
              <a:t>with multiple “lobes</a:t>
            </a:r>
            <a:r>
              <a:rPr lang="en-US" sz="2500" dirty="0" smtClean="0"/>
              <a:t>”.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500" dirty="0"/>
              <a:t>Implemented a way to </a:t>
            </a:r>
            <a:r>
              <a:rPr lang="en-US" sz="2500" dirty="0" smtClean="0"/>
              <a:t>schedule </a:t>
            </a:r>
            <a:r>
              <a:rPr lang="en-US" sz="2500" dirty="0"/>
              <a:t>each of these </a:t>
            </a:r>
            <a:r>
              <a:rPr lang="en-US" sz="2500" dirty="0" smtClean="0"/>
              <a:t>lobes by splitting them up in right ascension.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853843" y="484988"/>
            <a:ext cx="358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Filter 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14" y="3583620"/>
            <a:ext cx="3353251" cy="1685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33" y="5393191"/>
            <a:ext cx="7881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Before </a:t>
            </a:r>
            <a:r>
              <a:rPr lang="en-US" sz="2100" b="1" i="1" dirty="0">
                <a:latin typeface="Cambria" panose="02040503050406030204" pitchFamily="18" charset="0"/>
                <a:ea typeface="Cambria" panose="02040503050406030204" pitchFamily="18" charset="0"/>
              </a:rPr>
              <a:t>and after the new implementations. Fields in green have had all requested obs. scheduled, while those in violet have not</a:t>
            </a:r>
            <a:r>
              <a:rPr lang="en-US" sz="21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1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99" y="3583620"/>
            <a:ext cx="3086937" cy="1577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36" y="3627294"/>
            <a:ext cx="2914780" cy="14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98" y="375066"/>
            <a:ext cx="7886700" cy="837509"/>
          </a:xfrm>
        </p:spPr>
        <p:txBody>
          <a:bodyPr>
            <a:normAutofit/>
          </a:bodyPr>
          <a:lstStyle/>
          <a:p>
            <a:r>
              <a:rPr lang="en" sz="3600" dirty="0">
                <a:solidFill>
                  <a:srgbClr val="C00000"/>
                </a:solidFill>
              </a:rPr>
              <a:t>Dynamic Exposures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59" y="1212576"/>
            <a:ext cx="8321537" cy="5138528"/>
          </a:xfrm>
        </p:spPr>
        <p:txBody>
          <a:bodyPr>
            <a:noAutofit/>
          </a:bodyPr>
          <a:lstStyle/>
          <a:p>
            <a:pPr marL="469900" lvl="0" indent="-34290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 smtClean="0"/>
              <a:t>Set </a:t>
            </a:r>
            <a:r>
              <a:rPr lang="en-US" sz="2600" dirty="0"/>
              <a:t>Exposure (standard) technique: </a:t>
            </a:r>
            <a:endParaRPr lang="en-US" sz="2600" dirty="0" smtClean="0"/>
          </a:p>
          <a:p>
            <a:pPr marL="927100" lvl="1" indent="-34290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/>
              <a:t>short </a:t>
            </a:r>
            <a:r>
              <a:rPr lang="en-US" sz="2400" dirty="0"/>
              <a:t>exposures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increase </a:t>
            </a:r>
            <a:r>
              <a:rPr lang="en-US" sz="2400" dirty="0"/>
              <a:t>in </a:t>
            </a:r>
            <a:r>
              <a:rPr lang="en-US" sz="2400" dirty="0" err="1"/>
              <a:t>skymap</a:t>
            </a:r>
            <a:r>
              <a:rPr lang="en-US" sz="2400" dirty="0"/>
              <a:t> </a:t>
            </a:r>
            <a:r>
              <a:rPr lang="en-US" sz="2400" dirty="0" smtClean="0"/>
              <a:t>coverage, useful </a:t>
            </a:r>
            <a:r>
              <a:rPr lang="en-US" sz="2400" dirty="0"/>
              <a:t>for skymaps with large localization </a:t>
            </a:r>
            <a:r>
              <a:rPr lang="en-US" sz="2400" dirty="0" smtClean="0"/>
              <a:t>regions.</a:t>
            </a:r>
          </a:p>
          <a:p>
            <a:pPr marL="927100" lvl="1" indent="-34290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/>
              <a:t>long </a:t>
            </a:r>
            <a:r>
              <a:rPr lang="en-US" sz="2400" dirty="0"/>
              <a:t>exposures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reaches greater depth </a:t>
            </a:r>
            <a:r>
              <a:rPr lang="en-US" sz="2400" dirty="0"/>
              <a:t>(limiting </a:t>
            </a:r>
            <a:r>
              <a:rPr lang="en-US" sz="2400" dirty="0" smtClean="0"/>
              <a:t>magnitude), useful </a:t>
            </a:r>
            <a:r>
              <a:rPr lang="en-US" sz="2400" dirty="0"/>
              <a:t>for candidates with high </a:t>
            </a:r>
            <a:r>
              <a:rPr lang="en-US" sz="2400" dirty="0" smtClean="0"/>
              <a:t>luminosity distances.</a:t>
            </a:r>
            <a:endParaRPr lang="en-US" sz="2400" dirty="0"/>
          </a:p>
          <a:p>
            <a:pPr marL="469900" lvl="0" indent="-34290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600" dirty="0"/>
              <a:t>For maximum efficiency, we </a:t>
            </a:r>
            <a:r>
              <a:rPr lang="en-US" sz="2600" dirty="0" smtClean="0"/>
              <a:t>need the </a:t>
            </a:r>
            <a:r>
              <a:rPr lang="en-US" sz="2600" dirty="0"/>
              <a:t>right balance between coverage </a:t>
            </a:r>
            <a:r>
              <a:rPr lang="en-US" sz="2600" dirty="0" smtClean="0"/>
              <a:t>and depth/distance.</a:t>
            </a:r>
          </a:p>
          <a:p>
            <a:pPr marL="469900" indent="-34290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dirty="0" smtClean="0"/>
              <a:t>Exposure time of each field is calculated using the </a:t>
            </a:r>
            <a:r>
              <a:rPr lang="en-US" sz="2500" dirty="0" err="1"/>
              <a:t>skymap’s</a:t>
            </a:r>
            <a:r>
              <a:rPr lang="en-US" sz="2500" dirty="0"/>
              <a:t> 3D probability </a:t>
            </a:r>
            <a:r>
              <a:rPr lang="en-US" sz="2500" dirty="0" smtClean="0"/>
              <a:t>distribution, i.e., using the distance distributions of each pixel within the field.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705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98" y="375066"/>
            <a:ext cx="7886700" cy="837509"/>
          </a:xfrm>
        </p:spPr>
        <p:txBody>
          <a:bodyPr>
            <a:normAutofit/>
          </a:bodyPr>
          <a:lstStyle/>
          <a:p>
            <a:r>
              <a:rPr lang="en" sz="3600" dirty="0">
                <a:solidFill>
                  <a:srgbClr val="C00000"/>
                </a:solidFill>
              </a:rPr>
              <a:t>Dynamic </a:t>
            </a:r>
            <a:r>
              <a:rPr lang="en" sz="3600" dirty="0" smtClean="0">
                <a:solidFill>
                  <a:srgbClr val="C00000"/>
                </a:solidFill>
              </a:rPr>
              <a:t>Exposures (cont’d)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1287118"/>
            <a:ext cx="7839490" cy="1684682"/>
          </a:xfrm>
        </p:spPr>
        <p:txBody>
          <a:bodyPr>
            <a:normAutofit lnSpcReduction="10000"/>
          </a:bodyPr>
          <a:lstStyle/>
          <a:p>
            <a:pPr marL="469900" lvl="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434343"/>
                </a:solidFill>
              </a:rPr>
              <a:t>We find </a:t>
            </a:r>
            <a:r>
              <a:rPr lang="en-US" sz="2500" dirty="0">
                <a:solidFill>
                  <a:srgbClr val="434343"/>
                </a:solidFill>
              </a:rPr>
              <a:t>that by using Dynamic Exposures over </a:t>
            </a:r>
            <a:r>
              <a:rPr lang="en-US" sz="2500" dirty="0" smtClean="0">
                <a:solidFill>
                  <a:srgbClr val="434343"/>
                </a:solidFill>
              </a:rPr>
              <a:t>Set Exposures, we </a:t>
            </a:r>
            <a:r>
              <a:rPr lang="en-US" sz="2500" u="sng" dirty="0">
                <a:solidFill>
                  <a:srgbClr val="434343"/>
                </a:solidFill>
              </a:rPr>
              <a:t>save </a:t>
            </a:r>
            <a:r>
              <a:rPr lang="en-US" sz="2500" u="sng" dirty="0" smtClean="0">
                <a:solidFill>
                  <a:srgbClr val="434343"/>
                </a:solidFill>
              </a:rPr>
              <a:t>20 (median) minutes </a:t>
            </a:r>
            <a:r>
              <a:rPr lang="en-US" sz="2500" u="sng" dirty="0">
                <a:solidFill>
                  <a:srgbClr val="434343"/>
                </a:solidFill>
              </a:rPr>
              <a:t>of telescope </a:t>
            </a:r>
            <a:r>
              <a:rPr lang="en-US" sz="2500" u="sng" dirty="0" smtClean="0">
                <a:solidFill>
                  <a:srgbClr val="434343"/>
                </a:solidFill>
              </a:rPr>
              <a:t>time</a:t>
            </a:r>
            <a:r>
              <a:rPr lang="en-US" sz="2500" dirty="0" smtClean="0">
                <a:solidFill>
                  <a:srgbClr val="434343"/>
                </a:solidFill>
              </a:rPr>
              <a:t> (6-8 % of observing time, roughly) without compromising efficiency.</a:t>
            </a:r>
            <a:endParaRPr lang="en-US" sz="2500" dirty="0">
              <a:solidFill>
                <a:srgbClr val="434343"/>
              </a:solidFill>
            </a:endParaRPr>
          </a:p>
        </p:txBody>
      </p:sp>
      <p:pic>
        <p:nvPicPr>
          <p:cNvPr id="4" name="Google Shape;164;p22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50064" b="4093"/>
          <a:stretch/>
        </p:blipFill>
        <p:spPr>
          <a:xfrm>
            <a:off x="4257439" y="3071191"/>
            <a:ext cx="4886561" cy="307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3;p22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332" b="50546"/>
          <a:stretch/>
        </p:blipFill>
        <p:spPr>
          <a:xfrm>
            <a:off x="164890" y="3399182"/>
            <a:ext cx="4092549" cy="26438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03244" y="5908021"/>
            <a:ext cx="2685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Gain/Loss in Efficiency (%)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45849" y="6042991"/>
            <a:ext cx="29303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Gain in Telescope Time (min)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419856" y="4483674"/>
            <a:ext cx="171450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Fraction of Skymaps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58368" y="4483674"/>
            <a:ext cx="171450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Fraction of Skymaps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45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9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</a:t>
            </a:r>
            <a:r>
              <a:rPr lang="x-none" sz="3200" dirty="0" smtClean="0">
                <a:solidFill>
                  <a:srgbClr val="C00000"/>
                </a:solidFill>
              </a:rPr>
              <a:t>ptical </a:t>
            </a:r>
            <a:r>
              <a:rPr lang="en-US" sz="3200" dirty="0" smtClean="0">
                <a:solidFill>
                  <a:srgbClr val="C00000"/>
                </a:solidFill>
              </a:rPr>
              <a:t>vs.</a:t>
            </a:r>
            <a:r>
              <a:rPr lang="x-none" sz="3200" dirty="0" smtClean="0">
                <a:solidFill>
                  <a:srgbClr val="C00000"/>
                </a:solidFill>
              </a:rPr>
              <a:t> Near-Infrared</a:t>
            </a:r>
            <a:r>
              <a:rPr lang="en-US" sz="3200" dirty="0" smtClean="0">
                <a:solidFill>
                  <a:srgbClr val="C00000"/>
                </a:solidFill>
              </a:rPr>
              <a:t> Observations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148"/>
            <a:ext cx="7886700" cy="5237922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err="1" smtClean="0"/>
              <a:t>KNe</a:t>
            </a:r>
            <a:r>
              <a:rPr lang="en-US" sz="2600" dirty="0" smtClean="0"/>
              <a:t> </a:t>
            </a:r>
            <a:r>
              <a:rPr lang="en-US" sz="2600" dirty="0"/>
              <a:t>are expected to last longer in </a:t>
            </a:r>
            <a:r>
              <a:rPr lang="en-US" sz="2600" dirty="0" smtClean="0"/>
              <a:t>NIR compared </a:t>
            </a:r>
            <a:r>
              <a:rPr lang="en-US" sz="2600" dirty="0"/>
              <a:t>to the 72-hour follow-up strategies </a:t>
            </a:r>
            <a:r>
              <a:rPr lang="en-US" sz="2600" dirty="0" smtClean="0"/>
              <a:t>for Optical.</a:t>
            </a:r>
            <a:endParaRPr lang="en-US" sz="26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smtClean="0"/>
              <a:t>We ran simulations using ZTF </a:t>
            </a:r>
            <a:r>
              <a:rPr lang="en-US" sz="2600" dirty="0"/>
              <a:t>configurations </a:t>
            </a:r>
            <a:r>
              <a:rPr lang="en-US" sz="2600" dirty="0" smtClean="0"/>
              <a:t>in Optical </a:t>
            </a:r>
            <a:r>
              <a:rPr lang="en-US" sz="2600" dirty="0"/>
              <a:t>(g- and </a:t>
            </a:r>
            <a:r>
              <a:rPr lang="en-US" sz="2600" dirty="0" smtClean="0"/>
              <a:t>r- bands) </a:t>
            </a:r>
            <a:r>
              <a:rPr lang="en-US" sz="2600" dirty="0"/>
              <a:t>and NIR (J- and </a:t>
            </a:r>
            <a:r>
              <a:rPr lang="en-US" sz="2600" dirty="0" smtClean="0"/>
              <a:t>K-) with GW190425 </a:t>
            </a:r>
            <a:r>
              <a:rPr lang="en-US" sz="2600" dirty="0"/>
              <a:t>skymaps </a:t>
            </a:r>
            <a:r>
              <a:rPr lang="en-US" sz="2600" dirty="0" smtClean="0"/>
              <a:t>and light curve </a:t>
            </a:r>
            <a:r>
              <a:rPr lang="en-US" sz="2600" dirty="0"/>
              <a:t>models from the literature.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100098"/>
                </a:solidFill>
              </a:rPr>
              <a:t>We used exposures </a:t>
            </a:r>
            <a:r>
              <a:rPr lang="en-US" sz="2600" dirty="0">
                <a:solidFill>
                  <a:srgbClr val="100098"/>
                </a:solidFill>
              </a:rPr>
              <a:t>of 30 to 600 seconds for observations up to 120 hours</a:t>
            </a:r>
            <a:r>
              <a:rPr lang="en-US" sz="2600" dirty="0" smtClean="0">
                <a:solidFill>
                  <a:srgbClr val="100098"/>
                </a:solidFill>
              </a:rPr>
              <a:t>.</a:t>
            </a:r>
            <a:endParaRPr lang="en-US" sz="2600" dirty="0">
              <a:solidFill>
                <a:srgbClr val="100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1" y="2040007"/>
            <a:ext cx="6275567" cy="4706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4" y="473903"/>
            <a:ext cx="7886700" cy="2328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/>
              <a:t>In Optical, maximum efficiencies are obtained with exposures of less than 100s.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100098"/>
                </a:solidFill>
              </a:rPr>
              <a:t>In NIR, best exposures are 200 to 400s for each tiling, reaching 25% after 48 h, decreasing </a:t>
            </a:r>
            <a:r>
              <a:rPr lang="en-US" sz="2400" dirty="0"/>
              <a:t>for very long exposures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3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89" y="427383"/>
            <a:ext cx="7886700" cy="149086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Also, number </a:t>
            </a:r>
            <a:r>
              <a:rPr lang="en-US" sz="2600" dirty="0"/>
              <a:t>of </a:t>
            </a:r>
            <a:r>
              <a:rPr lang="en-US" sz="2600" dirty="0" smtClean="0"/>
              <a:t>detections </a:t>
            </a:r>
            <a:r>
              <a:rPr lang="en-US" sz="2600" dirty="0"/>
              <a:t>for O4 </a:t>
            </a:r>
            <a:r>
              <a:rPr lang="en-US" sz="2600" dirty="0" err="1"/>
              <a:t>skymap</a:t>
            </a:r>
            <a:r>
              <a:rPr lang="en-US" sz="2600" dirty="0"/>
              <a:t> follow-ups in </a:t>
            </a:r>
            <a:r>
              <a:rPr lang="en-US" sz="2600" dirty="0" smtClean="0"/>
              <a:t>Optical </a:t>
            </a:r>
            <a:r>
              <a:rPr lang="en-US" sz="2600" dirty="0"/>
              <a:t>and NIR </a:t>
            </a:r>
            <a:r>
              <a:rPr lang="en-US" sz="2600" dirty="0" smtClean="0"/>
              <a:t>for different time periods (post GW signal):</a:t>
            </a:r>
            <a:r>
              <a:rPr lang="x-none" sz="2600" dirty="0" smtClean="0"/>
              <a:t> </a:t>
            </a:r>
            <a:endParaRPr lang="en-US" sz="26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949CEEF-4A75-0043-A33E-FA23A4FD78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1659835"/>
            <a:ext cx="8557591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909</Words>
  <Application>Microsoft Office PowerPoint</Application>
  <PresentationFormat>On-screen Show (4:3)</PresentationFormat>
  <Paragraphs>114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Symbol</vt:lpstr>
      <vt:lpstr>Wingdings</vt:lpstr>
      <vt:lpstr>Office Theme</vt:lpstr>
      <vt:lpstr>Optimization Simulations for Kilonova Detections in Optical and Near Infrared</vt:lpstr>
      <vt:lpstr>General Overview</vt:lpstr>
      <vt:lpstr>PowerPoint Presentation</vt:lpstr>
      <vt:lpstr>PowerPoint Presentation</vt:lpstr>
      <vt:lpstr>Dynamic Exposures</vt:lpstr>
      <vt:lpstr>Dynamic Exposures (cont’d)</vt:lpstr>
      <vt:lpstr>Optical vs. Near-Infrared Observations</vt:lpstr>
      <vt:lpstr>PowerPoint Presentation</vt:lpstr>
      <vt:lpstr>PowerPoint Presentation</vt:lpstr>
      <vt:lpstr>VRO/LSST Filter Selections</vt:lpstr>
      <vt:lpstr>PowerPoint Presentation</vt:lpstr>
      <vt:lpstr>Results: Detections and Recovery Efficiencies     (500,000 events injected into the simulations)</vt:lpstr>
      <vt:lpstr>Results: Detections and Recovery Efficiencies      (500,000 events injected into the simulations)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Simulations for Kilonova Detections in Optical and Near Infrared</dc:title>
  <dc:creator>Nidhal Guessoum</dc:creator>
  <cp:lastModifiedBy>Nidhal Guessoum</cp:lastModifiedBy>
  <cp:revision>32</cp:revision>
  <dcterms:created xsi:type="dcterms:W3CDTF">2022-05-14T11:45:04Z</dcterms:created>
  <dcterms:modified xsi:type="dcterms:W3CDTF">2022-05-30T18:21:07Z</dcterms:modified>
</cp:coreProperties>
</file>