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9"/>
  </p:notesMasterIdLst>
  <p:sldIdLst>
    <p:sldId id="256" r:id="rId3"/>
    <p:sldId id="257" r:id="rId4"/>
    <p:sldId id="301" r:id="rId5"/>
    <p:sldId id="324" r:id="rId6"/>
    <p:sldId id="340" r:id="rId7"/>
    <p:sldId id="326" r:id="rId8"/>
    <p:sldId id="258" r:id="rId9"/>
    <p:sldId id="302" r:id="rId10"/>
    <p:sldId id="348" r:id="rId11"/>
    <p:sldId id="349" r:id="rId12"/>
    <p:sldId id="289" r:id="rId13"/>
    <p:sldId id="288" r:id="rId14"/>
    <p:sldId id="351" r:id="rId15"/>
    <p:sldId id="380" r:id="rId16"/>
    <p:sldId id="345" r:id="rId17"/>
    <p:sldId id="366" r:id="rId18"/>
    <p:sldId id="369" r:id="rId19"/>
    <p:sldId id="292" r:id="rId20"/>
    <p:sldId id="367" r:id="rId21"/>
    <p:sldId id="278" r:id="rId22"/>
    <p:sldId id="294" r:id="rId23"/>
    <p:sldId id="372" r:id="rId24"/>
    <p:sldId id="373" r:id="rId25"/>
    <p:sldId id="377" r:id="rId26"/>
    <p:sldId id="323" r:id="rId27"/>
    <p:sldId id="384" r:id="rId28"/>
    <p:sldId id="382" r:id="rId29"/>
    <p:sldId id="383" r:id="rId30"/>
    <p:sldId id="374" r:id="rId31"/>
    <p:sldId id="375" r:id="rId32"/>
    <p:sldId id="376" r:id="rId33"/>
    <p:sldId id="385" r:id="rId34"/>
    <p:sldId id="378" r:id="rId35"/>
    <p:sldId id="353" r:id="rId36"/>
    <p:sldId id="358" r:id="rId37"/>
    <p:sldId id="33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1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EB545-1E03-4C22-A3DB-BB9FB4B18217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567AC-43FF-4BD9-8197-480A7A608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4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A6DE63-5C00-4D5D-B735-3B606D05C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9FCE-368A-4604-83CD-A70AA9EB6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7431-5DCA-4C61-B581-8C236B2C0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FB97-020B-4546-BDFF-6ECF495F9B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49C6-60C0-40BD-9A44-2972265E3F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9BBB59">
                    <a:lumMod val="75000"/>
                  </a:srgbClr>
                </a:solidFill>
              </a:rPr>
              <a:t>21.06.2010</a:t>
            </a:r>
            <a:endParaRPr lang="ru-RU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5286375" cy="358775"/>
          </a:xfrm>
        </p:spPr>
        <p:txBody>
          <a:bodyPr/>
          <a:lstStyle>
            <a:lvl1pPr algn="ctr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9BBB59">
                    <a:lumMod val="75000"/>
                  </a:srgbClr>
                </a:solidFill>
              </a:rPr>
              <a:t>The 2nd  </a:t>
            </a:r>
            <a:r>
              <a:rPr lang="en-US" err="1">
                <a:solidFill>
                  <a:srgbClr val="9BBB59">
                    <a:lumMod val="75000"/>
                  </a:srgbClr>
                </a:solidFill>
              </a:rPr>
              <a:t>Maidanak</a:t>
            </a:r>
            <a:r>
              <a:rPr lang="en-US">
                <a:solidFill>
                  <a:srgbClr val="9BBB59">
                    <a:lumMod val="75000"/>
                  </a:srgbClr>
                </a:solidFill>
              </a:rPr>
              <a:t>  Users Meeting ,21-25 June 2010, Tashkent, Uzbekistan </a:t>
            </a:r>
            <a:endParaRPr lang="ru-RU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43875" y="6356350"/>
            <a:ext cx="542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9288-E854-4D5B-AEBD-A72B574F38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AAF4-4C65-4AF8-B759-E2D9B3EA9C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915D-F379-4C3E-9582-6293F9C3EE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6214-C996-4CF4-AEC8-E9D9E8618E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056-EF38-4EFC-A01F-B445E31974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55F5-FDAF-4AD2-BEC7-9D263CE751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D7DE-709D-4E0E-B292-90D82C368D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FDD4-38A9-4F54-A205-CB375CB79D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4313-6449-48EE-B523-65CEBFA433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8854-48AA-4C45-9869-CC7CC3343A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EA1F-CF46-4C5E-A0C2-605795DE6A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3423-1944-4932-93BF-C575605F98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907A-50A4-42A2-B3CD-69AE770E29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B911-90DB-456E-8D42-DEEDCCF31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5D4E-BB44-4C8C-96F3-B86D9674D5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BA07-D790-4742-A19B-590A70684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Maidanak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ABAD-B34F-4B18-8A5D-0FBA0AA7BC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8E19-F31A-4CB7-AA27-E439C8ACF661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08AC-4600-425C-839A-9B896641D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2" descr="Fon_Cher"/>
          <p:cNvPicPr>
            <a:picLocks noChangeAspect="1" noChangeArrowheads="1"/>
          </p:cNvPicPr>
          <p:nvPr userDrawn="1"/>
        </p:nvPicPr>
        <p:blipFill>
          <a:blip r:embed="rId12" cstate="print">
            <a:lum bright="-44000" contrast="32000"/>
          </a:blip>
          <a:srcRect/>
          <a:stretch>
            <a:fillRect/>
          </a:stretch>
        </p:blipFill>
        <p:spPr bwMode="auto">
          <a:xfrm>
            <a:off x="-38100" y="-285750"/>
            <a:ext cx="9324975" cy="74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62F69-7D66-45B9-9963-A024A0E139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The 2nd  </a:t>
            </a:r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Maidanak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 Users Meeting ,21-25 June 2010, Tashkent, Uzbekistan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2A387-FBC3-40A4-814F-6786BFC925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8" r:id="rId9"/>
    <p:sldLayoutId id="214748368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26085/contributions/11083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8062664" cy="2547714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Albertus Extra Bold" panose="020E0802040304020204" pitchFamily="34" charset="0"/>
                <a:hlinkClick r:id="rId2"/>
              </a:rPr>
              <a:t>Readiness of Maidanak observatory to the observations of optical transients during the O4 run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 Yusuf </a:t>
            </a:r>
            <a:r>
              <a:rPr lang="en-GB" dirty="0" err="1"/>
              <a:t>Tillayev</a:t>
            </a:r>
            <a:r>
              <a:rPr lang="en-GB" dirty="0"/>
              <a:t> </a:t>
            </a:r>
          </a:p>
          <a:p>
            <a:r>
              <a:rPr lang="en-GB" dirty="0"/>
              <a:t>Ulugh Beg Astronomical Institute </a:t>
            </a:r>
            <a:r>
              <a:rPr lang="en-US" dirty="0"/>
              <a:t>(UBAI)</a:t>
            </a:r>
            <a:r>
              <a:rPr lang="en-GB" dirty="0"/>
              <a:t>  </a:t>
            </a:r>
          </a:p>
          <a:p>
            <a:r>
              <a:rPr lang="en-GB" dirty="0"/>
              <a:t>May 14, 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458200" cy="6324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33375"/>
            <a:ext cx="7772400" cy="750888"/>
          </a:xfrm>
        </p:spPr>
        <p:txBody>
          <a:bodyPr/>
          <a:lstStyle/>
          <a:p>
            <a:pPr algn="ctr"/>
            <a:r>
              <a:rPr lang="en-US" altLang="ru-RU" sz="4000">
                <a:latin typeface="Times New Roman" pitchFamily="80" charset="0"/>
              </a:rPr>
              <a:t>1m ZEISS-1000 telescope</a:t>
            </a:r>
            <a:endParaRPr lang="ru-RU" altLang="ru-RU" sz="4000">
              <a:latin typeface="Times New Roman" pitchFamily="80" charset="0"/>
            </a:endParaRPr>
          </a:p>
        </p:txBody>
      </p:sp>
      <p:pic>
        <p:nvPicPr>
          <p:cNvPr id="26628" name="Picture 5" descr="Zeiss_d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525" y="2282166"/>
            <a:ext cx="5688475" cy="4265786"/>
          </a:xfrm>
          <a:noFill/>
        </p:spPr>
      </p:pic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5651500" y="3860800"/>
            <a:ext cx="0" cy="9144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282165"/>
            <a:ext cx="3204004" cy="4271457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765175"/>
          <a:ext cx="8713788" cy="58594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0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Focal instrumentation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Programs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Partners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1.5 meter AZT-22 telescope (D = 1500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 = 11500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(+long focus is f/11.5))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 600 Series 4096x4096 CCD (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Seoul National university</a:t>
                      </a:r>
                      <a:r>
                        <a:rPr lang="it-IT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FOV   18’ x 18’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Near by galaxy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Gravitational lenses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Asteroids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Blazars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Seyfert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galaxies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GRB objects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Korea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Russia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Ukraine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Japan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Italy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meter Zeiss-1000  telescope (D=1.0m, f=13300 mm)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Apogee Alta-U 9000 CCD 3056x3056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SAGE project - 70% of time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UBAI                - 30% available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NAOC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Zeiss-600 0.6m telescope “North” (D = 600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 = 7200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FLI ML0580911   1024×1024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Asteroids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Exoplanets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Japan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Zeiss-600 0.6m telescope “South” (D = 600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 = 7200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FLI IMG ProLine 1024x1024 CCD 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Blazars	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Variable stars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Italy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0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Zeiss-600 0.6m telescope “East” (D = 600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 = 7200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мм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0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AMT-1 0.5m telescope   (D=51 cm, Corrected Ritchey–Chretien f/8)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Apogee Alta-U16M CCD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Exoplanets (Under discuss)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9" marR="4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654" name="Rectangle 1"/>
          <p:cNvSpPr>
            <a:spLocks noChangeArrowheads="1"/>
          </p:cNvSpPr>
          <p:nvPr/>
        </p:nvSpPr>
        <p:spPr bwMode="auto">
          <a:xfrm>
            <a:off x="2541588" y="0"/>
            <a:ext cx="398938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80" charset="0"/>
                <a:ea typeface="Calibri" pitchFamily="34" charset="0"/>
                <a:cs typeface="Times New Roman" pitchFamily="80" charset="0"/>
              </a:rPr>
              <a:t>Telescopes of MAO</a:t>
            </a:r>
            <a:endParaRPr lang="ru-RU" alt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80" charset="0"/>
              <a:ea typeface="Calibri" pitchFamily="34" charset="0"/>
              <a:cs typeface="Times New Roman" pitchFamily="8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46107" cy="57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AF940-ADB0-4739-A0F5-17EE2D7F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set of </a:t>
            </a:r>
            <a:r>
              <a:rPr lang="en-US" dirty="0" err="1"/>
              <a:t>Andor</a:t>
            </a:r>
            <a:r>
              <a:rPr lang="en-US" dirty="0"/>
              <a:t> cameras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2AA9E-865F-4A3E-A9F3-E3FAE063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Three </a:t>
            </a:r>
            <a:r>
              <a:rPr lang="en-US" dirty="0" err="1"/>
              <a:t>Andor</a:t>
            </a:r>
            <a:r>
              <a:rPr lang="en-US" dirty="0"/>
              <a:t> cameras purchased for ~400kEUR</a:t>
            </a:r>
          </a:p>
          <a:p>
            <a:endParaRPr lang="en-US" dirty="0"/>
          </a:p>
          <a:p>
            <a:r>
              <a:rPr lang="uz-Latn-UZ" dirty="0"/>
              <a:t>iKon-XL (XL-EA07-DS) </a:t>
            </a:r>
            <a:endParaRPr lang="en-US" dirty="0"/>
          </a:p>
          <a:p>
            <a:r>
              <a:rPr lang="uz-Latn-UZ" dirty="0"/>
              <a:t>iKon-L (DZ 936N-BEX2-DD)</a:t>
            </a:r>
            <a:endParaRPr lang="en-US" dirty="0"/>
          </a:p>
          <a:p>
            <a:r>
              <a:rPr lang="uz-Latn-UZ" dirty="0"/>
              <a:t>Apogee Aspen CG 230-1-G09-S58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AF558-40E1-4B51-8B8F-64969E65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965475"/>
            <a:ext cx="5337371" cy="41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4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m telescope initiative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New telescope project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E7C4E-FE92-4B4C-BF81-108DA31B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conditions at the Maidanak observatory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B7C93-10E6-49D8-97CF-7BFC970A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testing (</a:t>
            </a:r>
            <a:r>
              <a:rPr lang="en-US" dirty="0" err="1"/>
              <a:t>astroclimate</a:t>
            </a:r>
            <a:r>
              <a:rPr lang="en-US" dirty="0"/>
              <a:t>)</a:t>
            </a:r>
          </a:p>
          <a:p>
            <a:r>
              <a:rPr lang="en-US" dirty="0"/>
              <a:t>The parameters of the atmosphere above the observatory relevant to optical astronomy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297981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E7C4E-FE92-4B4C-BF81-108DA31B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studies of </a:t>
            </a:r>
            <a:r>
              <a:rPr lang="en-US" dirty="0" err="1"/>
              <a:t>astroclimate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B7C93-10E6-49D8-97CF-7BFC970A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project of 4-meter telescope acted as a new motivation to re-initialize site testing measurements</a:t>
            </a:r>
          </a:p>
          <a:p>
            <a:r>
              <a:rPr lang="en-US" dirty="0"/>
              <a:t>The next slides show new data about atmospheric conditions of </a:t>
            </a:r>
            <a:r>
              <a:rPr lang="en-US" dirty="0" err="1"/>
              <a:t>Maidanak</a:t>
            </a:r>
            <a:r>
              <a:rPr lang="en-US" dirty="0"/>
              <a:t> observatory</a:t>
            </a:r>
          </a:p>
          <a:p>
            <a:endParaRPr lang="en-US" dirty="0"/>
          </a:p>
          <a:p>
            <a:endParaRPr lang="en-US" dirty="0"/>
          </a:p>
          <a:p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49232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fig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857250"/>
            <a:ext cx="51879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63" y="-357188"/>
            <a:ext cx="83121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Monthly fraction of clear nights</a:t>
            </a:r>
            <a:endParaRPr lang="ru-RU" sz="4000">
              <a:solidFill>
                <a:srgbClr val="FFFF00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143000" y="6286500"/>
            <a:ext cx="735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Ehgamberdiev et al, 2000  Astron.Astrophys.Suppl.Ser., v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 1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45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 p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.293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</a:t>
            </a: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507560" cy="54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18BAA-674E-42BD-842F-7EF1E781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3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of 1991-2017</a:t>
            </a:r>
            <a:endParaRPr lang="uz-Latn-UZ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694455-6CF5-4B90-A98A-E837460E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559902" cy="5301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6427B-529A-4E9C-AA06-395BE2AD50B6}"/>
              </a:ext>
            </a:extLst>
          </p:cNvPr>
          <p:cNvSpPr txBox="1"/>
          <p:nvPr/>
        </p:nvSpPr>
        <p:spPr>
          <a:xfrm>
            <a:off x="1403648" y="6281125"/>
            <a:ext cx="6912768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z-Latn-U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Annales Of The Geographical Society Of Uzbekistan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2020, v57, pages 218-225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UBAI</a:t>
            </a:r>
          </a:p>
          <a:p>
            <a:pPr lvl="1"/>
            <a:r>
              <a:rPr lang="en-US" dirty="0" err="1"/>
              <a:t>Maidanak</a:t>
            </a:r>
            <a:r>
              <a:rPr lang="en-US" dirty="0"/>
              <a:t> observatory</a:t>
            </a:r>
          </a:p>
          <a:p>
            <a:pPr lvl="1"/>
            <a:r>
              <a:rPr lang="en-US" dirty="0"/>
              <a:t>4m telescope named after Ulugh Beg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Maidanak site characteristics for optical astronomy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New cameras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New telescope and camera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Conclusion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image motion monitor (DIMM)</a:t>
            </a:r>
            <a:endParaRPr lang="ru-RU" dirty="0"/>
          </a:p>
        </p:txBody>
      </p:sp>
      <p:pic>
        <p:nvPicPr>
          <p:cNvPr id="199684" name="Picture 4" descr="fig3_2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844824"/>
            <a:ext cx="4289425" cy="41148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0"/>
            <a:ext cx="8228013" cy="1141413"/>
          </a:xfrm>
        </p:spPr>
        <p:txBody>
          <a:bodyPr/>
          <a:lstStyle/>
          <a:p>
            <a:pPr defTabSz="563563" eaLnBrk="1" hangingPunct="1"/>
            <a:r>
              <a:rPr lang="en-US" sz="4000">
                <a:solidFill>
                  <a:srgbClr val="FFFF00"/>
                </a:solidFill>
                <a:latin typeface="Palatino Linotype" pitchFamily="18" charset="0"/>
              </a:rPr>
              <a:t>Seeing conditions at Mt. Maidanak </a:t>
            </a:r>
            <a:endParaRPr lang="ru-RU" sz="400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57313"/>
            <a:ext cx="665003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143000" y="6286500"/>
            <a:ext cx="735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Ehgamberdiev et al, 2000  Astron.Astrophys.Suppl.Ser., v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 1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45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 p</a:t>
            </a:r>
            <a:r>
              <a:rPr lang="ru-RU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.293</a:t>
            </a:r>
            <a:r>
              <a:rPr lang="en-US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.</a:t>
            </a: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0"/>
            <a:ext cx="8228013" cy="1141413"/>
          </a:xfrm>
        </p:spPr>
        <p:txBody>
          <a:bodyPr/>
          <a:lstStyle/>
          <a:p>
            <a:pPr defTabSz="563563" eaLnBrk="1" hangingPunct="1"/>
            <a:r>
              <a:rPr lang="en-US" sz="4000" dirty="0">
                <a:solidFill>
                  <a:srgbClr val="FFFF00"/>
                </a:solidFill>
                <a:latin typeface="Palatino Linotype" pitchFamily="18" charset="0"/>
              </a:rPr>
              <a:t>Seeing data of 2018</a:t>
            </a:r>
            <a:endParaRPr lang="ru-RU" sz="4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143000" y="6286500"/>
            <a:ext cx="735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highlight>
                  <a:srgbClr val="000000"/>
                </a:highlight>
                <a:latin typeface="Palatino Linotype" pitchFamily="18" charset="0"/>
                <a:cs typeface="Arial" charset="0"/>
              </a:rPr>
              <a:t>Tillayev</a:t>
            </a:r>
            <a:r>
              <a:rPr lang="en-US" dirty="0">
                <a:highlight>
                  <a:srgbClr val="000000"/>
                </a:highlight>
                <a:latin typeface="Palatino Linotype" pitchFamily="18" charset="0"/>
                <a:cs typeface="Arial" charset="0"/>
              </a:rPr>
              <a:t> et al, 2021  submitted to MDPI Galaxy</a:t>
            </a:r>
            <a:endParaRPr lang="ru-RU" dirty="0">
              <a:highlight>
                <a:srgbClr val="000000"/>
              </a:highlight>
              <a:latin typeface="Arial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325C0-738A-4488-BF04-9A03508ECE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141413"/>
            <a:ext cx="6953398" cy="49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0"/>
            <a:ext cx="8228013" cy="1141413"/>
          </a:xfrm>
        </p:spPr>
        <p:txBody>
          <a:bodyPr/>
          <a:lstStyle/>
          <a:p>
            <a:pPr defTabSz="563563" eaLnBrk="1" hangingPunct="1"/>
            <a:r>
              <a:rPr lang="en-US" sz="4000" dirty="0">
                <a:solidFill>
                  <a:srgbClr val="FFFF00"/>
                </a:solidFill>
                <a:latin typeface="Palatino Linotype" pitchFamily="18" charset="0"/>
              </a:rPr>
              <a:t>Seeing – data of 2018</a:t>
            </a:r>
            <a:endParaRPr lang="ru-RU" sz="4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D8A071-2BF3-49D3-A841-5DE9467D5E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84076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0"/>
            <a:ext cx="8228013" cy="1141413"/>
          </a:xfrm>
        </p:spPr>
        <p:txBody>
          <a:bodyPr/>
          <a:lstStyle/>
          <a:p>
            <a:pPr defTabSz="563563" eaLnBrk="1" hangingPunct="1"/>
            <a:r>
              <a:rPr lang="en-US" sz="4000">
                <a:solidFill>
                  <a:srgbClr val="FFFF00"/>
                </a:solidFill>
                <a:latin typeface="Palatino Linotype" pitchFamily="18" charset="0"/>
              </a:rPr>
              <a:t>Seeing-data </a:t>
            </a:r>
            <a:r>
              <a:rPr lang="en-US" sz="4000" dirty="0">
                <a:solidFill>
                  <a:srgbClr val="FFFF00"/>
                </a:solidFill>
                <a:latin typeface="Palatino Linotype" pitchFamily="18" charset="0"/>
              </a:rPr>
              <a:t>of 2018</a:t>
            </a:r>
            <a:endParaRPr lang="ru-RU" sz="40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2FDCA-476B-4AEC-9AA1-102E8F95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2050643"/>
            <a:ext cx="9144000" cy="27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8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62950" cy="719137"/>
          </a:xfrm>
          <a:noFill/>
        </p:spPr>
        <p:txBody>
          <a:bodyPr anchor="ctr"/>
          <a:lstStyle/>
          <a:p>
            <a:pPr algn="ctr"/>
            <a:r>
              <a:rPr lang="en-US" sz="3600" dirty="0">
                <a:latin typeface="Times New Roman" pitchFamily="80" charset="0"/>
              </a:rPr>
              <a:t>Contribution of the surface layer</a:t>
            </a:r>
            <a:endParaRPr lang="ru-RU" sz="3600" dirty="0">
              <a:latin typeface="Times New Roman" pitchFamily="80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10038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619375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252788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19383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938338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63" name="Picture 16" descr="fig315a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050"/>
            <a:ext cx="7215212" cy="54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DB7C8-83E1-AE69-AC48-53BA8425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UBAI participation in GRANDMA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2F00E-DC26-137D-A90F-819DEBEA3DF2}"/>
              </a:ext>
            </a:extLst>
          </p:cNvPr>
          <p:cNvSpPr txBox="1">
            <a:spLocks/>
          </p:cNvSpPr>
          <p:nvPr/>
        </p:nvSpPr>
        <p:spPr>
          <a:xfrm>
            <a:off x="628650" y="1882621"/>
            <a:ext cx="7886700" cy="36073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Since 2019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Yusuf Tillayev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/>
              <a:t>Otabek</a:t>
            </a:r>
            <a:r>
              <a:rPr lang="en-US" dirty="0"/>
              <a:t> </a:t>
            </a:r>
            <a:r>
              <a:rPr lang="en-US" dirty="0" err="1"/>
              <a:t>Burkhonov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Tatyana </a:t>
            </a:r>
            <a:r>
              <a:rPr lang="en-US" dirty="0" err="1"/>
              <a:t>Sadibekova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err="1"/>
              <a:t>Yodgor</a:t>
            </a:r>
            <a:r>
              <a:rPr lang="en-US" dirty="0"/>
              <a:t> </a:t>
            </a:r>
            <a:r>
              <a:rPr lang="en-US" dirty="0" err="1"/>
              <a:t>Rajabov</a:t>
            </a:r>
            <a:r>
              <a:rPr lang="en-US" dirty="0"/>
              <a:t> (pre-PhD student)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2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5F090-D68A-49C3-833F-1E7DDDA3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Uzbekistan team telescopes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3F219-4809-451C-B699-CD4E1EBD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2621"/>
            <a:ext cx="7886700" cy="3607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Responsible person for observations </a:t>
            </a:r>
            <a:r>
              <a:rPr lang="en-US" dirty="0" err="1"/>
              <a:t>Yodgor</a:t>
            </a:r>
            <a:r>
              <a:rPr lang="en-US" dirty="0"/>
              <a:t> </a:t>
            </a:r>
            <a:r>
              <a:rPr lang="en-US" dirty="0" err="1"/>
              <a:t>Rajabov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For observations we are going to use:</a:t>
            </a:r>
          </a:p>
          <a:p>
            <a:r>
              <a:rPr lang="en-US" dirty="0"/>
              <a:t>0.6 meter “North” telescope – NT-60</a:t>
            </a:r>
          </a:p>
          <a:p>
            <a:r>
              <a:rPr lang="en-US" dirty="0"/>
              <a:t>0.6 meter “South” telescope – ST-60</a:t>
            </a:r>
          </a:p>
          <a:p>
            <a:r>
              <a:rPr lang="en-US" dirty="0"/>
              <a:t>Probably we will be able to use the 1.5 meter telescope (under discussion) if:</a:t>
            </a:r>
          </a:p>
          <a:p>
            <a:pPr lvl="1"/>
            <a:r>
              <a:rPr lang="en-US" dirty="0"/>
              <a:t>It is possible to interrupt the telescope program</a:t>
            </a:r>
          </a:p>
          <a:p>
            <a:pPr lvl="1"/>
            <a:r>
              <a:rPr lang="en-US" dirty="0"/>
              <a:t>The object is fainter</a:t>
            </a:r>
          </a:p>
          <a:p>
            <a:pPr marL="0" indent="0">
              <a:buNone/>
            </a:pPr>
            <a:r>
              <a:rPr lang="en-US" dirty="0"/>
              <a:t>All of the telescopes have CCD and UBVRI filters.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39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1091B-2A49-4D29-9CD6-79ED7C1C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UBAI ST-60 and NT-60 photometry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BC9F0-59D2-44F3-AC3A-5E3464F4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-Latn-UZ" dirty="0">
                <a:effectLst/>
                <a:latin typeface="Arial" panose="020B0604020202020204" pitchFamily="34" charset="0"/>
              </a:rPr>
              <a:t>Photometry contact person</a:t>
            </a:r>
            <a:r>
              <a:rPr lang="en-US" dirty="0">
                <a:effectLst/>
                <a:latin typeface="Arial" panose="020B0604020202020204" pitchFamily="34" charset="0"/>
              </a:rPr>
              <a:t> – </a:t>
            </a:r>
            <a:r>
              <a:rPr lang="en-US" dirty="0" err="1">
                <a:effectLst/>
                <a:latin typeface="Arial" panose="020B0604020202020204" pitchFamily="34" charset="0"/>
              </a:rPr>
              <a:t>Otabek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Burkhonov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uz-Latn-UZ" dirty="0">
                <a:effectLst/>
                <a:latin typeface="Arial" panose="020B0604020202020204" pitchFamily="34" charset="0"/>
              </a:rPr>
              <a:t>Photometry routine</a:t>
            </a:r>
            <a:br>
              <a:rPr lang="uz-Latn-UZ" dirty="0"/>
            </a:br>
            <a:r>
              <a:rPr lang="uz-Latn-UZ" dirty="0">
                <a:effectLst/>
                <a:latin typeface="Arial" panose="020B0604020202020204" pitchFamily="34" charset="0"/>
              </a:rPr>
              <a:t>○ Real-time astrometry on the telescope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MaxIm</a:t>
            </a:r>
            <a:r>
              <a:rPr lang="en-US" dirty="0">
                <a:effectLst/>
                <a:latin typeface="Arial" panose="020B0604020202020204" pitchFamily="34" charset="0"/>
              </a:rPr>
              <a:t> DL (UCAC 4 catalogue)</a:t>
            </a:r>
            <a:br>
              <a:rPr lang="uz-Latn-UZ" dirty="0"/>
            </a:br>
            <a:r>
              <a:rPr lang="uz-Latn-UZ" dirty="0">
                <a:effectLst/>
                <a:latin typeface="Arial" panose="020B0604020202020204" pitchFamily="34" charset="0"/>
              </a:rPr>
              <a:t>○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uz-Latn-UZ" dirty="0">
                <a:effectLst/>
                <a:latin typeface="Arial" panose="020B0604020202020204" pitchFamily="34" charset="0"/>
              </a:rPr>
              <a:t>custom aperture photometry </a:t>
            </a:r>
            <a:r>
              <a:rPr lang="en-US" dirty="0">
                <a:effectLst/>
                <a:latin typeface="Arial" panose="020B0604020202020204" pitchFamily="34" charset="0"/>
              </a:rPr>
              <a:t>via </a:t>
            </a:r>
            <a:r>
              <a:rPr lang="en-US" dirty="0" err="1">
                <a:effectLst/>
                <a:latin typeface="Arial" panose="020B0604020202020204" pitchFamily="34" charset="0"/>
              </a:rPr>
              <a:t>MaxIm</a:t>
            </a:r>
            <a:r>
              <a:rPr lang="en-US" dirty="0">
                <a:effectLst/>
                <a:latin typeface="Arial" panose="020B0604020202020204" pitchFamily="34" charset="0"/>
              </a:rPr>
              <a:t> DL</a:t>
            </a:r>
            <a:br>
              <a:rPr lang="uz-Latn-UZ" dirty="0"/>
            </a:br>
            <a:r>
              <a:rPr lang="uz-Latn-UZ" dirty="0">
                <a:effectLst/>
                <a:latin typeface="Arial" panose="020B0604020202020204" pitchFamily="34" charset="0"/>
              </a:rPr>
              <a:t>○</a:t>
            </a:r>
            <a:r>
              <a:rPr lang="en-US" dirty="0">
                <a:effectLst/>
                <a:latin typeface="Arial" panose="020B0604020202020204" pitchFamily="34" charset="0"/>
              </a:rPr>
              <a:t> full field source checking by </a:t>
            </a:r>
            <a:r>
              <a:rPr lang="en-US" dirty="0" err="1">
                <a:effectLst/>
                <a:latin typeface="Arial" panose="020B0604020202020204" pitchFamily="34" charset="0"/>
              </a:rPr>
              <a:t>SExtrator</a:t>
            </a:r>
            <a:r>
              <a:rPr lang="en-US" dirty="0">
                <a:effectLst/>
                <a:latin typeface="Arial" panose="020B0604020202020204" pitchFamily="34" charset="0"/>
              </a:rPr>
              <a:t> software</a:t>
            </a:r>
            <a:br>
              <a:rPr lang="uz-Latn-UZ" dirty="0"/>
            </a:br>
            <a:r>
              <a:rPr lang="uz-Latn-UZ" dirty="0">
                <a:effectLst/>
                <a:latin typeface="Arial" panose="020B0604020202020204" pitchFamily="34" charset="0"/>
              </a:rPr>
              <a:t>○ Final photometry using custom STDPipe-based pipeline, run manually</a:t>
            </a:r>
            <a:br>
              <a:rPr lang="uz-Latn-UZ" dirty="0"/>
            </a:br>
            <a:r>
              <a:rPr lang="uz-Latn-UZ" dirty="0">
                <a:effectLst/>
                <a:latin typeface="Arial" panose="020B0604020202020204" pitchFamily="34" charset="0"/>
              </a:rPr>
              <a:t>○ Alternative independent processing based on IRAF</a:t>
            </a:r>
            <a:r>
              <a:rPr lang="en-US" dirty="0">
                <a:effectLst/>
                <a:latin typeface="Arial" panose="020B0604020202020204" pitchFamily="34" charset="0"/>
              </a:rPr>
              <a:t> by using our own scripts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1455257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8774-7EB1-4C20-BBFB-175657DC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telescope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4AF2E-CDFB-45BD-B537-530A5401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GRB and GW optical counterparts</a:t>
            </a:r>
          </a:p>
          <a:p>
            <a:r>
              <a:rPr lang="en-US" dirty="0"/>
              <a:t>Target of opportunity objects (</a:t>
            </a:r>
            <a:r>
              <a:rPr lang="en-US" dirty="0" err="1"/>
              <a:t>ToO</a:t>
            </a:r>
            <a:r>
              <a:rPr lang="en-US" dirty="0"/>
              <a:t>) become more and more important</a:t>
            </a:r>
          </a:p>
          <a:p>
            <a:r>
              <a:rPr lang="en-US" dirty="0"/>
              <a:t>Since the 4-m telescope is a long term project, a small but powerful telescope required.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6576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/>
              <a:t>Uzbekistan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3975"/>
            <a:ext cx="83724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23975"/>
            <a:ext cx="83724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8774-7EB1-4C20-BBFB-175657DC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80-cm telescope</a:t>
            </a:r>
            <a:endParaRPr lang="uz-Latn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4AF2E-CDFB-45BD-B537-530A5401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collaboration with GRANDMA</a:t>
            </a:r>
          </a:p>
          <a:p>
            <a:r>
              <a:rPr lang="en-US" dirty="0"/>
              <a:t>With financial support of the ministry of Innovative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245593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B3125-4032-4C9C-92BF-637DEF26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  <a:endParaRPr lang="uz-Latn-U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0C7764-1D0F-4F1D-AA1C-19C215DFF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500"/>
          <a:stretch/>
        </p:blipFill>
        <p:spPr>
          <a:xfrm>
            <a:off x="1403648" y="1916832"/>
            <a:ext cx="6131024" cy="3907228"/>
          </a:xfrm>
        </p:spPr>
      </p:pic>
    </p:spTree>
    <p:extLst>
      <p:ext uri="{BB962C8B-B14F-4D97-AF65-F5344CB8AC3E}">
        <p14:creationId xmlns:p14="http://schemas.microsoft.com/office/powerpoint/2010/main" val="319057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25173-D9C9-8F62-5016-5B4FA3CC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/>
              <a:t>EQ800PF f2,26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FF921B-4CA9-8940-BCF7-CAB9F8C5A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025" y="1427577"/>
            <a:ext cx="6133950" cy="5327464"/>
          </a:xfrm>
        </p:spPr>
      </p:pic>
    </p:spTree>
    <p:extLst>
      <p:ext uri="{BB962C8B-B14F-4D97-AF65-F5344CB8AC3E}">
        <p14:creationId xmlns:p14="http://schemas.microsoft.com/office/powerpoint/2010/main" val="3230726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80596-E0B2-43F2-B756-B3CF4FB4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6E62CA-DBA0-44AE-9BA4-EDB716138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476" y="1600200"/>
            <a:ext cx="6519047" cy="4525963"/>
          </a:xfrm>
        </p:spPr>
      </p:pic>
    </p:spTree>
    <p:extLst>
      <p:ext uri="{BB962C8B-B14F-4D97-AF65-F5344CB8AC3E}">
        <p14:creationId xmlns:p14="http://schemas.microsoft.com/office/powerpoint/2010/main" val="21615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project of the 4 m telescope has been initiated</a:t>
            </a:r>
          </a:p>
          <a:p>
            <a:r>
              <a:rPr lang="en-US" dirty="0"/>
              <a:t>New measurements of the atmospheric parameters have been carried out</a:t>
            </a:r>
          </a:p>
          <a:p>
            <a:r>
              <a:rPr lang="en-GB" dirty="0"/>
              <a:t>New studies confirm high quality conditions for optical astronomy</a:t>
            </a:r>
          </a:p>
          <a:p>
            <a:r>
              <a:rPr lang="en-US" dirty="0"/>
              <a:t>Installation of 80 cm telescope is in progress for  GW,  GRB counterparts observations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Thanks for your attention!</a:t>
            </a:r>
            <a:endParaRPr lang="ru-RU" dirty="0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5CE20188-3EBF-4A1C-B2BC-372332F0F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20" y="1620079"/>
            <a:ext cx="7957959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Network of educational observatories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2638" y="1484313"/>
            <a:ext cx="7515225" cy="49339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Ulugh Beg Astronomical Institute</a:t>
            </a:r>
            <a:br>
              <a:rPr lang="en-US" dirty="0"/>
            </a:br>
            <a:r>
              <a:rPr lang="en-US" dirty="0"/>
              <a:t>(UBAI)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UBAI is one of the oldest institutions of Uzbekistan</a:t>
            </a:r>
          </a:p>
          <a:p>
            <a:endParaRPr lang="ru-RU" dirty="0"/>
          </a:p>
        </p:txBody>
      </p:sp>
      <p:pic>
        <p:nvPicPr>
          <p:cNvPr id="148482" name="Picture 2" descr="Image result for logo of ubai astronomical instit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97" y="4249045"/>
            <a:ext cx="2664296" cy="1877118"/>
          </a:xfrm>
          <a:prstGeom prst="rect">
            <a:avLst/>
          </a:prstGeom>
          <a:noFill/>
        </p:spPr>
      </p:pic>
      <p:pic>
        <p:nvPicPr>
          <p:cNvPr id="5" name="Picture 4" descr="Tashkent observatory was founded in 1873">
            <a:extLst>
              <a:ext uri="{FF2B5EF4-FFF2-40B4-BE49-F238E27FC236}">
                <a16:creationId xmlns:a16="http://schemas.microsoft.com/office/drawing/2014/main" id="{08709E0C-ECA8-100F-23D9-1B07DE7F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16597"/>
            <a:ext cx="5481889" cy="3941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Ulugh Beg Astronomical Institute</a:t>
            </a:r>
            <a:br>
              <a:rPr lang="en-US" dirty="0"/>
            </a:br>
            <a:r>
              <a:rPr lang="en-US" dirty="0"/>
              <a:t>(UBAI)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staff 51 of 140</a:t>
            </a:r>
          </a:p>
          <a:p>
            <a:r>
              <a:rPr lang="en-US" dirty="0"/>
              <a:t>Main observational facility is </a:t>
            </a:r>
            <a:r>
              <a:rPr lang="en-US" dirty="0" err="1"/>
              <a:t>Maidanak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63D3015C-908E-CC8D-7C57-9A3F2A32F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439" r="15874" b="27166"/>
          <a:stretch/>
        </p:blipFill>
        <p:spPr bwMode="auto">
          <a:xfrm>
            <a:off x="304373" y="3068960"/>
            <a:ext cx="8228067" cy="30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fields of research</a:t>
            </a:r>
            <a:endParaRPr lang="ru-RU" dirty="0"/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Minor planets </a:t>
            </a:r>
          </a:p>
          <a:p>
            <a:r>
              <a:rPr lang="en-US" dirty="0"/>
              <a:t>Galactic Astronomy</a:t>
            </a:r>
          </a:p>
          <a:p>
            <a:r>
              <a:rPr lang="en-US" dirty="0"/>
              <a:t>Physical variable stars, </a:t>
            </a:r>
            <a:r>
              <a:rPr lang="en-US" dirty="0" err="1"/>
              <a:t>exoplanets</a:t>
            </a:r>
            <a:r>
              <a:rPr lang="en-US" dirty="0"/>
              <a:t> and close binary systems</a:t>
            </a:r>
          </a:p>
          <a:p>
            <a:r>
              <a:rPr lang="en-US" dirty="0"/>
              <a:t>Extragalactic objects (AGN, GLS)</a:t>
            </a:r>
          </a:p>
          <a:p>
            <a:r>
              <a:rPr lang="en-US" dirty="0"/>
              <a:t>Space geodynamics</a:t>
            </a:r>
          </a:p>
          <a:p>
            <a:r>
              <a:rPr lang="en-US" dirty="0" err="1"/>
              <a:t>Astroclimate</a:t>
            </a:r>
            <a:r>
              <a:rPr lang="en-US" dirty="0"/>
              <a:t> (site testing)</a:t>
            </a:r>
          </a:p>
          <a:p>
            <a:r>
              <a:rPr lang="en-US" dirty="0"/>
              <a:t>Theoretical astrophysics of compact objects, GR</a:t>
            </a:r>
            <a:r>
              <a:rPr lang="ru-RU" dirty="0"/>
              <a:t> </a:t>
            </a:r>
            <a:r>
              <a:rPr lang="en-US" dirty="0"/>
              <a:t>and gravitation effects</a:t>
            </a:r>
          </a:p>
          <a:p>
            <a:endParaRPr lang="en-US" dirty="0"/>
          </a:p>
          <a:p>
            <a:pPr>
              <a:buFont typeface="Wingdings" pitchFamily="80" charset="2"/>
              <a:buNone/>
            </a:pPr>
            <a:endParaRPr lang="en-US" dirty="0"/>
          </a:p>
          <a:p>
            <a:pPr>
              <a:buFont typeface="Wingdings" pitchFamily="80" charset="2"/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-36513"/>
            <a:ext cx="10512425" cy="69945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9001000" cy="2952328"/>
          </a:xfrm>
        </p:spPr>
        <p:txBody>
          <a:bodyPr>
            <a:normAutofit fontScale="90000"/>
          </a:bodyPr>
          <a:lstStyle/>
          <a:p>
            <a:r>
              <a:rPr lang="ru-RU" sz="6600" b="1" dirty="0" err="1">
                <a:solidFill>
                  <a:srgbClr val="008000"/>
                </a:solidFill>
              </a:rPr>
              <a:t>Maidanak</a:t>
            </a:r>
            <a:br>
              <a:rPr lang="ru-RU" sz="6600" b="1" dirty="0">
                <a:solidFill>
                  <a:srgbClr val="008000"/>
                </a:solidFill>
              </a:rPr>
            </a:br>
            <a:r>
              <a:rPr lang="ru-RU" sz="6600" b="1" dirty="0" err="1">
                <a:solidFill>
                  <a:srgbClr val="008000"/>
                </a:solidFill>
              </a:rPr>
              <a:t>Observatory</a:t>
            </a:r>
            <a:r>
              <a:rPr lang="en-US" sz="6600" b="1" dirty="0">
                <a:solidFill>
                  <a:srgbClr val="008000"/>
                </a:solidFill>
              </a:rPr>
              <a:t> </a:t>
            </a:r>
            <a:br>
              <a:rPr lang="en-US" sz="6600" b="1" dirty="0">
                <a:solidFill>
                  <a:srgbClr val="0080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66°56”E, 38°41”N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2700 m </a:t>
            </a:r>
            <a:r>
              <a:rPr lang="en-GB" dirty="0" err="1">
                <a:solidFill>
                  <a:srgbClr val="FFFF00"/>
                </a:solidFill>
              </a:rPr>
              <a:t>asl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311570"/>
            <a:ext cx="7345015" cy="5546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8382000" cy="6172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798</Words>
  <Application>Microsoft Office PowerPoint</Application>
  <PresentationFormat>Экран (4:3)</PresentationFormat>
  <Paragraphs>140</Paragraphs>
  <Slides>36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Albertus Extra Bold</vt:lpstr>
      <vt:lpstr>Arial</vt:lpstr>
      <vt:lpstr>Calibri</vt:lpstr>
      <vt:lpstr>Palatino Linotype</vt:lpstr>
      <vt:lpstr>Times New Roman</vt:lpstr>
      <vt:lpstr>Wingdings</vt:lpstr>
      <vt:lpstr>Тема Office</vt:lpstr>
      <vt:lpstr>1_Тема Office</vt:lpstr>
      <vt:lpstr>Readiness of Maidanak observatory to the observations of optical transients during the O4 run</vt:lpstr>
      <vt:lpstr>Outline</vt:lpstr>
      <vt:lpstr>Uzbekistan</vt:lpstr>
      <vt:lpstr>Ulugh Beg Astronomical Institute (UBAI)</vt:lpstr>
      <vt:lpstr>Ulugh Beg Astronomical Institute (UBAI)</vt:lpstr>
      <vt:lpstr>Main fields of research</vt:lpstr>
      <vt:lpstr>Maidanak Observatory  66°56”E, 38°41”N 2700 m asl </vt:lpstr>
      <vt:lpstr>Презентация PowerPoint</vt:lpstr>
      <vt:lpstr>Презентация PowerPoint</vt:lpstr>
      <vt:lpstr>Презентация PowerPoint</vt:lpstr>
      <vt:lpstr>1m ZEISS-1000 telescope</vt:lpstr>
      <vt:lpstr>Презентация PowerPoint</vt:lpstr>
      <vt:lpstr>Презентация PowerPoint</vt:lpstr>
      <vt:lpstr>New set of Andor cameras</vt:lpstr>
      <vt:lpstr>4 m telescope initiative</vt:lpstr>
      <vt:lpstr>Atmospheric conditions at the Maidanak observatory</vt:lpstr>
      <vt:lpstr>New studies of astroclimate</vt:lpstr>
      <vt:lpstr>Презентация PowerPoint</vt:lpstr>
      <vt:lpstr>Data of 1991-2017</vt:lpstr>
      <vt:lpstr>Differential image motion monitor (DIMM)</vt:lpstr>
      <vt:lpstr>Seeing conditions at Mt. Maidanak </vt:lpstr>
      <vt:lpstr>Seeing data of 2018</vt:lpstr>
      <vt:lpstr>Seeing – data of 2018</vt:lpstr>
      <vt:lpstr>Seeing-data of 2018</vt:lpstr>
      <vt:lpstr>Contribution of the surface layer</vt:lpstr>
      <vt:lpstr>UBAI participation in GRANDMA</vt:lpstr>
      <vt:lpstr>Uzbekistan team telescopes</vt:lpstr>
      <vt:lpstr>UBAI ST-60 and NT-60 photometry</vt:lpstr>
      <vt:lpstr>New telescope</vt:lpstr>
      <vt:lpstr>80-cm telescope</vt:lpstr>
      <vt:lpstr>Budget</vt:lpstr>
      <vt:lpstr>EQ800PF f2,26</vt:lpstr>
      <vt:lpstr>Презентация PowerPoint</vt:lpstr>
      <vt:lpstr>Conclusion</vt:lpstr>
      <vt:lpstr>Thanks for your attention!</vt:lpstr>
      <vt:lpstr>Network of educational observatories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Yusuf</cp:lastModifiedBy>
  <cp:revision>88</cp:revision>
  <dcterms:created xsi:type="dcterms:W3CDTF">2019-02-07T09:07:21Z</dcterms:created>
  <dcterms:modified xsi:type="dcterms:W3CDTF">2022-05-30T10:40:05Z</dcterms:modified>
</cp:coreProperties>
</file>