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66" r:id="rId4"/>
    <p:sldId id="268" r:id="rId5"/>
    <p:sldId id="264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3" autoAdjust="0"/>
    <p:restoredTop sz="94662"/>
  </p:normalViewPr>
  <p:slideViewPr>
    <p:cSldViewPr snapToGrid="0" snapToObjects="1">
      <p:cViewPr varScale="1">
        <p:scale>
          <a:sx n="160" d="100"/>
          <a:sy n="160" d="100"/>
        </p:scale>
        <p:origin x="6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12/01/22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12/01/22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12/01/2022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12/01/2022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12/01/2022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12/01/2022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12/01/2022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12/01/2022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ndbox.providers.eosc-portal.eu/openapi" TargetMode="External"/><Relationship Id="rId3" Type="http://schemas.openxmlformats.org/officeDocument/2006/relationships/hyperlink" Target="https://zenodo.org/record/5726890#.YdgTRxPMLDQ" TargetMode="External"/><Relationship Id="rId7" Type="http://schemas.openxmlformats.org/officeDocument/2006/relationships/hyperlink" Target="https://providers.eosc-portal.eu/openapi" TargetMode="External"/><Relationship Id="rId2" Type="http://schemas.openxmlformats.org/officeDocument/2006/relationships/hyperlink" Target="https://zenodo.org/record/5746503#.YdgTRxPMLD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ai.eosc-portal.eu/providers-api/" TargetMode="External"/><Relationship Id="rId5" Type="http://schemas.openxmlformats.org/officeDocument/2006/relationships/hyperlink" Target="https://zenodo.org/record/3826907" TargetMode="External"/><Relationship Id="rId4" Type="http://schemas.openxmlformats.org/officeDocument/2006/relationships/hyperlink" Target="https://eosc-portal.eu/providers-document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281/zenodo.382690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WP3 – OSSR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OSSR and EOSC</a:t>
            </a:r>
          </a:p>
          <a:p>
            <a:r>
              <a:rPr lang="it-IT" dirty="0"/>
              <a:t>T. Vuillaume, 12-01-2022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51419-7594-3D44-815C-9128AFC9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Resources</a:t>
            </a:r>
            <a:r>
              <a:rPr lang="fr-FR" dirty="0"/>
              <a:t> and documentation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28269-C21E-3444-8280-9D66D78C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600" dirty="0"/>
              <a:t> EOSC </a:t>
            </a:r>
            <a:r>
              <a:rPr lang="fr-FR" sz="1600" dirty="0" err="1"/>
              <a:t>onboarding</a:t>
            </a:r>
            <a:r>
              <a:rPr lang="fr-FR" sz="1600" dirty="0"/>
              <a:t> </a:t>
            </a:r>
            <a:r>
              <a:rPr lang="fr-FR" sz="1600" dirty="0" err="1"/>
              <a:t>process</a:t>
            </a:r>
            <a:endParaRPr lang="fr-FR" sz="1600" dirty="0"/>
          </a:p>
          <a:p>
            <a:pPr lvl="1"/>
            <a:r>
              <a:rPr lang="fr-FR" sz="1200" dirty="0">
                <a:hlinkClick r:id="rId2"/>
              </a:rPr>
              <a:t>https://zenodo.org/record/5746503#.YdgTRxPMLDQ</a:t>
            </a:r>
            <a:endParaRPr lang="fr-FR" sz="1200" dirty="0"/>
          </a:p>
          <a:p>
            <a:pPr lvl="1"/>
            <a:r>
              <a:rPr lang="fr-FR" sz="1200" dirty="0"/>
              <a:t>the </a:t>
            </a:r>
            <a:r>
              <a:rPr lang="fr-FR" sz="1200" dirty="0" err="1"/>
              <a:t>process</a:t>
            </a:r>
            <a:r>
              <a:rPr lang="fr-FR" sz="1200" dirty="0"/>
              <a:t> </a:t>
            </a:r>
            <a:r>
              <a:rPr lang="fr-FR" sz="1200" dirty="0" err="1"/>
              <a:t>that</a:t>
            </a:r>
            <a:r>
              <a:rPr lang="fr-FR" sz="1200" dirty="0"/>
              <a:t> an EOSC Provider must </a:t>
            </a:r>
            <a:r>
              <a:rPr lang="fr-FR" sz="1200" dirty="0" err="1"/>
              <a:t>follow</a:t>
            </a:r>
            <a:r>
              <a:rPr lang="fr-FR" sz="1200" dirty="0"/>
              <a:t> to </a:t>
            </a:r>
            <a:r>
              <a:rPr lang="fr-FR" sz="1200" dirty="0" err="1"/>
              <a:t>register</a:t>
            </a:r>
            <a:r>
              <a:rPr lang="fr-FR" sz="1200" dirty="0"/>
              <a:t> the Provider and </a:t>
            </a:r>
            <a:r>
              <a:rPr lang="fr-FR" sz="1200" dirty="0" err="1"/>
              <a:t>its</a:t>
            </a:r>
            <a:r>
              <a:rPr lang="fr-FR" sz="1200" dirty="0"/>
              <a:t> </a:t>
            </a:r>
            <a:r>
              <a:rPr lang="fr-FR" sz="1200" dirty="0" err="1"/>
              <a:t>Resources</a:t>
            </a:r>
            <a:r>
              <a:rPr lang="fr-FR" sz="1200" dirty="0"/>
              <a:t> in the EOSC Portal</a:t>
            </a:r>
          </a:p>
          <a:p>
            <a:r>
              <a:rPr lang="fr-FR" sz="1600" dirty="0"/>
              <a:t> EOSC portal profiles</a:t>
            </a:r>
          </a:p>
          <a:p>
            <a:pPr lvl="1"/>
            <a:r>
              <a:rPr lang="fr-FR" sz="1200" dirty="0">
                <a:hlinkClick r:id="rId3"/>
              </a:rPr>
              <a:t>https://zenodo.org/record/5726890#.YdgTRxPMLDQ</a:t>
            </a:r>
            <a:endParaRPr lang="fr-FR" sz="1200" dirty="0"/>
          </a:p>
          <a:p>
            <a:pPr lvl="1"/>
            <a:r>
              <a:rPr lang="fr-FR" sz="1200" dirty="0" err="1"/>
              <a:t>specifications</a:t>
            </a:r>
            <a:r>
              <a:rPr lang="fr-FR" sz="1200" dirty="0"/>
              <a:t> </a:t>
            </a:r>
            <a:r>
              <a:rPr lang="fr-FR" sz="1200" dirty="0" err="1"/>
              <a:t>that</a:t>
            </a:r>
            <a:r>
              <a:rPr lang="fr-FR" sz="1200" dirty="0"/>
              <a:t> </a:t>
            </a:r>
            <a:r>
              <a:rPr lang="fr-FR" sz="1200" dirty="0" err="1"/>
              <a:t>define</a:t>
            </a:r>
            <a:r>
              <a:rPr lang="fr-FR" sz="1200" dirty="0"/>
              <a:t> </a:t>
            </a:r>
            <a:r>
              <a:rPr lang="fr-FR" sz="1200" dirty="0" err="1"/>
              <a:t>common</a:t>
            </a:r>
            <a:r>
              <a:rPr lang="fr-FR" sz="1200" dirty="0"/>
              <a:t> data </a:t>
            </a:r>
            <a:r>
              <a:rPr lang="fr-FR" sz="1200" dirty="0" err="1"/>
              <a:t>models</a:t>
            </a:r>
            <a:r>
              <a:rPr lang="fr-FR" sz="1200" dirty="0"/>
              <a:t> for EOSC </a:t>
            </a:r>
            <a:r>
              <a:rPr lang="fr-FR" sz="1200" dirty="0" err="1"/>
              <a:t>entities</a:t>
            </a:r>
            <a:r>
              <a:rPr lang="fr-FR" sz="1200" dirty="0"/>
              <a:t> (Providers, </a:t>
            </a:r>
            <a:r>
              <a:rPr lang="fr-FR" sz="1200" dirty="0" err="1"/>
              <a:t>Resources</a:t>
            </a:r>
            <a:r>
              <a:rPr lang="fr-FR" sz="1200" dirty="0"/>
              <a:t>, etc.) and </a:t>
            </a:r>
            <a:r>
              <a:rPr lang="fr-FR" sz="1200" dirty="0" err="1"/>
              <a:t>related</a:t>
            </a:r>
            <a:r>
              <a:rPr lang="fr-FR" sz="1200" dirty="0"/>
              <a:t> Code </a:t>
            </a:r>
            <a:r>
              <a:rPr lang="fr-FR" sz="1200" dirty="0" err="1"/>
              <a:t>Lists</a:t>
            </a:r>
            <a:r>
              <a:rPr lang="fr-FR" sz="1200" dirty="0"/>
              <a:t>, Taxonomies and Classifications</a:t>
            </a:r>
          </a:p>
          <a:p>
            <a:pPr marL="457200" lvl="1" indent="0">
              <a:buNone/>
            </a:pPr>
            <a:endParaRPr lang="fr-FR" sz="1200" dirty="0"/>
          </a:p>
          <a:p>
            <a:r>
              <a:rPr lang="fr-FR" sz="1600" dirty="0"/>
              <a:t>Providers documentation and FAQ: </a:t>
            </a:r>
            <a:r>
              <a:rPr lang="fr-FR" sz="1600" dirty="0">
                <a:hlinkClick r:id="rId4"/>
              </a:rPr>
              <a:t>https://eosc-portal.eu/providers-documentation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EOSC-hub </a:t>
            </a:r>
            <a:r>
              <a:rPr lang="fr-FR" sz="1600" dirty="0" err="1"/>
              <a:t>integration</a:t>
            </a:r>
            <a:r>
              <a:rPr lang="fr-FR" sz="1600" dirty="0"/>
              <a:t> </a:t>
            </a:r>
            <a:r>
              <a:rPr lang="fr-FR" sz="1600" dirty="0" err="1"/>
              <a:t>handbook</a:t>
            </a:r>
            <a:r>
              <a:rPr lang="fr-FR" sz="1600" dirty="0"/>
              <a:t> for service providers: </a:t>
            </a:r>
            <a:r>
              <a:rPr lang="fr-FR" sz="1600" dirty="0">
                <a:hlinkClick r:id="rId5"/>
              </a:rPr>
              <a:t>https://zenodo.org/record/3826907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API:</a:t>
            </a:r>
          </a:p>
          <a:p>
            <a:pPr lvl="1"/>
            <a:r>
              <a:rPr lang="fr-FR" sz="1200" dirty="0">
                <a:hlinkClick r:id="rId6"/>
              </a:rPr>
              <a:t>https://aai.eosc-portal.eu/providers-api/</a:t>
            </a:r>
            <a:endParaRPr lang="fr-FR" sz="1200" dirty="0"/>
          </a:p>
          <a:p>
            <a:pPr lvl="1"/>
            <a:r>
              <a:rPr lang="fr-FR" sz="1200" dirty="0"/>
              <a:t>&gt;&gt; log in and </a:t>
            </a:r>
            <a:r>
              <a:rPr lang="fr-FR" sz="1200" dirty="0" err="1"/>
              <a:t>get</a:t>
            </a:r>
            <a:r>
              <a:rPr lang="fr-FR" sz="1200" dirty="0"/>
              <a:t> (</a:t>
            </a:r>
            <a:r>
              <a:rPr lang="fr-FR" sz="1200" dirty="0" err="1"/>
              <a:t>temporary</a:t>
            </a:r>
            <a:r>
              <a:rPr lang="fr-FR" sz="1200" dirty="0"/>
              <a:t>) TOKEN to </a:t>
            </a:r>
            <a:r>
              <a:rPr lang="fr-FR" sz="1200" dirty="0" err="1"/>
              <a:t>onboard</a:t>
            </a:r>
            <a:r>
              <a:rPr lang="fr-FR" sz="1200" dirty="0"/>
              <a:t> </a:t>
            </a:r>
            <a:r>
              <a:rPr lang="fr-FR" sz="1200" dirty="0" err="1"/>
              <a:t>resources</a:t>
            </a:r>
            <a:r>
              <a:rPr lang="fr-FR" sz="1200" dirty="0"/>
              <a:t> </a:t>
            </a:r>
            <a:r>
              <a:rPr lang="fr-FR" sz="1200" dirty="0" err="1"/>
              <a:t>through</a:t>
            </a:r>
            <a:r>
              <a:rPr lang="fr-FR" sz="1200" dirty="0"/>
              <a:t> the API</a:t>
            </a:r>
          </a:p>
          <a:p>
            <a:pPr lvl="1"/>
            <a:r>
              <a:rPr lang="fr-FR" sz="1200" dirty="0">
                <a:hlinkClick r:id="rId7"/>
              </a:rPr>
              <a:t>https://providers.eosc-portal.eu/openapi</a:t>
            </a:r>
            <a:endParaRPr lang="fr-FR" sz="1200" dirty="0"/>
          </a:p>
          <a:p>
            <a:pPr lvl="2"/>
            <a:r>
              <a:rPr lang="fr-FR" sz="1200" dirty="0"/>
              <a:t>Or </a:t>
            </a:r>
            <a:r>
              <a:rPr lang="fr-FR" sz="1200" dirty="0" err="1"/>
              <a:t>its</a:t>
            </a:r>
            <a:r>
              <a:rPr lang="fr-FR" sz="1200" dirty="0"/>
              <a:t> </a:t>
            </a:r>
            <a:r>
              <a:rPr lang="fr-FR" sz="1200" dirty="0" err="1"/>
              <a:t>sandbox</a:t>
            </a:r>
            <a:r>
              <a:rPr lang="fr-FR" sz="1200" dirty="0"/>
              <a:t>: </a:t>
            </a:r>
            <a:r>
              <a:rPr lang="fr-FR" sz="1200" dirty="0">
                <a:hlinkClick r:id="rId8"/>
              </a:rPr>
              <a:t>https://sandbox.providers.eosc-portal.eu/openapi</a:t>
            </a:r>
            <a:endParaRPr lang="fr-FR" sz="1200" dirty="0"/>
          </a:p>
          <a:p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9438D9-7994-A746-93B3-64CD2F7C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32B627-0DCF-AC4E-A3B7-7DC4B8EA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0D9634-5EB4-3342-ACC3-C714B384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408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08CE9-6693-5A47-B529-EE2427E8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shall</a:t>
            </a:r>
            <a:r>
              <a:rPr lang="fr-FR" dirty="0"/>
              <a:t> ESCAPE </a:t>
            </a:r>
            <a:r>
              <a:rPr lang="fr-FR" dirty="0" err="1"/>
              <a:t>provide</a:t>
            </a:r>
            <a:r>
              <a:rPr lang="fr-FR" dirty="0"/>
              <a:t> to EOSC?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9D626-71DF-1D41-8A60-0550D92CB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*At the time of </a:t>
            </a:r>
            <a:r>
              <a:rPr lang="fr-FR" sz="2000" dirty="0" err="1"/>
              <a:t>writing</a:t>
            </a:r>
            <a:r>
              <a:rPr lang="fr-FR" sz="2000" dirty="0"/>
              <a:t>, </a:t>
            </a:r>
            <a:r>
              <a:rPr lang="fr-FR" sz="2000" dirty="0" err="1"/>
              <a:t>there</a:t>
            </a:r>
            <a:r>
              <a:rPr lang="fr-FR" sz="2000" dirty="0"/>
              <a:t> are the </a:t>
            </a:r>
            <a:r>
              <a:rPr lang="fr-FR" sz="2000" dirty="0" err="1"/>
              <a:t>following</a:t>
            </a:r>
            <a:r>
              <a:rPr lang="fr-FR" sz="2000" dirty="0"/>
              <a:t> </a:t>
            </a:r>
            <a:r>
              <a:rPr lang="fr-FR" sz="2000" dirty="0" err="1"/>
              <a:t>fundamental</a:t>
            </a:r>
            <a:r>
              <a:rPr lang="fr-FR" sz="2000" dirty="0"/>
              <a:t> </a:t>
            </a:r>
            <a:r>
              <a:rPr lang="fr-FR" sz="2000" dirty="0" err="1"/>
              <a:t>requirements</a:t>
            </a:r>
            <a:r>
              <a:rPr lang="fr-FR" sz="2000" dirty="0"/>
              <a:t> for a service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onboarded</a:t>
            </a:r>
            <a:r>
              <a:rPr lang="fr-FR" sz="2000" dirty="0"/>
              <a:t> in EOSC: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The service </a:t>
            </a:r>
            <a:r>
              <a:rPr lang="fr-FR" sz="2000" dirty="0" err="1"/>
              <a:t>falls</a:t>
            </a:r>
            <a:r>
              <a:rPr lang="fr-FR" sz="2000" dirty="0"/>
              <a:t> </a:t>
            </a:r>
            <a:r>
              <a:rPr lang="fr-FR" sz="2000" dirty="0" err="1"/>
              <a:t>within</a:t>
            </a:r>
            <a:r>
              <a:rPr lang="fr-FR" sz="2000" dirty="0"/>
              <a:t> the remit of the EOSC </a:t>
            </a:r>
            <a:r>
              <a:rPr lang="fr-FR" sz="2000" dirty="0" err="1"/>
              <a:t>activities</a:t>
            </a:r>
            <a:r>
              <a:rPr lang="fr-FR" sz="2000" dirty="0"/>
              <a:t>, i.e.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brings</a:t>
            </a:r>
            <a:r>
              <a:rPr lang="fr-FR" sz="2000" dirty="0"/>
              <a:t> value to </a:t>
            </a:r>
            <a:r>
              <a:rPr lang="fr-FR" sz="2000" dirty="0" err="1"/>
              <a:t>users</a:t>
            </a:r>
            <a:r>
              <a:rPr lang="fr-FR" sz="2000" dirty="0"/>
              <a:t> and </a:t>
            </a:r>
            <a:r>
              <a:rPr lang="fr-FR" sz="2000" dirty="0" err="1"/>
              <a:t>facilitates</a:t>
            </a:r>
            <a:r>
              <a:rPr lang="fr-FR" sz="2000" dirty="0"/>
              <a:t> </a:t>
            </a:r>
            <a:r>
              <a:rPr lang="fr-FR" sz="2000" dirty="0" err="1"/>
              <a:t>them</a:t>
            </a:r>
            <a:r>
              <a:rPr lang="fr-FR" sz="2000" dirty="0"/>
              <a:t> to </a:t>
            </a:r>
            <a:r>
              <a:rPr lang="fr-FR" sz="2000" dirty="0" err="1"/>
              <a:t>implement</a:t>
            </a:r>
            <a:r>
              <a:rPr lang="fr-FR" sz="2000" dirty="0"/>
              <a:t> Open Science.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It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either</a:t>
            </a:r>
            <a:r>
              <a:rPr lang="fr-FR" sz="2000" dirty="0"/>
              <a:t> an online service (</a:t>
            </a:r>
            <a:r>
              <a:rPr lang="fr-FR" sz="2000" dirty="0" err="1"/>
              <a:t>e.g</a:t>
            </a:r>
            <a:r>
              <a:rPr lang="fr-FR" sz="2000" dirty="0"/>
              <a:t>. a web application portal, a web service) or a '</a:t>
            </a:r>
            <a:r>
              <a:rPr lang="fr-FR" sz="2000" dirty="0" err="1"/>
              <a:t>human</a:t>
            </a:r>
            <a:r>
              <a:rPr lang="fr-FR" sz="2000" dirty="0"/>
              <a:t>' service, </a:t>
            </a:r>
            <a:r>
              <a:rPr lang="fr-FR" sz="2000" dirty="0" err="1"/>
              <a:t>such</a:t>
            </a:r>
            <a:r>
              <a:rPr lang="fr-FR" sz="2000" dirty="0"/>
              <a:t> as training and </a:t>
            </a:r>
            <a:r>
              <a:rPr lang="fr-FR" sz="2000" dirty="0" err="1"/>
              <a:t>consultancy</a:t>
            </a:r>
            <a:r>
              <a:rPr lang="fr-FR" sz="2000" dirty="0"/>
              <a:t>. (</a:t>
            </a:r>
            <a:r>
              <a:rPr lang="fr-FR" sz="2000" b="1" dirty="0"/>
              <a:t>plain </a:t>
            </a:r>
            <a:r>
              <a:rPr lang="fr-FR" sz="2000" b="1" dirty="0" err="1"/>
              <a:t>datasets</a:t>
            </a:r>
            <a:r>
              <a:rPr lang="fr-FR" sz="2000" b="1" dirty="0"/>
              <a:t> and software artefacts </a:t>
            </a:r>
            <a:r>
              <a:rPr lang="fr-FR" sz="2000" b="1" dirty="0" err="1"/>
              <a:t>should</a:t>
            </a:r>
            <a:r>
              <a:rPr lang="fr-FR" sz="2000" b="1" dirty="0"/>
              <a:t> not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directly</a:t>
            </a:r>
            <a:r>
              <a:rPr lang="fr-FR" sz="2000" b="1" dirty="0"/>
              <a:t> </a:t>
            </a:r>
            <a:r>
              <a:rPr lang="fr-FR" sz="2000" b="1" dirty="0" err="1"/>
              <a:t>onboarded</a:t>
            </a:r>
            <a:r>
              <a:rPr lang="fr-FR" sz="2000" b="1" dirty="0"/>
              <a:t> to EOSC. There are </a:t>
            </a:r>
            <a:r>
              <a:rPr lang="fr-FR" sz="2000" b="1" dirty="0" err="1"/>
              <a:t>other</a:t>
            </a:r>
            <a:r>
              <a:rPr lang="fr-FR" sz="2000" b="1" dirty="0"/>
              <a:t> </a:t>
            </a:r>
            <a:r>
              <a:rPr lang="fr-FR" sz="2000" b="1" dirty="0" err="1"/>
              <a:t>ways</a:t>
            </a:r>
            <a:r>
              <a:rPr lang="fr-FR" sz="2000" b="1" dirty="0"/>
              <a:t> to do </a:t>
            </a:r>
            <a:r>
              <a:rPr lang="fr-FR" sz="2000" b="1" dirty="0" err="1"/>
              <a:t>that</a:t>
            </a:r>
            <a:r>
              <a:rPr lang="fr-FR" sz="2000" b="1" dirty="0"/>
              <a:t>.)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The service </a:t>
            </a:r>
            <a:r>
              <a:rPr lang="fr-FR" sz="2000" dirty="0" err="1"/>
              <a:t>is</a:t>
            </a:r>
            <a:r>
              <a:rPr lang="fr-FR" sz="2000" dirty="0"/>
              <a:t> mature, </a:t>
            </a:r>
            <a:r>
              <a:rPr lang="fr-FR" sz="2000" dirty="0" err="1"/>
              <a:t>reaching</a:t>
            </a:r>
            <a:r>
              <a:rPr lang="fr-FR" sz="2000" dirty="0"/>
              <a:t> ‘</a:t>
            </a:r>
            <a:r>
              <a:rPr lang="fr-FR" sz="2000" dirty="0" err="1"/>
              <a:t>Technology</a:t>
            </a:r>
            <a:r>
              <a:rPr lang="fr-FR" sz="2000" dirty="0"/>
              <a:t> </a:t>
            </a:r>
            <a:r>
              <a:rPr lang="fr-FR" sz="2000" dirty="0" err="1"/>
              <a:t>Readiness</a:t>
            </a:r>
            <a:r>
              <a:rPr lang="fr-FR" sz="2000" dirty="0"/>
              <a:t> </a:t>
            </a:r>
            <a:r>
              <a:rPr lang="fr-FR" sz="2000" dirty="0" err="1"/>
              <a:t>Level</a:t>
            </a:r>
            <a:r>
              <a:rPr lang="fr-FR" sz="2000" dirty="0"/>
              <a:t> 7 (TRL7)’ . TRL7 services are ‘System prototype </a:t>
            </a:r>
            <a:r>
              <a:rPr lang="fr-FR" sz="2000" dirty="0" err="1"/>
              <a:t>demonstration</a:t>
            </a:r>
            <a:r>
              <a:rPr lang="fr-FR" sz="2000" dirty="0"/>
              <a:t> in </a:t>
            </a:r>
            <a:r>
              <a:rPr lang="fr-FR" sz="2000" dirty="0" err="1"/>
              <a:t>operational</a:t>
            </a:r>
            <a:r>
              <a:rPr lang="fr-FR" sz="2000" dirty="0"/>
              <a:t> </a:t>
            </a:r>
            <a:r>
              <a:rPr lang="fr-FR" sz="2000" dirty="0" err="1"/>
              <a:t>environment</a:t>
            </a:r>
            <a:r>
              <a:rPr lang="fr-FR" sz="2000" dirty="0"/>
              <a:t>’, </a:t>
            </a:r>
            <a:r>
              <a:rPr lang="fr-FR" sz="2000" dirty="0" err="1"/>
              <a:t>practically</a:t>
            </a:r>
            <a:r>
              <a:rPr lang="fr-FR" sz="2000" dirty="0"/>
              <a:t> </a:t>
            </a:r>
            <a:r>
              <a:rPr lang="fr-FR" sz="2000" dirty="0" err="1"/>
              <a:t>meaning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they</a:t>
            </a:r>
            <a:r>
              <a:rPr lang="fr-FR" sz="2000" dirty="0"/>
              <a:t> have been </a:t>
            </a:r>
            <a:r>
              <a:rPr lang="fr-FR" sz="2000" dirty="0" err="1"/>
              <a:t>already</a:t>
            </a:r>
            <a:r>
              <a:rPr lang="fr-FR" sz="2000" dirty="0"/>
              <a:t> </a:t>
            </a:r>
            <a:r>
              <a:rPr lang="fr-FR" sz="2000" dirty="0" err="1"/>
              <a:t>used</a:t>
            </a:r>
            <a:r>
              <a:rPr lang="fr-FR" sz="2000" dirty="0"/>
              <a:t> by </a:t>
            </a:r>
            <a:r>
              <a:rPr lang="fr-FR" sz="2000" dirty="0" err="1"/>
              <a:t>early</a:t>
            </a:r>
            <a:r>
              <a:rPr lang="fr-FR" sz="2000" dirty="0"/>
              <a:t> adopter </a:t>
            </a:r>
            <a:r>
              <a:rPr lang="fr-FR" sz="2000" dirty="0" err="1"/>
              <a:t>scientists</a:t>
            </a:r>
            <a:r>
              <a:rPr lang="fr-FR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The </a:t>
            </a:r>
            <a:r>
              <a:rPr lang="fr-FR" sz="2000" dirty="0" err="1"/>
              <a:t>compulsory</a:t>
            </a:r>
            <a:r>
              <a:rPr lang="fr-FR" sz="2000" dirty="0"/>
              <a:t> </a:t>
            </a:r>
            <a:r>
              <a:rPr lang="fr-FR" sz="2000" dirty="0" err="1"/>
              <a:t>fields</a:t>
            </a:r>
            <a:r>
              <a:rPr lang="fr-FR" sz="2000" dirty="0"/>
              <a:t> of the service description </a:t>
            </a:r>
            <a:r>
              <a:rPr lang="fr-FR" sz="2000" dirty="0" err="1"/>
              <a:t>template</a:t>
            </a:r>
            <a:r>
              <a:rPr lang="fr-FR" sz="2000" dirty="0"/>
              <a:t> are </a:t>
            </a:r>
            <a:r>
              <a:rPr lang="fr-FR" sz="2000" dirty="0" err="1"/>
              <a:t>filled</a:t>
            </a:r>
            <a:r>
              <a:rPr lang="fr-FR" sz="2000" dirty="0"/>
              <a:t> </a:t>
            </a:r>
            <a:r>
              <a:rPr lang="fr-FR" sz="2000" dirty="0" err="1"/>
              <a:t>during</a:t>
            </a:r>
            <a:r>
              <a:rPr lang="fr-FR" sz="2000" dirty="0"/>
              <a:t> </a:t>
            </a:r>
            <a:r>
              <a:rPr lang="fr-FR" sz="2000" dirty="0" err="1"/>
              <a:t>onboarding</a:t>
            </a:r>
            <a:r>
              <a:rPr lang="fr-FR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r-FR" sz="2000" dirty="0"/>
          </a:p>
          <a:p>
            <a:pPr marL="514350" indent="-514350">
              <a:buFont typeface="+mj-lt"/>
              <a:buAutoNum type="arabicPeriod"/>
            </a:pPr>
            <a:endParaRPr lang="fr-FR" sz="2000" dirty="0"/>
          </a:p>
          <a:p>
            <a:pPr marL="0" indent="0">
              <a:buNone/>
            </a:pPr>
            <a:r>
              <a:rPr lang="fr-FR" sz="1600" dirty="0"/>
              <a:t>*</a:t>
            </a:r>
            <a:r>
              <a:rPr lang="fr-FR" sz="1600" dirty="0">
                <a:hlinkClick r:id="rId2"/>
              </a:rPr>
              <a:t>https://</a:t>
            </a:r>
            <a:r>
              <a:rPr lang="fr-FR" sz="1600" dirty="0" err="1">
                <a:hlinkClick r:id="rId2"/>
              </a:rPr>
              <a:t>doi.org</a:t>
            </a:r>
            <a:r>
              <a:rPr lang="fr-FR" sz="1600" dirty="0">
                <a:hlinkClick r:id="rId2"/>
              </a:rPr>
              <a:t>/10.5281/zenodo.3826907</a:t>
            </a:r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D04D40-04B5-E24C-914E-4FFCE53B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30A5F3-C1E3-C942-85D4-130B48AD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6DEAEB-6103-0A49-84FD-0FF9A6A3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332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825A0-1686-1944-BFA0-5A888C8C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shall</a:t>
            </a:r>
            <a:r>
              <a:rPr lang="fr-FR" dirty="0"/>
              <a:t> ESCAPE </a:t>
            </a:r>
            <a:r>
              <a:rPr lang="fr-FR" dirty="0" err="1"/>
              <a:t>provide</a:t>
            </a:r>
            <a:r>
              <a:rPr lang="fr-FR" dirty="0"/>
              <a:t> to EOSC?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2BBEBA-DF57-4147-BF66-CE7353F96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The OSSR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sense</a:t>
            </a:r>
            <a:r>
              <a:rPr lang="fr-FR" dirty="0"/>
              <a:t> if </a:t>
            </a:r>
            <a:r>
              <a:rPr lang="fr-FR" dirty="0" err="1"/>
              <a:t>Zenodo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a service </a:t>
            </a:r>
            <a:r>
              <a:rPr lang="fr-FR" dirty="0" err="1"/>
              <a:t>provided</a:t>
            </a:r>
            <a:r>
              <a:rPr lang="fr-FR" dirty="0"/>
              <a:t> to the EOSC?</a:t>
            </a:r>
          </a:p>
          <a:p>
            <a:pPr lvl="1"/>
            <a:r>
              <a:rPr lang="fr-FR" dirty="0"/>
              <a:t> Implications? </a:t>
            </a:r>
            <a:r>
              <a:rPr lang="fr-FR" dirty="0" err="1"/>
              <a:t>Technical</a:t>
            </a:r>
            <a:r>
              <a:rPr lang="fr-FR" dirty="0"/>
              <a:t> / </a:t>
            </a:r>
            <a:r>
              <a:rPr lang="fr-FR" dirty="0" err="1"/>
              <a:t>Political</a:t>
            </a:r>
            <a:r>
              <a:rPr lang="fr-FR" dirty="0"/>
              <a:t> ?</a:t>
            </a:r>
          </a:p>
          <a:p>
            <a:pPr lvl="1"/>
            <a:endParaRPr lang="fr-FR" dirty="0"/>
          </a:p>
          <a:p>
            <a:r>
              <a:rPr lang="fr-FR" dirty="0"/>
              <a:t> The ESAP? The </a:t>
            </a:r>
            <a:r>
              <a:rPr lang="fr-FR" dirty="0" err="1"/>
              <a:t>datalake</a:t>
            </a:r>
            <a:r>
              <a:rPr lang="fr-FR" dirty="0"/>
              <a:t>? VO services? …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C0850C-2684-E744-AAAA-70870B1C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FF18C3-0FB1-2F46-A01F-ECE5F8B6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761EB4-FFD4-5947-9503-6B33AEA5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173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EB55F-51A1-2B49-8488-C4F5D688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191BA1-983A-384C-BFCF-F8DF98C9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5 Phases (19 stages) of the MPRTP EPOP v4.00 are:</a:t>
            </a:r>
          </a:p>
          <a:p>
            <a:pPr lvl="1"/>
            <a:r>
              <a:rPr lang="fr-FR" dirty="0"/>
              <a:t>Phase 1: An </a:t>
            </a:r>
            <a:r>
              <a:rPr lang="fr-FR" dirty="0" err="1"/>
              <a:t>Authorised</a:t>
            </a:r>
            <a:r>
              <a:rPr lang="fr-FR" dirty="0"/>
              <a:t> </a:t>
            </a:r>
            <a:r>
              <a:rPr lang="fr-FR" dirty="0" err="1"/>
              <a:t>Representative</a:t>
            </a:r>
            <a:r>
              <a:rPr lang="fr-FR" dirty="0"/>
              <a:t> of MPRTP </a:t>
            </a:r>
            <a:r>
              <a:rPr lang="fr-FR" dirty="0" err="1"/>
              <a:t>registers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the EOSC Portal.</a:t>
            </a:r>
          </a:p>
          <a:p>
            <a:pPr lvl="1"/>
            <a:r>
              <a:rPr lang="fr-FR" dirty="0"/>
              <a:t>Phase 2: The </a:t>
            </a:r>
            <a:r>
              <a:rPr lang="fr-FR" dirty="0" err="1"/>
              <a:t>Authorised</a:t>
            </a:r>
            <a:r>
              <a:rPr lang="fr-FR" dirty="0"/>
              <a:t> and </a:t>
            </a:r>
            <a:r>
              <a:rPr lang="fr-FR" dirty="0" err="1"/>
              <a:t>Authenticated</a:t>
            </a:r>
            <a:r>
              <a:rPr lang="fr-FR" dirty="0"/>
              <a:t> </a:t>
            </a:r>
            <a:r>
              <a:rPr lang="fr-FR" dirty="0" err="1"/>
              <a:t>Representative</a:t>
            </a:r>
            <a:r>
              <a:rPr lang="fr-FR" dirty="0"/>
              <a:t> of an MPRTP (AARM) </a:t>
            </a:r>
            <a:r>
              <a:rPr lang="fr-FR" dirty="0" err="1"/>
              <a:t>onboards</a:t>
            </a:r>
            <a:r>
              <a:rPr lang="fr-FR" dirty="0"/>
              <a:t> the Providers </a:t>
            </a:r>
            <a:r>
              <a:rPr lang="fr-FR" dirty="0" err="1"/>
              <a:t>registered</a:t>
            </a:r>
            <a:r>
              <a:rPr lang="fr-FR" dirty="0"/>
              <a:t> at the MPRTP.</a:t>
            </a:r>
          </a:p>
          <a:p>
            <a:pPr lvl="1"/>
            <a:r>
              <a:rPr lang="fr-FR" dirty="0"/>
              <a:t>Phase 3: The AARM </a:t>
            </a:r>
            <a:r>
              <a:rPr lang="fr-FR" dirty="0" err="1"/>
              <a:t>onboards</a:t>
            </a:r>
            <a:r>
              <a:rPr lang="fr-FR" dirty="0"/>
              <a:t> the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registered</a:t>
            </a:r>
            <a:r>
              <a:rPr lang="fr-FR" dirty="0"/>
              <a:t> at the MPRTP.</a:t>
            </a:r>
          </a:p>
          <a:p>
            <a:pPr lvl="1"/>
            <a:r>
              <a:rPr lang="fr-FR" dirty="0"/>
              <a:t>Phase 4: The AARM </a:t>
            </a:r>
            <a:r>
              <a:rPr lang="fr-FR" dirty="0" err="1"/>
              <a:t>onboards</a:t>
            </a:r>
            <a:r>
              <a:rPr lang="fr-FR" dirty="0"/>
              <a:t> the Options/</a:t>
            </a:r>
            <a:r>
              <a:rPr lang="fr-FR" dirty="0" err="1"/>
              <a:t>Offerings</a:t>
            </a:r>
            <a:r>
              <a:rPr lang="fr-FR" dirty="0"/>
              <a:t> of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offered</a:t>
            </a:r>
            <a:r>
              <a:rPr lang="fr-FR" dirty="0"/>
              <a:t> by the providers </a:t>
            </a:r>
            <a:r>
              <a:rPr lang="fr-FR" dirty="0" err="1"/>
              <a:t>registered</a:t>
            </a:r>
            <a:r>
              <a:rPr lang="fr-FR" dirty="0"/>
              <a:t> at the MPRTP.</a:t>
            </a:r>
          </a:p>
          <a:p>
            <a:pPr lvl="1"/>
            <a:r>
              <a:rPr lang="fr-FR" dirty="0"/>
              <a:t>Phase 5: The AARM and the EPOT </a:t>
            </a:r>
            <a:r>
              <a:rPr lang="fr-FR" dirty="0" err="1"/>
              <a:t>maintain</a:t>
            </a:r>
            <a:r>
              <a:rPr lang="fr-FR" dirty="0"/>
              <a:t> the </a:t>
            </a:r>
            <a:r>
              <a:rPr lang="fr-FR" dirty="0" err="1"/>
              <a:t>quality</a:t>
            </a:r>
            <a:r>
              <a:rPr lang="fr-FR" dirty="0"/>
              <a:t> of the Profiles.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6571CF-61AD-9F4C-8305-3A7D62FC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7A3A3-1BC2-5848-AED4-CE69EB2E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2DA9BE-3C15-104B-833D-561DB0E3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FBD49-202B-D04C-9E3A-6B552FB4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EOSC </a:t>
            </a:r>
            <a:r>
              <a:rPr lang="fr-FR" sz="2800" dirty="0" err="1"/>
              <a:t>onboarding</a:t>
            </a:r>
            <a:r>
              <a:rPr lang="fr-FR" sz="2800" dirty="0"/>
              <a:t> </a:t>
            </a:r>
            <a:r>
              <a:rPr lang="fr-FR" sz="2800" dirty="0" err="1"/>
              <a:t>process</a:t>
            </a:r>
            <a:r>
              <a:rPr lang="fr-FR" sz="2800" dirty="0"/>
              <a:t> – the 19 stages of the MPRTP EPOP v4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91D30-21EB-8844-8B21-DFCD57DA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</a:t>
            </a:r>
            <a:r>
              <a:rPr lang="fr-FR" sz="1500" dirty="0"/>
              <a:t>: The </a:t>
            </a:r>
            <a:r>
              <a:rPr lang="fr-FR" sz="1500" dirty="0" err="1"/>
              <a:t>Representative</a:t>
            </a:r>
            <a:r>
              <a:rPr lang="fr-FR" sz="1500" dirty="0"/>
              <a:t> of the MPRTP (RM) </a:t>
            </a:r>
            <a:r>
              <a:rPr lang="fr-FR" sz="1500" dirty="0" err="1"/>
              <a:t>visits</a:t>
            </a:r>
            <a:r>
              <a:rPr lang="fr-FR" sz="1500" dirty="0"/>
              <a:t> the EOSC Portal.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2</a:t>
            </a:r>
            <a:r>
              <a:rPr lang="fr-FR" sz="1500" dirty="0"/>
              <a:t>: The RM </a:t>
            </a:r>
            <a:r>
              <a:rPr lang="fr-FR" sz="1500" dirty="0" err="1"/>
              <a:t>registers</a:t>
            </a:r>
            <a:r>
              <a:rPr lang="fr-FR" sz="1500" dirty="0"/>
              <a:t> </a:t>
            </a:r>
            <a:r>
              <a:rPr lang="fr-FR" sz="1500" dirty="0" err="1"/>
              <a:t>with</a:t>
            </a:r>
            <a:r>
              <a:rPr lang="fr-FR" sz="1500" dirty="0"/>
              <a:t> the EOSC Portal </a:t>
            </a:r>
            <a:r>
              <a:rPr lang="fr-FR" sz="1500" dirty="0" err="1"/>
              <a:t>using</a:t>
            </a:r>
            <a:r>
              <a:rPr lang="fr-FR" sz="1500" dirty="0"/>
              <a:t> an </a:t>
            </a:r>
            <a:r>
              <a:rPr lang="fr-FR" sz="1500" dirty="0" err="1"/>
              <a:t>existing</a:t>
            </a:r>
            <a:r>
              <a:rPr lang="fr-FR" sz="1500" dirty="0"/>
              <a:t> </a:t>
            </a:r>
            <a:r>
              <a:rPr lang="fr-FR" sz="1500" dirty="0" err="1"/>
              <a:t>identity</a:t>
            </a:r>
            <a:r>
              <a:rPr lang="fr-FR" sz="1500" dirty="0"/>
              <a:t> </a:t>
            </a:r>
            <a:r>
              <a:rPr lang="fr-FR" sz="1500" dirty="0" err="1"/>
              <a:t>from</a:t>
            </a:r>
            <a:r>
              <a:rPr lang="fr-FR" sz="1500" dirty="0"/>
              <a:t> a </a:t>
            </a:r>
            <a:r>
              <a:rPr lang="fr-FR" sz="1500" dirty="0" err="1"/>
              <a:t>supported</a:t>
            </a:r>
            <a:r>
              <a:rPr lang="fr-FR" sz="1500" dirty="0"/>
              <a:t> Social or </a:t>
            </a:r>
            <a:r>
              <a:rPr lang="fr-FR" sz="1500" dirty="0" err="1"/>
              <a:t>Academic</a:t>
            </a:r>
            <a:r>
              <a:rPr lang="fr-FR" sz="1500" dirty="0"/>
              <a:t> AAI </a:t>
            </a:r>
            <a:r>
              <a:rPr lang="fr-FR" sz="1500" dirty="0" err="1"/>
              <a:t>mechanism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3</a:t>
            </a:r>
            <a:r>
              <a:rPr lang="fr-FR" sz="1500" dirty="0"/>
              <a:t>: The </a:t>
            </a:r>
            <a:r>
              <a:rPr lang="fr-FR" sz="1500" dirty="0" err="1"/>
              <a:t>Authenticated</a:t>
            </a:r>
            <a:r>
              <a:rPr lang="fr-FR" sz="1500" dirty="0"/>
              <a:t> </a:t>
            </a:r>
            <a:r>
              <a:rPr lang="fr-FR" sz="1500" dirty="0" err="1"/>
              <a:t>Representative</a:t>
            </a:r>
            <a:r>
              <a:rPr lang="fr-FR" sz="1500" dirty="0"/>
              <a:t> of the MPRTP (ARM) logs </a:t>
            </a:r>
            <a:r>
              <a:rPr lang="fr-FR" sz="1500" dirty="0" err="1"/>
              <a:t>into</a:t>
            </a:r>
            <a:r>
              <a:rPr lang="fr-FR" sz="1500" dirty="0"/>
              <a:t> the EOSC portal.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4</a:t>
            </a:r>
            <a:r>
              <a:rPr lang="fr-FR" sz="1500" dirty="0"/>
              <a:t>: The ARM </a:t>
            </a:r>
            <a:r>
              <a:rPr lang="fr-FR" sz="1500" dirty="0" err="1"/>
              <a:t>asserts</a:t>
            </a:r>
            <a:r>
              <a:rPr lang="fr-FR" sz="1500" dirty="0"/>
              <a:t> </a:t>
            </a:r>
            <a:r>
              <a:rPr lang="fr-FR" sz="1500" dirty="0" err="1"/>
              <a:t>he</a:t>
            </a:r>
            <a:r>
              <a:rPr lang="fr-FR" sz="1500" dirty="0"/>
              <a:t>/</a:t>
            </a:r>
            <a:r>
              <a:rPr lang="fr-FR" sz="1500" dirty="0" err="1"/>
              <a:t>she</a:t>
            </a:r>
            <a:r>
              <a:rPr lang="fr-FR" sz="1500" dirty="0"/>
              <a:t> </a:t>
            </a:r>
            <a:r>
              <a:rPr lang="fr-FR" sz="1500" dirty="0" err="1"/>
              <a:t>is</a:t>
            </a:r>
            <a:r>
              <a:rPr lang="fr-FR" sz="1500" dirty="0"/>
              <a:t> an </a:t>
            </a:r>
            <a:r>
              <a:rPr lang="fr-FR" sz="1500" dirty="0" err="1"/>
              <a:t>Authorized</a:t>
            </a:r>
            <a:r>
              <a:rPr lang="fr-FR" sz="1500" dirty="0"/>
              <a:t> </a:t>
            </a:r>
            <a:r>
              <a:rPr lang="fr-FR" sz="1500" dirty="0" err="1"/>
              <a:t>Representative</a:t>
            </a:r>
            <a:r>
              <a:rPr lang="fr-FR" sz="1500" dirty="0"/>
              <a:t> of an MPRTP.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5</a:t>
            </a:r>
            <a:r>
              <a:rPr lang="fr-FR" sz="1500" dirty="0"/>
              <a:t>: The </a:t>
            </a:r>
            <a:r>
              <a:rPr lang="fr-FR" sz="1500" dirty="0" err="1"/>
              <a:t>Authenticated</a:t>
            </a:r>
            <a:r>
              <a:rPr lang="fr-FR" sz="1500" dirty="0"/>
              <a:t> and </a:t>
            </a:r>
            <a:r>
              <a:rPr lang="fr-FR" sz="1500" dirty="0" err="1"/>
              <a:t>Authorized</a:t>
            </a:r>
            <a:r>
              <a:rPr lang="fr-FR" sz="1500" dirty="0"/>
              <a:t> </a:t>
            </a:r>
            <a:r>
              <a:rPr lang="fr-FR" sz="1500" dirty="0" err="1"/>
              <a:t>Representative</a:t>
            </a:r>
            <a:r>
              <a:rPr lang="fr-FR" sz="1500" dirty="0"/>
              <a:t> of an MPRTP (AARM) </a:t>
            </a:r>
            <a:r>
              <a:rPr lang="fr-FR" sz="1500" dirty="0" err="1"/>
              <a:t>apply</a:t>
            </a:r>
            <a:r>
              <a:rPr lang="fr-FR" sz="1500" dirty="0"/>
              <a:t> to </a:t>
            </a:r>
            <a:r>
              <a:rPr lang="fr-FR" sz="1500" dirty="0" err="1"/>
              <a:t>onboard</a:t>
            </a:r>
            <a:r>
              <a:rPr lang="fr-FR" sz="1500" dirty="0"/>
              <a:t> the MPRTP.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6: </a:t>
            </a:r>
            <a:r>
              <a:rPr lang="fr-FR" sz="1500" dirty="0"/>
              <a:t>The EOSC Portal </a:t>
            </a:r>
            <a:r>
              <a:rPr lang="fr-FR" sz="1500" dirty="0" err="1"/>
              <a:t>Onboarding</a:t>
            </a:r>
            <a:r>
              <a:rPr lang="fr-FR" sz="1500" dirty="0"/>
              <a:t> Team (EPOT) </a:t>
            </a:r>
            <a:r>
              <a:rPr lang="fr-FR" sz="1500" dirty="0" err="1"/>
              <a:t>reviews</a:t>
            </a:r>
            <a:r>
              <a:rPr lang="fr-FR" sz="1500" dirty="0"/>
              <a:t> the </a:t>
            </a:r>
            <a:r>
              <a:rPr lang="fr-FR" sz="1500" dirty="0" err="1"/>
              <a:t>newly</a:t>
            </a:r>
            <a:r>
              <a:rPr lang="fr-FR" sz="1500" dirty="0"/>
              <a:t> </a:t>
            </a:r>
            <a:r>
              <a:rPr lang="fr-FR" sz="1500" dirty="0" err="1"/>
              <a:t>onboarded</a:t>
            </a:r>
            <a:r>
              <a:rPr lang="fr-FR" sz="1500" dirty="0"/>
              <a:t> MPRTP.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7</a:t>
            </a:r>
            <a:r>
              <a:rPr lang="fr-FR" sz="1500" dirty="0"/>
              <a:t>: The AARM </a:t>
            </a:r>
            <a:r>
              <a:rPr lang="fr-FR" sz="1500" dirty="0" err="1"/>
              <a:t>gets</a:t>
            </a:r>
            <a:r>
              <a:rPr lang="fr-FR" sz="1500" dirty="0"/>
              <a:t> </a:t>
            </a:r>
            <a:r>
              <a:rPr lang="fr-FR" sz="1500" dirty="0" err="1"/>
              <a:t>access</a:t>
            </a:r>
            <a:r>
              <a:rPr lang="fr-FR" sz="1500" dirty="0"/>
              <a:t> to the Portal Dashboard.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8</a:t>
            </a:r>
            <a:r>
              <a:rPr lang="fr-FR" sz="1500" dirty="0"/>
              <a:t>: The AARM logs </a:t>
            </a:r>
            <a:r>
              <a:rPr lang="fr-FR" sz="1500" dirty="0" err="1"/>
              <a:t>into</a:t>
            </a:r>
            <a:r>
              <a:rPr lang="fr-FR" sz="1500" dirty="0"/>
              <a:t> the API </a:t>
            </a:r>
            <a:r>
              <a:rPr lang="fr-FR" sz="1500" dirty="0" err="1"/>
              <a:t>Token</a:t>
            </a:r>
            <a:r>
              <a:rPr lang="fr-FR" sz="1500" dirty="0"/>
              <a:t> Portal.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9</a:t>
            </a:r>
            <a:r>
              <a:rPr lang="fr-FR" sz="1500" dirty="0"/>
              <a:t>: The AARM selects to </a:t>
            </a:r>
            <a:r>
              <a:rPr lang="fr-FR" sz="1500" dirty="0" err="1"/>
              <a:t>Get</a:t>
            </a:r>
            <a:r>
              <a:rPr lang="fr-FR" sz="1500" dirty="0"/>
              <a:t> the Value of the Access </a:t>
            </a:r>
            <a:r>
              <a:rPr lang="fr-FR" sz="1500" dirty="0" err="1"/>
              <a:t>Token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10: </a:t>
            </a:r>
            <a:r>
              <a:rPr lang="fr-FR" sz="1500" dirty="0"/>
              <a:t>The AARM selects to </a:t>
            </a:r>
            <a:r>
              <a:rPr lang="fr-FR" sz="1500" dirty="0" err="1"/>
              <a:t>Create</a:t>
            </a:r>
            <a:r>
              <a:rPr lang="fr-FR" sz="1500" dirty="0"/>
              <a:t> a </a:t>
            </a:r>
            <a:r>
              <a:rPr lang="fr-FR" sz="1500" dirty="0" err="1"/>
              <a:t>Refresh</a:t>
            </a:r>
            <a:r>
              <a:rPr lang="fr-FR" sz="1500" dirty="0"/>
              <a:t> </a:t>
            </a:r>
            <a:r>
              <a:rPr lang="fr-FR" sz="1500" dirty="0" err="1"/>
              <a:t>Token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11</a:t>
            </a:r>
            <a:r>
              <a:rPr lang="fr-FR" sz="1500" dirty="0"/>
              <a:t>: The AARM selects to Manage all Access/</a:t>
            </a:r>
            <a:r>
              <a:rPr lang="fr-FR" sz="1500" dirty="0" err="1"/>
              <a:t>Refresh</a:t>
            </a:r>
            <a:r>
              <a:rPr lang="fr-FR" sz="1500" dirty="0"/>
              <a:t> </a:t>
            </a:r>
            <a:r>
              <a:rPr lang="fr-FR" sz="1500" dirty="0" err="1"/>
              <a:t>Tokens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12</a:t>
            </a:r>
            <a:r>
              <a:rPr lang="fr-FR" sz="1500" dirty="0"/>
              <a:t>: The AARM </a:t>
            </a:r>
            <a:r>
              <a:rPr lang="fr-FR" sz="1500" dirty="0" err="1"/>
              <a:t>onboards</a:t>
            </a:r>
            <a:r>
              <a:rPr lang="fr-FR" sz="1500" dirty="0"/>
              <a:t> the MPRTP Providers </a:t>
            </a:r>
            <a:r>
              <a:rPr lang="fr-FR" sz="1500" dirty="0" err="1"/>
              <a:t>into</a:t>
            </a:r>
            <a:r>
              <a:rPr lang="fr-FR" sz="1500" dirty="0"/>
              <a:t> the EOSC Portal </a:t>
            </a:r>
            <a:r>
              <a:rPr lang="fr-FR" sz="1500" dirty="0" err="1"/>
              <a:t>using</a:t>
            </a:r>
            <a:r>
              <a:rPr lang="fr-FR" sz="1500" dirty="0"/>
              <a:t> the </a:t>
            </a:r>
            <a:r>
              <a:rPr lang="fr-FR" sz="1500" dirty="0" err="1"/>
              <a:t>token</a:t>
            </a:r>
            <a:r>
              <a:rPr lang="fr-FR" sz="1500" dirty="0"/>
              <a:t> </a:t>
            </a:r>
            <a:r>
              <a:rPr lang="fr-FR" sz="1500" dirty="0" err="1"/>
              <a:t>acquired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13</a:t>
            </a:r>
            <a:r>
              <a:rPr lang="fr-FR" sz="1500" dirty="0"/>
              <a:t>: The AARM </a:t>
            </a:r>
            <a:r>
              <a:rPr lang="fr-FR" sz="1500" dirty="0" err="1"/>
              <a:t>onboards</a:t>
            </a:r>
            <a:r>
              <a:rPr lang="fr-FR" sz="1500" dirty="0"/>
              <a:t> the </a:t>
            </a:r>
            <a:r>
              <a:rPr lang="fr-FR" sz="1500" dirty="0" err="1"/>
              <a:t>Resources</a:t>
            </a:r>
            <a:r>
              <a:rPr lang="fr-FR" sz="1500" dirty="0"/>
              <a:t> of the MPRTP Providers on the EOSC. Portal </a:t>
            </a:r>
            <a:r>
              <a:rPr lang="fr-FR" sz="1500" dirty="0" err="1"/>
              <a:t>with</a:t>
            </a:r>
            <a:r>
              <a:rPr lang="fr-FR" sz="1500" dirty="0"/>
              <a:t> the </a:t>
            </a:r>
            <a:r>
              <a:rPr lang="fr-FR" sz="1500" dirty="0" err="1"/>
              <a:t>token</a:t>
            </a:r>
            <a:r>
              <a:rPr lang="fr-FR" sz="1500" dirty="0"/>
              <a:t> </a:t>
            </a:r>
            <a:r>
              <a:rPr lang="fr-FR" sz="1500" dirty="0" err="1"/>
              <a:t>acquired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14</a:t>
            </a:r>
            <a:r>
              <a:rPr lang="fr-FR" sz="1500" dirty="0"/>
              <a:t>: The EPOT </a:t>
            </a:r>
            <a:r>
              <a:rPr lang="fr-FR" sz="1500" dirty="0" err="1"/>
              <a:t>reviews</a:t>
            </a:r>
            <a:r>
              <a:rPr lang="fr-FR" sz="1500" dirty="0"/>
              <a:t> the </a:t>
            </a:r>
            <a:r>
              <a:rPr lang="fr-FR" sz="1500" dirty="0" err="1"/>
              <a:t>onboarded</a:t>
            </a:r>
            <a:r>
              <a:rPr lang="fr-FR" sz="1500" dirty="0"/>
              <a:t> MPRTP Providers and </a:t>
            </a:r>
            <a:r>
              <a:rPr lang="fr-FR" sz="1500" dirty="0" err="1"/>
              <a:t>Resources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15</a:t>
            </a:r>
            <a:r>
              <a:rPr lang="fr-FR" sz="1500" dirty="0"/>
              <a:t>: The AARM or the MPRTP Provider Managers </a:t>
            </a:r>
            <a:r>
              <a:rPr lang="fr-FR" sz="1500" dirty="0" err="1"/>
              <a:t>may</a:t>
            </a:r>
            <a:r>
              <a:rPr lang="fr-FR" sz="1500" dirty="0"/>
              <a:t> </a:t>
            </a:r>
            <a:r>
              <a:rPr lang="fr-FR" sz="1500" dirty="0" err="1"/>
              <a:t>onboard</a:t>
            </a:r>
            <a:r>
              <a:rPr lang="fr-FR" sz="1500" dirty="0"/>
              <a:t>. Options/</a:t>
            </a:r>
            <a:r>
              <a:rPr lang="fr-FR" sz="1500" dirty="0" err="1"/>
              <a:t>Offerings</a:t>
            </a:r>
            <a:r>
              <a:rPr lang="fr-FR" sz="1500" dirty="0"/>
              <a:t> of the </a:t>
            </a:r>
            <a:r>
              <a:rPr lang="fr-FR" sz="1500" dirty="0" err="1"/>
              <a:t>Resources</a:t>
            </a:r>
            <a:r>
              <a:rPr lang="fr-FR" sz="1500" dirty="0"/>
              <a:t> of the MPRTP Providers.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16</a:t>
            </a:r>
            <a:r>
              <a:rPr lang="fr-FR" sz="1500" dirty="0"/>
              <a:t>: The EOSC Portal </a:t>
            </a:r>
            <a:r>
              <a:rPr lang="fr-FR" sz="1500" dirty="0" err="1"/>
              <a:t>Onboarding</a:t>
            </a:r>
            <a:r>
              <a:rPr lang="fr-FR" sz="1500" dirty="0"/>
              <a:t> or </a:t>
            </a:r>
            <a:r>
              <a:rPr lang="fr-FR" sz="1500" dirty="0" err="1"/>
              <a:t>Ordering</a:t>
            </a:r>
            <a:r>
              <a:rPr lang="fr-FR" sz="1500" dirty="0"/>
              <a:t> Team </a:t>
            </a:r>
            <a:r>
              <a:rPr lang="fr-FR" sz="1500" dirty="0" err="1"/>
              <a:t>reviews</a:t>
            </a:r>
            <a:r>
              <a:rPr lang="fr-FR" sz="1500" dirty="0"/>
              <a:t> the Resource. Options/</a:t>
            </a:r>
            <a:r>
              <a:rPr lang="fr-FR" sz="1500" dirty="0" err="1"/>
              <a:t>Offerings</a:t>
            </a:r>
            <a:r>
              <a:rPr lang="fr-FR" sz="1500" dirty="0"/>
              <a:t> of the MPRTP Providers’ </a:t>
            </a:r>
            <a:r>
              <a:rPr lang="fr-FR" sz="1500" dirty="0" err="1"/>
              <a:t>Resources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17</a:t>
            </a:r>
            <a:r>
              <a:rPr lang="fr-FR" sz="1500" dirty="0"/>
              <a:t>: The EPOT </a:t>
            </a:r>
            <a:r>
              <a:rPr lang="fr-FR" sz="1500" dirty="0" err="1"/>
              <a:t>creates</a:t>
            </a:r>
            <a:r>
              <a:rPr lang="fr-FR" sz="1500" dirty="0"/>
              <a:t> a </a:t>
            </a:r>
            <a:r>
              <a:rPr lang="fr-FR" sz="1500" dirty="0" err="1"/>
              <a:t>Review</a:t>
            </a:r>
            <a:r>
              <a:rPr lang="fr-FR" sz="1500" dirty="0"/>
              <a:t> and Feedback Report.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18</a:t>
            </a:r>
            <a:r>
              <a:rPr lang="fr-FR" sz="1500" dirty="0"/>
              <a:t>: </a:t>
            </a:r>
            <a:r>
              <a:rPr lang="fr-FR" sz="1500" dirty="0" err="1"/>
              <a:t>Upon</a:t>
            </a:r>
            <a:r>
              <a:rPr lang="fr-FR" sz="1500" dirty="0"/>
              <a:t> </a:t>
            </a:r>
            <a:r>
              <a:rPr lang="fr-FR" sz="1500" dirty="0" err="1"/>
              <a:t>Request</a:t>
            </a:r>
            <a:r>
              <a:rPr lang="fr-FR" sz="1500" dirty="0"/>
              <a:t> of </a:t>
            </a:r>
            <a:r>
              <a:rPr lang="fr-FR" sz="1500" dirty="0" err="1"/>
              <a:t>MPRTPs</a:t>
            </a:r>
            <a:r>
              <a:rPr lang="fr-FR" sz="1500" dirty="0"/>
              <a:t> the EPOT </a:t>
            </a:r>
            <a:r>
              <a:rPr lang="fr-FR" sz="1500" dirty="0" err="1"/>
              <a:t>can</a:t>
            </a:r>
            <a:r>
              <a:rPr lang="fr-FR" sz="1500" dirty="0"/>
              <a:t> </a:t>
            </a:r>
            <a:r>
              <a:rPr lang="fr-FR" sz="1500" dirty="0" err="1"/>
              <a:t>provide</a:t>
            </a:r>
            <a:r>
              <a:rPr lang="fr-FR" sz="1500" dirty="0"/>
              <a:t> best practices, feedback, and consultation to </a:t>
            </a:r>
            <a:r>
              <a:rPr lang="fr-FR" sz="1500" dirty="0" err="1"/>
              <a:t>MPRTPs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19</a:t>
            </a:r>
            <a:r>
              <a:rPr lang="fr-FR" sz="1500" dirty="0"/>
              <a:t>: Profiles on the EOSC Portal are </a:t>
            </a:r>
            <a:r>
              <a:rPr lang="fr-FR" sz="1500" dirty="0" err="1"/>
              <a:t>updated</a:t>
            </a:r>
            <a:r>
              <a:rPr lang="fr-FR" sz="1500" dirty="0"/>
              <a:t> by </a:t>
            </a:r>
            <a:r>
              <a:rPr lang="fr-FR" sz="1500" dirty="0" err="1"/>
              <a:t>MPRTPs</a:t>
            </a:r>
            <a:r>
              <a:rPr lang="fr-FR" sz="1500" dirty="0"/>
              <a:t> and </a:t>
            </a:r>
            <a:r>
              <a:rPr lang="fr-FR" sz="1500" dirty="0" err="1"/>
              <a:t>periodically</a:t>
            </a:r>
            <a:r>
              <a:rPr lang="fr-FR" sz="1500" dirty="0"/>
              <a:t> </a:t>
            </a:r>
            <a:r>
              <a:rPr lang="fr-FR" sz="1500" dirty="0" err="1"/>
              <a:t>audited</a:t>
            </a:r>
            <a:r>
              <a:rPr lang="fr-FR" sz="1500" dirty="0"/>
              <a:t> by the EPOT.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1F13A9-427C-F04E-B723-905D315F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FA237-EAD8-0049-8DC8-1B84D65E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D48FE3-D031-1545-A8E4-A81B1207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021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6783F-F413-034D-B853-5C8616E2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81"/>
            <a:ext cx="7502718" cy="4818182"/>
          </a:xfrm>
        </p:spPr>
        <p:txBody>
          <a:bodyPr>
            <a:normAutofit/>
          </a:bodyPr>
          <a:lstStyle/>
          <a:p>
            <a:r>
              <a:rPr lang="fr-FR" sz="2400" dirty="0"/>
              <a:t> </a:t>
            </a:r>
            <a:r>
              <a:rPr lang="fr-FR" sz="2400" dirty="0" err="1"/>
              <a:t>Register</a:t>
            </a:r>
            <a:r>
              <a:rPr lang="fr-FR" sz="2400" dirty="0"/>
              <a:t> ESCAPE as a provider</a:t>
            </a:r>
            <a:r>
              <a:rPr lang="fr-FR" sz="2400" dirty="0">
                <a:sym typeface="Wingdings" pitchFamily="2" charset="2"/>
              </a:rPr>
              <a:t> </a:t>
            </a:r>
            <a:endParaRPr lang="fr-FR" sz="2400" dirty="0"/>
          </a:p>
          <a:p>
            <a:pPr lvl="1"/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 Information to </a:t>
            </a:r>
            <a:r>
              <a:rPr lang="fr-FR" dirty="0" err="1"/>
              <a:t>provide</a:t>
            </a:r>
            <a:r>
              <a:rPr lang="fr-FR" dirty="0"/>
              <a:t>:</a:t>
            </a:r>
          </a:p>
          <a:p>
            <a:pPr lvl="2"/>
            <a:r>
              <a:rPr lang="fr-FR" sz="2400" dirty="0"/>
              <a:t>Contacts</a:t>
            </a:r>
          </a:p>
          <a:p>
            <a:pPr lvl="2"/>
            <a:r>
              <a:rPr lang="fr-FR" sz="2400" dirty="0" err="1"/>
              <a:t>Admins</a:t>
            </a:r>
            <a:endParaRPr lang="fr-FR" sz="2400" dirty="0"/>
          </a:p>
          <a:p>
            <a:pPr lvl="2"/>
            <a:endParaRPr lang="fr-FR" sz="2400" dirty="0"/>
          </a:p>
          <a:p>
            <a:pPr lvl="1"/>
            <a:r>
              <a:rPr lang="fr-FR" dirty="0" err="1"/>
              <a:t>When</a:t>
            </a:r>
            <a:r>
              <a:rPr lang="fr-FR" dirty="0"/>
              <a:t>? </a:t>
            </a:r>
            <a:r>
              <a:rPr lang="fr-FR" dirty="0" err="1"/>
              <a:t>Now</a:t>
            </a:r>
            <a:r>
              <a:rPr lang="fr-FR" dirty="0"/>
              <a:t> or </a:t>
            </a:r>
            <a:r>
              <a:rPr lang="fr-FR" dirty="0" err="1"/>
              <a:t>wait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more </a:t>
            </a:r>
            <a:r>
              <a:rPr lang="fr-FR" dirty="0" err="1"/>
              <a:t>maturity</a:t>
            </a:r>
            <a:r>
              <a:rPr lang="fr-FR" dirty="0"/>
              <a:t>?</a:t>
            </a:r>
          </a:p>
          <a:p>
            <a:pPr lvl="2"/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42EFBF-4CB7-7C42-8ADB-5E8402C1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12/01/2022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93290-84C7-CC4E-9C4E-707952E1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47417C-EA65-D745-9F0E-E3049884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65C2D1-54CA-F040-B287-856029755C4C}"/>
              </a:ext>
            </a:extLst>
          </p:cNvPr>
          <p:cNvSpPr txBox="1"/>
          <p:nvPr/>
        </p:nvSpPr>
        <p:spPr>
          <a:xfrm>
            <a:off x="6011186" y="1358781"/>
            <a:ext cx="6027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Wingdings" pitchFamily="2" charset="2"/>
              </a:rPr>
              <a:t> </a:t>
            </a:r>
            <a:r>
              <a:rPr lang="fr-FR" sz="2400" dirty="0" err="1"/>
              <a:t>Done</a:t>
            </a:r>
            <a:r>
              <a:rPr lang="fr-FR" sz="2400" dirty="0"/>
              <a:t> on EOSC </a:t>
            </a:r>
            <a:r>
              <a:rPr lang="fr-FR" sz="2400" dirty="0" err="1"/>
              <a:t>sandbox</a:t>
            </a:r>
            <a:r>
              <a:rPr lang="fr-FR" sz="2400" dirty="0"/>
              <a:t> (test </a:t>
            </a:r>
            <a:r>
              <a:rPr lang="fr-FR" sz="2400" dirty="0" err="1"/>
              <a:t>purposes</a:t>
            </a:r>
            <a:r>
              <a:rPr lang="fr-FR" sz="2400" dirty="0"/>
              <a:t>)</a:t>
            </a:r>
            <a:br>
              <a:rPr lang="fr-FR" sz="2400" dirty="0"/>
            </a:br>
            <a:r>
              <a:rPr lang="fr-FR" sz="2400" dirty="0" err="1"/>
              <a:t>waiting</a:t>
            </a:r>
            <a:r>
              <a:rPr lang="fr-FR" sz="2400" dirty="0"/>
              <a:t> for </a:t>
            </a:r>
            <a:r>
              <a:rPr lang="fr-FR" sz="2400" dirty="0" err="1"/>
              <a:t>approval</a:t>
            </a:r>
            <a:endParaRPr lang="fr-FR" sz="240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2D93FEF-7E8C-EB44-95CB-9B0EF972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094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_16x9" id="{925AC19B-8754-4849-B386-AF649F176F2C}" vid="{12E534BE-FEFD-F74E-842F-A04F50449B2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4569</TotalTime>
  <Words>894</Words>
  <Application>Microsoft Macintosh PowerPoint</Application>
  <PresentationFormat>Grand écran</PresentationFormat>
  <Paragraphs>87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di Office</vt:lpstr>
      <vt:lpstr>WP3 – OSSR</vt:lpstr>
      <vt:lpstr>Resources and documentation</vt:lpstr>
      <vt:lpstr>What shall ESCAPE provide to EOSC?</vt:lpstr>
      <vt:lpstr>What shall ESCAPE provide to EOSC?</vt:lpstr>
      <vt:lpstr>Présentation PowerPoint</vt:lpstr>
      <vt:lpstr>EOSC onboarding process – the 19 stages of the MPRTP EPOP v4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ESCAPE Repository</dc:title>
  <dc:creator>Thomas Vuillaume</dc:creator>
  <cp:lastModifiedBy>Thomas Vuillaume</cp:lastModifiedBy>
  <cp:revision>30</cp:revision>
  <dcterms:created xsi:type="dcterms:W3CDTF">2022-01-07T10:11:05Z</dcterms:created>
  <dcterms:modified xsi:type="dcterms:W3CDTF">2022-01-12T08:56:33Z</dcterms:modified>
</cp:coreProperties>
</file>