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63" r:id="rId4"/>
    <p:sldId id="262" r:id="rId5"/>
    <p:sldId id="265" r:id="rId6"/>
    <p:sldId id="266" r:id="rId7"/>
    <p:sldId id="264" r:id="rId8"/>
    <p:sldId id="261" r:id="rId9"/>
    <p:sldId id="267" r:id="rId10"/>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87" autoAdjust="0"/>
  </p:normalViewPr>
  <p:slideViewPr>
    <p:cSldViewPr>
      <p:cViewPr varScale="1">
        <p:scale>
          <a:sx n="57" d="100"/>
          <a:sy n="57" d="100"/>
        </p:scale>
        <p:origin x="924"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04/01/2022</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a:t>
            </a:r>
          </a:p>
          <a:p>
            <a:r>
              <a:rPr lang="fr-FR" dirty="0"/>
              <a:t>Je vais vous présenter le projet TERRA FORMA qui vient d’être financé dans le cadre du programme d’investissement d’avenir PIA3, volet équipement d’</a:t>
            </a:r>
            <a:r>
              <a:rPr lang="fr-FR" dirty="0" err="1"/>
              <a:t>exellence</a:t>
            </a:r>
            <a:r>
              <a:rPr lang="fr-FR" dirty="0"/>
              <a:t>. TERRA FORMA vise à concevoir et tester l’observatoire intelligent des territoires à l’heure de l’Anthropocène. Il rassemble 42 partenaires, dont des laboratoires l’INSU, INEE et l’INSIS. Il s’appuie notamment sur les infrastructures recherche OZCAR et RZA qui rassemble des observatoires de recherche en environnement. </a:t>
            </a:r>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2</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3</a:t>
            </a:fld>
            <a:endParaRPr lang="fr-FR"/>
          </a:p>
        </p:txBody>
      </p:sp>
    </p:spTree>
    <p:extLst>
      <p:ext uri="{BB962C8B-B14F-4D97-AF65-F5344CB8AC3E}">
        <p14:creationId xmlns:p14="http://schemas.microsoft.com/office/powerpoint/2010/main" val="348829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382556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5</a:t>
            </a:fld>
            <a:endParaRPr lang="fr-FR"/>
          </a:p>
        </p:txBody>
      </p:sp>
    </p:spTree>
    <p:extLst>
      <p:ext uri="{BB962C8B-B14F-4D97-AF65-F5344CB8AC3E}">
        <p14:creationId xmlns:p14="http://schemas.microsoft.com/office/powerpoint/2010/main" val="392979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6</a:t>
            </a:fld>
            <a:endParaRPr lang="fr-FR"/>
          </a:p>
        </p:txBody>
      </p:sp>
    </p:spTree>
    <p:extLst>
      <p:ext uri="{BB962C8B-B14F-4D97-AF65-F5344CB8AC3E}">
        <p14:creationId xmlns:p14="http://schemas.microsoft.com/office/powerpoint/2010/main" val="369626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défis techniques sont doubles: d’une part il s’agit de développer des capteurs mobiles et in-situ, ils doivent fonctionner en continu avec des sources d’alimentation intermittentes, être bas cout et embarquer de l’intelligence pour définir les informations pertinentes. D’autres part, il s’agit de disposer d’une infrastructure de communication permettant de déployer des réseaux de capteurs hétérogènes, embarquant des capacités de calcul et capables d’opérer le changement d’échelle. Ainsi, le projet propose de s’appuyer sur les nouvelles technologies pour qu’elles servent les questions scientifiques sur les observatoires. </a:t>
            </a:r>
          </a:p>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7</a:t>
            </a:fld>
            <a:endParaRPr lang="fr-FR"/>
          </a:p>
        </p:txBody>
      </p:sp>
    </p:spTree>
    <p:extLst>
      <p:ext uri="{BB962C8B-B14F-4D97-AF65-F5344CB8AC3E}">
        <p14:creationId xmlns:p14="http://schemas.microsoft.com/office/powerpoint/2010/main" val="359881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04/01/2022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04/01/2022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04/01/2022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04.01.22</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04.01.22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04.01.22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04.01.22</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04.01.22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04.01.22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04/01/2022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04.01.22</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04/01/2022</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04.01.22</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04/01/2022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04/01/2022</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04/01/2022</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04/01/2022</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WP3 – 5 janvier 2021</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04/01/2022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04/01/2022</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04/01/2022</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04.01.22</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hyperlink" Target="https://indico.in2p3.fr/event/24504/" TargetMode="External"/><Relationship Id="rId4" Type="http://schemas.openxmlformats.org/officeDocument/2006/relationships/image" Target="../media/image13.jp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docs.google.com/spreadsheets/d/1pK_KClLyW38RGHJz-k8H306nFAeed87XmtMrdnkbi1Y/edit#gid=826918707"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Réunion WP3</a:t>
            </a: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endParaRP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3">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4">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5"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
        <p:nvSpPr>
          <p:cNvPr id="21" name="ZoneTexte 20">
            <a:extLst>
              <a:ext uri="{FF2B5EF4-FFF2-40B4-BE49-F238E27FC236}">
                <a16:creationId xmlns:a16="http://schemas.microsoft.com/office/drawing/2014/main" id="{20532AB7-67C8-444D-9EEE-F0E1F6378669}"/>
              </a:ext>
            </a:extLst>
          </p:cNvPr>
          <p:cNvSpPr txBox="1"/>
          <p:nvPr/>
        </p:nvSpPr>
        <p:spPr>
          <a:xfrm>
            <a:off x="4312131" y="1651184"/>
            <a:ext cx="6266046" cy="369332"/>
          </a:xfrm>
          <a:prstGeom prst="rect">
            <a:avLst/>
          </a:prstGeom>
          <a:noFill/>
        </p:spPr>
        <p:txBody>
          <a:bodyPr wrap="square">
            <a:spAutoFit/>
          </a:bodyPr>
          <a:lstStyle/>
          <a:p>
            <a:r>
              <a:rPr lang="fr-FR" dirty="0">
                <a:hlinkClick r:id="rId10"/>
              </a:rPr>
              <a:t>https://indico.in2p3.fr/event/24504/</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Notre challenge @ WP3!!</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2" name="Image 1">
            <a:extLst>
              <a:ext uri="{FF2B5EF4-FFF2-40B4-BE49-F238E27FC236}">
                <a16:creationId xmlns:a16="http://schemas.microsoft.com/office/drawing/2014/main" id="{746D47B9-30C1-4843-8F4A-0C712BFE3F7C}"/>
              </a:ext>
            </a:extLst>
          </p:cNvPr>
          <p:cNvPicPr>
            <a:picLocks noChangeAspect="1"/>
          </p:cNvPicPr>
          <p:nvPr/>
        </p:nvPicPr>
        <p:blipFill>
          <a:blip r:embed="rId6"/>
          <a:stretch>
            <a:fillRect/>
          </a:stretch>
        </p:blipFill>
        <p:spPr>
          <a:xfrm>
            <a:off x="1180827" y="843800"/>
            <a:ext cx="8802175" cy="5649075"/>
          </a:xfrm>
          <a:prstGeom prst="rect">
            <a:avLst/>
          </a:prstGeom>
        </p:spPr>
      </p:pic>
      <p:sp>
        <p:nvSpPr>
          <p:cNvPr id="3" name="ZoneTexte 2">
            <a:extLst>
              <a:ext uri="{FF2B5EF4-FFF2-40B4-BE49-F238E27FC236}">
                <a16:creationId xmlns:a16="http://schemas.microsoft.com/office/drawing/2014/main" id="{69295563-4A0F-4556-BDDC-212CE4F3B1B9}"/>
              </a:ext>
            </a:extLst>
          </p:cNvPr>
          <p:cNvSpPr txBox="1"/>
          <p:nvPr/>
        </p:nvSpPr>
        <p:spPr>
          <a:xfrm>
            <a:off x="9180351" y="1052736"/>
            <a:ext cx="3024336" cy="3416320"/>
          </a:xfrm>
          <a:prstGeom prst="rect">
            <a:avLst/>
          </a:prstGeom>
          <a:noFill/>
        </p:spPr>
        <p:txBody>
          <a:bodyPr wrap="square" rtlCol="0">
            <a:spAutoFit/>
          </a:bodyPr>
          <a:lstStyle/>
          <a:p>
            <a:pPr marL="285750" indent="-285750">
              <a:buFont typeface="Wingdings" panose="05000000000000000000" pitchFamily="2" charset="2"/>
              <a:buChar char="Ø"/>
            </a:pPr>
            <a:r>
              <a:rPr lang="en-GB" dirty="0"/>
              <a:t>Autonomy</a:t>
            </a:r>
          </a:p>
          <a:p>
            <a:pPr marL="285750" indent="-285750">
              <a:buFont typeface="Wingdings" panose="05000000000000000000" pitchFamily="2" charset="2"/>
              <a:buChar char="Ø"/>
            </a:pPr>
            <a:r>
              <a:rPr lang="en-GB" dirty="0"/>
              <a:t>Robustness – QoS</a:t>
            </a:r>
          </a:p>
          <a:p>
            <a:pPr marL="285750" indent="-285750">
              <a:buFont typeface="Wingdings" panose="05000000000000000000" pitchFamily="2" charset="2"/>
              <a:buChar char="Ø"/>
            </a:pPr>
            <a:r>
              <a:rPr lang="en-GB" dirty="0"/>
              <a:t>Versatility</a:t>
            </a:r>
          </a:p>
          <a:p>
            <a:pPr marL="285750" indent="-285750">
              <a:buFont typeface="Wingdings" panose="05000000000000000000" pitchFamily="2" charset="2"/>
              <a:buChar char="Ø"/>
            </a:pPr>
            <a:r>
              <a:rPr lang="en-GB" dirty="0"/>
              <a:t>Interoperability</a:t>
            </a:r>
          </a:p>
          <a:p>
            <a:pPr marL="285750" indent="-285750">
              <a:buFont typeface="Wingdings" panose="05000000000000000000" pitchFamily="2" charset="2"/>
              <a:buChar char="Ø"/>
            </a:pPr>
            <a:r>
              <a:rPr lang="en-GB" dirty="0"/>
              <a:t>Easy to operate, maintain…</a:t>
            </a:r>
          </a:p>
          <a:p>
            <a:pPr marL="285750" indent="-285750">
              <a:buFont typeface="Wingdings" panose="05000000000000000000" pitchFamily="2" charset="2"/>
              <a:buChar char="Ø"/>
            </a:pPr>
            <a:r>
              <a:rPr lang="en-GB" dirty="0"/>
              <a:t>Scalability</a:t>
            </a:r>
          </a:p>
          <a:p>
            <a:pPr marL="285750" indent="-285750">
              <a:buFont typeface="Wingdings" panose="05000000000000000000" pitchFamily="2" charset="2"/>
              <a:buChar char="Ø"/>
            </a:pPr>
            <a:r>
              <a:rPr lang="en-GB" dirty="0"/>
              <a:t>Low cost</a:t>
            </a:r>
          </a:p>
          <a:p>
            <a:pPr marL="285750" indent="-285750">
              <a:buFont typeface="Wingdings" panose="05000000000000000000" pitchFamily="2" charset="2"/>
              <a:buChar char="Ø"/>
            </a:pPr>
            <a:r>
              <a:rPr lang="en-GB" dirty="0"/>
              <a:t>…..</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endParaRPr lang="en-GB" dirty="0"/>
          </a:p>
        </p:txBody>
      </p:sp>
      <p:pic>
        <p:nvPicPr>
          <p:cNvPr id="6" name="Image 5" descr="Une image contenant satellite, transport, nature&#10;&#10;Description générée automatiquement">
            <a:extLst>
              <a:ext uri="{FF2B5EF4-FFF2-40B4-BE49-F238E27FC236}">
                <a16:creationId xmlns:a16="http://schemas.microsoft.com/office/drawing/2014/main" id="{A6B97F03-A215-40D8-8F04-0C54F3C865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1216" y="980728"/>
            <a:ext cx="1343806" cy="671903"/>
          </a:xfrm>
          <a:prstGeom prst="rect">
            <a:avLst/>
          </a:prstGeom>
        </p:spPr>
      </p:pic>
      <p:sp>
        <p:nvSpPr>
          <p:cNvPr id="8" name="ZoneTexte 7">
            <a:extLst>
              <a:ext uri="{FF2B5EF4-FFF2-40B4-BE49-F238E27FC236}">
                <a16:creationId xmlns:a16="http://schemas.microsoft.com/office/drawing/2014/main" id="{0604D247-7F9D-4CEC-849A-35168A5FD671}"/>
              </a:ext>
            </a:extLst>
          </p:cNvPr>
          <p:cNvSpPr txBox="1"/>
          <p:nvPr/>
        </p:nvSpPr>
        <p:spPr>
          <a:xfrm>
            <a:off x="6939516" y="947347"/>
            <a:ext cx="813043" cy="369332"/>
          </a:xfrm>
          <a:prstGeom prst="rect">
            <a:avLst/>
          </a:prstGeom>
          <a:noFill/>
        </p:spPr>
        <p:txBody>
          <a:bodyPr wrap="none" rtlCol="0">
            <a:spAutoFit/>
          </a:bodyPr>
          <a:lstStyle/>
          <a:p>
            <a:r>
              <a:rPr lang="fr-FR" b="1" dirty="0">
                <a:solidFill>
                  <a:srgbClr val="FF0000"/>
                </a:solidFill>
              </a:rPr>
              <a:t>WP3.3</a:t>
            </a:r>
          </a:p>
        </p:txBody>
      </p:sp>
      <p:sp>
        <p:nvSpPr>
          <p:cNvPr id="19" name="ZoneTexte 18">
            <a:extLst>
              <a:ext uri="{FF2B5EF4-FFF2-40B4-BE49-F238E27FC236}">
                <a16:creationId xmlns:a16="http://schemas.microsoft.com/office/drawing/2014/main" id="{E950D7F1-ACC3-4A6B-BBB1-56F9C78872E5}"/>
              </a:ext>
            </a:extLst>
          </p:cNvPr>
          <p:cNvSpPr txBox="1"/>
          <p:nvPr/>
        </p:nvSpPr>
        <p:spPr bwMode="auto">
          <a:xfrm>
            <a:off x="8711075" y="3483671"/>
            <a:ext cx="813043" cy="369332"/>
          </a:xfrm>
          <a:prstGeom prst="rect">
            <a:avLst/>
          </a:prstGeom>
          <a:noFill/>
        </p:spPr>
        <p:txBody>
          <a:bodyPr wrap="none" rtlCol="0">
            <a:spAutoFit/>
          </a:bodyPr>
          <a:lstStyle/>
          <a:p>
            <a:r>
              <a:rPr lang="fr-FR" b="1" dirty="0">
                <a:solidFill>
                  <a:srgbClr val="FF0000"/>
                </a:solidFill>
              </a:rPr>
              <a:t>WP3.2</a:t>
            </a:r>
          </a:p>
        </p:txBody>
      </p:sp>
      <p:sp>
        <p:nvSpPr>
          <p:cNvPr id="20" name="ZoneTexte 19">
            <a:extLst>
              <a:ext uri="{FF2B5EF4-FFF2-40B4-BE49-F238E27FC236}">
                <a16:creationId xmlns:a16="http://schemas.microsoft.com/office/drawing/2014/main" id="{1313F66E-92E8-4D8B-A540-D9B46E4FE239}"/>
              </a:ext>
            </a:extLst>
          </p:cNvPr>
          <p:cNvSpPr txBox="1"/>
          <p:nvPr/>
        </p:nvSpPr>
        <p:spPr bwMode="auto">
          <a:xfrm>
            <a:off x="7849179" y="4469056"/>
            <a:ext cx="813043" cy="369332"/>
          </a:xfrm>
          <a:prstGeom prst="rect">
            <a:avLst/>
          </a:prstGeom>
          <a:noFill/>
        </p:spPr>
        <p:txBody>
          <a:bodyPr wrap="none" rtlCol="0">
            <a:spAutoFit/>
          </a:bodyPr>
          <a:lstStyle/>
          <a:p>
            <a:r>
              <a:rPr lang="fr-FR" b="1" dirty="0">
                <a:solidFill>
                  <a:srgbClr val="FF0000"/>
                </a:solidFill>
              </a:rPr>
              <a:t>WP3.1</a:t>
            </a:r>
          </a:p>
        </p:txBody>
      </p:sp>
    </p:spTree>
    <p:extLst>
      <p:ext uri="{BB962C8B-B14F-4D97-AF65-F5344CB8AC3E}">
        <p14:creationId xmlns:p14="http://schemas.microsoft.com/office/powerpoint/2010/main" val="197735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Planning WP3.1: plateforme de proximité</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14" name="Image 13">
            <a:extLst>
              <a:ext uri="{FF2B5EF4-FFF2-40B4-BE49-F238E27FC236}">
                <a16:creationId xmlns:a16="http://schemas.microsoft.com/office/drawing/2014/main" id="{E5E6A092-7E22-42CC-8E22-14969F83B27D}"/>
              </a:ext>
            </a:extLst>
          </p:cNvPr>
          <p:cNvPicPr>
            <a:picLocks noChangeAspect="1"/>
          </p:cNvPicPr>
          <p:nvPr/>
        </p:nvPicPr>
        <p:blipFill>
          <a:blip r:embed="rId6"/>
          <a:stretch>
            <a:fillRect/>
          </a:stretch>
        </p:blipFill>
        <p:spPr>
          <a:xfrm>
            <a:off x="911424" y="1484784"/>
            <a:ext cx="10920536" cy="4385412"/>
          </a:xfrm>
          <a:prstGeom prst="rect">
            <a:avLst/>
          </a:prstGeom>
        </p:spPr>
      </p:pic>
      <p:sp>
        <p:nvSpPr>
          <p:cNvPr id="17" name="ZoneTexte 16">
            <a:hlinkClick r:id="rId7"/>
            <a:extLst>
              <a:ext uri="{FF2B5EF4-FFF2-40B4-BE49-F238E27FC236}">
                <a16:creationId xmlns:a16="http://schemas.microsoft.com/office/drawing/2014/main" id="{A62C1184-8BEC-4F37-B6BD-4B441D5FDD11}"/>
              </a:ext>
            </a:extLst>
          </p:cNvPr>
          <p:cNvSpPr txBox="1"/>
          <p:nvPr/>
        </p:nvSpPr>
        <p:spPr>
          <a:xfrm>
            <a:off x="1876250" y="6007056"/>
            <a:ext cx="10729191" cy="338554"/>
          </a:xfrm>
          <a:prstGeom prst="rect">
            <a:avLst/>
          </a:prstGeom>
          <a:noFill/>
        </p:spPr>
        <p:txBody>
          <a:bodyPr wrap="square">
            <a:spAutoFit/>
          </a:bodyPr>
          <a:lstStyle/>
          <a:p>
            <a:r>
              <a:rPr lang="fr-FR" sz="1600" dirty="0">
                <a:hlinkClick r:id="rId7"/>
              </a:rPr>
              <a:t>https://docs.google.com/spreadsheets/d/1pK_KClLyW38RGHJz-k8H306nFAeed87XmtMrdnkbi1Y/edit#gid=826918707</a:t>
            </a:r>
            <a:endParaRPr lang="fr-FR" sz="1600" dirty="0"/>
          </a:p>
        </p:txBody>
      </p:sp>
    </p:spTree>
    <p:extLst>
      <p:ext uri="{BB962C8B-B14F-4D97-AF65-F5344CB8AC3E}">
        <p14:creationId xmlns:p14="http://schemas.microsoft.com/office/powerpoint/2010/main" val="337428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Planning WP3.2: plateforme centrale</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 name="Image 2">
            <a:extLst>
              <a:ext uri="{FF2B5EF4-FFF2-40B4-BE49-F238E27FC236}">
                <a16:creationId xmlns:a16="http://schemas.microsoft.com/office/drawing/2014/main" id="{7A8C539B-C828-4E77-8CD3-6C30611E9341}"/>
              </a:ext>
            </a:extLst>
          </p:cNvPr>
          <p:cNvPicPr>
            <a:picLocks noChangeAspect="1"/>
          </p:cNvPicPr>
          <p:nvPr/>
        </p:nvPicPr>
        <p:blipFill>
          <a:blip r:embed="rId6"/>
          <a:stretch>
            <a:fillRect/>
          </a:stretch>
        </p:blipFill>
        <p:spPr>
          <a:xfrm>
            <a:off x="1046095" y="1124744"/>
            <a:ext cx="10012120" cy="4347368"/>
          </a:xfrm>
          <a:prstGeom prst="rect">
            <a:avLst/>
          </a:prstGeom>
        </p:spPr>
      </p:pic>
    </p:spTree>
    <p:extLst>
      <p:ext uri="{BB962C8B-B14F-4D97-AF65-F5344CB8AC3E}">
        <p14:creationId xmlns:p14="http://schemas.microsoft.com/office/powerpoint/2010/main" val="309592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Planning WP3.3: plateforme fédérale (?) – Data center </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7" name="Image 6">
            <a:extLst>
              <a:ext uri="{FF2B5EF4-FFF2-40B4-BE49-F238E27FC236}">
                <a16:creationId xmlns:a16="http://schemas.microsoft.com/office/drawing/2014/main" id="{C15ABEF9-9AB9-417A-9FF5-4CD62B2EDF7A}"/>
              </a:ext>
            </a:extLst>
          </p:cNvPr>
          <p:cNvPicPr>
            <a:picLocks noChangeAspect="1"/>
          </p:cNvPicPr>
          <p:nvPr/>
        </p:nvPicPr>
        <p:blipFill>
          <a:blip r:embed="rId6"/>
          <a:stretch>
            <a:fillRect/>
          </a:stretch>
        </p:blipFill>
        <p:spPr>
          <a:xfrm>
            <a:off x="1271464" y="1178830"/>
            <a:ext cx="10453702" cy="4500339"/>
          </a:xfrm>
          <a:prstGeom prst="rect">
            <a:avLst/>
          </a:prstGeom>
        </p:spPr>
      </p:pic>
    </p:spTree>
    <p:extLst>
      <p:ext uri="{BB962C8B-B14F-4D97-AF65-F5344CB8AC3E}">
        <p14:creationId xmlns:p14="http://schemas.microsoft.com/office/powerpoint/2010/main" val="152061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6</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a:latin typeface="Berlin Sans FB"/>
                <a:cs typeface="Arial"/>
              </a:rPr>
              <a:t>WP3: Au </a:t>
            </a:r>
            <a:r>
              <a:rPr lang="fr-FR" sz="2400" dirty="0">
                <a:latin typeface="Berlin Sans FB"/>
                <a:cs typeface="Arial"/>
              </a:rPr>
              <a:t>Travail !</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graphicFrame>
        <p:nvGraphicFramePr>
          <p:cNvPr id="5" name="Tableau 6">
            <a:extLst>
              <a:ext uri="{FF2B5EF4-FFF2-40B4-BE49-F238E27FC236}">
                <a16:creationId xmlns:a16="http://schemas.microsoft.com/office/drawing/2014/main" id="{8EFAE6DF-8B16-4DC6-B08C-6CB19372D684}"/>
              </a:ext>
            </a:extLst>
          </p:cNvPr>
          <p:cNvGraphicFramePr>
            <a:graphicFrameLocks noGrp="1"/>
          </p:cNvGraphicFramePr>
          <p:nvPr>
            <p:extLst>
              <p:ext uri="{D42A27DB-BD31-4B8C-83A1-F6EECF244321}">
                <p14:modId xmlns:p14="http://schemas.microsoft.com/office/powerpoint/2010/main" val="432684923"/>
              </p:ext>
            </p:extLst>
          </p:nvPr>
        </p:nvGraphicFramePr>
        <p:xfrm>
          <a:off x="191344" y="1048975"/>
          <a:ext cx="11809312" cy="3032760"/>
        </p:xfrm>
        <a:graphic>
          <a:graphicData uri="http://schemas.openxmlformats.org/drawingml/2006/table">
            <a:tbl>
              <a:tblPr firstRow="1" bandRow="1">
                <a:tableStyleId>{5940675A-B579-460E-94D1-54222C63F5DA}</a:tableStyleId>
              </a:tblPr>
              <a:tblGrid>
                <a:gridCol w="4608512">
                  <a:extLst>
                    <a:ext uri="{9D8B030D-6E8A-4147-A177-3AD203B41FA5}">
                      <a16:colId xmlns:a16="http://schemas.microsoft.com/office/drawing/2014/main" val="1646419574"/>
                    </a:ext>
                  </a:extLst>
                </a:gridCol>
                <a:gridCol w="1298924">
                  <a:extLst>
                    <a:ext uri="{9D8B030D-6E8A-4147-A177-3AD203B41FA5}">
                      <a16:colId xmlns:a16="http://schemas.microsoft.com/office/drawing/2014/main" val="3569161067"/>
                    </a:ext>
                  </a:extLst>
                </a:gridCol>
                <a:gridCol w="1311601">
                  <a:extLst>
                    <a:ext uri="{9D8B030D-6E8A-4147-A177-3AD203B41FA5}">
                      <a16:colId xmlns:a16="http://schemas.microsoft.com/office/drawing/2014/main" val="3366825473"/>
                    </a:ext>
                  </a:extLst>
                </a:gridCol>
                <a:gridCol w="1277907">
                  <a:extLst>
                    <a:ext uri="{9D8B030D-6E8A-4147-A177-3AD203B41FA5}">
                      <a16:colId xmlns:a16="http://schemas.microsoft.com/office/drawing/2014/main" val="1370270195"/>
                    </a:ext>
                  </a:extLst>
                </a:gridCol>
                <a:gridCol w="784675">
                  <a:extLst>
                    <a:ext uri="{9D8B030D-6E8A-4147-A177-3AD203B41FA5}">
                      <a16:colId xmlns:a16="http://schemas.microsoft.com/office/drawing/2014/main" val="1178528857"/>
                    </a:ext>
                  </a:extLst>
                </a:gridCol>
                <a:gridCol w="2527693">
                  <a:extLst>
                    <a:ext uri="{9D8B030D-6E8A-4147-A177-3AD203B41FA5}">
                      <a16:colId xmlns:a16="http://schemas.microsoft.com/office/drawing/2014/main" val="2597575468"/>
                    </a:ext>
                  </a:extLst>
                </a:gridCol>
              </a:tblGrid>
              <a:tr h="370840">
                <a:tc>
                  <a:txBody>
                    <a:bodyPr/>
                    <a:lstStyle/>
                    <a:p>
                      <a:endParaRPr lang="fr-FR" dirty="0"/>
                    </a:p>
                  </a:txBody>
                  <a:tcPr anchor="ctr"/>
                </a:tc>
                <a:tc>
                  <a:txBody>
                    <a:bodyPr/>
                    <a:lstStyle/>
                    <a:p>
                      <a:r>
                        <a:rPr lang="fr-FR" dirty="0"/>
                        <a:t>WP3.x ?</a:t>
                      </a:r>
                    </a:p>
                  </a:txBody>
                  <a:tcPr anchor="ctr"/>
                </a:tc>
                <a:tc>
                  <a:txBody>
                    <a:bodyPr/>
                    <a:lstStyle/>
                    <a:p>
                      <a:r>
                        <a:rPr lang="fr-FR" dirty="0"/>
                        <a:t>Livrable</a:t>
                      </a:r>
                    </a:p>
                  </a:txBody>
                  <a:tcPr anchor="ctr"/>
                </a:tc>
                <a:tc>
                  <a:txBody>
                    <a:bodyPr/>
                    <a:lstStyle/>
                    <a:p>
                      <a:r>
                        <a:rPr lang="fr-FR" dirty="0"/>
                        <a:t>Echéance</a:t>
                      </a:r>
                    </a:p>
                  </a:txBody>
                  <a:tcPr anchor="ctr"/>
                </a:tc>
                <a:tc>
                  <a:txBody>
                    <a:bodyPr/>
                    <a:lstStyle/>
                    <a:p>
                      <a:r>
                        <a:rPr lang="fr-FR" dirty="0"/>
                        <a:t>Qui ?</a:t>
                      </a:r>
                    </a:p>
                  </a:txBody>
                  <a:tcPr anchor="ctr"/>
                </a:tc>
                <a:tc>
                  <a:txBody>
                    <a:bodyPr/>
                    <a:lstStyle/>
                    <a:p>
                      <a:r>
                        <a:rPr lang="fr-FR" dirty="0"/>
                        <a:t>Commentaire</a:t>
                      </a:r>
                    </a:p>
                  </a:txBody>
                  <a:tcPr anchor="ctr"/>
                </a:tc>
                <a:extLst>
                  <a:ext uri="{0D108BD9-81ED-4DB2-BD59-A6C34878D82A}">
                    <a16:rowId xmlns:a16="http://schemas.microsoft.com/office/drawing/2014/main" val="2012238289"/>
                  </a:ext>
                </a:extLst>
              </a:tr>
              <a:tr h="0">
                <a:tc>
                  <a:txBody>
                    <a:bodyPr/>
                    <a:lstStyle/>
                    <a:p>
                      <a:r>
                        <a:rPr lang="fr-FR" dirty="0"/>
                        <a:t>Caractéristiques des sites à connecter</a:t>
                      </a:r>
                    </a:p>
                  </a:txBody>
                  <a:tcPr anchor="ctr"/>
                </a:tc>
                <a:tc>
                  <a:txBody>
                    <a:bodyPr/>
                    <a:lstStyle/>
                    <a:p>
                      <a:r>
                        <a:rPr lang="fr-FR" dirty="0"/>
                        <a:t>1 et 2</a:t>
                      </a:r>
                    </a:p>
                  </a:txBody>
                  <a:tcPr anchor="ctr"/>
                </a:tc>
                <a:tc rowSpan="5">
                  <a:txBody>
                    <a:bodyPr/>
                    <a:lstStyle/>
                    <a:p>
                      <a:r>
                        <a:rPr lang="fr-FR" dirty="0"/>
                        <a:t>Documents</a:t>
                      </a:r>
                    </a:p>
                  </a:txBody>
                  <a:tcPr anchor="ctr"/>
                </a:tc>
                <a:tc rowSpan="5">
                  <a:txBody>
                    <a:bodyPr/>
                    <a:lstStyle/>
                    <a:p>
                      <a:r>
                        <a:rPr lang="fr-FR" dirty="0"/>
                        <a:t>KOM mai ?</a:t>
                      </a:r>
                    </a:p>
                  </a:txBody>
                  <a:tcPr anchor="ctr"/>
                </a:tc>
                <a:tc>
                  <a:txBody>
                    <a:bodyPr/>
                    <a:lstStyle/>
                    <a:p>
                      <a:r>
                        <a:rPr lang="fr-FR" dirty="0"/>
                        <a:t>L.R. +</a:t>
                      </a:r>
                    </a:p>
                  </a:txBody>
                  <a:tcPr anchor="ctr"/>
                </a:tc>
                <a:tc>
                  <a:txBody>
                    <a:bodyPr/>
                    <a:lstStyle/>
                    <a:p>
                      <a:r>
                        <a:rPr lang="fr-FR" dirty="0"/>
                        <a:t>3 sites puis particularités des 12 autres ? Fiche </a:t>
                      </a:r>
                      <a:r>
                        <a:rPr lang="fr-FR" dirty="0" err="1"/>
                        <a:t>desc</a:t>
                      </a:r>
                      <a:r>
                        <a:rPr lang="fr-FR" dirty="0"/>
                        <a:t>. </a:t>
                      </a:r>
                      <a:r>
                        <a:rPr lang="fr-FR"/>
                        <a:t>sites</a:t>
                      </a:r>
                      <a:endParaRPr lang="fr-FR" dirty="0"/>
                    </a:p>
                  </a:txBody>
                  <a:tcPr anchor="ctr"/>
                </a:tc>
                <a:extLst>
                  <a:ext uri="{0D108BD9-81ED-4DB2-BD59-A6C34878D82A}">
                    <a16:rowId xmlns:a16="http://schemas.microsoft.com/office/drawing/2014/main" val="873204137"/>
                  </a:ext>
                </a:extLst>
              </a:tr>
              <a:tr h="0">
                <a:tc>
                  <a:txBody>
                    <a:bodyPr/>
                    <a:lstStyle/>
                    <a:p>
                      <a:r>
                        <a:rPr lang="fr-FR" dirty="0"/>
                        <a:t>Caractéristiques des capteurs à connecter</a:t>
                      </a:r>
                    </a:p>
                  </a:txBody>
                  <a:tcPr anchor="ctr"/>
                </a:tc>
                <a:tc>
                  <a:txBody>
                    <a:bodyPr/>
                    <a:lstStyle/>
                    <a:p>
                      <a:r>
                        <a:rPr lang="fr-FR" dirty="0"/>
                        <a:t>1 et 2</a:t>
                      </a:r>
                    </a:p>
                  </a:txBody>
                  <a:tcPr anchor="ctr"/>
                </a:tc>
                <a:tc vMerge="1">
                  <a:txBody>
                    <a:bodyPr/>
                    <a:lstStyle/>
                    <a:p>
                      <a:r>
                        <a:rPr lang="fr-FR" dirty="0"/>
                        <a:t>Document</a:t>
                      </a:r>
                    </a:p>
                  </a:txBody>
                  <a:tcPr/>
                </a:tc>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KOM mai ?</a:t>
                      </a:r>
                    </a:p>
                  </a:txBody>
                  <a:tcPr/>
                </a:tc>
                <a:tc>
                  <a:txBody>
                    <a:bodyPr/>
                    <a:lstStyle/>
                    <a:p>
                      <a:r>
                        <a:rPr lang="fr-FR" dirty="0"/>
                        <a:t>L.R. +</a:t>
                      </a:r>
                    </a:p>
                  </a:txBody>
                  <a:tcPr anchor="ctr"/>
                </a:tc>
                <a:tc>
                  <a:txBody>
                    <a:bodyPr/>
                    <a:lstStyle/>
                    <a:p>
                      <a:endParaRPr lang="fr-FR" dirty="0"/>
                    </a:p>
                  </a:txBody>
                  <a:tcPr anchor="ctr"/>
                </a:tc>
                <a:extLst>
                  <a:ext uri="{0D108BD9-81ED-4DB2-BD59-A6C34878D82A}">
                    <a16:rowId xmlns:a16="http://schemas.microsoft.com/office/drawing/2014/main" val="4241329742"/>
                  </a:ext>
                </a:extLst>
              </a:tr>
              <a:tr h="370840">
                <a:tc>
                  <a:txBody>
                    <a:bodyPr/>
                    <a:lstStyle/>
                    <a:p>
                      <a:r>
                        <a:rPr lang="fr-FR" dirty="0"/>
                        <a:t>Propositions équipement à déployer pour test (T0) </a:t>
                      </a:r>
                    </a:p>
                  </a:txBody>
                  <a:tcPr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1 et 2</a:t>
                      </a:r>
                    </a:p>
                    <a:p>
                      <a:endParaRPr lang="fr-FR" dirty="0"/>
                    </a:p>
                  </a:txBody>
                  <a:tcPr anchor="ctr"/>
                </a:tc>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Document</a:t>
                      </a:r>
                    </a:p>
                  </a:txBody>
                  <a:tcPr/>
                </a:tc>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KOM mai ?</a:t>
                      </a:r>
                    </a:p>
                  </a:txBody>
                  <a:tcPr/>
                </a:tc>
                <a:tc>
                  <a:txBody>
                    <a:bodyPr/>
                    <a:lstStyle/>
                    <a:p>
                      <a:endParaRPr lang="fr-FR"/>
                    </a:p>
                  </a:txBody>
                  <a:tcPr anchor="ctr"/>
                </a:tc>
                <a:tc>
                  <a:txBody>
                    <a:bodyPr/>
                    <a:lstStyle/>
                    <a:p>
                      <a:r>
                        <a:rPr lang="fr-FR" dirty="0"/>
                        <a:t>Sous forme d’appel ? Critère de choix ?</a:t>
                      </a:r>
                    </a:p>
                  </a:txBody>
                  <a:tcPr anchor="ctr"/>
                </a:tc>
                <a:extLst>
                  <a:ext uri="{0D108BD9-81ED-4DB2-BD59-A6C34878D82A}">
                    <a16:rowId xmlns:a16="http://schemas.microsoft.com/office/drawing/2014/main" val="1324818481"/>
                  </a:ext>
                </a:extLst>
              </a:tr>
              <a:tr h="370840">
                <a:tc>
                  <a:txBody>
                    <a:bodyPr/>
                    <a:lstStyle/>
                    <a:p>
                      <a:r>
                        <a:rPr lang="fr-FR" dirty="0"/>
                        <a:t>Objectifs déploiements test</a:t>
                      </a:r>
                    </a:p>
                  </a:txBody>
                  <a:tcPr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1 et 2</a:t>
                      </a:r>
                    </a:p>
                  </a:txBody>
                  <a:tcPr anchor="ctr"/>
                </a:tc>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Document</a:t>
                      </a:r>
                    </a:p>
                  </a:txBody>
                  <a:tcPr/>
                </a:tc>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KOM mai ?</a:t>
                      </a:r>
                    </a:p>
                  </a:txBody>
                  <a:tcPr/>
                </a:tc>
                <a:tc>
                  <a:txBody>
                    <a:bodyPr/>
                    <a:lstStyle/>
                    <a:p>
                      <a:endParaRPr lang="fr-FR" dirty="0"/>
                    </a:p>
                  </a:txBody>
                  <a:tcPr anchor="ctr"/>
                </a:tc>
                <a:tc>
                  <a:txBody>
                    <a:bodyPr/>
                    <a:lstStyle/>
                    <a:p>
                      <a:endParaRPr lang="fr-FR" dirty="0"/>
                    </a:p>
                  </a:txBody>
                  <a:tcPr anchor="ctr"/>
                </a:tc>
                <a:extLst>
                  <a:ext uri="{0D108BD9-81ED-4DB2-BD59-A6C34878D82A}">
                    <a16:rowId xmlns:a16="http://schemas.microsoft.com/office/drawing/2014/main" val="2283925010"/>
                  </a:ext>
                </a:extLst>
              </a:tr>
              <a:tr h="370840">
                <a:tc>
                  <a:txBody>
                    <a:bodyPr/>
                    <a:lstStyle/>
                    <a:p>
                      <a:r>
                        <a:rPr lang="fr-FR" dirty="0"/>
                        <a:t>Protocoles de test (quelle infra serveur/cloud?)</a:t>
                      </a:r>
                    </a:p>
                  </a:txBody>
                  <a:tcPr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1 et 2</a:t>
                      </a:r>
                    </a:p>
                  </a:txBody>
                  <a:tcPr anchor="ctr"/>
                </a:tc>
                <a:tc vMerge="1">
                  <a:txBody>
                    <a:bodyPr/>
                    <a:lstStyle/>
                    <a:p>
                      <a:endParaRPr lang="fr-FR" dirty="0"/>
                    </a:p>
                  </a:txBody>
                  <a:tcPr/>
                </a:tc>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KOM mai ?</a:t>
                      </a:r>
                    </a:p>
                  </a:txBody>
                  <a:tcPr/>
                </a:tc>
                <a:tc>
                  <a:txBody>
                    <a:bodyPr/>
                    <a:lstStyle/>
                    <a:p>
                      <a:endParaRPr lang="fr-FR" dirty="0"/>
                    </a:p>
                  </a:txBody>
                  <a:tcPr anchor="ctr"/>
                </a:tc>
                <a:tc>
                  <a:txBody>
                    <a:bodyPr/>
                    <a:lstStyle/>
                    <a:p>
                      <a:endParaRPr lang="fr-FR" dirty="0"/>
                    </a:p>
                  </a:txBody>
                  <a:tcPr anchor="ctr"/>
                </a:tc>
                <a:extLst>
                  <a:ext uri="{0D108BD9-81ED-4DB2-BD59-A6C34878D82A}">
                    <a16:rowId xmlns:a16="http://schemas.microsoft.com/office/drawing/2014/main" val="3784585367"/>
                  </a:ext>
                </a:extLst>
              </a:tr>
            </a:tbl>
          </a:graphicData>
        </a:graphic>
      </p:graphicFrame>
      <p:sp>
        <p:nvSpPr>
          <p:cNvPr id="7" name="ZoneTexte 6">
            <a:extLst>
              <a:ext uri="{FF2B5EF4-FFF2-40B4-BE49-F238E27FC236}">
                <a16:creationId xmlns:a16="http://schemas.microsoft.com/office/drawing/2014/main" id="{DB547B01-A464-4080-B34C-40BA411D9D28}"/>
              </a:ext>
            </a:extLst>
          </p:cNvPr>
          <p:cNvSpPr txBox="1"/>
          <p:nvPr/>
        </p:nvSpPr>
        <p:spPr>
          <a:xfrm>
            <a:off x="911424" y="4221088"/>
            <a:ext cx="5040559" cy="923330"/>
          </a:xfrm>
          <a:prstGeom prst="rect">
            <a:avLst/>
          </a:prstGeom>
          <a:noFill/>
        </p:spPr>
        <p:txBody>
          <a:bodyPr wrap="square" rtlCol="0">
            <a:spAutoFit/>
          </a:bodyPr>
          <a:lstStyle/>
          <a:p>
            <a:r>
              <a:rPr lang="fr-FR" b="1" dirty="0"/>
              <a:t>Propositions:</a:t>
            </a:r>
          </a:p>
          <a:p>
            <a:pPr marL="285750" indent="-285750">
              <a:buFont typeface="Arial" panose="020B0604020202020204" pitchFamily="34" charset="0"/>
              <a:buChar char="•"/>
            </a:pPr>
            <a:r>
              <a:rPr lang="fr-FR" dirty="0"/>
              <a:t>Documents pour spécifier, réfléchir, proposer …</a:t>
            </a:r>
          </a:p>
          <a:p>
            <a:pPr marL="285750" indent="-285750">
              <a:buFont typeface="Arial" panose="020B0604020202020204" pitchFamily="34" charset="0"/>
              <a:buChar char="•"/>
            </a:pPr>
            <a:r>
              <a:rPr lang="fr-FR" b="1" dirty="0"/>
              <a:t>Documents soumis à revue interne TF</a:t>
            </a:r>
          </a:p>
        </p:txBody>
      </p:sp>
      <p:sp>
        <p:nvSpPr>
          <p:cNvPr id="16" name="ZoneTexte 15">
            <a:extLst>
              <a:ext uri="{FF2B5EF4-FFF2-40B4-BE49-F238E27FC236}">
                <a16:creationId xmlns:a16="http://schemas.microsoft.com/office/drawing/2014/main" id="{1021648A-03B5-4442-B843-BD6717ECF7BD}"/>
              </a:ext>
            </a:extLst>
          </p:cNvPr>
          <p:cNvSpPr txBox="1"/>
          <p:nvPr/>
        </p:nvSpPr>
        <p:spPr>
          <a:xfrm>
            <a:off x="1487488" y="5283771"/>
            <a:ext cx="9888431" cy="646331"/>
          </a:xfrm>
          <a:prstGeom prst="rect">
            <a:avLst/>
          </a:prstGeom>
          <a:noFill/>
        </p:spPr>
        <p:txBody>
          <a:bodyPr wrap="square">
            <a:spAutoFit/>
          </a:bodyPr>
          <a:lstStyle/>
          <a:p>
            <a:r>
              <a:rPr lang="fr-FR" b="1" dirty="0"/>
              <a:t>Organisation:</a:t>
            </a:r>
          </a:p>
          <a:p>
            <a:r>
              <a:rPr lang="fr-FR" dirty="0"/>
              <a:t>https://espaces-collaboratifs.grenet.fr/share/page/site/terra-forma/dashboard</a:t>
            </a:r>
          </a:p>
        </p:txBody>
      </p:sp>
    </p:spTree>
    <p:extLst>
      <p:ext uri="{BB962C8B-B14F-4D97-AF65-F5344CB8AC3E}">
        <p14:creationId xmlns:p14="http://schemas.microsoft.com/office/powerpoint/2010/main" val="408992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Moyens financiers</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7" name="Image 6">
            <a:extLst>
              <a:ext uri="{FF2B5EF4-FFF2-40B4-BE49-F238E27FC236}">
                <a16:creationId xmlns:a16="http://schemas.microsoft.com/office/drawing/2014/main" id="{F0A27654-26E9-41B9-A840-86CD7CC26504}"/>
              </a:ext>
            </a:extLst>
          </p:cNvPr>
          <p:cNvPicPr>
            <a:picLocks noChangeAspect="1"/>
          </p:cNvPicPr>
          <p:nvPr/>
        </p:nvPicPr>
        <p:blipFill>
          <a:blip r:embed="rId6"/>
          <a:stretch>
            <a:fillRect/>
          </a:stretch>
        </p:blipFill>
        <p:spPr>
          <a:xfrm>
            <a:off x="964394" y="2024600"/>
            <a:ext cx="10263212" cy="1678382"/>
          </a:xfrm>
          <a:prstGeom prst="rect">
            <a:avLst/>
          </a:prstGeom>
        </p:spPr>
      </p:pic>
    </p:spTree>
    <p:extLst>
      <p:ext uri="{BB962C8B-B14F-4D97-AF65-F5344CB8AC3E}">
        <p14:creationId xmlns:p14="http://schemas.microsoft.com/office/powerpoint/2010/main" val="99749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05953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2972</TotalTime>
  <Words>963</Words>
  <Application>Microsoft Office PowerPoint</Application>
  <DocSecurity>0</DocSecurity>
  <PresentationFormat>Grand écran</PresentationFormat>
  <Paragraphs>77</Paragraphs>
  <Slides>8</Slides>
  <Notes>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Arial</vt:lpstr>
      <vt:lpstr>Arial Black</vt:lpstr>
      <vt:lpstr>Berlin Sans FB</vt:lpstr>
      <vt:lpstr>Calibri</vt:lpstr>
      <vt:lpstr>Calibri Light</vt:lpstr>
      <vt:lpstr>Gill Sans</vt:lpstr>
      <vt:lpstr>Wingdings</vt:lpstr>
      <vt:lpstr>Thème Office</vt:lpstr>
      <vt:lpstr>Masque titre du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105</cp:revision>
  <dcterms:created xsi:type="dcterms:W3CDTF">2018-09-28T07:43:09Z</dcterms:created>
  <dcterms:modified xsi:type="dcterms:W3CDTF">2022-01-04T14:15:19Z</dcterms:modified>
  <cp:category/>
  <dc:identifier/>
  <cp:contentStatus/>
  <dc:language/>
  <cp:version/>
</cp:coreProperties>
</file>