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8" r:id="rId5"/>
    <p:sldId id="283" r:id="rId6"/>
    <p:sldId id="275" r:id="rId7"/>
    <p:sldId id="282" r:id="rId8"/>
    <p:sldId id="285" r:id="rId9"/>
    <p:sldId id="284" r:id="rId10"/>
    <p:sldId id="286" r:id="rId11"/>
  </p:sldIdLst>
  <p:sldSz cx="9144000" cy="5715000" type="screen16x10"/>
  <p:notesSz cx="6858000" cy="9144000"/>
  <p:defaultTextStyle>
    <a:defPPr rtl="0">
      <a:defRPr lang="x-none"/>
    </a:defPPr>
    <a:lvl1pPr marL="0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60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117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676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236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795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354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5912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472" algn="l" defTabSz="3565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9D3"/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2" autoAdjust="0"/>
    <p:restoredTop sz="94538" autoAdjust="0"/>
  </p:normalViewPr>
  <p:slideViewPr>
    <p:cSldViewPr snapToGrid="0">
      <p:cViewPr varScale="1">
        <p:scale>
          <a:sx n="141" d="100"/>
          <a:sy n="141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=""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=""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85341D-F07F-4C38-97E8-99EEEB01EBCE}" type="datetime1">
              <a:rPr lang="fr-FR" smtClean="0"/>
              <a:t>10/02/2022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93422-C49A-4286-9C00-328E9591201B}" type="datetime1">
              <a:rPr lang="fr-FR" smtClean="0"/>
              <a:pPr/>
              <a:t>10/02/2022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560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117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676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236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2795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354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5912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472" algn="l" defTabSz="71311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88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0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05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07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61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9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47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508000"/>
            <a:ext cx="8130686" cy="1050000"/>
          </a:xfrm>
        </p:spPr>
        <p:txBody>
          <a:bodyPr rtlCol="0" anchor="ctr" anchorCtr="0">
            <a:normAutofit/>
          </a:bodyPr>
          <a:lstStyle>
            <a:lvl1pPr>
              <a:defRPr sz="2250"/>
            </a:lvl1pPr>
          </a:lstStyle>
          <a:p>
            <a:pPr rt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4351" y="1558001"/>
            <a:ext cx="8130686" cy="3268000"/>
          </a:xfrm>
        </p:spPr>
        <p:txBody>
          <a:bodyPr rtlCol="0" anchor="t" anchorCtr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6741F9-FEC3-433E-829D-06CD9AD47223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60138" y="1019528"/>
            <a:ext cx="420000" cy="0"/>
          </a:xfrm>
          <a:prstGeom prst="line">
            <a:avLst/>
          </a:prstGeom>
          <a:ln w="127000" cap="sq">
            <a:solidFill>
              <a:schemeClr val="tx2">
                <a:lumMod val="50000"/>
              </a:schemeClr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55" y="508005"/>
            <a:ext cx="8130685" cy="2603499"/>
          </a:xfrm>
        </p:spPr>
        <p:txBody>
          <a:bodyPr rtlCol="0" anchor="ctr">
            <a:normAutofit/>
          </a:bodyPr>
          <a:lstStyle>
            <a:lvl1pPr algn="l">
              <a:defRPr sz="2250" b="0" cap="none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14351" y="3111500"/>
            <a:ext cx="8130686" cy="17145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68F594-9389-4284-8DED-5C039F3BB0D8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508000"/>
            <a:ext cx="8130686" cy="1050000"/>
          </a:xfrm>
        </p:spPr>
        <p:txBody>
          <a:bodyPr rtlCol="0">
            <a:normAutofit/>
          </a:bodyPr>
          <a:lstStyle>
            <a:lvl1pPr>
              <a:defRPr sz="2250"/>
            </a:lvl1pPr>
          </a:lstStyle>
          <a:p>
            <a:pPr rt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52AFB9-543A-4931-AE4F-7F641B4B1E12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8D55F-923D-4E9B-946D-89766317FCB4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" y="1488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7379" y="2263562"/>
            <a:ext cx="6512719" cy="2017887"/>
          </a:xfrm>
        </p:spPr>
        <p:txBody>
          <a:bodyPr rtlCol="0"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pPr rt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57379" y="4281447"/>
            <a:ext cx="6512719" cy="6107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Cliquez pour modifier le style des sous-titres du masque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6699419" y="4892146"/>
            <a:ext cx="1200150" cy="314854"/>
          </a:xfrm>
        </p:spPr>
        <p:txBody>
          <a:bodyPr rtlCol="0"/>
          <a:lstStyle/>
          <a:p>
            <a:pPr rtl="0"/>
            <a:fld id="{E24F721E-C620-4C11-A9F1-2A59130EEB8D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71803" y="4892146"/>
            <a:ext cx="3670469" cy="314854"/>
          </a:xfr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7956723" y="4892146"/>
            <a:ext cx="413375" cy="314854"/>
          </a:xfrm>
        </p:spPr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340" y="1561923"/>
            <a:ext cx="2860676" cy="1050000"/>
          </a:xfrm>
        </p:spPr>
        <p:txBody>
          <a:bodyPr rtlCol="0" anchor="ctr" anchorCtr="0">
            <a:noAutofit/>
          </a:bodyPr>
          <a:lstStyle>
            <a:lvl1pPr algn="r">
              <a:defRPr sz="2250" b="0"/>
            </a:lvl1pPr>
          </a:lstStyle>
          <a:p>
            <a:pPr rt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86150" y="0"/>
            <a:ext cx="5657850" cy="5713512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14340" y="2611923"/>
            <a:ext cx="2860676" cy="16805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3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C44F4-E93C-47FE-87FF-C6C25064EFAB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du titre et du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 10" descr="Celestia-R1---OverlayContentHD.png">
            <a:extLst>
              <a:ext uri="{FF2B5EF4-FFF2-40B4-BE49-F238E27FC236}">
                <a16:creationId xmlns=""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508001"/>
            <a:ext cx="8130686" cy="1050000"/>
          </a:xfrm>
        </p:spPr>
        <p:txBody>
          <a:bodyPr rtlCol="0" anchor="ctr" anchorCtr="0">
            <a:normAutofit/>
          </a:bodyPr>
          <a:lstStyle>
            <a:lvl1pPr>
              <a:defRPr sz="2250"/>
            </a:lvl1pPr>
          </a:lstStyle>
          <a:p>
            <a:pPr rt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14351" y="1568187"/>
            <a:ext cx="8130686" cy="860688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350" b="0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9EA75-CE2F-43CE-B702-F57B2CA11041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texte 5">
            <a:extLst>
              <a:ext uri="{FF2B5EF4-FFF2-40B4-BE49-F238E27FC236}">
                <a16:creationId xmlns=""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145" y="3197896"/>
            <a:ext cx="982538" cy="799169"/>
          </a:xfrm>
        </p:spPr>
        <p:txBody>
          <a:bodyPr rtlCol="0">
            <a:noAutofit/>
          </a:bodyPr>
          <a:lstStyle>
            <a:lvl1pPr marL="0" indent="0" algn="ctr">
              <a:buNone/>
              <a:defRPr sz="900"/>
            </a:lvl1pPr>
            <a:lvl3pPr algn="ctr">
              <a:defRPr sz="900"/>
            </a:lvl3pPr>
            <a:lvl5pPr marL="1371498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9" name="Espace réservé a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12" name="Espace réservé du texte 2">
            <a:extLst>
              <a:ext uri="{FF2B5EF4-FFF2-40B4-BE49-F238E27FC236}">
                <a16:creationId xmlns=""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4351" y="2428875"/>
            <a:ext cx="8130686" cy="41843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50" b="0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 5">
            <a:extLst>
              <a:ext uri="{FF2B5EF4-FFF2-40B4-BE49-F238E27FC236}">
                <a16:creationId xmlns=""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9024" y="3197896"/>
            <a:ext cx="982538" cy="799169"/>
          </a:xfrm>
        </p:spPr>
        <p:txBody>
          <a:bodyPr rtlCol="0">
            <a:noAutofit/>
          </a:bodyPr>
          <a:lstStyle>
            <a:lvl1pPr marL="0" indent="0" algn="ctr">
              <a:buNone/>
              <a:defRPr sz="900"/>
            </a:lvl1pPr>
            <a:lvl3pPr algn="ctr">
              <a:defRPr sz="900"/>
            </a:lvl3pPr>
            <a:lvl5pPr marL="1371498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1" name="Espace réservé du texte 5">
            <a:extLst>
              <a:ext uri="{FF2B5EF4-FFF2-40B4-BE49-F238E27FC236}">
                <a16:creationId xmlns=""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1319" y="3197896"/>
            <a:ext cx="982538" cy="799169"/>
          </a:xfrm>
        </p:spPr>
        <p:txBody>
          <a:bodyPr rtlCol="0">
            <a:noAutofit/>
          </a:bodyPr>
          <a:lstStyle>
            <a:lvl1pPr marL="0" indent="0" algn="ctr">
              <a:buNone/>
              <a:defRPr sz="900"/>
            </a:lvl1pPr>
            <a:lvl3pPr algn="ctr">
              <a:defRPr sz="900"/>
            </a:lvl3pPr>
            <a:lvl5pPr marL="1371498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9" name="Espace réservé du texte 5">
            <a:extLst>
              <a:ext uri="{FF2B5EF4-FFF2-40B4-BE49-F238E27FC236}">
                <a16:creationId xmlns=""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6732" y="3197896"/>
            <a:ext cx="982538" cy="799169"/>
          </a:xfrm>
        </p:spPr>
        <p:txBody>
          <a:bodyPr rtlCol="0">
            <a:noAutofit/>
          </a:bodyPr>
          <a:lstStyle>
            <a:lvl1pPr marL="0" indent="0" algn="ctr">
              <a:buNone/>
              <a:defRPr sz="900"/>
            </a:lvl1pPr>
            <a:lvl3pPr algn="ctr">
              <a:defRPr sz="900"/>
            </a:lvl3pPr>
            <a:lvl5pPr marL="1371498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 5">
            <a:extLst>
              <a:ext uri="{FF2B5EF4-FFF2-40B4-BE49-F238E27FC236}">
                <a16:creationId xmlns=""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4437" y="3197896"/>
            <a:ext cx="982538" cy="799169"/>
          </a:xfrm>
        </p:spPr>
        <p:txBody>
          <a:bodyPr rtlCol="0">
            <a:noAutofit/>
          </a:bodyPr>
          <a:lstStyle>
            <a:lvl1pPr marL="0" indent="0" algn="ctr">
              <a:buNone/>
              <a:defRPr sz="900"/>
            </a:lvl1pPr>
            <a:lvl3pPr algn="ctr">
              <a:defRPr sz="900"/>
            </a:lvl3pPr>
            <a:lvl5pPr marL="1371498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4" name="Connecteur droit 13">
            <a:extLst>
              <a:ext uri="{FF2B5EF4-FFF2-40B4-BE49-F238E27FC236}">
                <a16:creationId xmlns="" xmlns:a16="http://schemas.microsoft.com/office/drawing/2014/main" id="{CC5A0CF1-9FE7-4149-97DC-522163914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60138" y="1035403"/>
            <a:ext cx="420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994" y="829973"/>
            <a:ext cx="4679156" cy="1050000"/>
          </a:xfrm>
        </p:spPr>
        <p:txBody>
          <a:bodyPr rtlCol="0" anchor="ctr" anchorCtr="0">
            <a:noAutofit/>
          </a:bodyPr>
          <a:lstStyle>
            <a:lvl1pPr algn="r">
              <a:defRPr sz="2250" b="0"/>
            </a:lvl1pPr>
          </a:lstStyle>
          <a:p>
            <a:pPr rt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6010650" y="829974"/>
            <a:ext cx="2619000" cy="4055053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tx2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875" indent="0">
              <a:buNone/>
              <a:defRPr sz="1200"/>
            </a:lvl2pPr>
            <a:lvl3pPr marL="685749" indent="0">
              <a:buNone/>
              <a:defRPr sz="1200"/>
            </a:lvl3pPr>
            <a:lvl4pPr marL="1028624" indent="0">
              <a:buNone/>
              <a:defRPr sz="1200"/>
            </a:lvl4pPr>
            <a:lvl5pPr marL="1371498" indent="0">
              <a:buNone/>
              <a:defRPr sz="1200"/>
            </a:lvl5pPr>
            <a:lvl6pPr marL="1714373" indent="0">
              <a:buNone/>
              <a:defRPr sz="1200"/>
            </a:lvl6pPr>
            <a:lvl7pPr marL="2057246" indent="0">
              <a:buNone/>
              <a:defRPr sz="1200"/>
            </a:lvl7pPr>
            <a:lvl8pPr marL="2400120" indent="0">
              <a:buNone/>
              <a:defRPr sz="1200"/>
            </a:lvl8pPr>
            <a:lvl9pPr marL="2742995" indent="0">
              <a:buNone/>
              <a:defRPr sz="1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4391" y="1879972"/>
            <a:ext cx="4957763" cy="2897182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3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E296A-BBBE-4DFF-AC61-FD25F5CF135F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roit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3485" y="829973"/>
            <a:ext cx="3636169" cy="1050000"/>
          </a:xfrm>
        </p:spPr>
        <p:txBody>
          <a:bodyPr rtlCol="0" anchor="ctr" anchorCtr="0">
            <a:normAutofit/>
          </a:bodyPr>
          <a:lstStyle>
            <a:lvl1pPr algn="l">
              <a:defRPr sz="2250" b="0"/>
            </a:lvl1pPr>
          </a:lstStyle>
          <a:p>
            <a:pPr rt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545685" y="762001"/>
            <a:ext cx="4312069" cy="401515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tx2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875" indent="0">
              <a:buNone/>
              <a:defRPr sz="1200"/>
            </a:lvl2pPr>
            <a:lvl3pPr marL="685749" indent="0">
              <a:buNone/>
              <a:defRPr sz="1200"/>
            </a:lvl3pPr>
            <a:lvl4pPr marL="1028624" indent="0">
              <a:buNone/>
              <a:defRPr sz="1200"/>
            </a:lvl4pPr>
            <a:lvl5pPr marL="1371498" indent="0">
              <a:buNone/>
              <a:defRPr sz="1200"/>
            </a:lvl5pPr>
            <a:lvl6pPr marL="1714373" indent="0">
              <a:buNone/>
              <a:defRPr sz="1200"/>
            </a:lvl6pPr>
            <a:lvl7pPr marL="2057246" indent="0">
              <a:buNone/>
              <a:defRPr sz="1200"/>
            </a:lvl7pPr>
            <a:lvl8pPr marL="2400120" indent="0">
              <a:buNone/>
              <a:defRPr sz="1200"/>
            </a:lvl8pPr>
            <a:lvl9pPr marL="2742995" indent="0">
              <a:buNone/>
              <a:defRPr sz="1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993485" y="1879978"/>
            <a:ext cx="3636169" cy="289718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3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C1473-DF97-4E2D-B50C-F2A0215D8A3F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1619" cy="5713512"/>
          </a:xfrm>
          <a:prstGeom prst="rect">
            <a:avLst/>
          </a:prstGeom>
        </p:spPr>
      </p:pic>
      <p:sp>
        <p:nvSpPr>
          <p:cNvPr id="15" name="Zone de texte 14"/>
          <p:cNvSpPr txBox="1"/>
          <p:nvPr/>
        </p:nvSpPr>
        <p:spPr bwMode="white">
          <a:xfrm>
            <a:off x="7928432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6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Zone de texte 10"/>
          <p:cNvSpPr txBox="1"/>
          <p:nvPr/>
        </p:nvSpPr>
        <p:spPr bwMode="white">
          <a:xfrm>
            <a:off x="751969" y="68611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6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0605" y="508005"/>
            <a:ext cx="7162799" cy="2285999"/>
          </a:xfrm>
        </p:spPr>
        <p:txBody>
          <a:bodyPr rtlCol="0" anchor="ctr">
            <a:normAutofit/>
          </a:bodyPr>
          <a:lstStyle>
            <a:lvl1pPr algn="ctr">
              <a:defRPr sz="225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069806" y="2794000"/>
            <a:ext cx="7004388" cy="3175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Rectangle : Coins arrondis 6">
            <a:extLst>
              <a:ext uri="{FF2B5EF4-FFF2-40B4-BE49-F238E27FC236}">
                <a16:creationId xmlns=""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313137" y="3302001"/>
            <a:ext cx="6517735" cy="1590144"/>
          </a:xfrm>
          <a:prstGeom prst="roundRect">
            <a:avLst>
              <a:gd name="adj" fmla="val 6552"/>
            </a:avLst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53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393036" y="3350951"/>
            <a:ext cx="6365081" cy="146711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9144A7-F188-44F9-B368-59AB03DF9D63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 10" descr="Celestia-R1---OverlayContentHD.png">
            <a:extLst>
              <a:ext uri="{FF2B5EF4-FFF2-40B4-BE49-F238E27FC236}">
                <a16:creationId xmlns=""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507999"/>
            <a:ext cx="8130686" cy="1050000"/>
          </a:xfrm>
        </p:spPr>
        <p:txBody>
          <a:bodyPr rtlCol="0">
            <a:normAutofit/>
          </a:bodyPr>
          <a:lstStyle>
            <a:lvl1pPr>
              <a:defRPr sz="2250"/>
            </a:lvl1pPr>
          </a:lstStyle>
          <a:p>
            <a:pPr rt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14354" y="1557999"/>
            <a:ext cx="3901553" cy="76352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50" b="0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14355" y="2391834"/>
            <a:ext cx="3901553" cy="2430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723703" y="1557999"/>
            <a:ext cx="3921333" cy="76352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50" b="0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723707" y="2391834"/>
            <a:ext cx="3901553" cy="2430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B5474A-5511-42C1-90F8-502FD2D7EAF7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a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2862" y="783135"/>
            <a:ext cx="2750" cy="409286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1619" cy="5713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51" y="508000"/>
            <a:ext cx="8130686" cy="1050000"/>
          </a:xfrm>
        </p:spPr>
        <p:txBody>
          <a:bodyPr rtlCol="0">
            <a:normAutofit/>
          </a:bodyPr>
          <a:lstStyle>
            <a:lvl1pPr>
              <a:defRPr sz="2250"/>
            </a:lvl1pPr>
          </a:lstStyle>
          <a:p>
            <a:pPr rtl="0"/>
            <a:r>
              <a:rPr lang="fr-FR" noProof="0"/>
              <a:t>Cliquez pour modifier le style du titre maître</a:t>
            </a:r>
          </a:p>
        </p:txBody>
      </p:sp>
      <p:sp>
        <p:nvSpPr>
          <p:cNvPr id="9" name="Rectangle : Coins arrondis 8">
            <a:extLst>
              <a:ext uri="{FF2B5EF4-FFF2-40B4-BE49-F238E27FC236}">
                <a16:creationId xmlns=""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497521" y="1491857"/>
            <a:ext cx="8147519" cy="3400290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53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14352" y="1558004"/>
            <a:ext cx="3780000" cy="32680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866483" y="1558001"/>
            <a:ext cx="3780000" cy="32680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05633-DE7D-49D4-85AF-F71122DF2EC4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2862" y="830760"/>
            <a:ext cx="2750" cy="409286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 bwMode="white">
          <a:xfrm>
            <a:off x="514351" y="508000"/>
            <a:ext cx="8130686" cy="1213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white">
          <a:xfrm>
            <a:off x="514351" y="1785056"/>
            <a:ext cx="8130686" cy="304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6442245" y="4892146"/>
            <a:ext cx="1200150" cy="31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1CF21FDE-0534-4BCA-A255-32F80168F9FE}" type="datetime1">
              <a:rPr lang="fr-FR" noProof="0" smtClean="0"/>
              <a:t>10/02/2022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4351" y="4892146"/>
            <a:ext cx="5870744" cy="31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7699549" y="4892146"/>
            <a:ext cx="945491" cy="31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342875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298" indent="-214298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171" indent="-214298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046" indent="-214298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01" indent="-128579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076" indent="-128579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809" indent="-171438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684" indent="-171438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558" indent="-171438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433" indent="-171438" algn="l" defTabSz="342875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s://indico.in2p3.fr/event/24065/" TargetMode="External"/><Relationship Id="rId12" Type="http://schemas.openxmlformats.org/officeDocument/2006/relationships/hyperlink" Target="https://indico.in2p3.fr/event/24233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ndico.in2p3.fr/event/23412/" TargetMode="External"/><Relationship Id="rId4" Type="http://schemas.openxmlformats.org/officeDocument/2006/relationships/hyperlink" Target="https://indico.in2p3.fr/event/23413/" TargetMode="External"/><Relationship Id="rId5" Type="http://schemas.openxmlformats.org/officeDocument/2006/relationships/hyperlink" Target="https://indico.in2p3.fr/event/23686/" TargetMode="External"/><Relationship Id="rId6" Type="http://schemas.openxmlformats.org/officeDocument/2006/relationships/hyperlink" Target="https://indico.in2p3.fr/event/23819/" TargetMode="External"/><Relationship Id="rId7" Type="http://schemas.openxmlformats.org/officeDocument/2006/relationships/hyperlink" Target="https://indico.in2p3.fr/event/23876/" TargetMode="External"/><Relationship Id="rId8" Type="http://schemas.openxmlformats.org/officeDocument/2006/relationships/hyperlink" Target="https://indico.in2p3.fr/event/23944/" TargetMode="External"/><Relationship Id="rId9" Type="http://schemas.openxmlformats.org/officeDocument/2006/relationships/hyperlink" Target="https://indico.in2p3.fr/event/23962/" TargetMode="External"/><Relationship Id="rId10" Type="http://schemas.openxmlformats.org/officeDocument/2006/relationships/hyperlink" Target="https://indico.in2p3.fr/event/24064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fr-FR" sz="3300" dirty="0"/>
              <a:t>galaxies &amp; </a:t>
            </a:r>
            <a:r>
              <a:rPr lang="fr-FR" sz="3300" dirty="0" err="1"/>
              <a:t>Cosmology</a:t>
            </a:r>
            <a:r>
              <a:rPr lang="fr-FR" sz="3300" dirty="0"/>
              <a:t> Group  </a:t>
            </a:r>
            <a:br>
              <a:rPr lang="fr-FR" sz="3300" dirty="0"/>
            </a:br>
            <a:r>
              <a:rPr lang="fr-FR" sz="3300" dirty="0"/>
              <a:t/>
            </a:r>
            <a:br>
              <a:rPr lang="fr-FR" sz="3300" dirty="0"/>
            </a:br>
            <a:endParaRPr lang="fr-FR" sz="33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fr-FR" cap="none" dirty="0" err="1">
                <a:solidFill>
                  <a:schemeClr val="accent2"/>
                </a:solidFill>
              </a:rPr>
              <a:t>IPhU</a:t>
            </a:r>
            <a:r>
              <a:rPr lang="fr-FR" cap="none" dirty="0">
                <a:solidFill>
                  <a:schemeClr val="accent2"/>
                </a:solidFill>
              </a:rPr>
              <a:t> </a:t>
            </a:r>
            <a:r>
              <a:rPr lang="fr-FR" cap="none" dirty="0" err="1" smtClean="0">
                <a:solidFill>
                  <a:schemeClr val="accent2"/>
                </a:solidFill>
              </a:rPr>
              <a:t>Days</a:t>
            </a:r>
            <a:r>
              <a:rPr lang="fr-FR" cap="none" dirty="0">
                <a:solidFill>
                  <a:schemeClr val="accent2"/>
                </a:solidFill>
              </a:rPr>
              <a:t>, 10-11 </a:t>
            </a:r>
            <a:r>
              <a:rPr lang="fr-FR" cap="none" dirty="0" err="1">
                <a:solidFill>
                  <a:schemeClr val="accent2"/>
                </a:solidFill>
              </a:rPr>
              <a:t>february</a:t>
            </a:r>
            <a:r>
              <a:rPr lang="fr-FR" cap="none" dirty="0">
                <a:solidFill>
                  <a:schemeClr val="accent2"/>
                </a:solidFill>
              </a:rPr>
              <a:t> </a:t>
            </a:r>
            <a:r>
              <a:rPr lang="fr-FR" cap="none" dirty="0" smtClean="0">
                <a:solidFill>
                  <a:schemeClr val="accent2"/>
                </a:solidFill>
              </a:rPr>
              <a:t>2022</a:t>
            </a:r>
            <a:endParaRPr lang="fr-FR" cap="none" dirty="0">
              <a:solidFill>
                <a:schemeClr val="accent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882" y="396153"/>
            <a:ext cx="2862696" cy="8301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34215" y="3454416"/>
            <a:ext cx="6035883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Chairs: </a:t>
            </a:r>
            <a:r>
              <a:rPr lang="en-US" dirty="0" err="1" smtClean="0"/>
              <a:t>Stéphanie</a:t>
            </a:r>
            <a:r>
              <a:rPr lang="en-US" dirty="0" smtClean="0"/>
              <a:t> Escoffier (CPPM), Christian Marinoni (CPT), </a:t>
            </a:r>
            <a:r>
              <a:rPr lang="en-US" dirty="0" err="1" smtClean="0"/>
              <a:t>Roser</a:t>
            </a:r>
            <a:r>
              <a:rPr lang="en-US" dirty="0" smtClean="0"/>
              <a:t> </a:t>
            </a:r>
            <a:r>
              <a:rPr lang="en-US" dirty="0" err="1" smtClean="0"/>
              <a:t>Pello</a:t>
            </a:r>
            <a:r>
              <a:rPr lang="en-US" dirty="0" smtClean="0"/>
              <a:t> (LAM)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dirty="0" smtClean="0"/>
              <a:t>ANIMATION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4" y="1472877"/>
            <a:ext cx="8130686" cy="47784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accent5"/>
                </a:solidFill>
              </a:rPr>
              <a:t>2021 </a:t>
            </a:r>
            <a:r>
              <a:rPr lang="fr-FR" sz="1800" dirty="0" err="1">
                <a:solidFill>
                  <a:schemeClr val="accent5"/>
                </a:solidFill>
              </a:rPr>
              <a:t>Seminars</a:t>
            </a:r>
            <a:r>
              <a:rPr lang="fr-FR" sz="1800" dirty="0" smtClean="0">
                <a:solidFill>
                  <a:schemeClr val="accent5"/>
                </a:solidFill>
              </a:rPr>
              <a:t>:</a:t>
            </a:r>
            <a:endParaRPr lang="fr-FR" sz="18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02" y="2046784"/>
            <a:ext cx="7344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Format</a:t>
            </a:r>
            <a:r>
              <a:rPr lang="en-US" sz="1600" dirty="0"/>
              <a:t>:  30 min for presentations + 30 min for discussions, every 2 weeks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Aim</a:t>
            </a:r>
            <a:r>
              <a:rPr lang="en-US" sz="1600" dirty="0"/>
              <a:t>: Introduce and present one scientific project, with an emphasis on the technical, experimental or theoretical barriers to be overcome. The idea was to provide a pedagogical presentation, in order to stimulate discussion and  to create synergies between the different members of the Galaxies </a:t>
            </a:r>
            <a:r>
              <a:rPr lang="en-US" sz="1600" dirty="0" smtClean="0"/>
              <a:t>&amp; Cosmology Group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5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dirty="0" smtClean="0"/>
              <a:t>ANIMATION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4" y="1472877"/>
            <a:ext cx="8130686" cy="56424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accent5"/>
                </a:solidFill>
              </a:rPr>
              <a:t>2021 </a:t>
            </a:r>
            <a:r>
              <a:rPr lang="fr-FR" sz="1800" dirty="0" err="1">
                <a:solidFill>
                  <a:schemeClr val="accent5"/>
                </a:solidFill>
              </a:rPr>
              <a:t>Seminars</a:t>
            </a:r>
            <a:r>
              <a:rPr lang="fr-FR" sz="1800" dirty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endParaRPr lang="fr-FR" sz="1800" dirty="0">
              <a:solidFill>
                <a:schemeClr val="accent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0052" y="2037118"/>
            <a:ext cx="4421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Agenda</a:t>
            </a:r>
            <a:r>
              <a:rPr lang="fr-FR" sz="1600" dirty="0"/>
              <a:t>: https://indico.in2p3.fr/</a:t>
            </a:r>
            <a:r>
              <a:rPr lang="fr-FR" sz="1600" dirty="0" err="1"/>
              <a:t>category</a:t>
            </a:r>
            <a:r>
              <a:rPr lang="fr-FR" sz="1600" dirty="0"/>
              <a:t>/926/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052" y="2740434"/>
            <a:ext cx="8499129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28 </a:t>
            </a:r>
            <a:r>
              <a:rPr lang="fr-FR" sz="1200" dirty="0" err="1"/>
              <a:t>janv</a:t>
            </a:r>
            <a:r>
              <a:rPr lang="fr-FR" sz="1200" dirty="0"/>
              <a:t> 2021. </a:t>
            </a:r>
            <a:r>
              <a:rPr lang="fr-FR" sz="1200" dirty="0">
                <a:hlinkClick r:id="rId3"/>
              </a:rPr>
              <a:t>JG Cuby: Massive spectroscopic surveys in cosmology: the case of DESI, EUCLID and MOSAIC </a:t>
            </a:r>
            <a:endParaRPr lang="fr-FR" sz="1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18 </a:t>
            </a:r>
            <a:r>
              <a:rPr lang="fr-FR" sz="1200" dirty="0" err="1"/>
              <a:t>févr</a:t>
            </a:r>
            <a:r>
              <a:rPr lang="fr-FR" sz="1200" dirty="0"/>
              <a:t> 2021. </a:t>
            </a:r>
            <a:r>
              <a:rPr lang="fr-FR" sz="1200" dirty="0">
                <a:hlinkClick r:id="rId4"/>
              </a:rPr>
              <a:t>G. Lagache: Cross-correlating cosmic fields: Reionisation, star formation history and cosmological model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25 </a:t>
            </a:r>
            <a:r>
              <a:rPr lang="fr-FR" sz="1200" dirty="0" err="1"/>
              <a:t>févr</a:t>
            </a:r>
            <a:r>
              <a:rPr lang="fr-FR" sz="1200" dirty="0"/>
              <a:t> 2021. </a:t>
            </a:r>
            <a:r>
              <a:rPr lang="fr-FR" sz="1200" dirty="0">
                <a:hlinkClick r:id="rId5"/>
              </a:rPr>
              <a:t>T. Schucker: Gravitational birefringence of light </a:t>
            </a:r>
            <a:endParaRPr lang="fr-FR" sz="1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11 mars 2021 </a:t>
            </a:r>
            <a:r>
              <a:rPr lang="fr-FR" sz="1200" dirty="0">
                <a:hlinkClick r:id="rId6"/>
              </a:rPr>
              <a:t>J. Bel: Estimating the covariance of cosmological observables : prospects and challenges for future redshift surveys </a:t>
            </a:r>
            <a:endParaRPr lang="fr-FR" sz="1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25 mars 2021 </a:t>
            </a:r>
            <a:r>
              <a:rPr lang="fr-FR" sz="1200" dirty="0">
                <a:hlinkClick r:id="rId7"/>
              </a:rPr>
              <a:t>J. Bautista: Studying dark-energy with the large-scale structures of the Universe </a:t>
            </a:r>
            <a:endParaRPr lang="fr-FR" sz="1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08 </a:t>
            </a:r>
            <a:r>
              <a:rPr lang="fr-FR" sz="1200" dirty="0" err="1"/>
              <a:t>avr</a:t>
            </a:r>
            <a:r>
              <a:rPr lang="fr-FR" sz="1200" dirty="0"/>
              <a:t> 2021. </a:t>
            </a:r>
            <a:r>
              <a:rPr lang="fr-FR" sz="1200" dirty="0">
                <a:hlinkClick r:id="rId8"/>
              </a:rPr>
              <a:t>D. Burgarella: First dust grains in the Universe detected in galaxies at 4.5 &lt; z &lt; 10 </a:t>
            </a:r>
            <a:endParaRPr lang="fr-FR" sz="1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22 </a:t>
            </a:r>
            <a:r>
              <a:rPr lang="fr-FR" sz="1200" dirty="0" err="1"/>
              <a:t>avr</a:t>
            </a:r>
            <a:r>
              <a:rPr lang="fr-FR" sz="1200" dirty="0"/>
              <a:t> 2021. </a:t>
            </a:r>
            <a:r>
              <a:rPr lang="fr-FR" sz="1200" dirty="0">
                <a:hlinkClick r:id="rId9"/>
              </a:rPr>
              <a:t>B. Racine: B-modes of the CMB, Current Status and Future Prospects </a:t>
            </a:r>
            <a:endParaRPr lang="fr-FR" sz="1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06 mai 2021 </a:t>
            </a:r>
            <a:r>
              <a:rPr lang="fr-FR" sz="1200" dirty="0">
                <a:hlinkClick r:id="rId10"/>
              </a:rPr>
              <a:t>S. Boissier: Studying Low Surface Brightness and diffuse galaxies now and in the future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03 juin 2021 </a:t>
            </a:r>
            <a:r>
              <a:rPr lang="fr-FR" sz="1200" dirty="0">
                <a:hlinkClick r:id="rId11"/>
              </a:rPr>
              <a:t>M. Pieri: WEAVE: The 8-in-1 Spectroscopic Survey </a:t>
            </a:r>
            <a:endParaRPr lang="fr-FR" sz="1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200" dirty="0"/>
              <a:t> 17 juin 2021 </a:t>
            </a:r>
            <a:r>
              <a:rPr lang="fr-FR" sz="1200" dirty="0">
                <a:hlinkClick r:id="rId12"/>
              </a:rPr>
              <a:t>F. Henry-Couannier: Dark Gravity confronted with SN, BAO and the CMB 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700051" y="2359677"/>
            <a:ext cx="7944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Seminars were organized from January to June 2021, with speakers from CPPM, CPT &amp; LAM:</a:t>
            </a:r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dirty="0" smtClean="0"/>
              <a:t>ANIMATION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4" y="1472877"/>
            <a:ext cx="8130686" cy="53592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accent5"/>
                </a:solidFill>
              </a:rPr>
              <a:t>2021 </a:t>
            </a:r>
            <a:r>
              <a:rPr lang="fr-FR" sz="1800" dirty="0" err="1">
                <a:solidFill>
                  <a:schemeClr val="accent5"/>
                </a:solidFill>
              </a:rPr>
              <a:t>Seminars</a:t>
            </a:r>
            <a:r>
              <a:rPr lang="fr-FR" sz="1800" dirty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endParaRPr lang="fr-FR" sz="1800" dirty="0">
              <a:solidFill>
                <a:schemeClr val="accent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5286" y="2442871"/>
            <a:ext cx="7836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Pros :</a:t>
            </a:r>
            <a:r>
              <a:rPr lang="en-US" sz="1600" dirty="0"/>
              <a:t> </a:t>
            </a:r>
          </a:p>
          <a:p>
            <a:pPr marL="214298" indent="-214298">
              <a:buFont typeface="Arial" charset="0"/>
              <a:buChar char="•"/>
            </a:pPr>
            <a:r>
              <a:rPr lang="en-US" sz="1600" dirty="0"/>
              <a:t>Good participation (~25 participants, especially at the beginning). </a:t>
            </a:r>
          </a:p>
          <a:p>
            <a:pPr marL="214298" indent="-214298">
              <a:buFont typeface="Arial" charset="0"/>
              <a:buChar char="•"/>
            </a:pPr>
            <a:r>
              <a:rPr lang="en-US" sz="1600" dirty="0"/>
              <a:t>These seminars were intended to provide an opportunity to learn about our mutual activities with the aim of </a:t>
            </a:r>
            <a:r>
              <a:rPr lang="en-US" sz="1600" dirty="0" smtClean="0"/>
              <a:t>encouraging </a:t>
            </a:r>
            <a:r>
              <a:rPr lang="en-US" sz="1600" dirty="0"/>
              <a:t>collaborations and </a:t>
            </a:r>
            <a:r>
              <a:rPr lang="en-US" sz="1600" dirty="0" smtClean="0"/>
              <a:t>improving </a:t>
            </a:r>
            <a:r>
              <a:rPr lang="en-US" sz="1600" dirty="0"/>
              <a:t>preparation for future </a:t>
            </a:r>
            <a:r>
              <a:rPr lang="en-US" sz="1600" dirty="0" err="1"/>
              <a:t>IPhU</a:t>
            </a:r>
            <a:r>
              <a:rPr lang="en-US" sz="1600" dirty="0"/>
              <a:t> </a:t>
            </a:r>
            <a:r>
              <a:rPr lang="en-US" sz="1600" dirty="0" smtClean="0"/>
              <a:t>calls. 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995286" y="3907100"/>
            <a:ext cx="6578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 :</a:t>
            </a:r>
            <a:r>
              <a:rPr lang="en-US" sz="1600" dirty="0"/>
              <a:t> </a:t>
            </a:r>
          </a:p>
          <a:p>
            <a:pPr marL="214298" indent="-214298">
              <a:buFont typeface="Arial" charset="0"/>
              <a:buChar char="•"/>
            </a:pPr>
            <a:r>
              <a:rPr lang="en-US" sz="1600" dirty="0"/>
              <a:t>Has not resulted in new collaborations in </a:t>
            </a:r>
            <a:r>
              <a:rPr lang="en-US" sz="1600" dirty="0" smtClean="0"/>
              <a:t>practice</a:t>
            </a:r>
          </a:p>
          <a:p>
            <a:pPr marL="214298" indent="-214298">
              <a:buFont typeface="Arial" charset="0"/>
              <a:buChar char="•"/>
            </a:pPr>
            <a:r>
              <a:rPr lang="en-US" sz="1600" dirty="0"/>
              <a:t>We all have a lot of meetings already, so interest has decreased over time</a:t>
            </a:r>
            <a:endParaRPr lang="en-US" sz="1600" dirty="0" smtClean="0"/>
          </a:p>
          <a:p>
            <a:pPr marL="214298" indent="-214298">
              <a:buFont typeface="Arial" charset="0"/>
              <a:buChar char="•"/>
            </a:pPr>
            <a:r>
              <a:rPr lang="en-US" sz="1600" dirty="0" smtClean="0"/>
              <a:t>First </a:t>
            </a:r>
            <a:r>
              <a:rPr lang="en-US" sz="1600" dirty="0"/>
              <a:t>step, the format was supposed to evolve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2100" y="2046781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Feedbacks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772100" y="5125108"/>
            <a:ext cx="7872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Zoom meeting in Dec 21: </a:t>
            </a:r>
            <a:r>
              <a:rPr lang="en-US" sz="1600" dirty="0"/>
              <a:t>discussions and brainstorming about next </a:t>
            </a:r>
            <a:r>
              <a:rPr lang="en-US" sz="1600" dirty="0" smtClean="0"/>
              <a:t>step(s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6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dirty="0" smtClean="0"/>
              <a:t>ANIMATION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4" y="1472878"/>
            <a:ext cx="8130686" cy="57390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accent5"/>
                </a:solidFill>
              </a:rPr>
              <a:t>2022 Workshops: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9" name="Rectangle 8"/>
          <p:cNvSpPr/>
          <p:nvPr/>
        </p:nvSpPr>
        <p:spPr>
          <a:xfrm>
            <a:off x="791352" y="1873767"/>
            <a:ext cx="7988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Following the "Marseille Cosmological Model Constraints (MCMC) discussion circle”:    </a:t>
            </a:r>
          </a:p>
          <a:p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Format</a:t>
            </a:r>
            <a:r>
              <a:rPr lang="en-US" sz="1600" dirty="0"/>
              <a:t>:  An half-day dedicated to a specific topic, in rotation on the 3 sites (CPPM, CPT, LAM), every month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Aim</a:t>
            </a:r>
            <a:r>
              <a:rPr lang="en-US" sz="1600" dirty="0"/>
              <a:t>: Discuss/review the most outstanding papers of the recent literature (Guest speaker ? / collective meal ?) </a:t>
            </a:r>
          </a:p>
          <a:p>
            <a:r>
              <a:rPr lang="en-US" sz="1600" dirty="0" smtClean="0"/>
              <a:t>A brainstorming session that could </a:t>
            </a:r>
            <a:r>
              <a:rPr lang="en-US" sz="1600" dirty="0"/>
              <a:t>lead to new collaborations, </a:t>
            </a:r>
            <a:r>
              <a:rPr lang="en-US" sz="1600" dirty="0" smtClean="0"/>
              <a:t>responses to </a:t>
            </a:r>
            <a:r>
              <a:rPr lang="en-US" sz="1600" dirty="0" err="1"/>
              <a:t>IPhU's</a:t>
            </a:r>
            <a:r>
              <a:rPr lang="en-US" sz="1600" dirty="0"/>
              <a:t> Calls or simply </a:t>
            </a:r>
            <a:r>
              <a:rPr lang="en-US" sz="1600" dirty="0" smtClean="0"/>
              <a:t>broaden </a:t>
            </a:r>
            <a:r>
              <a:rPr lang="en-US" sz="1600" dirty="0"/>
              <a:t>everyone's knowledge.</a:t>
            </a:r>
          </a:p>
          <a:p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91352" y="4307195"/>
            <a:ext cx="4753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Preliminary agenda for 2022: </a:t>
            </a:r>
          </a:p>
          <a:p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57171" lvl="1" indent="-214298">
              <a:buFont typeface="Arial" charset="0"/>
              <a:buChar char="•"/>
            </a:pPr>
            <a:r>
              <a:rPr lang="en-US" sz="1600" dirty="0"/>
              <a:t>The Hubble </a:t>
            </a:r>
            <a:r>
              <a:rPr lang="en-US" sz="1600" dirty="0" smtClean="0"/>
              <a:t>Tension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208073" y="46257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7171" lvl="1" indent="-214298">
              <a:buFont typeface="Arial" charset="0"/>
              <a:buChar char="•"/>
            </a:pPr>
            <a:r>
              <a:rPr lang="en-US" sz="1600" dirty="0"/>
              <a:t>Hot topics in galaxy formation</a:t>
            </a:r>
          </a:p>
          <a:p>
            <a:pPr marL="557171" lvl="1" indent="-214298">
              <a:buFont typeface="Arial" charset="0"/>
              <a:buChar char="•"/>
            </a:pPr>
            <a:r>
              <a:rPr lang="en-US" sz="1600" dirty="0"/>
              <a:t>Hot topics in </a:t>
            </a:r>
            <a:r>
              <a:rPr lang="en-US" sz="1600" dirty="0" smtClean="0"/>
              <a:t>cosmology</a:t>
            </a:r>
          </a:p>
          <a:p>
            <a:pPr marL="557171" lvl="1" indent="-214298">
              <a:buFont typeface="Arial" charset="0"/>
              <a:buChar char="•"/>
            </a:pPr>
            <a:r>
              <a:rPr lang="en-US" sz="1600" dirty="0" smtClean="0"/>
              <a:t>Transversal topics (ML, </a:t>
            </a:r>
            <a:r>
              <a:rPr lang="mr-IN" sz="1600" dirty="0" smtClean="0"/>
              <a:t>…</a:t>
            </a:r>
            <a:r>
              <a:rPr lang="fr-FR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76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8000"/>
            <a:ext cx="7801876" cy="1050000"/>
          </a:xfrm>
        </p:spPr>
        <p:txBody>
          <a:bodyPr rtlCol="0">
            <a:normAutofit/>
          </a:bodyPr>
          <a:lstStyle/>
          <a:p>
            <a:pPr rtl="0"/>
            <a:r>
              <a:rPr lang="fr-FR" sz="2400" dirty="0" smtClean="0"/>
              <a:t>Communication / Information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shared</a:t>
            </a:r>
            <a:r>
              <a:rPr lang="fr-FR" sz="2400" dirty="0" smtClean="0"/>
              <a:t> </a:t>
            </a:r>
            <a:r>
              <a:rPr lang="fr-FR" sz="2400" dirty="0" err="1" smtClean="0"/>
              <a:t>within</a:t>
            </a:r>
            <a:r>
              <a:rPr lang="fr-FR" sz="2400" dirty="0" smtClean="0"/>
              <a:t> the WG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406044" y="1634944"/>
            <a:ext cx="382877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Lab seminars: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dirty="0" smtClean="0"/>
              <a:t>CPPM </a:t>
            </a:r>
            <a:r>
              <a:rPr lang="fr-FR" sz="1400" dirty="0"/>
              <a:t>: </a:t>
            </a:r>
            <a:r>
              <a:rPr lang="fr-FR" sz="1400" dirty="0" err="1" smtClean="0"/>
              <a:t>Mondays</a:t>
            </a:r>
            <a:r>
              <a:rPr lang="fr-FR" sz="1400" dirty="0" smtClean="0"/>
              <a:t> 2 pm</a:t>
            </a:r>
            <a:endParaRPr lang="fr-FR" sz="1400" dirty="0"/>
          </a:p>
          <a:p>
            <a:pPr marL="285750" indent="-285750">
              <a:buFont typeface="Arial" charset="0"/>
              <a:buChar char="•"/>
            </a:pPr>
            <a:r>
              <a:rPr lang="fr-FR" sz="1400" dirty="0"/>
              <a:t>LAM, Café club: </a:t>
            </a:r>
            <a:r>
              <a:rPr lang="fr-FR" sz="1400" dirty="0" err="1" smtClean="0"/>
              <a:t>Wednesdays</a:t>
            </a:r>
            <a:r>
              <a:rPr lang="fr-FR" sz="1400" dirty="0" smtClean="0"/>
              <a:t> 11 </a:t>
            </a:r>
            <a:r>
              <a:rPr lang="fr-FR" sz="1400" dirty="0" err="1" smtClean="0"/>
              <a:t>am</a:t>
            </a:r>
            <a:endParaRPr lang="fr-FR" sz="1400" dirty="0"/>
          </a:p>
          <a:p>
            <a:pPr marL="285750" indent="-285750">
              <a:buFont typeface="Arial" charset="0"/>
              <a:buChar char="•"/>
            </a:pPr>
            <a:r>
              <a:rPr lang="fr-FR" sz="1400" dirty="0"/>
              <a:t>CPT: </a:t>
            </a:r>
            <a:r>
              <a:rPr lang="fr-FR" sz="1400" dirty="0" smtClean="0"/>
              <a:t>Fridays 2 pm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dirty="0" smtClean="0"/>
              <a:t>Action </a:t>
            </a:r>
            <a:r>
              <a:rPr lang="fr-FR" sz="1400" dirty="0" err="1" smtClean="0"/>
              <a:t>Dark</a:t>
            </a:r>
            <a:r>
              <a:rPr lang="fr-FR" sz="1400" dirty="0" smtClean="0"/>
              <a:t>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: Tuesdays 2 pm</a:t>
            </a:r>
          </a:p>
          <a:p>
            <a:pPr marL="285750" indent="-285750">
              <a:buFont typeface="Arial" charset="0"/>
              <a:buChar char="•"/>
            </a:pPr>
            <a:r>
              <a:rPr lang="mr-IN" sz="1400" dirty="0" smtClean="0"/>
              <a:t>…</a:t>
            </a:r>
            <a:endParaRPr lang="fr-FR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6044" y="3339300"/>
            <a:ext cx="7785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idea is not to overload people with lots of emails, we </a:t>
            </a:r>
            <a:r>
              <a:rPr lang="en-US" sz="1600" dirty="0" smtClean="0"/>
              <a:t>only needed </a:t>
            </a:r>
            <a:r>
              <a:rPr lang="en-US" sz="1600" dirty="0"/>
              <a:t>a dedicated </a:t>
            </a:r>
            <a:r>
              <a:rPr lang="en-US" sz="1600" dirty="0" smtClean="0"/>
              <a:t>space: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centralize </a:t>
            </a:r>
            <a:r>
              <a:rPr lang="en-US" sz="1600" dirty="0" smtClean="0"/>
              <a:t>information (</a:t>
            </a:r>
            <a:r>
              <a:rPr lang="en-US" sz="1600" dirty="0" smtClean="0"/>
              <a:t>seminars / </a:t>
            </a:r>
            <a:r>
              <a:rPr lang="en-US" sz="1600" dirty="0" smtClean="0"/>
              <a:t>schools / calls)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to share less formal information (wiki)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234819" y="1634944"/>
            <a:ext cx="45434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Schools in Cosmology or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Galaxy Formation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Fields: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Communication/Information on Schools, granted or not by </a:t>
            </a:r>
            <a:r>
              <a:rPr lang="en-US" sz="1400" dirty="0" err="1"/>
              <a:t>IPhU</a:t>
            </a:r>
            <a:endParaRPr lang="en-US" sz="1400" dirty="0"/>
          </a:p>
          <a:p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Workshops/conferences supported by </a:t>
            </a:r>
            <a:r>
              <a:rPr lang="en-US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IPhU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188980" y="5169688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Stay tuned..</a:t>
            </a:r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1127939" y="4320381"/>
            <a:ext cx="7743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AMU wiki page for </a:t>
            </a:r>
            <a:r>
              <a:rPr lang="en-US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IPhU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en-US" sz="1600" dirty="0" smtClean="0"/>
              <a:t>https</a:t>
            </a:r>
            <a:r>
              <a:rPr lang="en-US" sz="1600" dirty="0"/>
              <a:t>://</a:t>
            </a:r>
            <a:r>
              <a:rPr lang="en-US" sz="1600" dirty="0" err="1"/>
              <a:t>amuprojets.univ-amu.fr</a:t>
            </a:r>
            <a:r>
              <a:rPr lang="en-US" sz="1600" dirty="0"/>
              <a:t>/projects/</a:t>
            </a:r>
            <a:r>
              <a:rPr lang="en-US" sz="1600" dirty="0" err="1"/>
              <a:t>iphu</a:t>
            </a:r>
            <a:r>
              <a:rPr lang="en-US" sz="1600" dirty="0"/>
              <a:t>-research-galaxies-cosmology/wiki</a:t>
            </a:r>
          </a:p>
        </p:txBody>
      </p:sp>
      <p:sp>
        <p:nvSpPr>
          <p:cNvPr id="13" name="ZoneTexte 12"/>
          <p:cNvSpPr txBox="1"/>
          <p:nvPr/>
        </p:nvSpPr>
        <p:spPr>
          <a:xfrm rot="20400916">
            <a:off x="8025123" y="4458558"/>
            <a:ext cx="582211" cy="30841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6"/>
                </a:solidFill>
                <a:latin typeface="Corbel" charset="0"/>
                <a:ea typeface="Corbel" charset="0"/>
                <a:cs typeface="Corbel" charset="0"/>
              </a:rPr>
              <a:t>NEW</a:t>
            </a:r>
            <a:endParaRPr lang="en-US" b="1">
              <a:solidFill>
                <a:schemeClr val="accent6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433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010274" y="2011475"/>
            <a:ext cx="1123449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THANK YOU</a:t>
            </a:r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894" t="4598" r="3580" b="20921"/>
          <a:stretch/>
        </p:blipFill>
        <p:spPr>
          <a:xfrm>
            <a:off x="0" y="4186989"/>
            <a:ext cx="9144000" cy="15280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39157" y="3685274"/>
            <a:ext cx="2265685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Galaxies &amp; Cosmology </a:t>
            </a:r>
            <a:r>
              <a:rPr lang="en-US" dirty="0" err="1"/>
              <a:t>Goup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2" id="{6BB42A3E-9401-4242-A0FB-6742747A644A}" vid="{B28A362D-ACCD-7C46-8515-15DB2AC610A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3E21D3-7788-4819-8437-C5C4B0C5D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Macintosh PowerPoint</Application>
  <PresentationFormat>Présentation à l'écran (16:10)</PresentationFormat>
  <Paragraphs>74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Corbel</vt:lpstr>
      <vt:lpstr>Arial</vt:lpstr>
      <vt:lpstr>Céleste</vt:lpstr>
      <vt:lpstr>galaxies &amp; Cosmology Group    </vt:lpstr>
      <vt:lpstr>ANIMATION</vt:lpstr>
      <vt:lpstr>ANIMATION</vt:lpstr>
      <vt:lpstr>ANIMATION</vt:lpstr>
      <vt:lpstr>ANIMATION</vt:lpstr>
      <vt:lpstr>Communication / Information to be shared within the WG</vt:lpstr>
      <vt:lpstr>Présentation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Compte Microsoft</dc:creator>
  <cp:lastModifiedBy/>
  <cp:revision>1</cp:revision>
  <dcterms:created xsi:type="dcterms:W3CDTF">2021-05-03T13:15:45Z</dcterms:created>
  <dcterms:modified xsi:type="dcterms:W3CDTF">2022-02-10T09:03:49Z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