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7" r:id="rId4"/>
    <p:sldId id="264" r:id="rId5"/>
    <p:sldId id="260" r:id="rId6"/>
    <p:sldId id="259" r:id="rId7"/>
    <p:sldId id="261" r:id="rId8"/>
    <p:sldId id="263" r:id="rId9"/>
    <p:sldId id="262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5" autoAdjust="0"/>
    <p:restoredTop sz="94662"/>
  </p:normalViewPr>
  <p:slideViewPr>
    <p:cSldViewPr snapToGrid="0" snapToObjects="1">
      <p:cViewPr varScale="1">
        <p:scale>
          <a:sx n="160" d="100"/>
          <a:sy n="160" d="100"/>
        </p:scale>
        <p:origin x="3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07/01/22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07/01/22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8626-02C1-9A41-92E2-B32556E93120}" type="datetime1">
              <a:rPr lang="fr-FR" smtClean="0"/>
              <a:t>07/01/2022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660-C050-6B43-9D79-F62B72D22478}" type="datetime1">
              <a:rPr lang="fr-FR" smtClean="0"/>
              <a:t>07/01/2022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07/01/2022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8BF5-B124-ED4A-830A-74136F32A955}" type="datetime1">
              <a:rPr lang="fr-FR" smtClean="0"/>
              <a:t>07/01/2022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7B93-C274-5145-A000-CB3C4C299276}" type="datetime1">
              <a:rPr lang="fr-FR" smtClean="0"/>
              <a:t>07/01/2022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446A-C998-E74D-B40A-3D85AE400872}" type="datetime1">
              <a:rPr lang="fr-FR" smtClean="0"/>
              <a:t>07/01/2022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792-454E-A44F-AA73-D24DA1523389}" type="datetime1">
              <a:rPr lang="fr-FR" smtClean="0"/>
              <a:t>07/01/2022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D6EE-48B8-B94B-8125-5284D87A1071}" type="datetime1">
              <a:rPr lang="fr-FR" smtClean="0"/>
              <a:t>07/01/2022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E6D-86D9-3840-A20C-974EAA01A451}" type="datetime1">
              <a:rPr lang="fr-FR" smtClean="0"/>
              <a:t>07/01/2022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C672-3030-F744-9471-48B3CD0701F7}" type="datetime1">
              <a:rPr lang="fr-FR" smtClean="0"/>
              <a:t>07/01/2022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90A7-F214-FF42-80DD-9F17E1892B00}" type="datetime1">
              <a:rPr lang="fr-FR" smtClean="0"/>
              <a:t>07/01/2022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n2p3.fr/event/25927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5726890#.YdgTRxPMLDQ" TargetMode="External"/><Relationship Id="rId2" Type="http://schemas.openxmlformats.org/officeDocument/2006/relationships/hyperlink" Target="https://zenodo.org/record/5746503#.YdgTRxPMLD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iders.eosc-portal.eu/openapi" TargetMode="External"/><Relationship Id="rId2" Type="http://schemas.openxmlformats.org/officeDocument/2006/relationships/hyperlink" Target="https://aai.eosc-portal.eu/providers-ap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ndbox.providers.eosc-portal.eu/openap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roviders.eosc-portal.eu/openap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369" y="3366993"/>
            <a:ext cx="7827264" cy="1595705"/>
          </a:xfrm>
        </p:spPr>
        <p:txBody>
          <a:bodyPr/>
          <a:lstStyle/>
          <a:p>
            <a:r>
              <a:rPr lang="it-IT" dirty="0"/>
              <a:t>WP3 – OSSR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</p:spPr>
        <p:txBody>
          <a:bodyPr/>
          <a:lstStyle/>
          <a:p>
            <a:r>
              <a:rPr lang="it-IT" dirty="0"/>
              <a:t>OSSR and EOSC</a:t>
            </a:r>
          </a:p>
          <a:p>
            <a:r>
              <a:rPr lang="it-IT" dirty="0"/>
              <a:t>T. Vuillaume, 10-01-2022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CAE61E-91C6-624E-9CFB-9C0D29A3E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6694C5-3ED1-544F-B0F1-CE4E42DA3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Technical</a:t>
            </a:r>
            <a:r>
              <a:rPr lang="fr-FR" dirty="0"/>
              <a:t> discussion in WP3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Wednesday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https://indico.in2p3.fr/event/25927/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274E50-2447-944E-8572-DDFE5457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10/01/2022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B11E17-EF56-3249-97EC-842FB63A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8AB2B3-817A-1F4C-AC22-389C6550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877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4D6376-5A91-1149-9B1A-442D4B3D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10B1B-35FC-0A4D-A6DF-50D46BE5A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EOSC </a:t>
            </a:r>
            <a:r>
              <a:rPr lang="fr-FR" dirty="0" err="1"/>
              <a:t>onboarding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  <a:p>
            <a:pPr lvl="1"/>
            <a:r>
              <a:rPr lang="fr-FR" dirty="0">
                <a:hlinkClick r:id="rId2"/>
              </a:rPr>
              <a:t>https://zenodo.org/record/5746503#.YdgTRxPMLDQ</a:t>
            </a:r>
            <a:endParaRPr lang="fr-FR" dirty="0"/>
          </a:p>
          <a:p>
            <a:pPr lvl="1"/>
            <a:r>
              <a:rPr lang="fr-FR" dirty="0"/>
              <a:t>the </a:t>
            </a:r>
            <a:r>
              <a:rPr lang="fr-FR" dirty="0" err="1"/>
              <a:t>process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an EOSC Provider must </a:t>
            </a:r>
            <a:r>
              <a:rPr lang="fr-FR" dirty="0" err="1"/>
              <a:t>follow</a:t>
            </a:r>
            <a:r>
              <a:rPr lang="fr-FR" dirty="0"/>
              <a:t> to </a:t>
            </a:r>
            <a:r>
              <a:rPr lang="fr-FR" dirty="0" err="1"/>
              <a:t>register</a:t>
            </a:r>
            <a:r>
              <a:rPr lang="fr-FR" dirty="0"/>
              <a:t> the Provider and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Resources</a:t>
            </a:r>
            <a:r>
              <a:rPr lang="fr-FR" dirty="0"/>
              <a:t> in the EOSC Portal Reg</a:t>
            </a:r>
          </a:p>
          <a:p>
            <a:endParaRPr lang="fr-FR" dirty="0"/>
          </a:p>
          <a:p>
            <a:r>
              <a:rPr lang="fr-FR" dirty="0"/>
              <a:t> EOSC portal profiles</a:t>
            </a:r>
          </a:p>
          <a:p>
            <a:pPr lvl="1"/>
            <a:r>
              <a:rPr lang="fr-FR" dirty="0">
                <a:hlinkClick r:id="rId3"/>
              </a:rPr>
              <a:t>https://zenodo.org/record/5726890#.YdgTRxPMLDQ</a:t>
            </a:r>
            <a:endParaRPr lang="fr-FR" dirty="0"/>
          </a:p>
          <a:p>
            <a:pPr lvl="1"/>
            <a:r>
              <a:rPr lang="fr-FR" dirty="0" err="1"/>
              <a:t>specifications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define</a:t>
            </a:r>
            <a:r>
              <a:rPr lang="fr-FR" dirty="0"/>
              <a:t> </a:t>
            </a:r>
            <a:r>
              <a:rPr lang="fr-FR" dirty="0" err="1"/>
              <a:t>common</a:t>
            </a:r>
            <a:r>
              <a:rPr lang="fr-FR" dirty="0"/>
              <a:t> data </a:t>
            </a:r>
            <a:r>
              <a:rPr lang="fr-FR" dirty="0" err="1"/>
              <a:t>models</a:t>
            </a:r>
            <a:r>
              <a:rPr lang="fr-FR" dirty="0"/>
              <a:t> for EOSC </a:t>
            </a:r>
            <a:r>
              <a:rPr lang="fr-FR" dirty="0" err="1"/>
              <a:t>entities</a:t>
            </a:r>
            <a:r>
              <a:rPr lang="fr-FR" dirty="0"/>
              <a:t> (Providers, </a:t>
            </a:r>
            <a:r>
              <a:rPr lang="fr-FR" dirty="0" err="1"/>
              <a:t>Resources</a:t>
            </a:r>
            <a:r>
              <a:rPr lang="fr-FR" dirty="0"/>
              <a:t>, etc.) and </a:t>
            </a:r>
            <a:r>
              <a:rPr lang="fr-FR" dirty="0" err="1"/>
              <a:t>related</a:t>
            </a:r>
            <a:r>
              <a:rPr lang="fr-FR" dirty="0"/>
              <a:t> Code </a:t>
            </a:r>
            <a:r>
              <a:rPr lang="fr-FR" dirty="0" err="1"/>
              <a:t>Lists</a:t>
            </a:r>
            <a:r>
              <a:rPr lang="fr-FR" dirty="0"/>
              <a:t>, Taxonomies and Classifications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459455-A5F8-354C-A24B-F5F48547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10/01/2022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DB1B39-7BDE-3E41-BF43-CD8A9622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4D6560-8E68-2E43-865D-6AC945DA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667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0CE367-E2AE-CF49-9FA9-BE26F72F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EOSC </a:t>
            </a:r>
            <a:r>
              <a:rPr lang="fr-FR" dirty="0" err="1"/>
              <a:t>onboarding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B3E20-EF43-3C43-BEA0-024B219D0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Single providers or multi-providers (</a:t>
            </a:r>
            <a:r>
              <a:rPr lang="fr-FR" dirty="0" err="1"/>
              <a:t>aggregators</a:t>
            </a:r>
            <a:r>
              <a:rPr lang="fr-FR" dirty="0"/>
              <a:t>) = MPRTP</a:t>
            </a:r>
          </a:p>
          <a:p>
            <a:r>
              <a:rPr lang="fr-FR" dirty="0"/>
              <a:t>OSSR =  MPRTP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C66784-18AC-D040-A564-80C70462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07/01/2022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61C24A-3D36-B64C-AB93-BB4BC3756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BEB308C0-42FA-3B49-9E4D-24D077840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098" y="3958624"/>
            <a:ext cx="3212558" cy="2186927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234E77-CF31-0B4C-8A01-3F498CC4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ED38FEAF-8D55-934F-BB62-85687DF448DB}"/>
              </a:ext>
            </a:extLst>
          </p:cNvPr>
          <p:cNvGrpSpPr/>
          <p:nvPr/>
        </p:nvGrpSpPr>
        <p:grpSpPr>
          <a:xfrm>
            <a:off x="2150089" y="2573459"/>
            <a:ext cx="6902471" cy="1706412"/>
            <a:chOff x="662111" y="2723088"/>
            <a:chExt cx="6902471" cy="1706412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151DCE27-7752-1942-93C2-FA493441EC7B}"/>
                </a:ext>
              </a:extLst>
            </p:cNvPr>
            <p:cNvSpPr/>
            <p:nvPr/>
          </p:nvSpPr>
          <p:spPr>
            <a:xfrm>
              <a:off x="1022420" y="3117273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7305B0F7-3E4F-9949-A13C-61DF73CCB47C}"/>
                </a:ext>
              </a:extLst>
            </p:cNvPr>
            <p:cNvSpPr/>
            <p:nvPr/>
          </p:nvSpPr>
          <p:spPr>
            <a:xfrm>
              <a:off x="1356360" y="2723088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B9EDCBD1-EF17-614F-8DF5-9CC26F32A306}"/>
                </a:ext>
              </a:extLst>
            </p:cNvPr>
            <p:cNvSpPr/>
            <p:nvPr/>
          </p:nvSpPr>
          <p:spPr>
            <a:xfrm>
              <a:off x="778535" y="3584992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FC13EDF9-663D-424A-B351-96DAE1F6932C}"/>
                </a:ext>
              </a:extLst>
            </p:cNvPr>
            <p:cNvSpPr/>
            <p:nvPr/>
          </p:nvSpPr>
          <p:spPr>
            <a:xfrm>
              <a:off x="1410256" y="3483033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8E4AE179-7B77-0948-B70E-5BA07A45F43B}"/>
                </a:ext>
              </a:extLst>
            </p:cNvPr>
            <p:cNvSpPr/>
            <p:nvPr/>
          </p:nvSpPr>
          <p:spPr>
            <a:xfrm>
              <a:off x="731520" y="2737301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CF718763-714C-C04D-B9CF-890DDD12C3E0}"/>
                </a:ext>
              </a:extLst>
            </p:cNvPr>
            <p:cNvSpPr/>
            <p:nvPr/>
          </p:nvSpPr>
          <p:spPr>
            <a:xfrm>
              <a:off x="1145634" y="3964964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BAE29164-0716-B840-907E-99EF57995197}"/>
                </a:ext>
              </a:extLst>
            </p:cNvPr>
            <p:cNvSpPr/>
            <p:nvPr/>
          </p:nvSpPr>
          <p:spPr>
            <a:xfrm>
              <a:off x="662111" y="4063740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39F300B8-66CA-BB49-AF0E-258ADDDCD0AA}"/>
                </a:ext>
              </a:extLst>
            </p:cNvPr>
            <p:cNvSpPr/>
            <p:nvPr/>
          </p:nvSpPr>
          <p:spPr>
            <a:xfrm>
              <a:off x="2800814" y="2737301"/>
              <a:ext cx="1679171" cy="1679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ESCAPE</a:t>
              </a:r>
            </a:p>
            <a:p>
              <a:pPr algn="ctr"/>
              <a:r>
                <a:rPr lang="fr-FR" dirty="0"/>
                <a:t>OSSR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9B272F-1ADC-9449-BC9F-0B4950D4BCC8}"/>
                </a:ext>
              </a:extLst>
            </p:cNvPr>
            <p:cNvSpPr/>
            <p:nvPr/>
          </p:nvSpPr>
          <p:spPr>
            <a:xfrm>
              <a:off x="5593011" y="3256846"/>
              <a:ext cx="1971571" cy="64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EOSC</a:t>
              </a: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D3362A5F-81C9-1148-806C-7DF5D38929CC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>
              <a:off x="1722120" y="2905968"/>
              <a:ext cx="1078694" cy="3941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BA3A7504-58F4-3245-8C15-E78D31074946}"/>
                </a:ext>
              </a:extLst>
            </p:cNvPr>
            <p:cNvCxnSpPr>
              <a:cxnSpLocks/>
              <a:stCxn id="10" idx="6"/>
              <a:endCxn id="14" idx="2"/>
            </p:cNvCxnSpPr>
            <p:nvPr/>
          </p:nvCxnSpPr>
          <p:spPr>
            <a:xfrm flipV="1">
              <a:off x="1776016" y="3576887"/>
              <a:ext cx="1024798" cy="890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5DF516BE-4E86-D24F-8985-EB99C64490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2122" y="3759767"/>
              <a:ext cx="1278692" cy="3484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6B1F7353-E4E0-B34F-A55E-2A64584FBEC2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1388180" y="3300153"/>
              <a:ext cx="1412634" cy="1161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5BA3CC89-DF0C-244E-BC82-477961062107}"/>
                </a:ext>
              </a:extLst>
            </p:cNvPr>
            <p:cNvCxnSpPr>
              <a:cxnSpLocks/>
              <a:stCxn id="14" idx="6"/>
              <a:endCxn id="15" idx="1"/>
            </p:cNvCxnSpPr>
            <p:nvPr/>
          </p:nvCxnSpPr>
          <p:spPr>
            <a:xfrm flipV="1">
              <a:off x="4479985" y="3576886"/>
              <a:ext cx="111302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057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EB55F-51A1-2B49-8488-C4F5D688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191BA1-983A-384C-BFCF-F8DF98C91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5 Phases (19 stages) of the MPRTP EPOP v4.00 are:</a:t>
            </a:r>
          </a:p>
          <a:p>
            <a:pPr lvl="1"/>
            <a:r>
              <a:rPr lang="fr-FR" dirty="0"/>
              <a:t>Phase 1: An </a:t>
            </a:r>
            <a:r>
              <a:rPr lang="fr-FR" dirty="0" err="1"/>
              <a:t>Authorised</a:t>
            </a:r>
            <a:r>
              <a:rPr lang="fr-FR" dirty="0"/>
              <a:t> </a:t>
            </a:r>
            <a:r>
              <a:rPr lang="fr-FR" dirty="0" err="1"/>
              <a:t>Representative</a:t>
            </a:r>
            <a:r>
              <a:rPr lang="fr-FR" dirty="0"/>
              <a:t> of MPRTP </a:t>
            </a:r>
            <a:r>
              <a:rPr lang="fr-FR" dirty="0" err="1"/>
              <a:t>registers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the EOSC Portal.</a:t>
            </a:r>
          </a:p>
          <a:p>
            <a:pPr lvl="1"/>
            <a:r>
              <a:rPr lang="fr-FR" dirty="0"/>
              <a:t>Phase 2: The </a:t>
            </a:r>
            <a:r>
              <a:rPr lang="fr-FR" dirty="0" err="1"/>
              <a:t>Authorised</a:t>
            </a:r>
            <a:r>
              <a:rPr lang="fr-FR" dirty="0"/>
              <a:t> and </a:t>
            </a:r>
            <a:r>
              <a:rPr lang="fr-FR" dirty="0" err="1"/>
              <a:t>Authenticated</a:t>
            </a:r>
            <a:r>
              <a:rPr lang="fr-FR" dirty="0"/>
              <a:t> </a:t>
            </a:r>
            <a:r>
              <a:rPr lang="fr-FR" dirty="0" err="1"/>
              <a:t>Representative</a:t>
            </a:r>
            <a:r>
              <a:rPr lang="fr-FR" dirty="0"/>
              <a:t> of an MPRTP (AARM) </a:t>
            </a:r>
            <a:r>
              <a:rPr lang="fr-FR" dirty="0" err="1"/>
              <a:t>onboards</a:t>
            </a:r>
            <a:r>
              <a:rPr lang="fr-FR" dirty="0"/>
              <a:t> the Providers </a:t>
            </a:r>
            <a:r>
              <a:rPr lang="fr-FR" dirty="0" err="1"/>
              <a:t>registered</a:t>
            </a:r>
            <a:r>
              <a:rPr lang="fr-FR" dirty="0"/>
              <a:t> at the MPRTP.</a:t>
            </a:r>
          </a:p>
          <a:p>
            <a:pPr lvl="1"/>
            <a:r>
              <a:rPr lang="fr-FR" dirty="0"/>
              <a:t>Phase 3: The AARM </a:t>
            </a:r>
            <a:r>
              <a:rPr lang="fr-FR" dirty="0" err="1"/>
              <a:t>onboards</a:t>
            </a:r>
            <a:r>
              <a:rPr lang="fr-FR" dirty="0"/>
              <a:t> the </a:t>
            </a:r>
            <a:r>
              <a:rPr lang="fr-FR" dirty="0" err="1"/>
              <a:t>Resources</a:t>
            </a:r>
            <a:r>
              <a:rPr lang="fr-FR" dirty="0"/>
              <a:t> </a:t>
            </a:r>
            <a:r>
              <a:rPr lang="fr-FR" dirty="0" err="1"/>
              <a:t>registered</a:t>
            </a:r>
            <a:r>
              <a:rPr lang="fr-FR" dirty="0"/>
              <a:t> at the MPRTP.</a:t>
            </a:r>
          </a:p>
          <a:p>
            <a:pPr lvl="1"/>
            <a:r>
              <a:rPr lang="fr-FR" dirty="0"/>
              <a:t>Phase 4: The AARM </a:t>
            </a:r>
            <a:r>
              <a:rPr lang="fr-FR" dirty="0" err="1"/>
              <a:t>onboards</a:t>
            </a:r>
            <a:r>
              <a:rPr lang="fr-FR" dirty="0"/>
              <a:t> the Options/</a:t>
            </a:r>
            <a:r>
              <a:rPr lang="fr-FR" dirty="0" err="1"/>
              <a:t>Offerings</a:t>
            </a:r>
            <a:r>
              <a:rPr lang="fr-FR" dirty="0"/>
              <a:t> of </a:t>
            </a:r>
            <a:r>
              <a:rPr lang="fr-FR" dirty="0" err="1"/>
              <a:t>Resources</a:t>
            </a:r>
            <a:r>
              <a:rPr lang="fr-FR" dirty="0"/>
              <a:t> </a:t>
            </a:r>
            <a:r>
              <a:rPr lang="fr-FR" dirty="0" err="1"/>
              <a:t>offered</a:t>
            </a:r>
            <a:r>
              <a:rPr lang="fr-FR" dirty="0"/>
              <a:t> by the providers </a:t>
            </a:r>
            <a:r>
              <a:rPr lang="fr-FR" dirty="0" err="1"/>
              <a:t>registered</a:t>
            </a:r>
            <a:r>
              <a:rPr lang="fr-FR" dirty="0"/>
              <a:t> at the MPRTP.</a:t>
            </a:r>
          </a:p>
          <a:p>
            <a:pPr lvl="1"/>
            <a:r>
              <a:rPr lang="fr-FR" dirty="0"/>
              <a:t>Phase 5: The AARM and the EPOT </a:t>
            </a:r>
            <a:r>
              <a:rPr lang="fr-FR" dirty="0" err="1"/>
              <a:t>maintain</a:t>
            </a:r>
            <a:r>
              <a:rPr lang="fr-FR" dirty="0"/>
              <a:t> the </a:t>
            </a:r>
            <a:r>
              <a:rPr lang="fr-FR" dirty="0" err="1"/>
              <a:t>quality</a:t>
            </a:r>
            <a:r>
              <a:rPr lang="fr-FR" dirty="0"/>
              <a:t> of the Profiles.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6571CF-61AD-9F4C-8305-3A7D62FC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10/01/2022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C7A3A3-1BC2-5848-AED4-CE69EB2EA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2DA9BE-3C15-104B-833D-561DB0E3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9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FBD49-202B-D04C-9E3A-6B552FB4F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EOSC </a:t>
            </a:r>
            <a:r>
              <a:rPr lang="fr-FR" sz="2800" dirty="0" err="1"/>
              <a:t>onboarding</a:t>
            </a:r>
            <a:r>
              <a:rPr lang="fr-FR" sz="2800" dirty="0"/>
              <a:t> </a:t>
            </a:r>
            <a:r>
              <a:rPr lang="fr-FR" sz="2800" dirty="0" err="1"/>
              <a:t>process</a:t>
            </a:r>
            <a:r>
              <a:rPr lang="fr-FR" sz="2800" dirty="0"/>
              <a:t> – the 19 stages of the MPRTP EPOP v4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D91D30-21EB-8844-8B21-DFCD57DA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</a:t>
            </a:r>
            <a:r>
              <a:rPr lang="fr-FR" sz="1500" dirty="0"/>
              <a:t>: The </a:t>
            </a:r>
            <a:r>
              <a:rPr lang="fr-FR" sz="1500" dirty="0" err="1"/>
              <a:t>Representative</a:t>
            </a:r>
            <a:r>
              <a:rPr lang="fr-FR" sz="1500" dirty="0"/>
              <a:t> of the MPRTP (RM) </a:t>
            </a:r>
            <a:r>
              <a:rPr lang="fr-FR" sz="1500" dirty="0" err="1"/>
              <a:t>visits</a:t>
            </a:r>
            <a:r>
              <a:rPr lang="fr-FR" sz="1500" dirty="0"/>
              <a:t> the EOSC Portal.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2</a:t>
            </a:r>
            <a:r>
              <a:rPr lang="fr-FR" sz="1500" dirty="0"/>
              <a:t>: The RM </a:t>
            </a:r>
            <a:r>
              <a:rPr lang="fr-FR" sz="1500" dirty="0" err="1"/>
              <a:t>registers</a:t>
            </a:r>
            <a:r>
              <a:rPr lang="fr-FR" sz="1500" dirty="0"/>
              <a:t> </a:t>
            </a:r>
            <a:r>
              <a:rPr lang="fr-FR" sz="1500" dirty="0" err="1"/>
              <a:t>with</a:t>
            </a:r>
            <a:r>
              <a:rPr lang="fr-FR" sz="1500" dirty="0"/>
              <a:t> the EOSC Portal </a:t>
            </a:r>
            <a:r>
              <a:rPr lang="fr-FR" sz="1500" dirty="0" err="1"/>
              <a:t>using</a:t>
            </a:r>
            <a:r>
              <a:rPr lang="fr-FR" sz="1500" dirty="0"/>
              <a:t> an </a:t>
            </a:r>
            <a:r>
              <a:rPr lang="fr-FR" sz="1500" dirty="0" err="1"/>
              <a:t>existing</a:t>
            </a:r>
            <a:r>
              <a:rPr lang="fr-FR" sz="1500" dirty="0"/>
              <a:t> </a:t>
            </a:r>
            <a:r>
              <a:rPr lang="fr-FR" sz="1500" dirty="0" err="1"/>
              <a:t>identity</a:t>
            </a:r>
            <a:r>
              <a:rPr lang="fr-FR" sz="1500" dirty="0"/>
              <a:t> </a:t>
            </a:r>
            <a:r>
              <a:rPr lang="fr-FR" sz="1500" dirty="0" err="1"/>
              <a:t>from</a:t>
            </a:r>
            <a:r>
              <a:rPr lang="fr-FR" sz="1500" dirty="0"/>
              <a:t> a </a:t>
            </a:r>
            <a:r>
              <a:rPr lang="fr-FR" sz="1500" dirty="0" err="1"/>
              <a:t>supported</a:t>
            </a:r>
            <a:r>
              <a:rPr lang="fr-FR" sz="1500" dirty="0"/>
              <a:t> Social or </a:t>
            </a:r>
            <a:r>
              <a:rPr lang="fr-FR" sz="1500" dirty="0" err="1"/>
              <a:t>Academic</a:t>
            </a:r>
            <a:r>
              <a:rPr lang="fr-FR" sz="1500" dirty="0"/>
              <a:t> AAI </a:t>
            </a:r>
            <a:r>
              <a:rPr lang="fr-FR" sz="1500" dirty="0" err="1"/>
              <a:t>mechanism</a:t>
            </a:r>
            <a:r>
              <a:rPr lang="fr-FR" sz="1500" dirty="0"/>
              <a:t>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3</a:t>
            </a:r>
            <a:r>
              <a:rPr lang="fr-FR" sz="1500" dirty="0"/>
              <a:t>: The </a:t>
            </a:r>
            <a:r>
              <a:rPr lang="fr-FR" sz="1500" dirty="0" err="1"/>
              <a:t>Authenticated</a:t>
            </a:r>
            <a:r>
              <a:rPr lang="fr-FR" sz="1500" dirty="0"/>
              <a:t> </a:t>
            </a:r>
            <a:r>
              <a:rPr lang="fr-FR" sz="1500" dirty="0" err="1"/>
              <a:t>Representative</a:t>
            </a:r>
            <a:r>
              <a:rPr lang="fr-FR" sz="1500" dirty="0"/>
              <a:t> of the MPRTP (ARM) logs </a:t>
            </a:r>
            <a:r>
              <a:rPr lang="fr-FR" sz="1500" dirty="0" err="1"/>
              <a:t>into</a:t>
            </a:r>
            <a:r>
              <a:rPr lang="fr-FR" sz="1500" dirty="0"/>
              <a:t> the EOSC portal.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4</a:t>
            </a:r>
            <a:r>
              <a:rPr lang="fr-FR" sz="1500" dirty="0"/>
              <a:t>: The ARM </a:t>
            </a:r>
            <a:r>
              <a:rPr lang="fr-FR" sz="1500" dirty="0" err="1"/>
              <a:t>asserts</a:t>
            </a:r>
            <a:r>
              <a:rPr lang="fr-FR" sz="1500" dirty="0"/>
              <a:t> </a:t>
            </a:r>
            <a:r>
              <a:rPr lang="fr-FR" sz="1500" dirty="0" err="1"/>
              <a:t>he</a:t>
            </a:r>
            <a:r>
              <a:rPr lang="fr-FR" sz="1500" dirty="0"/>
              <a:t>/</a:t>
            </a:r>
            <a:r>
              <a:rPr lang="fr-FR" sz="1500" dirty="0" err="1"/>
              <a:t>she</a:t>
            </a:r>
            <a:r>
              <a:rPr lang="fr-FR" sz="1500" dirty="0"/>
              <a:t> </a:t>
            </a:r>
            <a:r>
              <a:rPr lang="fr-FR" sz="1500" dirty="0" err="1"/>
              <a:t>is</a:t>
            </a:r>
            <a:r>
              <a:rPr lang="fr-FR" sz="1500" dirty="0"/>
              <a:t> an </a:t>
            </a:r>
            <a:r>
              <a:rPr lang="fr-FR" sz="1500" dirty="0" err="1"/>
              <a:t>Authorized</a:t>
            </a:r>
            <a:r>
              <a:rPr lang="fr-FR" sz="1500" dirty="0"/>
              <a:t> </a:t>
            </a:r>
            <a:r>
              <a:rPr lang="fr-FR" sz="1500" dirty="0" err="1"/>
              <a:t>Representative</a:t>
            </a:r>
            <a:r>
              <a:rPr lang="fr-FR" sz="1500" dirty="0"/>
              <a:t> of an MPRTP.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5</a:t>
            </a:r>
            <a:r>
              <a:rPr lang="fr-FR" sz="1500" dirty="0"/>
              <a:t>: The </a:t>
            </a:r>
            <a:r>
              <a:rPr lang="fr-FR" sz="1500" dirty="0" err="1"/>
              <a:t>Authenticated</a:t>
            </a:r>
            <a:r>
              <a:rPr lang="fr-FR" sz="1500" dirty="0"/>
              <a:t> and </a:t>
            </a:r>
            <a:r>
              <a:rPr lang="fr-FR" sz="1500" dirty="0" err="1"/>
              <a:t>Authorized</a:t>
            </a:r>
            <a:r>
              <a:rPr lang="fr-FR" sz="1500" dirty="0"/>
              <a:t> </a:t>
            </a:r>
            <a:r>
              <a:rPr lang="fr-FR" sz="1500" dirty="0" err="1"/>
              <a:t>Representative</a:t>
            </a:r>
            <a:r>
              <a:rPr lang="fr-FR" sz="1500" dirty="0"/>
              <a:t> of an MPRTP (AARM) </a:t>
            </a:r>
            <a:r>
              <a:rPr lang="fr-FR" sz="1500" dirty="0" err="1"/>
              <a:t>apply</a:t>
            </a:r>
            <a:r>
              <a:rPr lang="fr-FR" sz="1500" dirty="0"/>
              <a:t> to </a:t>
            </a:r>
            <a:r>
              <a:rPr lang="fr-FR" sz="1500" dirty="0" err="1"/>
              <a:t>onboard</a:t>
            </a:r>
            <a:r>
              <a:rPr lang="fr-FR" sz="1500" dirty="0"/>
              <a:t> the MPRTP.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6: </a:t>
            </a:r>
            <a:r>
              <a:rPr lang="fr-FR" sz="1500" dirty="0"/>
              <a:t>The EOSC Portal </a:t>
            </a:r>
            <a:r>
              <a:rPr lang="fr-FR" sz="1500" dirty="0" err="1"/>
              <a:t>Onboarding</a:t>
            </a:r>
            <a:r>
              <a:rPr lang="fr-FR" sz="1500" dirty="0"/>
              <a:t> Team (EPOT) </a:t>
            </a:r>
            <a:r>
              <a:rPr lang="fr-FR" sz="1500" dirty="0" err="1"/>
              <a:t>reviews</a:t>
            </a:r>
            <a:r>
              <a:rPr lang="fr-FR" sz="1500" dirty="0"/>
              <a:t> the </a:t>
            </a:r>
            <a:r>
              <a:rPr lang="fr-FR" sz="1500" dirty="0" err="1"/>
              <a:t>newly</a:t>
            </a:r>
            <a:r>
              <a:rPr lang="fr-FR" sz="1500" dirty="0"/>
              <a:t> </a:t>
            </a:r>
            <a:r>
              <a:rPr lang="fr-FR" sz="1500" dirty="0" err="1"/>
              <a:t>onboarded</a:t>
            </a:r>
            <a:r>
              <a:rPr lang="fr-FR" sz="1500" dirty="0"/>
              <a:t> MPRTP.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7</a:t>
            </a:r>
            <a:r>
              <a:rPr lang="fr-FR" sz="1500" dirty="0"/>
              <a:t>: The AARM </a:t>
            </a:r>
            <a:r>
              <a:rPr lang="fr-FR" sz="1500" dirty="0" err="1"/>
              <a:t>gets</a:t>
            </a:r>
            <a:r>
              <a:rPr lang="fr-FR" sz="1500" dirty="0"/>
              <a:t> </a:t>
            </a:r>
            <a:r>
              <a:rPr lang="fr-FR" sz="1500" dirty="0" err="1"/>
              <a:t>access</a:t>
            </a:r>
            <a:r>
              <a:rPr lang="fr-FR" sz="1500" dirty="0"/>
              <a:t> to the Portal Dashboard.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8</a:t>
            </a:r>
            <a:r>
              <a:rPr lang="fr-FR" sz="1500" dirty="0"/>
              <a:t>: The AARM logs </a:t>
            </a:r>
            <a:r>
              <a:rPr lang="fr-FR" sz="1500" dirty="0" err="1"/>
              <a:t>into</a:t>
            </a:r>
            <a:r>
              <a:rPr lang="fr-FR" sz="1500" dirty="0"/>
              <a:t> the API </a:t>
            </a:r>
            <a:r>
              <a:rPr lang="fr-FR" sz="1500" dirty="0" err="1"/>
              <a:t>Token</a:t>
            </a:r>
            <a:r>
              <a:rPr lang="fr-FR" sz="1500" dirty="0"/>
              <a:t> Portal.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9</a:t>
            </a:r>
            <a:r>
              <a:rPr lang="fr-FR" sz="1500" dirty="0"/>
              <a:t>: The AARM selects to </a:t>
            </a:r>
            <a:r>
              <a:rPr lang="fr-FR" sz="1500" dirty="0" err="1"/>
              <a:t>Get</a:t>
            </a:r>
            <a:r>
              <a:rPr lang="fr-FR" sz="1500" dirty="0"/>
              <a:t> the Value of the Access </a:t>
            </a:r>
            <a:r>
              <a:rPr lang="fr-FR" sz="1500" dirty="0" err="1"/>
              <a:t>Token</a:t>
            </a:r>
            <a:r>
              <a:rPr lang="fr-FR" sz="1500" dirty="0"/>
              <a:t>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10: </a:t>
            </a:r>
            <a:r>
              <a:rPr lang="fr-FR" sz="1500" dirty="0"/>
              <a:t>The AARM selects to </a:t>
            </a:r>
            <a:r>
              <a:rPr lang="fr-FR" sz="1500" dirty="0" err="1"/>
              <a:t>Create</a:t>
            </a:r>
            <a:r>
              <a:rPr lang="fr-FR" sz="1500" dirty="0"/>
              <a:t> a </a:t>
            </a:r>
            <a:r>
              <a:rPr lang="fr-FR" sz="1500" dirty="0" err="1"/>
              <a:t>Refresh</a:t>
            </a:r>
            <a:r>
              <a:rPr lang="fr-FR" sz="1500" dirty="0"/>
              <a:t> </a:t>
            </a:r>
            <a:r>
              <a:rPr lang="fr-FR" sz="1500" dirty="0" err="1"/>
              <a:t>Token</a:t>
            </a:r>
            <a:r>
              <a:rPr lang="fr-FR" sz="1500" dirty="0"/>
              <a:t>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11</a:t>
            </a:r>
            <a:r>
              <a:rPr lang="fr-FR" sz="1500" dirty="0"/>
              <a:t>: The AARM selects to Manage all Access/</a:t>
            </a:r>
            <a:r>
              <a:rPr lang="fr-FR" sz="1500" dirty="0" err="1"/>
              <a:t>Refresh</a:t>
            </a:r>
            <a:r>
              <a:rPr lang="fr-FR" sz="1500" dirty="0"/>
              <a:t> </a:t>
            </a:r>
            <a:r>
              <a:rPr lang="fr-FR" sz="1500" dirty="0" err="1"/>
              <a:t>Tokens</a:t>
            </a:r>
            <a:r>
              <a:rPr lang="fr-FR" sz="1500" dirty="0"/>
              <a:t>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12</a:t>
            </a:r>
            <a:r>
              <a:rPr lang="fr-FR" sz="1500" dirty="0"/>
              <a:t>: The AARM </a:t>
            </a:r>
            <a:r>
              <a:rPr lang="fr-FR" sz="1500" dirty="0" err="1"/>
              <a:t>onboards</a:t>
            </a:r>
            <a:r>
              <a:rPr lang="fr-FR" sz="1500" dirty="0"/>
              <a:t> the MPRTP Providers </a:t>
            </a:r>
            <a:r>
              <a:rPr lang="fr-FR" sz="1500" dirty="0" err="1"/>
              <a:t>into</a:t>
            </a:r>
            <a:r>
              <a:rPr lang="fr-FR" sz="1500" dirty="0"/>
              <a:t> the EOSC Portal </a:t>
            </a:r>
            <a:r>
              <a:rPr lang="fr-FR" sz="1500" dirty="0" err="1"/>
              <a:t>using</a:t>
            </a:r>
            <a:r>
              <a:rPr lang="fr-FR" sz="1500" dirty="0"/>
              <a:t> the </a:t>
            </a:r>
            <a:r>
              <a:rPr lang="fr-FR" sz="1500" dirty="0" err="1"/>
              <a:t>token</a:t>
            </a:r>
            <a:r>
              <a:rPr lang="fr-FR" sz="1500" dirty="0"/>
              <a:t> </a:t>
            </a:r>
            <a:r>
              <a:rPr lang="fr-FR" sz="1500" dirty="0" err="1"/>
              <a:t>acquired</a:t>
            </a:r>
            <a:r>
              <a:rPr lang="fr-FR" sz="1500" dirty="0"/>
              <a:t>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13</a:t>
            </a:r>
            <a:r>
              <a:rPr lang="fr-FR" sz="1500" dirty="0"/>
              <a:t>: The AARM </a:t>
            </a:r>
            <a:r>
              <a:rPr lang="fr-FR" sz="1500" dirty="0" err="1"/>
              <a:t>onboards</a:t>
            </a:r>
            <a:r>
              <a:rPr lang="fr-FR" sz="1500" dirty="0"/>
              <a:t> the </a:t>
            </a:r>
            <a:r>
              <a:rPr lang="fr-FR" sz="1500" dirty="0" err="1"/>
              <a:t>Resources</a:t>
            </a:r>
            <a:r>
              <a:rPr lang="fr-FR" sz="1500" dirty="0"/>
              <a:t> of the MPRTP Providers on the EOSC. Portal </a:t>
            </a:r>
            <a:r>
              <a:rPr lang="fr-FR" sz="1500" dirty="0" err="1"/>
              <a:t>with</a:t>
            </a:r>
            <a:r>
              <a:rPr lang="fr-FR" sz="1500" dirty="0"/>
              <a:t> the </a:t>
            </a:r>
            <a:r>
              <a:rPr lang="fr-FR" sz="1500" dirty="0" err="1"/>
              <a:t>token</a:t>
            </a:r>
            <a:r>
              <a:rPr lang="fr-FR" sz="1500" dirty="0"/>
              <a:t> </a:t>
            </a:r>
            <a:r>
              <a:rPr lang="fr-FR" sz="1500" dirty="0" err="1"/>
              <a:t>acquired</a:t>
            </a:r>
            <a:r>
              <a:rPr lang="fr-FR" sz="1500" dirty="0"/>
              <a:t>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14</a:t>
            </a:r>
            <a:r>
              <a:rPr lang="fr-FR" sz="1500" dirty="0"/>
              <a:t>: The EPOT </a:t>
            </a:r>
            <a:r>
              <a:rPr lang="fr-FR" sz="1500" dirty="0" err="1"/>
              <a:t>reviews</a:t>
            </a:r>
            <a:r>
              <a:rPr lang="fr-FR" sz="1500" dirty="0"/>
              <a:t> the </a:t>
            </a:r>
            <a:r>
              <a:rPr lang="fr-FR" sz="1500" dirty="0" err="1"/>
              <a:t>onboarded</a:t>
            </a:r>
            <a:r>
              <a:rPr lang="fr-FR" sz="1500" dirty="0"/>
              <a:t> MPRTP Providers and </a:t>
            </a:r>
            <a:r>
              <a:rPr lang="fr-FR" sz="1500" dirty="0" err="1"/>
              <a:t>Resources</a:t>
            </a:r>
            <a:r>
              <a:rPr lang="fr-FR" sz="1500" dirty="0"/>
              <a:t>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15</a:t>
            </a:r>
            <a:r>
              <a:rPr lang="fr-FR" sz="1500" dirty="0"/>
              <a:t>: The AARM or the MPRTP Provider Managers </a:t>
            </a:r>
            <a:r>
              <a:rPr lang="fr-FR" sz="1500" dirty="0" err="1"/>
              <a:t>may</a:t>
            </a:r>
            <a:r>
              <a:rPr lang="fr-FR" sz="1500" dirty="0"/>
              <a:t> </a:t>
            </a:r>
            <a:r>
              <a:rPr lang="fr-FR" sz="1500" dirty="0" err="1"/>
              <a:t>onboard</a:t>
            </a:r>
            <a:r>
              <a:rPr lang="fr-FR" sz="1500" dirty="0"/>
              <a:t>. Options/</a:t>
            </a:r>
            <a:r>
              <a:rPr lang="fr-FR" sz="1500" dirty="0" err="1"/>
              <a:t>Offerings</a:t>
            </a:r>
            <a:r>
              <a:rPr lang="fr-FR" sz="1500" dirty="0"/>
              <a:t> of the </a:t>
            </a:r>
            <a:r>
              <a:rPr lang="fr-FR" sz="1500" dirty="0" err="1"/>
              <a:t>Resources</a:t>
            </a:r>
            <a:r>
              <a:rPr lang="fr-FR" sz="1500" dirty="0"/>
              <a:t> of the MPRTP Providers.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16</a:t>
            </a:r>
            <a:r>
              <a:rPr lang="fr-FR" sz="1500" dirty="0"/>
              <a:t>: The EOSC Portal </a:t>
            </a:r>
            <a:r>
              <a:rPr lang="fr-FR" sz="1500" dirty="0" err="1"/>
              <a:t>Onboarding</a:t>
            </a:r>
            <a:r>
              <a:rPr lang="fr-FR" sz="1500" dirty="0"/>
              <a:t> or </a:t>
            </a:r>
            <a:r>
              <a:rPr lang="fr-FR" sz="1500" dirty="0" err="1"/>
              <a:t>Ordering</a:t>
            </a:r>
            <a:r>
              <a:rPr lang="fr-FR" sz="1500" dirty="0"/>
              <a:t> Team </a:t>
            </a:r>
            <a:r>
              <a:rPr lang="fr-FR" sz="1500" dirty="0" err="1"/>
              <a:t>reviews</a:t>
            </a:r>
            <a:r>
              <a:rPr lang="fr-FR" sz="1500" dirty="0"/>
              <a:t> the Resource. Options/</a:t>
            </a:r>
            <a:r>
              <a:rPr lang="fr-FR" sz="1500" dirty="0" err="1"/>
              <a:t>Offerings</a:t>
            </a:r>
            <a:r>
              <a:rPr lang="fr-FR" sz="1500" dirty="0"/>
              <a:t> of the MPRTP Providers’ </a:t>
            </a:r>
            <a:r>
              <a:rPr lang="fr-FR" sz="1500" dirty="0" err="1"/>
              <a:t>Resources</a:t>
            </a:r>
            <a:r>
              <a:rPr lang="fr-FR" sz="1500" dirty="0"/>
              <a:t>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17</a:t>
            </a:r>
            <a:r>
              <a:rPr lang="fr-FR" sz="1500" dirty="0"/>
              <a:t>: The EPOT </a:t>
            </a:r>
            <a:r>
              <a:rPr lang="fr-FR" sz="1500" dirty="0" err="1"/>
              <a:t>creates</a:t>
            </a:r>
            <a:r>
              <a:rPr lang="fr-FR" sz="1500" dirty="0"/>
              <a:t> a </a:t>
            </a:r>
            <a:r>
              <a:rPr lang="fr-FR" sz="1500" dirty="0" err="1"/>
              <a:t>Review</a:t>
            </a:r>
            <a:r>
              <a:rPr lang="fr-FR" sz="1500" dirty="0"/>
              <a:t> and Feedback Report.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18</a:t>
            </a:r>
            <a:r>
              <a:rPr lang="fr-FR" sz="1500" dirty="0"/>
              <a:t>: </a:t>
            </a:r>
            <a:r>
              <a:rPr lang="fr-FR" sz="1500" dirty="0" err="1"/>
              <a:t>Upon</a:t>
            </a:r>
            <a:r>
              <a:rPr lang="fr-FR" sz="1500" dirty="0"/>
              <a:t> </a:t>
            </a:r>
            <a:r>
              <a:rPr lang="fr-FR" sz="1500" dirty="0" err="1"/>
              <a:t>Request</a:t>
            </a:r>
            <a:r>
              <a:rPr lang="fr-FR" sz="1500" dirty="0"/>
              <a:t> of </a:t>
            </a:r>
            <a:r>
              <a:rPr lang="fr-FR" sz="1500" dirty="0" err="1"/>
              <a:t>MPRTPs</a:t>
            </a:r>
            <a:r>
              <a:rPr lang="fr-FR" sz="1500" dirty="0"/>
              <a:t> the EPOT </a:t>
            </a:r>
            <a:r>
              <a:rPr lang="fr-FR" sz="1500" dirty="0" err="1"/>
              <a:t>can</a:t>
            </a:r>
            <a:r>
              <a:rPr lang="fr-FR" sz="1500" dirty="0"/>
              <a:t> </a:t>
            </a:r>
            <a:r>
              <a:rPr lang="fr-FR" sz="1500" dirty="0" err="1"/>
              <a:t>provide</a:t>
            </a:r>
            <a:r>
              <a:rPr lang="fr-FR" sz="1500" dirty="0"/>
              <a:t> best practices, feedback, and consultation to </a:t>
            </a:r>
            <a:r>
              <a:rPr lang="fr-FR" sz="1500" dirty="0" err="1"/>
              <a:t>MPRTPs</a:t>
            </a:r>
            <a:r>
              <a:rPr lang="fr-FR" sz="1500" dirty="0"/>
              <a:t>.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fr-FR" sz="1500" b="1" dirty="0"/>
              <a:t>Stage 19</a:t>
            </a:r>
            <a:r>
              <a:rPr lang="fr-FR" sz="1500" dirty="0"/>
              <a:t>: Profiles on the EOSC Portal are </a:t>
            </a:r>
            <a:r>
              <a:rPr lang="fr-FR" sz="1500" dirty="0" err="1"/>
              <a:t>updated</a:t>
            </a:r>
            <a:r>
              <a:rPr lang="fr-FR" sz="1500" dirty="0"/>
              <a:t> by </a:t>
            </a:r>
            <a:r>
              <a:rPr lang="fr-FR" sz="1500" dirty="0" err="1"/>
              <a:t>MPRTPs</a:t>
            </a:r>
            <a:r>
              <a:rPr lang="fr-FR" sz="1500" dirty="0"/>
              <a:t> and </a:t>
            </a:r>
            <a:r>
              <a:rPr lang="fr-FR" sz="1500" dirty="0" err="1"/>
              <a:t>periodically</a:t>
            </a:r>
            <a:r>
              <a:rPr lang="fr-FR" sz="1500" dirty="0"/>
              <a:t> </a:t>
            </a:r>
            <a:r>
              <a:rPr lang="fr-FR" sz="1500" dirty="0" err="1"/>
              <a:t>audited</a:t>
            </a:r>
            <a:r>
              <a:rPr lang="fr-FR" sz="1500" dirty="0"/>
              <a:t> by the EPOT.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1F13A9-427C-F04E-B723-905D315F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07/01/2022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FA237-EAD8-0049-8DC8-1B84D65E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D48FE3-D031-1545-A8E4-A81B1207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021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4C21D-B98F-E04C-9A32-CD0409944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317" y="194231"/>
            <a:ext cx="9398484" cy="99815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3A3268-D16B-CC44-B878-CD5B0D25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07/01/2022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DA1B37-4DCE-E848-A39D-B75EC54B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9C5A09-EACF-E542-A7FC-798D6D8D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AA92E3C-1151-664D-8294-BDC5708E617A}"/>
              </a:ext>
            </a:extLst>
          </p:cNvPr>
          <p:cNvSpPr txBox="1"/>
          <p:nvPr/>
        </p:nvSpPr>
        <p:spPr>
          <a:xfrm>
            <a:off x="997527" y="1450953"/>
            <a:ext cx="93185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p.24</a:t>
            </a:r>
          </a:p>
          <a:p>
            <a:r>
              <a:rPr lang="fr-FR" dirty="0"/>
              <a:t>The </a:t>
            </a:r>
            <a:r>
              <a:rPr lang="fr-FR" dirty="0" err="1"/>
              <a:t>onboarding</a:t>
            </a:r>
            <a:r>
              <a:rPr lang="fr-FR" dirty="0"/>
              <a:t> of an MPRTP </a:t>
            </a:r>
            <a:r>
              <a:rPr lang="fr-FR" dirty="0" err="1"/>
              <a:t>should</a:t>
            </a:r>
            <a:r>
              <a:rPr lang="fr-FR" dirty="0"/>
              <a:t> have as a </a:t>
            </a:r>
            <a:r>
              <a:rPr lang="fr-FR" dirty="0" err="1"/>
              <a:t>prerequisite</a:t>
            </a:r>
            <a:r>
              <a:rPr lang="fr-FR" dirty="0"/>
              <a:t> to </a:t>
            </a:r>
            <a:r>
              <a:rPr lang="fr-FR" dirty="0" err="1"/>
              <a:t>sign</a:t>
            </a:r>
            <a:r>
              <a:rPr lang="fr-FR" dirty="0"/>
              <a:t> an agreement </a:t>
            </a:r>
            <a:r>
              <a:rPr lang="fr-FR" dirty="0" err="1"/>
              <a:t>with</a:t>
            </a:r>
            <a:r>
              <a:rPr lang="fr-FR" dirty="0"/>
              <a:t> the EOSC Portal to </a:t>
            </a:r>
            <a:r>
              <a:rPr lang="fr-FR" dirty="0" err="1"/>
              <a:t>abide</a:t>
            </a:r>
            <a:r>
              <a:rPr lang="fr-FR" dirty="0"/>
              <a:t> by the EOSC </a:t>
            </a:r>
            <a:r>
              <a:rPr lang="fr-FR" dirty="0" err="1"/>
              <a:t>Rules</a:t>
            </a:r>
            <a:r>
              <a:rPr lang="fr-FR" dirty="0"/>
              <a:t> of Participation, EOSC Portal </a:t>
            </a:r>
            <a:r>
              <a:rPr lang="fr-FR" dirty="0" err="1"/>
              <a:t>Onboarding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and\or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assumptions</a:t>
            </a:r>
            <a:r>
              <a:rPr lang="fr-FR" dirty="0"/>
              <a:t> to </a:t>
            </a:r>
            <a:r>
              <a:rPr lang="fr-FR" dirty="0" err="1"/>
              <a:t>allow</a:t>
            </a:r>
            <a:r>
              <a:rPr lang="fr-FR" dirty="0"/>
              <a:t> for </a:t>
            </a:r>
            <a:r>
              <a:rPr lang="fr-FR" dirty="0" err="1"/>
              <a:t>representing</a:t>
            </a:r>
            <a:r>
              <a:rPr lang="fr-FR" dirty="0"/>
              <a:t> and </a:t>
            </a:r>
            <a:r>
              <a:rPr lang="fr-FR" dirty="0" err="1"/>
              <a:t>managing</a:t>
            </a:r>
            <a:r>
              <a:rPr lang="fr-FR" dirty="0"/>
              <a:t> the </a:t>
            </a:r>
            <a:r>
              <a:rPr lang="fr-FR" dirty="0" err="1"/>
              <a:t>resources</a:t>
            </a:r>
            <a:r>
              <a:rPr lang="fr-FR" dirty="0"/>
              <a:t> of </a:t>
            </a:r>
            <a:r>
              <a:rPr lang="fr-FR" dirty="0" err="1"/>
              <a:t>its</a:t>
            </a:r>
            <a:r>
              <a:rPr lang="fr-FR" dirty="0"/>
              <a:t> providers in the EOSC portal. This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handed</a:t>
            </a:r>
            <a:r>
              <a:rPr lang="fr-FR" dirty="0"/>
              <a:t> over to EOSC Future. </a:t>
            </a:r>
          </a:p>
          <a:p>
            <a:endParaRPr lang="fr-FR" dirty="0"/>
          </a:p>
          <a:p>
            <a:r>
              <a:rPr lang="el-GR" dirty="0"/>
              <a:t>Τ</a:t>
            </a:r>
            <a:r>
              <a:rPr lang="fr-FR" dirty="0" err="1"/>
              <a:t>he</a:t>
            </a:r>
            <a:r>
              <a:rPr lang="fr-FR" dirty="0"/>
              <a:t> </a:t>
            </a:r>
            <a:r>
              <a:rPr lang="fr-FR" dirty="0" err="1"/>
              <a:t>Onboarding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v4.00 for the MPRTP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similar</a:t>
            </a:r>
            <a:r>
              <a:rPr lang="fr-FR" dirty="0"/>
              <a:t> to the </a:t>
            </a:r>
            <a:r>
              <a:rPr lang="fr-FR" dirty="0" err="1"/>
              <a:t>Onboarding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of the Single Provider and </a:t>
            </a:r>
            <a:r>
              <a:rPr lang="fr-FR" dirty="0" err="1"/>
              <a:t>includes</a:t>
            </a:r>
            <a:r>
              <a:rPr lang="fr-FR" dirty="0"/>
              <a:t> 5 Phases and 19 distinct Stages. </a:t>
            </a:r>
          </a:p>
          <a:p>
            <a:endParaRPr lang="fr-FR" dirty="0"/>
          </a:p>
          <a:p>
            <a:r>
              <a:rPr lang="fr-FR" dirty="0"/>
              <a:t>EPOT = EOSC Portal </a:t>
            </a:r>
            <a:r>
              <a:rPr lang="fr-FR" dirty="0" err="1"/>
              <a:t>Onboarding</a:t>
            </a:r>
            <a:r>
              <a:rPr lang="fr-FR" dirty="0"/>
              <a:t> Team</a:t>
            </a:r>
          </a:p>
          <a:p>
            <a:endParaRPr lang="fr-FR" dirty="0"/>
          </a:p>
          <a:p>
            <a:r>
              <a:rPr lang="fr-FR" dirty="0">
                <a:hlinkClick r:id="rId2"/>
              </a:rPr>
              <a:t>https://aai.eosc-portal.eu/providers-api/</a:t>
            </a:r>
            <a:endParaRPr lang="fr-FR" dirty="0"/>
          </a:p>
          <a:p>
            <a:r>
              <a:rPr lang="fr-FR" dirty="0"/>
              <a:t>&gt;&gt; log in and </a:t>
            </a:r>
            <a:r>
              <a:rPr lang="fr-FR" dirty="0" err="1"/>
              <a:t>get</a:t>
            </a:r>
            <a:r>
              <a:rPr lang="fr-FR" dirty="0"/>
              <a:t> (</a:t>
            </a:r>
            <a:r>
              <a:rPr lang="fr-FR" dirty="0" err="1"/>
              <a:t>temporary</a:t>
            </a:r>
            <a:r>
              <a:rPr lang="fr-FR" dirty="0"/>
              <a:t>) TOKEN to </a:t>
            </a:r>
            <a:r>
              <a:rPr lang="fr-FR" dirty="0" err="1"/>
              <a:t>onboard</a:t>
            </a:r>
            <a:r>
              <a:rPr lang="fr-FR" dirty="0"/>
              <a:t> </a:t>
            </a:r>
            <a:r>
              <a:rPr lang="fr-FR" dirty="0" err="1"/>
              <a:t>resources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the API</a:t>
            </a:r>
          </a:p>
          <a:p>
            <a:endParaRPr lang="fr-FR" dirty="0"/>
          </a:p>
          <a:p>
            <a:r>
              <a:rPr lang="fr-FR" dirty="0">
                <a:hlinkClick r:id="rId3"/>
              </a:rPr>
              <a:t>https://providers.eosc-portal.eu/openapi</a:t>
            </a:r>
            <a:endParaRPr lang="fr-FR" dirty="0"/>
          </a:p>
          <a:p>
            <a:r>
              <a:rPr lang="fr-FR" dirty="0">
                <a:hlinkClick r:id="rId4"/>
              </a:rPr>
              <a:t>https://sandbox.providers.eosc-portal.eu/openapi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296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CC7A7-8F9D-064E-B3A5-AA68F177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Steps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16783F-F413-034D-B853-5C8616E22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781"/>
            <a:ext cx="7502718" cy="4818182"/>
          </a:xfrm>
        </p:spPr>
        <p:txBody>
          <a:bodyPr>
            <a:normAutofit/>
          </a:bodyPr>
          <a:lstStyle/>
          <a:p>
            <a:r>
              <a:rPr lang="fr-FR" sz="2400" dirty="0"/>
              <a:t> </a:t>
            </a:r>
            <a:r>
              <a:rPr lang="fr-FR" sz="2400" dirty="0" err="1"/>
              <a:t>Register</a:t>
            </a:r>
            <a:r>
              <a:rPr lang="fr-FR" sz="2400" dirty="0"/>
              <a:t> ESCAPE as a provider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 Information to </a:t>
            </a:r>
            <a:r>
              <a:rPr lang="fr-FR" dirty="0" err="1"/>
              <a:t>provide</a:t>
            </a:r>
            <a:r>
              <a:rPr lang="fr-FR" dirty="0"/>
              <a:t>:</a:t>
            </a:r>
          </a:p>
          <a:p>
            <a:pPr lvl="2"/>
            <a:r>
              <a:rPr lang="fr-FR" sz="2400" dirty="0"/>
              <a:t>Contacts</a:t>
            </a:r>
          </a:p>
          <a:p>
            <a:pPr lvl="2"/>
            <a:r>
              <a:rPr lang="fr-FR" sz="2400" dirty="0" err="1"/>
              <a:t>Admins</a:t>
            </a:r>
            <a:endParaRPr lang="fr-FR" sz="2400" dirty="0"/>
          </a:p>
          <a:p>
            <a:pPr lvl="2"/>
            <a:endParaRPr lang="fr-FR" sz="2400" dirty="0"/>
          </a:p>
          <a:p>
            <a:r>
              <a:rPr lang="fr-FR" sz="2400" dirty="0"/>
              <a:t> </a:t>
            </a:r>
            <a:r>
              <a:rPr lang="fr-FR" sz="2400" dirty="0" err="1"/>
              <a:t>Metadata</a:t>
            </a:r>
            <a:r>
              <a:rPr lang="fr-FR" sz="2400" dirty="0"/>
              <a:t> </a:t>
            </a:r>
            <a:r>
              <a:rPr lang="fr-FR" sz="2400" dirty="0" err="1"/>
              <a:t>crosswalk</a:t>
            </a:r>
            <a:r>
              <a:rPr lang="fr-FR" sz="2400" dirty="0"/>
              <a:t> </a:t>
            </a:r>
            <a:r>
              <a:rPr lang="fr-FR" sz="2400" dirty="0" err="1"/>
              <a:t>between</a:t>
            </a:r>
            <a:r>
              <a:rPr lang="fr-FR" sz="2400" dirty="0"/>
              <a:t> </a:t>
            </a:r>
            <a:r>
              <a:rPr lang="fr-FR" sz="2400" dirty="0" err="1"/>
              <a:t>Zenodo</a:t>
            </a:r>
            <a:r>
              <a:rPr lang="fr-FR" sz="2400" dirty="0"/>
              <a:t> and EOSC </a:t>
            </a:r>
          </a:p>
          <a:p>
            <a:r>
              <a:rPr lang="fr-FR" sz="2400" dirty="0"/>
              <a:t> </a:t>
            </a:r>
            <a:r>
              <a:rPr lang="fr-FR" sz="2400" dirty="0" err="1"/>
              <a:t>Connect</a:t>
            </a:r>
            <a:r>
              <a:rPr lang="fr-FR" sz="2400" dirty="0"/>
              <a:t> </a:t>
            </a:r>
            <a:r>
              <a:rPr lang="fr-FR" sz="2400" dirty="0" err="1"/>
              <a:t>through</a:t>
            </a:r>
            <a:r>
              <a:rPr lang="fr-FR" sz="2400" dirty="0"/>
              <a:t> the </a:t>
            </a:r>
            <a:r>
              <a:rPr lang="fr-FR" sz="2400" dirty="0">
                <a:hlinkClick r:id="rId2"/>
              </a:rPr>
              <a:t>EOSC API</a:t>
            </a:r>
            <a:endParaRPr lang="fr-FR" sz="2400" dirty="0"/>
          </a:p>
          <a:p>
            <a:r>
              <a:rPr lang="fr-FR" sz="2400" dirty="0"/>
              <a:t> </a:t>
            </a:r>
            <a:r>
              <a:rPr lang="fr-FR" sz="2400" dirty="0" err="1"/>
              <a:t>Develop</a:t>
            </a:r>
            <a:r>
              <a:rPr lang="fr-FR" sz="2400" dirty="0"/>
              <a:t> </a:t>
            </a:r>
            <a:r>
              <a:rPr lang="fr-FR" sz="2400" dirty="0" err="1"/>
              <a:t>functions</a:t>
            </a:r>
            <a:r>
              <a:rPr lang="fr-FR" sz="2400" dirty="0"/>
              <a:t> in </a:t>
            </a:r>
            <a:r>
              <a:rPr lang="fr-FR" sz="2400" dirty="0" err="1"/>
              <a:t>eOSSR</a:t>
            </a:r>
            <a:r>
              <a:rPr lang="fr-FR" sz="2400" dirty="0"/>
              <a:t> </a:t>
            </a:r>
            <a:r>
              <a:rPr lang="fr-FR" sz="2400" dirty="0" err="1"/>
              <a:t>library</a:t>
            </a:r>
            <a:r>
              <a:rPr lang="fr-FR" sz="2400" dirty="0"/>
              <a:t> to automatise the job</a:t>
            </a:r>
          </a:p>
          <a:p>
            <a:r>
              <a:rPr lang="fr-FR" sz="2400" dirty="0"/>
              <a:t> </a:t>
            </a:r>
            <a:r>
              <a:rPr lang="fr-FR" sz="2400" dirty="0" err="1"/>
              <a:t>Register</a:t>
            </a:r>
            <a:r>
              <a:rPr lang="fr-FR" sz="2400" dirty="0"/>
              <a:t> </a:t>
            </a:r>
            <a:r>
              <a:rPr lang="fr-FR" sz="2400" dirty="0" err="1"/>
              <a:t>existing</a:t>
            </a:r>
            <a:r>
              <a:rPr lang="fr-FR" sz="2400" dirty="0"/>
              <a:t> </a:t>
            </a:r>
            <a:r>
              <a:rPr lang="fr-FR" sz="2400" dirty="0" err="1"/>
              <a:t>resources</a:t>
            </a:r>
            <a:r>
              <a:rPr lang="fr-FR" sz="2400" dirty="0"/>
              <a:t> in OSSR</a:t>
            </a:r>
          </a:p>
          <a:p>
            <a:r>
              <a:rPr lang="fr-FR" sz="2400" dirty="0"/>
              <a:t> Use CI to </a:t>
            </a:r>
            <a:r>
              <a:rPr lang="fr-FR" sz="2400" dirty="0" err="1"/>
              <a:t>keep</a:t>
            </a:r>
            <a:r>
              <a:rPr lang="fr-FR" sz="2400" dirty="0"/>
              <a:t> </a:t>
            </a:r>
            <a:r>
              <a:rPr lang="fr-FR" sz="2400" dirty="0" err="1"/>
              <a:t>resources</a:t>
            </a:r>
            <a:r>
              <a:rPr lang="fr-FR" sz="2400" dirty="0"/>
              <a:t> </a:t>
            </a:r>
            <a:r>
              <a:rPr lang="fr-FR" sz="2400" dirty="0" err="1"/>
              <a:t>updated</a:t>
            </a:r>
            <a:r>
              <a:rPr lang="fr-FR" sz="2400" dirty="0"/>
              <a:t> in EOSC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42EFBF-4CB7-7C42-8ADB-5E8402C1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10/01/2022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E93290-84C7-CC4E-9C4E-707952E1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47417C-EA65-D745-9F0E-E3049884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DD30678-025F-4B4E-BC22-40B66F9F11C8}"/>
              </a:ext>
            </a:extLst>
          </p:cNvPr>
          <p:cNvCxnSpPr/>
          <p:nvPr/>
        </p:nvCxnSpPr>
        <p:spPr>
          <a:xfrm>
            <a:off x="8340918" y="1041621"/>
            <a:ext cx="0" cy="5135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E265C2D1-54CA-F040-B287-856029755C4C}"/>
              </a:ext>
            </a:extLst>
          </p:cNvPr>
          <p:cNvSpPr txBox="1"/>
          <p:nvPr/>
        </p:nvSpPr>
        <p:spPr>
          <a:xfrm>
            <a:off x="9064487" y="395290"/>
            <a:ext cx="2679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Done</a:t>
            </a:r>
            <a:r>
              <a:rPr lang="fr-FR" dirty="0"/>
              <a:t> on EOSC </a:t>
            </a:r>
            <a:r>
              <a:rPr lang="fr-FR" dirty="0" err="1"/>
              <a:t>sandbox</a:t>
            </a:r>
            <a:r>
              <a:rPr lang="fr-FR" dirty="0"/>
              <a:t> (test </a:t>
            </a:r>
            <a:r>
              <a:rPr lang="fr-FR" dirty="0" err="1"/>
              <a:t>purposes</a:t>
            </a:r>
            <a:r>
              <a:rPr lang="fr-FR" dirty="0"/>
              <a:t>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	✅</a:t>
            </a:r>
          </a:p>
        </p:txBody>
      </p:sp>
    </p:spTree>
    <p:extLst>
      <p:ext uri="{BB962C8B-B14F-4D97-AF65-F5344CB8AC3E}">
        <p14:creationId xmlns:p14="http://schemas.microsoft.com/office/powerpoint/2010/main" val="1340094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7FF17-2B93-534F-AD14-683CB1D8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/>
              <a:t>Mandatory</a:t>
            </a:r>
            <a:r>
              <a:rPr lang="fr-FR" sz="3200" dirty="0"/>
              <a:t> </a:t>
            </a:r>
            <a:r>
              <a:rPr lang="fr-FR" sz="3200" dirty="0" err="1"/>
              <a:t>resources</a:t>
            </a:r>
            <a:r>
              <a:rPr lang="fr-FR" sz="3200" dirty="0"/>
              <a:t> </a:t>
            </a:r>
            <a:r>
              <a:rPr lang="fr-FR" sz="3200" dirty="0" err="1"/>
              <a:t>metadata</a:t>
            </a:r>
            <a:r>
              <a:rPr lang="fr-FR" sz="3200" dirty="0"/>
              <a:t> </a:t>
            </a:r>
            <a:r>
              <a:rPr lang="fr-FR" sz="3200" dirty="0" err="1"/>
              <a:t>currently</a:t>
            </a:r>
            <a:r>
              <a:rPr lang="fr-FR" sz="3200" dirty="0"/>
              <a:t> </a:t>
            </a:r>
            <a:r>
              <a:rPr lang="fr-FR" sz="3200" dirty="0" err="1"/>
              <a:t>missing</a:t>
            </a:r>
            <a:r>
              <a:rPr lang="fr-FR" sz="3200" dirty="0"/>
              <a:t> in the OSSR </a:t>
            </a:r>
            <a:r>
              <a:rPr lang="fr-FR" sz="3200" dirty="0" err="1"/>
              <a:t>metadata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458C8F-F28E-AE46-A1CC-667AB176D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Provider: </a:t>
            </a:r>
            <a:r>
              <a:rPr lang="fr-FR" dirty="0" err="1"/>
              <a:t>name</a:t>
            </a:r>
            <a:r>
              <a:rPr lang="fr-FR" dirty="0"/>
              <a:t>,  email</a:t>
            </a:r>
          </a:p>
          <a:p>
            <a:r>
              <a:rPr lang="fr-FR" dirty="0"/>
              <a:t> Public contact: email</a:t>
            </a:r>
          </a:p>
          <a:p>
            <a:r>
              <a:rPr lang="fr-FR" dirty="0"/>
              <a:t> Helpdesk email</a:t>
            </a:r>
          </a:p>
          <a:p>
            <a:r>
              <a:rPr lang="fr-FR" dirty="0"/>
              <a:t> Security Contact email</a:t>
            </a:r>
          </a:p>
          <a:p>
            <a:r>
              <a:rPr lang="fr-FR" dirty="0"/>
              <a:t> </a:t>
            </a:r>
            <a:r>
              <a:rPr lang="fr-FR" dirty="0" err="1"/>
              <a:t>Technology</a:t>
            </a:r>
            <a:r>
              <a:rPr lang="fr-FR" dirty="0"/>
              <a:t> </a:t>
            </a:r>
            <a:r>
              <a:rPr lang="fr-FR" dirty="0" err="1"/>
              <a:t>Readiness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Terms</a:t>
            </a:r>
            <a:r>
              <a:rPr lang="fr-FR" dirty="0"/>
              <a:t> of Use (</a:t>
            </a:r>
            <a:r>
              <a:rPr lang="fr-FR" dirty="0" err="1"/>
              <a:t>license</a:t>
            </a:r>
            <a:r>
              <a:rPr lang="fr-FR" dirty="0"/>
              <a:t>?)</a:t>
            </a:r>
          </a:p>
          <a:p>
            <a:r>
              <a:rPr lang="fr-FR" dirty="0"/>
              <a:t> </a:t>
            </a:r>
            <a:r>
              <a:rPr lang="fr-FR" dirty="0" err="1"/>
              <a:t>Privacy</a:t>
            </a:r>
            <a:r>
              <a:rPr lang="fr-FR" dirty="0"/>
              <a:t> Policy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A2869B-A6D7-434A-A192-027F3705E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10/01/2022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E55DC7-9FC1-FC4A-A59E-C3C3D3A4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7D7D4B-723F-4F47-AC79-FF833675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826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50AD07-6232-B243-9FBA-E2451D61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50161A-D088-B143-A731-B1FB7FEC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Is the ressources content </a:t>
            </a:r>
            <a:r>
              <a:rPr lang="fr-FR" dirty="0" err="1"/>
              <a:t>uploaded</a:t>
            </a:r>
            <a:r>
              <a:rPr lang="fr-FR" dirty="0"/>
              <a:t> to EOSC?</a:t>
            </a:r>
          </a:p>
          <a:p>
            <a:r>
              <a:rPr lang="fr-FR" dirty="0"/>
              <a:t> How to </a:t>
            </a:r>
            <a:r>
              <a:rPr lang="fr-FR" dirty="0" err="1"/>
              <a:t>allow</a:t>
            </a:r>
            <a:r>
              <a:rPr lang="fr-FR" dirty="0"/>
              <a:t> </a:t>
            </a:r>
            <a:r>
              <a:rPr lang="fr-FR" dirty="0" err="1"/>
              <a:t>metadata</a:t>
            </a:r>
            <a:r>
              <a:rPr lang="fr-FR" dirty="0"/>
              <a:t> update by the providers?</a:t>
            </a:r>
          </a:p>
          <a:p>
            <a:r>
              <a:rPr lang="fr-FR" dirty="0"/>
              <a:t> </a:t>
            </a:r>
            <a:r>
              <a:rPr lang="fr-FR" dirty="0" err="1"/>
              <a:t>Metadata</a:t>
            </a:r>
            <a:r>
              <a:rPr lang="fr-FR" dirty="0"/>
              <a:t> </a:t>
            </a:r>
            <a:r>
              <a:rPr lang="fr-FR" dirty="0" err="1"/>
              <a:t>crosswalk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CodeMeta</a:t>
            </a:r>
            <a:r>
              <a:rPr lang="fr-FR" dirty="0"/>
              <a:t>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803228-7BCE-A142-87B0-C1966982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10/01/2022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2B432F-9DDF-124C-A1E1-023617E6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98C253-2379-CA49-A010-A207FD68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9</a:t>
            </a:fld>
            <a:endParaRPr lang="it-IT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047F700-530F-1848-8342-68062B3E70DF}"/>
              </a:ext>
            </a:extLst>
          </p:cNvPr>
          <p:cNvSpPr/>
          <p:nvPr/>
        </p:nvSpPr>
        <p:spPr>
          <a:xfrm>
            <a:off x="8063345" y="2148490"/>
            <a:ext cx="1097280" cy="486645"/>
          </a:xfrm>
          <a:prstGeom prst="arc">
            <a:avLst>
              <a:gd name="adj1" fmla="val 16562710"/>
              <a:gd name="adj2" fmla="val 5092304"/>
            </a:avLst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8273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_16x9" id="{925AC19B-8754-4849-B386-AF649F176F2C}" vid="{12E534BE-FEFD-F74E-842F-A04F50449B2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4521</TotalTime>
  <Words>884</Words>
  <Application>Microsoft Macintosh PowerPoint</Application>
  <PresentationFormat>Grand écran</PresentationFormat>
  <Paragraphs>111</Paragraphs>
  <Slides>10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WP3 – OSSR</vt:lpstr>
      <vt:lpstr>Présentation PowerPoint</vt:lpstr>
      <vt:lpstr>EOSC onboarding process</vt:lpstr>
      <vt:lpstr>Présentation PowerPoint</vt:lpstr>
      <vt:lpstr>EOSC onboarding process – the 19 stages of the MPRTP EPOP v4</vt:lpstr>
      <vt:lpstr>Présentation PowerPoint</vt:lpstr>
      <vt:lpstr>Steps</vt:lpstr>
      <vt:lpstr>Mandatory resources metadata currently missing in the OSSR metadata</vt:lpstr>
      <vt:lpstr>Questions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 – ESCAPE Repository</dc:title>
  <dc:creator>Thomas Vuillaume</dc:creator>
  <cp:lastModifiedBy>Thomas Vuillaume</cp:lastModifiedBy>
  <cp:revision>22</cp:revision>
  <dcterms:created xsi:type="dcterms:W3CDTF">2022-01-07T10:11:05Z</dcterms:created>
  <dcterms:modified xsi:type="dcterms:W3CDTF">2022-01-10T13:32:24Z</dcterms:modified>
</cp:coreProperties>
</file>