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7"/>
  </p:notesMasterIdLst>
  <p:handoutMasterIdLst>
    <p:handoutMasterId r:id="rId8"/>
  </p:handoutMasterIdLst>
  <p:sldIdLst>
    <p:sldId id="256" r:id="rId2"/>
    <p:sldId id="274" r:id="rId3"/>
    <p:sldId id="273" r:id="rId4"/>
    <p:sldId id="268" r:id="rId5"/>
    <p:sldId id="276" r:id="rId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5" autoAdjust="0"/>
    <p:restoredTop sz="94662"/>
  </p:normalViewPr>
  <p:slideViewPr>
    <p:cSldViewPr snapToGrid="0" snapToObjects="1">
      <p:cViewPr varScale="1">
        <p:scale>
          <a:sx n="110" d="100"/>
          <a:sy n="110" d="100"/>
        </p:scale>
        <p:origin x="130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10/01/2022</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‹N°›</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10/01/2022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‹N°›</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490F3-ADF7-B042-987D-93AF3DA3A926}" type="slidenum">
              <a:rPr lang="it-IT" smtClean="0"/>
              <a:t>1</a:t>
            </a:fld>
            <a:endParaRPr lang="it-IT"/>
          </a:p>
        </p:txBody>
      </p:sp>
    </p:spTree>
    <p:extLst>
      <p:ext uri="{BB962C8B-B14F-4D97-AF65-F5344CB8AC3E}">
        <p14:creationId xmlns:p14="http://schemas.microsoft.com/office/powerpoint/2010/main" val="43678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15490F3-ADF7-B042-987D-93AF3DA3A926}" type="slidenum">
              <a:rPr lang="it-IT" smtClean="0"/>
              <a:t>2</a:t>
            </a:fld>
            <a:endParaRPr lang="it-IT"/>
          </a:p>
        </p:txBody>
      </p:sp>
    </p:spTree>
    <p:extLst>
      <p:ext uri="{BB962C8B-B14F-4D97-AF65-F5344CB8AC3E}">
        <p14:creationId xmlns:p14="http://schemas.microsoft.com/office/powerpoint/2010/main" val="21864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815490F3-ADF7-B042-987D-93AF3DA3A926}" type="slidenum">
              <a:rPr lang="it-IT" smtClean="0"/>
              <a:t>3</a:t>
            </a:fld>
            <a:endParaRPr lang="it-IT"/>
          </a:p>
        </p:txBody>
      </p:sp>
    </p:spTree>
    <p:extLst>
      <p:ext uri="{BB962C8B-B14F-4D97-AF65-F5344CB8AC3E}">
        <p14:creationId xmlns:p14="http://schemas.microsoft.com/office/powerpoint/2010/main" val="546137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Besions</a:t>
            </a:r>
            <a:r>
              <a:rPr lang="fr-FR" baseline="0" dirty="0"/>
              <a:t> similaire : </a:t>
            </a:r>
            <a:br>
              <a:rPr lang="fr-FR" baseline="0" dirty="0"/>
            </a:br>
            <a:r>
              <a:rPr lang="fr-FR" baseline="0" dirty="0"/>
              <a:t>Volume / fichier et de donnée (</a:t>
            </a:r>
            <a:r>
              <a:rPr lang="fr-FR" baseline="0" dirty="0" err="1"/>
              <a:t>plusieur</a:t>
            </a:r>
            <a:r>
              <a:rPr lang="fr-FR" baseline="0" dirty="0"/>
              <a:t> PB million fichier)</a:t>
            </a:r>
            <a:br>
              <a:rPr lang="fr-FR" baseline="0" dirty="0"/>
            </a:br>
            <a:r>
              <a:rPr lang="fr-FR" baseline="0" dirty="0"/>
              <a:t>Production </a:t>
            </a:r>
            <a:r>
              <a:rPr lang="fr-FR" baseline="0" dirty="0" err="1"/>
              <a:t>onsite</a:t>
            </a:r>
            <a:r>
              <a:rPr lang="fr-FR" baseline="0" dirty="0"/>
              <a:t> (SKA, LSST)</a:t>
            </a:r>
          </a:p>
          <a:p>
            <a:r>
              <a:rPr lang="fr-FR" baseline="0" dirty="0" err="1"/>
              <a:t>Regle</a:t>
            </a:r>
            <a:r>
              <a:rPr lang="fr-FR" baseline="0" dirty="0"/>
              <a:t> de </a:t>
            </a:r>
            <a:r>
              <a:rPr lang="fr-FR" baseline="0" dirty="0" err="1"/>
              <a:t>replication</a:t>
            </a:r>
            <a:endParaRPr lang="fr-FR" baseline="0" dirty="0"/>
          </a:p>
          <a:p>
            <a:r>
              <a:rPr lang="fr-FR" baseline="0" dirty="0"/>
              <a:t>QoS (tape)</a:t>
            </a:r>
          </a:p>
          <a:p>
            <a:r>
              <a:rPr lang="fr-FR" baseline="0" dirty="0"/>
              <a:t>FAIR</a:t>
            </a:r>
          </a:p>
          <a:p>
            <a:r>
              <a:rPr lang="fr-FR" baseline="0" dirty="0"/>
              <a:t>Authentification …</a:t>
            </a:r>
          </a:p>
          <a:p>
            <a:endParaRPr lang="fr-FR" baseline="0" dirty="0"/>
          </a:p>
          <a:p>
            <a:endParaRPr lang="en-US" dirty="0"/>
          </a:p>
        </p:txBody>
      </p:sp>
      <p:sp>
        <p:nvSpPr>
          <p:cNvPr id="4" name="Espace réservé du numéro de diapositive 3"/>
          <p:cNvSpPr>
            <a:spLocks noGrp="1"/>
          </p:cNvSpPr>
          <p:nvPr>
            <p:ph type="sldNum" sz="quarter" idx="10"/>
          </p:nvPr>
        </p:nvSpPr>
        <p:spPr/>
        <p:txBody>
          <a:bodyPr/>
          <a:lstStyle/>
          <a:p>
            <a:fld id="{815490F3-ADF7-B042-987D-93AF3DA3A926}" type="slidenum">
              <a:rPr lang="it-IT" smtClean="0"/>
              <a:t>4</a:t>
            </a:fld>
            <a:endParaRPr lang="it-IT"/>
          </a:p>
        </p:txBody>
      </p:sp>
    </p:spTree>
    <p:extLst>
      <p:ext uri="{BB962C8B-B14F-4D97-AF65-F5344CB8AC3E}">
        <p14:creationId xmlns:p14="http://schemas.microsoft.com/office/powerpoint/2010/main" val="3886638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2950" y="3221764"/>
            <a:ext cx="7772400" cy="1595705"/>
          </a:xfrm>
        </p:spPr>
        <p:txBody>
          <a:bodyPr anchor="b">
            <a:normAutofit/>
          </a:bodyPr>
          <a:lstStyle>
            <a:lvl1pPr algn="ctr">
              <a:defRPr sz="4800">
                <a:solidFill>
                  <a:schemeClr val="bg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17363" y="5063369"/>
            <a:ext cx="6858000" cy="9785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742950" y="6378090"/>
            <a:ext cx="7112577"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84D3D1E-80D9-324E-8DD3-AA2CE8072910}" type="datetime1">
              <a:rPr lang="en-US" smtClean="0"/>
              <a:t>1/10/2022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00773139-9C90-7345-9EB3-4E4338304EF3}" type="datetime1">
              <a:rPr lang="en-US" smtClean="0"/>
              <a:t>1/10/2022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p:txBody>
      </p:sp>
      <p:sp>
        <p:nvSpPr>
          <p:cNvPr id="4" name="Date Placeholder 3"/>
          <p:cNvSpPr>
            <a:spLocks noGrp="1"/>
          </p:cNvSpPr>
          <p:nvPr>
            <p:ph type="dt" sz="half" idx="10"/>
          </p:nvPr>
        </p:nvSpPr>
        <p:spPr/>
        <p:txBody>
          <a:bodyPr/>
          <a:lstStyle/>
          <a:p>
            <a:fld id="{9A1AE180-5ECA-534F-8A0F-AACB107CA5A1}" type="datetime1">
              <a:rPr lang="en-US" smtClean="0"/>
              <a:t>1/10/2022</a:t>
            </a:fld>
            <a:endParaRPr lang="it-IT"/>
          </a:p>
        </p:txBody>
      </p:sp>
      <p:sp>
        <p:nvSpPr>
          <p:cNvPr id="5" name="Footer Placeholder 4"/>
          <p:cNvSpPr>
            <a:spLocks noGrp="1"/>
          </p:cNvSpPr>
          <p:nvPr>
            <p:ph type="ftr" sz="quarter" idx="11"/>
          </p:nvPr>
        </p:nvSpPr>
        <p:spPr/>
        <p:txBody>
          <a:bodyPr/>
          <a:lstStyle/>
          <a:p>
            <a:r>
              <a:rPr lang="it-IT"/>
              <a:t>Simone.Campana@cern.ch</a:t>
            </a:r>
            <a:endParaRPr lang="it-IT" dirty="0"/>
          </a:p>
        </p:txBody>
      </p:sp>
      <p:sp>
        <p:nvSpPr>
          <p:cNvPr id="6" name="Slide Number Placeholder 5"/>
          <p:cNvSpPr>
            <a:spLocks noGrp="1"/>
          </p:cNvSpPr>
          <p:nvPr>
            <p:ph type="sldNum" sz="quarter" idx="12"/>
          </p:nvPr>
        </p:nvSpPr>
        <p:spPr>
          <a:xfrm>
            <a:off x="4903201" y="6346703"/>
            <a:ext cx="548986"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041DB594-96A1-2147-9DD6-DCB7DF28633A}" type="datetime1">
              <a:rPr lang="en-US" smtClean="0"/>
              <a:t>1/10/2022</a:t>
            </a:fld>
            <a:endParaRPr lang="it-IT"/>
          </a:p>
        </p:txBody>
      </p:sp>
      <p:sp>
        <p:nvSpPr>
          <p:cNvPr id="5" name="Footer Placeholder 4"/>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p:txBody>
      </p:sp>
      <p:sp>
        <p:nvSpPr>
          <p:cNvPr id="5" name="Date Placeholder 4"/>
          <p:cNvSpPr>
            <a:spLocks noGrp="1"/>
          </p:cNvSpPr>
          <p:nvPr>
            <p:ph type="dt" sz="half" idx="10"/>
          </p:nvPr>
        </p:nvSpPr>
        <p:spPr/>
        <p:txBody>
          <a:bodyPr/>
          <a:lstStyle/>
          <a:p>
            <a:fld id="{99F4D340-2B50-AE4E-8192-AA5D9AD51374}" type="datetime1">
              <a:rPr lang="en-US" smtClean="0"/>
              <a:t>1/10/2022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p:txBody>
      </p:sp>
      <p:sp>
        <p:nvSpPr>
          <p:cNvPr id="7" name="Date Placeholder 6"/>
          <p:cNvSpPr>
            <a:spLocks noGrp="1"/>
          </p:cNvSpPr>
          <p:nvPr>
            <p:ph type="dt" sz="half" idx="10"/>
          </p:nvPr>
        </p:nvSpPr>
        <p:spPr/>
        <p:txBody>
          <a:bodyPr/>
          <a:lstStyle/>
          <a:p>
            <a:fld id="{1ADC9B29-CC56-6148-B527-0F6A72932B3A}" type="datetime1">
              <a:rPr lang="en-US" smtClean="0"/>
              <a:t>1/10/2022</a:t>
            </a:fld>
            <a:endParaRPr lang="it-IT"/>
          </a:p>
        </p:txBody>
      </p:sp>
      <p:sp>
        <p:nvSpPr>
          <p:cNvPr id="8" name="Footer Placeholder 7"/>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0CA01A0-4FD6-3348-908B-0E8E9651BED0}" type="datetime1">
              <a:rPr lang="en-US" smtClean="0"/>
              <a:t>1/10/2022</a:t>
            </a:fld>
            <a:endParaRPr lang="it-IT"/>
          </a:p>
        </p:txBody>
      </p:sp>
      <p:sp>
        <p:nvSpPr>
          <p:cNvPr id="4" name="Footer Placeholder 3"/>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A89382-627A-3E4B-895D-F73414D220CF}" type="datetime1">
              <a:rPr lang="en-US" smtClean="0"/>
              <a:t>1/10/2022</a:t>
            </a:fld>
            <a:endParaRPr lang="it-IT"/>
          </a:p>
        </p:txBody>
      </p:sp>
      <p:sp>
        <p:nvSpPr>
          <p:cNvPr id="3" name="Footer Placeholder 2"/>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8EA6F75-C452-D14B-B1AE-6DC8A5E6939C}" type="datetime1">
              <a:rPr lang="en-US" smtClean="0"/>
              <a:t>1/10/2022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F3FE705-42EA-2348-8452-3A1D12C89CC1}" type="datetime1">
              <a:rPr lang="en-US" smtClean="0"/>
              <a:t>1/10/2022</a:t>
            </a:fld>
            <a:endParaRPr lang="it-IT"/>
          </a:p>
        </p:txBody>
      </p:sp>
      <p:sp>
        <p:nvSpPr>
          <p:cNvPr id="6" name="Footer Placeholder 5"/>
          <p:cNvSpPr>
            <a:spLocks noGrp="1"/>
          </p:cNvSpPr>
          <p:nvPr>
            <p:ph type="ftr" sz="quarter" idx="11"/>
          </p:nvPr>
        </p:nvSpPr>
        <p:spPr/>
        <p:txBody>
          <a:bodyPr/>
          <a:lstStyle/>
          <a:p>
            <a:r>
              <a:rPr lang="it-IT"/>
              <a:t>Simone.Campana@cern.ch</a:t>
            </a:r>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951" y="160027"/>
            <a:ext cx="7290399"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358781"/>
            <a:ext cx="78867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631885" y="6356351"/>
            <a:ext cx="11710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86348-3478-9648-8DFA-DB4D4C9F0D8E}" type="datetime1">
              <a:rPr lang="en-US" smtClean="0"/>
              <a:t>1/10/2022</a:t>
            </a:fld>
            <a:endParaRPr lang="it-IT"/>
          </a:p>
        </p:txBody>
      </p:sp>
      <p:sp>
        <p:nvSpPr>
          <p:cNvPr id="5" name="Footer Placeholder 4"/>
          <p:cNvSpPr>
            <a:spLocks noGrp="1"/>
          </p:cNvSpPr>
          <p:nvPr>
            <p:ph type="ftr" sz="quarter" idx="3"/>
          </p:nvPr>
        </p:nvSpPr>
        <p:spPr>
          <a:xfrm>
            <a:off x="1958196" y="6356351"/>
            <a:ext cx="28035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Simone.Campana@cern.ch</a:t>
            </a:r>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5122120" y="6364235"/>
            <a:ext cx="2787287"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7909407" y="6425157"/>
            <a:ext cx="456585"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2SFds-0BwZX3MVAMNUsHcYFEX9VG856L2m_QO3B3VA/edit?usp=sha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CF9914-6A8C-414A-AF31-0758485B4EDF}"/>
              </a:ext>
            </a:extLst>
          </p:cNvPr>
          <p:cNvSpPr>
            <a:spLocks noGrp="1"/>
          </p:cNvSpPr>
          <p:nvPr>
            <p:ph type="ctrTitle"/>
          </p:nvPr>
        </p:nvSpPr>
        <p:spPr>
          <a:xfrm>
            <a:off x="0" y="3279301"/>
            <a:ext cx="9143999" cy="1345820"/>
          </a:xfrm>
        </p:spPr>
        <p:txBody>
          <a:bodyPr>
            <a:normAutofit/>
          </a:bodyPr>
          <a:lstStyle/>
          <a:p>
            <a:r>
              <a:rPr lang="en-GB" sz="3600" b="1" dirty="0">
                <a:latin typeface="Avenir Heavy"/>
                <a:cs typeface="Avenir Heavy"/>
              </a:rPr>
              <a:t>WP2 </a:t>
            </a:r>
            <a:r>
              <a:rPr lang="en-GB" sz="3600" b="1" dirty="0" err="1">
                <a:latin typeface="Avenir Heavy"/>
                <a:cs typeface="Avenir Heavy"/>
              </a:rPr>
              <a:t>lapp</a:t>
            </a:r>
            <a:r>
              <a:rPr lang="en-GB" sz="3600" b="1" dirty="0">
                <a:latin typeface="Avenir Heavy"/>
                <a:cs typeface="Avenir Heavy"/>
              </a:rPr>
              <a:t> status</a:t>
            </a:r>
            <a:endParaRPr lang="it-IT" sz="3600" dirty="0"/>
          </a:p>
        </p:txBody>
      </p:sp>
      <p:sp>
        <p:nvSpPr>
          <p:cNvPr id="3"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1211867" y="4769797"/>
            <a:ext cx="6858000" cy="1503004"/>
          </a:xfrm>
        </p:spPr>
        <p:txBody>
          <a:bodyPr>
            <a:noAutofit/>
          </a:bodyPr>
          <a:lstStyle/>
          <a:p>
            <a:r>
              <a:rPr lang="en-GB" sz="1800" b="1" dirty="0">
                <a:latin typeface="Avenir Heavy"/>
                <a:cs typeface="Avenir Heavy"/>
              </a:rPr>
              <a:t>Frederic Gillardo, Berkay Turk, </a:t>
            </a:r>
            <a:r>
              <a:rPr lang="en-GB" sz="1800" b="1" strike="sngStrike" dirty="0">
                <a:latin typeface="Avenir Heavy"/>
                <a:cs typeface="Avenir Heavy"/>
              </a:rPr>
              <a:t>Arturo Sanchez Pineda</a:t>
            </a:r>
          </a:p>
          <a:p>
            <a:r>
              <a:rPr lang="en-GB" sz="1400" b="1" dirty="0">
                <a:latin typeface="Avenir Heavy"/>
                <a:cs typeface="Avenir Heavy"/>
              </a:rPr>
              <a:t>Lapp/CNRS</a:t>
            </a:r>
            <a:endParaRPr lang="en-GB" sz="300" b="1" dirty="0">
              <a:latin typeface="Avenir Heavy"/>
              <a:cs typeface="Avenir Heavy"/>
            </a:endParaRPr>
          </a:p>
          <a:p>
            <a:r>
              <a:rPr lang="en-GB" sz="1200" b="1" dirty="0">
                <a:latin typeface="Avenir Heavy"/>
                <a:cs typeface="Avenir Heavy"/>
              </a:rPr>
              <a:t>10 Jan 2022 </a:t>
            </a:r>
          </a:p>
          <a:p>
            <a:endParaRPr lang="it-IT" sz="1100" dirty="0"/>
          </a:p>
        </p:txBody>
      </p:sp>
    </p:spTree>
    <p:extLst>
      <p:ext uri="{BB962C8B-B14F-4D97-AF65-F5344CB8AC3E}">
        <p14:creationId xmlns:p14="http://schemas.microsoft.com/office/powerpoint/2010/main" val="2634715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4914" y="1082958"/>
            <a:ext cx="8527353" cy="3637088"/>
          </a:xfrm>
        </p:spPr>
        <p:txBody>
          <a:bodyPr>
            <a:normAutofit fontScale="70000" lnSpcReduction="20000"/>
          </a:bodyPr>
          <a:lstStyle/>
          <a:p>
            <a:pPr marL="0" indent="0">
              <a:buNone/>
            </a:pPr>
            <a:endParaRPr lang="en-US" dirty="0"/>
          </a:p>
          <a:p>
            <a:pPr marL="457200" lvl="1" indent="0">
              <a:buNone/>
            </a:pPr>
            <a:r>
              <a:rPr lang="en-US" sz="3800" dirty="0"/>
              <a:t>Cloud study : Document for Milestone 2.5 delivery (submitted on </a:t>
            </a:r>
            <a:r>
              <a:rPr lang="en-US" sz="3800"/>
              <a:t>13/12/2021 )</a:t>
            </a:r>
            <a:endParaRPr lang="en-US" sz="3800" dirty="0"/>
          </a:p>
          <a:p>
            <a:pPr lvl="1"/>
            <a:r>
              <a:rPr lang="en-US" dirty="0">
                <a:hlinkClick r:id="rId3"/>
              </a:rPr>
              <a:t>https://docs.google.com/document/d/1-2SFds-0BwZX3MVAMNUsHcYFEX9VG856L2m_QO3B3VA/edit?usp=sharing</a:t>
            </a:r>
            <a:endParaRPr lang="en-US" dirty="0"/>
          </a:p>
          <a:p>
            <a:pPr marL="457200" lvl="1" indent="0">
              <a:buNone/>
            </a:pPr>
            <a:endParaRPr lang="en-US" dirty="0"/>
          </a:p>
          <a:p>
            <a:pPr lvl="1"/>
            <a:r>
              <a:rPr lang="en-US" dirty="0"/>
              <a:t>Summary:</a:t>
            </a:r>
          </a:p>
          <a:p>
            <a:pPr lvl="2"/>
            <a:r>
              <a:rPr lang="en-US" dirty="0"/>
              <a:t>The goal of this study is to evaluate the integration of heterogeneous resources within the ESCAPE Data Lake to address punctual resource integration using standard interfaces. In particular integration with commercial cloud resources from AWS have been evaluated</a:t>
            </a:r>
          </a:p>
          <a:p>
            <a:pPr marL="914400" lvl="2" indent="0">
              <a:buNone/>
            </a:pPr>
            <a:endParaRPr lang="en-US" dirty="0"/>
          </a:p>
          <a:p>
            <a:pPr lvl="1"/>
            <a:r>
              <a:rPr lang="fr-FR" dirty="0"/>
              <a:t>K</a:t>
            </a:r>
            <a:r>
              <a:rPr lang="en-US" dirty="0" err="1"/>
              <a:t>ey</a:t>
            </a:r>
            <a:r>
              <a:rPr lang="en-US" dirty="0"/>
              <a:t> words:</a:t>
            </a:r>
          </a:p>
          <a:p>
            <a:pPr lvl="2"/>
            <a:r>
              <a:rPr lang="en-US" dirty="0"/>
              <a:t>Grid Security issue (and workaround)</a:t>
            </a:r>
          </a:p>
          <a:p>
            <a:pPr lvl="2"/>
            <a:r>
              <a:rPr lang="en-US" dirty="0"/>
              <a:t>Cloud Cost</a:t>
            </a:r>
          </a:p>
          <a:p>
            <a:pPr lvl="2"/>
            <a:r>
              <a:rPr lang="en-US" dirty="0"/>
              <a:t>S3/SWIFT protocol</a:t>
            </a:r>
          </a:p>
          <a:p>
            <a:pPr lvl="3"/>
            <a:endParaRPr lang="en-US" dirty="0"/>
          </a:p>
          <a:p>
            <a:pPr marL="1371600" lvl="3" indent="0">
              <a:buNone/>
            </a:pPr>
            <a:endParaRPr lang="en-US" dirty="0"/>
          </a:p>
        </p:txBody>
      </p:sp>
      <p:sp>
        <p:nvSpPr>
          <p:cNvPr id="5" name="Espace réservé du pied de page 4"/>
          <p:cNvSpPr>
            <a:spLocks noGrp="1"/>
          </p:cNvSpPr>
          <p:nvPr>
            <p:ph type="ftr" sz="quarter" idx="11"/>
          </p:nvPr>
        </p:nvSpPr>
        <p:spPr/>
        <p:txBody>
          <a:bodyPr/>
          <a:lstStyle/>
          <a:p>
            <a:r>
              <a:rPr lang="it-IT" dirty="0"/>
              <a:t>gillardo@lapp.in2p3.fr</a:t>
            </a:r>
          </a:p>
          <a:p>
            <a:endParaRPr lang="it-IT" dirty="0"/>
          </a:p>
        </p:txBody>
      </p:sp>
      <p:sp>
        <p:nvSpPr>
          <p:cNvPr id="6" name="Espace réservé du numéro de diapositive 5"/>
          <p:cNvSpPr>
            <a:spLocks noGrp="1"/>
          </p:cNvSpPr>
          <p:nvPr>
            <p:ph type="sldNum" sz="quarter" idx="12"/>
          </p:nvPr>
        </p:nvSpPr>
        <p:spPr/>
        <p:txBody>
          <a:bodyPr/>
          <a:lstStyle/>
          <a:p>
            <a:pPr algn="ctr"/>
            <a:fld id="{F815B12F-D02A-B845-865F-37AC5B232343}" type="slidenum">
              <a:rPr lang="it-IT" smtClean="0"/>
              <a:pPr algn="ctr"/>
              <a:t>2</a:t>
            </a:fld>
            <a:endParaRPr lang="it-IT" dirty="0"/>
          </a:p>
        </p:txBody>
      </p:sp>
    </p:spTree>
    <p:extLst>
      <p:ext uri="{BB962C8B-B14F-4D97-AF65-F5344CB8AC3E}">
        <p14:creationId xmlns:p14="http://schemas.microsoft.com/office/powerpoint/2010/main" val="3927277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4951" y="8709"/>
            <a:ext cx="7290399" cy="922414"/>
          </a:xfrm>
        </p:spPr>
        <p:txBody>
          <a:bodyPr>
            <a:normAutofit/>
          </a:bodyPr>
          <a:lstStyle/>
          <a:p>
            <a:r>
              <a:rPr lang="en-GB" b="1" dirty="0">
                <a:latin typeface="Avenir Heavy"/>
                <a:cs typeface="Avenir Heavy"/>
              </a:rPr>
              <a:t>DAC21 CTA use case 2 : reprocessing</a:t>
            </a:r>
            <a:endParaRPr lang="en-US" dirty="0"/>
          </a:p>
        </p:txBody>
      </p:sp>
      <p:sp>
        <p:nvSpPr>
          <p:cNvPr id="3" name="Espace réservé du contenu 2"/>
          <p:cNvSpPr>
            <a:spLocks noGrp="1"/>
          </p:cNvSpPr>
          <p:nvPr>
            <p:ph idx="1"/>
          </p:nvPr>
        </p:nvSpPr>
        <p:spPr>
          <a:xfrm>
            <a:off x="498475" y="818177"/>
            <a:ext cx="7886700" cy="4650134"/>
          </a:xfrm>
        </p:spPr>
        <p:txBody>
          <a:bodyPr>
            <a:normAutofit fontScale="70000" lnSpcReduction="20000"/>
          </a:bodyPr>
          <a:lstStyle/>
          <a:p>
            <a:pPr marL="914400" lvl="2" indent="0" fontAlgn="base">
              <a:buNone/>
            </a:pPr>
            <a:endParaRPr lang="en-US" dirty="0"/>
          </a:p>
          <a:p>
            <a:pPr lvl="1" fontAlgn="base"/>
            <a:r>
              <a:rPr lang="en-US" dirty="0"/>
              <a:t>Could not run the use case for DAC21 (lack of time) but we hope to run it for end of January.</a:t>
            </a:r>
          </a:p>
          <a:p>
            <a:pPr marL="457200" lvl="1" indent="0" fontAlgn="base">
              <a:buNone/>
            </a:pPr>
            <a:endParaRPr lang="en-US" b="1" dirty="0"/>
          </a:p>
          <a:p>
            <a:pPr lvl="1" fontAlgn="base"/>
            <a:r>
              <a:rPr lang="en-US" b="1" dirty="0"/>
              <a:t>Persons involved:</a:t>
            </a:r>
          </a:p>
          <a:p>
            <a:pPr lvl="2" fontAlgn="base"/>
            <a:r>
              <a:rPr lang="en-US" b="1" dirty="0"/>
              <a:t>Luisa Arrabito (DIRAC)</a:t>
            </a:r>
          </a:p>
          <a:p>
            <a:pPr lvl="2" fontAlgn="base"/>
            <a:r>
              <a:rPr lang="en-US" b="1" dirty="0"/>
              <a:t>Agustin Bruzzese &amp; Jordi Delgado for PIC (RUCIO infrastructure)</a:t>
            </a:r>
          </a:p>
          <a:p>
            <a:pPr lvl="2" fontAlgn="base"/>
            <a:r>
              <a:rPr lang="en-US" b="1" dirty="0"/>
              <a:t>Cedric Serfon is helping us set up the RUCIO catalog in DIRAC</a:t>
            </a:r>
          </a:p>
          <a:p>
            <a:pPr lvl="2" fontAlgn="base"/>
            <a:r>
              <a:rPr lang="en-US" b="1" dirty="0"/>
              <a:t>Berkay Turk &amp; Frederic Gillardo for Lapp (implementing the use case)</a:t>
            </a:r>
            <a:r>
              <a:rPr lang="en-US" dirty="0"/>
              <a:t> </a:t>
            </a:r>
          </a:p>
          <a:p>
            <a:pPr lvl="2" fontAlgn="base"/>
            <a:r>
              <a:rPr lang="fr-FR" b="1" dirty="0"/>
              <a:t>N</a:t>
            </a:r>
            <a:r>
              <a:rPr lang="en-US" b="1" dirty="0" err="1"/>
              <a:t>adine</a:t>
            </a:r>
            <a:r>
              <a:rPr lang="en-US" b="1" dirty="0"/>
              <a:t>, Gareth for CTAO</a:t>
            </a:r>
          </a:p>
          <a:p>
            <a:pPr marL="457200" lvl="1" indent="0" fontAlgn="base">
              <a:buNone/>
            </a:pPr>
            <a:endParaRPr lang="en-US" sz="2800" dirty="0"/>
          </a:p>
          <a:p>
            <a:pPr lvl="1" fontAlgn="base"/>
            <a:r>
              <a:rPr lang="en-US" sz="2800" dirty="0"/>
              <a:t>Dedicated Slack channel :</a:t>
            </a:r>
            <a:br>
              <a:rPr lang="en-US" sz="2800" dirty="0"/>
            </a:br>
            <a:r>
              <a:rPr lang="en-US" sz="2800" dirty="0"/>
              <a:t> https://rucio.slack.com/archives/C02QW81RZS5</a:t>
            </a:r>
          </a:p>
          <a:p>
            <a:pPr lvl="1" fontAlgn="base"/>
            <a:endParaRPr lang="en-US" sz="2800" dirty="0"/>
          </a:p>
          <a:p>
            <a:pPr lvl="2"/>
            <a:endParaRPr lang="en-US" u="sng" dirty="0"/>
          </a:p>
          <a:p>
            <a:pPr lvl="1"/>
            <a:r>
              <a:rPr lang="en-US" dirty="0"/>
              <a:t>Status on 10/01/2022</a:t>
            </a:r>
          </a:p>
          <a:p>
            <a:pPr lvl="2"/>
            <a:r>
              <a:rPr lang="en-US" dirty="0" err="1"/>
              <a:t>Rucio</a:t>
            </a:r>
            <a:r>
              <a:rPr lang="en-US" dirty="0"/>
              <a:t> catalog in DIRAC set up (Luisa): OK</a:t>
            </a:r>
          </a:p>
          <a:p>
            <a:pPr lvl="2"/>
            <a:r>
              <a:rPr lang="en-US" dirty="0"/>
              <a:t>RUCIO set up (PIC): need to upgrade the RUCIO version, not done yet</a:t>
            </a:r>
          </a:p>
          <a:p>
            <a:pPr lvl="2"/>
            <a:r>
              <a:rPr lang="fr-FR" dirty="0" err="1"/>
              <a:t>Certificate</a:t>
            </a:r>
            <a:r>
              <a:rPr lang="fr-FR" dirty="0"/>
              <a:t> in CC-in2p3 </a:t>
            </a:r>
            <a:r>
              <a:rPr lang="fr-FR" dirty="0" err="1"/>
              <a:t>was</a:t>
            </a:r>
            <a:r>
              <a:rPr lang="fr-FR" dirty="0"/>
              <a:t> </a:t>
            </a:r>
            <a:r>
              <a:rPr lang="fr-FR" dirty="0" err="1"/>
              <a:t>renewed</a:t>
            </a:r>
            <a:r>
              <a:rPr lang="fr-FR" dirty="0"/>
              <a:t> on 07/01/2022 (</a:t>
            </a:r>
            <a:r>
              <a:rPr lang="fr-FR" dirty="0" err="1"/>
              <a:t>expired</a:t>
            </a:r>
            <a:r>
              <a:rPr lang="fr-FR" dirty="0"/>
              <a:t> on 05/01/2022)</a:t>
            </a:r>
            <a:endParaRPr lang="en-US" dirty="0"/>
          </a:p>
          <a:p>
            <a:pPr lvl="1" fontAlgn="base"/>
            <a:endParaRPr lang="en-US" sz="2800" dirty="0"/>
          </a:p>
          <a:p>
            <a:pPr marL="457200" lvl="1" indent="0" fontAlgn="base">
              <a:buNone/>
            </a:pPr>
            <a:endParaRPr lang="en-US" sz="3600" dirty="0"/>
          </a:p>
          <a:p>
            <a:pPr lvl="1"/>
            <a:endParaRPr lang="en-US" u="sng" dirty="0"/>
          </a:p>
        </p:txBody>
      </p:sp>
      <p:sp>
        <p:nvSpPr>
          <p:cNvPr id="5" name="Espace réservé du pied de page 4"/>
          <p:cNvSpPr>
            <a:spLocks noGrp="1"/>
          </p:cNvSpPr>
          <p:nvPr>
            <p:ph type="ftr" sz="quarter" idx="11"/>
          </p:nvPr>
        </p:nvSpPr>
        <p:spPr/>
        <p:txBody>
          <a:bodyPr/>
          <a:lstStyle/>
          <a:p>
            <a:r>
              <a:rPr lang="it-IT" dirty="0"/>
              <a:t>gillardo@lapp.in2p3.fr</a:t>
            </a:r>
          </a:p>
          <a:p>
            <a:endParaRPr lang="it-IT" dirty="0"/>
          </a:p>
        </p:txBody>
      </p:sp>
      <p:sp>
        <p:nvSpPr>
          <p:cNvPr id="6" name="Espace réservé du numéro de diapositive 5"/>
          <p:cNvSpPr>
            <a:spLocks noGrp="1"/>
          </p:cNvSpPr>
          <p:nvPr>
            <p:ph type="sldNum" sz="quarter" idx="12"/>
          </p:nvPr>
        </p:nvSpPr>
        <p:spPr/>
        <p:txBody>
          <a:bodyPr/>
          <a:lstStyle/>
          <a:p>
            <a:pPr algn="ctr"/>
            <a:fld id="{F815B12F-D02A-B845-865F-37AC5B232343}" type="slidenum">
              <a:rPr lang="it-IT" smtClean="0"/>
              <a:pPr algn="ctr"/>
              <a:t>3</a:t>
            </a:fld>
            <a:endParaRPr lang="it-IT" dirty="0"/>
          </a:p>
        </p:txBody>
      </p:sp>
    </p:spTree>
    <p:extLst>
      <p:ext uri="{BB962C8B-B14F-4D97-AF65-F5344CB8AC3E}">
        <p14:creationId xmlns:p14="http://schemas.microsoft.com/office/powerpoint/2010/main" val="269437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What is the RUCIO Catalog for Dirac?</a:t>
            </a:r>
            <a:br>
              <a:rPr lang="en-US" dirty="0">
                <a:solidFill>
                  <a:srgbClr val="0070C0"/>
                </a:solidFill>
              </a:rPr>
            </a:br>
            <a:endParaRPr lang="en-US" dirty="0"/>
          </a:p>
        </p:txBody>
      </p:sp>
      <p:sp>
        <p:nvSpPr>
          <p:cNvPr id="3" name="Espace réservé du contenu 2"/>
          <p:cNvSpPr>
            <a:spLocks noGrp="1"/>
          </p:cNvSpPr>
          <p:nvPr>
            <p:ph idx="1"/>
          </p:nvPr>
        </p:nvSpPr>
        <p:spPr>
          <a:xfrm>
            <a:off x="294915" y="1082958"/>
            <a:ext cx="7886700" cy="3558711"/>
          </a:xfrm>
        </p:spPr>
        <p:txBody>
          <a:bodyPr>
            <a:normAutofit/>
          </a:bodyPr>
          <a:lstStyle/>
          <a:p>
            <a:pPr marL="0" indent="0">
              <a:buNone/>
            </a:pPr>
            <a:endParaRPr lang="en-US" dirty="0"/>
          </a:p>
          <a:p>
            <a:endParaRPr lang="en-US" dirty="0"/>
          </a:p>
        </p:txBody>
      </p:sp>
      <p:sp>
        <p:nvSpPr>
          <p:cNvPr id="5" name="Espace réservé du pied de page 4"/>
          <p:cNvSpPr>
            <a:spLocks noGrp="1"/>
          </p:cNvSpPr>
          <p:nvPr>
            <p:ph type="ftr" sz="quarter" idx="11"/>
          </p:nvPr>
        </p:nvSpPr>
        <p:spPr/>
        <p:txBody>
          <a:bodyPr/>
          <a:lstStyle/>
          <a:p>
            <a:r>
              <a:rPr lang="it-IT" dirty="0"/>
              <a:t>gillardo@lapp.in2p3.fr</a:t>
            </a:r>
          </a:p>
          <a:p>
            <a:endParaRPr lang="it-IT" dirty="0"/>
          </a:p>
        </p:txBody>
      </p:sp>
      <p:sp>
        <p:nvSpPr>
          <p:cNvPr id="6" name="Espace réservé du numéro de diapositive 5"/>
          <p:cNvSpPr>
            <a:spLocks noGrp="1"/>
          </p:cNvSpPr>
          <p:nvPr>
            <p:ph type="sldNum" sz="quarter" idx="12"/>
          </p:nvPr>
        </p:nvSpPr>
        <p:spPr/>
        <p:txBody>
          <a:bodyPr/>
          <a:lstStyle/>
          <a:p>
            <a:pPr algn="ctr"/>
            <a:fld id="{F815B12F-D02A-B845-865F-37AC5B232343}" type="slidenum">
              <a:rPr lang="it-IT" smtClean="0"/>
              <a:pPr algn="ctr"/>
              <a:t>4</a:t>
            </a:fld>
            <a:endParaRPr lang="it-IT" dirty="0"/>
          </a:p>
        </p:txBody>
      </p:sp>
      <p:sp>
        <p:nvSpPr>
          <p:cNvPr id="61" name="ZoneTexte 60">
            <a:extLst>
              <a:ext uri="{FF2B5EF4-FFF2-40B4-BE49-F238E27FC236}">
                <a16:creationId xmlns:a16="http://schemas.microsoft.com/office/drawing/2014/main" id="{F9D8703F-76E8-4881-AA90-06C95897EFF4}"/>
              </a:ext>
            </a:extLst>
          </p:cNvPr>
          <p:cNvSpPr txBox="1"/>
          <p:nvPr/>
        </p:nvSpPr>
        <p:spPr>
          <a:xfrm>
            <a:off x="4509857" y="1509796"/>
            <a:ext cx="4545367" cy="4339650"/>
          </a:xfrm>
          <a:prstGeom prst="rect">
            <a:avLst/>
          </a:prstGeom>
          <a:noFill/>
        </p:spPr>
        <p:txBody>
          <a:bodyPr wrap="square" rtlCol="0">
            <a:spAutoFit/>
          </a:bodyPr>
          <a:lstStyle/>
          <a:p>
            <a:r>
              <a:rPr lang="fr-FR" dirty="0" err="1"/>
              <a:t>Implementation</a:t>
            </a:r>
            <a:r>
              <a:rPr lang="fr-FR" dirty="0"/>
              <a:t> of the « </a:t>
            </a:r>
            <a:r>
              <a:rPr lang="fr-FR" dirty="0" err="1"/>
              <a:t>addFile</a:t>
            </a:r>
            <a:r>
              <a:rPr lang="fr-FR" dirty="0"/>
              <a:t> » </a:t>
            </a:r>
            <a:r>
              <a:rPr lang="fr-FR" dirty="0" err="1"/>
              <a:t>method</a:t>
            </a:r>
            <a:r>
              <a:rPr lang="fr-FR" dirty="0"/>
              <a:t> in the RUCIO </a:t>
            </a:r>
            <a:r>
              <a:rPr lang="fr-FR" dirty="0" err="1"/>
              <a:t>catalog</a:t>
            </a:r>
            <a:r>
              <a:rPr lang="fr-FR" dirty="0"/>
              <a:t>:</a:t>
            </a:r>
          </a:p>
          <a:p>
            <a:endParaRPr lang="fr-FR" sz="1200" dirty="0"/>
          </a:p>
          <a:p>
            <a:r>
              <a:rPr lang="en-US" sz="1200" dirty="0">
                <a:highlight>
                  <a:srgbClr val="00FF00"/>
                </a:highlight>
              </a:rPr>
              <a:t>from </a:t>
            </a:r>
            <a:r>
              <a:rPr lang="en-US" sz="1200" dirty="0" err="1">
                <a:highlight>
                  <a:srgbClr val="00FF00"/>
                </a:highlight>
              </a:rPr>
              <a:t>rucio.client</a:t>
            </a:r>
            <a:r>
              <a:rPr lang="en-US" sz="1200" dirty="0">
                <a:highlight>
                  <a:srgbClr val="00FF00"/>
                </a:highlight>
              </a:rPr>
              <a:t> import Client</a:t>
            </a:r>
          </a:p>
          <a:p>
            <a:br>
              <a:rPr lang="fr-FR" sz="1200" dirty="0"/>
            </a:br>
            <a:r>
              <a:rPr lang="fr-FR" sz="1200" dirty="0" err="1"/>
              <a:t>def</a:t>
            </a:r>
            <a:r>
              <a:rPr lang="fr-FR" sz="1200" dirty="0"/>
              <a:t> </a:t>
            </a:r>
            <a:r>
              <a:rPr lang="fr-FR" sz="1200" dirty="0" err="1">
                <a:highlight>
                  <a:srgbClr val="FFFF00"/>
                </a:highlight>
              </a:rPr>
              <a:t>addFile</a:t>
            </a:r>
            <a:r>
              <a:rPr lang="fr-FR" sz="1200" dirty="0">
                <a:highlight>
                  <a:srgbClr val="FFFF00"/>
                </a:highlight>
              </a:rPr>
              <a:t>(self, </a:t>
            </a:r>
            <a:r>
              <a:rPr lang="fr-FR" sz="1200" dirty="0" err="1">
                <a:highlight>
                  <a:srgbClr val="FFFF00"/>
                </a:highlight>
              </a:rPr>
              <a:t>lfns</a:t>
            </a:r>
            <a:r>
              <a:rPr lang="fr-FR" sz="1200" dirty="0">
                <a:highlight>
                  <a:srgbClr val="FFFF00"/>
                </a:highlight>
              </a:rPr>
              <a:t>):</a:t>
            </a:r>
          </a:p>
          <a:p>
            <a:r>
              <a:rPr lang="fr-FR" sz="1200" dirty="0"/>
              <a:t>        """</a:t>
            </a:r>
            <a:r>
              <a:rPr lang="fr-FR" sz="1200" dirty="0" err="1"/>
              <a:t>Register</a:t>
            </a:r>
            <a:r>
              <a:rPr lang="fr-FR" sz="1200" dirty="0"/>
              <a:t> </a:t>
            </a:r>
            <a:r>
              <a:rPr lang="fr-FR" sz="1200" dirty="0" err="1"/>
              <a:t>supplied</a:t>
            </a:r>
            <a:r>
              <a:rPr lang="fr-FR" sz="1200" dirty="0"/>
              <a:t> files"""</a:t>
            </a:r>
          </a:p>
          <a:p>
            <a:r>
              <a:rPr lang="fr-FR" sz="1200" dirty="0"/>
              <a:t>        </a:t>
            </a:r>
            <a:r>
              <a:rPr lang="fr-FR" sz="1200" dirty="0" err="1"/>
              <a:t>failed</a:t>
            </a:r>
            <a:r>
              <a:rPr lang="fr-FR" sz="1200" dirty="0"/>
              <a:t> = {}</a:t>
            </a:r>
          </a:p>
          <a:p>
            <a:r>
              <a:rPr lang="fr-FR" sz="1200" dirty="0"/>
              <a:t>        </a:t>
            </a:r>
            <a:r>
              <a:rPr lang="fr-FR" sz="1200" dirty="0" err="1"/>
              <a:t>successful</a:t>
            </a:r>
            <a:r>
              <a:rPr lang="fr-FR" sz="1200" dirty="0"/>
              <a:t> = {}</a:t>
            </a:r>
          </a:p>
          <a:p>
            <a:r>
              <a:rPr lang="fr-FR" sz="1200" dirty="0"/>
              <a:t>        </a:t>
            </a:r>
            <a:r>
              <a:rPr lang="fr-FR" sz="1200" dirty="0" err="1"/>
              <a:t>deterministicDictionary</a:t>
            </a:r>
            <a:r>
              <a:rPr lang="fr-FR" sz="1200" dirty="0"/>
              <a:t> = {}</a:t>
            </a:r>
          </a:p>
          <a:p>
            <a:r>
              <a:rPr lang="fr-FR" sz="1200" dirty="0"/>
              <a:t>        for </a:t>
            </a:r>
            <a:r>
              <a:rPr lang="fr-FR" sz="1200" dirty="0" err="1"/>
              <a:t>lfnList</a:t>
            </a:r>
            <a:r>
              <a:rPr lang="fr-FR" sz="1200" dirty="0"/>
              <a:t> in </a:t>
            </a:r>
            <a:r>
              <a:rPr lang="fr-FR" sz="1200" dirty="0" err="1"/>
              <a:t>breakListIntoChunks</a:t>
            </a:r>
            <a:r>
              <a:rPr lang="fr-FR" sz="1200" dirty="0"/>
              <a:t>(</a:t>
            </a:r>
            <a:r>
              <a:rPr lang="fr-FR" sz="1200" dirty="0" err="1"/>
              <a:t>lfns</a:t>
            </a:r>
            <a:r>
              <a:rPr lang="fr-FR" sz="1200" dirty="0"/>
              <a:t>, 100):</a:t>
            </a:r>
          </a:p>
          <a:p>
            <a:r>
              <a:rPr lang="fr-FR" sz="1200" dirty="0"/>
              <a:t>            ...</a:t>
            </a:r>
          </a:p>
          <a:p>
            <a:r>
              <a:rPr lang="fr-FR" sz="1200" dirty="0"/>
              <a:t>                if se not in </a:t>
            </a:r>
            <a:r>
              <a:rPr lang="fr-FR" sz="1200" dirty="0" err="1"/>
              <a:t>deterministicDictionary</a:t>
            </a:r>
            <a:r>
              <a:rPr lang="fr-FR" sz="1200" dirty="0"/>
              <a:t>:</a:t>
            </a:r>
          </a:p>
          <a:p>
            <a:r>
              <a:rPr lang="fr-FR" sz="1200" dirty="0"/>
              <a:t>                    </a:t>
            </a:r>
            <a:r>
              <a:rPr lang="fr-FR" sz="1200" dirty="0" err="1"/>
              <a:t>isDeterministic</a:t>
            </a:r>
            <a:r>
              <a:rPr lang="fr-FR" sz="1200" dirty="0"/>
              <a:t> = </a:t>
            </a:r>
            <a:r>
              <a:rPr lang="fr-FR" sz="1200" dirty="0" err="1"/>
              <a:t>self.client.get_rse</a:t>
            </a:r>
            <a:r>
              <a:rPr lang="fr-FR" sz="1200" dirty="0"/>
              <a:t>(se)["</a:t>
            </a:r>
            <a:r>
              <a:rPr lang="fr-FR" sz="1200" dirty="0" err="1"/>
              <a:t>deterministic</a:t>
            </a:r>
            <a:r>
              <a:rPr lang="fr-FR" sz="1200" dirty="0"/>
              <a:t>"]</a:t>
            </a:r>
          </a:p>
          <a:p>
            <a:r>
              <a:rPr lang="fr-FR" sz="1200" dirty="0"/>
              <a:t>                    </a:t>
            </a:r>
            <a:r>
              <a:rPr lang="fr-FR" sz="1200" dirty="0" err="1"/>
              <a:t>deterministicDictionary</a:t>
            </a:r>
            <a:r>
              <a:rPr lang="fr-FR" sz="1200" dirty="0"/>
              <a:t>[se] = </a:t>
            </a:r>
            <a:r>
              <a:rPr lang="fr-FR" sz="1200" dirty="0" err="1"/>
              <a:t>isDeterministic</a:t>
            </a:r>
            <a:endParaRPr lang="fr-FR" sz="1200" dirty="0"/>
          </a:p>
          <a:p>
            <a:r>
              <a:rPr lang="fr-FR" sz="1200" dirty="0"/>
              <a:t>                if not </a:t>
            </a:r>
            <a:r>
              <a:rPr lang="fr-FR" sz="1200" dirty="0" err="1"/>
              <a:t>deterministicDictionary</a:t>
            </a:r>
            <a:r>
              <a:rPr lang="fr-FR" sz="1200" dirty="0"/>
              <a:t>[se]:</a:t>
            </a:r>
          </a:p>
          <a:p>
            <a:r>
              <a:rPr lang="fr-FR" sz="1200" dirty="0"/>
              <a:t>                    </a:t>
            </a:r>
            <a:r>
              <a:rPr lang="fr-FR" sz="1200" dirty="0" err="1"/>
              <a:t>pfn</a:t>
            </a:r>
            <a:r>
              <a:rPr lang="fr-FR" sz="1200" dirty="0"/>
              <a:t> = </a:t>
            </a:r>
            <a:r>
              <a:rPr lang="fr-FR" sz="1200" dirty="0" err="1"/>
              <a:t>lfnInfo</a:t>
            </a:r>
            <a:r>
              <a:rPr lang="fr-FR" sz="1200" dirty="0"/>
              <a:t>["PFN"]</a:t>
            </a:r>
          </a:p>
          <a:p>
            <a:r>
              <a:rPr lang="fr-FR" sz="1200" dirty="0"/>
              <a:t>                size = </a:t>
            </a:r>
            <a:r>
              <a:rPr lang="fr-FR" sz="1200" dirty="0" err="1"/>
              <a:t>lfnInfo</a:t>
            </a:r>
            <a:r>
              <a:rPr lang="fr-FR" sz="1200" dirty="0"/>
              <a:t>["Size"]</a:t>
            </a:r>
          </a:p>
          <a:p>
            <a:r>
              <a:rPr lang="fr-FR" sz="1200" dirty="0"/>
              <a:t>              ....</a:t>
            </a:r>
          </a:p>
          <a:p>
            <a:r>
              <a:rPr lang="fr-FR" sz="1200" dirty="0"/>
              <a:t>            </a:t>
            </a:r>
            <a:r>
              <a:rPr lang="fr-FR" sz="1200" dirty="0" err="1"/>
              <a:t>try</a:t>
            </a:r>
            <a:r>
              <a:rPr lang="fr-FR" sz="1200" dirty="0"/>
              <a:t>:</a:t>
            </a:r>
          </a:p>
          <a:p>
            <a:r>
              <a:rPr lang="fr-FR" sz="1200" dirty="0"/>
              <a:t>                </a:t>
            </a:r>
            <a:r>
              <a:rPr lang="fr-FR" sz="1200" dirty="0" err="1">
                <a:highlight>
                  <a:srgbClr val="00FF00"/>
                </a:highlight>
              </a:rPr>
              <a:t>self.client</a:t>
            </a:r>
            <a:r>
              <a:rPr lang="fr-FR" sz="1200" dirty="0" err="1">
                <a:highlight>
                  <a:srgbClr val="FFFF00"/>
                </a:highlight>
              </a:rPr>
              <a:t>.add_files</a:t>
            </a:r>
            <a:r>
              <a:rPr lang="fr-FR" sz="1200" dirty="0">
                <a:highlight>
                  <a:srgbClr val="FFFF00"/>
                </a:highlight>
              </a:rPr>
              <a:t>(</a:t>
            </a:r>
            <a:r>
              <a:rPr lang="fr-FR" sz="1200" dirty="0" err="1">
                <a:highlight>
                  <a:srgbClr val="FFFF00"/>
                </a:highlight>
              </a:rPr>
              <a:t>lfns</a:t>
            </a:r>
            <a:r>
              <a:rPr lang="fr-FR" sz="1200" dirty="0">
                <a:highlight>
                  <a:srgbClr val="FFFF00"/>
                </a:highlight>
              </a:rPr>
              <a:t>=</a:t>
            </a:r>
            <a:r>
              <a:rPr lang="fr-FR" sz="1200" dirty="0" err="1">
                <a:highlight>
                  <a:srgbClr val="FFFF00"/>
                </a:highlight>
              </a:rPr>
              <a:t>listLFNs</a:t>
            </a:r>
            <a:r>
              <a:rPr lang="fr-FR" sz="1200" dirty="0">
                <a:highlight>
                  <a:srgbClr val="FFFF00"/>
                </a:highlight>
              </a:rPr>
              <a:t>, </a:t>
            </a:r>
            <a:r>
              <a:rPr lang="fr-FR" sz="1200" dirty="0" err="1">
                <a:highlight>
                  <a:srgbClr val="FFFF00"/>
                </a:highlight>
              </a:rPr>
              <a:t>ignore_availability</a:t>
            </a:r>
            <a:r>
              <a:rPr lang="fr-FR" sz="1200" dirty="0">
                <a:highlight>
                  <a:srgbClr val="FFFF00"/>
                </a:highlight>
              </a:rPr>
              <a:t>=</a:t>
            </a:r>
            <a:r>
              <a:rPr lang="fr-FR" sz="1200" dirty="0" err="1">
                <a:highlight>
                  <a:srgbClr val="FFFF00"/>
                </a:highlight>
              </a:rPr>
              <a:t>True</a:t>
            </a:r>
            <a:r>
              <a:rPr lang="fr-FR" sz="1200" dirty="0">
                <a:highlight>
                  <a:srgbClr val="FFFF00"/>
                </a:highlight>
              </a:rPr>
              <a:t>)</a:t>
            </a:r>
          </a:p>
          <a:p>
            <a:r>
              <a:rPr lang="fr-FR" sz="1200" dirty="0"/>
              <a:t>….</a:t>
            </a:r>
          </a:p>
        </p:txBody>
      </p:sp>
      <p:sp>
        <p:nvSpPr>
          <p:cNvPr id="63" name="ZoneTexte 62">
            <a:extLst>
              <a:ext uri="{FF2B5EF4-FFF2-40B4-BE49-F238E27FC236}">
                <a16:creationId xmlns:a16="http://schemas.microsoft.com/office/drawing/2014/main" id="{6F5C2248-9653-4ACB-ABFF-F041115E779A}"/>
              </a:ext>
            </a:extLst>
          </p:cNvPr>
          <p:cNvSpPr txBox="1"/>
          <p:nvPr/>
        </p:nvSpPr>
        <p:spPr>
          <a:xfrm>
            <a:off x="288958" y="6166862"/>
            <a:ext cx="8760308" cy="307777"/>
          </a:xfrm>
          <a:prstGeom prst="rect">
            <a:avLst/>
          </a:prstGeom>
          <a:noFill/>
        </p:spPr>
        <p:txBody>
          <a:bodyPr wrap="square" rtlCol="0">
            <a:spAutoFit/>
          </a:bodyPr>
          <a:lstStyle/>
          <a:p>
            <a:r>
              <a:rPr lang="fr-FR" sz="1400" dirty="0"/>
              <a:t>https://github.com/DIRACGrid/DIRAC/blob/integration/src/DIRAC/Resources/Catalog/RucioFileCatalogClient.py</a:t>
            </a:r>
          </a:p>
        </p:txBody>
      </p:sp>
      <p:sp>
        <p:nvSpPr>
          <p:cNvPr id="118" name="ZoneTexte 117">
            <a:extLst>
              <a:ext uri="{FF2B5EF4-FFF2-40B4-BE49-F238E27FC236}">
                <a16:creationId xmlns:a16="http://schemas.microsoft.com/office/drawing/2014/main" id="{A182DBA0-F4A3-4369-85C9-E321D7A81E07}"/>
              </a:ext>
            </a:extLst>
          </p:cNvPr>
          <p:cNvSpPr txBox="1"/>
          <p:nvPr/>
        </p:nvSpPr>
        <p:spPr>
          <a:xfrm>
            <a:off x="316339" y="677873"/>
            <a:ext cx="1979566" cy="5678478"/>
          </a:xfrm>
          <a:prstGeom prst="rect">
            <a:avLst/>
          </a:prstGeom>
          <a:noFill/>
        </p:spPr>
        <p:txBody>
          <a:bodyPr wrap="square" rtlCol="0">
            <a:spAutoFit/>
          </a:bodyPr>
          <a:lstStyle/>
          <a:p>
            <a:r>
              <a:rPr lang="en-US" sz="1000" dirty="0"/>
              <a:t># The list of methods below is defining the DIRAC catalog interface</a:t>
            </a:r>
          </a:p>
          <a:p>
            <a:r>
              <a:rPr lang="en-US" sz="900" dirty="0"/>
              <a:t>WRITE_METHODS = [</a:t>
            </a:r>
          </a:p>
          <a:p>
            <a:r>
              <a:rPr lang="en-US" sz="900" dirty="0"/>
              <a:t>        "</a:t>
            </a:r>
            <a:r>
              <a:rPr lang="en-US" sz="900" dirty="0" err="1"/>
              <a:t>createLink</a:t>
            </a:r>
            <a:r>
              <a:rPr lang="en-US" sz="900" dirty="0"/>
              <a:t>",</a:t>
            </a:r>
          </a:p>
          <a:p>
            <a:r>
              <a:rPr lang="en-US" sz="900" dirty="0"/>
              <a:t>        "</a:t>
            </a:r>
            <a:r>
              <a:rPr lang="en-US" sz="900" dirty="0" err="1"/>
              <a:t>removeLink</a:t>
            </a:r>
            <a:r>
              <a:rPr lang="en-US" sz="900" dirty="0"/>
              <a:t>",</a:t>
            </a:r>
          </a:p>
          <a:p>
            <a:r>
              <a:rPr lang="en-US" sz="900" dirty="0">
                <a:highlight>
                  <a:srgbClr val="FFFF00"/>
                </a:highlight>
              </a:rPr>
              <a:t>        "</a:t>
            </a:r>
            <a:r>
              <a:rPr lang="en-US" sz="900" dirty="0" err="1">
                <a:highlight>
                  <a:srgbClr val="FFFF00"/>
                </a:highlight>
              </a:rPr>
              <a:t>addFile</a:t>
            </a:r>
            <a:r>
              <a:rPr lang="en-US" sz="900" dirty="0">
                <a:highlight>
                  <a:srgbClr val="FFFF00"/>
                </a:highlight>
              </a:rPr>
              <a:t>",</a:t>
            </a:r>
          </a:p>
          <a:p>
            <a:r>
              <a:rPr lang="en-US" sz="900" dirty="0"/>
              <a:t>        "</a:t>
            </a:r>
            <a:r>
              <a:rPr lang="en-US" sz="900" dirty="0" err="1"/>
              <a:t>addFileAncestors</a:t>
            </a:r>
            <a:r>
              <a:rPr lang="en-US" sz="900" dirty="0"/>
              <a:t>",</a:t>
            </a:r>
          </a:p>
          <a:p>
            <a:r>
              <a:rPr lang="en-US" sz="900" dirty="0"/>
              <a:t>        "</a:t>
            </a:r>
            <a:r>
              <a:rPr lang="en-US" sz="900" dirty="0" err="1"/>
              <a:t>setFileStatus</a:t>
            </a:r>
            <a:r>
              <a:rPr lang="en-US" sz="900" dirty="0"/>
              <a:t>",</a:t>
            </a:r>
          </a:p>
          <a:p>
            <a:r>
              <a:rPr lang="en-US" sz="900" dirty="0"/>
              <a:t>        "</a:t>
            </a:r>
            <a:r>
              <a:rPr lang="en-US" sz="900" dirty="0" err="1"/>
              <a:t>addReplica</a:t>
            </a:r>
            <a:r>
              <a:rPr lang="en-US" sz="900" dirty="0"/>
              <a:t>",</a:t>
            </a:r>
          </a:p>
          <a:p>
            <a:r>
              <a:rPr lang="en-US" sz="900" dirty="0"/>
              <a:t>        "</a:t>
            </a:r>
            <a:r>
              <a:rPr lang="en-US" sz="900" dirty="0" err="1"/>
              <a:t>removeReplica</a:t>
            </a:r>
            <a:r>
              <a:rPr lang="en-US" sz="900" dirty="0"/>
              <a:t>",</a:t>
            </a:r>
          </a:p>
          <a:p>
            <a:r>
              <a:rPr lang="en-US" sz="900" dirty="0"/>
              <a:t>        "</a:t>
            </a:r>
            <a:r>
              <a:rPr lang="en-US" sz="900" dirty="0" err="1"/>
              <a:t>removeFile</a:t>
            </a:r>
            <a:r>
              <a:rPr lang="en-US" sz="900" dirty="0"/>
              <a:t>",</a:t>
            </a:r>
          </a:p>
          <a:p>
            <a:r>
              <a:rPr lang="en-US" sz="900" dirty="0"/>
              <a:t>        "</a:t>
            </a:r>
            <a:r>
              <a:rPr lang="en-US" sz="900" dirty="0" err="1"/>
              <a:t>setReplicaStatus</a:t>
            </a:r>
            <a:r>
              <a:rPr lang="en-US" sz="900" dirty="0"/>
              <a:t>",</a:t>
            </a:r>
          </a:p>
          <a:p>
            <a:r>
              <a:rPr lang="en-US" sz="900" dirty="0"/>
              <a:t>        "</a:t>
            </a:r>
            <a:r>
              <a:rPr lang="en-US" sz="900" dirty="0" err="1"/>
              <a:t>setReplicaHost</a:t>
            </a:r>
            <a:r>
              <a:rPr lang="en-US" sz="900" dirty="0"/>
              <a:t>",</a:t>
            </a:r>
          </a:p>
          <a:p>
            <a:r>
              <a:rPr lang="en-US" sz="900" dirty="0"/>
              <a:t>        "</a:t>
            </a:r>
            <a:r>
              <a:rPr lang="en-US" sz="900" dirty="0" err="1"/>
              <a:t>setReplicaProblematic</a:t>
            </a:r>
            <a:r>
              <a:rPr lang="en-US" sz="900" dirty="0"/>
              <a:t>",</a:t>
            </a:r>
          </a:p>
          <a:p>
            <a:r>
              <a:rPr lang="en-US" sz="900" dirty="0"/>
              <a:t>        "</a:t>
            </a:r>
            <a:r>
              <a:rPr lang="en-US" sz="900" dirty="0" err="1"/>
              <a:t>createDirectory</a:t>
            </a:r>
            <a:r>
              <a:rPr lang="en-US" sz="900" dirty="0"/>
              <a:t>",</a:t>
            </a:r>
          </a:p>
          <a:p>
            <a:r>
              <a:rPr lang="en-US" sz="900" dirty="0"/>
              <a:t>        "</a:t>
            </a:r>
            <a:r>
              <a:rPr lang="en-US" sz="900" dirty="0" err="1"/>
              <a:t>setDirectoryStatus</a:t>
            </a:r>
            <a:r>
              <a:rPr lang="en-US" sz="900" dirty="0"/>
              <a:t>",</a:t>
            </a:r>
          </a:p>
          <a:p>
            <a:r>
              <a:rPr lang="en-US" sz="900" dirty="0"/>
              <a:t>        "</a:t>
            </a:r>
            <a:r>
              <a:rPr lang="en-US" sz="900" dirty="0" err="1"/>
              <a:t>removeDirectory</a:t>
            </a:r>
            <a:r>
              <a:rPr lang="en-US" sz="900" dirty="0"/>
              <a:t>",</a:t>
            </a:r>
          </a:p>
          <a:p>
            <a:r>
              <a:rPr lang="en-US" sz="900" dirty="0"/>
              <a:t>        "</a:t>
            </a:r>
            <a:r>
              <a:rPr lang="en-US" sz="900" dirty="0" err="1"/>
              <a:t>changePathMode</a:t>
            </a:r>
            <a:r>
              <a:rPr lang="en-US" sz="900" dirty="0"/>
              <a:t>",</a:t>
            </a:r>
          </a:p>
          <a:p>
            <a:r>
              <a:rPr lang="en-US" sz="900" dirty="0"/>
              <a:t>        "</a:t>
            </a:r>
            <a:r>
              <a:rPr lang="en-US" sz="900" dirty="0" err="1"/>
              <a:t>changePathOwner</a:t>
            </a:r>
            <a:r>
              <a:rPr lang="en-US" sz="900" dirty="0"/>
              <a:t>",</a:t>
            </a:r>
          </a:p>
          <a:p>
            <a:r>
              <a:rPr lang="en-US" sz="900" dirty="0"/>
              <a:t>        "</a:t>
            </a:r>
            <a:r>
              <a:rPr lang="en-US" sz="900" dirty="0" err="1"/>
              <a:t>changePathGroup</a:t>
            </a:r>
            <a:r>
              <a:rPr lang="en-US" sz="900" dirty="0"/>
              <a:t>",</a:t>
            </a:r>
          </a:p>
          <a:p>
            <a:r>
              <a:rPr lang="en-US" sz="900" dirty="0"/>
              <a:t>        </a:t>
            </a:r>
            <a:r>
              <a:rPr lang="en-US" sz="900" dirty="0">
                <a:highlight>
                  <a:srgbClr val="00FFFF"/>
                </a:highlight>
              </a:rPr>
              <a:t>"</a:t>
            </a:r>
            <a:r>
              <a:rPr lang="en-US" sz="900" dirty="0" err="1">
                <a:highlight>
                  <a:srgbClr val="00FFFF"/>
                </a:highlight>
              </a:rPr>
              <a:t>addMetadataField</a:t>
            </a:r>
            <a:r>
              <a:rPr lang="en-US" sz="900" dirty="0">
                <a:highlight>
                  <a:srgbClr val="00FFFF"/>
                </a:highlight>
              </a:rPr>
              <a:t>",</a:t>
            </a:r>
          </a:p>
          <a:p>
            <a:r>
              <a:rPr lang="en-US" sz="900" dirty="0">
                <a:highlight>
                  <a:srgbClr val="00FFFF"/>
                </a:highlight>
              </a:rPr>
              <a:t>        "</a:t>
            </a:r>
            <a:r>
              <a:rPr lang="en-US" sz="900" dirty="0" err="1">
                <a:highlight>
                  <a:srgbClr val="00FFFF"/>
                </a:highlight>
              </a:rPr>
              <a:t>deleteMetadataField</a:t>
            </a:r>
            <a:r>
              <a:rPr lang="en-US" sz="900" dirty="0">
                <a:highlight>
                  <a:srgbClr val="00FFFF"/>
                </a:highlight>
              </a:rPr>
              <a:t>",</a:t>
            </a:r>
          </a:p>
          <a:p>
            <a:r>
              <a:rPr lang="en-US" sz="900" dirty="0">
                <a:highlight>
                  <a:srgbClr val="00FFFF"/>
                </a:highlight>
              </a:rPr>
              <a:t>        "</a:t>
            </a:r>
            <a:r>
              <a:rPr lang="en-US" sz="900" dirty="0" err="1">
                <a:highlight>
                  <a:srgbClr val="00FFFF"/>
                </a:highlight>
              </a:rPr>
              <a:t>setMetadata</a:t>
            </a:r>
            <a:r>
              <a:rPr lang="en-US" sz="900" dirty="0">
                <a:highlight>
                  <a:srgbClr val="00FFFF"/>
                </a:highlight>
              </a:rPr>
              <a:t>",</a:t>
            </a:r>
          </a:p>
          <a:p>
            <a:r>
              <a:rPr lang="en-US" sz="900" dirty="0">
                <a:highlight>
                  <a:srgbClr val="00FFFF"/>
                </a:highlight>
              </a:rPr>
              <a:t>        "</a:t>
            </a:r>
            <a:r>
              <a:rPr lang="en-US" sz="900" dirty="0" err="1">
                <a:highlight>
                  <a:srgbClr val="00FFFF"/>
                </a:highlight>
              </a:rPr>
              <a:t>setMetadataBulk</a:t>
            </a:r>
            <a:r>
              <a:rPr lang="en-US" sz="900" dirty="0">
                <a:highlight>
                  <a:srgbClr val="00FFFF"/>
                </a:highlight>
              </a:rPr>
              <a:t>",</a:t>
            </a:r>
          </a:p>
          <a:p>
            <a:r>
              <a:rPr lang="en-US" sz="900" dirty="0"/>
              <a:t>        "</a:t>
            </a:r>
            <a:r>
              <a:rPr lang="en-US" sz="900" dirty="0" err="1"/>
              <a:t>removeMetadata</a:t>
            </a:r>
            <a:r>
              <a:rPr lang="en-US" sz="900" dirty="0"/>
              <a:t>",</a:t>
            </a:r>
          </a:p>
          <a:p>
            <a:r>
              <a:rPr lang="en-US" sz="900" dirty="0"/>
              <a:t>        "</a:t>
            </a:r>
            <a:r>
              <a:rPr lang="en-US" sz="900" dirty="0" err="1"/>
              <a:t>addMetadataSet</a:t>
            </a:r>
            <a:r>
              <a:rPr lang="en-US" sz="900" dirty="0"/>
              <a:t>",</a:t>
            </a:r>
          </a:p>
          <a:p>
            <a:r>
              <a:rPr lang="en-US" sz="900" dirty="0"/>
              <a:t>        "</a:t>
            </a:r>
            <a:r>
              <a:rPr lang="en-US" sz="900" dirty="0" err="1"/>
              <a:t>addDataset</a:t>
            </a:r>
            <a:r>
              <a:rPr lang="en-US" sz="900" dirty="0"/>
              <a:t>",</a:t>
            </a:r>
          </a:p>
          <a:p>
            <a:r>
              <a:rPr lang="en-US" sz="900" dirty="0"/>
              <a:t>        "</a:t>
            </a:r>
            <a:r>
              <a:rPr lang="en-US" sz="900" dirty="0" err="1"/>
              <a:t>addDatasetAnnotation</a:t>
            </a:r>
            <a:r>
              <a:rPr lang="en-US" sz="900" dirty="0"/>
              <a:t>",</a:t>
            </a:r>
          </a:p>
          <a:p>
            <a:r>
              <a:rPr lang="en-US" sz="900" dirty="0"/>
              <a:t>        "</a:t>
            </a:r>
            <a:r>
              <a:rPr lang="en-US" sz="900" dirty="0" err="1"/>
              <a:t>removeDataset</a:t>
            </a:r>
            <a:r>
              <a:rPr lang="en-US" sz="900" dirty="0"/>
              <a:t>",</a:t>
            </a:r>
          </a:p>
          <a:p>
            <a:r>
              <a:rPr lang="en-US" sz="900" dirty="0"/>
              <a:t>        "</a:t>
            </a:r>
            <a:r>
              <a:rPr lang="en-US" sz="900" dirty="0" err="1"/>
              <a:t>updateDataset</a:t>
            </a:r>
            <a:r>
              <a:rPr lang="en-US" sz="900" dirty="0"/>
              <a:t>",</a:t>
            </a:r>
          </a:p>
          <a:p>
            <a:r>
              <a:rPr lang="en-US" sz="900" dirty="0"/>
              <a:t>        "</a:t>
            </a:r>
            <a:r>
              <a:rPr lang="en-US" sz="900" dirty="0" err="1"/>
              <a:t>freezeDataset</a:t>
            </a:r>
            <a:r>
              <a:rPr lang="en-US" sz="900" dirty="0"/>
              <a:t>",</a:t>
            </a:r>
          </a:p>
          <a:p>
            <a:r>
              <a:rPr lang="en-US" sz="900" dirty="0"/>
              <a:t>        "</a:t>
            </a:r>
            <a:r>
              <a:rPr lang="en-US" sz="900" dirty="0" err="1"/>
              <a:t>releaseDataset</a:t>
            </a:r>
            <a:r>
              <a:rPr lang="en-US" sz="900" dirty="0"/>
              <a:t>",</a:t>
            </a:r>
          </a:p>
          <a:p>
            <a:r>
              <a:rPr lang="en-US" sz="900" dirty="0"/>
              <a:t>        "</a:t>
            </a:r>
            <a:r>
              <a:rPr lang="en-US" sz="900" dirty="0" err="1"/>
              <a:t>addUser</a:t>
            </a:r>
            <a:r>
              <a:rPr lang="en-US" sz="900" dirty="0"/>
              <a:t>",</a:t>
            </a:r>
          </a:p>
          <a:p>
            <a:r>
              <a:rPr lang="en-US" sz="900" dirty="0"/>
              <a:t>        "</a:t>
            </a:r>
            <a:r>
              <a:rPr lang="en-US" sz="900" dirty="0" err="1"/>
              <a:t>deleteUser</a:t>
            </a:r>
            <a:r>
              <a:rPr lang="en-US" sz="900" dirty="0"/>
              <a:t>",</a:t>
            </a:r>
          </a:p>
          <a:p>
            <a:r>
              <a:rPr lang="en-US" sz="900" dirty="0"/>
              <a:t>        "</a:t>
            </a:r>
            <a:r>
              <a:rPr lang="en-US" sz="900" dirty="0" err="1"/>
              <a:t>addGroup</a:t>
            </a:r>
            <a:r>
              <a:rPr lang="en-US" sz="900" dirty="0"/>
              <a:t>",</a:t>
            </a:r>
          </a:p>
          <a:p>
            <a:r>
              <a:rPr lang="en-US" sz="900" dirty="0"/>
              <a:t>        "</a:t>
            </a:r>
            <a:r>
              <a:rPr lang="en-US" sz="900" dirty="0" err="1"/>
              <a:t>deleteGroup</a:t>
            </a:r>
            <a:r>
              <a:rPr lang="en-US" sz="900" dirty="0"/>
              <a:t>",</a:t>
            </a:r>
          </a:p>
          <a:p>
            <a:r>
              <a:rPr lang="en-US" sz="900" dirty="0"/>
              <a:t>        "</a:t>
            </a:r>
            <a:r>
              <a:rPr lang="en-US" sz="900" dirty="0" err="1"/>
              <a:t>repairCatalog</a:t>
            </a:r>
            <a:r>
              <a:rPr lang="en-US" sz="900" dirty="0"/>
              <a:t>",</a:t>
            </a:r>
          </a:p>
          <a:p>
            <a:r>
              <a:rPr lang="en-US" sz="900" dirty="0"/>
              <a:t>        "</a:t>
            </a:r>
            <a:r>
              <a:rPr lang="en-US" sz="900" dirty="0" err="1"/>
              <a:t>rebuildDirectoryUsage</a:t>
            </a:r>
            <a:r>
              <a:rPr lang="en-US" sz="900" dirty="0"/>
              <a:t>",</a:t>
            </a:r>
          </a:p>
          <a:p>
            <a:r>
              <a:rPr lang="en-US" sz="900" dirty="0"/>
              <a:t>    ]</a:t>
            </a:r>
          </a:p>
        </p:txBody>
      </p:sp>
      <p:sp>
        <p:nvSpPr>
          <p:cNvPr id="24" name="ZoneTexte 23">
            <a:extLst>
              <a:ext uri="{FF2B5EF4-FFF2-40B4-BE49-F238E27FC236}">
                <a16:creationId xmlns:a16="http://schemas.microsoft.com/office/drawing/2014/main" id="{761E80E5-B323-4526-8EFA-CC4CB2CBAD3E}"/>
              </a:ext>
            </a:extLst>
          </p:cNvPr>
          <p:cNvSpPr txBox="1"/>
          <p:nvPr/>
        </p:nvSpPr>
        <p:spPr>
          <a:xfrm>
            <a:off x="2027459" y="677873"/>
            <a:ext cx="2148663" cy="2923877"/>
          </a:xfrm>
          <a:prstGeom prst="rect">
            <a:avLst/>
          </a:prstGeom>
          <a:noFill/>
        </p:spPr>
        <p:txBody>
          <a:bodyPr wrap="square" rtlCol="0">
            <a:spAutoFit/>
          </a:bodyPr>
          <a:lstStyle/>
          <a:p>
            <a:r>
              <a:rPr lang="en-US" sz="1000" dirty="0"/>
              <a:t># The list of methods below is defining the RUCIO catalog implementation</a:t>
            </a:r>
          </a:p>
          <a:p>
            <a:r>
              <a:rPr lang="en-US" sz="1000" dirty="0"/>
              <a:t>WRITE_METHODS = </a:t>
            </a:r>
            <a:r>
              <a:rPr lang="en-US" sz="900" dirty="0"/>
              <a:t> [</a:t>
            </a:r>
          </a:p>
          <a:p>
            <a:r>
              <a:rPr lang="en-US" sz="900" dirty="0"/>
              <a:t>        "</a:t>
            </a:r>
            <a:r>
              <a:rPr lang="en-US" sz="900" dirty="0" err="1"/>
              <a:t>createLink</a:t>
            </a:r>
            <a:r>
              <a:rPr lang="en-US" sz="900" dirty="0"/>
              <a:t>",</a:t>
            </a:r>
          </a:p>
          <a:p>
            <a:r>
              <a:rPr lang="en-US" sz="900" dirty="0"/>
              <a:t>        "</a:t>
            </a:r>
            <a:r>
              <a:rPr lang="en-US" sz="900" dirty="0" err="1"/>
              <a:t>removeLink</a:t>
            </a:r>
            <a:r>
              <a:rPr lang="en-US" sz="900" dirty="0"/>
              <a:t>",</a:t>
            </a:r>
          </a:p>
          <a:p>
            <a:r>
              <a:rPr lang="en-US" sz="900" dirty="0"/>
              <a:t>        "</a:t>
            </a:r>
            <a:r>
              <a:rPr lang="en-US" sz="900" dirty="0" err="1">
                <a:highlight>
                  <a:srgbClr val="FFFF00"/>
                </a:highlight>
              </a:rPr>
              <a:t>addFile</a:t>
            </a:r>
            <a:r>
              <a:rPr lang="en-US" sz="900" dirty="0">
                <a:highlight>
                  <a:srgbClr val="FFFF00"/>
                </a:highlight>
              </a:rPr>
              <a:t>",</a:t>
            </a:r>
          </a:p>
          <a:p>
            <a:r>
              <a:rPr lang="en-US" sz="900" dirty="0"/>
              <a:t>        "</a:t>
            </a:r>
            <a:r>
              <a:rPr lang="en-US" sz="900" dirty="0" err="1"/>
              <a:t>addReplica</a:t>
            </a:r>
            <a:r>
              <a:rPr lang="en-US" sz="900" dirty="0"/>
              <a:t>",</a:t>
            </a:r>
          </a:p>
          <a:p>
            <a:r>
              <a:rPr lang="en-US" sz="900" dirty="0"/>
              <a:t>        "</a:t>
            </a:r>
            <a:r>
              <a:rPr lang="en-US" sz="900" dirty="0" err="1"/>
              <a:t>removeReplica</a:t>
            </a:r>
            <a:r>
              <a:rPr lang="en-US" sz="900" dirty="0"/>
              <a:t>",</a:t>
            </a:r>
          </a:p>
          <a:p>
            <a:r>
              <a:rPr lang="en-US" sz="900" dirty="0"/>
              <a:t>        "</a:t>
            </a:r>
            <a:r>
              <a:rPr lang="en-US" sz="900" dirty="0" err="1"/>
              <a:t>removeFile</a:t>
            </a:r>
            <a:r>
              <a:rPr lang="en-US" sz="900" dirty="0"/>
              <a:t>",</a:t>
            </a:r>
          </a:p>
          <a:p>
            <a:r>
              <a:rPr lang="en-US" sz="900" dirty="0"/>
              <a:t>        "</a:t>
            </a:r>
            <a:r>
              <a:rPr lang="en-US" sz="900" dirty="0" err="1"/>
              <a:t>setReplicaStatus</a:t>
            </a:r>
            <a:r>
              <a:rPr lang="en-US" sz="900" dirty="0"/>
              <a:t>",</a:t>
            </a:r>
          </a:p>
          <a:p>
            <a:r>
              <a:rPr lang="en-US" sz="900" dirty="0"/>
              <a:t>        "</a:t>
            </a:r>
            <a:r>
              <a:rPr lang="en-US" sz="900" dirty="0" err="1"/>
              <a:t>setReplicaHost</a:t>
            </a:r>
            <a:r>
              <a:rPr lang="en-US" sz="900" dirty="0"/>
              <a:t>",</a:t>
            </a:r>
          </a:p>
          <a:p>
            <a:r>
              <a:rPr lang="en-US" sz="900" dirty="0"/>
              <a:t>        "</a:t>
            </a:r>
            <a:r>
              <a:rPr lang="en-US" sz="900" dirty="0" err="1"/>
              <a:t>createDirectory</a:t>
            </a:r>
            <a:r>
              <a:rPr lang="en-US" sz="900" dirty="0"/>
              <a:t>",</a:t>
            </a:r>
          </a:p>
          <a:p>
            <a:r>
              <a:rPr lang="en-US" sz="900" dirty="0"/>
              <a:t>        "</a:t>
            </a:r>
            <a:r>
              <a:rPr lang="en-US" sz="900" dirty="0" err="1"/>
              <a:t>removeDirectory</a:t>
            </a:r>
            <a:r>
              <a:rPr lang="en-US" sz="900" dirty="0"/>
              <a:t>",</a:t>
            </a:r>
          </a:p>
          <a:p>
            <a:r>
              <a:rPr lang="en-US" sz="900" dirty="0"/>
              <a:t>        "</a:t>
            </a:r>
            <a:r>
              <a:rPr lang="en-US" sz="900" dirty="0" err="1"/>
              <a:t>removeDataset</a:t>
            </a:r>
            <a:r>
              <a:rPr lang="en-US" sz="900" dirty="0"/>
              <a:t>",</a:t>
            </a:r>
          </a:p>
          <a:p>
            <a:r>
              <a:rPr lang="en-US" sz="900" dirty="0"/>
              <a:t>        "</a:t>
            </a:r>
            <a:r>
              <a:rPr lang="en-US" sz="900" dirty="0" err="1"/>
              <a:t>removeFileFromDataset</a:t>
            </a:r>
            <a:r>
              <a:rPr lang="en-US" sz="900" dirty="0"/>
              <a:t>",</a:t>
            </a:r>
          </a:p>
          <a:p>
            <a:r>
              <a:rPr lang="en-US" sz="900" dirty="0"/>
              <a:t>        "</a:t>
            </a:r>
            <a:r>
              <a:rPr lang="en-US" sz="900" dirty="0" err="1"/>
              <a:t>createDataset</a:t>
            </a:r>
            <a:r>
              <a:rPr lang="en-US" sz="900" dirty="0"/>
              <a:t>",</a:t>
            </a:r>
          </a:p>
          <a:p>
            <a:r>
              <a:rPr lang="en-US" sz="900" dirty="0"/>
              <a:t>        "</a:t>
            </a:r>
            <a:r>
              <a:rPr lang="en-US" sz="900" dirty="0" err="1"/>
              <a:t>changePathOwner</a:t>
            </a:r>
            <a:r>
              <a:rPr lang="en-US" sz="900" dirty="0"/>
              <a:t>",</a:t>
            </a:r>
          </a:p>
          <a:p>
            <a:r>
              <a:rPr lang="en-US" sz="900" dirty="0"/>
              <a:t>        "</a:t>
            </a:r>
            <a:r>
              <a:rPr lang="en-US" sz="900" dirty="0" err="1"/>
              <a:t>changePathMode</a:t>
            </a:r>
            <a:r>
              <a:rPr lang="en-US" sz="900" dirty="0"/>
              <a:t>",</a:t>
            </a:r>
          </a:p>
          <a:p>
            <a:r>
              <a:rPr lang="en-US" sz="900" dirty="0"/>
              <a:t>    ]</a:t>
            </a:r>
          </a:p>
        </p:txBody>
      </p:sp>
    </p:spTree>
    <p:extLst>
      <p:ext uri="{BB962C8B-B14F-4D97-AF65-F5344CB8AC3E}">
        <p14:creationId xmlns:p14="http://schemas.microsoft.com/office/powerpoint/2010/main" val="211882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4C23E8-000C-4B2E-AF14-92D201ACE842}"/>
              </a:ext>
            </a:extLst>
          </p:cNvPr>
          <p:cNvSpPr>
            <a:spLocks noGrp="1"/>
          </p:cNvSpPr>
          <p:nvPr>
            <p:ph type="title"/>
          </p:nvPr>
        </p:nvSpPr>
        <p:spPr>
          <a:xfrm>
            <a:off x="631885" y="1864540"/>
            <a:ext cx="7290399" cy="1032353"/>
          </a:xfrm>
        </p:spPr>
        <p:txBody>
          <a:bodyPr/>
          <a:lstStyle/>
          <a:p>
            <a:r>
              <a:rPr lang="fr-FR" dirty="0" err="1"/>
              <a:t>Thank</a:t>
            </a:r>
            <a:r>
              <a:rPr lang="fr-FR" dirty="0"/>
              <a:t> </a:t>
            </a:r>
            <a:r>
              <a:rPr lang="fr-FR" dirty="0" err="1"/>
              <a:t>you</a:t>
            </a:r>
            <a:r>
              <a:rPr lang="fr-FR" dirty="0"/>
              <a:t> for </a:t>
            </a:r>
            <a:r>
              <a:rPr lang="fr-FR" dirty="0" err="1"/>
              <a:t>listening</a:t>
            </a:r>
            <a:endParaRPr lang="fr-FR" dirty="0"/>
          </a:p>
        </p:txBody>
      </p:sp>
      <p:sp>
        <p:nvSpPr>
          <p:cNvPr id="4" name="Espace réservé de la date 3">
            <a:extLst>
              <a:ext uri="{FF2B5EF4-FFF2-40B4-BE49-F238E27FC236}">
                <a16:creationId xmlns:a16="http://schemas.microsoft.com/office/drawing/2014/main" id="{1E5B4C47-7146-4434-AA1B-965770FA43EB}"/>
              </a:ext>
            </a:extLst>
          </p:cNvPr>
          <p:cNvSpPr>
            <a:spLocks noGrp="1"/>
          </p:cNvSpPr>
          <p:nvPr>
            <p:ph type="dt" sz="half" idx="10"/>
          </p:nvPr>
        </p:nvSpPr>
        <p:spPr/>
        <p:txBody>
          <a:bodyPr/>
          <a:lstStyle/>
          <a:p>
            <a:fld id="{9A1AE180-5ECA-534F-8A0F-AACB107CA5A1}" type="datetime1">
              <a:rPr lang="en-US" smtClean="0"/>
              <a:t>1/10/2022</a:t>
            </a:fld>
            <a:endParaRPr lang="it-IT"/>
          </a:p>
        </p:txBody>
      </p:sp>
      <p:sp>
        <p:nvSpPr>
          <p:cNvPr id="6" name="Espace réservé du numéro de diapositive 5">
            <a:extLst>
              <a:ext uri="{FF2B5EF4-FFF2-40B4-BE49-F238E27FC236}">
                <a16:creationId xmlns:a16="http://schemas.microsoft.com/office/drawing/2014/main" id="{1B059759-1AE0-4EE7-9DC7-322C3F8EACAD}"/>
              </a:ext>
            </a:extLst>
          </p:cNvPr>
          <p:cNvSpPr>
            <a:spLocks noGrp="1"/>
          </p:cNvSpPr>
          <p:nvPr>
            <p:ph type="sldNum" sz="quarter" idx="12"/>
          </p:nvPr>
        </p:nvSpPr>
        <p:spPr/>
        <p:txBody>
          <a:bodyPr/>
          <a:lstStyle/>
          <a:p>
            <a:pPr algn="ctr"/>
            <a:fld id="{F815B12F-D02A-B845-865F-37AC5B232343}" type="slidenum">
              <a:rPr lang="it-IT" smtClean="0"/>
              <a:pPr algn="ctr"/>
              <a:t>5</a:t>
            </a:fld>
            <a:endParaRPr lang="it-IT" dirty="0"/>
          </a:p>
        </p:txBody>
      </p:sp>
    </p:spTree>
    <p:extLst>
      <p:ext uri="{BB962C8B-B14F-4D97-AF65-F5344CB8AC3E}">
        <p14:creationId xmlns:p14="http://schemas.microsoft.com/office/powerpoint/2010/main" val="359635895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2" id="{84B2C77E-D1E5-DD48-B3EE-B80C14BA55BA}" vid="{29E3AAB7-A3DE-2940-AABB-6F3EADDE159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template_v2</Template>
  <TotalTime>33082</TotalTime>
  <Words>722</Words>
  <Application>Microsoft Office PowerPoint</Application>
  <PresentationFormat>Affichage à l'écran (4:3)</PresentationFormat>
  <Paragraphs>130</Paragraphs>
  <Slides>5</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Avenir Heavy</vt:lpstr>
      <vt:lpstr>Calibri</vt:lpstr>
      <vt:lpstr>Calibri Light</vt:lpstr>
      <vt:lpstr>Tema di Office</vt:lpstr>
      <vt:lpstr>WP2 lapp status</vt:lpstr>
      <vt:lpstr>Présentation PowerPoint</vt:lpstr>
      <vt:lpstr>DAC21 CTA use case 2 : reprocessing</vt:lpstr>
      <vt:lpstr>What is the RUCIO Catalog for Dirac?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Rita Meneses</dc:creator>
  <cp:lastModifiedBy>Frederic GILLARDO</cp:lastModifiedBy>
  <cp:revision>201</cp:revision>
  <dcterms:created xsi:type="dcterms:W3CDTF">2018-11-20T16:31:33Z</dcterms:created>
  <dcterms:modified xsi:type="dcterms:W3CDTF">2022-01-10T10:15:27Z</dcterms:modified>
</cp:coreProperties>
</file>