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300" r:id="rId3"/>
    <p:sldId id="287" r:id="rId4"/>
    <p:sldId id="286" r:id="rId5"/>
    <p:sldId id="290" r:id="rId6"/>
    <p:sldId id="299" r:id="rId7"/>
    <p:sldId id="298" r:id="rId8"/>
    <p:sldId id="301" r:id="rId9"/>
    <p:sldId id="261" r:id="rId10"/>
    <p:sldId id="271" r:id="rId11"/>
    <p:sldId id="279" r:id="rId12"/>
    <p:sldId id="256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17:59:5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2069 743 24575,'-14'0'0,"1"-3"0,-1 2 0,1-1 0,-26-7 0,-13-3 0,-6 3 0,2 3 0,-1 1 0,-1 2 0,-1 3 0,1 1 0,1 3 0,-1 1 0,2 3 0,-1 0 0,-102 29 0,-223 92 0,320-103 0,1 2 0,3 3 0,-101 65 0,133-77 0,-72 54 0,86-62 0,-1 2 0,2-1 0,-1 1 0,-16 28 0,-41 90 0,-57 164 0,105-242 0,5 0 0,3 1 0,2-1 0,4 2 0,3 83 0,4-56 0,-2-44 0,4 0 0,7 45 0,-4-65 0,3-1 0,0 1 0,2-2 0,-1 0 0,2 0 0,1 0 0,23 23 0,-11-13 0,8 7 0,1-1 0,71 53 0,-38-33 0,-41-34 0,3-2 0,-1 2 0,35 14 0,12 6 0,-9 0 0,1-5 0,3-1 0,1-2 0,2-3 0,1-2 0,118 26 0,-143-42 0,0-2 0,0-2 0,56 1 0,147-6 0,-154-1 0,335-17 0,-354 10 0,106-14 0,-91 9 0,-58 10 0,0-2 0,63-16 0,-87 17 0,-2 0 0,3 0 0,-3 1 0,1-2 0,-1 1 0,1-1 0,-2-1 0,2 1 0,-2-1 0,0 0 0,-2-2 0,2 2 0,6-10 0,154-198 0,-142 178 0,17-37 0,-9 13 0,31-64 0,-2 3 0,-55 104 0,0-2 0,-2 2 0,0-2 0,-1 1 0,2-36 0,2-5 0,15-110 0,-11 63 0,-7-145 0,-6 246 0,-3-28 0,-2-1 0,-3 1 0,-17-50 0,7 27 0,15 46 0,0 0 0,0 1 0,-2-1 0,0 2 0,-1-1 0,1-1 0,-2 3 0,-1-2 0,2 0 0,-2 2 0,0-1 0,-2 1 0,2-1 0,-1 2 0,-22-12 0,-55-29 0,-101-44 0,168 85 0,-2-2 0,-33-5 0,36 9 0,0-1 0,-1 0 0,-27-12 0,19 3 0,-5-1 0,0 0 0,-2 2 0,-54-16 0,18 13 0,30 7 0,-2-1 0,4-1 0,-68-26 0,105 37 0,-2-1 0,1 0 0,-1-1 0,1 1 0,1 0 0,-3 0 0,3-1 0,-1 1 0,1 0 0,-1 0 0,0-2 0,1 2 0,-1 0 0,1-2 0,-1 2 0,0-1 0,2 0 0,-1 0 0,1 1 0,-2-2 0,2 2 0,-1-2 0,1 1 0,0 1 0,0-2 0,0 1 0,0-3 0,1 2 0,1 0 0,-1-1 0,1 1 0,0 0 0,-1 0 0,2 1 0,-1-2 0,1 1 0,0 1 0,1-1 0,-1 1 0,0 0 0,0-1 0,0 1 0,5-2 0,100-53 0,47-28 0,219-118 0,-222 121 0,150-105 0,-283 175 0,2 2 0,-2-2 0,2 4 0,1-1 0,-1 0 0,1 2 0,1 1 0,1 0 0,-2 1 0,2 1 0,0 0 0,0 2 0,0-1 0,31 2 0,212 7 0,-227-2 0,0 1 0,0 1 0,-2 2 0,64 18 0,212 80 0,-111-31 0,-21-8 0,-147-55 0,36 19 0,-41-17 0,48 15 0,296 105 0,-305-105-1365,-48-18-5461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18:00:0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FEDB1-0E33-4805-BD01-CF7EE08ACEC8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F9113-B114-4A58-A665-04ADC8DD49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05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C6A688-0B61-4F4A-B7BB-D94D111B64C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3B4C83D-E4DA-4161-AE0A-A9C5D970C25F}" type="slidenum">
              <a:t>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4FA08F7-747F-43E3-9C35-E4D44A947B3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BC01E"/>
          </a:solidFill>
          <a:ln w="25560" cap="flat">
            <a:solidFill>
              <a:srgbClr val="B98C13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9B956D8-8AF8-4654-AF24-2286EF2A59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 compatLnSpc="1"/>
          <a:lstStyle/>
          <a:p>
            <a:pPr marL="0" indent="0" algn="l">
              <a:spcBef>
                <a:spcPts val="448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400">
              <a:solidFill>
                <a:srgbClr val="000000"/>
              </a:solidFill>
              <a:latin typeface="Times New Roman" pitchFamily="18"/>
              <a:ea typeface="ＭＳ Ｐゴシック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22050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C6A688-0B61-4F4A-B7BB-D94D111B64C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3B4C83D-E4DA-4161-AE0A-A9C5D970C25F}" type="slidenum">
              <a:t>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4FA08F7-747F-43E3-9C35-E4D44A947B3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BC01E"/>
          </a:solidFill>
          <a:ln w="25560" cap="flat">
            <a:solidFill>
              <a:srgbClr val="B98C13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9B956D8-8AF8-4654-AF24-2286EF2A593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 compatLnSpc="1"/>
          <a:lstStyle/>
          <a:p>
            <a:pPr marL="0" indent="0" algn="l">
              <a:spcBef>
                <a:spcPts val="448"/>
              </a:spcBef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fr-FR" sz="2400">
              <a:solidFill>
                <a:srgbClr val="000000"/>
              </a:solidFill>
              <a:latin typeface="Times New Roman" pitchFamily="18"/>
              <a:ea typeface="ＭＳ Ｐゴシック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69606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4782CD-C85D-2D43-8EC0-E079DC3E2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D53CE14-6C5C-294A-BDF5-C659E68A7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C8B126-9E7D-7749-B6A7-FE2460F1F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00F1-E4DC-2A4B-AB9F-D800DCEF8635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F64CF5-4688-6649-B460-BF6757DD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E3CDFB-E409-964F-9036-4DAC1ADE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FA06-58A1-C649-AF68-F2B90E819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446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0D89F4-AF30-1942-A47D-51A9EFF4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D637469-B8BD-B445-AED5-3316895F2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90DEAA-DF6B-5D4D-937B-144E709C1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00F1-E4DC-2A4B-AB9F-D800DCEF8635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040B3D-B522-2540-9454-FEF95BBAA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48AC10-4C86-8C48-AD75-3D78FDD56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FA06-58A1-C649-AF68-F2B90E819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79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97834B7-6786-C04F-A2AE-8B77D21132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704F89F-BBEE-0748-9BCD-3F08D8524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B00AB2-63F9-334B-B30E-F780C5D0F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00F1-E4DC-2A4B-AB9F-D800DCEF8635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C536F7-F146-6F41-86A6-206ABEAF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FBBE47-33DE-6C41-BC89-5FBE3FF3F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FA06-58A1-C649-AF68-F2B90E819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24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785584-E6FD-9746-A409-0D02CA62A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9DBB93-1315-1742-8C40-F888A25E9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0E81A7-4BD9-5244-9302-76E51B623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00F1-E4DC-2A4B-AB9F-D800DCEF8635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B1318B-4E0F-234E-B1D7-C3169912A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6AD047-046C-0940-872E-917FBD6CC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FA06-58A1-C649-AF68-F2B90E819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6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0D9FBD-80D2-FC4C-9F4A-7DF5C23D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EBE479-6FDA-4E4D-B1CF-15050EE98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ED7953-F3FC-3B42-A198-DA0026E08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00F1-E4DC-2A4B-AB9F-D800DCEF8635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83542A-DEEA-5F4C-8C73-7BF32689C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AC3685-D4F9-5545-9E19-C7F2BA06D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FA06-58A1-C649-AF68-F2B90E819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10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F9922C-0C7E-B745-A241-AE21D594E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0D83C2-BA6A-0F41-842E-FC93DA668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928928-B74F-5C4D-A32A-C9CEE32D6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B61D55-BFA7-B84B-9057-6FE1B6A29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00F1-E4DC-2A4B-AB9F-D800DCEF8635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729936-3FCB-2B42-BE6F-556E30286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F33552-11E6-4C4C-9B10-63D6628E0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FA06-58A1-C649-AF68-F2B90E819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45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D10EA5-787E-4541-BE4F-1DA080517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EA52D4-9D20-F348-9627-F9FB5C8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6A92DC-2284-2A47-BFEE-6573E3D4A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BCA079D-51C5-784E-B9F1-ED77DF24C4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4BED13A-A7AC-244F-88D5-B239026C10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9C82A3E-1743-BD49-9A4E-FB5A63D0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00F1-E4DC-2A4B-AB9F-D800DCEF8635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A01CA23-BBCF-3546-8187-F224439BB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136D9B-292E-CA42-9D1B-FDE144F07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FA06-58A1-C649-AF68-F2B90E819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90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923E91-0736-E546-A646-CB14EB796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931B66-4A55-9543-861D-7556C65CD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00F1-E4DC-2A4B-AB9F-D800DCEF8635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AA2A31-41EC-9F4B-A0CF-3C68F04B5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FBD01C7-43CC-ED42-B936-EDCB6C2D5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FA06-58A1-C649-AF68-F2B90E819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04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7180DB4-CAF7-DD41-8553-CD1F19724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00F1-E4DC-2A4B-AB9F-D800DCEF8635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FE2A2FB-FCB5-3E49-BFDB-D84AB0B1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2CD9BB-F3E4-B846-94E2-513B19E65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FA06-58A1-C649-AF68-F2B90E819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34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26F253-E3F2-0D42-9910-8D2D3DD6D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832F6E-1AF7-4A44-9605-110EDC94E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EFA00E-CAC4-9449-BD34-BE6CD8214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426C9-A9C8-ED4F-8305-3661E3551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00F1-E4DC-2A4B-AB9F-D800DCEF8635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6E623F-245D-1B45-9D1D-1E6F1386F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07A806-C6D4-5640-A202-166E7FB8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FA06-58A1-C649-AF68-F2B90E819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77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678D14-3FF2-204F-B390-97F095EA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A147A03-76CB-E649-8FD5-CE3462E48D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7EA2D9-5613-5946-A2D2-E34CFF343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9A9A8F-71C3-464F-B4F3-88FF8FC0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00F1-E4DC-2A4B-AB9F-D800DCEF8635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73541C-AD37-C642-8E76-E839E05C2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3C3463-48A7-304C-975E-2DFDC299C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FA06-58A1-C649-AF68-F2B90E819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30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2B31728-9711-C246-8B68-BA0C34E6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08132C-ECD4-F541-BE7A-75723D656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A64097-F757-AE43-AFC0-DEA79B7DF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F00F1-E4DC-2A4B-AB9F-D800DCEF8635}" type="datetimeFigureOut">
              <a:rPr lang="fr-FR" smtClean="0"/>
              <a:t>16/12/2021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0D9781-D1C4-894D-A793-6FE054BA23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FDFD58-D2EF-6D49-ABEC-819024DF1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3FA06-58A1-C649-AF68-F2B90E819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16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5">
            <a:extLst>
              <a:ext uri="{FF2B5EF4-FFF2-40B4-BE49-F238E27FC236}">
                <a16:creationId xmlns:a16="http://schemas.microsoft.com/office/drawing/2014/main" id="{BCA52B0E-06AA-4719-AAB6-BC3A00BD3244}"/>
              </a:ext>
            </a:extLst>
          </p:cNvPr>
          <p:cNvSpPr/>
          <p:nvPr/>
        </p:nvSpPr>
        <p:spPr>
          <a:xfrm>
            <a:off x="1791116" y="903402"/>
            <a:ext cx="8328819" cy="23393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sz="1600" spc="-1" dirty="0">
                <a:solidFill>
                  <a:srgbClr val="000000"/>
                </a:solidFill>
                <a:ea typeface="MS PGothic"/>
                <a:cs typeface="Arial" panose="020B0604020202020204" pitchFamily="34" charset="0"/>
              </a:rPr>
              <a:t>L’observatoire CTA sera dédié à l’astronomie gamma des très hautes énergies. Il représente la troisième génération de télescopes gamma au sol de type </a:t>
            </a:r>
            <a:r>
              <a:rPr lang="fr-FR" sz="1600" spc="-1" dirty="0" err="1">
                <a:solidFill>
                  <a:srgbClr val="000000"/>
                </a:solidFill>
                <a:ea typeface="MS PGothic"/>
                <a:cs typeface="Arial" panose="020B0604020202020204" pitchFamily="34" charset="0"/>
              </a:rPr>
              <a:t>Cerenkov</a:t>
            </a:r>
            <a:r>
              <a:rPr lang="fr-FR" sz="1600" spc="-1" dirty="0">
                <a:solidFill>
                  <a:srgbClr val="000000"/>
                </a:solidFill>
                <a:ea typeface="MS PGothic"/>
                <a:cs typeface="Arial" panose="020B0604020202020204" pitchFamily="34" charset="0"/>
              </a:rPr>
              <a:t> (Imageurs) après Whipple/CAT, VERITAS/MAGIC/HESS. </a:t>
            </a:r>
          </a:p>
          <a:p>
            <a:pPr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endParaRPr lang="fr-FR" sz="1600" spc="-1" dirty="0">
              <a:solidFill>
                <a:srgbClr val="000000"/>
              </a:solidFill>
              <a:ea typeface="MS PGothic"/>
              <a:cs typeface="Arial" panose="020B0604020202020204" pitchFamily="34" charset="0"/>
            </a:endParaRPr>
          </a:p>
          <a:p>
            <a:pPr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sz="1600" spc="-1" dirty="0">
                <a:solidFill>
                  <a:srgbClr val="000000"/>
                </a:solidFill>
                <a:ea typeface="MS PGothic"/>
                <a:cs typeface="Arial" panose="020B0604020202020204" pitchFamily="34" charset="0"/>
              </a:rPr>
              <a:t>Il sera à terme constitué de télescopes de différentes tailles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sz="1600" spc="-1" dirty="0">
                <a:solidFill>
                  <a:srgbClr val="000000"/>
                </a:solidFill>
                <a:ea typeface="MS PGothic"/>
                <a:cs typeface="Arial" panose="020B0604020202020204" pitchFamily="34" charset="0"/>
              </a:rPr>
              <a:t>de petites (SST, Φ=4 m) [qlq </a:t>
            </a:r>
            <a:r>
              <a:rPr lang="fr-FR" sz="1600" spc="-1" dirty="0" err="1">
                <a:solidFill>
                  <a:srgbClr val="000000"/>
                </a:solidFill>
                <a:ea typeface="MS PGothic"/>
                <a:cs typeface="Arial" panose="020B0604020202020204" pitchFamily="34" charset="0"/>
              </a:rPr>
              <a:t>TeV</a:t>
            </a:r>
            <a:r>
              <a:rPr lang="fr-FR" sz="1600" spc="-1" dirty="0">
                <a:solidFill>
                  <a:srgbClr val="000000"/>
                </a:solidFill>
                <a:ea typeface="MS PGothic"/>
                <a:cs typeface="Arial" panose="020B0604020202020204" pitchFamily="34" charset="0"/>
              </a:rPr>
              <a:t> ; 300 </a:t>
            </a:r>
            <a:r>
              <a:rPr lang="fr-FR" sz="1600" spc="-1" dirty="0" err="1">
                <a:solidFill>
                  <a:srgbClr val="000000"/>
                </a:solidFill>
                <a:ea typeface="MS PGothic"/>
                <a:cs typeface="Arial" panose="020B0604020202020204" pitchFamily="34" charset="0"/>
              </a:rPr>
              <a:t>TeV</a:t>
            </a:r>
            <a:r>
              <a:rPr lang="fr-FR" sz="1600" spc="-1" dirty="0">
                <a:solidFill>
                  <a:srgbClr val="000000"/>
                </a:solidFill>
                <a:ea typeface="MS PGothic"/>
                <a:cs typeface="Arial" panose="020B0604020202020204" pitchFamily="34" charset="0"/>
              </a:rPr>
              <a:t>]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sz="1600" spc="-1" dirty="0">
                <a:solidFill>
                  <a:srgbClr val="000000"/>
                </a:solidFill>
                <a:ea typeface="MS PGothic"/>
                <a:cs typeface="Arial" panose="020B0604020202020204" pitchFamily="34" charset="0"/>
              </a:rPr>
              <a:t>moyennes (MST, Φ=12 m) [150GeV;5 </a:t>
            </a:r>
            <a:r>
              <a:rPr lang="fr-FR" sz="1600" spc="-1" dirty="0" err="1">
                <a:solidFill>
                  <a:srgbClr val="000000"/>
                </a:solidFill>
                <a:ea typeface="MS PGothic"/>
                <a:cs typeface="Arial" panose="020B0604020202020204" pitchFamily="34" charset="0"/>
              </a:rPr>
              <a:t>TeV</a:t>
            </a:r>
            <a:r>
              <a:rPr lang="fr-FR" sz="1600" spc="-1" dirty="0">
                <a:solidFill>
                  <a:srgbClr val="000000"/>
                </a:solidFill>
                <a:ea typeface="MS PGothic"/>
                <a:cs typeface="Arial" panose="020B0604020202020204" pitchFamily="34" charset="0"/>
              </a:rPr>
              <a:t>]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sz="1600" spc="-1" dirty="0">
                <a:solidFill>
                  <a:srgbClr val="000000"/>
                </a:solidFill>
                <a:ea typeface="MS PGothic"/>
                <a:cs typeface="Arial" panose="020B0604020202020204" pitchFamily="34" charset="0"/>
              </a:rPr>
              <a:t>grandes (LST, Φ=23 m) [20 </a:t>
            </a:r>
            <a:r>
              <a:rPr lang="fr-FR" sz="1600" spc="-1" dirty="0" err="1">
                <a:solidFill>
                  <a:srgbClr val="000000"/>
                </a:solidFill>
                <a:ea typeface="MS PGothic"/>
                <a:cs typeface="Arial" panose="020B0604020202020204" pitchFamily="34" charset="0"/>
              </a:rPr>
              <a:t>GeV</a:t>
            </a:r>
            <a:r>
              <a:rPr lang="fr-FR" sz="1600" spc="-1" dirty="0">
                <a:solidFill>
                  <a:srgbClr val="000000"/>
                </a:solidFill>
                <a:ea typeface="MS PGothic"/>
                <a:cs typeface="Arial" panose="020B0604020202020204" pitchFamily="34" charset="0"/>
              </a:rPr>
              <a:t>, qlq </a:t>
            </a:r>
            <a:r>
              <a:rPr lang="fr-FR" sz="1600" spc="-1" dirty="0" err="1">
                <a:solidFill>
                  <a:srgbClr val="000000"/>
                </a:solidFill>
                <a:ea typeface="MS PGothic"/>
                <a:cs typeface="Arial" panose="020B0604020202020204" pitchFamily="34" charset="0"/>
              </a:rPr>
              <a:t>TeV</a:t>
            </a:r>
            <a:r>
              <a:rPr lang="fr-FR" sz="1600" spc="-1" dirty="0">
                <a:solidFill>
                  <a:srgbClr val="000000"/>
                </a:solidFill>
                <a:ea typeface="MS PGothic"/>
                <a:cs typeface="Arial" panose="020B0604020202020204" pitchFamily="34" charset="0"/>
              </a:rPr>
              <a:t>].</a:t>
            </a:r>
            <a:endParaRPr lang="fr-FR" sz="1600" spc="-1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endParaRPr lang="fr-FR" sz="1600" spc="-1" dirty="0">
              <a:solidFill>
                <a:srgbClr val="000000"/>
              </a:solidFill>
              <a:ea typeface="MS PGothic"/>
              <a:cs typeface="Arial" panose="020B0604020202020204" pitchFamily="34" charset="0"/>
            </a:endParaRPr>
          </a:p>
          <a:p>
            <a:pPr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endParaRPr lang="fr-FR" sz="1600" spc="-1" dirty="0">
              <a:solidFill>
                <a:srgbClr val="000000"/>
              </a:solidFill>
              <a:ea typeface="MS PGothic"/>
              <a:cs typeface="Arial" panose="020B0604020202020204" pitchFamily="34" charset="0"/>
            </a:endParaRPr>
          </a:p>
          <a:p>
            <a:pPr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endParaRPr lang="fr-FR" sz="1600" spc="-1" dirty="0"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55BADF0-A505-4A81-A31B-01D3F14D380F}"/>
              </a:ext>
            </a:extLst>
          </p:cNvPr>
          <p:cNvSpPr txBox="1"/>
          <p:nvPr/>
        </p:nvSpPr>
        <p:spPr>
          <a:xfrm>
            <a:off x="4144850" y="108502"/>
            <a:ext cx="4177391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/>
              <a:t>CTA: Le </a:t>
            </a:r>
            <a:r>
              <a:rPr lang="fr-FR" sz="2000" b="1" dirty="0" err="1"/>
              <a:t>Cerenkov</a:t>
            </a:r>
            <a:r>
              <a:rPr lang="fr-FR" sz="2000" b="1" dirty="0"/>
              <a:t> </a:t>
            </a:r>
            <a:r>
              <a:rPr lang="fr-FR" sz="2000" b="1" dirty="0" err="1"/>
              <a:t>Telescope</a:t>
            </a:r>
            <a:r>
              <a:rPr lang="fr-FR" sz="2000" b="1" dirty="0"/>
              <a:t> </a:t>
            </a:r>
            <a:r>
              <a:rPr lang="fr-FR" sz="2000" b="1" dirty="0" err="1"/>
              <a:t>Array</a:t>
            </a:r>
            <a:endParaRPr lang="fr-FR" sz="2000" b="1" dirty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EDC7266C-570D-490C-843E-2D9DF209D57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720917" y="3012532"/>
            <a:ext cx="3202646" cy="3407733"/>
          </a:xfrm>
          <a:prstGeom prst="rect">
            <a:avLst/>
          </a:prstGeom>
          <a:ln w="0"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E245F43-D54E-4D74-8D0C-912A626D7146}"/>
              </a:ext>
            </a:extLst>
          </p:cNvPr>
          <p:cNvSpPr txBox="1"/>
          <p:nvPr/>
        </p:nvSpPr>
        <p:spPr>
          <a:xfrm>
            <a:off x="1791115" y="3429001"/>
            <a:ext cx="473343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sz="1600" i="1" spc="-1" dirty="0">
                <a:solidFill>
                  <a:srgbClr val="000000"/>
                </a:solidFill>
                <a:ea typeface="MS PGothic"/>
                <a:cs typeface="Arial" panose="020B0604020202020204" pitchFamily="34" charset="0"/>
              </a:rPr>
              <a:t>L’observatoire sera installé sur 2 sites </a:t>
            </a:r>
            <a:r>
              <a:rPr lang="fr-FR" sz="1600" spc="-1" dirty="0">
                <a:solidFill>
                  <a:srgbClr val="000000"/>
                </a:solidFill>
                <a:ea typeface="MS PGothic"/>
                <a:cs typeface="Arial" panose="020B0604020202020204" pitchFamily="34" charset="0"/>
              </a:rPr>
              <a:t>:</a:t>
            </a:r>
            <a:endParaRPr lang="fr-FR" sz="1600" spc="-1" dirty="0">
              <a:cs typeface="Arial" panose="020B0604020202020204" pitchFamily="34" charset="0"/>
            </a:endParaRPr>
          </a:p>
          <a:p>
            <a:pPr marL="214200" indent="-213120"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sz="1600" spc="-1" dirty="0">
                <a:solidFill>
                  <a:srgbClr val="000000"/>
                </a:solidFill>
                <a:ea typeface="MS PGothic"/>
                <a:cs typeface="Arial" panose="020B0604020202020204" pitchFamily="34" charset="0"/>
              </a:rPr>
              <a:t>La Palma (Canaries), sur le site de l’</a:t>
            </a:r>
            <a:r>
              <a:rPr lang="fr-FR" sz="1600" spc="-1" dirty="0" err="1">
                <a:solidFill>
                  <a:srgbClr val="000000"/>
                </a:solidFill>
                <a:ea typeface="MS PGothic"/>
                <a:cs typeface="Arial" panose="020B0604020202020204" pitchFamily="34" charset="0"/>
              </a:rPr>
              <a:t>Observatorio</a:t>
            </a:r>
            <a:r>
              <a:rPr lang="fr-FR" sz="1600" spc="-1" dirty="0">
                <a:solidFill>
                  <a:srgbClr val="000000"/>
                </a:solidFill>
                <a:ea typeface="MS PGothic"/>
                <a:cs typeface="Arial" panose="020B0604020202020204" pitchFamily="34" charset="0"/>
              </a:rPr>
              <a:t> </a:t>
            </a:r>
            <a:r>
              <a:rPr lang="fr-FR" sz="1600" spc="-1" dirty="0" err="1">
                <a:solidFill>
                  <a:srgbClr val="000000"/>
                </a:solidFill>
                <a:ea typeface="MS PGothic"/>
                <a:cs typeface="Arial" panose="020B0604020202020204" pitchFamily="34" charset="0"/>
              </a:rPr>
              <a:t>del</a:t>
            </a:r>
            <a:r>
              <a:rPr lang="fr-FR" sz="1600" spc="-1" dirty="0">
                <a:solidFill>
                  <a:srgbClr val="000000"/>
                </a:solidFill>
                <a:ea typeface="MS PGothic"/>
                <a:cs typeface="Arial" panose="020B0604020202020204" pitchFamily="34" charset="0"/>
              </a:rPr>
              <a:t> Roque de los Muchachos (Institut d’Astrophysique des Canaries -IAC)</a:t>
            </a:r>
            <a:endParaRPr lang="fr-FR" sz="1600" spc="-1" dirty="0">
              <a:cs typeface="Arial" panose="020B0604020202020204" pitchFamily="34" charset="0"/>
            </a:endParaRPr>
          </a:p>
          <a:p>
            <a:pPr marL="214200" indent="-213120"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sz="1600" spc="-1" dirty="0">
                <a:solidFill>
                  <a:srgbClr val="000000"/>
                </a:solidFill>
                <a:ea typeface="MS PGothic"/>
                <a:cs typeface="Arial" panose="020B0604020202020204" pitchFamily="34" charset="0"/>
              </a:rPr>
              <a:t>Au Chili, dans le désert d’Atacama, 10 km SW de l’Observatoire </a:t>
            </a:r>
            <a:r>
              <a:rPr lang="fr-FR" sz="1600" spc="-1" dirty="0" err="1">
                <a:solidFill>
                  <a:srgbClr val="000000"/>
                </a:solidFill>
                <a:ea typeface="MS PGothic"/>
                <a:cs typeface="Arial" panose="020B0604020202020204" pitchFamily="34" charset="0"/>
              </a:rPr>
              <a:t>Paranal</a:t>
            </a:r>
            <a:r>
              <a:rPr lang="fr-FR" sz="1600" spc="-1" dirty="0">
                <a:solidFill>
                  <a:srgbClr val="000000"/>
                </a:solidFill>
                <a:ea typeface="MS PGothic"/>
                <a:cs typeface="Arial" panose="020B0604020202020204" pitchFamily="34" charset="0"/>
              </a:rPr>
              <a:t> de l’ESO</a:t>
            </a:r>
          </a:p>
          <a:p>
            <a:pPr marL="1080">
              <a:buClr>
                <a:srgbClr val="000000"/>
              </a:buClr>
              <a:buSzPct val="45000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endParaRPr lang="fr-FR" sz="1600" i="1" spc="-1" dirty="0">
              <a:solidFill>
                <a:srgbClr val="000000"/>
              </a:solidFill>
              <a:ea typeface="MS PGothic"/>
              <a:cs typeface="Arial" panose="020B0604020202020204" pitchFamily="34" charset="0"/>
            </a:endParaRPr>
          </a:p>
          <a:p>
            <a:pPr marL="1080">
              <a:buClr>
                <a:srgbClr val="000000"/>
              </a:buClr>
              <a:buSzPct val="45000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sz="1600" i="1" spc="-1" dirty="0">
                <a:solidFill>
                  <a:srgbClr val="000000"/>
                </a:solidFill>
                <a:ea typeface="MS PGothic"/>
                <a:cs typeface="Arial" panose="020B0604020202020204" pitchFamily="34" charset="0"/>
              </a:rPr>
              <a:t>Centres névralgiques</a:t>
            </a:r>
          </a:p>
          <a:p>
            <a:pPr marL="214200" indent="-213120"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sz="1600" spc="-1" dirty="0">
                <a:solidFill>
                  <a:srgbClr val="000000"/>
                </a:solidFill>
                <a:ea typeface="MS PGothic"/>
              </a:rPr>
              <a:t>Centre de données : </a:t>
            </a:r>
            <a:r>
              <a:rPr lang="fr-FR" sz="1600" spc="-1" dirty="0" err="1">
                <a:solidFill>
                  <a:srgbClr val="000000"/>
                </a:solidFill>
                <a:ea typeface="MS PGothic"/>
              </a:rPr>
              <a:t>Zeuthen</a:t>
            </a:r>
            <a:r>
              <a:rPr lang="fr-FR" sz="1600" spc="-1" dirty="0">
                <a:solidFill>
                  <a:srgbClr val="000000"/>
                </a:solidFill>
                <a:ea typeface="MS PGothic"/>
              </a:rPr>
              <a:t> (Berlin)</a:t>
            </a:r>
          </a:p>
          <a:p>
            <a:pPr marL="214200" indent="-213120"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sz="1600" spc="-1" dirty="0">
                <a:solidFill>
                  <a:srgbClr val="000000"/>
                </a:solidFill>
                <a:ea typeface="MS PGothic"/>
              </a:rPr>
              <a:t>CTAO, la gouvernance de l’Observatoire: Bologne</a:t>
            </a:r>
            <a:endParaRPr lang="fr-FR" sz="1600" spc="-1" dirty="0"/>
          </a:p>
          <a:p>
            <a:pPr marL="214200" indent="-213120"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endParaRPr lang="fr-FR" sz="1600" spc="-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930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88ABD415-4E5C-4C5C-B5F9-DC1098D34008}"/>
              </a:ext>
            </a:extLst>
          </p:cNvPr>
          <p:cNvSpPr txBox="1"/>
          <p:nvPr/>
        </p:nvSpPr>
        <p:spPr>
          <a:xfrm>
            <a:off x="240030" y="140268"/>
            <a:ext cx="117934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u="sng" dirty="0">
                <a:solidFill>
                  <a:srgbClr val="0070C0"/>
                </a:solidFill>
              </a:rPr>
              <a:t>Réponse à CTAO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i="1" dirty="0">
                <a:solidFill>
                  <a:srgbClr val="000000"/>
                </a:solidFill>
              </a:rPr>
              <a:t>Un premier test a été réalisé au laboratoire mi-avril 20</a:t>
            </a:r>
            <a:r>
              <a:rPr lang="fr-FR" dirty="0">
                <a:solidFill>
                  <a:srgbClr val="000000"/>
                </a:solidFill>
              </a:rPr>
              <a:t>21 en simulant la pression du vent par une charge (du sable) uniformément répartie sur la toile du volet. (« classe 5 »)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EF3C55F-8494-4751-926E-63D00408D3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0030" y="1543482"/>
            <a:ext cx="6562924" cy="459046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DFC1D92-6FB7-4C24-84CA-CEA5B10DA8AB}"/>
              </a:ext>
            </a:extLst>
          </p:cNvPr>
          <p:cNvSpPr txBox="1"/>
          <p:nvPr/>
        </p:nvSpPr>
        <p:spPr>
          <a:xfrm>
            <a:off x="1393375" y="6146374"/>
            <a:ext cx="4256233" cy="38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80808"/>
                </a:solidFill>
              </a:rPr>
              <a:t>Extrait du « </a:t>
            </a:r>
            <a:r>
              <a:rPr lang="fr-FR" dirty="0" err="1">
                <a:solidFill>
                  <a:srgbClr val="080808"/>
                </a:solidFill>
              </a:rPr>
              <a:t>progress</a:t>
            </a:r>
            <a:r>
              <a:rPr lang="fr-FR" dirty="0">
                <a:solidFill>
                  <a:srgbClr val="080808"/>
                </a:solidFill>
              </a:rPr>
              <a:t> report », juin 2021.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0C0A265-5613-4FB7-B69A-2DE74F481D66}"/>
              </a:ext>
            </a:extLst>
          </p:cNvPr>
          <p:cNvSpPr txBox="1"/>
          <p:nvPr/>
        </p:nvSpPr>
        <p:spPr>
          <a:xfrm>
            <a:off x="7050024" y="2273713"/>
            <a:ext cx="451713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Rapport </a:t>
            </a:r>
            <a:r>
              <a:rPr lang="en-US" sz="18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soumis</a:t>
            </a:r>
            <a:r>
              <a:rPr lang="en-US" sz="1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au CTAO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nov.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Définition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des classes de resistance au vent: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 13659:2015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Description des tests de qualification :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 1932:2013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</a:rPr>
              <a:t>Fonctionnement</a:t>
            </a:r>
            <a:r>
              <a:rPr lang="en-US" dirty="0">
                <a:latin typeface="Calibri" panose="020F0502020204030204" pitchFamily="34" charset="0"/>
              </a:rPr>
              <a:t> normal : </a:t>
            </a:r>
            <a:r>
              <a:rPr lang="en-US" dirty="0" err="1">
                <a:latin typeface="Calibri" panose="020F0502020204030204" pitchFamily="34" charset="0"/>
              </a:rPr>
              <a:t>classe</a:t>
            </a:r>
            <a:r>
              <a:rPr lang="en-US" dirty="0">
                <a:latin typeface="Calibri" panose="020F0502020204030204" pitchFamily="34" charset="0"/>
              </a:rPr>
              <a:t>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Limite de sécurité : classe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Vitesse de vent (équivalente) testée : 157 km/h</a:t>
            </a:r>
          </a:p>
          <a:p>
            <a:r>
              <a:rPr lang="fr-FR" i="1" u="sng" dirty="0"/>
              <a:t>Premier retour encourageant. Réponse finale en attente</a:t>
            </a:r>
          </a:p>
        </p:txBody>
      </p:sp>
    </p:spTree>
    <p:extLst>
      <p:ext uri="{BB962C8B-B14F-4D97-AF65-F5344CB8AC3E}">
        <p14:creationId xmlns:p14="http://schemas.microsoft.com/office/powerpoint/2010/main" val="3767076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299F9D7-9253-4338-AE8A-EFF02DDB0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07" y="655502"/>
            <a:ext cx="8753497" cy="48449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2FE3989-CC0E-4912-AB12-91F510F59ECE}"/>
              </a:ext>
            </a:extLst>
          </p:cNvPr>
          <p:cNvSpPr txBox="1"/>
          <p:nvPr/>
        </p:nvSpPr>
        <p:spPr>
          <a:xfrm>
            <a:off x="204807" y="5740833"/>
            <a:ext cx="86876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Roberta </a:t>
            </a:r>
            <a:r>
              <a:rPr lang="fr-FR" sz="16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Zanin</a:t>
            </a:r>
            <a:r>
              <a:rPr lang="fr-FR" sz="16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(CTAO </a:t>
            </a:r>
            <a:r>
              <a:rPr lang="fr-FR" sz="16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Scientist</a:t>
            </a:r>
            <a:r>
              <a:rPr lang="fr-FR" sz="16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Manager) @ Collab. Meeting, 19 mai 2021</a:t>
            </a:r>
          </a:p>
          <a:p>
            <a:pPr marL="358775" lvl="1"/>
            <a:r>
              <a:rPr lang="en-US" sz="16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“First MST not before end 2022 Second bunch of 4 MSTs not before 2024 </a:t>
            </a:r>
            <a:r>
              <a:rPr lang="en-US" sz="1600" i="1" u="sng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bunch of 4 MSTs certainly after 2025”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88BCE2A-4435-4B89-A93C-878DB1E72F95}"/>
              </a:ext>
            </a:extLst>
          </p:cNvPr>
          <p:cNvSpPr txBox="1"/>
          <p:nvPr/>
        </p:nvSpPr>
        <p:spPr>
          <a:xfrm>
            <a:off x="135516" y="286170"/>
            <a:ext cx="37323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calendrier </a:t>
            </a:r>
            <a:r>
              <a:rPr lang="fr-FR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NectarCAM</a:t>
            </a:r>
            <a:r>
              <a:rPr lang="fr-F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fr-FR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</a:t>
            </a:r>
            <a:r>
              <a:rPr lang="fr-F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2021)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21471C4-2EA2-499B-A641-77A86F43331A}"/>
              </a:ext>
            </a:extLst>
          </p:cNvPr>
          <p:cNvSpPr txBox="1"/>
          <p:nvPr/>
        </p:nvSpPr>
        <p:spPr>
          <a:xfrm>
            <a:off x="9116569" y="1380744"/>
            <a:ext cx="2935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construction des 9 caméras se fera indépendamment du déploiement des télescopes</a:t>
            </a:r>
          </a:p>
          <a:p>
            <a:r>
              <a:rPr lang="fr-FR" dirty="0"/>
              <a:t>-&gt; Stockage, (Saclay ?)</a:t>
            </a:r>
          </a:p>
        </p:txBody>
      </p:sp>
    </p:spTree>
    <p:extLst>
      <p:ext uri="{BB962C8B-B14F-4D97-AF65-F5344CB8AC3E}">
        <p14:creationId xmlns:p14="http://schemas.microsoft.com/office/powerpoint/2010/main" val="4176385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>
            <a:extLst>
              <a:ext uri="{FF2B5EF4-FFF2-40B4-BE49-F238E27FC236}">
                <a16:creationId xmlns:a16="http://schemas.microsoft.com/office/drawing/2014/main" id="{27AEF965-9E38-D341-824A-C23CC2F8938A}"/>
              </a:ext>
            </a:extLst>
          </p:cNvPr>
          <p:cNvSpPr txBox="1"/>
          <p:nvPr/>
        </p:nvSpPr>
        <p:spPr>
          <a:xfrm>
            <a:off x="5094353" y="127730"/>
            <a:ext cx="129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/>
              <a:t>Les leçons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74DA92A-F6EE-4249-B48D-36705AA71DCC}"/>
              </a:ext>
            </a:extLst>
          </p:cNvPr>
          <p:cNvSpPr txBox="1"/>
          <p:nvPr/>
        </p:nvSpPr>
        <p:spPr>
          <a:xfrm>
            <a:off x="587296" y="636294"/>
            <a:ext cx="989172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/>
              <a:t>Très gros projet avec une structure « privée » (assez proche de Fermi). Ca n’est pas une manip au sens habituel, indépendamment de la taille du projet.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Transfert de propriété entre les constructeurs (CTAC) et l’ERIC (CTAO)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Assurance qualité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Multiples interlocuteurs/sous-projet (structure, acquisition/ECC, 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Gestion projet stricte (documentation, normes, 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/>
              <a:t>Costbook</a:t>
            </a:r>
            <a:r>
              <a:rPr lang="fr-FR" dirty="0"/>
              <a:t> à respecter</a:t>
            </a:r>
          </a:p>
          <a:p>
            <a:pPr algn="l"/>
            <a:endParaRPr lang="fr-FR" dirty="0"/>
          </a:p>
          <a:p>
            <a:pPr algn="l"/>
            <a:r>
              <a:rPr lang="fr-FR" dirty="0"/>
              <a:t>les difficultés rencontrées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Définition du projet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Appel à la </a:t>
            </a:r>
            <a:r>
              <a:rPr lang="fr-FR" dirty="0" err="1"/>
              <a:t>soutraitance</a:t>
            </a:r>
            <a:r>
              <a:rPr lang="fr-FR" dirty="0"/>
              <a:t> (par ex. le </a:t>
            </a:r>
            <a:r>
              <a:rPr lang="fr-FR" dirty="0" err="1"/>
              <a:t>shutter</a:t>
            </a:r>
            <a:r>
              <a:rPr lang="fr-FR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L’imprévu total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COVID (retard à tous les niveaux)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Hall de montage (conditions de travail)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Augmentation des coûts (</a:t>
            </a:r>
            <a:r>
              <a:rPr lang="fr-FR" dirty="0" err="1"/>
              <a:t>costbook</a:t>
            </a:r>
            <a:r>
              <a:rPr lang="fr-FR" dirty="0"/>
              <a:t> non respecté)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dirty="0"/>
              <a:t>volcan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Préparation d’une CDMR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Transfert de propriété -&gt; documentation Verif &amp; Test et  maintenance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Stockage en cas de retard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Obsolescence (des années…)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5572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3C559C0-DEE4-4012-BC4B-13A7B3FD4D3B}"/>
              </a:ext>
            </a:extLst>
          </p:cNvPr>
          <p:cNvSpPr txBox="1"/>
          <p:nvPr/>
        </p:nvSpPr>
        <p:spPr>
          <a:xfrm>
            <a:off x="474726" y="27432"/>
            <a:ext cx="7187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CTA, réseau de télescopes </a:t>
            </a:r>
            <a:r>
              <a:rPr lang="fr-FR" sz="2400" b="1" dirty="0" err="1">
                <a:solidFill>
                  <a:srgbClr val="FF0000"/>
                </a:solidFill>
              </a:rPr>
              <a:t>Cerenkov</a:t>
            </a:r>
            <a:r>
              <a:rPr lang="fr-FR" sz="2400" b="1" dirty="0">
                <a:solidFill>
                  <a:srgbClr val="FF0000"/>
                </a:solidFill>
              </a:rPr>
              <a:t> au sol pour l’astronomie gamma des très hautes énergies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4FD49D3-E4B7-475A-9848-59E34DAC8403}"/>
              </a:ext>
            </a:extLst>
          </p:cNvPr>
          <p:cNvSpPr txBox="1"/>
          <p:nvPr/>
        </p:nvSpPr>
        <p:spPr>
          <a:xfrm>
            <a:off x="621030" y="1529513"/>
            <a:ext cx="109499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Le contexte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Projet sur le très long terme, on parle de 30 ans d’exploitation, à l’image des télescopes de l’ESO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“The </a:t>
            </a:r>
            <a:r>
              <a:rPr lang="en-US" b="0" i="0" dirty="0">
                <a:solidFill>
                  <a:srgbClr val="FF0000"/>
                </a:solidFill>
                <a:effectLst/>
              </a:rPr>
              <a:t>CTA Observatory </a:t>
            </a:r>
            <a:r>
              <a:rPr lang="en-US" b="0" i="0" dirty="0" err="1">
                <a:solidFill>
                  <a:srgbClr val="FF0000"/>
                </a:solidFill>
                <a:effectLst/>
              </a:rPr>
              <a:t>gGmbH</a:t>
            </a:r>
            <a:r>
              <a:rPr lang="en-US" b="0" i="0" dirty="0">
                <a:solidFill>
                  <a:srgbClr val="FF0000"/>
                </a:solidFill>
                <a:effectLst/>
              </a:rPr>
              <a:t> (CTAO </a:t>
            </a:r>
            <a:r>
              <a:rPr lang="en-US" b="0" i="0" dirty="0" err="1">
                <a:solidFill>
                  <a:srgbClr val="FF0000"/>
                </a:solidFill>
                <a:effectLst/>
              </a:rPr>
              <a:t>gGmbH</a:t>
            </a:r>
            <a:r>
              <a:rPr lang="en-US" b="0" i="0" dirty="0">
                <a:solidFill>
                  <a:srgbClr val="FF0000"/>
                </a:solidFill>
                <a:effectLst/>
              </a:rPr>
              <a:t>)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is the interim legal entity in the preparation of the design and implementation of the CTA Observatory until the final legal entity, a European Research Infrastructure Consortium (ERIC), is achieved. </a:t>
            </a:r>
            <a:r>
              <a:rPr lang="en-US" b="0" i="0" dirty="0">
                <a:effectLst/>
              </a:rPr>
              <a:t>The CTAO </a:t>
            </a:r>
            <a:r>
              <a:rPr lang="en-US" b="0" i="0" dirty="0" err="1">
                <a:effectLst/>
              </a:rPr>
              <a:t>gGmbH</a:t>
            </a:r>
            <a:r>
              <a:rPr lang="en-US" b="0" i="0" dirty="0">
                <a:effectLst/>
              </a:rPr>
              <a:t> works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in close cooperation with the </a:t>
            </a:r>
            <a:r>
              <a:rPr lang="en-US" b="0" i="0" u="none" strike="noStrike" dirty="0">
                <a:solidFill>
                  <a:srgbClr val="FF0000"/>
                </a:solidFill>
                <a:effectLst/>
              </a:rPr>
              <a:t>CTA Consortium (CTAC)</a:t>
            </a:r>
            <a:r>
              <a:rPr lang="en-US" b="0" i="0" dirty="0">
                <a:solidFill>
                  <a:srgbClr val="FF0000"/>
                </a:solidFill>
                <a:effectLst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</a:rPr>
              <a:t>that is contributing to the definition of the instrument design and the scientific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programme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.”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25 pays, 150 </a:t>
            </a:r>
            <a:r>
              <a:rPr lang="en-US" dirty="0" err="1">
                <a:solidFill>
                  <a:srgbClr val="000000"/>
                </a:solidFill>
              </a:rPr>
              <a:t>labos</a:t>
            </a:r>
            <a:r>
              <a:rPr lang="en-US" dirty="0">
                <a:solidFill>
                  <a:srgbClr val="000000"/>
                </a:solidFill>
              </a:rPr>
              <a:t>, 1500 </a:t>
            </a:r>
            <a:r>
              <a:rPr lang="en-US" dirty="0" err="1">
                <a:solidFill>
                  <a:srgbClr val="000000"/>
                </a:solidFill>
              </a:rPr>
              <a:t>collaborateurs</a:t>
            </a:r>
            <a:r>
              <a:rPr lang="en-US" dirty="0">
                <a:solidFill>
                  <a:srgbClr val="000000"/>
                </a:solidFill>
              </a:rPr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Plein de sous-ensembles (petits consortia)</a:t>
            </a:r>
            <a:r>
              <a:rPr lang="en-US" dirty="0">
                <a:solidFill>
                  <a:srgbClr val="000000"/>
                </a:solidFill>
              </a:rPr>
              <a:t>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grands, petits, </a:t>
            </a:r>
            <a:r>
              <a:rPr lang="en-US" dirty="0" err="1">
                <a:solidFill>
                  <a:srgbClr val="000000"/>
                </a:solidFill>
              </a:rPr>
              <a:t>moyens</a:t>
            </a:r>
            <a:r>
              <a:rPr lang="en-US" dirty="0">
                <a:solidFill>
                  <a:srgbClr val="000000"/>
                </a:solidFill>
              </a:rPr>
              <a:t> telescopes.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Pour un type de telescope : structure, camera, </a:t>
            </a:r>
            <a:r>
              <a:rPr lang="en-US" dirty="0" err="1">
                <a:solidFill>
                  <a:srgbClr val="000000"/>
                </a:solidFill>
              </a:rPr>
              <a:t>miroirs</a:t>
            </a:r>
            <a:endParaRPr lang="en-US" dirty="0">
              <a:solidFill>
                <a:srgbClr val="000000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Acquisition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Stockage et </a:t>
            </a:r>
            <a:r>
              <a:rPr lang="en-US" dirty="0" err="1">
                <a:solidFill>
                  <a:srgbClr val="000000"/>
                </a:solidFill>
              </a:rPr>
              <a:t>accès</a:t>
            </a:r>
            <a:r>
              <a:rPr lang="en-US" dirty="0">
                <a:solidFill>
                  <a:srgbClr val="000000"/>
                </a:solidFill>
              </a:rPr>
              <a:t> public aux </a:t>
            </a:r>
            <a:r>
              <a:rPr lang="en-US" dirty="0" err="1">
                <a:solidFill>
                  <a:srgbClr val="000000"/>
                </a:solidFill>
              </a:rPr>
              <a:t>données</a:t>
            </a:r>
            <a:endParaRPr lang="en-US" dirty="0">
              <a:solidFill>
                <a:srgbClr val="000000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Outils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d’analyse</a:t>
            </a:r>
            <a:r>
              <a:rPr lang="en-US" dirty="0">
                <a:solidFill>
                  <a:srgbClr val="000000"/>
                </a:solidFill>
              </a:rPr>
              <a:t> publics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Communication (à </a:t>
            </a:r>
            <a:r>
              <a:rPr lang="en-US" dirty="0" err="1">
                <a:solidFill>
                  <a:srgbClr val="000000"/>
                </a:solidFill>
              </a:rPr>
              <a:t>l’image</a:t>
            </a:r>
            <a:r>
              <a:rPr lang="en-US" dirty="0">
                <a:solidFill>
                  <a:srgbClr val="000000"/>
                </a:solidFill>
              </a:rPr>
              <a:t> de la NASA, le </a:t>
            </a:r>
            <a:r>
              <a:rPr lang="en-US" dirty="0" err="1">
                <a:solidFill>
                  <a:srgbClr val="000000"/>
                </a:solidFill>
              </a:rPr>
              <a:t>contribuable</a:t>
            </a:r>
            <a:r>
              <a:rPr lang="en-US" dirty="0">
                <a:solidFill>
                  <a:srgbClr val="000000"/>
                </a:solidFill>
              </a:rPr>
              <a:t> doit savoir </a:t>
            </a:r>
            <a:r>
              <a:rPr lang="en-US" dirty="0" err="1">
                <a:solidFill>
                  <a:srgbClr val="000000"/>
                </a:solidFill>
              </a:rPr>
              <a:t>où</a:t>
            </a:r>
            <a:r>
              <a:rPr lang="en-US" dirty="0">
                <a:solidFill>
                  <a:srgbClr val="000000"/>
                </a:solidFill>
              </a:rPr>
              <a:t> passe son argent)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“</a:t>
            </a:r>
            <a:r>
              <a:rPr lang="en-US" dirty="0">
                <a:solidFill>
                  <a:srgbClr val="0070C0"/>
                </a:solidFill>
              </a:rPr>
              <a:t>Le CTAC a </a:t>
            </a:r>
            <a:r>
              <a:rPr lang="en-US" dirty="0" err="1">
                <a:solidFill>
                  <a:srgbClr val="0070C0"/>
                </a:solidFill>
              </a:rPr>
              <a:t>l’argent</a:t>
            </a:r>
            <a:r>
              <a:rPr lang="en-US" dirty="0">
                <a:solidFill>
                  <a:srgbClr val="0070C0"/>
                </a:solidFill>
              </a:rPr>
              <a:t>, le CTAO le </a:t>
            </a:r>
            <a:r>
              <a:rPr lang="en-US" dirty="0" err="1">
                <a:solidFill>
                  <a:srgbClr val="0070C0"/>
                </a:solidFill>
              </a:rPr>
              <a:t>pouvoir</a:t>
            </a:r>
            <a:r>
              <a:rPr lang="en-US" dirty="0">
                <a:solidFill>
                  <a:srgbClr val="000000"/>
                </a:solidFill>
              </a:rPr>
              <a:t>” (cause de point dur pour la suite)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42929D6-F12A-419D-99AF-92533D4BAF05}"/>
              </a:ext>
            </a:extLst>
          </p:cNvPr>
          <p:cNvSpPr txBox="1"/>
          <p:nvPr/>
        </p:nvSpPr>
        <p:spPr>
          <a:xfrm>
            <a:off x="8128254" y="258264"/>
            <a:ext cx="28829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Au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Contexte/intro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Localement@Gradignan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difficultés/points durs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4A0F1CC-66FC-4F86-889F-027648880CF1}"/>
              </a:ext>
            </a:extLst>
          </p:cNvPr>
          <p:cNvSpPr txBox="1"/>
          <p:nvPr/>
        </p:nvSpPr>
        <p:spPr>
          <a:xfrm>
            <a:off x="621030" y="5968854"/>
            <a:ext cx="1084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/>
              <a:t>Au CENBG, la composante </a:t>
            </a:r>
            <a:r>
              <a:rPr lang="fr-FR" b="1" u="sng" dirty="0" err="1"/>
              <a:t>NectarCAM</a:t>
            </a:r>
            <a:r>
              <a:rPr lang="fr-FR" b="1" u="sng" dirty="0"/>
              <a:t>, caméra des télescopes de taille moyenne. Démarrage début 2019</a:t>
            </a:r>
          </a:p>
        </p:txBody>
      </p:sp>
    </p:spTree>
    <p:extLst>
      <p:ext uri="{BB962C8B-B14F-4D97-AF65-F5344CB8AC3E}">
        <p14:creationId xmlns:p14="http://schemas.microsoft.com/office/powerpoint/2010/main" val="4005265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C4F4CC5E-E67C-4649-BAA1-C48F5C1F0C6B}"/>
              </a:ext>
            </a:extLst>
          </p:cNvPr>
          <p:cNvGrpSpPr/>
          <p:nvPr/>
        </p:nvGrpSpPr>
        <p:grpSpPr>
          <a:xfrm>
            <a:off x="1115568" y="555713"/>
            <a:ext cx="9482328" cy="5928780"/>
            <a:chOff x="0" y="406400"/>
            <a:chExt cx="7819475" cy="5008308"/>
          </a:xfrm>
        </p:grpSpPr>
        <p:pic>
          <p:nvPicPr>
            <p:cNvPr id="8" name="Picture 1">
              <a:extLst>
                <a:ext uri="{FF2B5EF4-FFF2-40B4-BE49-F238E27FC236}">
                  <a16:creationId xmlns:a16="http://schemas.microsoft.com/office/drawing/2014/main" id="{6C22EE04-A98B-4F25-A864-54C425121958}"/>
                </a:ext>
              </a:extLst>
            </p:cNvPr>
            <p:cNvPicPr/>
            <p:nvPr/>
          </p:nvPicPr>
          <p:blipFill>
            <a:blip r:embed="rId3"/>
            <a:srcRect r="4675" b="3420"/>
            <a:stretch/>
          </p:blipFill>
          <p:spPr>
            <a:xfrm>
              <a:off x="0" y="406400"/>
              <a:ext cx="6883400" cy="4969308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" name="CustomShape 6">
              <a:extLst>
                <a:ext uri="{FF2B5EF4-FFF2-40B4-BE49-F238E27FC236}">
                  <a16:creationId xmlns:a16="http://schemas.microsoft.com/office/drawing/2014/main" id="{14BF2ABA-8602-4DE1-ABDF-976DDDD78217}"/>
                </a:ext>
              </a:extLst>
            </p:cNvPr>
            <p:cNvSpPr/>
            <p:nvPr/>
          </p:nvSpPr>
          <p:spPr>
            <a:xfrm>
              <a:off x="0" y="4776067"/>
              <a:ext cx="5436683" cy="63864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tabLst>
                  <a:tab pos="0" algn="l"/>
                  <a:tab pos="446040" algn="l"/>
                  <a:tab pos="895320" algn="l"/>
                  <a:tab pos="1344600" algn="l"/>
                  <a:tab pos="1793880" algn="l"/>
                  <a:tab pos="2243160" algn="l"/>
                  <a:tab pos="2692440" algn="l"/>
                  <a:tab pos="3141720" algn="l"/>
                  <a:tab pos="3591000" algn="l"/>
                  <a:tab pos="4040280" algn="l"/>
                  <a:tab pos="4489560" algn="l"/>
                  <a:tab pos="4938840" algn="l"/>
                  <a:tab pos="5388120" algn="l"/>
                  <a:tab pos="5837400" algn="l"/>
                  <a:tab pos="6286680" algn="l"/>
                  <a:tab pos="6735600" algn="l"/>
                  <a:tab pos="7184880" algn="l"/>
                  <a:tab pos="7634160" algn="l"/>
                  <a:tab pos="8083440" algn="l"/>
                  <a:tab pos="8532720" algn="l"/>
                  <a:tab pos="8982000" algn="l"/>
                  <a:tab pos="8983800" algn="l"/>
                  <a:tab pos="9433080" algn="l"/>
                  <a:tab pos="9882360" algn="l"/>
                  <a:tab pos="10331280" algn="l"/>
                  <a:tab pos="10780560" algn="l"/>
                </a:tabLst>
              </a:pPr>
              <a:r>
                <a:rPr lang="fr-FR" sz="1600" u="sng" spc="-1" dirty="0">
                  <a:solidFill>
                    <a:srgbClr val="000000"/>
                  </a:solidFill>
                  <a:latin typeface="Times New Roman"/>
                  <a:ea typeface="MS PGothic"/>
                </a:rPr>
                <a:t>Chef de projet </a:t>
              </a:r>
              <a:r>
                <a:rPr lang="fr-FR" sz="1600" spc="-1" dirty="0">
                  <a:solidFill>
                    <a:srgbClr val="000000"/>
                  </a:solidFill>
                  <a:latin typeface="Times New Roman"/>
                  <a:ea typeface="MS PGothic"/>
                </a:rPr>
                <a:t>: Philippe </a:t>
              </a:r>
              <a:r>
                <a:rPr lang="fr-FR" sz="1600" spc="-1" dirty="0" err="1">
                  <a:solidFill>
                    <a:srgbClr val="000000"/>
                  </a:solidFill>
                  <a:latin typeface="Times New Roman"/>
                  <a:ea typeface="MS PGothic"/>
                </a:rPr>
                <a:t>Galdemard</a:t>
              </a:r>
              <a:r>
                <a:rPr lang="fr-FR" sz="1600" spc="-1" dirty="0">
                  <a:solidFill>
                    <a:srgbClr val="000000"/>
                  </a:solidFill>
                  <a:latin typeface="Times New Roman"/>
                  <a:ea typeface="MS PGothic"/>
                </a:rPr>
                <a:t> (</a:t>
              </a:r>
              <a:r>
                <a:rPr lang="fr-FR" sz="1600" spc="-1" dirty="0" err="1">
                  <a:solidFill>
                    <a:srgbClr val="000000"/>
                  </a:solidFill>
                  <a:latin typeface="Times New Roman"/>
                  <a:ea typeface="MS PGothic"/>
                </a:rPr>
                <a:t>Irfu</a:t>
              </a:r>
              <a:r>
                <a:rPr lang="fr-FR" sz="1600" spc="-1" dirty="0">
                  <a:solidFill>
                    <a:srgbClr val="000000"/>
                  </a:solidFill>
                  <a:latin typeface="Times New Roman"/>
                  <a:ea typeface="MS PGothic"/>
                </a:rPr>
                <a:t>)</a:t>
              </a:r>
              <a:endParaRPr lang="fr-FR" sz="1600" spc="-1" dirty="0">
                <a:latin typeface="Arial"/>
              </a:endParaRPr>
            </a:p>
            <a:p>
              <a:pPr>
                <a:tabLst>
                  <a:tab pos="0" algn="l"/>
                  <a:tab pos="446040" algn="l"/>
                  <a:tab pos="895320" algn="l"/>
                  <a:tab pos="1344600" algn="l"/>
                  <a:tab pos="1793880" algn="l"/>
                  <a:tab pos="2243160" algn="l"/>
                  <a:tab pos="2692440" algn="l"/>
                  <a:tab pos="3141720" algn="l"/>
                  <a:tab pos="3591000" algn="l"/>
                  <a:tab pos="4040280" algn="l"/>
                  <a:tab pos="4489560" algn="l"/>
                  <a:tab pos="4938840" algn="l"/>
                  <a:tab pos="5388120" algn="l"/>
                  <a:tab pos="5837400" algn="l"/>
                  <a:tab pos="6286680" algn="l"/>
                  <a:tab pos="6735600" algn="l"/>
                  <a:tab pos="7184880" algn="l"/>
                  <a:tab pos="7634160" algn="l"/>
                  <a:tab pos="8083440" algn="l"/>
                  <a:tab pos="8532720" algn="l"/>
                  <a:tab pos="8982000" algn="l"/>
                  <a:tab pos="8983800" algn="l"/>
                  <a:tab pos="9433080" algn="l"/>
                  <a:tab pos="9882360" algn="l"/>
                  <a:tab pos="10331280" algn="l"/>
                  <a:tab pos="10780560" algn="l"/>
                </a:tabLst>
              </a:pPr>
              <a:r>
                <a:rPr lang="fr-FR" sz="1600" u="sng" spc="-1" dirty="0">
                  <a:solidFill>
                    <a:srgbClr val="000000"/>
                  </a:solidFill>
                  <a:latin typeface="Times New Roman"/>
                  <a:ea typeface="MS PGothic"/>
                </a:rPr>
                <a:t>Ingénieure Système</a:t>
              </a:r>
              <a:r>
                <a:rPr lang="fr-FR" sz="1600" spc="-1" dirty="0">
                  <a:solidFill>
                    <a:srgbClr val="000000"/>
                  </a:solidFill>
                  <a:latin typeface="Times New Roman"/>
                  <a:ea typeface="MS PGothic"/>
                </a:rPr>
                <a:t> : Julie </a:t>
              </a:r>
              <a:r>
                <a:rPr lang="fr-FR" sz="1600" spc="-1" dirty="0" err="1">
                  <a:solidFill>
                    <a:srgbClr val="000000"/>
                  </a:solidFill>
                  <a:latin typeface="Times New Roman"/>
                  <a:ea typeface="MS PGothic"/>
                </a:rPr>
                <a:t>Prast</a:t>
              </a:r>
              <a:r>
                <a:rPr lang="fr-FR" sz="1600" spc="-1" dirty="0">
                  <a:solidFill>
                    <a:srgbClr val="000000"/>
                  </a:solidFill>
                  <a:latin typeface="Times New Roman"/>
                  <a:ea typeface="MS PGothic"/>
                </a:rPr>
                <a:t> (LAPP)</a:t>
              </a:r>
              <a:endParaRPr lang="fr-FR" sz="1600" spc="-1" dirty="0">
                <a:latin typeface="Arial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A43EC4C9-7FEB-4D38-AE88-2A10154DF20C}"/>
                </a:ext>
              </a:extLst>
            </p:cNvPr>
            <p:cNvSpPr txBox="1"/>
            <p:nvPr/>
          </p:nvSpPr>
          <p:spPr>
            <a:xfrm>
              <a:off x="6313554" y="828923"/>
              <a:ext cx="1505921" cy="928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u="sng" dirty="0">
                  <a:solidFill>
                    <a:srgbClr val="0070C0"/>
                  </a:solidFill>
                </a:rPr>
                <a:t>Services</a:t>
              </a:r>
            </a:p>
            <a:p>
              <a:r>
                <a:rPr lang="fr-FR" sz="1600" dirty="0"/>
                <a:t>Bureau d’études</a:t>
              </a:r>
            </a:p>
            <a:p>
              <a:r>
                <a:rPr lang="fr-FR" sz="1600" dirty="0"/>
                <a:t>Atelier mécanique</a:t>
              </a:r>
            </a:p>
            <a:p>
              <a:r>
                <a:rPr lang="fr-FR" sz="1600" dirty="0" err="1"/>
                <a:t>Intrumentation</a:t>
              </a:r>
              <a:endParaRPr lang="fr-FR" sz="1600" dirty="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BB9B4716-339F-4447-ACDC-931B8CE5245E}"/>
                </a:ext>
              </a:extLst>
            </p:cNvPr>
            <p:cNvSpPr/>
            <p:nvPr/>
          </p:nvSpPr>
          <p:spPr>
            <a:xfrm>
              <a:off x="4272016" y="1719359"/>
              <a:ext cx="866273" cy="336884"/>
            </a:xfrm>
            <a:prstGeom prst="ellipse">
              <a:avLst/>
            </a:prstGeom>
            <a:solidFill>
              <a:srgbClr val="00B0F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781ADE90-5054-4356-9DF9-674049687E27}"/>
                </a:ext>
              </a:extLst>
            </p:cNvPr>
            <p:cNvSpPr/>
            <p:nvPr/>
          </p:nvSpPr>
          <p:spPr>
            <a:xfrm>
              <a:off x="4272016" y="2554170"/>
              <a:ext cx="866273" cy="336884"/>
            </a:xfrm>
            <a:prstGeom prst="ellipse">
              <a:avLst/>
            </a:prstGeom>
            <a:solidFill>
              <a:srgbClr val="00B0F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17AFCC50-E0FC-4394-B62C-98C56689D5F4}"/>
              </a:ext>
            </a:extLst>
          </p:cNvPr>
          <p:cNvSpPr txBox="1"/>
          <p:nvPr/>
        </p:nvSpPr>
        <p:spPr>
          <a:xfrm>
            <a:off x="2279136" y="94047"/>
            <a:ext cx="718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Le management de la </a:t>
            </a:r>
            <a:r>
              <a:rPr lang="fr-FR" sz="2400" b="1" dirty="0" err="1">
                <a:solidFill>
                  <a:srgbClr val="FF0000"/>
                </a:solidFill>
              </a:rPr>
              <a:t>NectarCAM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6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7C96EFD-7A5C-4067-B2FE-BBDB3E61D139}"/>
              </a:ext>
            </a:extLst>
          </p:cNvPr>
          <p:cNvSpPr txBox="1"/>
          <p:nvPr/>
        </p:nvSpPr>
        <p:spPr>
          <a:xfrm>
            <a:off x="2080934" y="144000"/>
            <a:ext cx="8181950" cy="5347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0" tIns="45000" rIns="90000" bIns="45000" anchorCtr="0" compatLnSpc="0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Activités techniques du projet CTA (2/3)</a:t>
            </a:r>
            <a:r>
              <a:rPr lang="fr-FR" sz="2400" b="1" dirty="0">
                <a:solidFill>
                  <a:schemeClr val="bg1"/>
                </a:solidFill>
                <a:latin typeface="Arial Narrow" panose="020B0606020202030204" pitchFamily="34" charset="0"/>
                <a:ea typeface="Arial Unicode MS" pitchFamily="2"/>
                <a:cs typeface="Arial Unicode MS" pitchFamily="2"/>
              </a:rPr>
              <a:t/>
            </a:r>
            <a:br>
              <a:rPr lang="fr-FR" sz="2400" b="1" dirty="0">
                <a:solidFill>
                  <a:schemeClr val="bg1"/>
                </a:solidFill>
                <a:latin typeface="Arial Narrow" panose="020B0606020202030204" pitchFamily="34" charset="0"/>
                <a:ea typeface="Arial Unicode MS" pitchFamily="2"/>
                <a:cs typeface="Arial Unicode MS" pitchFamily="2"/>
              </a:rPr>
            </a:br>
            <a:endParaRPr lang="fr-FR" sz="2400" dirty="0">
              <a:solidFill>
                <a:srgbClr val="FFFF00"/>
              </a:solidFill>
              <a:latin typeface="Comic Sans MS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50496B1-4416-47EE-AB92-E752132E2891}"/>
              </a:ext>
            </a:extLst>
          </p:cNvPr>
          <p:cNvSpPr txBox="1"/>
          <p:nvPr/>
        </p:nvSpPr>
        <p:spPr>
          <a:xfrm>
            <a:off x="758345" y="762933"/>
            <a:ext cx="926618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630" indent="-285750"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i="1" u="sng" spc="-1" dirty="0">
                <a:solidFill>
                  <a:srgbClr val="C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Le lot « camera front » </a:t>
            </a:r>
            <a:r>
              <a:rPr lang="fr-FR" spc="-1" dirty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&lt;=&gt;  la porte d’accès « avant »</a:t>
            </a:r>
            <a:endParaRPr lang="fr-FR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1030" lvl="1" indent="-285750">
              <a:buClr>
                <a:srgbClr val="000000"/>
              </a:buClr>
              <a:buFont typeface="Courier New" panose="02070309020205020404" pitchFamily="49" charset="0"/>
              <a:buChar char="o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spc="-1" dirty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Structure + isolation thermique (</a:t>
            </a:r>
            <a:r>
              <a:rPr lang="fr-FR" i="1" u="sng" spc="-1" dirty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design OK + sous-traitance</a:t>
            </a:r>
            <a:r>
              <a:rPr lang="fr-FR" spc="-1" dirty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)</a:t>
            </a:r>
          </a:p>
          <a:p>
            <a:pPr marL="501030" lvl="1" indent="-285750">
              <a:buClr>
                <a:srgbClr val="000000"/>
              </a:buClr>
              <a:buFont typeface="Courier New" panose="02070309020205020404" pitchFamily="49" charset="0"/>
              <a:buChar char="o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spc="-1" dirty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Fenêtre d’entrée des photons (</a:t>
            </a:r>
            <a:r>
              <a:rPr lang="fr-FR" i="1" u="sng" spc="-1" dirty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PMMA, 4 fournies par le Japon</a:t>
            </a:r>
            <a:r>
              <a:rPr lang="fr-FR" spc="-1" dirty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) (*)</a:t>
            </a:r>
            <a:endParaRPr lang="fr-FR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1030" lvl="1" indent="-285750">
              <a:buClr>
                <a:srgbClr val="000000"/>
              </a:buClr>
              <a:buFont typeface="Courier New" panose="02070309020205020404" pitchFamily="49" charset="0"/>
              <a:buChar char="o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spc="-1" dirty="0" err="1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LEDs</a:t>
            </a:r>
            <a:r>
              <a:rPr lang="fr-FR" spc="-1" dirty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de calibration du plan focal (</a:t>
            </a:r>
            <a:r>
              <a:rPr lang="fr-FR" i="1" u="sng" spc="-1" dirty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montage</a:t>
            </a:r>
            <a:r>
              <a:rPr lang="fr-FR" spc="-1" dirty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)</a:t>
            </a:r>
            <a:endParaRPr lang="fr-FR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1030" lvl="1" indent="-285750">
              <a:buClr>
                <a:srgbClr val="000000"/>
              </a:buClr>
              <a:buFont typeface="Courier New" panose="02070309020205020404" pitchFamily="49" charset="0"/>
              <a:buChar char="o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spc="-1" dirty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« </a:t>
            </a:r>
            <a:r>
              <a:rPr lang="fr-FR" spc="-1" dirty="0" err="1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Shutter</a:t>
            </a:r>
            <a:r>
              <a:rPr lang="fr-FR" spc="-1" dirty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 », volet roulant pour protéger les </a:t>
            </a:r>
            <a:r>
              <a:rPr lang="fr-FR" spc="-1" dirty="0" err="1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PMs</a:t>
            </a:r>
            <a:r>
              <a:rPr lang="fr-FR" spc="-1" dirty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de la lumière, la fenêtre de la poussière, pluie etc.</a:t>
            </a:r>
            <a:endParaRPr lang="fr-FR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1030" lvl="1" indent="-285750">
              <a:buClr>
                <a:srgbClr val="000000"/>
              </a:buClr>
              <a:buFont typeface="Courier New" panose="02070309020205020404" pitchFamily="49" charset="0"/>
              <a:buChar char="o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spc="-1" dirty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Mécanisme d’ouverture/fermeture de la porte</a:t>
            </a:r>
            <a:endParaRPr lang="fr-FR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1030" lvl="1" indent="-285750">
              <a:buClr>
                <a:srgbClr val="000000"/>
              </a:buClr>
              <a:buFont typeface="Courier New" panose="02070309020205020404" pitchFamily="49" charset="0"/>
              <a:buChar char="o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spc="-1" dirty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Dispositif pour la maintenance</a:t>
            </a:r>
            <a:endParaRPr lang="fr-FR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indent="-213120"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i="1" u="sng" spc="-1" dirty="0">
                <a:solidFill>
                  <a:srgbClr val="C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Etudes thermiques de la caméra </a:t>
            </a:r>
            <a:r>
              <a:rPr lang="fr-FR" spc="-1" dirty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(</a:t>
            </a:r>
            <a:r>
              <a:rPr lang="fr-FR" i="1" u="sng" spc="-1" dirty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finie</a:t>
            </a:r>
            <a:r>
              <a:rPr lang="fr-FR" spc="-1" dirty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)</a:t>
            </a:r>
          </a:p>
          <a:p>
            <a:pPr marL="216000" indent="-213120"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endParaRPr lang="fr-FR" spc="-1" dirty="0">
              <a:solidFill>
                <a:srgbClr val="000000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marL="216000" indent="-213120"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spc="-1" dirty="0">
                <a:solidFill>
                  <a:srgbClr val="C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Documentation</a:t>
            </a:r>
            <a:r>
              <a:rPr lang="fr-FR" spc="-1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(en cours)</a:t>
            </a:r>
          </a:p>
          <a:p>
            <a:pPr marL="216000" indent="-213120"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endParaRPr lang="fr-FR" spc="-1" dirty="0">
              <a:solidFill>
                <a:srgbClr val="000000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marL="2880">
              <a:buClr>
                <a:srgbClr val="000000"/>
              </a:buClr>
              <a:buSzPct val="45000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spc="-1" dirty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(*) Reste 5 fenêtres à trouver.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E244AEA-3219-429D-B1B5-142F9DB5A7EA}"/>
              </a:ext>
            </a:extLst>
          </p:cNvPr>
          <p:cNvSpPr txBox="1"/>
          <p:nvPr/>
        </p:nvSpPr>
        <p:spPr>
          <a:xfrm>
            <a:off x="542687" y="4874219"/>
            <a:ext cx="52363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solidFill>
                  <a:srgbClr val="080808"/>
                </a:solidFill>
              </a:rPr>
              <a:t>Actuellement le montage se fait sous une tente. Pour la production, il faudra pouvoir traiter/stocker 2 portes en simultanés + le stockage des fenêtres de PMMA</a:t>
            </a:r>
          </a:p>
          <a:p>
            <a:pPr algn="just"/>
            <a:r>
              <a:rPr lang="fr-FR" sz="1600" dirty="0">
                <a:solidFill>
                  <a:srgbClr val="080808"/>
                </a:solidFill>
                <a:sym typeface="Wingdings" panose="05000000000000000000" pitchFamily="2" charset="2"/>
              </a:rPr>
              <a:t> Extension de l’actuel hall de montage (fin 2022).</a:t>
            </a:r>
            <a:endParaRPr lang="fr-FR" sz="1600" dirty="0">
              <a:solidFill>
                <a:srgbClr val="080808"/>
              </a:solidFill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1F825002-7531-4E1F-B437-78648F060659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258442" y="4566564"/>
            <a:ext cx="2283053" cy="1592509"/>
          </a:xfrm>
          <a:prstGeom prst="rect">
            <a:avLst/>
          </a:prstGeom>
          <a:ln w="0">
            <a:noFill/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66AD580-7D0A-433F-9AB2-C65FFB1B97B6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195817" y="4566565"/>
            <a:ext cx="1854135" cy="1592509"/>
          </a:xfrm>
          <a:prstGeom prst="rect">
            <a:avLst/>
          </a:prstGeom>
          <a:ln w="0">
            <a:noFill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80B0F85-2A69-46D0-B6DD-6E026AC6DC11}"/>
              </a:ext>
            </a:extLst>
          </p:cNvPr>
          <p:cNvSpPr txBox="1"/>
          <p:nvPr/>
        </p:nvSpPr>
        <p:spPr>
          <a:xfrm>
            <a:off x="2279136" y="94047"/>
            <a:ext cx="7187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Le « </a:t>
            </a:r>
            <a:r>
              <a:rPr lang="fr-FR" sz="2400" b="1" dirty="0" err="1">
                <a:solidFill>
                  <a:srgbClr val="FF0000"/>
                </a:solidFill>
              </a:rPr>
              <a:t>worpackage</a:t>
            </a:r>
            <a:r>
              <a:rPr lang="fr-FR" sz="2400" b="1" dirty="0">
                <a:solidFill>
                  <a:srgbClr val="FF0000"/>
                </a:solidFill>
              </a:rPr>
              <a:t> » du CENBG</a:t>
            </a:r>
          </a:p>
        </p:txBody>
      </p:sp>
    </p:spTree>
    <p:extLst>
      <p:ext uri="{BB962C8B-B14F-4D97-AF65-F5344CB8AC3E}">
        <p14:creationId xmlns:p14="http://schemas.microsoft.com/office/powerpoint/2010/main" val="370725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B40FF434-5B23-4DEA-A1A8-05BB1458B3A5}"/>
              </a:ext>
            </a:extLst>
          </p:cNvPr>
          <p:cNvSpPr txBox="1"/>
          <p:nvPr/>
        </p:nvSpPr>
        <p:spPr>
          <a:xfrm>
            <a:off x="642628" y="171077"/>
            <a:ext cx="101107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>
                <a:solidFill>
                  <a:srgbClr val="0070C0"/>
                </a:solidFill>
              </a:rPr>
              <a:t>NectarCAM</a:t>
            </a:r>
            <a:r>
              <a:rPr lang="fr-FR" sz="1600" b="1" dirty="0">
                <a:solidFill>
                  <a:srgbClr val="0070C0"/>
                </a:solidFill>
              </a:rPr>
              <a:t> : Denis, Thierry, Amélie F., Mathieu R. , Sean P., Philippe A., Francis M., Fabrice M., Eddie M. </a:t>
            </a:r>
          </a:p>
        </p:txBody>
      </p:sp>
      <p:pic>
        <p:nvPicPr>
          <p:cNvPr id="22" name="Picture 8">
            <a:extLst>
              <a:ext uri="{FF2B5EF4-FFF2-40B4-BE49-F238E27FC236}">
                <a16:creationId xmlns:a16="http://schemas.microsoft.com/office/drawing/2014/main" id="{B4B83BBB-6EF2-4DAE-87EB-C443CD0FE61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98181" y="1313683"/>
            <a:ext cx="4554358" cy="4419605"/>
          </a:xfrm>
          <a:prstGeom prst="rect">
            <a:avLst/>
          </a:prstGeom>
          <a:ln w="0">
            <a:noFill/>
          </a:ln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CCE7410B-970C-412B-9663-29358A56360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524250" y="1719792"/>
            <a:ext cx="3572125" cy="2652183"/>
          </a:xfrm>
          <a:prstGeom prst="rect">
            <a:avLst/>
          </a:prstGeom>
          <a:ln w="28575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9C4EA944-EC8D-499D-911D-70C5E608FA42}"/>
                  </a:ext>
                </a:extLst>
              </p14:cNvPr>
              <p14:cNvContentPartPr/>
              <p14:nvPr/>
            </p14:nvContentPartPr>
            <p14:xfrm>
              <a:off x="3498840" y="1694421"/>
              <a:ext cx="2005848" cy="1112787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9C4EA944-EC8D-499D-911D-70C5E608FA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89840" y="1685421"/>
                <a:ext cx="2023487" cy="1130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26978F00-4CD6-4711-9EAF-EC2A1D067557}"/>
                  </a:ext>
                </a:extLst>
              </p14:cNvPr>
              <p14:cNvContentPartPr/>
              <p14:nvPr/>
            </p14:nvContentPartPr>
            <p14:xfrm>
              <a:off x="9516280" y="1532173"/>
              <a:ext cx="360" cy="36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26978F00-4CD6-4711-9EAF-EC2A1D06755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07280" y="152317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ZoneTexte 24">
            <a:extLst>
              <a:ext uri="{FF2B5EF4-FFF2-40B4-BE49-F238E27FC236}">
                <a16:creationId xmlns:a16="http://schemas.microsoft.com/office/drawing/2014/main" id="{5820BE09-7E57-4782-878F-902110EA59B4}"/>
              </a:ext>
            </a:extLst>
          </p:cNvPr>
          <p:cNvSpPr txBox="1"/>
          <p:nvPr/>
        </p:nvSpPr>
        <p:spPr>
          <a:xfrm>
            <a:off x="5303988" y="4455644"/>
            <a:ext cx="38709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sz="1600" spc="-1" dirty="0">
                <a:solidFill>
                  <a:srgbClr val="000000"/>
                </a:solidFill>
                <a:latin typeface="Times New Roman"/>
                <a:ea typeface="MS PGothic"/>
              </a:rPr>
              <a:t>Tests du premier prototype en juin 2019 à DESY </a:t>
            </a:r>
            <a:r>
              <a:rPr lang="fr-FR" sz="1600" spc="-1" dirty="0" err="1">
                <a:solidFill>
                  <a:srgbClr val="000000"/>
                </a:solidFill>
                <a:latin typeface="Times New Roman"/>
                <a:ea typeface="MS PGothic"/>
              </a:rPr>
              <a:t>Zeuthen</a:t>
            </a:r>
            <a:endParaRPr lang="fr-FR" sz="1600" spc="-1" dirty="0">
              <a:latin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DF2AC26-EF6E-46E4-9C22-07C3E4AE0382}"/>
              </a:ext>
            </a:extLst>
          </p:cNvPr>
          <p:cNvSpPr txBox="1"/>
          <p:nvPr/>
        </p:nvSpPr>
        <p:spPr>
          <a:xfrm>
            <a:off x="9379458" y="2250814"/>
            <a:ext cx="1021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3x3 m</a:t>
            </a:r>
            <a:r>
              <a:rPr lang="fr-FR" baseline="30000" dirty="0"/>
              <a:t>2</a:t>
            </a:r>
          </a:p>
          <a:p>
            <a:r>
              <a:rPr lang="fr-FR" dirty="0"/>
              <a:t>2 tonnes</a:t>
            </a:r>
          </a:p>
          <a:p>
            <a:r>
              <a:rPr lang="fr-FR" dirty="0"/>
              <a:t>1855 PM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857C1EC-8718-434C-A6DD-212FDE8765E7}"/>
              </a:ext>
            </a:extLst>
          </p:cNvPr>
          <p:cNvSpPr txBox="1"/>
          <p:nvPr/>
        </p:nvSpPr>
        <p:spPr>
          <a:xfrm>
            <a:off x="5122069" y="5257555"/>
            <a:ext cx="72913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200" indent="-211680"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sz="1600" spc="-1" dirty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Conception commune avec les caméras des LST</a:t>
            </a:r>
            <a:endParaRPr lang="fr-FR" sz="1600" b="0" strike="noStrike" spc="-1" dirty="0">
              <a:solidFill>
                <a:srgbClr val="000000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marL="214200" indent="-2116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sz="16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Atmosphère </a:t>
            </a:r>
            <a:r>
              <a:rPr lang="fr-FR" sz="1600" spc="-1" dirty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contrôlée</a:t>
            </a:r>
            <a:r>
              <a:rPr lang="fr-FR" sz="16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, refroidissement par circulation d’eau et ventilation</a:t>
            </a:r>
            <a:endParaRPr lang="fr-FR" sz="16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200" indent="-2116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sz="16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Deux accès</a:t>
            </a:r>
            <a:endParaRPr lang="fr-FR" sz="16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0200" lvl="1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sz="16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Arrière : maintenance des cartes électroniques, etc.</a:t>
            </a:r>
            <a:endParaRPr lang="fr-FR" sz="16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0200" lvl="1" indent="-2149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sz="16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Avant (coté miroirs) : maintenance des PM, de la cible de calibration</a:t>
            </a:r>
            <a:endParaRPr lang="fr-FR" sz="16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481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6">
            <a:extLst>
              <a:ext uri="{FF2B5EF4-FFF2-40B4-BE49-F238E27FC236}">
                <a16:creationId xmlns:a16="http://schemas.microsoft.com/office/drawing/2014/main" id="{0BA9BFFF-5417-4101-AB67-5FF85E4F9DB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215653" y="705357"/>
            <a:ext cx="3481617" cy="2100948"/>
          </a:xfrm>
          <a:prstGeom prst="rect">
            <a:avLst/>
          </a:prstGeom>
          <a:ln w="9525">
            <a:solidFill>
              <a:schemeClr val="accent1"/>
            </a:solidFill>
          </a:ln>
        </p:spPr>
      </p:pic>
      <p:sp>
        <p:nvSpPr>
          <p:cNvPr id="20" name="CustomShape 2">
            <a:extLst>
              <a:ext uri="{FF2B5EF4-FFF2-40B4-BE49-F238E27FC236}">
                <a16:creationId xmlns:a16="http://schemas.microsoft.com/office/drawing/2014/main" id="{AB184C93-646C-4522-A1B4-E2ECA2B8F940}"/>
              </a:ext>
            </a:extLst>
          </p:cNvPr>
          <p:cNvSpPr/>
          <p:nvPr/>
        </p:nvSpPr>
        <p:spPr>
          <a:xfrm>
            <a:off x="375800" y="383115"/>
            <a:ext cx="4698863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b="1" spc="-1" dirty="0">
                <a:solidFill>
                  <a:srgbClr val="0070C0"/>
                </a:solidFill>
                <a:latin typeface="Arial"/>
              </a:rPr>
              <a:t>Etudes </a:t>
            </a:r>
            <a:r>
              <a:rPr lang="fr-FR" b="1" spc="-1" dirty="0" smtClean="0">
                <a:solidFill>
                  <a:srgbClr val="0070C0"/>
                </a:solidFill>
                <a:latin typeface="Arial"/>
              </a:rPr>
              <a:t>thermiques  A.FOURNIER</a:t>
            </a:r>
            <a:endParaRPr lang="fr-FR" b="1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b="1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pc="-1" dirty="0">
                <a:latin typeface="Arial"/>
              </a:rPr>
              <a:t>Dissipation de la chaleur dans les cartes électroniques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pc="-1" dirty="0">
                <a:latin typeface="Arial"/>
              </a:rPr>
              <a:t>Contrôle des simulations par des mesures à l’IRAP de Toulouse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pc="-1" dirty="0">
                <a:latin typeface="Arial"/>
              </a:rPr>
              <a:t>Effet de l’environnement (vent nuit/jour) sur la température interne de la caméra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8055AC3-6BBE-40D4-8363-A74BE8518194}"/>
              </a:ext>
            </a:extLst>
          </p:cNvPr>
          <p:cNvSpPr txBox="1"/>
          <p:nvPr/>
        </p:nvSpPr>
        <p:spPr>
          <a:xfrm>
            <a:off x="5523472" y="4373937"/>
            <a:ext cx="42780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b="1" u="sng" spc="-1" dirty="0">
                <a:solidFill>
                  <a:srgbClr val="000000"/>
                </a:solidFill>
                <a:latin typeface="Arial"/>
                <a:ea typeface="DejaVu Sans"/>
              </a:rPr>
              <a:t>Conclusions:</a:t>
            </a:r>
            <a:endParaRPr lang="fr-FR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pc="-1" dirty="0">
                <a:solidFill>
                  <a:srgbClr val="000000"/>
                </a:solidFill>
                <a:latin typeface="Arial"/>
                <a:ea typeface="DejaVu Sans"/>
              </a:rPr>
              <a:t>température maximale au niveau des cartes électronique ~34 C, avec le système de refroidissement en fonctionnement.</a:t>
            </a:r>
            <a:endParaRPr lang="fr-FR" spc="-1" dirty="0">
              <a:latin typeface="Arial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58CE777-06E9-48A2-9223-C74A155DD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211" y="242100"/>
            <a:ext cx="2811304" cy="165289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C4EBB1A-5080-47A9-8E47-9262D2D80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235" y="1935577"/>
            <a:ext cx="2811303" cy="165289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DC39F50-5C34-4CD1-ABA9-434E9613E194}"/>
              </a:ext>
            </a:extLst>
          </p:cNvPr>
          <p:cNvSpPr txBox="1"/>
          <p:nvPr/>
        </p:nvSpPr>
        <p:spPr>
          <a:xfrm>
            <a:off x="5619463" y="2880218"/>
            <a:ext cx="253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Modèlisation</a:t>
            </a:r>
            <a:r>
              <a:rPr lang="fr-FR" dirty="0"/>
              <a:t> d’une carte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A74BA3C-7E41-4912-95FF-158040B3AD11}"/>
              </a:ext>
            </a:extLst>
          </p:cNvPr>
          <p:cNvSpPr txBox="1"/>
          <p:nvPr/>
        </p:nvSpPr>
        <p:spPr>
          <a:xfrm>
            <a:off x="9756646" y="3717837"/>
            <a:ext cx="15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Mesures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3022231-E8CF-4F6C-9D7B-7056E8587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95" y="2801043"/>
            <a:ext cx="3696970" cy="25196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B01E5D06-FEAB-46E8-9D14-B4D8291968DE}"/>
              </a:ext>
            </a:extLst>
          </p:cNvPr>
          <p:cNvSpPr txBox="1"/>
          <p:nvPr/>
        </p:nvSpPr>
        <p:spPr>
          <a:xfrm>
            <a:off x="1057602" y="5328044"/>
            <a:ext cx="267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Modèlisation</a:t>
            </a:r>
            <a:r>
              <a:rPr lang="fr-FR" dirty="0"/>
              <a:t> de la caméra</a:t>
            </a:r>
          </a:p>
        </p:txBody>
      </p:sp>
    </p:spTree>
    <p:extLst>
      <p:ext uri="{BB962C8B-B14F-4D97-AF65-F5344CB8AC3E}">
        <p14:creationId xmlns:p14="http://schemas.microsoft.com/office/powerpoint/2010/main" val="491984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B900EA42-63F4-414E-9104-69CB21CB6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663" y="122559"/>
            <a:ext cx="2918343" cy="2256772"/>
          </a:xfrm>
          <a:prstGeom prst="rect">
            <a:avLst/>
          </a:prstGeom>
        </p:spPr>
      </p:pic>
      <p:pic>
        <p:nvPicPr>
          <p:cNvPr id="18" name="Image 31">
            <a:extLst>
              <a:ext uri="{FF2B5EF4-FFF2-40B4-BE49-F238E27FC236}">
                <a16:creationId xmlns:a16="http://schemas.microsoft.com/office/drawing/2014/main" id="{43D314BA-DC47-417F-A8CB-8F174A991AEF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833143" y="3158614"/>
            <a:ext cx="3444598" cy="2565662"/>
          </a:xfrm>
          <a:prstGeom prst="rect">
            <a:avLst/>
          </a:prstGeom>
          <a:ln w="0">
            <a:noFill/>
          </a:ln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0136473B-330B-467D-8501-38C4781F9C9B}"/>
              </a:ext>
            </a:extLst>
          </p:cNvPr>
          <p:cNvSpPr txBox="1"/>
          <p:nvPr/>
        </p:nvSpPr>
        <p:spPr>
          <a:xfrm>
            <a:off x="8309810" y="545511"/>
            <a:ext cx="19406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Structure de la ‘</a:t>
            </a:r>
            <a:r>
              <a:rPr lang="fr-FR" dirty="0" err="1"/>
              <a:t>frontdoor</a:t>
            </a:r>
            <a:r>
              <a:rPr lang="fr-FR" dirty="0"/>
              <a:t>’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46D5515-A2F6-4315-866A-BC59814DF9A6}"/>
              </a:ext>
            </a:extLst>
          </p:cNvPr>
          <p:cNvSpPr txBox="1"/>
          <p:nvPr/>
        </p:nvSpPr>
        <p:spPr>
          <a:xfrm>
            <a:off x="765008" y="5914452"/>
            <a:ext cx="35127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fenêtre d’entrée, PMMA « </a:t>
            </a:r>
            <a:r>
              <a:rPr lang="fr-FR" dirty="0" err="1"/>
              <a:t>Shinkolite</a:t>
            </a:r>
            <a:r>
              <a:rPr lang="fr-FR" dirty="0"/>
              <a:t> »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0C97DA7-AC54-47FF-AEDB-6C47A426C5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9784" y="2649510"/>
            <a:ext cx="6130270" cy="39902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CustomShape 2">
            <a:extLst>
              <a:ext uri="{FF2B5EF4-FFF2-40B4-BE49-F238E27FC236}">
                <a16:creationId xmlns:a16="http://schemas.microsoft.com/office/drawing/2014/main" id="{64D374D9-B117-4CB2-8BFD-4DD547671B74}"/>
              </a:ext>
            </a:extLst>
          </p:cNvPr>
          <p:cNvSpPr/>
          <p:nvPr/>
        </p:nvSpPr>
        <p:spPr>
          <a:xfrm>
            <a:off x="375800" y="383115"/>
            <a:ext cx="4698863" cy="2585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b="1" spc="-1" dirty="0">
                <a:solidFill>
                  <a:srgbClr val="0070C0"/>
                </a:solidFill>
                <a:latin typeface="Arial"/>
              </a:rPr>
              <a:t>Etudes </a:t>
            </a:r>
            <a:r>
              <a:rPr lang="fr-FR" b="1" spc="-1" dirty="0" smtClean="0">
                <a:solidFill>
                  <a:srgbClr val="0070C0"/>
                </a:solidFill>
                <a:latin typeface="Arial"/>
              </a:rPr>
              <a:t>mécaniques  </a:t>
            </a:r>
            <a:endParaRPr lang="fr-FR" b="1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b="1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pc="-1" dirty="0">
                <a:latin typeface="Arial"/>
              </a:rPr>
              <a:t>Modifications de la porte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pc="-1" dirty="0">
                <a:latin typeface="Arial"/>
              </a:rPr>
              <a:t>Volet roulant aka. </a:t>
            </a:r>
            <a:r>
              <a:rPr lang="fr-FR" spc="-1" dirty="0" err="1">
                <a:latin typeface="Arial"/>
              </a:rPr>
              <a:t>Shutter</a:t>
            </a:r>
            <a:endParaRPr lang="fr-FR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pc="-1" dirty="0">
                <a:latin typeface="Arial"/>
              </a:rPr>
              <a:t>Assemblage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pc="-1" dirty="0">
                <a:latin typeface="Arial"/>
              </a:rPr>
              <a:t>Documentation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pc="-1" dirty="0">
                <a:latin typeface="Arial"/>
              </a:rPr>
              <a:t>Test et vérification (CDMR)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pc="-1" dirty="0">
                <a:latin typeface="Arial"/>
              </a:rPr>
              <a:t>Maintenance (extérieure, sous contrats CTAO)</a:t>
            </a:r>
          </a:p>
        </p:txBody>
      </p:sp>
    </p:spTree>
    <p:extLst>
      <p:ext uri="{BB962C8B-B14F-4D97-AF65-F5344CB8AC3E}">
        <p14:creationId xmlns:p14="http://schemas.microsoft.com/office/powerpoint/2010/main" val="34873731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stomShape 2">
            <a:extLst>
              <a:ext uri="{FF2B5EF4-FFF2-40B4-BE49-F238E27FC236}">
                <a16:creationId xmlns:a16="http://schemas.microsoft.com/office/drawing/2014/main" id="{64D374D9-B117-4CB2-8BFD-4DD547671B74}"/>
              </a:ext>
            </a:extLst>
          </p:cNvPr>
          <p:cNvSpPr/>
          <p:nvPr/>
        </p:nvSpPr>
        <p:spPr>
          <a:xfrm>
            <a:off x="375800" y="383115"/>
            <a:ext cx="10646876" cy="15722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b="1" spc="-1" dirty="0" smtClean="0">
                <a:solidFill>
                  <a:srgbClr val="0070C0"/>
                </a:solidFill>
                <a:latin typeface="Arial"/>
              </a:rPr>
              <a:t>Contrôle commande</a:t>
            </a:r>
            <a:endParaRPr lang="fr-FR" b="1" spc="-1" dirty="0">
              <a:solidFill>
                <a:srgbClr val="0070C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b="1" spc="-1" dirty="0">
              <a:latin typeface="Arial"/>
            </a:endParaRPr>
          </a:p>
          <a:p>
            <a:pPr marL="285750" indent="-285750">
              <a:spcBef>
                <a:spcPts val="479"/>
              </a:spcBef>
              <a:buClr>
                <a:srgbClr val="161645"/>
              </a:buClr>
              <a:buFont typeface="Arial" panose="020B0604020202020204" pitchFamily="34" charset="0"/>
              <a:buChar char="•"/>
            </a:pPr>
            <a:r>
              <a:rPr lang="fr-FR" spc="-1" dirty="0" err="1">
                <a:latin typeface="Arial"/>
              </a:rPr>
              <a:t>Definition</a:t>
            </a:r>
            <a:r>
              <a:rPr lang="fr-FR" spc="-1" dirty="0">
                <a:latin typeface="Arial"/>
              </a:rPr>
              <a:t> et design contrôle commande </a:t>
            </a:r>
            <a:r>
              <a:rPr lang="fr-FR" spc="-1" dirty="0" err="1">
                <a:latin typeface="Arial"/>
              </a:rPr>
              <a:t>Shutter</a:t>
            </a:r>
            <a:r>
              <a:rPr lang="fr-FR" spc="-1" dirty="0">
                <a:latin typeface="Arial"/>
              </a:rPr>
              <a:t> LAPP / instrumentation CENBG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pc="-1" dirty="0" err="1" smtClean="0">
                <a:latin typeface="Arial"/>
              </a:rPr>
              <a:t>Labview</a:t>
            </a:r>
            <a:r>
              <a:rPr lang="fr-FR" spc="-1" dirty="0" smtClean="0">
                <a:latin typeface="Arial"/>
              </a:rPr>
              <a:t> </a:t>
            </a:r>
            <a:r>
              <a:rPr lang="fr-FR" spc="-1" dirty="0" smtClean="0">
                <a:latin typeface="Arial"/>
              </a:rPr>
              <a:t>Compact RIO </a:t>
            </a:r>
            <a:r>
              <a:rPr lang="fr-FR" spc="-1" dirty="0" smtClean="0">
                <a:latin typeface="Arial"/>
              </a:rPr>
              <a:t>/ D.DUMORA</a:t>
            </a:r>
            <a:endParaRPr lang="fr-FR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pc="-1" dirty="0" err="1" smtClean="0">
                <a:latin typeface="Arial"/>
              </a:rPr>
              <a:t>Cablage</a:t>
            </a:r>
            <a:r>
              <a:rPr lang="fr-FR" spc="-1" dirty="0" smtClean="0">
                <a:latin typeface="Arial"/>
              </a:rPr>
              <a:t> </a:t>
            </a:r>
            <a:r>
              <a:rPr lang="fr-FR" spc="-1" dirty="0" err="1" smtClean="0">
                <a:latin typeface="Arial"/>
              </a:rPr>
              <a:t>Shutter</a:t>
            </a:r>
            <a:r>
              <a:rPr lang="fr-FR" spc="-1" dirty="0" smtClean="0">
                <a:latin typeface="Arial"/>
              </a:rPr>
              <a:t> </a:t>
            </a:r>
            <a:r>
              <a:rPr lang="fr-FR" spc="-1" dirty="0" smtClean="0">
                <a:latin typeface="Arial"/>
              </a:rPr>
              <a:t>Box + LED /  Instrumentation P.ALFAURT</a:t>
            </a:r>
            <a:endParaRPr lang="fr-FR" spc="-1" dirty="0">
              <a:latin typeface="Arial"/>
            </a:endParaRPr>
          </a:p>
        </p:txBody>
      </p:sp>
      <p:pic>
        <p:nvPicPr>
          <p:cNvPr id="8" name="Imag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531597"/>
            <a:ext cx="4954384" cy="3594883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2531597"/>
            <a:ext cx="599347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029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43D9CD0-D3D6-43D4-BE3F-C8F8CF47F2B7}"/>
              </a:ext>
            </a:extLst>
          </p:cNvPr>
          <p:cNvSpPr txBox="1"/>
          <p:nvPr/>
        </p:nvSpPr>
        <p:spPr>
          <a:xfrm>
            <a:off x="347472" y="3052168"/>
            <a:ext cx="934335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indent="-213120">
              <a:tabLst>
                <a:tab pos="0" algn="l"/>
              </a:tabLst>
            </a:pPr>
            <a:r>
              <a:rPr lang="fr-FR" b="1" u="sng" spc="-1" dirty="0">
                <a:solidFill>
                  <a:srgbClr val="0070C0"/>
                </a:solidFill>
                <a:latin typeface="Times New Roman"/>
                <a:ea typeface="MS PGothic"/>
              </a:rPr>
              <a:t>Les points en cours </a:t>
            </a:r>
            <a:r>
              <a:rPr lang="fr-FR" spc="-1" dirty="0">
                <a:solidFill>
                  <a:srgbClr val="0070C0"/>
                </a:solidFill>
                <a:latin typeface="Times New Roman"/>
                <a:ea typeface="MS PGothic"/>
              </a:rPr>
              <a:t>: </a:t>
            </a:r>
          </a:p>
          <a:p>
            <a:pPr marL="216000" indent="-213120">
              <a:tabLst>
                <a:tab pos="0" algn="l"/>
              </a:tabLst>
            </a:pPr>
            <a:endParaRPr lang="fr-FR" spc="-1" dirty="0">
              <a:solidFill>
                <a:srgbClr val="0070C0"/>
              </a:solidFill>
              <a:latin typeface="Arial"/>
            </a:endParaRP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spc="-1" dirty="0">
                <a:solidFill>
                  <a:srgbClr val="000000"/>
                </a:solidFill>
                <a:latin typeface="Times New Roman"/>
                <a:ea typeface="MS PGothic"/>
              </a:rPr>
              <a:t>Mécanisme d’ouverture/fermeture de la porte : par vérins hydrauliques </a:t>
            </a:r>
            <a:endParaRPr lang="fr-FR" spc="-1" dirty="0">
              <a:latin typeface="Arial"/>
            </a:endParaRP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spc="-1" dirty="0">
                <a:solidFill>
                  <a:srgbClr val="000000"/>
                </a:solidFill>
                <a:latin typeface="Times New Roman"/>
                <a:ea typeface="MS PGothic"/>
              </a:rPr>
              <a:t>Dispositif pour la maintenance : porte fermée, à hauteur d’homme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spc="-1" dirty="0">
                <a:solidFill>
                  <a:srgbClr val="000000"/>
                </a:solidFill>
                <a:latin typeface="Times New Roman"/>
                <a:ea typeface="MS PGothic"/>
              </a:rPr>
              <a:t>Volet roulant</a:t>
            </a:r>
          </a:p>
          <a:p>
            <a:pPr marL="742950" lvl="1" indent="-285750">
              <a:buClr>
                <a:srgbClr val="000000"/>
              </a:buClr>
              <a:buFont typeface="Courier New" panose="02070309020205020404" pitchFamily="49" charset="0"/>
              <a:buChar char="o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spc="-1" dirty="0">
                <a:solidFill>
                  <a:srgbClr val="000000"/>
                </a:solidFill>
                <a:latin typeface="Times New Roman"/>
                <a:ea typeface="MS PGothic"/>
              </a:rPr>
              <a:t>Ne doit pas faire d’ombre à la caméra (</a:t>
            </a:r>
            <a:r>
              <a:rPr lang="fr-FR" i="1" u="sng" spc="-1" dirty="0">
                <a:solidFill>
                  <a:srgbClr val="000000"/>
                </a:solidFill>
                <a:latin typeface="Times New Roman"/>
                <a:ea typeface="MS PGothic"/>
              </a:rPr>
              <a:t>OK fait au mieux</a:t>
            </a:r>
            <a:r>
              <a:rPr lang="fr-FR" spc="-1" dirty="0">
                <a:solidFill>
                  <a:srgbClr val="000000"/>
                </a:solidFill>
                <a:latin typeface="Times New Roman"/>
                <a:ea typeface="MS PGothic"/>
              </a:rPr>
              <a:t>)</a:t>
            </a:r>
          </a:p>
          <a:p>
            <a:pPr marL="742950" lvl="1" indent="-285750">
              <a:buClr>
                <a:srgbClr val="000000"/>
              </a:buClr>
              <a:buFont typeface="Courier New" panose="02070309020205020404" pitchFamily="49" charset="0"/>
              <a:buChar char="o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spc="-1" dirty="0">
                <a:solidFill>
                  <a:srgbClr val="000000"/>
                </a:solidFill>
                <a:latin typeface="Times New Roman"/>
                <a:ea typeface="MS PGothic"/>
              </a:rPr>
              <a:t>Doit fonctionner dans toutes les positions (</a:t>
            </a:r>
            <a:r>
              <a:rPr lang="fr-FR" i="1" u="sng" spc="-1" dirty="0">
                <a:solidFill>
                  <a:srgbClr val="000000"/>
                </a:solidFill>
                <a:latin typeface="Times New Roman"/>
                <a:ea typeface="MS PGothic"/>
              </a:rPr>
              <a:t> OK </a:t>
            </a:r>
            <a:r>
              <a:rPr lang="fr-FR" spc="-1" dirty="0">
                <a:solidFill>
                  <a:srgbClr val="000000"/>
                </a:solidFill>
                <a:latin typeface="Times New Roman"/>
                <a:ea typeface="MS PGothic"/>
              </a:rPr>
              <a:t>)</a:t>
            </a:r>
          </a:p>
          <a:p>
            <a:pPr marL="742950" lvl="1" indent="-285750">
              <a:buClr>
                <a:srgbClr val="000000"/>
              </a:buClr>
              <a:buFont typeface="Courier New" panose="02070309020205020404" pitchFamily="49" charset="0"/>
              <a:buChar char="o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spc="-1" dirty="0">
                <a:solidFill>
                  <a:srgbClr val="000000"/>
                </a:solidFill>
                <a:latin typeface="Times New Roman"/>
                <a:ea typeface="MS PGothic"/>
              </a:rPr>
              <a:t>100% opaque (</a:t>
            </a:r>
            <a:r>
              <a:rPr lang="fr-FR" i="1" u="sng" spc="-1" dirty="0">
                <a:solidFill>
                  <a:srgbClr val="000000"/>
                </a:solidFill>
                <a:latin typeface="Times New Roman"/>
                <a:ea typeface="MS PGothic"/>
              </a:rPr>
              <a:t>OK </a:t>
            </a:r>
            <a:r>
              <a:rPr lang="fr-FR" spc="-1" dirty="0">
                <a:solidFill>
                  <a:srgbClr val="000000"/>
                </a:solidFill>
                <a:latin typeface="Times New Roman"/>
                <a:ea typeface="MS PGothic"/>
              </a:rPr>
              <a:t>)</a:t>
            </a:r>
          </a:p>
          <a:p>
            <a:pPr marL="742950" lvl="1" indent="-285750">
              <a:buClr>
                <a:srgbClr val="000000"/>
              </a:buClr>
              <a:buFont typeface="Courier New" panose="02070309020205020404" pitchFamily="49" charset="0"/>
              <a:buChar char="o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spc="-1" dirty="0">
                <a:solidFill>
                  <a:srgbClr val="000000"/>
                </a:solidFill>
                <a:latin typeface="Times New Roman"/>
                <a:ea typeface="MS PGothic"/>
              </a:rPr>
              <a:t>Doit fonctionner par 50 km/h de vent moyen</a:t>
            </a:r>
          </a:p>
          <a:p>
            <a:pPr marL="742950" lvl="1" indent="-285750">
              <a:buClr>
                <a:srgbClr val="000000"/>
              </a:buClr>
              <a:buFont typeface="Courier New" panose="02070309020205020404" pitchFamily="49" charset="0"/>
              <a:buChar char="o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spc="-1" dirty="0">
                <a:solidFill>
                  <a:srgbClr val="000000"/>
                </a:solidFill>
                <a:latin typeface="Times New Roman"/>
                <a:ea typeface="MS PGothic"/>
              </a:rPr>
              <a:t>Doit résister fermé à 120 km/h de vent moyen (10 mn) (</a:t>
            </a:r>
            <a:r>
              <a:rPr lang="fr-FR" i="1" u="sng" spc="-1" dirty="0">
                <a:solidFill>
                  <a:srgbClr val="000000"/>
                </a:solidFill>
                <a:latin typeface="Times New Roman"/>
                <a:ea typeface="MS PGothic"/>
              </a:rPr>
              <a:t>en cours, ~OK</a:t>
            </a:r>
            <a:r>
              <a:rPr lang="fr-FR" spc="-1" dirty="0">
                <a:solidFill>
                  <a:srgbClr val="000000"/>
                </a:solidFill>
                <a:latin typeface="Times New Roman"/>
                <a:ea typeface="MS PGothic"/>
              </a:rPr>
              <a:t>)</a:t>
            </a:r>
          </a:p>
          <a:p>
            <a:pPr marL="742950" lvl="1" indent="-285750">
              <a:buClr>
                <a:srgbClr val="000000"/>
              </a:buClr>
              <a:buFont typeface="Courier New" panose="02070309020205020404" pitchFamily="49" charset="0"/>
              <a:buChar char="o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spc="-1" dirty="0">
                <a:solidFill>
                  <a:srgbClr val="000000"/>
                </a:solidFill>
                <a:latin typeface="Times New Roman"/>
                <a:ea typeface="MS PGothic"/>
              </a:rPr>
              <a:t>Doit supporter des rafales de 200 km/h de vent (</a:t>
            </a:r>
            <a:r>
              <a:rPr lang="fr-FR" i="1" u="sng" spc="-1" dirty="0">
                <a:solidFill>
                  <a:srgbClr val="000000"/>
                </a:solidFill>
                <a:latin typeface="Times New Roman"/>
                <a:ea typeface="MS PGothic"/>
              </a:rPr>
              <a:t>OK</a:t>
            </a:r>
            <a:r>
              <a:rPr lang="fr-FR" spc="-1" dirty="0">
                <a:solidFill>
                  <a:srgbClr val="000000"/>
                </a:solidFill>
                <a:latin typeface="Times New Roman"/>
                <a:ea typeface="MS PGothic"/>
              </a:rPr>
              <a:t>)</a:t>
            </a:r>
          </a:p>
          <a:p>
            <a:pPr marL="742950" lvl="1" indent="-285750">
              <a:buClr>
                <a:srgbClr val="000000"/>
              </a:buClr>
              <a:buFont typeface="Courier New" panose="02070309020205020404" pitchFamily="49" charset="0"/>
              <a:buChar char="o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spc="-1" dirty="0">
                <a:solidFill>
                  <a:srgbClr val="000000"/>
                </a:solidFill>
                <a:latin typeface="Times New Roman"/>
                <a:ea typeface="MS PGothic"/>
              </a:rPr>
              <a:t>Commande/contrôle à tester puis intégrer à celui de la caméra (</a:t>
            </a:r>
            <a:r>
              <a:rPr lang="fr-FR" i="1" u="sng" spc="-1" dirty="0">
                <a:solidFill>
                  <a:srgbClr val="000000"/>
                </a:solidFill>
                <a:latin typeface="Times New Roman"/>
                <a:ea typeface="MS PGothic"/>
              </a:rPr>
              <a:t>en cours</a:t>
            </a:r>
            <a:r>
              <a:rPr lang="fr-FR" spc="-1" dirty="0">
                <a:solidFill>
                  <a:srgbClr val="000000"/>
                </a:solidFill>
                <a:latin typeface="Times New Roman"/>
                <a:ea typeface="MS PGothic"/>
              </a:rPr>
              <a:t>) </a:t>
            </a:r>
            <a:endParaRPr lang="fr-FR" spc="-1" dirty="0">
              <a:latin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67D66F1-E552-47CE-A3EF-5022B1434BDE}"/>
              </a:ext>
            </a:extLst>
          </p:cNvPr>
          <p:cNvSpPr txBox="1"/>
          <p:nvPr/>
        </p:nvSpPr>
        <p:spPr>
          <a:xfrm>
            <a:off x="347472" y="315559"/>
            <a:ext cx="11091672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">
              <a:spcBef>
                <a:spcPts val="575"/>
              </a:spcBef>
              <a:spcAft>
                <a:spcPts val="575"/>
              </a:spcAft>
              <a:buClr>
                <a:srgbClr val="000000"/>
              </a:buClr>
              <a:buSzPct val="100000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b="1" u="sng" spc="-1" dirty="0">
                <a:solidFill>
                  <a:srgbClr val="0070C0"/>
                </a:solidFill>
                <a:ea typeface="MS PGothic"/>
                <a:cs typeface="Arial" panose="020B0604020202020204" pitchFamily="34" charset="0"/>
              </a:rPr>
              <a:t>La CDMR (CDR -</a:t>
            </a:r>
            <a:r>
              <a:rPr lang="fr-FR" b="1" u="sng" spc="-1" dirty="0" err="1">
                <a:solidFill>
                  <a:srgbClr val="0070C0"/>
                </a:solidFill>
                <a:ea typeface="MS PGothic"/>
                <a:cs typeface="Arial" panose="020B0604020202020204" pitchFamily="34" charset="0"/>
              </a:rPr>
              <a:t>critical</a:t>
            </a:r>
            <a:r>
              <a:rPr lang="fr-FR" b="1" u="sng" spc="-1" dirty="0">
                <a:solidFill>
                  <a:srgbClr val="0070C0"/>
                </a:solidFill>
                <a:ea typeface="MS PGothic"/>
                <a:cs typeface="Arial" panose="020B0604020202020204" pitchFamily="34" charset="0"/>
              </a:rPr>
              <a:t> design </a:t>
            </a:r>
            <a:r>
              <a:rPr lang="fr-FR" b="1" u="sng" spc="-1" dirty="0" err="1">
                <a:solidFill>
                  <a:srgbClr val="0070C0"/>
                </a:solidFill>
                <a:ea typeface="MS PGothic"/>
                <a:cs typeface="Arial" panose="020B0604020202020204" pitchFamily="34" charset="0"/>
              </a:rPr>
              <a:t>review</a:t>
            </a:r>
            <a:r>
              <a:rPr lang="fr-FR" b="1" u="sng" spc="-1" dirty="0">
                <a:solidFill>
                  <a:srgbClr val="0070C0"/>
                </a:solidFill>
                <a:ea typeface="MS PGothic"/>
                <a:cs typeface="Arial" panose="020B0604020202020204" pitchFamily="34" charset="0"/>
              </a:rPr>
              <a:t>- et MRR -</a:t>
            </a:r>
            <a:r>
              <a:rPr lang="fr-FR" b="1" u="sng" spc="-1" dirty="0" err="1">
                <a:solidFill>
                  <a:srgbClr val="0070C0"/>
                </a:solidFill>
                <a:ea typeface="MS PGothic"/>
                <a:cs typeface="Arial" panose="020B0604020202020204" pitchFamily="34" charset="0"/>
              </a:rPr>
              <a:t>manufacturing</a:t>
            </a:r>
            <a:r>
              <a:rPr lang="fr-FR" b="1" u="sng" spc="-1" dirty="0">
                <a:solidFill>
                  <a:srgbClr val="0070C0"/>
                </a:solidFill>
                <a:ea typeface="MS PGothic"/>
                <a:cs typeface="Arial" panose="020B0604020202020204" pitchFamily="34" charset="0"/>
              </a:rPr>
              <a:t> </a:t>
            </a:r>
            <a:r>
              <a:rPr lang="fr-FR" b="1" u="sng" spc="-1" dirty="0" err="1">
                <a:solidFill>
                  <a:srgbClr val="0070C0"/>
                </a:solidFill>
                <a:ea typeface="MS PGothic"/>
                <a:cs typeface="Arial" panose="020B0604020202020204" pitchFamily="34" charset="0"/>
              </a:rPr>
              <a:t>readiness</a:t>
            </a:r>
            <a:r>
              <a:rPr lang="fr-FR" b="1" u="sng" spc="-1" dirty="0">
                <a:solidFill>
                  <a:srgbClr val="0070C0"/>
                </a:solidFill>
                <a:ea typeface="MS PGothic"/>
                <a:cs typeface="Arial" panose="020B0604020202020204" pitchFamily="34" charset="0"/>
              </a:rPr>
              <a:t> </a:t>
            </a:r>
            <a:r>
              <a:rPr lang="fr-FR" b="1" u="sng" spc="-1" dirty="0" err="1">
                <a:solidFill>
                  <a:srgbClr val="0070C0"/>
                </a:solidFill>
                <a:ea typeface="MS PGothic"/>
                <a:cs typeface="Arial" panose="020B0604020202020204" pitchFamily="34" charset="0"/>
              </a:rPr>
              <a:t>review</a:t>
            </a:r>
            <a:r>
              <a:rPr lang="fr-FR" b="1" u="sng" spc="-1" dirty="0">
                <a:solidFill>
                  <a:srgbClr val="0070C0"/>
                </a:solidFill>
                <a:ea typeface="MS PGothic"/>
                <a:cs typeface="Arial" panose="020B0604020202020204" pitchFamily="34" charset="0"/>
              </a:rPr>
              <a:t>-)</a:t>
            </a:r>
          </a:p>
          <a:p>
            <a:pPr marL="458280" lvl="1">
              <a:spcBef>
                <a:spcPts val="575"/>
              </a:spcBef>
              <a:spcAft>
                <a:spcPts val="575"/>
              </a:spcAft>
              <a:buClr>
                <a:srgbClr val="000000"/>
              </a:buClr>
              <a:buSzPct val="100000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dirty="0">
                <a:solidFill>
                  <a:srgbClr val="0070C0"/>
                </a:solidFill>
                <a:cs typeface="Arial" panose="020B0604020202020204" pitchFamily="34" charset="0"/>
              </a:rPr>
              <a:t>Préparation</a:t>
            </a:r>
            <a:r>
              <a:rPr lang="fr-FR" dirty="0">
                <a:solidFill>
                  <a:srgbClr val="000000"/>
                </a:solidFill>
                <a:cs typeface="Arial" panose="020B0604020202020204" pitchFamily="34" charset="0"/>
              </a:rPr>
              <a:t> : automne 2020. Audition : devant le CTAO les 16 et 17 février 2021. </a:t>
            </a:r>
          </a:p>
          <a:p>
            <a:pPr marL="458280" lvl="1">
              <a:spcBef>
                <a:spcPts val="575"/>
              </a:spcBef>
              <a:spcAft>
                <a:spcPts val="575"/>
              </a:spcAft>
              <a:buClr>
                <a:srgbClr val="000000"/>
              </a:buClr>
              <a:buSzPct val="100000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dirty="0">
                <a:solidFill>
                  <a:srgbClr val="0070C0"/>
                </a:solidFill>
                <a:cs typeface="Arial" panose="020B0604020202020204" pitchFamily="34" charset="0"/>
              </a:rPr>
              <a:t>Point critique en attente de solutions </a:t>
            </a:r>
            <a:r>
              <a:rPr lang="fr-FR" dirty="0">
                <a:solidFill>
                  <a:srgbClr val="000000"/>
                </a:solidFill>
                <a:cs typeface="Arial" panose="020B0604020202020204" pitchFamily="34" charset="0"/>
              </a:rPr>
              <a:t>: Le volet roulant : solution non encore validée pour sa résistance au vent. Produit commercial adapté pour CTA, pas de garantie fabricant pour les exigences environnementales de l’Observatoire. </a:t>
            </a:r>
          </a:p>
          <a:p>
            <a:pPr marL="458280" lvl="1">
              <a:spcBef>
                <a:spcPts val="575"/>
              </a:spcBef>
              <a:spcAft>
                <a:spcPts val="575"/>
              </a:spcAft>
              <a:buClr>
                <a:srgbClr val="000000"/>
              </a:buClr>
              <a:buSzPct val="100000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dirty="0">
                <a:solidFill>
                  <a:schemeClr val="accent1"/>
                </a:solidFill>
                <a:cs typeface="Arial" panose="020B0604020202020204" pitchFamily="34" charset="0"/>
              </a:rPr>
              <a:t>Maintenance </a:t>
            </a:r>
            <a:r>
              <a:rPr lang="fr-FR" dirty="0">
                <a:solidFill>
                  <a:srgbClr val="000000"/>
                </a:solidFill>
                <a:cs typeface="Arial" panose="020B0604020202020204" pitchFamily="34" charset="0"/>
              </a:rPr>
              <a:t>: trop risquée</a:t>
            </a:r>
          </a:p>
          <a:p>
            <a:pPr marL="458280" lvl="1">
              <a:spcBef>
                <a:spcPts val="575"/>
              </a:spcBef>
              <a:spcAft>
                <a:spcPts val="575"/>
              </a:spcAft>
              <a:buClr>
                <a:srgbClr val="000000"/>
              </a:buClr>
              <a:buSzPct val="100000"/>
              <a:tabLst>
                <a:tab pos="0" algn="l"/>
                <a:tab pos="446040" algn="l"/>
                <a:tab pos="895320" algn="l"/>
                <a:tab pos="1344600" algn="l"/>
                <a:tab pos="1793880" algn="l"/>
                <a:tab pos="2243160" algn="l"/>
                <a:tab pos="2692440" algn="l"/>
                <a:tab pos="3141720" algn="l"/>
                <a:tab pos="3591000" algn="l"/>
                <a:tab pos="4040280" algn="l"/>
                <a:tab pos="4489560" algn="l"/>
                <a:tab pos="4938840" algn="l"/>
                <a:tab pos="5388120" algn="l"/>
                <a:tab pos="5837400" algn="l"/>
                <a:tab pos="6286680" algn="l"/>
                <a:tab pos="6735600" algn="l"/>
                <a:tab pos="7184880" algn="l"/>
                <a:tab pos="7634160" algn="l"/>
                <a:tab pos="8083440" algn="l"/>
                <a:tab pos="8532720" algn="l"/>
                <a:tab pos="8982000" algn="l"/>
                <a:tab pos="8983800" algn="l"/>
                <a:tab pos="9433080" algn="l"/>
                <a:tab pos="9882360" algn="l"/>
                <a:tab pos="10331280" algn="l"/>
                <a:tab pos="10780560" algn="l"/>
              </a:tabLst>
            </a:pPr>
            <a:r>
              <a:rPr lang="fr-FR" dirty="0">
                <a:solidFill>
                  <a:schemeClr val="accent1"/>
                </a:solidFill>
                <a:cs typeface="Arial" panose="020B0604020202020204" pitchFamily="34" charset="0"/>
              </a:rPr>
              <a:t>Documentation</a:t>
            </a:r>
            <a:r>
              <a:rPr lang="fr-FR" dirty="0">
                <a:solidFill>
                  <a:srgbClr val="000000"/>
                </a:solidFill>
                <a:cs typeface="Arial" panose="020B0604020202020204" pitchFamily="34" charset="0"/>
              </a:rPr>
              <a:t> : révisions nécessaires</a:t>
            </a:r>
          </a:p>
        </p:txBody>
      </p:sp>
    </p:spTree>
    <p:extLst>
      <p:ext uri="{BB962C8B-B14F-4D97-AF65-F5344CB8AC3E}">
        <p14:creationId xmlns:p14="http://schemas.microsoft.com/office/powerpoint/2010/main" val="40584968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1279</Words>
  <Application>Microsoft Office PowerPoint</Application>
  <PresentationFormat>Grand écran</PresentationFormat>
  <Paragraphs>146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5" baseType="lpstr">
      <vt:lpstr>ＭＳ Ｐゴシック</vt:lpstr>
      <vt:lpstr>ＭＳ Ｐゴシック</vt:lpstr>
      <vt:lpstr>Arial</vt:lpstr>
      <vt:lpstr>Arial Narrow</vt:lpstr>
      <vt:lpstr>Arial Unicode MS</vt:lpstr>
      <vt:lpstr>Calibri</vt:lpstr>
      <vt:lpstr>Calibri Light</vt:lpstr>
      <vt:lpstr>Comic Sans MS</vt:lpstr>
      <vt:lpstr>Courier New</vt:lpstr>
      <vt:lpstr>DejaVu Sans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thierry reposeur</dc:creator>
  <cp:lastModifiedBy>mathieu roche</cp:lastModifiedBy>
  <cp:revision>35</cp:revision>
  <dcterms:created xsi:type="dcterms:W3CDTF">2021-11-25T09:21:01Z</dcterms:created>
  <dcterms:modified xsi:type="dcterms:W3CDTF">2021-12-16T11:10:30Z</dcterms:modified>
</cp:coreProperties>
</file>