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1"/>
  </p:notesMasterIdLst>
  <p:sldIdLst>
    <p:sldId id="275" r:id="rId2"/>
    <p:sldId id="270" r:id="rId3"/>
    <p:sldId id="312" r:id="rId4"/>
    <p:sldId id="318" r:id="rId5"/>
    <p:sldId id="313" r:id="rId6"/>
    <p:sldId id="320" r:id="rId7"/>
    <p:sldId id="316" r:id="rId8"/>
    <p:sldId id="322" r:id="rId9"/>
    <p:sldId id="261" r:id="rId10"/>
    <p:sldId id="288" r:id="rId11"/>
    <p:sldId id="272" r:id="rId12"/>
    <p:sldId id="291" r:id="rId13"/>
    <p:sldId id="284" r:id="rId14"/>
    <p:sldId id="305" r:id="rId15"/>
    <p:sldId id="319" r:id="rId16"/>
    <p:sldId id="273" r:id="rId17"/>
    <p:sldId id="279" r:id="rId18"/>
    <p:sldId id="310" r:id="rId19"/>
    <p:sldId id="311" r:id="rId20"/>
    <p:sldId id="315" r:id="rId21"/>
    <p:sldId id="308" r:id="rId22"/>
    <p:sldId id="292" r:id="rId23"/>
    <p:sldId id="314" r:id="rId24"/>
    <p:sldId id="265" r:id="rId25"/>
    <p:sldId id="297" r:id="rId26"/>
    <p:sldId id="285" r:id="rId27"/>
    <p:sldId id="309" r:id="rId28"/>
    <p:sldId id="307" r:id="rId29"/>
    <p:sldId id="321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2C2"/>
    <a:srgbClr val="FFE79B"/>
    <a:srgbClr val="4029CB"/>
    <a:srgbClr val="D8D8D8"/>
    <a:srgbClr val="FFEFBF"/>
    <a:srgbClr val="DBDBDB"/>
    <a:srgbClr val="E1E1E1"/>
    <a:srgbClr val="A5A5A5"/>
    <a:srgbClr val="00B050"/>
    <a:srgbClr val="143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2" autoAdjust="0"/>
    <p:restoredTop sz="95209" autoAdjust="0"/>
  </p:normalViewPr>
  <p:slideViewPr>
    <p:cSldViewPr snapToGrid="0">
      <p:cViewPr varScale="1">
        <p:scale>
          <a:sx n="82" d="100"/>
          <a:sy n="82" d="100"/>
        </p:scale>
        <p:origin x="87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A7889-AF44-47AA-B86E-F870D6E1AFD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82326-1709-4E35-B1BB-EA50845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5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82326-1709-4E35-B1BB-EA50845BA5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4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33" y="4344126"/>
            <a:ext cx="5027934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ko-KR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37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82326-1709-4E35-B1BB-EA50845BA5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58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82326-1709-4E35-B1BB-EA50845BA56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3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44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42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04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15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36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60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52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72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54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52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90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A8915-2A53-4772-9342-5AC677F801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37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g"/><Relationship Id="rId5" Type="http://schemas.openxmlformats.org/officeDocument/2006/relationships/image" Target="../media/image46.emf"/><Relationship Id="rId4" Type="http://schemas.openxmlformats.org/officeDocument/2006/relationships/image" Target="../media/image210.png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3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328192"/>
            <a:ext cx="12192000" cy="1367771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95" y="5149332"/>
            <a:ext cx="2644203" cy="925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04" y="5088169"/>
            <a:ext cx="2807153" cy="986634"/>
          </a:xfrm>
          <a:prstGeom prst="rect">
            <a:avLst/>
          </a:prstGeom>
        </p:spPr>
      </p:pic>
      <p:pic>
        <p:nvPicPr>
          <p:cNvPr id="11" name="Image 38">
            <a:extLst>
              <a:ext uri="{FF2B5EF4-FFF2-40B4-BE49-F238E27FC236}">
                <a16:creationId xmlns:a16="http://schemas.microsoft.com/office/drawing/2014/main" id="{D6EDC82F-B206-48D2-B976-66F9B927D4F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10600" y="5010533"/>
            <a:ext cx="2197830" cy="1203068"/>
          </a:xfrm>
          <a:prstGeom prst="rect">
            <a:avLst/>
          </a:prstGeom>
        </p:spPr>
      </p:pic>
      <p:sp>
        <p:nvSpPr>
          <p:cNvPr id="12" name="ZoneTexte 3"/>
          <p:cNvSpPr txBox="1"/>
          <p:nvPr/>
        </p:nvSpPr>
        <p:spPr>
          <a:xfrm>
            <a:off x="1342146" y="1448883"/>
            <a:ext cx="9728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DETECTION IN HIGH POWER LASER ENVIRONMENT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387466"/>
            <a:ext cx="12192000" cy="45719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1</a:t>
            </a:fld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235727" y="3491956"/>
            <a:ext cx="4204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orbel" panose="020B0503020204020204" pitchFamily="34" charset="0"/>
                <a:ea typeface="MS Mincho" panose="02020609040205080304" pitchFamily="49" charset="-128"/>
              </a:rPr>
              <a:t>Excitations </a:t>
            </a:r>
            <a:r>
              <a:rPr lang="en-US" sz="2000" dirty="0" err="1" smtClean="0">
                <a:latin typeface="Corbel" panose="020B0503020204020204" pitchFamily="34" charset="0"/>
                <a:ea typeface="MS Mincho" panose="02020609040205080304" pitchFamily="49" charset="-128"/>
              </a:rPr>
              <a:t>Nucléaires</a:t>
            </a:r>
            <a:r>
              <a:rPr lang="en-US" sz="2000" dirty="0" smtClean="0">
                <a:latin typeface="Corbel" panose="020B0503020204020204" pitchFamily="34" charset="0"/>
                <a:ea typeface="MS Mincho" panose="02020609040205080304" pitchFamily="49" charset="-128"/>
              </a:rPr>
              <a:t> par Laser:</a:t>
            </a:r>
            <a:r>
              <a:rPr lang="fr-FR" sz="2000" dirty="0" smtClean="0"/>
              <a:t> ENL </a:t>
            </a:r>
            <a:endParaRPr lang="en-US" sz="2000" dirty="0">
              <a:latin typeface="Corbel" panose="020B0503020204020204" pitchFamily="34" charset="0"/>
              <a:ea typeface="MS Mincho" panose="02020609040205080304" pitchFamily="49" charset="-128"/>
              <a:cs typeface="Corbel" panose="020B0503020204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248924" y="3087313"/>
            <a:ext cx="20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Emmanuel Atukpor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78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26928" y="959442"/>
            <a:ext cx="6520477" cy="4604791"/>
            <a:chOff x="838200" y="1037312"/>
            <a:chExt cx="6136601" cy="425005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037312"/>
              <a:ext cx="6136601" cy="425005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973179" y="1780674"/>
              <a:ext cx="745958" cy="4090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6387466"/>
            <a:ext cx="12192000" cy="45719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242"/>
            <a:ext cx="12192000" cy="523220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58578" y="598221"/>
            <a:ext cx="238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OFFLINE ANALYSIS 2/2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36011" y="1315606"/>
            <a:ext cx="4133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 smtClean="0"/>
              <a:t>122 </a:t>
            </a:r>
            <a:r>
              <a:rPr lang="fr-FR" b="1" dirty="0" err="1" smtClean="0"/>
              <a:t>keV</a:t>
            </a:r>
            <a:r>
              <a:rPr lang="fr-FR" b="1" dirty="0" smtClean="0"/>
              <a:t>  </a:t>
            </a:r>
            <a:r>
              <a:rPr lang="fr-FR" b="1" dirty="0" err="1" smtClean="0"/>
              <a:t>detected</a:t>
            </a:r>
            <a:r>
              <a:rPr lang="fr-FR" b="1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M</a:t>
            </a:r>
            <a:r>
              <a:rPr lang="fr-FR" b="1" dirty="0" smtClean="0"/>
              <a:t>ore </a:t>
            </a:r>
            <a:r>
              <a:rPr lang="fr-FR" b="1" dirty="0" err="1" smtClean="0"/>
              <a:t>statistics</a:t>
            </a:r>
            <a:r>
              <a:rPr lang="fr-FR" b="1" dirty="0" smtClean="0"/>
              <a:t> </a:t>
            </a:r>
            <a:r>
              <a:rPr lang="fr-FR" dirty="0" smtClean="0"/>
              <a:t>are </a:t>
            </a:r>
            <a:r>
              <a:rPr lang="fr-FR" dirty="0" err="1" smtClean="0"/>
              <a:t>needed</a:t>
            </a:r>
            <a:endParaRPr lang="fr-FR" dirty="0" smtClean="0"/>
          </a:p>
          <a:p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New </a:t>
            </a:r>
            <a:r>
              <a:rPr lang="fr-FR" dirty="0" err="1" smtClean="0"/>
              <a:t>generation</a:t>
            </a:r>
            <a:r>
              <a:rPr lang="fr-FR" dirty="0" smtClean="0"/>
              <a:t> of lasers &gt;</a:t>
            </a:r>
            <a:r>
              <a:rPr lang="fr-FR" b="1" dirty="0"/>
              <a:t>1</a:t>
            </a:r>
            <a:r>
              <a:rPr lang="fr-FR" b="1" dirty="0" smtClean="0"/>
              <a:t>Hz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 err="1" smtClean="0"/>
              <a:t>optimised</a:t>
            </a:r>
            <a:r>
              <a:rPr lang="fr-FR" b="1" dirty="0" smtClean="0"/>
              <a:t> </a:t>
            </a:r>
            <a:r>
              <a:rPr lang="fr-FR" b="1" dirty="0" err="1" smtClean="0"/>
              <a:t>detection</a:t>
            </a:r>
            <a:r>
              <a:rPr lang="fr-FR" b="1" dirty="0" smtClean="0"/>
              <a:t>:  </a:t>
            </a:r>
            <a:r>
              <a:rPr lang="fr-FR" b="1" dirty="0" err="1" smtClean="0"/>
              <a:t>Digitizer</a:t>
            </a:r>
            <a:r>
              <a:rPr lang="fr-FR" b="1" dirty="0" smtClean="0"/>
              <a:t>, …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038600" y="5753684"/>
            <a:ext cx="1859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=&gt; </a:t>
            </a:r>
            <a:r>
              <a:rPr lang="fr-FR" sz="2800" b="1" dirty="0" err="1" smtClean="0"/>
              <a:t>Pileup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10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2801554" y="17430"/>
            <a:ext cx="717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NUCLEAR PHYSICS IN PLASMA: EXPERIMENTAL STUDY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6127" y="570259"/>
            <a:ext cx="7707086" cy="369332"/>
          </a:xfrm>
          <a:prstGeom prst="rect">
            <a:avLst/>
          </a:prstGeom>
          <a:solidFill>
            <a:srgbClr val="4029CB">
              <a:alpha val="13000"/>
            </a:srgbClr>
          </a:solidFill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9548980" y="3760574"/>
            <a:ext cx="2314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Service </a:t>
            </a:r>
            <a:r>
              <a:rPr lang="fr-FR" dirty="0" err="1" smtClean="0"/>
              <a:t>electronique</a:t>
            </a:r>
            <a:r>
              <a:rPr lang="fr-FR" dirty="0" smtClean="0"/>
              <a:t> et </a:t>
            </a:r>
            <a:r>
              <a:rPr lang="fr-FR" dirty="0" err="1" smtClean="0"/>
              <a:t>aquisition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241" y="4821366"/>
            <a:ext cx="4358953" cy="145553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518" y="3581426"/>
            <a:ext cx="2332590" cy="112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11" y="669836"/>
            <a:ext cx="6283270" cy="294773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8" y="3124313"/>
            <a:ext cx="6262414" cy="3241677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217454" y="660288"/>
            <a:ext cx="5272182" cy="2845728"/>
            <a:chOff x="169350" y="560490"/>
            <a:chExt cx="5272182" cy="2897473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50" y="560490"/>
              <a:ext cx="5272182" cy="2897473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2443868" y="1295200"/>
              <a:ext cx="853890" cy="309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Delay, </a:t>
              </a:r>
              <a:r>
                <a:rPr lang="fr-FR" sz="1400" b="1" dirty="0" err="1" smtClean="0"/>
                <a:t>dt</a:t>
              </a:r>
              <a:endParaRPr lang="en-US" sz="1400" b="1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2120900" y="1634329"/>
              <a:ext cx="1460500" cy="6970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ZoneTexte 23"/>
          <p:cNvSpPr txBox="1"/>
          <p:nvPr/>
        </p:nvSpPr>
        <p:spPr>
          <a:xfrm>
            <a:off x="26127" y="570259"/>
            <a:ext cx="7907382" cy="369332"/>
          </a:xfrm>
          <a:prstGeom prst="rect">
            <a:avLst/>
          </a:prstGeom>
          <a:solidFill>
            <a:srgbClr val="4029CB">
              <a:alpha val="13000"/>
            </a:srgbClr>
          </a:solidFill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23" name="Rectangle 22"/>
          <p:cNvSpPr/>
          <p:nvPr/>
        </p:nvSpPr>
        <p:spPr>
          <a:xfrm>
            <a:off x="0" y="6387466"/>
            <a:ext cx="12192000" cy="45719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5242"/>
            <a:ext cx="12192000" cy="523220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3644901" y="64436"/>
            <a:ext cx="5702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MANAGE PILEUP OCCURRENCES OFFLINE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44477" y="2262808"/>
            <a:ext cx="224818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Pileup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 60ns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7107514" y="3758947"/>
            <a:ext cx="4467110" cy="2126834"/>
            <a:chOff x="7322569" y="3319112"/>
            <a:chExt cx="4319546" cy="1585999"/>
          </a:xfrm>
          <a:solidFill>
            <a:schemeClr val="bg1">
              <a:lumMod val="95000"/>
            </a:schemeClr>
          </a:solidFill>
        </p:grpSpPr>
        <p:sp>
          <p:nvSpPr>
            <p:cNvPr id="15" name="TextBox 14"/>
            <p:cNvSpPr txBox="1"/>
            <p:nvPr/>
          </p:nvSpPr>
          <p:spPr>
            <a:xfrm>
              <a:off x="7322570" y="3319112"/>
              <a:ext cx="4319545" cy="986900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fr-FR" sz="2000" dirty="0" err="1" smtClean="0"/>
                <a:t>analysis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after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detection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is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ready</a:t>
              </a:r>
              <a:r>
                <a:rPr lang="fr-FR" sz="2000" dirty="0"/>
                <a:t>!</a:t>
              </a:r>
              <a:endParaRPr lang="fr-FR" sz="2000" dirty="0" smtClean="0"/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endParaRPr lang="fr-FR" sz="2000" dirty="0"/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fr-FR" sz="2000" dirty="0" err="1" smtClean="0"/>
                <a:t>Currently</a:t>
              </a:r>
              <a:r>
                <a:rPr lang="fr-FR" sz="2000" dirty="0" smtClean="0"/>
                <a:t> at </a:t>
              </a:r>
              <a:r>
                <a:rPr lang="fr-FR" sz="2000" dirty="0" err="1" smtClean="0"/>
                <a:t>some</a:t>
              </a:r>
              <a:r>
                <a:rPr lang="fr-FR" sz="2000" dirty="0" smtClean="0"/>
                <a:t> µs </a:t>
              </a:r>
              <a:r>
                <a:rPr lang="fr-FR" sz="2000" dirty="0" err="1" smtClean="0"/>
                <a:t>with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scintillators</a:t>
              </a:r>
              <a:endParaRPr lang="fr-FR" sz="2000" dirty="0" smtClean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22569" y="4377234"/>
              <a:ext cx="4319545" cy="527877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fr-FR" sz="2000" b="1" dirty="0" err="1"/>
                <a:t>Semiconductors</a:t>
              </a:r>
              <a:r>
                <a:rPr lang="fr-FR" sz="2000" b="1" dirty="0"/>
                <a:t> </a:t>
              </a:r>
              <a:r>
                <a:rPr lang="fr-FR" sz="2000" b="1" dirty="0" err="1"/>
                <a:t>could</a:t>
              </a:r>
              <a:r>
                <a:rPr lang="fr-FR" sz="2000" b="1" dirty="0"/>
                <a:t> help </a:t>
              </a:r>
              <a:r>
                <a:rPr lang="fr-FR" sz="2000" b="1" dirty="0" err="1"/>
                <a:t>improve</a:t>
              </a:r>
              <a:r>
                <a:rPr lang="fr-FR" sz="2000" b="1" dirty="0"/>
                <a:t> </a:t>
              </a:r>
              <a:r>
                <a:rPr lang="fr-FR" sz="2000" b="1" dirty="0" smtClean="0"/>
                <a:t>the time of </a:t>
              </a:r>
              <a:r>
                <a:rPr lang="fr-FR" sz="2000" b="1" dirty="0" err="1" smtClean="0"/>
                <a:t>detection</a:t>
              </a:r>
              <a:r>
                <a:rPr lang="fr-FR" sz="2000" b="1" dirty="0" smtClean="0"/>
                <a:t>? </a:t>
              </a:r>
              <a:endParaRPr lang="fr-FR" sz="2000" b="1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11</a:t>
            </a:fld>
            <a:endParaRPr lang="fr-FR"/>
          </a:p>
        </p:txBody>
      </p:sp>
      <p:sp>
        <p:nvSpPr>
          <p:cNvPr id="21" name="TextBox 20"/>
          <p:cNvSpPr txBox="1"/>
          <p:nvPr/>
        </p:nvSpPr>
        <p:spPr>
          <a:xfrm>
            <a:off x="4386697" y="3981152"/>
            <a:ext cx="1873941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/>
              <a:t>Result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improved</a:t>
            </a:r>
            <a:r>
              <a:rPr lang="fr-FR" dirty="0"/>
              <a:t> </a:t>
            </a:r>
            <a:r>
              <a:rPr lang="fr-FR" dirty="0" smtClean="0"/>
              <a:t>for </a:t>
            </a:r>
            <a:r>
              <a:rPr lang="fr-FR" dirty="0" err="1" smtClean="0"/>
              <a:t>beyond</a:t>
            </a:r>
            <a:r>
              <a:rPr lang="fr-FR" dirty="0" smtClean="0"/>
              <a:t> 4ns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1148172" y="3457019"/>
            <a:ext cx="7528" cy="26279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542997" y="4343276"/>
            <a:ext cx="3156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Correction via </a:t>
            </a:r>
            <a:r>
              <a:rPr lang="fr-FR" sz="1600" dirty="0" err="1" smtClean="0"/>
              <a:t>template</a:t>
            </a:r>
            <a:r>
              <a:rPr lang="fr-FR" sz="1600" dirty="0" smtClean="0"/>
              <a:t> pulse</a:t>
            </a:r>
            <a:endParaRPr lang="en-US" sz="16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7800108" y="961315"/>
            <a:ext cx="11016" cy="24603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14999" y="516603"/>
            <a:ext cx="7948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PILEUP SIMULATION: </a:t>
            </a:r>
            <a:r>
              <a:rPr lang="fr-FR" sz="2000" dirty="0" err="1" smtClean="0"/>
              <a:t>From</a:t>
            </a:r>
            <a:r>
              <a:rPr lang="fr-FR" sz="2000" dirty="0" smtClean="0"/>
              <a:t> LaBr</a:t>
            </a:r>
            <a:r>
              <a:rPr lang="fr-FR" sz="2000" baseline="-25000" dirty="0" smtClean="0"/>
              <a:t>3</a:t>
            </a:r>
            <a:r>
              <a:rPr lang="fr-FR" sz="2000" dirty="0" smtClean="0"/>
              <a:t> </a:t>
            </a:r>
            <a:r>
              <a:rPr lang="fr-FR" sz="2000" dirty="0" err="1" smtClean="0"/>
              <a:t>Scintillator</a:t>
            </a:r>
            <a:r>
              <a:rPr lang="fr-FR" sz="2000" dirty="0" smtClean="0"/>
              <a:t> </a:t>
            </a:r>
            <a:r>
              <a:rPr lang="fr-FR" sz="2000" dirty="0" err="1" smtClean="0"/>
              <a:t>Captured</a:t>
            </a:r>
            <a:r>
              <a:rPr lang="fr-FR" sz="2000" dirty="0" smtClean="0"/>
              <a:t> By An Oscilloscope</a:t>
            </a:r>
            <a:endParaRPr lang="en-US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3933700" y="1417899"/>
            <a:ext cx="199133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LaBr</a:t>
            </a:r>
            <a:r>
              <a:rPr lang="fr-FR" baseline="-25000" dirty="0"/>
              <a:t>3</a:t>
            </a:r>
            <a:r>
              <a:rPr lang="fr-FR" dirty="0" smtClean="0"/>
              <a:t> </a:t>
            </a:r>
            <a:r>
              <a:rPr lang="fr-FR" dirty="0" err="1" smtClean="0"/>
              <a:t>properties</a:t>
            </a:r>
            <a:endParaRPr lang="fr-FR" dirty="0" smtClean="0"/>
          </a:p>
          <a:p>
            <a:r>
              <a:rPr lang="fr-FR" dirty="0" smtClean="0"/>
              <a:t>Rise time: 2ns</a:t>
            </a:r>
          </a:p>
          <a:p>
            <a:r>
              <a:rPr lang="fr-FR" dirty="0" err="1" smtClean="0"/>
              <a:t>Decay</a:t>
            </a:r>
            <a:r>
              <a:rPr lang="fr-FR" dirty="0" smtClean="0"/>
              <a:t> time: 16ns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1028700" y="1133475"/>
            <a:ext cx="285750" cy="2484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7" name="Ellipse 26"/>
          <p:cNvSpPr/>
          <p:nvPr/>
        </p:nvSpPr>
        <p:spPr>
          <a:xfrm>
            <a:off x="9287489" y="1115735"/>
            <a:ext cx="285750" cy="2484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28" name="Ellipse 27"/>
          <p:cNvSpPr/>
          <p:nvPr/>
        </p:nvSpPr>
        <p:spPr>
          <a:xfrm>
            <a:off x="3438525" y="3599923"/>
            <a:ext cx="285750" cy="2484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76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ZoneTexte 64"/>
          <p:cNvSpPr txBox="1"/>
          <p:nvPr/>
        </p:nvSpPr>
        <p:spPr>
          <a:xfrm>
            <a:off x="26127" y="570259"/>
            <a:ext cx="7707086" cy="369332"/>
          </a:xfrm>
          <a:prstGeom prst="rect">
            <a:avLst/>
          </a:prstGeom>
          <a:solidFill>
            <a:srgbClr val="4029CB">
              <a:alpha val="13000"/>
            </a:srgbClr>
          </a:solidFill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63" name="Rectangle 62"/>
          <p:cNvSpPr/>
          <p:nvPr/>
        </p:nvSpPr>
        <p:spPr>
          <a:xfrm>
            <a:off x="0" y="6387466"/>
            <a:ext cx="12192000" cy="45719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0" y="5242"/>
            <a:ext cx="12192000" cy="523220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30066" y="32304"/>
            <a:ext cx="7899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EXPLORING SEMICONDUCTOR: </a:t>
            </a:r>
            <a:r>
              <a:rPr lang="en-US" sz="2400" b="1" dirty="0">
                <a:solidFill>
                  <a:schemeClr val="bg1"/>
                </a:solidFill>
              </a:rPr>
              <a:t>Cadmium telluride (</a:t>
            </a:r>
            <a:r>
              <a:rPr lang="fr-FR" sz="2400" b="1" dirty="0" err="1">
                <a:solidFill>
                  <a:schemeClr val="bg1"/>
                </a:solidFill>
              </a:rPr>
              <a:t>CdTe</a:t>
            </a:r>
            <a:r>
              <a:rPr lang="fr-FR" sz="2400" b="1" dirty="0">
                <a:solidFill>
                  <a:schemeClr val="bg1"/>
                </a:solidFill>
              </a:rPr>
              <a:t>)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261" y="473253"/>
            <a:ext cx="410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How </a:t>
            </a:r>
            <a:r>
              <a:rPr lang="fr-FR" sz="2400" b="1" dirty="0" err="1" smtClean="0"/>
              <a:t>it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works</a:t>
            </a:r>
            <a:r>
              <a:rPr lang="fr-FR" sz="2400" b="1" dirty="0" smtClean="0"/>
              <a:t>: Drift </a:t>
            </a:r>
            <a:r>
              <a:rPr lang="fr-FR" sz="2400" b="1" dirty="0" err="1" smtClean="0"/>
              <a:t>current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721949" y="2116509"/>
                <a:ext cx="3378176" cy="673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dirty="0" smtClean="0"/>
                  <a:t>no. of e-h pairs </a:t>
                </a:r>
                <a:r>
                  <a:rPr lang="fr-FR" sz="2400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𝐸𝑑𝑒𝑝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𝑒𝑛𝑒𝑟𝑔𝑦</m:t>
                        </m:r>
                      </m:den>
                    </m:f>
                  </m:oMath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49" y="2116509"/>
                <a:ext cx="3378176" cy="673582"/>
              </a:xfrm>
              <a:prstGeom prst="rect">
                <a:avLst/>
              </a:prstGeom>
              <a:blipFill>
                <a:blip r:embed="rId2"/>
                <a:stretch>
                  <a:fillRect l="-1441" b="-9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589721" y="3299771"/>
            <a:ext cx="6473144" cy="1477328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e</a:t>
            </a:r>
            <a:r>
              <a:rPr lang="fr-FR" dirty="0" smtClean="0"/>
              <a:t>-h pairs are </a:t>
            </a:r>
            <a:r>
              <a:rPr lang="fr-FR" dirty="0" err="1" smtClean="0"/>
              <a:t>created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particle</a:t>
            </a:r>
            <a:r>
              <a:rPr lang="fr-FR" dirty="0" smtClean="0"/>
              <a:t> </a:t>
            </a:r>
            <a:r>
              <a:rPr lang="fr-FR" dirty="0" err="1" smtClean="0"/>
              <a:t>interact</a:t>
            </a:r>
            <a:r>
              <a:rPr lang="fr-FR" dirty="0" smtClean="0"/>
              <a:t> in detectors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Under an Electric </a:t>
            </a:r>
            <a:r>
              <a:rPr lang="fr-FR" dirty="0" err="1" smtClean="0"/>
              <a:t>field</a:t>
            </a:r>
            <a:r>
              <a:rPr lang="fr-FR" dirty="0" smtClean="0"/>
              <a:t>, </a:t>
            </a:r>
            <a:r>
              <a:rPr lang="fr-FR" dirty="0" err="1" smtClean="0"/>
              <a:t>they</a:t>
            </a:r>
            <a:r>
              <a:rPr lang="fr-FR" dirty="0" smtClean="0"/>
              <a:t> drift to </a:t>
            </a:r>
            <a:r>
              <a:rPr lang="fr-FR" dirty="0" err="1" smtClean="0"/>
              <a:t>their</a:t>
            </a:r>
            <a:r>
              <a:rPr lang="fr-FR" dirty="0" smtClean="0"/>
              <a:t> respective </a:t>
            </a:r>
            <a:r>
              <a:rPr lang="fr-FR" dirty="0" err="1" smtClean="0"/>
              <a:t>electrodes</a:t>
            </a:r>
            <a:endParaRPr lang="fr-F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induced</a:t>
            </a:r>
            <a:r>
              <a:rPr lang="fr-FR" dirty="0" smtClean="0"/>
              <a:t> in the </a:t>
            </a:r>
            <a:r>
              <a:rPr lang="fr-FR" dirty="0" err="1" smtClean="0"/>
              <a:t>process</a:t>
            </a:r>
            <a:r>
              <a:rPr lang="fr-FR" dirty="0"/>
              <a:t> </a:t>
            </a:r>
            <a:r>
              <a:rPr lang="fr-FR" dirty="0" smtClean="0"/>
              <a:t>=&gt;</a:t>
            </a:r>
            <a:r>
              <a:rPr lang="fr-FR" dirty="0" err="1" smtClean="0"/>
              <a:t>Ramo-shockley</a:t>
            </a:r>
            <a:r>
              <a:rPr lang="fr-FR" dirty="0" smtClean="0"/>
              <a:t>: I </a:t>
            </a:r>
            <a:r>
              <a:rPr lang="el-GR" dirty="0" smtClean="0"/>
              <a:t>α</a:t>
            </a:r>
            <a:r>
              <a:rPr lang="fr-FR" dirty="0" smtClean="0"/>
              <a:t> v(</a:t>
            </a:r>
            <a:r>
              <a:rPr lang="fr-FR" dirty="0" err="1" smtClean="0"/>
              <a:t>e,h</a:t>
            </a:r>
            <a:r>
              <a:rPr lang="fr-FR" dirty="0" smtClean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357" y="1026907"/>
                <a:ext cx="8684591" cy="646331"/>
              </a:xfrm>
              <a:prstGeom prst="rect">
                <a:avLst/>
              </a:prstGeom>
              <a:solidFill>
                <a:srgbClr val="D8D8D8"/>
              </a:solidFill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CdTe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efficient </a:t>
                </a:r>
                <a:r>
                  <a:rPr lang="fr-FR" dirty="0" err="1" smtClean="0"/>
                  <a:t>around</a:t>
                </a:r>
                <a:r>
                  <a:rPr lang="fr-FR" dirty="0" smtClean="0"/>
                  <a:t> 100 </a:t>
                </a:r>
                <a:r>
                  <a:rPr lang="fr-FR" dirty="0" err="1"/>
                  <a:t>keV</a:t>
                </a:r>
                <a:r>
                  <a:rPr lang="fr-FR" dirty="0"/>
                  <a:t> of </a:t>
                </a:r>
                <a:r>
                  <a:rPr lang="fr-FR" dirty="0" smtClean="0"/>
                  <a:t>gamma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Poor </a:t>
                </a:r>
                <a:r>
                  <a:rPr lang="fr-FR" dirty="0" err="1"/>
                  <a:t>mobility</a:t>
                </a:r>
                <a:r>
                  <a:rPr lang="fr-FR" dirty="0"/>
                  <a:t> of </a:t>
                </a:r>
                <a:r>
                  <a:rPr lang="fr-FR" dirty="0" err="1"/>
                  <a:t>holes</a:t>
                </a:r>
                <a:r>
                  <a:rPr lang="fr-FR" dirty="0"/>
                  <a:t> </a:t>
                </a:r>
                <a:r>
                  <a:rPr lang="fr-FR" b="1" dirty="0"/>
                  <a:t>10 times </a:t>
                </a:r>
                <a:r>
                  <a:rPr lang="fr-FR" b="1" dirty="0" err="1"/>
                  <a:t>less</a:t>
                </a:r>
                <a:r>
                  <a:rPr lang="fr-FR" dirty="0"/>
                  <a:t> </a:t>
                </a:r>
                <a:r>
                  <a:rPr lang="fr-FR" dirty="0" err="1"/>
                  <a:t>than</a:t>
                </a:r>
                <a:r>
                  <a:rPr lang="fr-FR" dirty="0"/>
                  <a:t> </a:t>
                </a:r>
                <a:r>
                  <a:rPr lang="fr-FR" dirty="0" err="1"/>
                  <a:t>electrons</a:t>
                </a:r>
                <a:r>
                  <a:rPr lang="fr-FR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fr-FR" dirty="0"/>
                  <a:t>=</a:t>
                </a:r>
                <a:r>
                  <a:rPr lang="fr-FR" dirty="0" smtClean="0"/>
                  <a:t>100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𝑉𝑠</m:t>
                        </m:r>
                      </m:den>
                    </m:f>
                  </m:oMath>
                </a14:m>
                <a:r>
                  <a:rPr lang="fr-F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fr-FR" dirty="0"/>
                  <a:t>=</a:t>
                </a:r>
                <a:r>
                  <a:rPr lang="fr-FR" dirty="0" smtClean="0"/>
                  <a:t>1100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57" y="1026907"/>
                <a:ext cx="8684591" cy="646331"/>
              </a:xfrm>
              <a:prstGeom prst="rect">
                <a:avLst/>
              </a:prstGeom>
              <a:blipFill>
                <a:blip r:embed="rId3"/>
                <a:stretch>
                  <a:fillRect l="-421" t="-24528" r="-3789" b="-1009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645196" y="2976649"/>
            <a:ext cx="1625651" cy="2425494"/>
            <a:chOff x="1609434" y="2119066"/>
            <a:chExt cx="1625651" cy="2400509"/>
          </a:xfrm>
        </p:grpSpPr>
        <p:sp>
          <p:nvSpPr>
            <p:cNvPr id="17" name="Rectangle 16"/>
            <p:cNvSpPr/>
            <p:nvPr/>
          </p:nvSpPr>
          <p:spPr>
            <a:xfrm>
              <a:off x="1686187" y="2120673"/>
              <a:ext cx="1472145" cy="2398902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09434" y="2119066"/>
              <a:ext cx="65322" cy="240050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66247" y="2120673"/>
              <a:ext cx="68838" cy="2398901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 rot="16200000">
            <a:off x="952737" y="3939320"/>
            <a:ext cx="106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Cathode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5400000">
            <a:off x="2978113" y="4066355"/>
            <a:ext cx="89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Anode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 rot="1271652">
            <a:off x="666121" y="2561200"/>
            <a:ext cx="1693950" cy="1386088"/>
            <a:chOff x="253376" y="2392256"/>
            <a:chExt cx="1980992" cy="1386088"/>
          </a:xfrm>
        </p:grpSpPr>
        <p:sp>
          <p:nvSpPr>
            <p:cNvPr id="26" name="Freeform 25"/>
            <p:cNvSpPr/>
            <p:nvPr/>
          </p:nvSpPr>
          <p:spPr>
            <a:xfrm>
              <a:off x="253376" y="2392256"/>
              <a:ext cx="1899138" cy="1386088"/>
            </a:xfrm>
            <a:custGeom>
              <a:avLst/>
              <a:gdLst>
                <a:gd name="connsiteX0" fmla="*/ 0 w 1899138"/>
                <a:gd name="connsiteY0" fmla="*/ 0 h 1386088"/>
                <a:gd name="connsiteX1" fmla="*/ 609600 w 1899138"/>
                <a:gd name="connsiteY1" fmla="*/ 93784 h 1386088"/>
                <a:gd name="connsiteX2" fmla="*/ 656492 w 1899138"/>
                <a:gd name="connsiteY2" fmla="*/ 117230 h 1386088"/>
                <a:gd name="connsiteX3" fmla="*/ 691661 w 1899138"/>
                <a:gd name="connsiteY3" fmla="*/ 152400 h 1386088"/>
                <a:gd name="connsiteX4" fmla="*/ 750277 w 1899138"/>
                <a:gd name="connsiteY4" fmla="*/ 293076 h 1386088"/>
                <a:gd name="connsiteX5" fmla="*/ 773723 w 1899138"/>
                <a:gd name="connsiteY5" fmla="*/ 750276 h 1386088"/>
                <a:gd name="connsiteX6" fmla="*/ 797169 w 1899138"/>
                <a:gd name="connsiteY6" fmla="*/ 808892 h 1386088"/>
                <a:gd name="connsiteX7" fmla="*/ 844061 w 1899138"/>
                <a:gd name="connsiteY7" fmla="*/ 844061 h 1386088"/>
                <a:gd name="connsiteX8" fmla="*/ 937846 w 1899138"/>
                <a:gd name="connsiteY8" fmla="*/ 926123 h 1386088"/>
                <a:gd name="connsiteX9" fmla="*/ 1078523 w 1899138"/>
                <a:gd name="connsiteY9" fmla="*/ 914400 h 1386088"/>
                <a:gd name="connsiteX10" fmla="*/ 1172308 w 1899138"/>
                <a:gd name="connsiteY10" fmla="*/ 855784 h 1386088"/>
                <a:gd name="connsiteX11" fmla="*/ 1336431 w 1899138"/>
                <a:gd name="connsiteY11" fmla="*/ 773723 h 1386088"/>
                <a:gd name="connsiteX12" fmla="*/ 1477108 w 1899138"/>
                <a:gd name="connsiteY12" fmla="*/ 797169 h 1386088"/>
                <a:gd name="connsiteX13" fmla="*/ 1512277 w 1899138"/>
                <a:gd name="connsiteY13" fmla="*/ 832338 h 1386088"/>
                <a:gd name="connsiteX14" fmla="*/ 1547446 w 1899138"/>
                <a:gd name="connsiteY14" fmla="*/ 844061 h 1386088"/>
                <a:gd name="connsiteX15" fmla="*/ 1617785 w 1899138"/>
                <a:gd name="connsiteY15" fmla="*/ 996461 h 1386088"/>
                <a:gd name="connsiteX16" fmla="*/ 1629508 w 1899138"/>
                <a:gd name="connsiteY16" fmla="*/ 1055076 h 1386088"/>
                <a:gd name="connsiteX17" fmla="*/ 1641231 w 1899138"/>
                <a:gd name="connsiteY17" fmla="*/ 1312984 h 1386088"/>
                <a:gd name="connsiteX18" fmla="*/ 1664677 w 1899138"/>
                <a:gd name="connsiteY18" fmla="*/ 1359876 h 1386088"/>
                <a:gd name="connsiteX19" fmla="*/ 1711569 w 1899138"/>
                <a:gd name="connsiteY19" fmla="*/ 1383323 h 1386088"/>
                <a:gd name="connsiteX20" fmla="*/ 1899138 w 1899138"/>
                <a:gd name="connsiteY20" fmla="*/ 1383323 h 1386088"/>
                <a:gd name="connsiteX0" fmla="*/ 0 w 1899138"/>
                <a:gd name="connsiteY0" fmla="*/ 0 h 1386088"/>
                <a:gd name="connsiteX1" fmla="*/ 450009 w 1899138"/>
                <a:gd name="connsiteY1" fmla="*/ 22698 h 1386088"/>
                <a:gd name="connsiteX2" fmla="*/ 609600 w 1899138"/>
                <a:gd name="connsiteY2" fmla="*/ 93784 h 1386088"/>
                <a:gd name="connsiteX3" fmla="*/ 656492 w 1899138"/>
                <a:gd name="connsiteY3" fmla="*/ 117230 h 1386088"/>
                <a:gd name="connsiteX4" fmla="*/ 691661 w 1899138"/>
                <a:gd name="connsiteY4" fmla="*/ 152400 h 1386088"/>
                <a:gd name="connsiteX5" fmla="*/ 750277 w 1899138"/>
                <a:gd name="connsiteY5" fmla="*/ 293076 h 1386088"/>
                <a:gd name="connsiteX6" fmla="*/ 773723 w 1899138"/>
                <a:gd name="connsiteY6" fmla="*/ 750276 h 1386088"/>
                <a:gd name="connsiteX7" fmla="*/ 797169 w 1899138"/>
                <a:gd name="connsiteY7" fmla="*/ 808892 h 1386088"/>
                <a:gd name="connsiteX8" fmla="*/ 844061 w 1899138"/>
                <a:gd name="connsiteY8" fmla="*/ 844061 h 1386088"/>
                <a:gd name="connsiteX9" fmla="*/ 937846 w 1899138"/>
                <a:gd name="connsiteY9" fmla="*/ 926123 h 1386088"/>
                <a:gd name="connsiteX10" fmla="*/ 1078523 w 1899138"/>
                <a:gd name="connsiteY10" fmla="*/ 914400 h 1386088"/>
                <a:gd name="connsiteX11" fmla="*/ 1172308 w 1899138"/>
                <a:gd name="connsiteY11" fmla="*/ 855784 h 1386088"/>
                <a:gd name="connsiteX12" fmla="*/ 1336431 w 1899138"/>
                <a:gd name="connsiteY12" fmla="*/ 773723 h 1386088"/>
                <a:gd name="connsiteX13" fmla="*/ 1477108 w 1899138"/>
                <a:gd name="connsiteY13" fmla="*/ 797169 h 1386088"/>
                <a:gd name="connsiteX14" fmla="*/ 1512277 w 1899138"/>
                <a:gd name="connsiteY14" fmla="*/ 832338 h 1386088"/>
                <a:gd name="connsiteX15" fmla="*/ 1547446 w 1899138"/>
                <a:gd name="connsiteY15" fmla="*/ 844061 h 1386088"/>
                <a:gd name="connsiteX16" fmla="*/ 1617785 w 1899138"/>
                <a:gd name="connsiteY16" fmla="*/ 996461 h 1386088"/>
                <a:gd name="connsiteX17" fmla="*/ 1629508 w 1899138"/>
                <a:gd name="connsiteY17" fmla="*/ 1055076 h 1386088"/>
                <a:gd name="connsiteX18" fmla="*/ 1641231 w 1899138"/>
                <a:gd name="connsiteY18" fmla="*/ 1312984 h 1386088"/>
                <a:gd name="connsiteX19" fmla="*/ 1664677 w 1899138"/>
                <a:gd name="connsiteY19" fmla="*/ 1359876 h 1386088"/>
                <a:gd name="connsiteX20" fmla="*/ 1711569 w 1899138"/>
                <a:gd name="connsiteY20" fmla="*/ 1383323 h 1386088"/>
                <a:gd name="connsiteX21" fmla="*/ 1899138 w 1899138"/>
                <a:gd name="connsiteY21" fmla="*/ 1383323 h 138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9138" h="1386088">
                  <a:moveTo>
                    <a:pt x="0" y="0"/>
                  </a:moveTo>
                  <a:cubicBezTo>
                    <a:pt x="75001" y="3783"/>
                    <a:pt x="348409" y="7067"/>
                    <a:pt x="450009" y="22698"/>
                  </a:cubicBezTo>
                  <a:cubicBezTo>
                    <a:pt x="551609" y="38329"/>
                    <a:pt x="575186" y="78029"/>
                    <a:pt x="609600" y="93784"/>
                  </a:cubicBezTo>
                  <a:cubicBezTo>
                    <a:pt x="644014" y="109539"/>
                    <a:pt x="640861" y="109415"/>
                    <a:pt x="656492" y="117230"/>
                  </a:cubicBezTo>
                  <a:cubicBezTo>
                    <a:pt x="668215" y="128953"/>
                    <a:pt x="683859" y="137771"/>
                    <a:pt x="691661" y="152400"/>
                  </a:cubicBezTo>
                  <a:cubicBezTo>
                    <a:pt x="715567" y="197223"/>
                    <a:pt x="750277" y="293076"/>
                    <a:pt x="750277" y="293076"/>
                  </a:cubicBezTo>
                  <a:cubicBezTo>
                    <a:pt x="758092" y="445476"/>
                    <a:pt x="759907" y="598302"/>
                    <a:pt x="773723" y="750276"/>
                  </a:cubicBezTo>
                  <a:cubicBezTo>
                    <a:pt x="775628" y="771233"/>
                    <a:pt x="784543" y="792057"/>
                    <a:pt x="797169" y="808892"/>
                  </a:cubicBezTo>
                  <a:cubicBezTo>
                    <a:pt x="808892" y="824523"/>
                    <a:pt x="830245" y="830245"/>
                    <a:pt x="844061" y="844061"/>
                  </a:cubicBezTo>
                  <a:cubicBezTo>
                    <a:pt x="933604" y="933603"/>
                    <a:pt x="815012" y="852420"/>
                    <a:pt x="937846" y="926123"/>
                  </a:cubicBezTo>
                  <a:cubicBezTo>
                    <a:pt x="984738" y="922215"/>
                    <a:pt x="1032274" y="923072"/>
                    <a:pt x="1078523" y="914400"/>
                  </a:cubicBezTo>
                  <a:cubicBezTo>
                    <a:pt x="1116998" y="907186"/>
                    <a:pt x="1140383" y="873520"/>
                    <a:pt x="1172308" y="855784"/>
                  </a:cubicBezTo>
                  <a:cubicBezTo>
                    <a:pt x="1225776" y="826080"/>
                    <a:pt x="1281723" y="801077"/>
                    <a:pt x="1336431" y="773723"/>
                  </a:cubicBezTo>
                  <a:cubicBezTo>
                    <a:pt x="1383323" y="781538"/>
                    <a:pt x="1432008" y="782136"/>
                    <a:pt x="1477108" y="797169"/>
                  </a:cubicBezTo>
                  <a:cubicBezTo>
                    <a:pt x="1492836" y="802412"/>
                    <a:pt x="1498483" y="823142"/>
                    <a:pt x="1512277" y="832338"/>
                  </a:cubicBezTo>
                  <a:cubicBezTo>
                    <a:pt x="1522559" y="839193"/>
                    <a:pt x="1535723" y="840153"/>
                    <a:pt x="1547446" y="844061"/>
                  </a:cubicBezTo>
                  <a:cubicBezTo>
                    <a:pt x="1565930" y="881029"/>
                    <a:pt x="1604127" y="950935"/>
                    <a:pt x="1617785" y="996461"/>
                  </a:cubicBezTo>
                  <a:cubicBezTo>
                    <a:pt x="1623511" y="1015546"/>
                    <a:pt x="1625600" y="1035538"/>
                    <a:pt x="1629508" y="1055076"/>
                  </a:cubicBezTo>
                  <a:cubicBezTo>
                    <a:pt x="1633416" y="1141045"/>
                    <a:pt x="1631367" y="1227493"/>
                    <a:pt x="1641231" y="1312984"/>
                  </a:cubicBezTo>
                  <a:cubicBezTo>
                    <a:pt x="1643234" y="1330344"/>
                    <a:pt x="1652320" y="1347519"/>
                    <a:pt x="1664677" y="1359876"/>
                  </a:cubicBezTo>
                  <a:cubicBezTo>
                    <a:pt x="1677034" y="1372233"/>
                    <a:pt x="1694180" y="1381584"/>
                    <a:pt x="1711569" y="1383323"/>
                  </a:cubicBezTo>
                  <a:cubicBezTo>
                    <a:pt x="1773782" y="1389545"/>
                    <a:pt x="1836615" y="1383323"/>
                    <a:pt x="1899138" y="1383323"/>
                  </a:cubicBezTo>
                </a:path>
              </a:pathLst>
            </a:cu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1964945" y="3775579"/>
              <a:ext cx="269423" cy="2765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786194" y="4008239"/>
            <a:ext cx="497703" cy="392587"/>
            <a:chOff x="1562541" y="3231606"/>
            <a:chExt cx="497703" cy="392587"/>
          </a:xfrm>
        </p:grpSpPr>
        <p:grpSp>
          <p:nvGrpSpPr>
            <p:cNvPr id="29" name="Group 28"/>
            <p:cNvGrpSpPr/>
            <p:nvPr/>
          </p:nvGrpSpPr>
          <p:grpSpPr>
            <a:xfrm rot="154468">
              <a:off x="1656734" y="3231606"/>
              <a:ext cx="403510" cy="202612"/>
              <a:chOff x="3826906" y="2988862"/>
              <a:chExt cx="362689" cy="98234"/>
            </a:xfrm>
            <a:solidFill>
              <a:schemeClr val="bg2">
                <a:lumMod val="10000"/>
              </a:schemeClr>
            </a:solidFill>
          </p:grpSpPr>
          <p:sp>
            <p:nvSpPr>
              <p:cNvPr id="37" name="Oval 36"/>
              <p:cNvSpPr/>
              <p:nvPr/>
            </p:nvSpPr>
            <p:spPr>
              <a:xfrm>
                <a:off x="3826906" y="2988862"/>
                <a:ext cx="45719" cy="457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891032" y="2995658"/>
                <a:ext cx="45719" cy="457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951614" y="3007279"/>
                <a:ext cx="45719" cy="457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015740" y="3014075"/>
                <a:ext cx="45719" cy="457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079750" y="3034581"/>
                <a:ext cx="45719" cy="457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143876" y="3041377"/>
                <a:ext cx="45719" cy="457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 rot="269865">
              <a:off x="1562541" y="3421581"/>
              <a:ext cx="403510" cy="202612"/>
              <a:chOff x="3826906" y="2988862"/>
              <a:chExt cx="362689" cy="98234"/>
            </a:xfrm>
            <a:solidFill>
              <a:schemeClr val="bg1"/>
            </a:solidFill>
          </p:grpSpPr>
          <p:sp>
            <p:nvSpPr>
              <p:cNvPr id="31" name="Oval 30"/>
              <p:cNvSpPr/>
              <p:nvPr/>
            </p:nvSpPr>
            <p:spPr>
              <a:xfrm>
                <a:off x="3826906" y="2988862"/>
                <a:ext cx="45719" cy="457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891032" y="2995658"/>
                <a:ext cx="45719" cy="457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951614" y="3007279"/>
                <a:ext cx="45719" cy="457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015740" y="3014075"/>
                <a:ext cx="45719" cy="457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079750" y="3034581"/>
                <a:ext cx="45719" cy="457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143876" y="3041377"/>
                <a:ext cx="45719" cy="457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720042" y="4799993"/>
            <a:ext cx="925155" cy="929256"/>
            <a:chOff x="496389" y="4023360"/>
            <a:chExt cx="925155" cy="929256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838200" y="4023360"/>
              <a:ext cx="583344" cy="420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838200" y="4023360"/>
              <a:ext cx="0" cy="64879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96389" y="4672158"/>
              <a:ext cx="63348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600891" y="4765644"/>
              <a:ext cx="365760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66276" y="4859130"/>
              <a:ext cx="261186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31661" y="4952616"/>
              <a:ext cx="10653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V="1">
            <a:off x="3270847" y="5041130"/>
            <a:ext cx="429932" cy="24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 rot="2482200">
            <a:off x="3776347" y="4834098"/>
            <a:ext cx="333266" cy="363526"/>
            <a:chOff x="4025815" y="3800455"/>
            <a:chExt cx="333266" cy="363526"/>
          </a:xfrm>
        </p:grpSpPr>
        <p:cxnSp>
          <p:nvCxnSpPr>
            <p:cNvPr id="52" name="Elbow Connector 51"/>
            <p:cNvCxnSpPr/>
            <p:nvPr/>
          </p:nvCxnSpPr>
          <p:spPr>
            <a:xfrm rot="5400000" flipH="1" flipV="1">
              <a:off x="3987828" y="3959464"/>
              <a:ext cx="242504" cy="166530"/>
            </a:xfrm>
            <a:prstGeom prst="bentConnector3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/>
            <p:nvPr/>
          </p:nvCxnSpPr>
          <p:spPr>
            <a:xfrm rot="5400000" flipH="1" flipV="1">
              <a:off x="4154564" y="3838442"/>
              <a:ext cx="242504" cy="166530"/>
            </a:xfrm>
            <a:prstGeom prst="bentConnector3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>
            <a:off x="4181001" y="4988761"/>
            <a:ext cx="30670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545293" y="4799993"/>
            <a:ext cx="80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+70 V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4498464" y="4960242"/>
            <a:ext cx="72189" cy="67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3258490" y="3603986"/>
            <a:ext cx="45104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3714732" y="3432537"/>
            <a:ext cx="160513" cy="298174"/>
            <a:chOff x="3957348" y="2613991"/>
            <a:chExt cx="160513" cy="298174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3957348" y="2613991"/>
              <a:ext cx="7161" cy="2981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110700" y="2613991"/>
              <a:ext cx="7161" cy="2981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Arrow Connector 60"/>
          <p:cNvCxnSpPr/>
          <p:nvPr/>
        </p:nvCxnSpPr>
        <p:spPr>
          <a:xfrm>
            <a:off x="3868084" y="3594258"/>
            <a:ext cx="39416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280048" y="3311598"/>
            <a:ext cx="1241577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To </a:t>
            </a:r>
            <a:r>
              <a:rPr lang="fr-FR" sz="1600" dirty="0" err="1"/>
              <a:t>P</a:t>
            </a:r>
            <a:r>
              <a:rPr lang="fr-FR" sz="1600" dirty="0" err="1" smtClean="0"/>
              <a:t>reamplifier</a:t>
            </a: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82332" y="3779798"/>
            <a:ext cx="299545" cy="2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810414" y="4674734"/>
            <a:ext cx="333081" cy="1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1344509">
            <a:off x="1813872" y="3836383"/>
            <a:ext cx="7230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 smtClean="0"/>
              <a:t>electrons</a:t>
            </a:r>
            <a:endParaRPr lang="en-US" sz="1100" dirty="0"/>
          </a:p>
        </p:txBody>
      </p:sp>
      <p:sp>
        <p:nvSpPr>
          <p:cNvPr id="70" name="TextBox 69"/>
          <p:cNvSpPr txBox="1"/>
          <p:nvPr/>
        </p:nvSpPr>
        <p:spPr>
          <a:xfrm rot="1308496">
            <a:off x="1691082" y="4303297"/>
            <a:ext cx="569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holes</a:t>
            </a:r>
            <a:endParaRPr lang="en-U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2155186" y="3538270"/>
            <a:ext cx="598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e  Drift</a:t>
            </a:r>
            <a:endParaRPr lang="en-US" sz="1100" dirty="0"/>
          </a:p>
        </p:txBody>
      </p:sp>
      <p:sp>
        <p:nvSpPr>
          <p:cNvPr id="72" name="TextBox 71"/>
          <p:cNvSpPr txBox="1"/>
          <p:nvPr/>
        </p:nvSpPr>
        <p:spPr>
          <a:xfrm>
            <a:off x="1820813" y="4631947"/>
            <a:ext cx="6183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h</a:t>
            </a:r>
            <a:r>
              <a:rPr lang="fr-FR" sz="1100" dirty="0" smtClean="0"/>
              <a:t>  Drift</a:t>
            </a:r>
            <a:endParaRPr lang="en-US" sz="1100" dirty="0"/>
          </a:p>
        </p:txBody>
      </p:sp>
      <p:sp>
        <p:nvSpPr>
          <p:cNvPr id="74" name="TextBox 73"/>
          <p:cNvSpPr txBox="1"/>
          <p:nvPr/>
        </p:nvSpPr>
        <p:spPr>
          <a:xfrm>
            <a:off x="396857" y="2456300"/>
            <a:ext cx="11169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</a:rPr>
              <a:t>Radiation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12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226679" y="2850340"/>
            <a:ext cx="26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+</a:t>
            </a:r>
            <a:endParaRPr lang="fr-FR" sz="2000" b="1" dirty="0"/>
          </a:p>
        </p:txBody>
      </p:sp>
      <p:sp>
        <p:nvSpPr>
          <p:cNvPr id="66" name="ZoneTexte 65"/>
          <p:cNvSpPr txBox="1"/>
          <p:nvPr/>
        </p:nvSpPr>
        <p:spPr>
          <a:xfrm>
            <a:off x="1388669" y="2814029"/>
            <a:ext cx="26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9466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ZoneTexte 63"/>
          <p:cNvSpPr txBox="1"/>
          <p:nvPr/>
        </p:nvSpPr>
        <p:spPr>
          <a:xfrm>
            <a:off x="26127" y="570259"/>
            <a:ext cx="7707086" cy="369332"/>
          </a:xfrm>
          <a:prstGeom prst="rect">
            <a:avLst/>
          </a:prstGeom>
          <a:solidFill>
            <a:srgbClr val="4029CB">
              <a:alpha val="13000"/>
            </a:srgbClr>
          </a:solidFill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48" name="Rectangle 47"/>
          <p:cNvSpPr/>
          <p:nvPr/>
        </p:nvSpPr>
        <p:spPr>
          <a:xfrm>
            <a:off x="0" y="6387466"/>
            <a:ext cx="12192000" cy="45719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0" y="5242"/>
            <a:ext cx="12192000" cy="523220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4625" y="557870"/>
            <a:ext cx="8525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W</a:t>
            </a:r>
            <a:r>
              <a:rPr lang="fr-FR" sz="2000" b="1" dirty="0" err="1" smtClean="0"/>
              <a:t>ith</a:t>
            </a:r>
            <a:r>
              <a:rPr lang="fr-FR" sz="2000" b="1" dirty="0" smtClean="0"/>
              <a:t> ATLAS SILVACO</a:t>
            </a:r>
            <a:r>
              <a:rPr lang="fr-FR" sz="2000" b="1" dirty="0"/>
              <a:t>: </a:t>
            </a:r>
            <a:r>
              <a:rPr lang="fr-FR" sz="2000" b="1" dirty="0" err="1"/>
              <a:t>CdTe</a:t>
            </a:r>
            <a:r>
              <a:rPr lang="fr-FR" sz="2000" b="1" dirty="0"/>
              <a:t>+ </a:t>
            </a:r>
            <a:r>
              <a:rPr lang="el-GR" sz="2000" b="1" dirty="0" smtClean="0"/>
              <a:t>γ</a:t>
            </a:r>
            <a:r>
              <a:rPr lang="fr-FR" sz="2000" b="1" dirty="0" smtClean="0"/>
              <a:t> (</a:t>
            </a:r>
            <a:r>
              <a:rPr lang="fr-FR" sz="2000" b="1" dirty="0" err="1" smtClean="0"/>
              <a:t>different</a:t>
            </a:r>
            <a:r>
              <a:rPr lang="fr-FR" sz="2000" b="1" dirty="0" smtClean="0"/>
              <a:t> positions in Crystal)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8963" y="5276694"/>
            <a:ext cx="323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 smtClean="0"/>
              <a:t>Exposing</a:t>
            </a:r>
            <a:r>
              <a:rPr lang="fr-FR" dirty="0" smtClean="0"/>
              <a:t> the Cathode </a:t>
            </a:r>
            <a:r>
              <a:rPr lang="fr-FR" dirty="0" err="1" smtClean="0"/>
              <a:t>electrode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help </a:t>
            </a:r>
            <a:r>
              <a:rPr lang="fr-FR" dirty="0" err="1" smtClean="0"/>
              <a:t>reduce</a:t>
            </a:r>
            <a:r>
              <a:rPr lang="fr-FR" dirty="0" smtClean="0"/>
              <a:t> signal duration 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4684054" y="1034136"/>
            <a:ext cx="6502932" cy="4743113"/>
            <a:chOff x="4737710" y="1477292"/>
            <a:chExt cx="6763541" cy="4743113"/>
          </a:xfrm>
        </p:grpSpPr>
        <p:grpSp>
          <p:nvGrpSpPr>
            <p:cNvPr id="40" name="Group 39"/>
            <p:cNvGrpSpPr/>
            <p:nvPr/>
          </p:nvGrpSpPr>
          <p:grpSpPr>
            <a:xfrm>
              <a:off x="4737710" y="1477292"/>
              <a:ext cx="6763541" cy="4743113"/>
              <a:chOff x="4713959" y="1509712"/>
              <a:chExt cx="6324150" cy="474311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3959" y="1509712"/>
                <a:ext cx="6324150" cy="4743113"/>
              </a:xfrm>
              <a:prstGeom prst="rect">
                <a:avLst/>
              </a:prstGeom>
              <a:ln w="28575">
                <a:noFill/>
              </a:ln>
            </p:spPr>
          </p:pic>
          <p:cxnSp>
            <p:nvCxnSpPr>
              <p:cNvPr id="8" name="Straight Arrow Connector 7"/>
              <p:cNvCxnSpPr/>
              <p:nvPr/>
            </p:nvCxnSpPr>
            <p:spPr>
              <a:xfrm flipV="1">
                <a:off x="8205849" y="4613230"/>
                <a:ext cx="1140032" cy="867234"/>
              </a:xfrm>
              <a:prstGeom prst="straightConnector1">
                <a:avLst/>
              </a:prstGeom>
              <a:ln w="28575">
                <a:solidFill>
                  <a:srgbClr val="59FF3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9075715" y="4390304"/>
                <a:ext cx="111628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b="1" dirty="0" smtClean="0"/>
                  <a:t>Near the anode</a:t>
                </a:r>
                <a:endParaRPr lang="en-US" sz="1100" b="1" dirty="0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V="1">
                <a:off x="7143008" y="4805507"/>
                <a:ext cx="914400" cy="674956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7843448" y="4544552"/>
                <a:ext cx="10569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/>
                  <a:t>I</a:t>
                </a:r>
                <a:r>
                  <a:rPr lang="fr-FR" sz="1200" b="1" dirty="0" smtClean="0"/>
                  <a:t>n the middle</a:t>
                </a:r>
                <a:endParaRPr lang="en-US" sz="1200" b="1" dirty="0"/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V="1">
                <a:off x="6246421" y="5046847"/>
                <a:ext cx="499841" cy="52268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6398016" y="4805507"/>
                <a:ext cx="129699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Near the cathode</a:t>
                </a:r>
                <a:endParaRPr lang="en-US" sz="1200" b="1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9089706" y="4182997"/>
                <a:ext cx="7737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5µs</a:t>
                </a:r>
                <a:endParaRPr lang="en-US" sz="14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850678" y="4352534"/>
                <a:ext cx="7737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chemeClr val="accent1">
                        <a:lumMod val="50000"/>
                      </a:schemeClr>
                    </a:solidFill>
                  </a:rPr>
                  <a:t>3</a:t>
                </a:r>
                <a:r>
                  <a:rPr lang="fr-FR" sz="1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µs</a:t>
                </a:r>
                <a:endParaRPr lang="en-US" sz="14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404258" y="4544525"/>
                <a:ext cx="7737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1µs</a:t>
                </a:r>
                <a:endParaRPr lang="en-US" sz="14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8628902" y="2417894"/>
              <a:ext cx="2612283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fr-FR" sz="1600" b="1" dirty="0" err="1" smtClean="0"/>
                <a:t>Holes</a:t>
              </a:r>
              <a:r>
                <a:rPr lang="fr-FR" sz="1600" b="1" dirty="0" smtClean="0"/>
                <a:t> </a:t>
              </a:r>
              <a:r>
                <a:rPr lang="fr-FR" sz="1600" b="1" dirty="0" err="1"/>
                <a:t>travel</a:t>
              </a:r>
              <a:r>
                <a:rPr lang="fr-FR" sz="1600" b="1" dirty="0"/>
                <a:t> longer </a:t>
              </a:r>
              <a:r>
                <a:rPr lang="fr-FR" sz="1600" b="1" dirty="0" smtClean="0"/>
                <a:t>distance=&gt;longer time</a:t>
              </a:r>
              <a:endParaRPr lang="fr-FR" sz="1600" b="1" dirty="0"/>
            </a:p>
          </p:txBody>
        </p:sp>
      </p:grpSp>
      <p:cxnSp>
        <p:nvCxnSpPr>
          <p:cNvPr id="65" name="Straight Arrow Connector 64"/>
          <p:cNvCxnSpPr/>
          <p:nvPr/>
        </p:nvCxnSpPr>
        <p:spPr>
          <a:xfrm flipH="1">
            <a:off x="3490045" y="2048300"/>
            <a:ext cx="20171" cy="30675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1292739" y="1649560"/>
            <a:ext cx="3062061" cy="3468289"/>
            <a:chOff x="384529" y="1390597"/>
            <a:chExt cx="3062061" cy="3468289"/>
          </a:xfrm>
        </p:grpSpPr>
        <p:grpSp>
          <p:nvGrpSpPr>
            <p:cNvPr id="63" name="Group 62"/>
            <p:cNvGrpSpPr/>
            <p:nvPr/>
          </p:nvGrpSpPr>
          <p:grpSpPr>
            <a:xfrm>
              <a:off x="384529" y="1390597"/>
              <a:ext cx="2299467" cy="3468289"/>
              <a:chOff x="73576" y="1627471"/>
              <a:chExt cx="2299467" cy="3468289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73576" y="2037601"/>
                <a:ext cx="2299467" cy="3058159"/>
                <a:chOff x="310621" y="2065766"/>
                <a:chExt cx="1749162" cy="3058159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310621" y="2065766"/>
                  <a:ext cx="1749162" cy="3058159"/>
                  <a:chOff x="3457469" y="1848768"/>
                  <a:chExt cx="1749162" cy="3058159"/>
                </a:xfrm>
                <a:solidFill>
                  <a:srgbClr val="004564"/>
                </a:solidFill>
              </p:grpSpPr>
              <p:sp>
                <p:nvSpPr>
                  <p:cNvPr id="46" name="Rectangle 45"/>
                  <p:cNvSpPr/>
                  <p:nvPr/>
                </p:nvSpPr>
                <p:spPr>
                  <a:xfrm>
                    <a:off x="3817021" y="1850756"/>
                    <a:ext cx="1062841" cy="3056171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>
                  <a:xfrm>
                    <a:off x="3771728" y="1850756"/>
                    <a:ext cx="45719" cy="3056171"/>
                  </a:xfrm>
                  <a:prstGeom prst="rect">
                    <a:avLst/>
                  </a:prstGeom>
                  <a:solidFill>
                    <a:srgbClr val="49245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4885541" y="1848768"/>
                    <a:ext cx="45719" cy="3056171"/>
                  </a:xfrm>
                  <a:prstGeom prst="rect">
                    <a:avLst/>
                  </a:prstGeom>
                  <a:solidFill>
                    <a:srgbClr val="49245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 rot="16200000">
                    <a:off x="3128411" y="3084787"/>
                    <a:ext cx="99667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600" dirty="0" smtClean="0"/>
                      <a:t>cathode</a:t>
                    </a:r>
                    <a:endParaRPr lang="en-US" sz="1600" dirty="0"/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 rot="16200000">
                    <a:off x="4539019" y="3054895"/>
                    <a:ext cx="99667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600" dirty="0" smtClean="0"/>
                      <a:t>Anode</a:t>
                    </a:r>
                    <a:endParaRPr lang="en-US" sz="1600" dirty="0"/>
                  </a:p>
                </p:txBody>
              </p:sp>
            </p:grpSp>
            <p:sp>
              <p:nvSpPr>
                <p:cNvPr id="53" name="Oval 52"/>
                <p:cNvSpPr/>
                <p:nvPr/>
              </p:nvSpPr>
              <p:spPr>
                <a:xfrm>
                  <a:off x="705980" y="3441149"/>
                  <a:ext cx="113529" cy="11281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1136601" y="3441149"/>
                  <a:ext cx="113529" cy="112815"/>
                </a:xfrm>
                <a:prstGeom prst="ellipse">
                  <a:avLst/>
                </a:prstGeom>
                <a:solidFill>
                  <a:srgbClr val="3636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562756" y="3441148"/>
                  <a:ext cx="113529" cy="112815"/>
                </a:xfrm>
                <a:prstGeom prst="ellipse">
                  <a:avLst/>
                </a:prstGeom>
                <a:solidFill>
                  <a:srgbClr val="1D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617313" y="2428223"/>
                  <a:ext cx="114424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fr-FR" sz="1500" dirty="0" smtClean="0">
                      <a:solidFill>
                        <a:schemeClr val="bg1"/>
                      </a:solidFill>
                    </a:rPr>
                    <a:t>3 points of </a:t>
                  </a:r>
                  <a:r>
                    <a:rPr lang="el-GR" sz="1500" dirty="0" smtClean="0">
                      <a:solidFill>
                        <a:schemeClr val="bg1"/>
                      </a:solidFill>
                    </a:rPr>
                    <a:t>γ</a:t>
                  </a:r>
                  <a:r>
                    <a:rPr lang="fr-FR" sz="1500" dirty="0" smtClean="0">
                      <a:solidFill>
                        <a:schemeClr val="bg1"/>
                      </a:solidFill>
                    </a:rPr>
                    <a:t> interaction </a:t>
                  </a: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518643" y="1627471"/>
                <a:ext cx="1417452" cy="338554"/>
                <a:chOff x="450476" y="1517466"/>
                <a:chExt cx="1580030" cy="338554"/>
              </a:xfrm>
            </p:grpSpPr>
            <p:cxnSp>
              <p:nvCxnSpPr>
                <p:cNvPr id="60" name="Straight Arrow Connector 59"/>
                <p:cNvCxnSpPr/>
                <p:nvPr/>
              </p:nvCxnSpPr>
              <p:spPr>
                <a:xfrm>
                  <a:off x="450476" y="1815353"/>
                  <a:ext cx="1580030" cy="6723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Rectangle 60"/>
                <p:cNvSpPr/>
                <p:nvPr/>
              </p:nvSpPr>
              <p:spPr>
                <a:xfrm>
                  <a:off x="970270" y="1517466"/>
                  <a:ext cx="61587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1600" dirty="0"/>
                    <a:t>2mm</a:t>
                  </a:r>
                  <a:endParaRPr lang="en-US" sz="1600" dirty="0"/>
                </a:p>
              </p:txBody>
            </p:sp>
          </p:grpSp>
        </p:grpSp>
        <p:sp>
          <p:nvSpPr>
            <p:cNvPr id="66" name="Rectangle 65"/>
            <p:cNvSpPr/>
            <p:nvPr/>
          </p:nvSpPr>
          <p:spPr>
            <a:xfrm>
              <a:off x="2571029" y="2623559"/>
              <a:ext cx="8755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/>
                <a:t>4.83mm</a:t>
              </a:r>
              <a:endParaRPr lang="en-US" sz="1600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480367" y="2983"/>
            <a:ext cx="7899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EXPLORING SEMICONDUCTOR: </a:t>
            </a:r>
            <a:r>
              <a:rPr lang="en-US" sz="2400" b="1" dirty="0">
                <a:solidFill>
                  <a:schemeClr val="bg1"/>
                </a:solidFill>
              </a:rPr>
              <a:t>Cadmium telluride (</a:t>
            </a:r>
            <a:r>
              <a:rPr lang="fr-FR" sz="2400" b="1" dirty="0" err="1">
                <a:solidFill>
                  <a:schemeClr val="bg1"/>
                </a:solidFill>
              </a:rPr>
              <a:t>CdTe</a:t>
            </a:r>
            <a:r>
              <a:rPr lang="fr-FR" sz="2400" b="1" dirty="0" smtClean="0">
                <a:solidFill>
                  <a:schemeClr val="bg1"/>
                </a:solidFill>
              </a:rPr>
              <a:t>)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42164" y="3514784"/>
            <a:ext cx="997128" cy="0"/>
          </a:xfrm>
          <a:prstGeom prst="straightConnector1">
            <a:avLst/>
          </a:prstGeom>
          <a:ln w="76200">
            <a:solidFill>
              <a:srgbClr val="F82121">
                <a:alpha val="82000"/>
              </a:srgb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6753" y="2803448"/>
            <a:ext cx="95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Gamma 122 </a:t>
            </a:r>
            <a:r>
              <a:rPr lang="fr-FR" dirty="0" err="1" smtClean="0"/>
              <a:t>keV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13</a:t>
            </a:fld>
            <a:endParaRPr lang="fr-FR"/>
          </a:p>
        </p:txBody>
      </p:sp>
      <p:sp>
        <p:nvSpPr>
          <p:cNvPr id="68" name="ZoneTexte 67"/>
          <p:cNvSpPr txBox="1"/>
          <p:nvPr/>
        </p:nvSpPr>
        <p:spPr>
          <a:xfrm>
            <a:off x="6819943" y="5473265"/>
            <a:ext cx="2405609" cy="307777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r>
              <a:rPr lang="fr-FR" sz="1400" b="1" dirty="0" err="1" smtClean="0"/>
              <a:t>Transient</a:t>
            </a:r>
            <a:r>
              <a:rPr lang="fr-FR" sz="1400" b="1" dirty="0" smtClean="0"/>
              <a:t> time (s)</a:t>
            </a:r>
            <a:endParaRPr lang="fr-FR" sz="1400" b="1" dirty="0"/>
          </a:p>
        </p:txBody>
      </p:sp>
      <p:sp>
        <p:nvSpPr>
          <p:cNvPr id="69" name="ZoneTexte 68"/>
          <p:cNvSpPr txBox="1"/>
          <p:nvPr/>
        </p:nvSpPr>
        <p:spPr>
          <a:xfrm rot="16200000">
            <a:off x="3639246" y="2978639"/>
            <a:ext cx="2405609" cy="307777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Anode </a:t>
            </a:r>
            <a:r>
              <a:rPr lang="fr-FR" sz="1400" b="1" dirty="0" err="1" smtClean="0"/>
              <a:t>current</a:t>
            </a:r>
            <a:r>
              <a:rPr lang="fr-FR" sz="1400" b="1" dirty="0" smtClean="0"/>
              <a:t> (A)</a:t>
            </a:r>
            <a:endParaRPr lang="fr-FR" sz="1400" b="1" dirty="0"/>
          </a:p>
        </p:txBody>
      </p:sp>
      <p:sp>
        <p:nvSpPr>
          <p:cNvPr id="70" name="TextBox 56"/>
          <p:cNvSpPr txBox="1"/>
          <p:nvPr/>
        </p:nvSpPr>
        <p:spPr>
          <a:xfrm>
            <a:off x="8860789" y="5833403"/>
            <a:ext cx="2330868" cy="369332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PILEUP CONCERNS!!!</a:t>
            </a:r>
            <a:endParaRPr lang="en-US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3200149" y="1972471"/>
            <a:ext cx="26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+</a:t>
            </a:r>
            <a:endParaRPr lang="fr-FR" sz="2000" b="1" dirty="0"/>
          </a:p>
        </p:txBody>
      </p:sp>
      <p:sp>
        <p:nvSpPr>
          <p:cNvPr id="71" name="ZoneTexte 70"/>
          <p:cNvSpPr txBox="1"/>
          <p:nvPr/>
        </p:nvSpPr>
        <p:spPr>
          <a:xfrm>
            <a:off x="1389563" y="1954170"/>
            <a:ext cx="26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817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ZoneTexte 578"/>
          <p:cNvSpPr txBox="1"/>
          <p:nvPr/>
        </p:nvSpPr>
        <p:spPr>
          <a:xfrm>
            <a:off x="26127" y="570259"/>
            <a:ext cx="7707086" cy="369332"/>
          </a:xfrm>
          <a:prstGeom prst="rect">
            <a:avLst/>
          </a:prstGeom>
          <a:solidFill>
            <a:srgbClr val="4029CB">
              <a:alpha val="13000"/>
            </a:srgbClr>
          </a:solidFill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314" name="Rectangle 313"/>
          <p:cNvSpPr/>
          <p:nvPr/>
        </p:nvSpPr>
        <p:spPr>
          <a:xfrm>
            <a:off x="0" y="6387466"/>
            <a:ext cx="12192000" cy="45719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0" y="5242"/>
            <a:ext cx="12192000" cy="523220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0" name="Group 289"/>
          <p:cNvGrpSpPr/>
          <p:nvPr/>
        </p:nvGrpSpPr>
        <p:grpSpPr>
          <a:xfrm>
            <a:off x="5906734" y="1948451"/>
            <a:ext cx="5023262" cy="3400062"/>
            <a:chOff x="4958938" y="2404910"/>
            <a:chExt cx="5023262" cy="3400062"/>
          </a:xfrm>
          <a:noFill/>
        </p:grpSpPr>
        <p:grpSp>
          <p:nvGrpSpPr>
            <p:cNvPr id="291" name="Group 290"/>
            <p:cNvGrpSpPr/>
            <p:nvPr/>
          </p:nvGrpSpPr>
          <p:grpSpPr>
            <a:xfrm>
              <a:off x="4958938" y="2404910"/>
              <a:ext cx="5023262" cy="3044940"/>
              <a:chOff x="4958938" y="2404910"/>
              <a:chExt cx="5023262" cy="3044940"/>
            </a:xfrm>
            <a:grpFill/>
          </p:grpSpPr>
          <p:sp>
            <p:nvSpPr>
              <p:cNvPr id="293" name="Freeform 292"/>
              <p:cNvSpPr/>
              <p:nvPr/>
            </p:nvSpPr>
            <p:spPr>
              <a:xfrm>
                <a:off x="4958938" y="2730401"/>
                <a:ext cx="5023262" cy="2719449"/>
              </a:xfrm>
              <a:custGeom>
                <a:avLst/>
                <a:gdLst>
                  <a:gd name="connsiteX0" fmla="*/ 0 w 5023262"/>
                  <a:gd name="connsiteY0" fmla="*/ 0 h 2719449"/>
                  <a:gd name="connsiteX1" fmla="*/ 279070 w 5023262"/>
                  <a:gd name="connsiteY1" fmla="*/ 17813 h 2719449"/>
                  <a:gd name="connsiteX2" fmla="*/ 350322 w 5023262"/>
                  <a:gd name="connsiteY2" fmla="*/ 47501 h 2719449"/>
                  <a:gd name="connsiteX3" fmla="*/ 385948 w 5023262"/>
                  <a:gd name="connsiteY3" fmla="*/ 59376 h 2719449"/>
                  <a:gd name="connsiteX4" fmla="*/ 475013 w 5023262"/>
                  <a:gd name="connsiteY4" fmla="*/ 89065 h 2719449"/>
                  <a:gd name="connsiteX5" fmla="*/ 653142 w 5023262"/>
                  <a:gd name="connsiteY5" fmla="*/ 160317 h 2719449"/>
                  <a:gd name="connsiteX6" fmla="*/ 783771 w 5023262"/>
                  <a:gd name="connsiteY6" fmla="*/ 207818 h 2719449"/>
                  <a:gd name="connsiteX7" fmla="*/ 902524 w 5023262"/>
                  <a:gd name="connsiteY7" fmla="*/ 255319 h 2719449"/>
                  <a:gd name="connsiteX8" fmla="*/ 950026 w 5023262"/>
                  <a:gd name="connsiteY8" fmla="*/ 285008 h 2719449"/>
                  <a:gd name="connsiteX9" fmla="*/ 1056903 w 5023262"/>
                  <a:gd name="connsiteY9" fmla="*/ 332509 h 2719449"/>
                  <a:gd name="connsiteX10" fmla="*/ 1104405 w 5023262"/>
                  <a:gd name="connsiteY10" fmla="*/ 362197 h 2719449"/>
                  <a:gd name="connsiteX11" fmla="*/ 1134093 w 5023262"/>
                  <a:gd name="connsiteY11" fmla="*/ 380010 h 2719449"/>
                  <a:gd name="connsiteX12" fmla="*/ 1223158 w 5023262"/>
                  <a:gd name="connsiteY12" fmla="*/ 427512 h 2719449"/>
                  <a:gd name="connsiteX13" fmla="*/ 1252846 w 5023262"/>
                  <a:gd name="connsiteY13" fmla="*/ 451262 h 2719449"/>
                  <a:gd name="connsiteX14" fmla="*/ 1324098 w 5023262"/>
                  <a:gd name="connsiteY14" fmla="*/ 480950 h 2719449"/>
                  <a:gd name="connsiteX15" fmla="*/ 1395350 w 5023262"/>
                  <a:gd name="connsiteY15" fmla="*/ 528452 h 2719449"/>
                  <a:gd name="connsiteX16" fmla="*/ 1508166 w 5023262"/>
                  <a:gd name="connsiteY16" fmla="*/ 587828 h 2719449"/>
                  <a:gd name="connsiteX17" fmla="*/ 1537854 w 5023262"/>
                  <a:gd name="connsiteY17" fmla="*/ 599704 h 2719449"/>
                  <a:gd name="connsiteX18" fmla="*/ 1603168 w 5023262"/>
                  <a:gd name="connsiteY18" fmla="*/ 653143 h 2719449"/>
                  <a:gd name="connsiteX19" fmla="*/ 1632857 w 5023262"/>
                  <a:gd name="connsiteY19" fmla="*/ 670956 h 2719449"/>
                  <a:gd name="connsiteX20" fmla="*/ 1650670 w 5023262"/>
                  <a:gd name="connsiteY20" fmla="*/ 688769 h 2719449"/>
                  <a:gd name="connsiteX21" fmla="*/ 1692233 w 5023262"/>
                  <a:gd name="connsiteY21" fmla="*/ 718457 h 2719449"/>
                  <a:gd name="connsiteX22" fmla="*/ 1733797 w 5023262"/>
                  <a:gd name="connsiteY22" fmla="*/ 771896 h 2719449"/>
                  <a:gd name="connsiteX23" fmla="*/ 1745672 w 5023262"/>
                  <a:gd name="connsiteY23" fmla="*/ 789709 h 2719449"/>
                  <a:gd name="connsiteX24" fmla="*/ 1781298 w 5023262"/>
                  <a:gd name="connsiteY24" fmla="*/ 819397 h 2719449"/>
                  <a:gd name="connsiteX25" fmla="*/ 1799111 w 5023262"/>
                  <a:gd name="connsiteY25" fmla="*/ 843148 h 2719449"/>
                  <a:gd name="connsiteX26" fmla="*/ 1828800 w 5023262"/>
                  <a:gd name="connsiteY26" fmla="*/ 866899 h 2719449"/>
                  <a:gd name="connsiteX27" fmla="*/ 1858488 w 5023262"/>
                  <a:gd name="connsiteY27" fmla="*/ 908462 h 2719449"/>
                  <a:gd name="connsiteX28" fmla="*/ 1894114 w 5023262"/>
                  <a:gd name="connsiteY28" fmla="*/ 938150 h 2719449"/>
                  <a:gd name="connsiteX29" fmla="*/ 1911927 w 5023262"/>
                  <a:gd name="connsiteY29" fmla="*/ 955963 h 2719449"/>
                  <a:gd name="connsiteX30" fmla="*/ 1977241 w 5023262"/>
                  <a:gd name="connsiteY30" fmla="*/ 1027215 h 2719449"/>
                  <a:gd name="connsiteX31" fmla="*/ 2006929 w 5023262"/>
                  <a:gd name="connsiteY31" fmla="*/ 1056904 h 2719449"/>
                  <a:gd name="connsiteX32" fmla="*/ 2042555 w 5023262"/>
                  <a:gd name="connsiteY32" fmla="*/ 1104405 h 2719449"/>
                  <a:gd name="connsiteX33" fmla="*/ 2066306 w 5023262"/>
                  <a:gd name="connsiteY33" fmla="*/ 1122218 h 2719449"/>
                  <a:gd name="connsiteX34" fmla="*/ 2084119 w 5023262"/>
                  <a:gd name="connsiteY34" fmla="*/ 1145969 h 2719449"/>
                  <a:gd name="connsiteX35" fmla="*/ 2131620 w 5023262"/>
                  <a:gd name="connsiteY35" fmla="*/ 1217221 h 2719449"/>
                  <a:gd name="connsiteX36" fmla="*/ 2196935 w 5023262"/>
                  <a:gd name="connsiteY36" fmla="*/ 1300348 h 2719449"/>
                  <a:gd name="connsiteX37" fmla="*/ 2214748 w 5023262"/>
                  <a:gd name="connsiteY37" fmla="*/ 1324099 h 2719449"/>
                  <a:gd name="connsiteX38" fmla="*/ 2232561 w 5023262"/>
                  <a:gd name="connsiteY38" fmla="*/ 1341912 h 2719449"/>
                  <a:gd name="connsiteX39" fmla="*/ 2262249 w 5023262"/>
                  <a:gd name="connsiteY39" fmla="*/ 1389413 h 2719449"/>
                  <a:gd name="connsiteX40" fmla="*/ 2291937 w 5023262"/>
                  <a:gd name="connsiteY40" fmla="*/ 1425039 h 2719449"/>
                  <a:gd name="connsiteX41" fmla="*/ 2327563 w 5023262"/>
                  <a:gd name="connsiteY41" fmla="*/ 1478478 h 2719449"/>
                  <a:gd name="connsiteX42" fmla="*/ 2345376 w 5023262"/>
                  <a:gd name="connsiteY42" fmla="*/ 1508166 h 2719449"/>
                  <a:gd name="connsiteX43" fmla="*/ 2422566 w 5023262"/>
                  <a:gd name="connsiteY43" fmla="*/ 1609106 h 2719449"/>
                  <a:gd name="connsiteX44" fmla="*/ 2476005 w 5023262"/>
                  <a:gd name="connsiteY44" fmla="*/ 1710047 h 2719449"/>
                  <a:gd name="connsiteX45" fmla="*/ 2511631 w 5023262"/>
                  <a:gd name="connsiteY45" fmla="*/ 1769423 h 2719449"/>
                  <a:gd name="connsiteX46" fmla="*/ 2529444 w 5023262"/>
                  <a:gd name="connsiteY46" fmla="*/ 1805049 h 2719449"/>
                  <a:gd name="connsiteX47" fmla="*/ 2588820 w 5023262"/>
                  <a:gd name="connsiteY47" fmla="*/ 1888176 h 2719449"/>
                  <a:gd name="connsiteX48" fmla="*/ 2606633 w 5023262"/>
                  <a:gd name="connsiteY48" fmla="*/ 1923802 h 2719449"/>
                  <a:gd name="connsiteX49" fmla="*/ 2695698 w 5023262"/>
                  <a:gd name="connsiteY49" fmla="*/ 2054431 h 2719449"/>
                  <a:gd name="connsiteX50" fmla="*/ 2755075 w 5023262"/>
                  <a:gd name="connsiteY50" fmla="*/ 2131621 h 2719449"/>
                  <a:gd name="connsiteX51" fmla="*/ 2778826 w 5023262"/>
                  <a:gd name="connsiteY51" fmla="*/ 2161309 h 2719449"/>
                  <a:gd name="connsiteX52" fmla="*/ 2856015 w 5023262"/>
                  <a:gd name="connsiteY52" fmla="*/ 2297875 h 2719449"/>
                  <a:gd name="connsiteX53" fmla="*/ 2873828 w 5023262"/>
                  <a:gd name="connsiteY53" fmla="*/ 2333501 h 2719449"/>
                  <a:gd name="connsiteX54" fmla="*/ 2909454 w 5023262"/>
                  <a:gd name="connsiteY54" fmla="*/ 2375065 h 2719449"/>
                  <a:gd name="connsiteX55" fmla="*/ 2921329 w 5023262"/>
                  <a:gd name="connsiteY55" fmla="*/ 2398815 h 2719449"/>
                  <a:gd name="connsiteX56" fmla="*/ 2962893 w 5023262"/>
                  <a:gd name="connsiteY56" fmla="*/ 2464130 h 2719449"/>
                  <a:gd name="connsiteX57" fmla="*/ 2974768 w 5023262"/>
                  <a:gd name="connsiteY57" fmla="*/ 2481943 h 2719449"/>
                  <a:gd name="connsiteX58" fmla="*/ 3010394 w 5023262"/>
                  <a:gd name="connsiteY58" fmla="*/ 2517569 h 2719449"/>
                  <a:gd name="connsiteX59" fmla="*/ 3051958 w 5023262"/>
                  <a:gd name="connsiteY59" fmla="*/ 2576945 h 2719449"/>
                  <a:gd name="connsiteX60" fmla="*/ 3075709 w 5023262"/>
                  <a:gd name="connsiteY60" fmla="*/ 2600696 h 2719449"/>
                  <a:gd name="connsiteX61" fmla="*/ 3105397 w 5023262"/>
                  <a:gd name="connsiteY61" fmla="*/ 2636322 h 2719449"/>
                  <a:gd name="connsiteX62" fmla="*/ 3129148 w 5023262"/>
                  <a:gd name="connsiteY62" fmla="*/ 2648197 h 2719449"/>
                  <a:gd name="connsiteX63" fmla="*/ 3141023 w 5023262"/>
                  <a:gd name="connsiteY63" fmla="*/ 2666010 h 2719449"/>
                  <a:gd name="connsiteX64" fmla="*/ 3176649 w 5023262"/>
                  <a:gd name="connsiteY64" fmla="*/ 2677886 h 2719449"/>
                  <a:gd name="connsiteX65" fmla="*/ 3230088 w 5023262"/>
                  <a:gd name="connsiteY65" fmla="*/ 2689761 h 2719449"/>
                  <a:gd name="connsiteX66" fmla="*/ 3313215 w 5023262"/>
                  <a:gd name="connsiteY66" fmla="*/ 2701636 h 2719449"/>
                  <a:gd name="connsiteX67" fmla="*/ 3467594 w 5023262"/>
                  <a:gd name="connsiteY67" fmla="*/ 2707574 h 2719449"/>
                  <a:gd name="connsiteX68" fmla="*/ 3752602 w 5023262"/>
                  <a:gd name="connsiteY68" fmla="*/ 2713512 h 2719449"/>
                  <a:gd name="connsiteX69" fmla="*/ 3918857 w 5023262"/>
                  <a:gd name="connsiteY69" fmla="*/ 2719449 h 2719449"/>
                  <a:gd name="connsiteX70" fmla="*/ 5023262 w 5023262"/>
                  <a:gd name="connsiteY70" fmla="*/ 2719449 h 2719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5023262" h="2719449">
                    <a:moveTo>
                      <a:pt x="0" y="0"/>
                    </a:moveTo>
                    <a:cubicBezTo>
                      <a:pt x="89193" y="3568"/>
                      <a:pt x="190009" y="5090"/>
                      <a:pt x="279070" y="17813"/>
                    </a:cubicBezTo>
                    <a:cubicBezTo>
                      <a:pt x="307183" y="21829"/>
                      <a:pt x="324828" y="36879"/>
                      <a:pt x="350322" y="47501"/>
                    </a:cubicBezTo>
                    <a:cubicBezTo>
                      <a:pt x="361877" y="52315"/>
                      <a:pt x="374326" y="54727"/>
                      <a:pt x="385948" y="59376"/>
                    </a:cubicBezTo>
                    <a:cubicBezTo>
                      <a:pt x="462665" y="90063"/>
                      <a:pt x="412577" y="78658"/>
                      <a:pt x="475013" y="89065"/>
                    </a:cubicBezTo>
                    <a:lnTo>
                      <a:pt x="653142" y="160317"/>
                    </a:lnTo>
                    <a:cubicBezTo>
                      <a:pt x="653159" y="160324"/>
                      <a:pt x="783754" y="207810"/>
                      <a:pt x="783771" y="207818"/>
                    </a:cubicBezTo>
                    <a:cubicBezTo>
                      <a:pt x="861630" y="246747"/>
                      <a:pt x="821953" y="231147"/>
                      <a:pt x="902524" y="255319"/>
                    </a:cubicBezTo>
                    <a:cubicBezTo>
                      <a:pt x="918358" y="265215"/>
                      <a:pt x="933471" y="276371"/>
                      <a:pt x="950026" y="285008"/>
                    </a:cubicBezTo>
                    <a:cubicBezTo>
                      <a:pt x="1017062" y="319983"/>
                      <a:pt x="1013302" y="317974"/>
                      <a:pt x="1056903" y="332509"/>
                    </a:cubicBezTo>
                    <a:cubicBezTo>
                      <a:pt x="1088160" y="363766"/>
                      <a:pt x="1059422" y="339706"/>
                      <a:pt x="1104405" y="362197"/>
                    </a:cubicBezTo>
                    <a:cubicBezTo>
                      <a:pt x="1114727" y="367358"/>
                      <a:pt x="1123981" y="374448"/>
                      <a:pt x="1134093" y="380010"/>
                    </a:cubicBezTo>
                    <a:cubicBezTo>
                      <a:pt x="1163575" y="396225"/>
                      <a:pt x="1194306" y="410201"/>
                      <a:pt x="1223158" y="427512"/>
                    </a:cubicBezTo>
                    <a:cubicBezTo>
                      <a:pt x="1234025" y="434032"/>
                      <a:pt x="1241646" y="445333"/>
                      <a:pt x="1252846" y="451262"/>
                    </a:cubicBezTo>
                    <a:cubicBezTo>
                      <a:pt x="1275586" y="463301"/>
                      <a:pt x="1301085" y="469443"/>
                      <a:pt x="1324098" y="480950"/>
                    </a:cubicBezTo>
                    <a:cubicBezTo>
                      <a:pt x="1479719" y="558760"/>
                      <a:pt x="1303809" y="476712"/>
                      <a:pt x="1395350" y="528452"/>
                    </a:cubicBezTo>
                    <a:cubicBezTo>
                      <a:pt x="1432345" y="549362"/>
                      <a:pt x="1468710" y="572045"/>
                      <a:pt x="1508166" y="587828"/>
                    </a:cubicBezTo>
                    <a:cubicBezTo>
                      <a:pt x="1518062" y="591787"/>
                      <a:pt x="1528648" y="594334"/>
                      <a:pt x="1537854" y="599704"/>
                    </a:cubicBezTo>
                    <a:cubicBezTo>
                      <a:pt x="1616615" y="645648"/>
                      <a:pt x="1548910" y="610942"/>
                      <a:pt x="1603168" y="653143"/>
                    </a:cubicBezTo>
                    <a:cubicBezTo>
                      <a:pt x="1612278" y="660228"/>
                      <a:pt x="1623624" y="664031"/>
                      <a:pt x="1632857" y="670956"/>
                    </a:cubicBezTo>
                    <a:cubicBezTo>
                      <a:pt x="1639575" y="675994"/>
                      <a:pt x="1644113" y="683523"/>
                      <a:pt x="1650670" y="688769"/>
                    </a:cubicBezTo>
                    <a:cubicBezTo>
                      <a:pt x="1663965" y="699405"/>
                      <a:pt x="1680194" y="706418"/>
                      <a:pt x="1692233" y="718457"/>
                    </a:cubicBezTo>
                    <a:cubicBezTo>
                      <a:pt x="1708190" y="734414"/>
                      <a:pt x="1721280" y="753119"/>
                      <a:pt x="1733797" y="771896"/>
                    </a:cubicBezTo>
                    <a:cubicBezTo>
                      <a:pt x="1737755" y="777834"/>
                      <a:pt x="1740626" y="784663"/>
                      <a:pt x="1745672" y="789709"/>
                    </a:cubicBezTo>
                    <a:cubicBezTo>
                      <a:pt x="1756603" y="800640"/>
                      <a:pt x="1770367" y="808466"/>
                      <a:pt x="1781298" y="819397"/>
                    </a:cubicBezTo>
                    <a:cubicBezTo>
                      <a:pt x="1788296" y="826395"/>
                      <a:pt x="1792113" y="836150"/>
                      <a:pt x="1799111" y="843148"/>
                    </a:cubicBezTo>
                    <a:cubicBezTo>
                      <a:pt x="1808072" y="852109"/>
                      <a:pt x="1820275" y="857521"/>
                      <a:pt x="1828800" y="866899"/>
                    </a:cubicBezTo>
                    <a:cubicBezTo>
                      <a:pt x="1840253" y="879497"/>
                      <a:pt x="1847852" y="895167"/>
                      <a:pt x="1858488" y="908462"/>
                    </a:cubicBezTo>
                    <a:cubicBezTo>
                      <a:pt x="1879305" y="934484"/>
                      <a:pt x="1871049" y="918929"/>
                      <a:pt x="1894114" y="938150"/>
                    </a:cubicBezTo>
                    <a:cubicBezTo>
                      <a:pt x="1900565" y="943526"/>
                      <a:pt x="1906462" y="949587"/>
                      <a:pt x="1911927" y="955963"/>
                    </a:cubicBezTo>
                    <a:cubicBezTo>
                      <a:pt x="1974428" y="1028881"/>
                      <a:pt x="1852027" y="902000"/>
                      <a:pt x="1977241" y="1027215"/>
                    </a:cubicBezTo>
                    <a:cubicBezTo>
                      <a:pt x="1987137" y="1037111"/>
                      <a:pt x="1999166" y="1045259"/>
                      <a:pt x="2006929" y="1056904"/>
                    </a:cubicBezTo>
                    <a:cubicBezTo>
                      <a:pt x="2017891" y="1073346"/>
                      <a:pt x="2028455" y="1090305"/>
                      <a:pt x="2042555" y="1104405"/>
                    </a:cubicBezTo>
                    <a:cubicBezTo>
                      <a:pt x="2049553" y="1111403"/>
                      <a:pt x="2059308" y="1115220"/>
                      <a:pt x="2066306" y="1122218"/>
                    </a:cubicBezTo>
                    <a:cubicBezTo>
                      <a:pt x="2073304" y="1129216"/>
                      <a:pt x="2078513" y="1137814"/>
                      <a:pt x="2084119" y="1145969"/>
                    </a:cubicBezTo>
                    <a:cubicBezTo>
                      <a:pt x="2100290" y="1169491"/>
                      <a:pt x="2113346" y="1195293"/>
                      <a:pt x="2131620" y="1217221"/>
                    </a:cubicBezTo>
                    <a:cubicBezTo>
                      <a:pt x="2173977" y="1268049"/>
                      <a:pt x="2152037" y="1240484"/>
                      <a:pt x="2196935" y="1300348"/>
                    </a:cubicBezTo>
                    <a:cubicBezTo>
                      <a:pt x="2202873" y="1308265"/>
                      <a:pt x="2207750" y="1317101"/>
                      <a:pt x="2214748" y="1324099"/>
                    </a:cubicBezTo>
                    <a:cubicBezTo>
                      <a:pt x="2220686" y="1330037"/>
                      <a:pt x="2227622" y="1335121"/>
                      <a:pt x="2232561" y="1341912"/>
                    </a:cubicBezTo>
                    <a:cubicBezTo>
                      <a:pt x="2243543" y="1357013"/>
                      <a:pt x="2251396" y="1374219"/>
                      <a:pt x="2262249" y="1389413"/>
                    </a:cubicBezTo>
                    <a:cubicBezTo>
                      <a:pt x="2271234" y="1401992"/>
                      <a:pt x="2282796" y="1412573"/>
                      <a:pt x="2291937" y="1425039"/>
                    </a:cubicBezTo>
                    <a:cubicBezTo>
                      <a:pt x="2304597" y="1442303"/>
                      <a:pt x="2315986" y="1460470"/>
                      <a:pt x="2327563" y="1478478"/>
                    </a:cubicBezTo>
                    <a:cubicBezTo>
                      <a:pt x="2333804" y="1488186"/>
                      <a:pt x="2338588" y="1498833"/>
                      <a:pt x="2345376" y="1508166"/>
                    </a:cubicBezTo>
                    <a:cubicBezTo>
                      <a:pt x="2370289" y="1542422"/>
                      <a:pt x="2398518" y="1574237"/>
                      <a:pt x="2422566" y="1609106"/>
                    </a:cubicBezTo>
                    <a:cubicBezTo>
                      <a:pt x="2524101" y="1756332"/>
                      <a:pt x="2432751" y="1628946"/>
                      <a:pt x="2476005" y="1710047"/>
                    </a:cubicBezTo>
                    <a:cubicBezTo>
                      <a:pt x="2486867" y="1730413"/>
                      <a:pt x="2501309" y="1748778"/>
                      <a:pt x="2511631" y="1769423"/>
                    </a:cubicBezTo>
                    <a:cubicBezTo>
                      <a:pt x="2517569" y="1781298"/>
                      <a:pt x="2522208" y="1793917"/>
                      <a:pt x="2529444" y="1805049"/>
                    </a:cubicBezTo>
                    <a:cubicBezTo>
                      <a:pt x="2548002" y="1833599"/>
                      <a:pt x="2570262" y="1859626"/>
                      <a:pt x="2588820" y="1888176"/>
                    </a:cubicBezTo>
                    <a:cubicBezTo>
                      <a:pt x="2596056" y="1899308"/>
                      <a:pt x="2599453" y="1912634"/>
                      <a:pt x="2606633" y="1923802"/>
                    </a:cubicBezTo>
                    <a:cubicBezTo>
                      <a:pt x="2635131" y="1968133"/>
                      <a:pt x="2665066" y="2011546"/>
                      <a:pt x="2695698" y="2054431"/>
                    </a:cubicBezTo>
                    <a:cubicBezTo>
                      <a:pt x="2714566" y="2080846"/>
                      <a:pt x="2735145" y="2105997"/>
                      <a:pt x="2755075" y="2131621"/>
                    </a:cubicBezTo>
                    <a:cubicBezTo>
                      <a:pt x="2762856" y="2141625"/>
                      <a:pt x="2772590" y="2150276"/>
                      <a:pt x="2778826" y="2161309"/>
                    </a:cubicBezTo>
                    <a:cubicBezTo>
                      <a:pt x="2804556" y="2206831"/>
                      <a:pt x="2832630" y="2251105"/>
                      <a:pt x="2856015" y="2297875"/>
                    </a:cubicBezTo>
                    <a:cubicBezTo>
                      <a:pt x="2861953" y="2309750"/>
                      <a:pt x="2866997" y="2322116"/>
                      <a:pt x="2873828" y="2333501"/>
                    </a:cubicBezTo>
                    <a:cubicBezTo>
                      <a:pt x="2911974" y="2397078"/>
                      <a:pt x="2871665" y="2322161"/>
                      <a:pt x="2909454" y="2375065"/>
                    </a:cubicBezTo>
                    <a:cubicBezTo>
                      <a:pt x="2914599" y="2382267"/>
                      <a:pt x="2916775" y="2391225"/>
                      <a:pt x="2921329" y="2398815"/>
                    </a:cubicBezTo>
                    <a:cubicBezTo>
                      <a:pt x="2934606" y="2420944"/>
                      <a:pt x="2948938" y="2442422"/>
                      <a:pt x="2962893" y="2464130"/>
                    </a:cubicBezTo>
                    <a:cubicBezTo>
                      <a:pt x="2966752" y="2470133"/>
                      <a:pt x="2969722" y="2476897"/>
                      <a:pt x="2974768" y="2481943"/>
                    </a:cubicBezTo>
                    <a:cubicBezTo>
                      <a:pt x="2986643" y="2493818"/>
                      <a:pt x="2999643" y="2504667"/>
                      <a:pt x="3010394" y="2517569"/>
                    </a:cubicBezTo>
                    <a:cubicBezTo>
                      <a:pt x="3066342" y="2584706"/>
                      <a:pt x="3007064" y="2525638"/>
                      <a:pt x="3051958" y="2576945"/>
                    </a:cubicBezTo>
                    <a:cubicBezTo>
                      <a:pt x="3059331" y="2585371"/>
                      <a:pt x="3068423" y="2592195"/>
                      <a:pt x="3075709" y="2600696"/>
                    </a:cubicBezTo>
                    <a:cubicBezTo>
                      <a:pt x="3092155" y="2619883"/>
                      <a:pt x="3082640" y="2620067"/>
                      <a:pt x="3105397" y="2636322"/>
                    </a:cubicBezTo>
                    <a:cubicBezTo>
                      <a:pt x="3112600" y="2641467"/>
                      <a:pt x="3121231" y="2644239"/>
                      <a:pt x="3129148" y="2648197"/>
                    </a:cubicBezTo>
                    <a:cubicBezTo>
                      <a:pt x="3133106" y="2654135"/>
                      <a:pt x="3134972" y="2662228"/>
                      <a:pt x="3141023" y="2666010"/>
                    </a:cubicBezTo>
                    <a:cubicBezTo>
                      <a:pt x="3151638" y="2672645"/>
                      <a:pt x="3164774" y="2673928"/>
                      <a:pt x="3176649" y="2677886"/>
                    </a:cubicBezTo>
                    <a:cubicBezTo>
                      <a:pt x="3211308" y="2689439"/>
                      <a:pt x="3177853" y="2679314"/>
                      <a:pt x="3230088" y="2689761"/>
                    </a:cubicBezTo>
                    <a:cubicBezTo>
                      <a:pt x="3279518" y="2699647"/>
                      <a:pt x="3230164" y="2697022"/>
                      <a:pt x="3313215" y="2701636"/>
                    </a:cubicBezTo>
                    <a:cubicBezTo>
                      <a:pt x="3364633" y="2704493"/>
                      <a:pt x="3416115" y="2706183"/>
                      <a:pt x="3467594" y="2707574"/>
                    </a:cubicBezTo>
                    <a:lnTo>
                      <a:pt x="3752602" y="2713512"/>
                    </a:lnTo>
                    <a:cubicBezTo>
                      <a:pt x="3808036" y="2714971"/>
                      <a:pt x="3863404" y="2719190"/>
                      <a:pt x="3918857" y="2719449"/>
                    </a:cubicBezTo>
                    <a:lnTo>
                      <a:pt x="5023262" y="2719449"/>
                    </a:lnTo>
                  </a:path>
                </a:pathLst>
              </a:custGeom>
              <a:grp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Freeform 293"/>
              <p:cNvSpPr/>
              <p:nvPr/>
            </p:nvSpPr>
            <p:spPr>
              <a:xfrm>
                <a:off x="5177642" y="2404910"/>
                <a:ext cx="516576" cy="546265"/>
              </a:xfrm>
              <a:custGeom>
                <a:avLst/>
                <a:gdLst>
                  <a:gd name="connsiteX0" fmla="*/ 0 w 516576"/>
                  <a:gd name="connsiteY0" fmla="*/ 350322 h 546265"/>
                  <a:gd name="connsiteX1" fmla="*/ 17813 w 516576"/>
                  <a:gd name="connsiteY1" fmla="*/ 296883 h 546265"/>
                  <a:gd name="connsiteX2" fmla="*/ 23750 w 516576"/>
                  <a:gd name="connsiteY2" fmla="*/ 172192 h 546265"/>
                  <a:gd name="connsiteX3" fmla="*/ 35626 w 516576"/>
                  <a:gd name="connsiteY3" fmla="*/ 0 h 546265"/>
                  <a:gd name="connsiteX4" fmla="*/ 53439 w 516576"/>
                  <a:gd name="connsiteY4" fmla="*/ 11876 h 546265"/>
                  <a:gd name="connsiteX5" fmla="*/ 71252 w 516576"/>
                  <a:gd name="connsiteY5" fmla="*/ 47502 h 546265"/>
                  <a:gd name="connsiteX6" fmla="*/ 83127 w 516576"/>
                  <a:gd name="connsiteY6" fmla="*/ 65315 h 546265"/>
                  <a:gd name="connsiteX7" fmla="*/ 95002 w 516576"/>
                  <a:gd name="connsiteY7" fmla="*/ 100941 h 546265"/>
                  <a:gd name="connsiteX8" fmla="*/ 100940 w 516576"/>
                  <a:gd name="connsiteY8" fmla="*/ 124691 h 546265"/>
                  <a:gd name="connsiteX9" fmla="*/ 112815 w 516576"/>
                  <a:gd name="connsiteY9" fmla="*/ 142504 h 546265"/>
                  <a:gd name="connsiteX10" fmla="*/ 118753 w 516576"/>
                  <a:gd name="connsiteY10" fmla="*/ 160317 h 546265"/>
                  <a:gd name="connsiteX11" fmla="*/ 130628 w 516576"/>
                  <a:gd name="connsiteY11" fmla="*/ 178130 h 546265"/>
                  <a:gd name="connsiteX12" fmla="*/ 136566 w 516576"/>
                  <a:gd name="connsiteY12" fmla="*/ 195943 h 546265"/>
                  <a:gd name="connsiteX13" fmla="*/ 148441 w 516576"/>
                  <a:gd name="connsiteY13" fmla="*/ 213756 h 546265"/>
                  <a:gd name="connsiteX14" fmla="*/ 160316 w 516576"/>
                  <a:gd name="connsiteY14" fmla="*/ 249382 h 546265"/>
                  <a:gd name="connsiteX15" fmla="*/ 184067 w 516576"/>
                  <a:gd name="connsiteY15" fmla="*/ 273133 h 546265"/>
                  <a:gd name="connsiteX16" fmla="*/ 207818 w 516576"/>
                  <a:gd name="connsiteY16" fmla="*/ 302821 h 546265"/>
                  <a:gd name="connsiteX17" fmla="*/ 219693 w 516576"/>
                  <a:gd name="connsiteY17" fmla="*/ 326572 h 546265"/>
                  <a:gd name="connsiteX18" fmla="*/ 237506 w 516576"/>
                  <a:gd name="connsiteY18" fmla="*/ 338447 h 546265"/>
                  <a:gd name="connsiteX19" fmla="*/ 255319 w 516576"/>
                  <a:gd name="connsiteY19" fmla="*/ 380011 h 546265"/>
                  <a:gd name="connsiteX20" fmla="*/ 273132 w 516576"/>
                  <a:gd name="connsiteY20" fmla="*/ 385948 h 546265"/>
                  <a:gd name="connsiteX21" fmla="*/ 285007 w 516576"/>
                  <a:gd name="connsiteY21" fmla="*/ 397824 h 546265"/>
                  <a:gd name="connsiteX22" fmla="*/ 314696 w 516576"/>
                  <a:gd name="connsiteY22" fmla="*/ 433450 h 546265"/>
                  <a:gd name="connsiteX23" fmla="*/ 350322 w 516576"/>
                  <a:gd name="connsiteY23" fmla="*/ 457200 h 546265"/>
                  <a:gd name="connsiteX24" fmla="*/ 362197 w 516576"/>
                  <a:gd name="connsiteY24" fmla="*/ 469076 h 546265"/>
                  <a:gd name="connsiteX25" fmla="*/ 397823 w 516576"/>
                  <a:gd name="connsiteY25" fmla="*/ 480951 h 546265"/>
                  <a:gd name="connsiteX26" fmla="*/ 451262 w 516576"/>
                  <a:gd name="connsiteY26" fmla="*/ 504702 h 546265"/>
                  <a:gd name="connsiteX27" fmla="*/ 469075 w 516576"/>
                  <a:gd name="connsiteY27" fmla="*/ 510639 h 546265"/>
                  <a:gd name="connsiteX28" fmla="*/ 498763 w 516576"/>
                  <a:gd name="connsiteY28" fmla="*/ 528452 h 546265"/>
                  <a:gd name="connsiteX29" fmla="*/ 516576 w 516576"/>
                  <a:gd name="connsiteY29" fmla="*/ 546265 h 54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16576" h="546265">
                    <a:moveTo>
                      <a:pt x="0" y="350322"/>
                    </a:moveTo>
                    <a:cubicBezTo>
                      <a:pt x="5444" y="336713"/>
                      <a:pt x="16535" y="312862"/>
                      <a:pt x="17813" y="296883"/>
                    </a:cubicBezTo>
                    <a:cubicBezTo>
                      <a:pt x="21131" y="255405"/>
                      <a:pt x="21943" y="213763"/>
                      <a:pt x="23750" y="172192"/>
                    </a:cubicBezTo>
                    <a:cubicBezTo>
                      <a:pt x="30673" y="12962"/>
                      <a:pt x="17569" y="72226"/>
                      <a:pt x="35626" y="0"/>
                    </a:cubicBezTo>
                    <a:cubicBezTo>
                      <a:pt x="41564" y="3959"/>
                      <a:pt x="48393" y="6830"/>
                      <a:pt x="53439" y="11876"/>
                    </a:cubicBezTo>
                    <a:cubicBezTo>
                      <a:pt x="70454" y="28892"/>
                      <a:pt x="61594" y="28186"/>
                      <a:pt x="71252" y="47502"/>
                    </a:cubicBezTo>
                    <a:cubicBezTo>
                      <a:pt x="74443" y="53885"/>
                      <a:pt x="79169" y="59377"/>
                      <a:pt x="83127" y="65315"/>
                    </a:cubicBezTo>
                    <a:cubicBezTo>
                      <a:pt x="87085" y="77190"/>
                      <a:pt x="91966" y="88797"/>
                      <a:pt x="95002" y="100941"/>
                    </a:cubicBezTo>
                    <a:cubicBezTo>
                      <a:pt x="96981" y="108858"/>
                      <a:pt x="97725" y="117190"/>
                      <a:pt x="100940" y="124691"/>
                    </a:cubicBezTo>
                    <a:cubicBezTo>
                      <a:pt x="103751" y="131250"/>
                      <a:pt x="109624" y="136121"/>
                      <a:pt x="112815" y="142504"/>
                    </a:cubicBezTo>
                    <a:cubicBezTo>
                      <a:pt x="115614" y="148102"/>
                      <a:pt x="115954" y="154719"/>
                      <a:pt x="118753" y="160317"/>
                    </a:cubicBezTo>
                    <a:cubicBezTo>
                      <a:pt x="121944" y="166700"/>
                      <a:pt x="127437" y="171747"/>
                      <a:pt x="130628" y="178130"/>
                    </a:cubicBezTo>
                    <a:cubicBezTo>
                      <a:pt x="133427" y="183728"/>
                      <a:pt x="133767" y="190345"/>
                      <a:pt x="136566" y="195943"/>
                    </a:cubicBezTo>
                    <a:cubicBezTo>
                      <a:pt x="139757" y="202326"/>
                      <a:pt x="145543" y="207235"/>
                      <a:pt x="148441" y="213756"/>
                    </a:cubicBezTo>
                    <a:cubicBezTo>
                      <a:pt x="153525" y="225195"/>
                      <a:pt x="151465" y="240531"/>
                      <a:pt x="160316" y="249382"/>
                    </a:cubicBezTo>
                    <a:cubicBezTo>
                      <a:pt x="168233" y="257299"/>
                      <a:pt x="177857" y="263817"/>
                      <a:pt x="184067" y="273133"/>
                    </a:cubicBezTo>
                    <a:cubicBezTo>
                      <a:pt x="199047" y="295604"/>
                      <a:pt x="190896" y="285900"/>
                      <a:pt x="207818" y="302821"/>
                    </a:cubicBezTo>
                    <a:cubicBezTo>
                      <a:pt x="211776" y="310738"/>
                      <a:pt x="214027" y="319772"/>
                      <a:pt x="219693" y="326572"/>
                    </a:cubicBezTo>
                    <a:cubicBezTo>
                      <a:pt x="224261" y="332054"/>
                      <a:pt x="233048" y="332875"/>
                      <a:pt x="237506" y="338447"/>
                    </a:cubicBezTo>
                    <a:cubicBezTo>
                      <a:pt x="265894" y="373931"/>
                      <a:pt x="212855" y="337547"/>
                      <a:pt x="255319" y="380011"/>
                    </a:cubicBezTo>
                    <a:cubicBezTo>
                      <a:pt x="259745" y="384437"/>
                      <a:pt x="267194" y="383969"/>
                      <a:pt x="273132" y="385948"/>
                    </a:cubicBezTo>
                    <a:cubicBezTo>
                      <a:pt x="277090" y="389907"/>
                      <a:pt x="281510" y="393453"/>
                      <a:pt x="285007" y="397824"/>
                    </a:cubicBezTo>
                    <a:cubicBezTo>
                      <a:pt x="301149" y="418001"/>
                      <a:pt x="292299" y="416030"/>
                      <a:pt x="314696" y="433450"/>
                    </a:cubicBezTo>
                    <a:cubicBezTo>
                      <a:pt x="325962" y="442212"/>
                      <a:pt x="340230" y="447108"/>
                      <a:pt x="350322" y="457200"/>
                    </a:cubicBezTo>
                    <a:cubicBezTo>
                      <a:pt x="354280" y="461159"/>
                      <a:pt x="357190" y="466572"/>
                      <a:pt x="362197" y="469076"/>
                    </a:cubicBezTo>
                    <a:cubicBezTo>
                      <a:pt x="373393" y="474674"/>
                      <a:pt x="387408" y="474008"/>
                      <a:pt x="397823" y="480951"/>
                    </a:cubicBezTo>
                    <a:cubicBezTo>
                      <a:pt x="426050" y="499769"/>
                      <a:pt x="408868" y="490571"/>
                      <a:pt x="451262" y="504702"/>
                    </a:cubicBezTo>
                    <a:lnTo>
                      <a:pt x="469075" y="510639"/>
                    </a:lnTo>
                    <a:cubicBezTo>
                      <a:pt x="499162" y="540729"/>
                      <a:pt x="460225" y="505330"/>
                      <a:pt x="498763" y="528452"/>
                    </a:cubicBezTo>
                    <a:lnTo>
                      <a:pt x="516576" y="546265"/>
                    </a:lnTo>
                  </a:path>
                </a:pathLst>
              </a:custGeom>
              <a:grp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Freeform 294"/>
              <p:cNvSpPr/>
              <p:nvPr/>
            </p:nvSpPr>
            <p:spPr>
              <a:xfrm>
                <a:off x="6317673" y="2930936"/>
                <a:ext cx="338446" cy="566662"/>
              </a:xfrm>
              <a:custGeom>
                <a:avLst/>
                <a:gdLst>
                  <a:gd name="connsiteX0" fmla="*/ 0 w 338446"/>
                  <a:gd name="connsiteY0" fmla="*/ 341031 h 566662"/>
                  <a:gd name="connsiteX1" fmla="*/ 5937 w 338446"/>
                  <a:gd name="connsiteY1" fmla="*/ 2584 h 566662"/>
                  <a:gd name="connsiteX2" fmla="*/ 17813 w 338446"/>
                  <a:gd name="connsiteY2" fmla="*/ 38210 h 566662"/>
                  <a:gd name="connsiteX3" fmla="*/ 29688 w 338446"/>
                  <a:gd name="connsiteY3" fmla="*/ 73836 h 566662"/>
                  <a:gd name="connsiteX4" fmla="*/ 41563 w 338446"/>
                  <a:gd name="connsiteY4" fmla="*/ 91649 h 566662"/>
                  <a:gd name="connsiteX5" fmla="*/ 53439 w 338446"/>
                  <a:gd name="connsiteY5" fmla="*/ 127275 h 566662"/>
                  <a:gd name="connsiteX6" fmla="*/ 65314 w 338446"/>
                  <a:gd name="connsiteY6" fmla="*/ 145088 h 566662"/>
                  <a:gd name="connsiteX7" fmla="*/ 77189 w 338446"/>
                  <a:gd name="connsiteY7" fmla="*/ 180714 h 566662"/>
                  <a:gd name="connsiteX8" fmla="*/ 100940 w 338446"/>
                  <a:gd name="connsiteY8" fmla="*/ 216340 h 566662"/>
                  <a:gd name="connsiteX9" fmla="*/ 118753 w 338446"/>
                  <a:gd name="connsiteY9" fmla="*/ 251966 h 566662"/>
                  <a:gd name="connsiteX10" fmla="*/ 142504 w 338446"/>
                  <a:gd name="connsiteY10" fmla="*/ 287592 h 566662"/>
                  <a:gd name="connsiteX11" fmla="*/ 148441 w 338446"/>
                  <a:gd name="connsiteY11" fmla="*/ 305405 h 566662"/>
                  <a:gd name="connsiteX12" fmla="*/ 184067 w 338446"/>
                  <a:gd name="connsiteY12" fmla="*/ 352906 h 566662"/>
                  <a:gd name="connsiteX13" fmla="*/ 190005 w 338446"/>
                  <a:gd name="connsiteY13" fmla="*/ 370719 h 566662"/>
                  <a:gd name="connsiteX14" fmla="*/ 213756 w 338446"/>
                  <a:gd name="connsiteY14" fmla="*/ 400407 h 566662"/>
                  <a:gd name="connsiteX15" fmla="*/ 219693 w 338446"/>
                  <a:gd name="connsiteY15" fmla="*/ 418220 h 566662"/>
                  <a:gd name="connsiteX16" fmla="*/ 231569 w 338446"/>
                  <a:gd name="connsiteY16" fmla="*/ 430096 h 566662"/>
                  <a:gd name="connsiteX17" fmla="*/ 243444 w 338446"/>
                  <a:gd name="connsiteY17" fmla="*/ 447909 h 566662"/>
                  <a:gd name="connsiteX18" fmla="*/ 261257 w 338446"/>
                  <a:gd name="connsiteY18" fmla="*/ 465722 h 566662"/>
                  <a:gd name="connsiteX19" fmla="*/ 285008 w 338446"/>
                  <a:gd name="connsiteY19" fmla="*/ 495410 h 566662"/>
                  <a:gd name="connsiteX20" fmla="*/ 314696 w 338446"/>
                  <a:gd name="connsiteY20" fmla="*/ 536974 h 566662"/>
                  <a:gd name="connsiteX21" fmla="*/ 326571 w 338446"/>
                  <a:gd name="connsiteY21" fmla="*/ 554786 h 566662"/>
                  <a:gd name="connsiteX22" fmla="*/ 338446 w 338446"/>
                  <a:gd name="connsiteY22" fmla="*/ 566662 h 566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8446" h="566662">
                    <a:moveTo>
                      <a:pt x="0" y="341031"/>
                    </a:moveTo>
                    <a:cubicBezTo>
                      <a:pt x="1979" y="228215"/>
                      <a:pt x="-689" y="115222"/>
                      <a:pt x="5937" y="2584"/>
                    </a:cubicBezTo>
                    <a:cubicBezTo>
                      <a:pt x="6672" y="-9912"/>
                      <a:pt x="13855" y="26335"/>
                      <a:pt x="17813" y="38210"/>
                    </a:cubicBezTo>
                    <a:cubicBezTo>
                      <a:pt x="17815" y="38215"/>
                      <a:pt x="29685" y="73832"/>
                      <a:pt x="29688" y="73836"/>
                    </a:cubicBezTo>
                    <a:cubicBezTo>
                      <a:pt x="33646" y="79774"/>
                      <a:pt x="38665" y="85128"/>
                      <a:pt x="41563" y="91649"/>
                    </a:cubicBezTo>
                    <a:cubicBezTo>
                      <a:pt x="46647" y="103088"/>
                      <a:pt x="46496" y="116859"/>
                      <a:pt x="53439" y="127275"/>
                    </a:cubicBezTo>
                    <a:cubicBezTo>
                      <a:pt x="57397" y="133213"/>
                      <a:pt x="62416" y="138567"/>
                      <a:pt x="65314" y="145088"/>
                    </a:cubicBezTo>
                    <a:cubicBezTo>
                      <a:pt x="70398" y="156527"/>
                      <a:pt x="70245" y="170299"/>
                      <a:pt x="77189" y="180714"/>
                    </a:cubicBezTo>
                    <a:cubicBezTo>
                      <a:pt x="85106" y="192589"/>
                      <a:pt x="96426" y="202800"/>
                      <a:pt x="100940" y="216340"/>
                    </a:cubicBezTo>
                    <a:cubicBezTo>
                      <a:pt x="115865" y="261114"/>
                      <a:pt x="95732" y="205924"/>
                      <a:pt x="118753" y="251966"/>
                    </a:cubicBezTo>
                    <a:cubicBezTo>
                      <a:pt x="135939" y="286337"/>
                      <a:pt x="108738" y="253826"/>
                      <a:pt x="142504" y="287592"/>
                    </a:cubicBezTo>
                    <a:cubicBezTo>
                      <a:pt x="144483" y="293530"/>
                      <a:pt x="145221" y="300038"/>
                      <a:pt x="148441" y="305405"/>
                    </a:cubicBezTo>
                    <a:cubicBezTo>
                      <a:pt x="169546" y="340579"/>
                      <a:pt x="159413" y="278949"/>
                      <a:pt x="184067" y="352906"/>
                    </a:cubicBezTo>
                    <a:cubicBezTo>
                      <a:pt x="186046" y="358844"/>
                      <a:pt x="187206" y="365121"/>
                      <a:pt x="190005" y="370719"/>
                    </a:cubicBezTo>
                    <a:cubicBezTo>
                      <a:pt x="197496" y="385702"/>
                      <a:pt x="202709" y="389361"/>
                      <a:pt x="213756" y="400407"/>
                    </a:cubicBezTo>
                    <a:cubicBezTo>
                      <a:pt x="215735" y="406345"/>
                      <a:pt x="216473" y="412853"/>
                      <a:pt x="219693" y="418220"/>
                    </a:cubicBezTo>
                    <a:cubicBezTo>
                      <a:pt x="222573" y="423021"/>
                      <a:pt x="228072" y="425724"/>
                      <a:pt x="231569" y="430096"/>
                    </a:cubicBezTo>
                    <a:cubicBezTo>
                      <a:pt x="236027" y="435668"/>
                      <a:pt x="238876" y="442427"/>
                      <a:pt x="243444" y="447909"/>
                    </a:cubicBezTo>
                    <a:cubicBezTo>
                      <a:pt x="248820" y="454360"/>
                      <a:pt x="255881" y="459271"/>
                      <a:pt x="261257" y="465722"/>
                    </a:cubicBezTo>
                    <a:cubicBezTo>
                      <a:pt x="298699" y="510653"/>
                      <a:pt x="250465" y="460870"/>
                      <a:pt x="285008" y="495410"/>
                    </a:cubicBezTo>
                    <a:cubicBezTo>
                      <a:pt x="299734" y="539592"/>
                      <a:pt x="277130" y="480627"/>
                      <a:pt x="314696" y="536974"/>
                    </a:cubicBezTo>
                    <a:cubicBezTo>
                      <a:pt x="318654" y="542911"/>
                      <a:pt x="322113" y="549214"/>
                      <a:pt x="326571" y="554786"/>
                    </a:cubicBezTo>
                    <a:cubicBezTo>
                      <a:pt x="330068" y="559157"/>
                      <a:pt x="338446" y="566662"/>
                      <a:pt x="338446" y="566662"/>
                    </a:cubicBezTo>
                  </a:path>
                </a:pathLst>
              </a:custGeom>
              <a:grp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Freeform 295"/>
              <p:cNvSpPr/>
              <p:nvPr/>
            </p:nvSpPr>
            <p:spPr>
              <a:xfrm>
                <a:off x="8252960" y="4814078"/>
                <a:ext cx="448019" cy="631344"/>
              </a:xfrm>
              <a:custGeom>
                <a:avLst/>
                <a:gdLst>
                  <a:gd name="connsiteX0" fmla="*/ 0 w 451263"/>
                  <a:gd name="connsiteY0" fmla="*/ 605642 h 617562"/>
                  <a:gd name="connsiteX1" fmla="*/ 5938 w 451263"/>
                  <a:gd name="connsiteY1" fmla="*/ 350323 h 617562"/>
                  <a:gd name="connsiteX2" fmla="*/ 11876 w 451263"/>
                  <a:gd name="connsiteY2" fmla="*/ 47502 h 617562"/>
                  <a:gd name="connsiteX3" fmla="*/ 23751 w 451263"/>
                  <a:gd name="connsiteY3" fmla="*/ 0 h 617562"/>
                  <a:gd name="connsiteX4" fmla="*/ 29689 w 451263"/>
                  <a:gd name="connsiteY4" fmla="*/ 17813 h 617562"/>
                  <a:gd name="connsiteX5" fmla="*/ 41564 w 451263"/>
                  <a:gd name="connsiteY5" fmla="*/ 35626 h 617562"/>
                  <a:gd name="connsiteX6" fmla="*/ 65315 w 451263"/>
                  <a:gd name="connsiteY6" fmla="*/ 89065 h 617562"/>
                  <a:gd name="connsiteX7" fmla="*/ 83128 w 451263"/>
                  <a:gd name="connsiteY7" fmla="*/ 148442 h 617562"/>
                  <a:gd name="connsiteX8" fmla="*/ 89065 w 451263"/>
                  <a:gd name="connsiteY8" fmla="*/ 166255 h 617562"/>
                  <a:gd name="connsiteX9" fmla="*/ 95003 w 451263"/>
                  <a:gd name="connsiteY9" fmla="*/ 184068 h 617562"/>
                  <a:gd name="connsiteX10" fmla="*/ 106878 w 451263"/>
                  <a:gd name="connsiteY10" fmla="*/ 225632 h 617562"/>
                  <a:gd name="connsiteX11" fmla="*/ 118754 w 451263"/>
                  <a:gd name="connsiteY11" fmla="*/ 237507 h 617562"/>
                  <a:gd name="connsiteX12" fmla="*/ 124691 w 451263"/>
                  <a:gd name="connsiteY12" fmla="*/ 255320 h 617562"/>
                  <a:gd name="connsiteX13" fmla="*/ 136567 w 451263"/>
                  <a:gd name="connsiteY13" fmla="*/ 302821 h 617562"/>
                  <a:gd name="connsiteX14" fmla="*/ 160317 w 451263"/>
                  <a:gd name="connsiteY14" fmla="*/ 332510 h 617562"/>
                  <a:gd name="connsiteX15" fmla="*/ 190006 w 451263"/>
                  <a:gd name="connsiteY15" fmla="*/ 380011 h 617562"/>
                  <a:gd name="connsiteX16" fmla="*/ 207819 w 451263"/>
                  <a:gd name="connsiteY16" fmla="*/ 409699 h 617562"/>
                  <a:gd name="connsiteX17" fmla="*/ 225631 w 451263"/>
                  <a:gd name="connsiteY17" fmla="*/ 445325 h 617562"/>
                  <a:gd name="connsiteX18" fmla="*/ 249382 w 451263"/>
                  <a:gd name="connsiteY18" fmla="*/ 469076 h 617562"/>
                  <a:gd name="connsiteX19" fmla="*/ 267195 w 451263"/>
                  <a:gd name="connsiteY19" fmla="*/ 486889 h 617562"/>
                  <a:gd name="connsiteX20" fmla="*/ 273133 w 451263"/>
                  <a:gd name="connsiteY20" fmla="*/ 504702 h 617562"/>
                  <a:gd name="connsiteX21" fmla="*/ 308759 w 451263"/>
                  <a:gd name="connsiteY21" fmla="*/ 552203 h 617562"/>
                  <a:gd name="connsiteX22" fmla="*/ 326572 w 451263"/>
                  <a:gd name="connsiteY22" fmla="*/ 564078 h 617562"/>
                  <a:gd name="connsiteX23" fmla="*/ 362198 w 451263"/>
                  <a:gd name="connsiteY23" fmla="*/ 575954 h 617562"/>
                  <a:gd name="connsiteX24" fmla="*/ 397824 w 451263"/>
                  <a:gd name="connsiteY24" fmla="*/ 599704 h 617562"/>
                  <a:gd name="connsiteX25" fmla="*/ 415637 w 451263"/>
                  <a:gd name="connsiteY25" fmla="*/ 611580 h 617562"/>
                  <a:gd name="connsiteX26" fmla="*/ 451263 w 451263"/>
                  <a:gd name="connsiteY26" fmla="*/ 617517 h 617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1263" h="617562">
                    <a:moveTo>
                      <a:pt x="0" y="605642"/>
                    </a:moveTo>
                    <a:cubicBezTo>
                      <a:pt x="1979" y="520536"/>
                      <a:pt x="4127" y="435433"/>
                      <a:pt x="5938" y="350323"/>
                    </a:cubicBezTo>
                    <a:cubicBezTo>
                      <a:pt x="8086" y="249386"/>
                      <a:pt x="6749" y="148331"/>
                      <a:pt x="11876" y="47502"/>
                    </a:cubicBezTo>
                    <a:cubicBezTo>
                      <a:pt x="12705" y="31202"/>
                      <a:pt x="23751" y="0"/>
                      <a:pt x="23751" y="0"/>
                    </a:cubicBezTo>
                    <a:cubicBezTo>
                      <a:pt x="25730" y="5938"/>
                      <a:pt x="26890" y="12215"/>
                      <a:pt x="29689" y="17813"/>
                    </a:cubicBezTo>
                    <a:cubicBezTo>
                      <a:pt x="32880" y="24196"/>
                      <a:pt x="38666" y="29105"/>
                      <a:pt x="41564" y="35626"/>
                    </a:cubicBezTo>
                    <a:cubicBezTo>
                      <a:pt x="69825" y="99215"/>
                      <a:pt x="38440" y="48755"/>
                      <a:pt x="65315" y="89065"/>
                    </a:cubicBezTo>
                    <a:cubicBezTo>
                      <a:pt x="74289" y="124966"/>
                      <a:pt x="68669" y="105064"/>
                      <a:pt x="83128" y="148442"/>
                    </a:cubicBezTo>
                    <a:lnTo>
                      <a:pt x="89065" y="166255"/>
                    </a:lnTo>
                    <a:cubicBezTo>
                      <a:pt x="91044" y="172193"/>
                      <a:pt x="93485" y="177996"/>
                      <a:pt x="95003" y="184068"/>
                    </a:cubicBezTo>
                    <a:cubicBezTo>
                      <a:pt x="96111" y="188499"/>
                      <a:pt x="103229" y="219551"/>
                      <a:pt x="106878" y="225632"/>
                    </a:cubicBezTo>
                    <a:cubicBezTo>
                      <a:pt x="109758" y="230432"/>
                      <a:pt x="114795" y="233549"/>
                      <a:pt x="118754" y="237507"/>
                    </a:cubicBezTo>
                    <a:cubicBezTo>
                      <a:pt x="120733" y="243445"/>
                      <a:pt x="123044" y="249282"/>
                      <a:pt x="124691" y="255320"/>
                    </a:cubicBezTo>
                    <a:cubicBezTo>
                      <a:pt x="128985" y="271066"/>
                      <a:pt x="127514" y="289241"/>
                      <a:pt x="136567" y="302821"/>
                    </a:cubicBezTo>
                    <a:cubicBezTo>
                      <a:pt x="151547" y="325292"/>
                      <a:pt x="143396" y="315588"/>
                      <a:pt x="160317" y="332510"/>
                    </a:cubicBezTo>
                    <a:cubicBezTo>
                      <a:pt x="174450" y="374906"/>
                      <a:pt x="161777" y="361193"/>
                      <a:pt x="190006" y="380011"/>
                    </a:cubicBezTo>
                    <a:cubicBezTo>
                      <a:pt x="206824" y="430472"/>
                      <a:pt x="183368" y="368947"/>
                      <a:pt x="207819" y="409699"/>
                    </a:cubicBezTo>
                    <a:cubicBezTo>
                      <a:pt x="228894" y="444823"/>
                      <a:pt x="195597" y="410285"/>
                      <a:pt x="225631" y="445325"/>
                    </a:cubicBezTo>
                    <a:cubicBezTo>
                      <a:pt x="232917" y="453826"/>
                      <a:pt x="241465" y="461159"/>
                      <a:pt x="249382" y="469076"/>
                    </a:cubicBezTo>
                    <a:lnTo>
                      <a:pt x="267195" y="486889"/>
                    </a:lnTo>
                    <a:cubicBezTo>
                      <a:pt x="269174" y="492827"/>
                      <a:pt x="270093" y="499231"/>
                      <a:pt x="273133" y="504702"/>
                    </a:cubicBezTo>
                    <a:cubicBezTo>
                      <a:pt x="280734" y="518385"/>
                      <a:pt x="294343" y="540671"/>
                      <a:pt x="308759" y="552203"/>
                    </a:cubicBezTo>
                    <a:cubicBezTo>
                      <a:pt x="314331" y="556661"/>
                      <a:pt x="320051" y="561180"/>
                      <a:pt x="326572" y="564078"/>
                    </a:cubicBezTo>
                    <a:cubicBezTo>
                      <a:pt x="338011" y="569162"/>
                      <a:pt x="351782" y="569011"/>
                      <a:pt x="362198" y="575954"/>
                    </a:cubicBezTo>
                    <a:lnTo>
                      <a:pt x="397824" y="599704"/>
                    </a:lnTo>
                    <a:cubicBezTo>
                      <a:pt x="403762" y="603663"/>
                      <a:pt x="408714" y="609849"/>
                      <a:pt x="415637" y="611580"/>
                    </a:cubicBezTo>
                    <a:cubicBezTo>
                      <a:pt x="443227" y="618477"/>
                      <a:pt x="431227" y="617517"/>
                      <a:pt x="451263" y="617517"/>
                    </a:cubicBezTo>
                  </a:path>
                </a:pathLst>
              </a:custGeom>
              <a:grp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2" name="TextBox 291"/>
            <p:cNvSpPr txBox="1"/>
            <p:nvPr/>
          </p:nvSpPr>
          <p:spPr>
            <a:xfrm>
              <a:off x="8252960" y="5435640"/>
              <a:ext cx="404152" cy="369332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5" name="Freeform 44"/>
          <p:cNvSpPr/>
          <p:nvPr/>
        </p:nvSpPr>
        <p:spPr>
          <a:xfrm>
            <a:off x="5898423" y="2264752"/>
            <a:ext cx="5023262" cy="2719449"/>
          </a:xfrm>
          <a:custGeom>
            <a:avLst/>
            <a:gdLst>
              <a:gd name="connsiteX0" fmla="*/ 0 w 5023262"/>
              <a:gd name="connsiteY0" fmla="*/ 0 h 2719449"/>
              <a:gd name="connsiteX1" fmla="*/ 279070 w 5023262"/>
              <a:gd name="connsiteY1" fmla="*/ 17813 h 2719449"/>
              <a:gd name="connsiteX2" fmla="*/ 350322 w 5023262"/>
              <a:gd name="connsiteY2" fmla="*/ 47501 h 2719449"/>
              <a:gd name="connsiteX3" fmla="*/ 385948 w 5023262"/>
              <a:gd name="connsiteY3" fmla="*/ 59376 h 2719449"/>
              <a:gd name="connsiteX4" fmla="*/ 475013 w 5023262"/>
              <a:gd name="connsiteY4" fmla="*/ 89065 h 2719449"/>
              <a:gd name="connsiteX5" fmla="*/ 653142 w 5023262"/>
              <a:gd name="connsiteY5" fmla="*/ 160317 h 2719449"/>
              <a:gd name="connsiteX6" fmla="*/ 783771 w 5023262"/>
              <a:gd name="connsiteY6" fmla="*/ 207818 h 2719449"/>
              <a:gd name="connsiteX7" fmla="*/ 902524 w 5023262"/>
              <a:gd name="connsiteY7" fmla="*/ 255319 h 2719449"/>
              <a:gd name="connsiteX8" fmla="*/ 950026 w 5023262"/>
              <a:gd name="connsiteY8" fmla="*/ 285008 h 2719449"/>
              <a:gd name="connsiteX9" fmla="*/ 1056903 w 5023262"/>
              <a:gd name="connsiteY9" fmla="*/ 332509 h 2719449"/>
              <a:gd name="connsiteX10" fmla="*/ 1104405 w 5023262"/>
              <a:gd name="connsiteY10" fmla="*/ 362197 h 2719449"/>
              <a:gd name="connsiteX11" fmla="*/ 1134093 w 5023262"/>
              <a:gd name="connsiteY11" fmla="*/ 380010 h 2719449"/>
              <a:gd name="connsiteX12" fmla="*/ 1223158 w 5023262"/>
              <a:gd name="connsiteY12" fmla="*/ 427512 h 2719449"/>
              <a:gd name="connsiteX13" fmla="*/ 1252846 w 5023262"/>
              <a:gd name="connsiteY13" fmla="*/ 451262 h 2719449"/>
              <a:gd name="connsiteX14" fmla="*/ 1324098 w 5023262"/>
              <a:gd name="connsiteY14" fmla="*/ 480950 h 2719449"/>
              <a:gd name="connsiteX15" fmla="*/ 1395350 w 5023262"/>
              <a:gd name="connsiteY15" fmla="*/ 528452 h 2719449"/>
              <a:gd name="connsiteX16" fmla="*/ 1508166 w 5023262"/>
              <a:gd name="connsiteY16" fmla="*/ 587828 h 2719449"/>
              <a:gd name="connsiteX17" fmla="*/ 1537854 w 5023262"/>
              <a:gd name="connsiteY17" fmla="*/ 599704 h 2719449"/>
              <a:gd name="connsiteX18" fmla="*/ 1603168 w 5023262"/>
              <a:gd name="connsiteY18" fmla="*/ 653143 h 2719449"/>
              <a:gd name="connsiteX19" fmla="*/ 1632857 w 5023262"/>
              <a:gd name="connsiteY19" fmla="*/ 670956 h 2719449"/>
              <a:gd name="connsiteX20" fmla="*/ 1650670 w 5023262"/>
              <a:gd name="connsiteY20" fmla="*/ 688769 h 2719449"/>
              <a:gd name="connsiteX21" fmla="*/ 1692233 w 5023262"/>
              <a:gd name="connsiteY21" fmla="*/ 718457 h 2719449"/>
              <a:gd name="connsiteX22" fmla="*/ 1733797 w 5023262"/>
              <a:gd name="connsiteY22" fmla="*/ 771896 h 2719449"/>
              <a:gd name="connsiteX23" fmla="*/ 1745672 w 5023262"/>
              <a:gd name="connsiteY23" fmla="*/ 789709 h 2719449"/>
              <a:gd name="connsiteX24" fmla="*/ 1781298 w 5023262"/>
              <a:gd name="connsiteY24" fmla="*/ 819397 h 2719449"/>
              <a:gd name="connsiteX25" fmla="*/ 1799111 w 5023262"/>
              <a:gd name="connsiteY25" fmla="*/ 843148 h 2719449"/>
              <a:gd name="connsiteX26" fmla="*/ 1828800 w 5023262"/>
              <a:gd name="connsiteY26" fmla="*/ 866899 h 2719449"/>
              <a:gd name="connsiteX27" fmla="*/ 1858488 w 5023262"/>
              <a:gd name="connsiteY27" fmla="*/ 908462 h 2719449"/>
              <a:gd name="connsiteX28" fmla="*/ 1894114 w 5023262"/>
              <a:gd name="connsiteY28" fmla="*/ 938150 h 2719449"/>
              <a:gd name="connsiteX29" fmla="*/ 1911927 w 5023262"/>
              <a:gd name="connsiteY29" fmla="*/ 955963 h 2719449"/>
              <a:gd name="connsiteX30" fmla="*/ 1977241 w 5023262"/>
              <a:gd name="connsiteY30" fmla="*/ 1027215 h 2719449"/>
              <a:gd name="connsiteX31" fmla="*/ 2006929 w 5023262"/>
              <a:gd name="connsiteY31" fmla="*/ 1056904 h 2719449"/>
              <a:gd name="connsiteX32" fmla="*/ 2042555 w 5023262"/>
              <a:gd name="connsiteY32" fmla="*/ 1104405 h 2719449"/>
              <a:gd name="connsiteX33" fmla="*/ 2066306 w 5023262"/>
              <a:gd name="connsiteY33" fmla="*/ 1122218 h 2719449"/>
              <a:gd name="connsiteX34" fmla="*/ 2084119 w 5023262"/>
              <a:gd name="connsiteY34" fmla="*/ 1145969 h 2719449"/>
              <a:gd name="connsiteX35" fmla="*/ 2131620 w 5023262"/>
              <a:gd name="connsiteY35" fmla="*/ 1217221 h 2719449"/>
              <a:gd name="connsiteX36" fmla="*/ 2196935 w 5023262"/>
              <a:gd name="connsiteY36" fmla="*/ 1300348 h 2719449"/>
              <a:gd name="connsiteX37" fmla="*/ 2214748 w 5023262"/>
              <a:gd name="connsiteY37" fmla="*/ 1324099 h 2719449"/>
              <a:gd name="connsiteX38" fmla="*/ 2232561 w 5023262"/>
              <a:gd name="connsiteY38" fmla="*/ 1341912 h 2719449"/>
              <a:gd name="connsiteX39" fmla="*/ 2262249 w 5023262"/>
              <a:gd name="connsiteY39" fmla="*/ 1389413 h 2719449"/>
              <a:gd name="connsiteX40" fmla="*/ 2291937 w 5023262"/>
              <a:gd name="connsiteY40" fmla="*/ 1425039 h 2719449"/>
              <a:gd name="connsiteX41" fmla="*/ 2327563 w 5023262"/>
              <a:gd name="connsiteY41" fmla="*/ 1478478 h 2719449"/>
              <a:gd name="connsiteX42" fmla="*/ 2345376 w 5023262"/>
              <a:gd name="connsiteY42" fmla="*/ 1508166 h 2719449"/>
              <a:gd name="connsiteX43" fmla="*/ 2422566 w 5023262"/>
              <a:gd name="connsiteY43" fmla="*/ 1609106 h 2719449"/>
              <a:gd name="connsiteX44" fmla="*/ 2476005 w 5023262"/>
              <a:gd name="connsiteY44" fmla="*/ 1710047 h 2719449"/>
              <a:gd name="connsiteX45" fmla="*/ 2511631 w 5023262"/>
              <a:gd name="connsiteY45" fmla="*/ 1769423 h 2719449"/>
              <a:gd name="connsiteX46" fmla="*/ 2529444 w 5023262"/>
              <a:gd name="connsiteY46" fmla="*/ 1805049 h 2719449"/>
              <a:gd name="connsiteX47" fmla="*/ 2588820 w 5023262"/>
              <a:gd name="connsiteY47" fmla="*/ 1888176 h 2719449"/>
              <a:gd name="connsiteX48" fmla="*/ 2606633 w 5023262"/>
              <a:gd name="connsiteY48" fmla="*/ 1923802 h 2719449"/>
              <a:gd name="connsiteX49" fmla="*/ 2695698 w 5023262"/>
              <a:gd name="connsiteY49" fmla="*/ 2054431 h 2719449"/>
              <a:gd name="connsiteX50" fmla="*/ 2755075 w 5023262"/>
              <a:gd name="connsiteY50" fmla="*/ 2131621 h 2719449"/>
              <a:gd name="connsiteX51" fmla="*/ 2778826 w 5023262"/>
              <a:gd name="connsiteY51" fmla="*/ 2161309 h 2719449"/>
              <a:gd name="connsiteX52" fmla="*/ 2856015 w 5023262"/>
              <a:gd name="connsiteY52" fmla="*/ 2297875 h 2719449"/>
              <a:gd name="connsiteX53" fmla="*/ 2873828 w 5023262"/>
              <a:gd name="connsiteY53" fmla="*/ 2333501 h 2719449"/>
              <a:gd name="connsiteX54" fmla="*/ 2909454 w 5023262"/>
              <a:gd name="connsiteY54" fmla="*/ 2375065 h 2719449"/>
              <a:gd name="connsiteX55" fmla="*/ 2921329 w 5023262"/>
              <a:gd name="connsiteY55" fmla="*/ 2398815 h 2719449"/>
              <a:gd name="connsiteX56" fmla="*/ 2962893 w 5023262"/>
              <a:gd name="connsiteY56" fmla="*/ 2464130 h 2719449"/>
              <a:gd name="connsiteX57" fmla="*/ 2974768 w 5023262"/>
              <a:gd name="connsiteY57" fmla="*/ 2481943 h 2719449"/>
              <a:gd name="connsiteX58" fmla="*/ 3010394 w 5023262"/>
              <a:gd name="connsiteY58" fmla="*/ 2517569 h 2719449"/>
              <a:gd name="connsiteX59" fmla="*/ 3051958 w 5023262"/>
              <a:gd name="connsiteY59" fmla="*/ 2576945 h 2719449"/>
              <a:gd name="connsiteX60" fmla="*/ 3075709 w 5023262"/>
              <a:gd name="connsiteY60" fmla="*/ 2600696 h 2719449"/>
              <a:gd name="connsiteX61" fmla="*/ 3105397 w 5023262"/>
              <a:gd name="connsiteY61" fmla="*/ 2636322 h 2719449"/>
              <a:gd name="connsiteX62" fmla="*/ 3129148 w 5023262"/>
              <a:gd name="connsiteY62" fmla="*/ 2648197 h 2719449"/>
              <a:gd name="connsiteX63" fmla="*/ 3141023 w 5023262"/>
              <a:gd name="connsiteY63" fmla="*/ 2666010 h 2719449"/>
              <a:gd name="connsiteX64" fmla="*/ 3176649 w 5023262"/>
              <a:gd name="connsiteY64" fmla="*/ 2677886 h 2719449"/>
              <a:gd name="connsiteX65" fmla="*/ 3230088 w 5023262"/>
              <a:gd name="connsiteY65" fmla="*/ 2689761 h 2719449"/>
              <a:gd name="connsiteX66" fmla="*/ 3313215 w 5023262"/>
              <a:gd name="connsiteY66" fmla="*/ 2701636 h 2719449"/>
              <a:gd name="connsiteX67" fmla="*/ 3467594 w 5023262"/>
              <a:gd name="connsiteY67" fmla="*/ 2707574 h 2719449"/>
              <a:gd name="connsiteX68" fmla="*/ 3752602 w 5023262"/>
              <a:gd name="connsiteY68" fmla="*/ 2713512 h 2719449"/>
              <a:gd name="connsiteX69" fmla="*/ 3918857 w 5023262"/>
              <a:gd name="connsiteY69" fmla="*/ 2719449 h 2719449"/>
              <a:gd name="connsiteX70" fmla="*/ 5023262 w 5023262"/>
              <a:gd name="connsiteY70" fmla="*/ 2719449 h 27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023262" h="2719449">
                <a:moveTo>
                  <a:pt x="0" y="0"/>
                </a:moveTo>
                <a:cubicBezTo>
                  <a:pt x="89193" y="3568"/>
                  <a:pt x="190009" y="5090"/>
                  <a:pt x="279070" y="17813"/>
                </a:cubicBezTo>
                <a:cubicBezTo>
                  <a:pt x="307183" y="21829"/>
                  <a:pt x="324828" y="36879"/>
                  <a:pt x="350322" y="47501"/>
                </a:cubicBezTo>
                <a:cubicBezTo>
                  <a:pt x="361877" y="52315"/>
                  <a:pt x="374326" y="54727"/>
                  <a:pt x="385948" y="59376"/>
                </a:cubicBezTo>
                <a:cubicBezTo>
                  <a:pt x="462665" y="90063"/>
                  <a:pt x="412577" y="78658"/>
                  <a:pt x="475013" y="89065"/>
                </a:cubicBezTo>
                <a:lnTo>
                  <a:pt x="653142" y="160317"/>
                </a:lnTo>
                <a:cubicBezTo>
                  <a:pt x="653159" y="160324"/>
                  <a:pt x="783754" y="207810"/>
                  <a:pt x="783771" y="207818"/>
                </a:cubicBezTo>
                <a:cubicBezTo>
                  <a:pt x="861630" y="246747"/>
                  <a:pt x="821953" y="231147"/>
                  <a:pt x="902524" y="255319"/>
                </a:cubicBezTo>
                <a:cubicBezTo>
                  <a:pt x="918358" y="265215"/>
                  <a:pt x="933471" y="276371"/>
                  <a:pt x="950026" y="285008"/>
                </a:cubicBezTo>
                <a:cubicBezTo>
                  <a:pt x="1017062" y="319983"/>
                  <a:pt x="1013302" y="317974"/>
                  <a:pt x="1056903" y="332509"/>
                </a:cubicBezTo>
                <a:cubicBezTo>
                  <a:pt x="1088160" y="363766"/>
                  <a:pt x="1059422" y="339706"/>
                  <a:pt x="1104405" y="362197"/>
                </a:cubicBezTo>
                <a:cubicBezTo>
                  <a:pt x="1114727" y="367358"/>
                  <a:pt x="1123981" y="374448"/>
                  <a:pt x="1134093" y="380010"/>
                </a:cubicBezTo>
                <a:cubicBezTo>
                  <a:pt x="1163575" y="396225"/>
                  <a:pt x="1194306" y="410201"/>
                  <a:pt x="1223158" y="427512"/>
                </a:cubicBezTo>
                <a:cubicBezTo>
                  <a:pt x="1234025" y="434032"/>
                  <a:pt x="1241646" y="445333"/>
                  <a:pt x="1252846" y="451262"/>
                </a:cubicBezTo>
                <a:cubicBezTo>
                  <a:pt x="1275586" y="463301"/>
                  <a:pt x="1301085" y="469443"/>
                  <a:pt x="1324098" y="480950"/>
                </a:cubicBezTo>
                <a:cubicBezTo>
                  <a:pt x="1479719" y="558760"/>
                  <a:pt x="1303809" y="476712"/>
                  <a:pt x="1395350" y="528452"/>
                </a:cubicBezTo>
                <a:cubicBezTo>
                  <a:pt x="1432345" y="549362"/>
                  <a:pt x="1468710" y="572045"/>
                  <a:pt x="1508166" y="587828"/>
                </a:cubicBezTo>
                <a:cubicBezTo>
                  <a:pt x="1518062" y="591787"/>
                  <a:pt x="1528648" y="594334"/>
                  <a:pt x="1537854" y="599704"/>
                </a:cubicBezTo>
                <a:cubicBezTo>
                  <a:pt x="1616615" y="645648"/>
                  <a:pt x="1548910" y="610942"/>
                  <a:pt x="1603168" y="653143"/>
                </a:cubicBezTo>
                <a:cubicBezTo>
                  <a:pt x="1612278" y="660228"/>
                  <a:pt x="1623624" y="664031"/>
                  <a:pt x="1632857" y="670956"/>
                </a:cubicBezTo>
                <a:cubicBezTo>
                  <a:pt x="1639575" y="675994"/>
                  <a:pt x="1644113" y="683523"/>
                  <a:pt x="1650670" y="688769"/>
                </a:cubicBezTo>
                <a:cubicBezTo>
                  <a:pt x="1663965" y="699405"/>
                  <a:pt x="1680194" y="706418"/>
                  <a:pt x="1692233" y="718457"/>
                </a:cubicBezTo>
                <a:cubicBezTo>
                  <a:pt x="1708190" y="734414"/>
                  <a:pt x="1721280" y="753119"/>
                  <a:pt x="1733797" y="771896"/>
                </a:cubicBezTo>
                <a:cubicBezTo>
                  <a:pt x="1737755" y="777834"/>
                  <a:pt x="1740626" y="784663"/>
                  <a:pt x="1745672" y="789709"/>
                </a:cubicBezTo>
                <a:cubicBezTo>
                  <a:pt x="1756603" y="800640"/>
                  <a:pt x="1770367" y="808466"/>
                  <a:pt x="1781298" y="819397"/>
                </a:cubicBezTo>
                <a:cubicBezTo>
                  <a:pt x="1788296" y="826395"/>
                  <a:pt x="1792113" y="836150"/>
                  <a:pt x="1799111" y="843148"/>
                </a:cubicBezTo>
                <a:cubicBezTo>
                  <a:pt x="1808072" y="852109"/>
                  <a:pt x="1820275" y="857521"/>
                  <a:pt x="1828800" y="866899"/>
                </a:cubicBezTo>
                <a:cubicBezTo>
                  <a:pt x="1840253" y="879497"/>
                  <a:pt x="1847852" y="895167"/>
                  <a:pt x="1858488" y="908462"/>
                </a:cubicBezTo>
                <a:cubicBezTo>
                  <a:pt x="1879305" y="934484"/>
                  <a:pt x="1871049" y="918929"/>
                  <a:pt x="1894114" y="938150"/>
                </a:cubicBezTo>
                <a:cubicBezTo>
                  <a:pt x="1900565" y="943526"/>
                  <a:pt x="1906462" y="949587"/>
                  <a:pt x="1911927" y="955963"/>
                </a:cubicBezTo>
                <a:cubicBezTo>
                  <a:pt x="1974428" y="1028881"/>
                  <a:pt x="1852027" y="902000"/>
                  <a:pt x="1977241" y="1027215"/>
                </a:cubicBezTo>
                <a:cubicBezTo>
                  <a:pt x="1987137" y="1037111"/>
                  <a:pt x="1999166" y="1045259"/>
                  <a:pt x="2006929" y="1056904"/>
                </a:cubicBezTo>
                <a:cubicBezTo>
                  <a:pt x="2017891" y="1073346"/>
                  <a:pt x="2028455" y="1090305"/>
                  <a:pt x="2042555" y="1104405"/>
                </a:cubicBezTo>
                <a:cubicBezTo>
                  <a:pt x="2049553" y="1111403"/>
                  <a:pt x="2059308" y="1115220"/>
                  <a:pt x="2066306" y="1122218"/>
                </a:cubicBezTo>
                <a:cubicBezTo>
                  <a:pt x="2073304" y="1129216"/>
                  <a:pt x="2078513" y="1137814"/>
                  <a:pt x="2084119" y="1145969"/>
                </a:cubicBezTo>
                <a:cubicBezTo>
                  <a:pt x="2100290" y="1169491"/>
                  <a:pt x="2113346" y="1195293"/>
                  <a:pt x="2131620" y="1217221"/>
                </a:cubicBezTo>
                <a:cubicBezTo>
                  <a:pt x="2173977" y="1268049"/>
                  <a:pt x="2152037" y="1240484"/>
                  <a:pt x="2196935" y="1300348"/>
                </a:cubicBezTo>
                <a:cubicBezTo>
                  <a:pt x="2202873" y="1308265"/>
                  <a:pt x="2207750" y="1317101"/>
                  <a:pt x="2214748" y="1324099"/>
                </a:cubicBezTo>
                <a:cubicBezTo>
                  <a:pt x="2220686" y="1330037"/>
                  <a:pt x="2227622" y="1335121"/>
                  <a:pt x="2232561" y="1341912"/>
                </a:cubicBezTo>
                <a:cubicBezTo>
                  <a:pt x="2243543" y="1357013"/>
                  <a:pt x="2251396" y="1374219"/>
                  <a:pt x="2262249" y="1389413"/>
                </a:cubicBezTo>
                <a:cubicBezTo>
                  <a:pt x="2271234" y="1401992"/>
                  <a:pt x="2282796" y="1412573"/>
                  <a:pt x="2291937" y="1425039"/>
                </a:cubicBezTo>
                <a:cubicBezTo>
                  <a:pt x="2304597" y="1442303"/>
                  <a:pt x="2315986" y="1460470"/>
                  <a:pt x="2327563" y="1478478"/>
                </a:cubicBezTo>
                <a:cubicBezTo>
                  <a:pt x="2333804" y="1488186"/>
                  <a:pt x="2338588" y="1498833"/>
                  <a:pt x="2345376" y="1508166"/>
                </a:cubicBezTo>
                <a:cubicBezTo>
                  <a:pt x="2370289" y="1542422"/>
                  <a:pt x="2398518" y="1574237"/>
                  <a:pt x="2422566" y="1609106"/>
                </a:cubicBezTo>
                <a:cubicBezTo>
                  <a:pt x="2524101" y="1756332"/>
                  <a:pt x="2432751" y="1628946"/>
                  <a:pt x="2476005" y="1710047"/>
                </a:cubicBezTo>
                <a:cubicBezTo>
                  <a:pt x="2486867" y="1730413"/>
                  <a:pt x="2501309" y="1748778"/>
                  <a:pt x="2511631" y="1769423"/>
                </a:cubicBezTo>
                <a:cubicBezTo>
                  <a:pt x="2517569" y="1781298"/>
                  <a:pt x="2522208" y="1793917"/>
                  <a:pt x="2529444" y="1805049"/>
                </a:cubicBezTo>
                <a:cubicBezTo>
                  <a:pt x="2548002" y="1833599"/>
                  <a:pt x="2570262" y="1859626"/>
                  <a:pt x="2588820" y="1888176"/>
                </a:cubicBezTo>
                <a:cubicBezTo>
                  <a:pt x="2596056" y="1899308"/>
                  <a:pt x="2599453" y="1912634"/>
                  <a:pt x="2606633" y="1923802"/>
                </a:cubicBezTo>
                <a:cubicBezTo>
                  <a:pt x="2635131" y="1968133"/>
                  <a:pt x="2665066" y="2011546"/>
                  <a:pt x="2695698" y="2054431"/>
                </a:cubicBezTo>
                <a:cubicBezTo>
                  <a:pt x="2714566" y="2080846"/>
                  <a:pt x="2735145" y="2105997"/>
                  <a:pt x="2755075" y="2131621"/>
                </a:cubicBezTo>
                <a:cubicBezTo>
                  <a:pt x="2762856" y="2141625"/>
                  <a:pt x="2772590" y="2150276"/>
                  <a:pt x="2778826" y="2161309"/>
                </a:cubicBezTo>
                <a:cubicBezTo>
                  <a:pt x="2804556" y="2206831"/>
                  <a:pt x="2832630" y="2251105"/>
                  <a:pt x="2856015" y="2297875"/>
                </a:cubicBezTo>
                <a:cubicBezTo>
                  <a:pt x="2861953" y="2309750"/>
                  <a:pt x="2866997" y="2322116"/>
                  <a:pt x="2873828" y="2333501"/>
                </a:cubicBezTo>
                <a:cubicBezTo>
                  <a:pt x="2911974" y="2397078"/>
                  <a:pt x="2871665" y="2322161"/>
                  <a:pt x="2909454" y="2375065"/>
                </a:cubicBezTo>
                <a:cubicBezTo>
                  <a:pt x="2914599" y="2382267"/>
                  <a:pt x="2916775" y="2391225"/>
                  <a:pt x="2921329" y="2398815"/>
                </a:cubicBezTo>
                <a:cubicBezTo>
                  <a:pt x="2934606" y="2420944"/>
                  <a:pt x="2948938" y="2442422"/>
                  <a:pt x="2962893" y="2464130"/>
                </a:cubicBezTo>
                <a:cubicBezTo>
                  <a:pt x="2966752" y="2470133"/>
                  <a:pt x="2969722" y="2476897"/>
                  <a:pt x="2974768" y="2481943"/>
                </a:cubicBezTo>
                <a:cubicBezTo>
                  <a:pt x="2986643" y="2493818"/>
                  <a:pt x="2999643" y="2504667"/>
                  <a:pt x="3010394" y="2517569"/>
                </a:cubicBezTo>
                <a:cubicBezTo>
                  <a:pt x="3066342" y="2584706"/>
                  <a:pt x="3007064" y="2525638"/>
                  <a:pt x="3051958" y="2576945"/>
                </a:cubicBezTo>
                <a:cubicBezTo>
                  <a:pt x="3059331" y="2585371"/>
                  <a:pt x="3068423" y="2592195"/>
                  <a:pt x="3075709" y="2600696"/>
                </a:cubicBezTo>
                <a:cubicBezTo>
                  <a:pt x="3092155" y="2619883"/>
                  <a:pt x="3082640" y="2620067"/>
                  <a:pt x="3105397" y="2636322"/>
                </a:cubicBezTo>
                <a:cubicBezTo>
                  <a:pt x="3112600" y="2641467"/>
                  <a:pt x="3121231" y="2644239"/>
                  <a:pt x="3129148" y="2648197"/>
                </a:cubicBezTo>
                <a:cubicBezTo>
                  <a:pt x="3133106" y="2654135"/>
                  <a:pt x="3134972" y="2662228"/>
                  <a:pt x="3141023" y="2666010"/>
                </a:cubicBezTo>
                <a:cubicBezTo>
                  <a:pt x="3151638" y="2672645"/>
                  <a:pt x="3164774" y="2673928"/>
                  <a:pt x="3176649" y="2677886"/>
                </a:cubicBezTo>
                <a:cubicBezTo>
                  <a:pt x="3211308" y="2689439"/>
                  <a:pt x="3177853" y="2679314"/>
                  <a:pt x="3230088" y="2689761"/>
                </a:cubicBezTo>
                <a:cubicBezTo>
                  <a:pt x="3279518" y="2699647"/>
                  <a:pt x="3230164" y="2697022"/>
                  <a:pt x="3313215" y="2701636"/>
                </a:cubicBezTo>
                <a:cubicBezTo>
                  <a:pt x="3364633" y="2704493"/>
                  <a:pt x="3416115" y="2706183"/>
                  <a:pt x="3467594" y="2707574"/>
                </a:cubicBezTo>
                <a:lnTo>
                  <a:pt x="3752602" y="2713512"/>
                </a:lnTo>
                <a:cubicBezTo>
                  <a:pt x="3808036" y="2714971"/>
                  <a:pt x="3863404" y="2719190"/>
                  <a:pt x="3918857" y="2719449"/>
                </a:cubicBezTo>
                <a:lnTo>
                  <a:pt x="5023262" y="2719449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885090" y="1544178"/>
            <a:ext cx="10080" cy="349337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84018" y="5012189"/>
            <a:ext cx="5668645" cy="8275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534035" y="1849827"/>
            <a:ext cx="490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X-flash signal (100MeV of </a:t>
            </a:r>
            <a:r>
              <a:rPr lang="fr-FR" dirty="0" err="1" smtClean="0"/>
              <a:t>deposited</a:t>
            </a:r>
            <a:r>
              <a:rPr lang="fr-FR" dirty="0" smtClean="0"/>
              <a:t> x-ray </a:t>
            </a:r>
            <a:r>
              <a:rPr lang="fr-FR" dirty="0" err="1" smtClean="0"/>
              <a:t>energy</a:t>
            </a:r>
            <a:r>
              <a:rPr lang="fr-FR" dirty="0" smtClean="0"/>
              <a:t>)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9946526" y="2403835"/>
            <a:ext cx="1402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Gamma signal 122 </a:t>
            </a:r>
            <a:r>
              <a:rPr lang="fr-FR" sz="1600" dirty="0" err="1" smtClean="0"/>
              <a:t>keV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478696" y="5725376"/>
            <a:ext cx="681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86555"/>
            <a:ext cx="472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Ideal</a:t>
            </a:r>
            <a:r>
              <a:rPr lang="fr-FR" sz="2400" b="1" dirty="0" smtClean="0"/>
              <a:t> case: </a:t>
            </a:r>
            <a:r>
              <a:rPr lang="fr-FR" sz="2400" dirty="0" err="1" smtClean="0"/>
              <a:t>CdTe+X-flash</a:t>
            </a:r>
            <a:r>
              <a:rPr lang="fr-FR" sz="2400" dirty="0" smtClean="0"/>
              <a:t>+</a:t>
            </a:r>
            <a:r>
              <a:rPr lang="el-GR" sz="2400" dirty="0" smtClean="0"/>
              <a:t>γ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4977792" y="3370584"/>
            <a:ext cx="1243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Current</a:t>
            </a:r>
            <a:r>
              <a:rPr lang="fr-FR" sz="1400" dirty="0" smtClean="0"/>
              <a:t> A 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8308530" y="5103503"/>
            <a:ext cx="783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Time s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5881545" y="5498033"/>
            <a:ext cx="547691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the 122 </a:t>
            </a:r>
            <a:r>
              <a:rPr lang="fr-FR" dirty="0" err="1" smtClean="0"/>
              <a:t>keV</a:t>
            </a:r>
            <a:r>
              <a:rPr lang="fr-FR" dirty="0" smtClean="0"/>
              <a:t> signal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found</a:t>
            </a:r>
            <a:r>
              <a:rPr lang="fr-FR" dirty="0" smtClean="0"/>
              <a:t> on the flash signal if </a:t>
            </a:r>
            <a:r>
              <a:rPr lang="fr-FR" dirty="0" err="1" smtClean="0"/>
              <a:t>it</a:t>
            </a:r>
            <a:r>
              <a:rPr lang="fr-FR" dirty="0" smtClean="0"/>
              <a:t> arrives </a:t>
            </a:r>
            <a:r>
              <a:rPr lang="fr-FR" dirty="0" err="1" smtClean="0"/>
              <a:t>after</a:t>
            </a:r>
            <a:r>
              <a:rPr lang="fr-FR" dirty="0" smtClean="0"/>
              <a:t> the flash?</a:t>
            </a:r>
            <a:endParaRPr lang="en-US" dirty="0"/>
          </a:p>
        </p:txBody>
      </p:sp>
      <p:grpSp>
        <p:nvGrpSpPr>
          <p:cNvPr id="320" name="Group 319"/>
          <p:cNvGrpSpPr/>
          <p:nvPr/>
        </p:nvGrpSpPr>
        <p:grpSpPr>
          <a:xfrm>
            <a:off x="2249993" y="1813755"/>
            <a:ext cx="2987159" cy="3468289"/>
            <a:chOff x="459431" y="1390597"/>
            <a:chExt cx="2987159" cy="3468289"/>
          </a:xfrm>
        </p:grpSpPr>
        <p:grpSp>
          <p:nvGrpSpPr>
            <p:cNvPr id="321" name="Group 320"/>
            <p:cNvGrpSpPr/>
            <p:nvPr/>
          </p:nvGrpSpPr>
          <p:grpSpPr>
            <a:xfrm>
              <a:off x="459431" y="1390597"/>
              <a:ext cx="2226497" cy="3468289"/>
              <a:chOff x="148478" y="1627471"/>
              <a:chExt cx="2226497" cy="3468289"/>
            </a:xfrm>
          </p:grpSpPr>
          <p:grpSp>
            <p:nvGrpSpPr>
              <p:cNvPr id="567" name="Group 566"/>
              <p:cNvGrpSpPr/>
              <p:nvPr/>
            </p:nvGrpSpPr>
            <p:grpSpPr>
              <a:xfrm>
                <a:off x="148478" y="2037601"/>
                <a:ext cx="2226497" cy="3058159"/>
                <a:chOff x="3514445" y="1848768"/>
                <a:chExt cx="1693655" cy="3058159"/>
              </a:xfrm>
              <a:solidFill>
                <a:srgbClr val="004564"/>
              </a:solidFill>
            </p:grpSpPr>
            <p:sp>
              <p:nvSpPr>
                <p:cNvPr id="571" name="Rectangle 570"/>
                <p:cNvSpPr/>
                <p:nvPr/>
              </p:nvSpPr>
              <p:spPr>
                <a:xfrm>
                  <a:off x="3811412" y="1850756"/>
                  <a:ext cx="1062841" cy="3056171"/>
                </a:xfrm>
                <a:prstGeom prst="rect">
                  <a:avLst/>
                </a:prstGeom>
                <a:grpFill/>
                <a:ln>
                  <a:solidFill>
                    <a:srgbClr val="00223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2" name="Rectangle 571"/>
                <p:cNvSpPr/>
                <p:nvPr/>
              </p:nvSpPr>
              <p:spPr>
                <a:xfrm>
                  <a:off x="3762822" y="1850756"/>
                  <a:ext cx="45719" cy="3056171"/>
                </a:xfrm>
                <a:prstGeom prst="rect">
                  <a:avLst/>
                </a:prstGeom>
                <a:solidFill>
                  <a:srgbClr val="49245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3" name="Rectangle 572"/>
                <p:cNvSpPr/>
                <p:nvPr/>
              </p:nvSpPr>
              <p:spPr>
                <a:xfrm>
                  <a:off x="4885542" y="1848768"/>
                  <a:ext cx="45719" cy="3056171"/>
                </a:xfrm>
                <a:prstGeom prst="rect">
                  <a:avLst/>
                </a:prstGeom>
                <a:solidFill>
                  <a:srgbClr val="49245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4" name="TextBox 573"/>
                <p:cNvSpPr txBox="1"/>
                <p:nvPr/>
              </p:nvSpPr>
              <p:spPr>
                <a:xfrm rot="16200000">
                  <a:off x="3185387" y="3172533"/>
                  <a:ext cx="99667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smtClean="0"/>
                    <a:t>cathode</a:t>
                  </a:r>
                  <a:endParaRPr lang="en-US" sz="1600" dirty="0"/>
                </a:p>
              </p:txBody>
            </p:sp>
            <p:sp>
              <p:nvSpPr>
                <p:cNvPr id="575" name="TextBox 574"/>
                <p:cNvSpPr txBox="1"/>
                <p:nvPr/>
              </p:nvSpPr>
              <p:spPr>
                <a:xfrm rot="16200000">
                  <a:off x="4540488" y="3129202"/>
                  <a:ext cx="99667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smtClean="0"/>
                    <a:t>Anode</a:t>
                  </a:r>
                  <a:endParaRPr lang="en-US" sz="1600" dirty="0"/>
                </a:p>
              </p:txBody>
            </p:sp>
          </p:grpSp>
          <p:grpSp>
            <p:nvGrpSpPr>
              <p:cNvPr id="568" name="Group 567"/>
              <p:cNvGrpSpPr/>
              <p:nvPr/>
            </p:nvGrpSpPr>
            <p:grpSpPr>
              <a:xfrm>
                <a:off x="518643" y="1627471"/>
                <a:ext cx="1417452" cy="338554"/>
                <a:chOff x="450476" y="1517466"/>
                <a:chExt cx="1580030" cy="338554"/>
              </a:xfrm>
            </p:grpSpPr>
            <p:cxnSp>
              <p:nvCxnSpPr>
                <p:cNvPr id="569" name="Straight Arrow Connector 568"/>
                <p:cNvCxnSpPr/>
                <p:nvPr/>
              </p:nvCxnSpPr>
              <p:spPr>
                <a:xfrm>
                  <a:off x="450476" y="1815353"/>
                  <a:ext cx="1580030" cy="6723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0" name="Rectangle 569"/>
                <p:cNvSpPr/>
                <p:nvPr/>
              </p:nvSpPr>
              <p:spPr>
                <a:xfrm>
                  <a:off x="970270" y="1517466"/>
                  <a:ext cx="61587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1600" dirty="0"/>
                    <a:t>2mm</a:t>
                  </a:r>
                  <a:endParaRPr lang="en-US" sz="1600" dirty="0"/>
                </a:p>
              </p:txBody>
            </p:sp>
          </p:grpSp>
        </p:grpSp>
        <p:grpSp>
          <p:nvGrpSpPr>
            <p:cNvPr id="322" name="Group 321"/>
            <p:cNvGrpSpPr/>
            <p:nvPr/>
          </p:nvGrpSpPr>
          <p:grpSpPr>
            <a:xfrm>
              <a:off x="811959" y="1789337"/>
              <a:ext cx="2634631" cy="3067561"/>
              <a:chOff x="811959" y="1789337"/>
              <a:chExt cx="2634631" cy="3067561"/>
            </a:xfrm>
          </p:grpSpPr>
          <p:grpSp>
            <p:nvGrpSpPr>
              <p:cNvPr id="324" name="Group 323"/>
              <p:cNvGrpSpPr/>
              <p:nvPr/>
            </p:nvGrpSpPr>
            <p:grpSpPr>
              <a:xfrm>
                <a:off x="820452" y="3169532"/>
                <a:ext cx="1452726" cy="111584"/>
                <a:chOff x="3255464" y="1799621"/>
                <a:chExt cx="1452726" cy="111584"/>
              </a:xfrm>
              <a:solidFill>
                <a:schemeClr val="bg1"/>
              </a:solidFill>
            </p:grpSpPr>
            <p:sp>
              <p:nvSpPr>
                <p:cNvPr id="556" name="Multiply 555"/>
                <p:cNvSpPr/>
                <p:nvPr/>
              </p:nvSpPr>
              <p:spPr>
                <a:xfrm>
                  <a:off x="33851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7" name="Multiply 556"/>
                <p:cNvSpPr/>
                <p:nvPr/>
              </p:nvSpPr>
              <p:spPr>
                <a:xfrm>
                  <a:off x="32554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8" name="Multiply 557"/>
                <p:cNvSpPr/>
                <p:nvPr/>
              </p:nvSpPr>
              <p:spPr>
                <a:xfrm>
                  <a:off x="35146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9" name="Multiply 558"/>
                <p:cNvSpPr/>
                <p:nvPr/>
              </p:nvSpPr>
              <p:spPr>
                <a:xfrm>
                  <a:off x="36443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0" name="Multiply 559"/>
                <p:cNvSpPr/>
                <p:nvPr/>
              </p:nvSpPr>
              <p:spPr>
                <a:xfrm>
                  <a:off x="37619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1" name="Multiply 560"/>
                <p:cNvSpPr/>
                <p:nvPr/>
              </p:nvSpPr>
              <p:spPr>
                <a:xfrm>
                  <a:off x="38916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2" name="Multiply 561"/>
                <p:cNvSpPr/>
                <p:nvPr/>
              </p:nvSpPr>
              <p:spPr>
                <a:xfrm>
                  <a:off x="40211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3" name="Multiply 562"/>
                <p:cNvSpPr/>
                <p:nvPr/>
              </p:nvSpPr>
              <p:spPr>
                <a:xfrm>
                  <a:off x="41508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4" name="Multiply 563"/>
                <p:cNvSpPr/>
                <p:nvPr/>
              </p:nvSpPr>
              <p:spPr>
                <a:xfrm>
                  <a:off x="428095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5" name="Multiply 564"/>
                <p:cNvSpPr/>
                <p:nvPr/>
              </p:nvSpPr>
              <p:spPr>
                <a:xfrm>
                  <a:off x="44104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6" name="Multiply 565"/>
                <p:cNvSpPr/>
                <p:nvPr/>
              </p:nvSpPr>
              <p:spPr>
                <a:xfrm>
                  <a:off x="45401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25" name="Straight Arrow Connector 324"/>
              <p:cNvCxnSpPr/>
              <p:nvPr/>
            </p:nvCxnSpPr>
            <p:spPr>
              <a:xfrm flipH="1">
                <a:off x="2581835" y="1789337"/>
                <a:ext cx="20171" cy="306756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6" name="Rectangle 325"/>
              <p:cNvSpPr/>
              <p:nvPr/>
            </p:nvSpPr>
            <p:spPr>
              <a:xfrm>
                <a:off x="2571029" y="2623559"/>
                <a:ext cx="87556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600" dirty="0"/>
                  <a:t>4.83mm</a:t>
                </a:r>
                <a:endParaRPr lang="en-US" sz="1600" dirty="0"/>
              </a:p>
            </p:txBody>
          </p:sp>
          <p:grpSp>
            <p:nvGrpSpPr>
              <p:cNvPr id="327" name="Group 326"/>
              <p:cNvGrpSpPr/>
              <p:nvPr/>
            </p:nvGrpSpPr>
            <p:grpSpPr>
              <a:xfrm>
                <a:off x="811959" y="1832644"/>
                <a:ext cx="1452726" cy="111584"/>
                <a:chOff x="3255464" y="1799621"/>
                <a:chExt cx="1452726" cy="111584"/>
              </a:xfrm>
              <a:solidFill>
                <a:schemeClr val="bg1"/>
              </a:solidFill>
            </p:grpSpPr>
            <p:sp>
              <p:nvSpPr>
                <p:cNvPr id="545" name="Multiply 544"/>
                <p:cNvSpPr/>
                <p:nvPr/>
              </p:nvSpPr>
              <p:spPr>
                <a:xfrm>
                  <a:off x="32554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6" name="Multiply 545"/>
                <p:cNvSpPr/>
                <p:nvPr/>
              </p:nvSpPr>
              <p:spPr>
                <a:xfrm>
                  <a:off x="33851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7" name="Multiply 546"/>
                <p:cNvSpPr/>
                <p:nvPr/>
              </p:nvSpPr>
              <p:spPr>
                <a:xfrm>
                  <a:off x="35146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8" name="Multiply 547"/>
                <p:cNvSpPr/>
                <p:nvPr/>
              </p:nvSpPr>
              <p:spPr>
                <a:xfrm>
                  <a:off x="36443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9" name="Multiply 548"/>
                <p:cNvSpPr/>
                <p:nvPr/>
              </p:nvSpPr>
              <p:spPr>
                <a:xfrm>
                  <a:off x="37619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0" name="Multiply 549"/>
                <p:cNvSpPr/>
                <p:nvPr/>
              </p:nvSpPr>
              <p:spPr>
                <a:xfrm>
                  <a:off x="38916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1" name="Multiply 550"/>
                <p:cNvSpPr/>
                <p:nvPr/>
              </p:nvSpPr>
              <p:spPr>
                <a:xfrm>
                  <a:off x="40211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2" name="Multiply 551"/>
                <p:cNvSpPr/>
                <p:nvPr/>
              </p:nvSpPr>
              <p:spPr>
                <a:xfrm>
                  <a:off x="41508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3" name="Multiply 552"/>
                <p:cNvSpPr/>
                <p:nvPr/>
              </p:nvSpPr>
              <p:spPr>
                <a:xfrm>
                  <a:off x="428095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4" name="Multiply 553"/>
                <p:cNvSpPr/>
                <p:nvPr/>
              </p:nvSpPr>
              <p:spPr>
                <a:xfrm>
                  <a:off x="44104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Multiply 554"/>
                <p:cNvSpPr/>
                <p:nvPr/>
              </p:nvSpPr>
              <p:spPr>
                <a:xfrm>
                  <a:off x="45401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8" name="Group 327"/>
              <p:cNvGrpSpPr/>
              <p:nvPr/>
            </p:nvGrpSpPr>
            <p:grpSpPr>
              <a:xfrm>
                <a:off x="813993" y="1980163"/>
                <a:ext cx="1452726" cy="111584"/>
                <a:chOff x="3255464" y="1799621"/>
                <a:chExt cx="1452726" cy="111584"/>
              </a:xfrm>
              <a:solidFill>
                <a:schemeClr val="bg1"/>
              </a:solidFill>
            </p:grpSpPr>
            <p:sp>
              <p:nvSpPr>
                <p:cNvPr id="534" name="Multiply 533"/>
                <p:cNvSpPr/>
                <p:nvPr/>
              </p:nvSpPr>
              <p:spPr>
                <a:xfrm>
                  <a:off x="32554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5" name="Multiply 534"/>
                <p:cNvSpPr/>
                <p:nvPr/>
              </p:nvSpPr>
              <p:spPr>
                <a:xfrm>
                  <a:off x="33851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6" name="Multiply 535"/>
                <p:cNvSpPr/>
                <p:nvPr/>
              </p:nvSpPr>
              <p:spPr>
                <a:xfrm>
                  <a:off x="35146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7" name="Multiply 536"/>
                <p:cNvSpPr/>
                <p:nvPr/>
              </p:nvSpPr>
              <p:spPr>
                <a:xfrm>
                  <a:off x="36443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8" name="Multiply 537"/>
                <p:cNvSpPr/>
                <p:nvPr/>
              </p:nvSpPr>
              <p:spPr>
                <a:xfrm>
                  <a:off x="37619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9" name="Multiply 538"/>
                <p:cNvSpPr/>
                <p:nvPr/>
              </p:nvSpPr>
              <p:spPr>
                <a:xfrm>
                  <a:off x="38916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0" name="Multiply 539"/>
                <p:cNvSpPr/>
                <p:nvPr/>
              </p:nvSpPr>
              <p:spPr>
                <a:xfrm>
                  <a:off x="40211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1" name="Multiply 540"/>
                <p:cNvSpPr/>
                <p:nvPr/>
              </p:nvSpPr>
              <p:spPr>
                <a:xfrm>
                  <a:off x="41508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2" name="Multiply 541"/>
                <p:cNvSpPr/>
                <p:nvPr/>
              </p:nvSpPr>
              <p:spPr>
                <a:xfrm>
                  <a:off x="428095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3" name="Multiply 542"/>
                <p:cNvSpPr/>
                <p:nvPr/>
              </p:nvSpPr>
              <p:spPr>
                <a:xfrm>
                  <a:off x="44104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4" name="Multiply 543"/>
                <p:cNvSpPr/>
                <p:nvPr/>
              </p:nvSpPr>
              <p:spPr>
                <a:xfrm>
                  <a:off x="45401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9" name="Group 328"/>
              <p:cNvGrpSpPr/>
              <p:nvPr/>
            </p:nvGrpSpPr>
            <p:grpSpPr>
              <a:xfrm>
                <a:off x="811959" y="2118922"/>
                <a:ext cx="1452726" cy="111584"/>
                <a:chOff x="3255464" y="1799621"/>
                <a:chExt cx="1452726" cy="111584"/>
              </a:xfrm>
              <a:solidFill>
                <a:schemeClr val="bg1"/>
              </a:solidFill>
            </p:grpSpPr>
            <p:sp>
              <p:nvSpPr>
                <p:cNvPr id="523" name="Multiply 522"/>
                <p:cNvSpPr/>
                <p:nvPr/>
              </p:nvSpPr>
              <p:spPr>
                <a:xfrm>
                  <a:off x="32554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4" name="Multiply 523"/>
                <p:cNvSpPr/>
                <p:nvPr/>
              </p:nvSpPr>
              <p:spPr>
                <a:xfrm>
                  <a:off x="33851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5" name="Multiply 524"/>
                <p:cNvSpPr/>
                <p:nvPr/>
              </p:nvSpPr>
              <p:spPr>
                <a:xfrm>
                  <a:off x="35146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6" name="Multiply 525"/>
                <p:cNvSpPr/>
                <p:nvPr/>
              </p:nvSpPr>
              <p:spPr>
                <a:xfrm>
                  <a:off x="36443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7" name="Multiply 526"/>
                <p:cNvSpPr/>
                <p:nvPr/>
              </p:nvSpPr>
              <p:spPr>
                <a:xfrm>
                  <a:off x="37619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8" name="Multiply 527"/>
                <p:cNvSpPr/>
                <p:nvPr/>
              </p:nvSpPr>
              <p:spPr>
                <a:xfrm>
                  <a:off x="38916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Multiply 528"/>
                <p:cNvSpPr/>
                <p:nvPr/>
              </p:nvSpPr>
              <p:spPr>
                <a:xfrm>
                  <a:off x="40211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0" name="Multiply 529"/>
                <p:cNvSpPr/>
                <p:nvPr/>
              </p:nvSpPr>
              <p:spPr>
                <a:xfrm>
                  <a:off x="41508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Multiply 530"/>
                <p:cNvSpPr/>
                <p:nvPr/>
              </p:nvSpPr>
              <p:spPr>
                <a:xfrm>
                  <a:off x="428095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2" name="Multiply 531"/>
                <p:cNvSpPr/>
                <p:nvPr/>
              </p:nvSpPr>
              <p:spPr>
                <a:xfrm>
                  <a:off x="44104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3" name="Multiply 532"/>
                <p:cNvSpPr/>
                <p:nvPr/>
              </p:nvSpPr>
              <p:spPr>
                <a:xfrm>
                  <a:off x="45401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0" name="Group 329"/>
              <p:cNvGrpSpPr/>
              <p:nvPr/>
            </p:nvGrpSpPr>
            <p:grpSpPr>
              <a:xfrm>
                <a:off x="822872" y="2264150"/>
                <a:ext cx="1452726" cy="111584"/>
                <a:chOff x="3255464" y="1799621"/>
                <a:chExt cx="1452726" cy="111584"/>
              </a:xfrm>
              <a:solidFill>
                <a:schemeClr val="bg1"/>
              </a:solidFill>
            </p:grpSpPr>
            <p:sp>
              <p:nvSpPr>
                <p:cNvPr id="512" name="Multiply 511"/>
                <p:cNvSpPr/>
                <p:nvPr/>
              </p:nvSpPr>
              <p:spPr>
                <a:xfrm>
                  <a:off x="32554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3" name="Multiply 512"/>
                <p:cNvSpPr/>
                <p:nvPr/>
              </p:nvSpPr>
              <p:spPr>
                <a:xfrm>
                  <a:off x="33851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4" name="Multiply 513"/>
                <p:cNvSpPr/>
                <p:nvPr/>
              </p:nvSpPr>
              <p:spPr>
                <a:xfrm>
                  <a:off x="35146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5" name="Multiply 514"/>
                <p:cNvSpPr/>
                <p:nvPr/>
              </p:nvSpPr>
              <p:spPr>
                <a:xfrm>
                  <a:off x="36443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6" name="Multiply 515"/>
                <p:cNvSpPr/>
                <p:nvPr/>
              </p:nvSpPr>
              <p:spPr>
                <a:xfrm>
                  <a:off x="37619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7" name="Multiply 516"/>
                <p:cNvSpPr/>
                <p:nvPr/>
              </p:nvSpPr>
              <p:spPr>
                <a:xfrm>
                  <a:off x="38916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8" name="Multiply 517"/>
                <p:cNvSpPr/>
                <p:nvPr/>
              </p:nvSpPr>
              <p:spPr>
                <a:xfrm>
                  <a:off x="40211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9" name="Multiply 518"/>
                <p:cNvSpPr/>
                <p:nvPr/>
              </p:nvSpPr>
              <p:spPr>
                <a:xfrm>
                  <a:off x="41508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0" name="Multiply 519"/>
                <p:cNvSpPr/>
                <p:nvPr/>
              </p:nvSpPr>
              <p:spPr>
                <a:xfrm>
                  <a:off x="428095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1" name="Multiply 520"/>
                <p:cNvSpPr/>
                <p:nvPr/>
              </p:nvSpPr>
              <p:spPr>
                <a:xfrm>
                  <a:off x="44104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2" name="Multiply 521"/>
                <p:cNvSpPr/>
                <p:nvPr/>
              </p:nvSpPr>
              <p:spPr>
                <a:xfrm>
                  <a:off x="45401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1" name="Group 330"/>
              <p:cNvGrpSpPr/>
              <p:nvPr/>
            </p:nvGrpSpPr>
            <p:grpSpPr>
              <a:xfrm>
                <a:off x="820452" y="2409907"/>
                <a:ext cx="1452726" cy="111584"/>
                <a:chOff x="3255464" y="1799621"/>
                <a:chExt cx="1452726" cy="111584"/>
              </a:xfrm>
              <a:solidFill>
                <a:schemeClr val="bg1"/>
              </a:solidFill>
            </p:grpSpPr>
            <p:sp>
              <p:nvSpPr>
                <p:cNvPr id="501" name="Multiply 500"/>
                <p:cNvSpPr/>
                <p:nvPr/>
              </p:nvSpPr>
              <p:spPr>
                <a:xfrm>
                  <a:off x="32554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2" name="Multiply 501"/>
                <p:cNvSpPr/>
                <p:nvPr/>
              </p:nvSpPr>
              <p:spPr>
                <a:xfrm>
                  <a:off x="33851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3" name="Multiply 502"/>
                <p:cNvSpPr/>
                <p:nvPr/>
              </p:nvSpPr>
              <p:spPr>
                <a:xfrm>
                  <a:off x="35146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4" name="Multiply 503"/>
                <p:cNvSpPr/>
                <p:nvPr/>
              </p:nvSpPr>
              <p:spPr>
                <a:xfrm>
                  <a:off x="36443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5" name="Multiply 504"/>
                <p:cNvSpPr/>
                <p:nvPr/>
              </p:nvSpPr>
              <p:spPr>
                <a:xfrm>
                  <a:off x="37619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6" name="Multiply 505"/>
                <p:cNvSpPr/>
                <p:nvPr/>
              </p:nvSpPr>
              <p:spPr>
                <a:xfrm>
                  <a:off x="38916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Multiply 506"/>
                <p:cNvSpPr/>
                <p:nvPr/>
              </p:nvSpPr>
              <p:spPr>
                <a:xfrm>
                  <a:off x="40211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8" name="Multiply 507"/>
                <p:cNvSpPr/>
                <p:nvPr/>
              </p:nvSpPr>
              <p:spPr>
                <a:xfrm>
                  <a:off x="41508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9" name="Multiply 508"/>
                <p:cNvSpPr/>
                <p:nvPr/>
              </p:nvSpPr>
              <p:spPr>
                <a:xfrm>
                  <a:off x="428095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0" name="Multiply 509"/>
                <p:cNvSpPr/>
                <p:nvPr/>
              </p:nvSpPr>
              <p:spPr>
                <a:xfrm>
                  <a:off x="44104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1" name="Multiply 510"/>
                <p:cNvSpPr/>
                <p:nvPr/>
              </p:nvSpPr>
              <p:spPr>
                <a:xfrm>
                  <a:off x="45401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2" name="Group 331"/>
              <p:cNvGrpSpPr/>
              <p:nvPr/>
            </p:nvGrpSpPr>
            <p:grpSpPr>
              <a:xfrm>
                <a:off x="820452" y="2561832"/>
                <a:ext cx="1452726" cy="111584"/>
                <a:chOff x="3255464" y="1799621"/>
                <a:chExt cx="1452726" cy="111584"/>
              </a:xfrm>
              <a:solidFill>
                <a:schemeClr val="bg1"/>
              </a:solidFill>
            </p:grpSpPr>
            <p:sp>
              <p:nvSpPr>
                <p:cNvPr id="490" name="Multiply 489"/>
                <p:cNvSpPr/>
                <p:nvPr/>
              </p:nvSpPr>
              <p:spPr>
                <a:xfrm>
                  <a:off x="32554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" name="Multiply 490"/>
                <p:cNvSpPr/>
                <p:nvPr/>
              </p:nvSpPr>
              <p:spPr>
                <a:xfrm>
                  <a:off x="33851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" name="Multiply 491"/>
                <p:cNvSpPr/>
                <p:nvPr/>
              </p:nvSpPr>
              <p:spPr>
                <a:xfrm>
                  <a:off x="35146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3" name="Multiply 492"/>
                <p:cNvSpPr/>
                <p:nvPr/>
              </p:nvSpPr>
              <p:spPr>
                <a:xfrm>
                  <a:off x="36443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4" name="Multiply 493"/>
                <p:cNvSpPr/>
                <p:nvPr/>
              </p:nvSpPr>
              <p:spPr>
                <a:xfrm>
                  <a:off x="37619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Multiply 494"/>
                <p:cNvSpPr/>
                <p:nvPr/>
              </p:nvSpPr>
              <p:spPr>
                <a:xfrm>
                  <a:off x="38916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Multiply 495"/>
                <p:cNvSpPr/>
                <p:nvPr/>
              </p:nvSpPr>
              <p:spPr>
                <a:xfrm>
                  <a:off x="40211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7" name="Multiply 496"/>
                <p:cNvSpPr/>
                <p:nvPr/>
              </p:nvSpPr>
              <p:spPr>
                <a:xfrm>
                  <a:off x="41508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8" name="Multiply 497"/>
                <p:cNvSpPr/>
                <p:nvPr/>
              </p:nvSpPr>
              <p:spPr>
                <a:xfrm>
                  <a:off x="428095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9" name="Multiply 498"/>
                <p:cNvSpPr/>
                <p:nvPr/>
              </p:nvSpPr>
              <p:spPr>
                <a:xfrm>
                  <a:off x="44104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0" name="Multiply 499"/>
                <p:cNvSpPr/>
                <p:nvPr/>
              </p:nvSpPr>
              <p:spPr>
                <a:xfrm>
                  <a:off x="45401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3" name="Group 332"/>
              <p:cNvGrpSpPr/>
              <p:nvPr/>
            </p:nvGrpSpPr>
            <p:grpSpPr>
              <a:xfrm>
                <a:off x="820452" y="2713757"/>
                <a:ext cx="1452726" cy="111584"/>
                <a:chOff x="3255464" y="1799621"/>
                <a:chExt cx="1452726" cy="111584"/>
              </a:xfrm>
              <a:solidFill>
                <a:schemeClr val="bg1"/>
              </a:solidFill>
            </p:grpSpPr>
            <p:sp>
              <p:nvSpPr>
                <p:cNvPr id="479" name="Multiply 478"/>
                <p:cNvSpPr/>
                <p:nvPr/>
              </p:nvSpPr>
              <p:spPr>
                <a:xfrm>
                  <a:off x="32554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0" name="Multiply 479"/>
                <p:cNvSpPr/>
                <p:nvPr/>
              </p:nvSpPr>
              <p:spPr>
                <a:xfrm>
                  <a:off x="33851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Multiply 480"/>
                <p:cNvSpPr/>
                <p:nvPr/>
              </p:nvSpPr>
              <p:spPr>
                <a:xfrm>
                  <a:off x="35146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Multiply 481"/>
                <p:cNvSpPr/>
                <p:nvPr/>
              </p:nvSpPr>
              <p:spPr>
                <a:xfrm>
                  <a:off x="36443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Multiply 482"/>
                <p:cNvSpPr/>
                <p:nvPr/>
              </p:nvSpPr>
              <p:spPr>
                <a:xfrm>
                  <a:off x="37619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Multiply 483"/>
                <p:cNvSpPr/>
                <p:nvPr/>
              </p:nvSpPr>
              <p:spPr>
                <a:xfrm>
                  <a:off x="38916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Multiply 484"/>
                <p:cNvSpPr/>
                <p:nvPr/>
              </p:nvSpPr>
              <p:spPr>
                <a:xfrm>
                  <a:off x="40211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Multiply 485"/>
                <p:cNvSpPr/>
                <p:nvPr/>
              </p:nvSpPr>
              <p:spPr>
                <a:xfrm>
                  <a:off x="41508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7" name="Multiply 486"/>
                <p:cNvSpPr/>
                <p:nvPr/>
              </p:nvSpPr>
              <p:spPr>
                <a:xfrm>
                  <a:off x="428095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8" name="Multiply 487"/>
                <p:cNvSpPr/>
                <p:nvPr/>
              </p:nvSpPr>
              <p:spPr>
                <a:xfrm>
                  <a:off x="44104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" name="Multiply 488"/>
                <p:cNvSpPr/>
                <p:nvPr/>
              </p:nvSpPr>
              <p:spPr>
                <a:xfrm>
                  <a:off x="45401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4" name="Group 333"/>
              <p:cNvGrpSpPr/>
              <p:nvPr/>
            </p:nvGrpSpPr>
            <p:grpSpPr>
              <a:xfrm>
                <a:off x="820452" y="2865682"/>
                <a:ext cx="1452726" cy="111584"/>
                <a:chOff x="3255464" y="1799621"/>
                <a:chExt cx="1452726" cy="111584"/>
              </a:xfrm>
              <a:solidFill>
                <a:schemeClr val="bg1"/>
              </a:solidFill>
            </p:grpSpPr>
            <p:sp>
              <p:nvSpPr>
                <p:cNvPr id="468" name="Multiply 467"/>
                <p:cNvSpPr/>
                <p:nvPr/>
              </p:nvSpPr>
              <p:spPr>
                <a:xfrm>
                  <a:off x="32554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" name="Multiply 468"/>
                <p:cNvSpPr/>
                <p:nvPr/>
              </p:nvSpPr>
              <p:spPr>
                <a:xfrm>
                  <a:off x="33851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Multiply 469"/>
                <p:cNvSpPr/>
                <p:nvPr/>
              </p:nvSpPr>
              <p:spPr>
                <a:xfrm>
                  <a:off x="35146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Multiply 470"/>
                <p:cNvSpPr/>
                <p:nvPr/>
              </p:nvSpPr>
              <p:spPr>
                <a:xfrm>
                  <a:off x="36443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" name="Multiply 471"/>
                <p:cNvSpPr/>
                <p:nvPr/>
              </p:nvSpPr>
              <p:spPr>
                <a:xfrm>
                  <a:off x="37619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3" name="Multiply 472"/>
                <p:cNvSpPr/>
                <p:nvPr/>
              </p:nvSpPr>
              <p:spPr>
                <a:xfrm>
                  <a:off x="38916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4" name="Multiply 473"/>
                <p:cNvSpPr/>
                <p:nvPr/>
              </p:nvSpPr>
              <p:spPr>
                <a:xfrm>
                  <a:off x="40211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5" name="Multiply 474"/>
                <p:cNvSpPr/>
                <p:nvPr/>
              </p:nvSpPr>
              <p:spPr>
                <a:xfrm>
                  <a:off x="41508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6" name="Multiply 475"/>
                <p:cNvSpPr/>
                <p:nvPr/>
              </p:nvSpPr>
              <p:spPr>
                <a:xfrm>
                  <a:off x="428095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7" name="Multiply 476"/>
                <p:cNvSpPr/>
                <p:nvPr/>
              </p:nvSpPr>
              <p:spPr>
                <a:xfrm>
                  <a:off x="44104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8" name="Multiply 477"/>
                <p:cNvSpPr/>
                <p:nvPr/>
              </p:nvSpPr>
              <p:spPr>
                <a:xfrm>
                  <a:off x="45401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5" name="Group 334"/>
              <p:cNvGrpSpPr/>
              <p:nvPr/>
            </p:nvGrpSpPr>
            <p:grpSpPr>
              <a:xfrm>
                <a:off x="820452" y="3017607"/>
                <a:ext cx="1452726" cy="111584"/>
                <a:chOff x="3255464" y="1799621"/>
                <a:chExt cx="1452726" cy="111584"/>
              </a:xfrm>
              <a:solidFill>
                <a:schemeClr val="bg1"/>
              </a:solidFill>
            </p:grpSpPr>
            <p:sp>
              <p:nvSpPr>
                <p:cNvPr id="457" name="Multiply 456"/>
                <p:cNvSpPr/>
                <p:nvPr/>
              </p:nvSpPr>
              <p:spPr>
                <a:xfrm>
                  <a:off x="32554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Multiply 457"/>
                <p:cNvSpPr/>
                <p:nvPr/>
              </p:nvSpPr>
              <p:spPr>
                <a:xfrm>
                  <a:off x="33851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Multiply 458"/>
                <p:cNvSpPr/>
                <p:nvPr/>
              </p:nvSpPr>
              <p:spPr>
                <a:xfrm>
                  <a:off x="35146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Multiply 459"/>
                <p:cNvSpPr/>
                <p:nvPr/>
              </p:nvSpPr>
              <p:spPr>
                <a:xfrm>
                  <a:off x="36443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Multiply 460"/>
                <p:cNvSpPr/>
                <p:nvPr/>
              </p:nvSpPr>
              <p:spPr>
                <a:xfrm>
                  <a:off x="37619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2" name="Multiply 461"/>
                <p:cNvSpPr/>
                <p:nvPr/>
              </p:nvSpPr>
              <p:spPr>
                <a:xfrm>
                  <a:off x="38916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3" name="Multiply 462"/>
                <p:cNvSpPr/>
                <p:nvPr/>
              </p:nvSpPr>
              <p:spPr>
                <a:xfrm>
                  <a:off x="40211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Multiply 463"/>
                <p:cNvSpPr/>
                <p:nvPr/>
              </p:nvSpPr>
              <p:spPr>
                <a:xfrm>
                  <a:off x="41508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Multiply 464"/>
                <p:cNvSpPr/>
                <p:nvPr/>
              </p:nvSpPr>
              <p:spPr>
                <a:xfrm>
                  <a:off x="428095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Multiply 465"/>
                <p:cNvSpPr/>
                <p:nvPr/>
              </p:nvSpPr>
              <p:spPr>
                <a:xfrm>
                  <a:off x="44104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7" name="Multiply 466"/>
                <p:cNvSpPr/>
                <p:nvPr/>
              </p:nvSpPr>
              <p:spPr>
                <a:xfrm>
                  <a:off x="45401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6" name="Group 335"/>
              <p:cNvGrpSpPr/>
              <p:nvPr/>
            </p:nvGrpSpPr>
            <p:grpSpPr>
              <a:xfrm>
                <a:off x="820452" y="3321457"/>
                <a:ext cx="1452726" cy="111584"/>
                <a:chOff x="3255464" y="1799621"/>
                <a:chExt cx="1452726" cy="111584"/>
              </a:xfrm>
              <a:solidFill>
                <a:schemeClr val="bg1"/>
              </a:solidFill>
            </p:grpSpPr>
            <p:sp>
              <p:nvSpPr>
                <p:cNvPr id="446" name="Multiply 445"/>
                <p:cNvSpPr/>
                <p:nvPr/>
              </p:nvSpPr>
              <p:spPr>
                <a:xfrm>
                  <a:off x="32554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Multiply 446"/>
                <p:cNvSpPr/>
                <p:nvPr/>
              </p:nvSpPr>
              <p:spPr>
                <a:xfrm>
                  <a:off x="33851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Multiply 447"/>
                <p:cNvSpPr/>
                <p:nvPr/>
              </p:nvSpPr>
              <p:spPr>
                <a:xfrm>
                  <a:off x="35146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Multiply 448"/>
                <p:cNvSpPr/>
                <p:nvPr/>
              </p:nvSpPr>
              <p:spPr>
                <a:xfrm>
                  <a:off x="36443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Multiply 449"/>
                <p:cNvSpPr/>
                <p:nvPr/>
              </p:nvSpPr>
              <p:spPr>
                <a:xfrm>
                  <a:off x="37619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Multiply 450"/>
                <p:cNvSpPr/>
                <p:nvPr/>
              </p:nvSpPr>
              <p:spPr>
                <a:xfrm>
                  <a:off x="38916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Multiply 451"/>
                <p:cNvSpPr/>
                <p:nvPr/>
              </p:nvSpPr>
              <p:spPr>
                <a:xfrm>
                  <a:off x="40211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Multiply 452"/>
                <p:cNvSpPr/>
                <p:nvPr/>
              </p:nvSpPr>
              <p:spPr>
                <a:xfrm>
                  <a:off x="41508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Multiply 453"/>
                <p:cNvSpPr/>
                <p:nvPr/>
              </p:nvSpPr>
              <p:spPr>
                <a:xfrm>
                  <a:off x="428095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Multiply 454"/>
                <p:cNvSpPr/>
                <p:nvPr/>
              </p:nvSpPr>
              <p:spPr>
                <a:xfrm>
                  <a:off x="44104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Multiply 455"/>
                <p:cNvSpPr/>
                <p:nvPr/>
              </p:nvSpPr>
              <p:spPr>
                <a:xfrm>
                  <a:off x="45401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7" name="Group 336"/>
              <p:cNvGrpSpPr/>
              <p:nvPr/>
            </p:nvGrpSpPr>
            <p:grpSpPr>
              <a:xfrm>
                <a:off x="820452" y="3473382"/>
                <a:ext cx="1452726" cy="111584"/>
                <a:chOff x="3255464" y="1799621"/>
                <a:chExt cx="1452726" cy="111584"/>
              </a:xfrm>
              <a:solidFill>
                <a:schemeClr val="bg1"/>
              </a:solidFill>
            </p:grpSpPr>
            <p:sp>
              <p:nvSpPr>
                <p:cNvPr id="435" name="Multiply 434"/>
                <p:cNvSpPr/>
                <p:nvPr/>
              </p:nvSpPr>
              <p:spPr>
                <a:xfrm>
                  <a:off x="32554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Multiply 435"/>
                <p:cNvSpPr/>
                <p:nvPr/>
              </p:nvSpPr>
              <p:spPr>
                <a:xfrm>
                  <a:off x="33851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Multiply 436"/>
                <p:cNvSpPr/>
                <p:nvPr/>
              </p:nvSpPr>
              <p:spPr>
                <a:xfrm>
                  <a:off x="35146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Multiply 437"/>
                <p:cNvSpPr/>
                <p:nvPr/>
              </p:nvSpPr>
              <p:spPr>
                <a:xfrm>
                  <a:off x="36443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Multiply 438"/>
                <p:cNvSpPr/>
                <p:nvPr/>
              </p:nvSpPr>
              <p:spPr>
                <a:xfrm>
                  <a:off x="37619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Multiply 439"/>
                <p:cNvSpPr/>
                <p:nvPr/>
              </p:nvSpPr>
              <p:spPr>
                <a:xfrm>
                  <a:off x="38916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Multiply 440"/>
                <p:cNvSpPr/>
                <p:nvPr/>
              </p:nvSpPr>
              <p:spPr>
                <a:xfrm>
                  <a:off x="40211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Multiply 441"/>
                <p:cNvSpPr/>
                <p:nvPr/>
              </p:nvSpPr>
              <p:spPr>
                <a:xfrm>
                  <a:off x="41508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3" name="Multiply 442"/>
                <p:cNvSpPr/>
                <p:nvPr/>
              </p:nvSpPr>
              <p:spPr>
                <a:xfrm>
                  <a:off x="428095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4" name="Multiply 443"/>
                <p:cNvSpPr/>
                <p:nvPr/>
              </p:nvSpPr>
              <p:spPr>
                <a:xfrm>
                  <a:off x="44104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Multiply 444"/>
                <p:cNvSpPr/>
                <p:nvPr/>
              </p:nvSpPr>
              <p:spPr>
                <a:xfrm>
                  <a:off x="45401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8" name="Group 337"/>
              <p:cNvGrpSpPr/>
              <p:nvPr/>
            </p:nvGrpSpPr>
            <p:grpSpPr>
              <a:xfrm>
                <a:off x="820452" y="3625307"/>
                <a:ext cx="1452726" cy="111584"/>
                <a:chOff x="3255464" y="1799621"/>
                <a:chExt cx="1452726" cy="111584"/>
              </a:xfrm>
              <a:solidFill>
                <a:schemeClr val="bg1"/>
              </a:solidFill>
            </p:grpSpPr>
            <p:sp>
              <p:nvSpPr>
                <p:cNvPr id="424" name="Multiply 423"/>
                <p:cNvSpPr/>
                <p:nvPr/>
              </p:nvSpPr>
              <p:spPr>
                <a:xfrm>
                  <a:off x="32554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Multiply 424"/>
                <p:cNvSpPr/>
                <p:nvPr/>
              </p:nvSpPr>
              <p:spPr>
                <a:xfrm>
                  <a:off x="33851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Multiply 425"/>
                <p:cNvSpPr/>
                <p:nvPr/>
              </p:nvSpPr>
              <p:spPr>
                <a:xfrm>
                  <a:off x="35146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Multiply 426"/>
                <p:cNvSpPr/>
                <p:nvPr/>
              </p:nvSpPr>
              <p:spPr>
                <a:xfrm>
                  <a:off x="36443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Multiply 427"/>
                <p:cNvSpPr/>
                <p:nvPr/>
              </p:nvSpPr>
              <p:spPr>
                <a:xfrm>
                  <a:off x="37619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Multiply 428"/>
                <p:cNvSpPr/>
                <p:nvPr/>
              </p:nvSpPr>
              <p:spPr>
                <a:xfrm>
                  <a:off x="38916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Multiply 429"/>
                <p:cNvSpPr/>
                <p:nvPr/>
              </p:nvSpPr>
              <p:spPr>
                <a:xfrm>
                  <a:off x="40211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Multiply 430"/>
                <p:cNvSpPr/>
                <p:nvPr/>
              </p:nvSpPr>
              <p:spPr>
                <a:xfrm>
                  <a:off x="41508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Multiply 431"/>
                <p:cNvSpPr/>
                <p:nvPr/>
              </p:nvSpPr>
              <p:spPr>
                <a:xfrm>
                  <a:off x="428095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Multiply 432"/>
                <p:cNvSpPr/>
                <p:nvPr/>
              </p:nvSpPr>
              <p:spPr>
                <a:xfrm>
                  <a:off x="44104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Multiply 433"/>
                <p:cNvSpPr/>
                <p:nvPr/>
              </p:nvSpPr>
              <p:spPr>
                <a:xfrm>
                  <a:off x="45401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9" name="Group 338"/>
              <p:cNvGrpSpPr/>
              <p:nvPr/>
            </p:nvGrpSpPr>
            <p:grpSpPr>
              <a:xfrm>
                <a:off x="820452" y="3777232"/>
                <a:ext cx="1452726" cy="111584"/>
                <a:chOff x="3255464" y="1799621"/>
                <a:chExt cx="1452726" cy="111584"/>
              </a:xfrm>
              <a:solidFill>
                <a:schemeClr val="bg1"/>
              </a:solidFill>
            </p:grpSpPr>
            <p:sp>
              <p:nvSpPr>
                <p:cNvPr id="413" name="Multiply 412"/>
                <p:cNvSpPr/>
                <p:nvPr/>
              </p:nvSpPr>
              <p:spPr>
                <a:xfrm>
                  <a:off x="32554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Multiply 413"/>
                <p:cNvSpPr/>
                <p:nvPr/>
              </p:nvSpPr>
              <p:spPr>
                <a:xfrm>
                  <a:off x="33851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5" name="Multiply 414"/>
                <p:cNvSpPr/>
                <p:nvPr/>
              </p:nvSpPr>
              <p:spPr>
                <a:xfrm>
                  <a:off x="35146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Multiply 415"/>
                <p:cNvSpPr/>
                <p:nvPr/>
              </p:nvSpPr>
              <p:spPr>
                <a:xfrm>
                  <a:off x="36443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7" name="Multiply 416"/>
                <p:cNvSpPr/>
                <p:nvPr/>
              </p:nvSpPr>
              <p:spPr>
                <a:xfrm>
                  <a:off x="37619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8" name="Multiply 417"/>
                <p:cNvSpPr/>
                <p:nvPr/>
              </p:nvSpPr>
              <p:spPr>
                <a:xfrm>
                  <a:off x="38916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9" name="Multiply 418"/>
                <p:cNvSpPr/>
                <p:nvPr/>
              </p:nvSpPr>
              <p:spPr>
                <a:xfrm>
                  <a:off x="40211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Multiply 419"/>
                <p:cNvSpPr/>
                <p:nvPr/>
              </p:nvSpPr>
              <p:spPr>
                <a:xfrm>
                  <a:off x="41508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Multiply 420"/>
                <p:cNvSpPr/>
                <p:nvPr/>
              </p:nvSpPr>
              <p:spPr>
                <a:xfrm>
                  <a:off x="428095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Multiply 421"/>
                <p:cNvSpPr/>
                <p:nvPr/>
              </p:nvSpPr>
              <p:spPr>
                <a:xfrm>
                  <a:off x="44104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Multiply 422"/>
                <p:cNvSpPr/>
                <p:nvPr/>
              </p:nvSpPr>
              <p:spPr>
                <a:xfrm>
                  <a:off x="45401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0" name="Group 339"/>
              <p:cNvGrpSpPr/>
              <p:nvPr/>
            </p:nvGrpSpPr>
            <p:grpSpPr>
              <a:xfrm>
                <a:off x="820452" y="3929157"/>
                <a:ext cx="1452726" cy="111584"/>
                <a:chOff x="3255464" y="1799621"/>
                <a:chExt cx="1452726" cy="111584"/>
              </a:xfrm>
              <a:solidFill>
                <a:schemeClr val="bg1"/>
              </a:solidFill>
            </p:grpSpPr>
            <p:sp>
              <p:nvSpPr>
                <p:cNvPr id="402" name="Multiply 401"/>
                <p:cNvSpPr/>
                <p:nvPr/>
              </p:nvSpPr>
              <p:spPr>
                <a:xfrm>
                  <a:off x="32554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Multiply 402"/>
                <p:cNvSpPr/>
                <p:nvPr/>
              </p:nvSpPr>
              <p:spPr>
                <a:xfrm>
                  <a:off x="33851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Multiply 403"/>
                <p:cNvSpPr/>
                <p:nvPr/>
              </p:nvSpPr>
              <p:spPr>
                <a:xfrm>
                  <a:off x="35146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Multiply 404"/>
                <p:cNvSpPr/>
                <p:nvPr/>
              </p:nvSpPr>
              <p:spPr>
                <a:xfrm>
                  <a:off x="36443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Multiply 405"/>
                <p:cNvSpPr/>
                <p:nvPr/>
              </p:nvSpPr>
              <p:spPr>
                <a:xfrm>
                  <a:off x="37619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Multiply 406"/>
                <p:cNvSpPr/>
                <p:nvPr/>
              </p:nvSpPr>
              <p:spPr>
                <a:xfrm>
                  <a:off x="38916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Multiply 407"/>
                <p:cNvSpPr/>
                <p:nvPr/>
              </p:nvSpPr>
              <p:spPr>
                <a:xfrm>
                  <a:off x="40211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Multiply 408"/>
                <p:cNvSpPr/>
                <p:nvPr/>
              </p:nvSpPr>
              <p:spPr>
                <a:xfrm>
                  <a:off x="41508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Multiply 409"/>
                <p:cNvSpPr/>
                <p:nvPr/>
              </p:nvSpPr>
              <p:spPr>
                <a:xfrm>
                  <a:off x="428095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Multiply 410"/>
                <p:cNvSpPr/>
                <p:nvPr/>
              </p:nvSpPr>
              <p:spPr>
                <a:xfrm>
                  <a:off x="44104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Multiply 411"/>
                <p:cNvSpPr/>
                <p:nvPr/>
              </p:nvSpPr>
              <p:spPr>
                <a:xfrm>
                  <a:off x="45401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1" name="Group 340"/>
              <p:cNvGrpSpPr/>
              <p:nvPr/>
            </p:nvGrpSpPr>
            <p:grpSpPr>
              <a:xfrm>
                <a:off x="820452" y="4081082"/>
                <a:ext cx="1452726" cy="111584"/>
                <a:chOff x="3255464" y="1799621"/>
                <a:chExt cx="1452726" cy="111584"/>
              </a:xfrm>
              <a:solidFill>
                <a:schemeClr val="bg1"/>
              </a:solidFill>
            </p:grpSpPr>
            <p:sp>
              <p:nvSpPr>
                <p:cNvPr id="391" name="Multiply 390"/>
                <p:cNvSpPr/>
                <p:nvPr/>
              </p:nvSpPr>
              <p:spPr>
                <a:xfrm>
                  <a:off x="32554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Multiply 391"/>
                <p:cNvSpPr/>
                <p:nvPr/>
              </p:nvSpPr>
              <p:spPr>
                <a:xfrm>
                  <a:off x="33851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Multiply 392"/>
                <p:cNvSpPr/>
                <p:nvPr/>
              </p:nvSpPr>
              <p:spPr>
                <a:xfrm>
                  <a:off x="35146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Multiply 393"/>
                <p:cNvSpPr/>
                <p:nvPr/>
              </p:nvSpPr>
              <p:spPr>
                <a:xfrm>
                  <a:off x="36443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Multiply 394"/>
                <p:cNvSpPr/>
                <p:nvPr/>
              </p:nvSpPr>
              <p:spPr>
                <a:xfrm>
                  <a:off x="37619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Multiply 395"/>
                <p:cNvSpPr/>
                <p:nvPr/>
              </p:nvSpPr>
              <p:spPr>
                <a:xfrm>
                  <a:off x="38916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Multiply 396"/>
                <p:cNvSpPr/>
                <p:nvPr/>
              </p:nvSpPr>
              <p:spPr>
                <a:xfrm>
                  <a:off x="40211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Multiply 397"/>
                <p:cNvSpPr/>
                <p:nvPr/>
              </p:nvSpPr>
              <p:spPr>
                <a:xfrm>
                  <a:off x="41508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Multiply 398"/>
                <p:cNvSpPr/>
                <p:nvPr/>
              </p:nvSpPr>
              <p:spPr>
                <a:xfrm>
                  <a:off x="428095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0" name="Multiply 399"/>
                <p:cNvSpPr/>
                <p:nvPr/>
              </p:nvSpPr>
              <p:spPr>
                <a:xfrm>
                  <a:off x="44104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1" name="Multiply 400"/>
                <p:cNvSpPr/>
                <p:nvPr/>
              </p:nvSpPr>
              <p:spPr>
                <a:xfrm>
                  <a:off x="45401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2" name="Group 341"/>
              <p:cNvGrpSpPr/>
              <p:nvPr/>
            </p:nvGrpSpPr>
            <p:grpSpPr>
              <a:xfrm>
                <a:off x="820452" y="4233007"/>
                <a:ext cx="1452726" cy="111584"/>
                <a:chOff x="3255464" y="1799621"/>
                <a:chExt cx="1452726" cy="111584"/>
              </a:xfrm>
              <a:solidFill>
                <a:schemeClr val="bg1"/>
              </a:solidFill>
            </p:grpSpPr>
            <p:sp>
              <p:nvSpPr>
                <p:cNvPr id="380" name="Multiply 379"/>
                <p:cNvSpPr/>
                <p:nvPr/>
              </p:nvSpPr>
              <p:spPr>
                <a:xfrm>
                  <a:off x="32554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Multiply 380"/>
                <p:cNvSpPr/>
                <p:nvPr/>
              </p:nvSpPr>
              <p:spPr>
                <a:xfrm>
                  <a:off x="33851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Multiply 381"/>
                <p:cNvSpPr/>
                <p:nvPr/>
              </p:nvSpPr>
              <p:spPr>
                <a:xfrm>
                  <a:off x="35146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Multiply 382"/>
                <p:cNvSpPr/>
                <p:nvPr/>
              </p:nvSpPr>
              <p:spPr>
                <a:xfrm>
                  <a:off x="36443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Multiply 383"/>
                <p:cNvSpPr/>
                <p:nvPr/>
              </p:nvSpPr>
              <p:spPr>
                <a:xfrm>
                  <a:off x="37619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Multiply 384"/>
                <p:cNvSpPr/>
                <p:nvPr/>
              </p:nvSpPr>
              <p:spPr>
                <a:xfrm>
                  <a:off x="38916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Multiply 385"/>
                <p:cNvSpPr/>
                <p:nvPr/>
              </p:nvSpPr>
              <p:spPr>
                <a:xfrm>
                  <a:off x="40211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Multiply 386"/>
                <p:cNvSpPr/>
                <p:nvPr/>
              </p:nvSpPr>
              <p:spPr>
                <a:xfrm>
                  <a:off x="41508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Multiply 387"/>
                <p:cNvSpPr/>
                <p:nvPr/>
              </p:nvSpPr>
              <p:spPr>
                <a:xfrm>
                  <a:off x="428095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Multiply 388"/>
                <p:cNvSpPr/>
                <p:nvPr/>
              </p:nvSpPr>
              <p:spPr>
                <a:xfrm>
                  <a:off x="44104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Multiply 389"/>
                <p:cNvSpPr/>
                <p:nvPr/>
              </p:nvSpPr>
              <p:spPr>
                <a:xfrm>
                  <a:off x="45401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3" name="Group 342"/>
              <p:cNvGrpSpPr/>
              <p:nvPr/>
            </p:nvGrpSpPr>
            <p:grpSpPr>
              <a:xfrm>
                <a:off x="820452" y="4384932"/>
                <a:ext cx="1452726" cy="111584"/>
                <a:chOff x="3255464" y="1799621"/>
                <a:chExt cx="1452726" cy="111584"/>
              </a:xfrm>
              <a:solidFill>
                <a:schemeClr val="bg1"/>
              </a:solidFill>
            </p:grpSpPr>
            <p:sp>
              <p:nvSpPr>
                <p:cNvPr id="369" name="Multiply 368"/>
                <p:cNvSpPr/>
                <p:nvPr/>
              </p:nvSpPr>
              <p:spPr>
                <a:xfrm>
                  <a:off x="32554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Multiply 369"/>
                <p:cNvSpPr/>
                <p:nvPr/>
              </p:nvSpPr>
              <p:spPr>
                <a:xfrm>
                  <a:off x="33851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Multiply 370"/>
                <p:cNvSpPr/>
                <p:nvPr/>
              </p:nvSpPr>
              <p:spPr>
                <a:xfrm>
                  <a:off x="35146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Multiply 371"/>
                <p:cNvSpPr/>
                <p:nvPr/>
              </p:nvSpPr>
              <p:spPr>
                <a:xfrm>
                  <a:off x="36443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Multiply 372"/>
                <p:cNvSpPr/>
                <p:nvPr/>
              </p:nvSpPr>
              <p:spPr>
                <a:xfrm>
                  <a:off x="37619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Multiply 373"/>
                <p:cNvSpPr/>
                <p:nvPr/>
              </p:nvSpPr>
              <p:spPr>
                <a:xfrm>
                  <a:off x="38916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Multiply 374"/>
                <p:cNvSpPr/>
                <p:nvPr/>
              </p:nvSpPr>
              <p:spPr>
                <a:xfrm>
                  <a:off x="40211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Multiply 375"/>
                <p:cNvSpPr/>
                <p:nvPr/>
              </p:nvSpPr>
              <p:spPr>
                <a:xfrm>
                  <a:off x="41508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Multiply 376"/>
                <p:cNvSpPr/>
                <p:nvPr/>
              </p:nvSpPr>
              <p:spPr>
                <a:xfrm>
                  <a:off x="428095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Multiply 377"/>
                <p:cNvSpPr/>
                <p:nvPr/>
              </p:nvSpPr>
              <p:spPr>
                <a:xfrm>
                  <a:off x="44104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Multiply 378"/>
                <p:cNvSpPr/>
                <p:nvPr/>
              </p:nvSpPr>
              <p:spPr>
                <a:xfrm>
                  <a:off x="45401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4" name="Group 343"/>
              <p:cNvGrpSpPr/>
              <p:nvPr/>
            </p:nvGrpSpPr>
            <p:grpSpPr>
              <a:xfrm>
                <a:off x="820452" y="4536857"/>
                <a:ext cx="1452726" cy="111584"/>
                <a:chOff x="3255464" y="1799621"/>
                <a:chExt cx="1452726" cy="111584"/>
              </a:xfrm>
              <a:solidFill>
                <a:schemeClr val="bg1"/>
              </a:solidFill>
            </p:grpSpPr>
            <p:sp>
              <p:nvSpPr>
                <p:cNvPr id="358" name="Multiply 357"/>
                <p:cNvSpPr/>
                <p:nvPr/>
              </p:nvSpPr>
              <p:spPr>
                <a:xfrm>
                  <a:off x="32554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Multiply 358"/>
                <p:cNvSpPr/>
                <p:nvPr/>
              </p:nvSpPr>
              <p:spPr>
                <a:xfrm>
                  <a:off x="33851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Multiply 359"/>
                <p:cNvSpPr/>
                <p:nvPr/>
              </p:nvSpPr>
              <p:spPr>
                <a:xfrm>
                  <a:off x="35146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Multiply 360"/>
                <p:cNvSpPr/>
                <p:nvPr/>
              </p:nvSpPr>
              <p:spPr>
                <a:xfrm>
                  <a:off x="36443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Multiply 361"/>
                <p:cNvSpPr/>
                <p:nvPr/>
              </p:nvSpPr>
              <p:spPr>
                <a:xfrm>
                  <a:off x="37619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Multiply 362"/>
                <p:cNvSpPr/>
                <p:nvPr/>
              </p:nvSpPr>
              <p:spPr>
                <a:xfrm>
                  <a:off x="38916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Multiply 363"/>
                <p:cNvSpPr/>
                <p:nvPr/>
              </p:nvSpPr>
              <p:spPr>
                <a:xfrm>
                  <a:off x="40211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Multiply 364"/>
                <p:cNvSpPr/>
                <p:nvPr/>
              </p:nvSpPr>
              <p:spPr>
                <a:xfrm>
                  <a:off x="41508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Multiply 365"/>
                <p:cNvSpPr/>
                <p:nvPr/>
              </p:nvSpPr>
              <p:spPr>
                <a:xfrm>
                  <a:off x="428095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Multiply 366"/>
                <p:cNvSpPr/>
                <p:nvPr/>
              </p:nvSpPr>
              <p:spPr>
                <a:xfrm>
                  <a:off x="44104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Multiply 367"/>
                <p:cNvSpPr/>
                <p:nvPr/>
              </p:nvSpPr>
              <p:spPr>
                <a:xfrm>
                  <a:off x="45401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5" name="Group 344"/>
              <p:cNvGrpSpPr/>
              <p:nvPr/>
            </p:nvGrpSpPr>
            <p:grpSpPr>
              <a:xfrm>
                <a:off x="820452" y="4688782"/>
                <a:ext cx="1452726" cy="111584"/>
                <a:chOff x="3255464" y="1799621"/>
                <a:chExt cx="1452726" cy="111584"/>
              </a:xfrm>
              <a:solidFill>
                <a:schemeClr val="bg1"/>
              </a:solidFill>
            </p:grpSpPr>
            <p:sp>
              <p:nvSpPr>
                <p:cNvPr id="347" name="Multiply 346"/>
                <p:cNvSpPr/>
                <p:nvPr/>
              </p:nvSpPr>
              <p:spPr>
                <a:xfrm>
                  <a:off x="32554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Multiply 347"/>
                <p:cNvSpPr/>
                <p:nvPr/>
              </p:nvSpPr>
              <p:spPr>
                <a:xfrm>
                  <a:off x="338516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Multiply 348"/>
                <p:cNvSpPr/>
                <p:nvPr/>
              </p:nvSpPr>
              <p:spPr>
                <a:xfrm>
                  <a:off x="35146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Multiply 349"/>
                <p:cNvSpPr/>
                <p:nvPr/>
              </p:nvSpPr>
              <p:spPr>
                <a:xfrm>
                  <a:off x="364430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Multiply 350"/>
                <p:cNvSpPr/>
                <p:nvPr/>
              </p:nvSpPr>
              <p:spPr>
                <a:xfrm>
                  <a:off x="37619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Multiply 351"/>
                <p:cNvSpPr/>
                <p:nvPr/>
              </p:nvSpPr>
              <p:spPr>
                <a:xfrm>
                  <a:off x="3891670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Multiply 352"/>
                <p:cNvSpPr/>
                <p:nvPr/>
              </p:nvSpPr>
              <p:spPr>
                <a:xfrm>
                  <a:off x="40211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Multiply 353"/>
                <p:cNvSpPr/>
                <p:nvPr/>
              </p:nvSpPr>
              <p:spPr>
                <a:xfrm>
                  <a:off x="4150814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Multiply 354"/>
                <p:cNvSpPr/>
                <p:nvPr/>
              </p:nvSpPr>
              <p:spPr>
                <a:xfrm>
                  <a:off x="4280958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Multiply 355"/>
                <p:cNvSpPr/>
                <p:nvPr/>
              </p:nvSpPr>
              <p:spPr>
                <a:xfrm>
                  <a:off x="44104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Multiply 356"/>
                <p:cNvSpPr/>
                <p:nvPr/>
              </p:nvSpPr>
              <p:spPr>
                <a:xfrm>
                  <a:off x="4540102" y="1799621"/>
                  <a:ext cx="168088" cy="111584"/>
                </a:xfrm>
                <a:prstGeom prst="mathMultipl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6" name="Oval 345"/>
              <p:cNvSpPr/>
              <p:nvPr/>
            </p:nvSpPr>
            <p:spPr>
              <a:xfrm>
                <a:off x="872980" y="3132713"/>
                <a:ext cx="149246" cy="11281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76" name="TextBox 575"/>
          <p:cNvSpPr txBox="1"/>
          <p:nvPr/>
        </p:nvSpPr>
        <p:spPr>
          <a:xfrm>
            <a:off x="2564942" y="5512942"/>
            <a:ext cx="274411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 err="1" smtClean="0"/>
              <a:t>Homogeneous</a:t>
            </a:r>
            <a:r>
              <a:rPr lang="fr-FR" dirty="0" smtClean="0"/>
              <a:t> distribution of charges </a:t>
            </a:r>
            <a:r>
              <a:rPr lang="fr-FR" dirty="0" err="1" smtClean="0"/>
              <a:t>from</a:t>
            </a:r>
            <a:r>
              <a:rPr lang="fr-FR" dirty="0" smtClean="0"/>
              <a:t> X-ray flash</a:t>
            </a:r>
            <a:endParaRPr lang="en-US" dirty="0"/>
          </a:p>
        </p:txBody>
      </p:sp>
      <p:sp>
        <p:nvSpPr>
          <p:cNvPr id="297" name="Oval 296"/>
          <p:cNvSpPr/>
          <p:nvPr/>
        </p:nvSpPr>
        <p:spPr>
          <a:xfrm>
            <a:off x="5881545" y="2226977"/>
            <a:ext cx="106004" cy="11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70541" y="1524255"/>
            <a:ext cx="2349632" cy="3682950"/>
            <a:chOff x="270526" y="1388649"/>
            <a:chExt cx="2349632" cy="3682950"/>
          </a:xfrm>
        </p:grpSpPr>
        <p:cxnSp>
          <p:nvCxnSpPr>
            <p:cNvPr id="289" name="Straight Arrow Connector 288"/>
            <p:cNvCxnSpPr/>
            <p:nvPr/>
          </p:nvCxnSpPr>
          <p:spPr>
            <a:xfrm>
              <a:off x="1252864" y="2726052"/>
              <a:ext cx="997128" cy="0"/>
            </a:xfrm>
            <a:prstGeom prst="straightConnector1">
              <a:avLst/>
            </a:prstGeom>
            <a:ln w="38100">
              <a:solidFill>
                <a:srgbClr val="F82121">
                  <a:alpha val="82000"/>
                </a:srgb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TextBox 299"/>
            <p:cNvSpPr txBox="1"/>
            <p:nvPr/>
          </p:nvSpPr>
          <p:spPr>
            <a:xfrm>
              <a:off x="270526" y="3077258"/>
              <a:ext cx="950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Gamma 122 </a:t>
              </a:r>
              <a:r>
                <a:rPr lang="fr-FR" sz="1600" dirty="0" err="1" smtClean="0"/>
                <a:t>keV</a:t>
              </a:r>
              <a:endParaRPr lang="en-US" sz="1600" dirty="0"/>
            </a:p>
          </p:txBody>
        </p:sp>
        <p:cxnSp>
          <p:nvCxnSpPr>
            <p:cNvPr id="301" name="Straight Arrow Connector 300"/>
            <p:cNvCxnSpPr/>
            <p:nvPr/>
          </p:nvCxnSpPr>
          <p:spPr>
            <a:xfrm>
              <a:off x="1252864" y="3017037"/>
              <a:ext cx="997128" cy="0"/>
            </a:xfrm>
            <a:prstGeom prst="straightConnector1">
              <a:avLst/>
            </a:prstGeom>
            <a:ln w="38100">
              <a:solidFill>
                <a:srgbClr val="F82121">
                  <a:alpha val="82000"/>
                </a:srgb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/>
            <p:cNvCxnSpPr/>
            <p:nvPr/>
          </p:nvCxnSpPr>
          <p:spPr>
            <a:xfrm>
              <a:off x="1252864" y="2408244"/>
              <a:ext cx="997128" cy="0"/>
            </a:xfrm>
            <a:prstGeom prst="straightConnector1">
              <a:avLst/>
            </a:prstGeom>
            <a:ln w="38100">
              <a:solidFill>
                <a:srgbClr val="F82121">
                  <a:alpha val="82000"/>
                </a:srgb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/>
            <p:nvPr/>
          </p:nvCxnSpPr>
          <p:spPr>
            <a:xfrm>
              <a:off x="1252864" y="3613837"/>
              <a:ext cx="997128" cy="0"/>
            </a:xfrm>
            <a:prstGeom prst="straightConnector1">
              <a:avLst/>
            </a:prstGeom>
            <a:ln w="38100">
              <a:solidFill>
                <a:srgbClr val="F82121">
                  <a:alpha val="82000"/>
                </a:srgb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/>
            <p:nvPr/>
          </p:nvCxnSpPr>
          <p:spPr>
            <a:xfrm>
              <a:off x="1252864" y="3904822"/>
              <a:ext cx="997128" cy="0"/>
            </a:xfrm>
            <a:prstGeom prst="straightConnector1">
              <a:avLst/>
            </a:prstGeom>
            <a:ln w="38100">
              <a:solidFill>
                <a:srgbClr val="F82121">
                  <a:alpha val="82000"/>
                </a:srgb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/>
            <p:nvPr/>
          </p:nvCxnSpPr>
          <p:spPr>
            <a:xfrm>
              <a:off x="1252864" y="3296029"/>
              <a:ext cx="997128" cy="0"/>
            </a:xfrm>
            <a:prstGeom prst="straightConnector1">
              <a:avLst/>
            </a:prstGeom>
            <a:ln w="38100">
              <a:solidFill>
                <a:srgbClr val="F82121">
                  <a:alpha val="82000"/>
                </a:srgb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/>
            <p:cNvCxnSpPr/>
            <p:nvPr/>
          </p:nvCxnSpPr>
          <p:spPr>
            <a:xfrm>
              <a:off x="1252864" y="4501622"/>
              <a:ext cx="997128" cy="0"/>
            </a:xfrm>
            <a:prstGeom prst="straightConnector1">
              <a:avLst/>
            </a:prstGeom>
            <a:ln w="38100">
              <a:solidFill>
                <a:srgbClr val="F82121">
                  <a:alpha val="82000"/>
                </a:srgb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/>
            <p:nvPr/>
          </p:nvCxnSpPr>
          <p:spPr>
            <a:xfrm>
              <a:off x="1252864" y="4792607"/>
              <a:ext cx="997128" cy="0"/>
            </a:xfrm>
            <a:prstGeom prst="straightConnector1">
              <a:avLst/>
            </a:prstGeom>
            <a:ln w="38100">
              <a:solidFill>
                <a:srgbClr val="F82121">
                  <a:alpha val="82000"/>
                </a:srgb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307"/>
            <p:cNvCxnSpPr/>
            <p:nvPr/>
          </p:nvCxnSpPr>
          <p:spPr>
            <a:xfrm>
              <a:off x="1252864" y="4183814"/>
              <a:ext cx="997128" cy="0"/>
            </a:xfrm>
            <a:prstGeom prst="straightConnector1">
              <a:avLst/>
            </a:prstGeom>
            <a:ln w="38100">
              <a:solidFill>
                <a:srgbClr val="F82121">
                  <a:alpha val="82000"/>
                </a:srgb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310"/>
            <p:cNvCxnSpPr/>
            <p:nvPr/>
          </p:nvCxnSpPr>
          <p:spPr>
            <a:xfrm>
              <a:off x="1252864" y="5071599"/>
              <a:ext cx="997128" cy="0"/>
            </a:xfrm>
            <a:prstGeom prst="straightConnector1">
              <a:avLst/>
            </a:prstGeom>
            <a:ln w="38100">
              <a:solidFill>
                <a:srgbClr val="F82121">
                  <a:alpha val="82000"/>
                </a:srgb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542043" y="3785977"/>
              <a:ext cx="460379" cy="6950"/>
            </a:xfrm>
            <a:prstGeom prst="straightConnector1">
              <a:avLst/>
            </a:prstGeom>
            <a:ln w="57150">
              <a:solidFill>
                <a:srgbClr val="F8212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234843" y="1840044"/>
              <a:ext cx="10606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X-flash </a:t>
              </a:r>
              <a:endParaRPr lang="fr-FR" sz="1600" dirty="0" smtClean="0"/>
            </a:p>
            <a:p>
              <a:r>
                <a:rPr lang="fr-FR" sz="1600" dirty="0" smtClean="0"/>
                <a:t>100MeV</a:t>
              </a:r>
              <a:endParaRPr lang="en-US" sz="16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21275" y="1754649"/>
              <a:ext cx="2218166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045441" y="1408572"/>
              <a:ext cx="574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</a:t>
              </a:r>
              <a:r>
                <a:rPr lang="fr-FR" dirty="0"/>
                <a:t>≈</a:t>
              </a:r>
              <a:r>
                <a:rPr lang="fr-FR" dirty="0" smtClean="0"/>
                <a:t>0</a:t>
              </a:r>
              <a:endParaRPr lang="en-US" dirty="0"/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614128" y="1388649"/>
              <a:ext cx="700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t</a:t>
              </a:r>
              <a:r>
                <a:rPr lang="fr-FR" dirty="0" smtClean="0"/>
                <a:t>+</a:t>
              </a:r>
              <a:r>
                <a:rPr lang="el-GR" dirty="0" smtClean="0"/>
                <a:t>Δ</a:t>
              </a:r>
              <a:r>
                <a:rPr lang="fr-FR" dirty="0" smtClean="0"/>
                <a:t>t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154489" y="2434788"/>
            <a:ext cx="2085108" cy="911906"/>
            <a:chOff x="9154489" y="2434788"/>
            <a:chExt cx="2085108" cy="911906"/>
          </a:xfrm>
        </p:grpSpPr>
        <p:sp>
          <p:nvSpPr>
            <p:cNvPr id="38" name="Freeform 37"/>
            <p:cNvSpPr/>
            <p:nvPr/>
          </p:nvSpPr>
          <p:spPr>
            <a:xfrm rot="60000">
              <a:off x="9163257" y="2678569"/>
              <a:ext cx="1801900" cy="647634"/>
            </a:xfrm>
            <a:custGeom>
              <a:avLst/>
              <a:gdLst>
                <a:gd name="connsiteX0" fmla="*/ 0 w 1769423"/>
                <a:gd name="connsiteY0" fmla="*/ 641268 h 656067"/>
                <a:gd name="connsiteX1" fmla="*/ 611579 w 1769423"/>
                <a:gd name="connsiteY1" fmla="*/ 635330 h 656067"/>
                <a:gd name="connsiteX2" fmla="*/ 617517 w 1769423"/>
                <a:gd name="connsiteY2" fmla="*/ 504701 h 656067"/>
                <a:gd name="connsiteX3" fmla="*/ 629392 w 1769423"/>
                <a:gd name="connsiteY3" fmla="*/ 285008 h 656067"/>
                <a:gd name="connsiteX4" fmla="*/ 641268 w 1769423"/>
                <a:gd name="connsiteY4" fmla="*/ 35626 h 656067"/>
                <a:gd name="connsiteX5" fmla="*/ 659081 w 1769423"/>
                <a:gd name="connsiteY5" fmla="*/ 0 h 656067"/>
                <a:gd name="connsiteX6" fmla="*/ 682831 w 1769423"/>
                <a:gd name="connsiteY6" fmla="*/ 11875 h 656067"/>
                <a:gd name="connsiteX7" fmla="*/ 694707 w 1769423"/>
                <a:gd name="connsiteY7" fmla="*/ 47501 h 656067"/>
                <a:gd name="connsiteX8" fmla="*/ 718457 w 1769423"/>
                <a:gd name="connsiteY8" fmla="*/ 77190 h 656067"/>
                <a:gd name="connsiteX9" fmla="*/ 730333 w 1769423"/>
                <a:gd name="connsiteY9" fmla="*/ 89065 h 656067"/>
                <a:gd name="connsiteX10" fmla="*/ 754083 w 1769423"/>
                <a:gd name="connsiteY10" fmla="*/ 130629 h 656067"/>
                <a:gd name="connsiteX11" fmla="*/ 777834 w 1769423"/>
                <a:gd name="connsiteY11" fmla="*/ 160317 h 656067"/>
                <a:gd name="connsiteX12" fmla="*/ 783771 w 1769423"/>
                <a:gd name="connsiteY12" fmla="*/ 178130 h 656067"/>
                <a:gd name="connsiteX13" fmla="*/ 825335 w 1769423"/>
                <a:gd name="connsiteY13" fmla="*/ 225631 h 656067"/>
                <a:gd name="connsiteX14" fmla="*/ 831273 w 1769423"/>
                <a:gd name="connsiteY14" fmla="*/ 243444 h 656067"/>
                <a:gd name="connsiteX15" fmla="*/ 866899 w 1769423"/>
                <a:gd name="connsiteY15" fmla="*/ 296883 h 656067"/>
                <a:gd name="connsiteX16" fmla="*/ 878774 w 1769423"/>
                <a:gd name="connsiteY16" fmla="*/ 314696 h 656067"/>
                <a:gd name="connsiteX17" fmla="*/ 908462 w 1769423"/>
                <a:gd name="connsiteY17" fmla="*/ 368135 h 656067"/>
                <a:gd name="connsiteX18" fmla="*/ 920338 w 1769423"/>
                <a:gd name="connsiteY18" fmla="*/ 380011 h 656067"/>
                <a:gd name="connsiteX19" fmla="*/ 926275 w 1769423"/>
                <a:gd name="connsiteY19" fmla="*/ 397824 h 656067"/>
                <a:gd name="connsiteX20" fmla="*/ 938151 w 1769423"/>
                <a:gd name="connsiteY20" fmla="*/ 409699 h 656067"/>
                <a:gd name="connsiteX21" fmla="*/ 950026 w 1769423"/>
                <a:gd name="connsiteY21" fmla="*/ 427512 h 656067"/>
                <a:gd name="connsiteX22" fmla="*/ 967839 w 1769423"/>
                <a:gd name="connsiteY22" fmla="*/ 445325 h 656067"/>
                <a:gd name="connsiteX23" fmla="*/ 979714 w 1769423"/>
                <a:gd name="connsiteY23" fmla="*/ 463138 h 656067"/>
                <a:gd name="connsiteX24" fmla="*/ 1009403 w 1769423"/>
                <a:gd name="connsiteY24" fmla="*/ 486888 h 656067"/>
                <a:gd name="connsiteX25" fmla="*/ 1021278 w 1769423"/>
                <a:gd name="connsiteY25" fmla="*/ 504701 h 656067"/>
                <a:gd name="connsiteX26" fmla="*/ 1045029 w 1769423"/>
                <a:gd name="connsiteY26" fmla="*/ 528452 h 656067"/>
                <a:gd name="connsiteX27" fmla="*/ 1062842 w 1769423"/>
                <a:gd name="connsiteY27" fmla="*/ 546265 h 656067"/>
                <a:gd name="connsiteX28" fmla="*/ 1080655 w 1769423"/>
                <a:gd name="connsiteY28" fmla="*/ 564078 h 656067"/>
                <a:gd name="connsiteX29" fmla="*/ 1098468 w 1769423"/>
                <a:gd name="connsiteY29" fmla="*/ 575953 h 656067"/>
                <a:gd name="connsiteX30" fmla="*/ 1110343 w 1769423"/>
                <a:gd name="connsiteY30" fmla="*/ 587829 h 656067"/>
                <a:gd name="connsiteX31" fmla="*/ 1134094 w 1769423"/>
                <a:gd name="connsiteY31" fmla="*/ 599704 h 656067"/>
                <a:gd name="connsiteX32" fmla="*/ 1169720 w 1769423"/>
                <a:gd name="connsiteY32" fmla="*/ 623455 h 656067"/>
                <a:gd name="connsiteX33" fmla="*/ 1252847 w 1769423"/>
                <a:gd name="connsiteY33" fmla="*/ 629392 h 656067"/>
                <a:gd name="connsiteX34" fmla="*/ 1496291 w 1769423"/>
                <a:gd name="connsiteY34" fmla="*/ 641268 h 656067"/>
                <a:gd name="connsiteX35" fmla="*/ 1769423 w 1769423"/>
                <a:gd name="connsiteY35" fmla="*/ 647205 h 656067"/>
                <a:gd name="connsiteX0" fmla="*/ 0 w 1769423"/>
                <a:gd name="connsiteY0" fmla="*/ 641268 h 651562"/>
                <a:gd name="connsiteX1" fmla="*/ 611579 w 1769423"/>
                <a:gd name="connsiteY1" fmla="*/ 635330 h 651562"/>
                <a:gd name="connsiteX2" fmla="*/ 647206 w 1769423"/>
                <a:gd name="connsiteY2" fmla="*/ 504701 h 651562"/>
                <a:gd name="connsiteX3" fmla="*/ 629392 w 1769423"/>
                <a:gd name="connsiteY3" fmla="*/ 285008 h 651562"/>
                <a:gd name="connsiteX4" fmla="*/ 641268 w 1769423"/>
                <a:gd name="connsiteY4" fmla="*/ 35626 h 651562"/>
                <a:gd name="connsiteX5" fmla="*/ 659081 w 1769423"/>
                <a:gd name="connsiteY5" fmla="*/ 0 h 651562"/>
                <a:gd name="connsiteX6" fmla="*/ 682831 w 1769423"/>
                <a:gd name="connsiteY6" fmla="*/ 11875 h 651562"/>
                <a:gd name="connsiteX7" fmla="*/ 694707 w 1769423"/>
                <a:gd name="connsiteY7" fmla="*/ 47501 h 651562"/>
                <a:gd name="connsiteX8" fmla="*/ 718457 w 1769423"/>
                <a:gd name="connsiteY8" fmla="*/ 77190 h 651562"/>
                <a:gd name="connsiteX9" fmla="*/ 730333 w 1769423"/>
                <a:gd name="connsiteY9" fmla="*/ 89065 h 651562"/>
                <a:gd name="connsiteX10" fmla="*/ 754083 w 1769423"/>
                <a:gd name="connsiteY10" fmla="*/ 130629 h 651562"/>
                <a:gd name="connsiteX11" fmla="*/ 777834 w 1769423"/>
                <a:gd name="connsiteY11" fmla="*/ 160317 h 651562"/>
                <a:gd name="connsiteX12" fmla="*/ 783771 w 1769423"/>
                <a:gd name="connsiteY12" fmla="*/ 178130 h 651562"/>
                <a:gd name="connsiteX13" fmla="*/ 825335 w 1769423"/>
                <a:gd name="connsiteY13" fmla="*/ 225631 h 651562"/>
                <a:gd name="connsiteX14" fmla="*/ 831273 w 1769423"/>
                <a:gd name="connsiteY14" fmla="*/ 243444 h 651562"/>
                <a:gd name="connsiteX15" fmla="*/ 866899 w 1769423"/>
                <a:gd name="connsiteY15" fmla="*/ 296883 h 651562"/>
                <a:gd name="connsiteX16" fmla="*/ 878774 w 1769423"/>
                <a:gd name="connsiteY16" fmla="*/ 314696 h 651562"/>
                <a:gd name="connsiteX17" fmla="*/ 908462 w 1769423"/>
                <a:gd name="connsiteY17" fmla="*/ 368135 h 651562"/>
                <a:gd name="connsiteX18" fmla="*/ 920338 w 1769423"/>
                <a:gd name="connsiteY18" fmla="*/ 380011 h 651562"/>
                <a:gd name="connsiteX19" fmla="*/ 926275 w 1769423"/>
                <a:gd name="connsiteY19" fmla="*/ 397824 h 651562"/>
                <a:gd name="connsiteX20" fmla="*/ 938151 w 1769423"/>
                <a:gd name="connsiteY20" fmla="*/ 409699 h 651562"/>
                <a:gd name="connsiteX21" fmla="*/ 950026 w 1769423"/>
                <a:gd name="connsiteY21" fmla="*/ 427512 h 651562"/>
                <a:gd name="connsiteX22" fmla="*/ 967839 w 1769423"/>
                <a:gd name="connsiteY22" fmla="*/ 445325 h 651562"/>
                <a:gd name="connsiteX23" fmla="*/ 979714 w 1769423"/>
                <a:gd name="connsiteY23" fmla="*/ 463138 h 651562"/>
                <a:gd name="connsiteX24" fmla="*/ 1009403 w 1769423"/>
                <a:gd name="connsiteY24" fmla="*/ 486888 h 651562"/>
                <a:gd name="connsiteX25" fmla="*/ 1021278 w 1769423"/>
                <a:gd name="connsiteY25" fmla="*/ 504701 h 651562"/>
                <a:gd name="connsiteX26" fmla="*/ 1045029 w 1769423"/>
                <a:gd name="connsiteY26" fmla="*/ 528452 h 651562"/>
                <a:gd name="connsiteX27" fmla="*/ 1062842 w 1769423"/>
                <a:gd name="connsiteY27" fmla="*/ 546265 h 651562"/>
                <a:gd name="connsiteX28" fmla="*/ 1080655 w 1769423"/>
                <a:gd name="connsiteY28" fmla="*/ 564078 h 651562"/>
                <a:gd name="connsiteX29" fmla="*/ 1098468 w 1769423"/>
                <a:gd name="connsiteY29" fmla="*/ 575953 h 651562"/>
                <a:gd name="connsiteX30" fmla="*/ 1110343 w 1769423"/>
                <a:gd name="connsiteY30" fmla="*/ 587829 h 651562"/>
                <a:gd name="connsiteX31" fmla="*/ 1134094 w 1769423"/>
                <a:gd name="connsiteY31" fmla="*/ 599704 h 651562"/>
                <a:gd name="connsiteX32" fmla="*/ 1169720 w 1769423"/>
                <a:gd name="connsiteY32" fmla="*/ 623455 h 651562"/>
                <a:gd name="connsiteX33" fmla="*/ 1252847 w 1769423"/>
                <a:gd name="connsiteY33" fmla="*/ 629392 h 651562"/>
                <a:gd name="connsiteX34" fmla="*/ 1496291 w 1769423"/>
                <a:gd name="connsiteY34" fmla="*/ 641268 h 651562"/>
                <a:gd name="connsiteX35" fmla="*/ 1769423 w 1769423"/>
                <a:gd name="connsiteY35" fmla="*/ 647205 h 651562"/>
                <a:gd name="connsiteX0" fmla="*/ 0 w 1769423"/>
                <a:gd name="connsiteY0" fmla="*/ 641268 h 651562"/>
                <a:gd name="connsiteX1" fmla="*/ 611579 w 1769423"/>
                <a:gd name="connsiteY1" fmla="*/ 635330 h 651562"/>
                <a:gd name="connsiteX2" fmla="*/ 641269 w 1769423"/>
                <a:gd name="connsiteY2" fmla="*/ 504701 h 651562"/>
                <a:gd name="connsiteX3" fmla="*/ 629392 w 1769423"/>
                <a:gd name="connsiteY3" fmla="*/ 285008 h 651562"/>
                <a:gd name="connsiteX4" fmla="*/ 641268 w 1769423"/>
                <a:gd name="connsiteY4" fmla="*/ 35626 h 651562"/>
                <a:gd name="connsiteX5" fmla="*/ 659081 w 1769423"/>
                <a:gd name="connsiteY5" fmla="*/ 0 h 651562"/>
                <a:gd name="connsiteX6" fmla="*/ 682831 w 1769423"/>
                <a:gd name="connsiteY6" fmla="*/ 11875 h 651562"/>
                <a:gd name="connsiteX7" fmla="*/ 694707 w 1769423"/>
                <a:gd name="connsiteY7" fmla="*/ 47501 h 651562"/>
                <a:gd name="connsiteX8" fmla="*/ 718457 w 1769423"/>
                <a:gd name="connsiteY8" fmla="*/ 77190 h 651562"/>
                <a:gd name="connsiteX9" fmla="*/ 730333 w 1769423"/>
                <a:gd name="connsiteY9" fmla="*/ 89065 h 651562"/>
                <a:gd name="connsiteX10" fmla="*/ 754083 w 1769423"/>
                <a:gd name="connsiteY10" fmla="*/ 130629 h 651562"/>
                <a:gd name="connsiteX11" fmla="*/ 777834 w 1769423"/>
                <a:gd name="connsiteY11" fmla="*/ 160317 h 651562"/>
                <a:gd name="connsiteX12" fmla="*/ 783771 w 1769423"/>
                <a:gd name="connsiteY12" fmla="*/ 178130 h 651562"/>
                <a:gd name="connsiteX13" fmla="*/ 825335 w 1769423"/>
                <a:gd name="connsiteY13" fmla="*/ 225631 h 651562"/>
                <a:gd name="connsiteX14" fmla="*/ 831273 w 1769423"/>
                <a:gd name="connsiteY14" fmla="*/ 243444 h 651562"/>
                <a:gd name="connsiteX15" fmla="*/ 866899 w 1769423"/>
                <a:gd name="connsiteY15" fmla="*/ 296883 h 651562"/>
                <a:gd name="connsiteX16" fmla="*/ 878774 w 1769423"/>
                <a:gd name="connsiteY16" fmla="*/ 314696 h 651562"/>
                <a:gd name="connsiteX17" fmla="*/ 908462 w 1769423"/>
                <a:gd name="connsiteY17" fmla="*/ 368135 h 651562"/>
                <a:gd name="connsiteX18" fmla="*/ 920338 w 1769423"/>
                <a:gd name="connsiteY18" fmla="*/ 380011 h 651562"/>
                <a:gd name="connsiteX19" fmla="*/ 926275 w 1769423"/>
                <a:gd name="connsiteY19" fmla="*/ 397824 h 651562"/>
                <a:gd name="connsiteX20" fmla="*/ 938151 w 1769423"/>
                <a:gd name="connsiteY20" fmla="*/ 409699 h 651562"/>
                <a:gd name="connsiteX21" fmla="*/ 950026 w 1769423"/>
                <a:gd name="connsiteY21" fmla="*/ 427512 h 651562"/>
                <a:gd name="connsiteX22" fmla="*/ 967839 w 1769423"/>
                <a:gd name="connsiteY22" fmla="*/ 445325 h 651562"/>
                <a:gd name="connsiteX23" fmla="*/ 979714 w 1769423"/>
                <a:gd name="connsiteY23" fmla="*/ 463138 h 651562"/>
                <a:gd name="connsiteX24" fmla="*/ 1009403 w 1769423"/>
                <a:gd name="connsiteY24" fmla="*/ 486888 h 651562"/>
                <a:gd name="connsiteX25" fmla="*/ 1021278 w 1769423"/>
                <a:gd name="connsiteY25" fmla="*/ 504701 h 651562"/>
                <a:gd name="connsiteX26" fmla="*/ 1045029 w 1769423"/>
                <a:gd name="connsiteY26" fmla="*/ 528452 h 651562"/>
                <a:gd name="connsiteX27" fmla="*/ 1062842 w 1769423"/>
                <a:gd name="connsiteY27" fmla="*/ 546265 h 651562"/>
                <a:gd name="connsiteX28" fmla="*/ 1080655 w 1769423"/>
                <a:gd name="connsiteY28" fmla="*/ 564078 h 651562"/>
                <a:gd name="connsiteX29" fmla="*/ 1098468 w 1769423"/>
                <a:gd name="connsiteY29" fmla="*/ 575953 h 651562"/>
                <a:gd name="connsiteX30" fmla="*/ 1110343 w 1769423"/>
                <a:gd name="connsiteY30" fmla="*/ 587829 h 651562"/>
                <a:gd name="connsiteX31" fmla="*/ 1134094 w 1769423"/>
                <a:gd name="connsiteY31" fmla="*/ 599704 h 651562"/>
                <a:gd name="connsiteX32" fmla="*/ 1169720 w 1769423"/>
                <a:gd name="connsiteY32" fmla="*/ 623455 h 651562"/>
                <a:gd name="connsiteX33" fmla="*/ 1252847 w 1769423"/>
                <a:gd name="connsiteY33" fmla="*/ 629392 h 651562"/>
                <a:gd name="connsiteX34" fmla="*/ 1496291 w 1769423"/>
                <a:gd name="connsiteY34" fmla="*/ 641268 h 651562"/>
                <a:gd name="connsiteX35" fmla="*/ 1769423 w 1769423"/>
                <a:gd name="connsiteY35" fmla="*/ 647205 h 651562"/>
                <a:gd name="connsiteX0" fmla="*/ 0 w 1769423"/>
                <a:gd name="connsiteY0" fmla="*/ 641268 h 651562"/>
                <a:gd name="connsiteX1" fmla="*/ 611579 w 1769423"/>
                <a:gd name="connsiteY1" fmla="*/ 635330 h 651562"/>
                <a:gd name="connsiteX2" fmla="*/ 617518 w 1769423"/>
                <a:gd name="connsiteY2" fmla="*/ 510639 h 651562"/>
                <a:gd name="connsiteX3" fmla="*/ 629392 w 1769423"/>
                <a:gd name="connsiteY3" fmla="*/ 285008 h 651562"/>
                <a:gd name="connsiteX4" fmla="*/ 641268 w 1769423"/>
                <a:gd name="connsiteY4" fmla="*/ 35626 h 651562"/>
                <a:gd name="connsiteX5" fmla="*/ 659081 w 1769423"/>
                <a:gd name="connsiteY5" fmla="*/ 0 h 651562"/>
                <a:gd name="connsiteX6" fmla="*/ 682831 w 1769423"/>
                <a:gd name="connsiteY6" fmla="*/ 11875 h 651562"/>
                <a:gd name="connsiteX7" fmla="*/ 694707 w 1769423"/>
                <a:gd name="connsiteY7" fmla="*/ 47501 h 651562"/>
                <a:gd name="connsiteX8" fmla="*/ 718457 w 1769423"/>
                <a:gd name="connsiteY8" fmla="*/ 77190 h 651562"/>
                <a:gd name="connsiteX9" fmla="*/ 730333 w 1769423"/>
                <a:gd name="connsiteY9" fmla="*/ 89065 h 651562"/>
                <a:gd name="connsiteX10" fmla="*/ 754083 w 1769423"/>
                <a:gd name="connsiteY10" fmla="*/ 130629 h 651562"/>
                <a:gd name="connsiteX11" fmla="*/ 777834 w 1769423"/>
                <a:gd name="connsiteY11" fmla="*/ 160317 h 651562"/>
                <a:gd name="connsiteX12" fmla="*/ 783771 w 1769423"/>
                <a:gd name="connsiteY12" fmla="*/ 178130 h 651562"/>
                <a:gd name="connsiteX13" fmla="*/ 825335 w 1769423"/>
                <a:gd name="connsiteY13" fmla="*/ 225631 h 651562"/>
                <a:gd name="connsiteX14" fmla="*/ 831273 w 1769423"/>
                <a:gd name="connsiteY14" fmla="*/ 243444 h 651562"/>
                <a:gd name="connsiteX15" fmla="*/ 866899 w 1769423"/>
                <a:gd name="connsiteY15" fmla="*/ 296883 h 651562"/>
                <a:gd name="connsiteX16" fmla="*/ 878774 w 1769423"/>
                <a:gd name="connsiteY16" fmla="*/ 314696 h 651562"/>
                <a:gd name="connsiteX17" fmla="*/ 908462 w 1769423"/>
                <a:gd name="connsiteY17" fmla="*/ 368135 h 651562"/>
                <a:gd name="connsiteX18" fmla="*/ 920338 w 1769423"/>
                <a:gd name="connsiteY18" fmla="*/ 380011 h 651562"/>
                <a:gd name="connsiteX19" fmla="*/ 926275 w 1769423"/>
                <a:gd name="connsiteY19" fmla="*/ 397824 h 651562"/>
                <a:gd name="connsiteX20" fmla="*/ 938151 w 1769423"/>
                <a:gd name="connsiteY20" fmla="*/ 409699 h 651562"/>
                <a:gd name="connsiteX21" fmla="*/ 950026 w 1769423"/>
                <a:gd name="connsiteY21" fmla="*/ 427512 h 651562"/>
                <a:gd name="connsiteX22" fmla="*/ 967839 w 1769423"/>
                <a:gd name="connsiteY22" fmla="*/ 445325 h 651562"/>
                <a:gd name="connsiteX23" fmla="*/ 979714 w 1769423"/>
                <a:gd name="connsiteY23" fmla="*/ 463138 h 651562"/>
                <a:gd name="connsiteX24" fmla="*/ 1009403 w 1769423"/>
                <a:gd name="connsiteY24" fmla="*/ 486888 h 651562"/>
                <a:gd name="connsiteX25" fmla="*/ 1021278 w 1769423"/>
                <a:gd name="connsiteY25" fmla="*/ 504701 h 651562"/>
                <a:gd name="connsiteX26" fmla="*/ 1045029 w 1769423"/>
                <a:gd name="connsiteY26" fmla="*/ 528452 h 651562"/>
                <a:gd name="connsiteX27" fmla="*/ 1062842 w 1769423"/>
                <a:gd name="connsiteY27" fmla="*/ 546265 h 651562"/>
                <a:gd name="connsiteX28" fmla="*/ 1080655 w 1769423"/>
                <a:gd name="connsiteY28" fmla="*/ 564078 h 651562"/>
                <a:gd name="connsiteX29" fmla="*/ 1098468 w 1769423"/>
                <a:gd name="connsiteY29" fmla="*/ 575953 h 651562"/>
                <a:gd name="connsiteX30" fmla="*/ 1110343 w 1769423"/>
                <a:gd name="connsiteY30" fmla="*/ 587829 h 651562"/>
                <a:gd name="connsiteX31" fmla="*/ 1134094 w 1769423"/>
                <a:gd name="connsiteY31" fmla="*/ 599704 h 651562"/>
                <a:gd name="connsiteX32" fmla="*/ 1169720 w 1769423"/>
                <a:gd name="connsiteY32" fmla="*/ 623455 h 651562"/>
                <a:gd name="connsiteX33" fmla="*/ 1252847 w 1769423"/>
                <a:gd name="connsiteY33" fmla="*/ 629392 h 651562"/>
                <a:gd name="connsiteX34" fmla="*/ 1496291 w 1769423"/>
                <a:gd name="connsiteY34" fmla="*/ 641268 h 651562"/>
                <a:gd name="connsiteX35" fmla="*/ 1769423 w 1769423"/>
                <a:gd name="connsiteY35" fmla="*/ 647205 h 651562"/>
                <a:gd name="connsiteX0" fmla="*/ 0 w 1769423"/>
                <a:gd name="connsiteY0" fmla="*/ 641268 h 659913"/>
                <a:gd name="connsiteX1" fmla="*/ 611579 w 1769423"/>
                <a:gd name="connsiteY1" fmla="*/ 635330 h 659913"/>
                <a:gd name="connsiteX2" fmla="*/ 617518 w 1769423"/>
                <a:gd name="connsiteY2" fmla="*/ 510639 h 659913"/>
                <a:gd name="connsiteX3" fmla="*/ 629392 w 1769423"/>
                <a:gd name="connsiteY3" fmla="*/ 285008 h 659913"/>
                <a:gd name="connsiteX4" fmla="*/ 641268 w 1769423"/>
                <a:gd name="connsiteY4" fmla="*/ 35626 h 659913"/>
                <a:gd name="connsiteX5" fmla="*/ 659081 w 1769423"/>
                <a:gd name="connsiteY5" fmla="*/ 0 h 659913"/>
                <a:gd name="connsiteX6" fmla="*/ 682831 w 1769423"/>
                <a:gd name="connsiteY6" fmla="*/ 11875 h 659913"/>
                <a:gd name="connsiteX7" fmla="*/ 694707 w 1769423"/>
                <a:gd name="connsiteY7" fmla="*/ 47501 h 659913"/>
                <a:gd name="connsiteX8" fmla="*/ 718457 w 1769423"/>
                <a:gd name="connsiteY8" fmla="*/ 77190 h 659913"/>
                <a:gd name="connsiteX9" fmla="*/ 730333 w 1769423"/>
                <a:gd name="connsiteY9" fmla="*/ 89065 h 659913"/>
                <a:gd name="connsiteX10" fmla="*/ 754083 w 1769423"/>
                <a:gd name="connsiteY10" fmla="*/ 130629 h 659913"/>
                <a:gd name="connsiteX11" fmla="*/ 777834 w 1769423"/>
                <a:gd name="connsiteY11" fmla="*/ 160317 h 659913"/>
                <a:gd name="connsiteX12" fmla="*/ 783771 w 1769423"/>
                <a:gd name="connsiteY12" fmla="*/ 178130 h 659913"/>
                <a:gd name="connsiteX13" fmla="*/ 825335 w 1769423"/>
                <a:gd name="connsiteY13" fmla="*/ 225631 h 659913"/>
                <a:gd name="connsiteX14" fmla="*/ 831273 w 1769423"/>
                <a:gd name="connsiteY14" fmla="*/ 243444 h 659913"/>
                <a:gd name="connsiteX15" fmla="*/ 866899 w 1769423"/>
                <a:gd name="connsiteY15" fmla="*/ 296883 h 659913"/>
                <a:gd name="connsiteX16" fmla="*/ 878774 w 1769423"/>
                <a:gd name="connsiteY16" fmla="*/ 314696 h 659913"/>
                <a:gd name="connsiteX17" fmla="*/ 908462 w 1769423"/>
                <a:gd name="connsiteY17" fmla="*/ 368135 h 659913"/>
                <a:gd name="connsiteX18" fmla="*/ 920338 w 1769423"/>
                <a:gd name="connsiteY18" fmla="*/ 380011 h 659913"/>
                <a:gd name="connsiteX19" fmla="*/ 926275 w 1769423"/>
                <a:gd name="connsiteY19" fmla="*/ 397824 h 659913"/>
                <a:gd name="connsiteX20" fmla="*/ 938151 w 1769423"/>
                <a:gd name="connsiteY20" fmla="*/ 409699 h 659913"/>
                <a:gd name="connsiteX21" fmla="*/ 950026 w 1769423"/>
                <a:gd name="connsiteY21" fmla="*/ 427512 h 659913"/>
                <a:gd name="connsiteX22" fmla="*/ 967839 w 1769423"/>
                <a:gd name="connsiteY22" fmla="*/ 445325 h 659913"/>
                <a:gd name="connsiteX23" fmla="*/ 979714 w 1769423"/>
                <a:gd name="connsiteY23" fmla="*/ 463138 h 659913"/>
                <a:gd name="connsiteX24" fmla="*/ 1009403 w 1769423"/>
                <a:gd name="connsiteY24" fmla="*/ 486888 h 659913"/>
                <a:gd name="connsiteX25" fmla="*/ 1021278 w 1769423"/>
                <a:gd name="connsiteY25" fmla="*/ 504701 h 659913"/>
                <a:gd name="connsiteX26" fmla="*/ 1045029 w 1769423"/>
                <a:gd name="connsiteY26" fmla="*/ 528452 h 659913"/>
                <a:gd name="connsiteX27" fmla="*/ 1062842 w 1769423"/>
                <a:gd name="connsiteY27" fmla="*/ 546265 h 659913"/>
                <a:gd name="connsiteX28" fmla="*/ 1080655 w 1769423"/>
                <a:gd name="connsiteY28" fmla="*/ 564078 h 659913"/>
                <a:gd name="connsiteX29" fmla="*/ 1098468 w 1769423"/>
                <a:gd name="connsiteY29" fmla="*/ 575953 h 659913"/>
                <a:gd name="connsiteX30" fmla="*/ 1110343 w 1769423"/>
                <a:gd name="connsiteY30" fmla="*/ 587829 h 659913"/>
                <a:gd name="connsiteX31" fmla="*/ 1134094 w 1769423"/>
                <a:gd name="connsiteY31" fmla="*/ 599704 h 659913"/>
                <a:gd name="connsiteX32" fmla="*/ 1169720 w 1769423"/>
                <a:gd name="connsiteY32" fmla="*/ 623455 h 659913"/>
                <a:gd name="connsiteX33" fmla="*/ 1252847 w 1769423"/>
                <a:gd name="connsiteY33" fmla="*/ 629392 h 659913"/>
                <a:gd name="connsiteX34" fmla="*/ 1496291 w 1769423"/>
                <a:gd name="connsiteY34" fmla="*/ 641268 h 659913"/>
                <a:gd name="connsiteX35" fmla="*/ 1769423 w 1769423"/>
                <a:gd name="connsiteY35" fmla="*/ 647205 h 659913"/>
                <a:gd name="connsiteX0" fmla="*/ 0 w 1769423"/>
                <a:gd name="connsiteY0" fmla="*/ 641268 h 680399"/>
                <a:gd name="connsiteX1" fmla="*/ 611579 w 1769423"/>
                <a:gd name="connsiteY1" fmla="*/ 635330 h 680399"/>
                <a:gd name="connsiteX2" fmla="*/ 617518 w 1769423"/>
                <a:gd name="connsiteY2" fmla="*/ 510639 h 680399"/>
                <a:gd name="connsiteX3" fmla="*/ 629392 w 1769423"/>
                <a:gd name="connsiteY3" fmla="*/ 285008 h 680399"/>
                <a:gd name="connsiteX4" fmla="*/ 641268 w 1769423"/>
                <a:gd name="connsiteY4" fmla="*/ 35626 h 680399"/>
                <a:gd name="connsiteX5" fmla="*/ 659081 w 1769423"/>
                <a:gd name="connsiteY5" fmla="*/ 0 h 680399"/>
                <a:gd name="connsiteX6" fmla="*/ 682831 w 1769423"/>
                <a:gd name="connsiteY6" fmla="*/ 11875 h 680399"/>
                <a:gd name="connsiteX7" fmla="*/ 694707 w 1769423"/>
                <a:gd name="connsiteY7" fmla="*/ 47501 h 680399"/>
                <a:gd name="connsiteX8" fmla="*/ 718457 w 1769423"/>
                <a:gd name="connsiteY8" fmla="*/ 77190 h 680399"/>
                <a:gd name="connsiteX9" fmla="*/ 730333 w 1769423"/>
                <a:gd name="connsiteY9" fmla="*/ 89065 h 680399"/>
                <a:gd name="connsiteX10" fmla="*/ 754083 w 1769423"/>
                <a:gd name="connsiteY10" fmla="*/ 130629 h 680399"/>
                <a:gd name="connsiteX11" fmla="*/ 777834 w 1769423"/>
                <a:gd name="connsiteY11" fmla="*/ 160317 h 680399"/>
                <a:gd name="connsiteX12" fmla="*/ 783771 w 1769423"/>
                <a:gd name="connsiteY12" fmla="*/ 178130 h 680399"/>
                <a:gd name="connsiteX13" fmla="*/ 825335 w 1769423"/>
                <a:gd name="connsiteY13" fmla="*/ 225631 h 680399"/>
                <a:gd name="connsiteX14" fmla="*/ 831273 w 1769423"/>
                <a:gd name="connsiteY14" fmla="*/ 243444 h 680399"/>
                <a:gd name="connsiteX15" fmla="*/ 866899 w 1769423"/>
                <a:gd name="connsiteY15" fmla="*/ 296883 h 680399"/>
                <a:gd name="connsiteX16" fmla="*/ 878774 w 1769423"/>
                <a:gd name="connsiteY16" fmla="*/ 314696 h 680399"/>
                <a:gd name="connsiteX17" fmla="*/ 908462 w 1769423"/>
                <a:gd name="connsiteY17" fmla="*/ 368135 h 680399"/>
                <a:gd name="connsiteX18" fmla="*/ 920338 w 1769423"/>
                <a:gd name="connsiteY18" fmla="*/ 380011 h 680399"/>
                <a:gd name="connsiteX19" fmla="*/ 926275 w 1769423"/>
                <a:gd name="connsiteY19" fmla="*/ 397824 h 680399"/>
                <a:gd name="connsiteX20" fmla="*/ 938151 w 1769423"/>
                <a:gd name="connsiteY20" fmla="*/ 409699 h 680399"/>
                <a:gd name="connsiteX21" fmla="*/ 950026 w 1769423"/>
                <a:gd name="connsiteY21" fmla="*/ 427512 h 680399"/>
                <a:gd name="connsiteX22" fmla="*/ 967839 w 1769423"/>
                <a:gd name="connsiteY22" fmla="*/ 445325 h 680399"/>
                <a:gd name="connsiteX23" fmla="*/ 979714 w 1769423"/>
                <a:gd name="connsiteY23" fmla="*/ 463138 h 680399"/>
                <a:gd name="connsiteX24" fmla="*/ 1009403 w 1769423"/>
                <a:gd name="connsiteY24" fmla="*/ 486888 h 680399"/>
                <a:gd name="connsiteX25" fmla="*/ 1021278 w 1769423"/>
                <a:gd name="connsiteY25" fmla="*/ 504701 h 680399"/>
                <a:gd name="connsiteX26" fmla="*/ 1045029 w 1769423"/>
                <a:gd name="connsiteY26" fmla="*/ 528452 h 680399"/>
                <a:gd name="connsiteX27" fmla="*/ 1062842 w 1769423"/>
                <a:gd name="connsiteY27" fmla="*/ 546265 h 680399"/>
                <a:gd name="connsiteX28" fmla="*/ 1080655 w 1769423"/>
                <a:gd name="connsiteY28" fmla="*/ 564078 h 680399"/>
                <a:gd name="connsiteX29" fmla="*/ 1098468 w 1769423"/>
                <a:gd name="connsiteY29" fmla="*/ 575953 h 680399"/>
                <a:gd name="connsiteX30" fmla="*/ 1110343 w 1769423"/>
                <a:gd name="connsiteY30" fmla="*/ 587829 h 680399"/>
                <a:gd name="connsiteX31" fmla="*/ 1134094 w 1769423"/>
                <a:gd name="connsiteY31" fmla="*/ 599704 h 680399"/>
                <a:gd name="connsiteX32" fmla="*/ 1169720 w 1769423"/>
                <a:gd name="connsiteY32" fmla="*/ 623455 h 680399"/>
                <a:gd name="connsiteX33" fmla="*/ 1252847 w 1769423"/>
                <a:gd name="connsiteY33" fmla="*/ 629392 h 680399"/>
                <a:gd name="connsiteX34" fmla="*/ 1496291 w 1769423"/>
                <a:gd name="connsiteY34" fmla="*/ 641268 h 680399"/>
                <a:gd name="connsiteX35" fmla="*/ 1769423 w 1769423"/>
                <a:gd name="connsiteY35" fmla="*/ 647205 h 680399"/>
                <a:gd name="connsiteX0" fmla="*/ 0 w 1769423"/>
                <a:gd name="connsiteY0" fmla="*/ 641268 h 651562"/>
                <a:gd name="connsiteX1" fmla="*/ 497450 w 1769423"/>
                <a:gd name="connsiteY1" fmla="*/ 643721 h 651562"/>
                <a:gd name="connsiteX2" fmla="*/ 611579 w 1769423"/>
                <a:gd name="connsiteY2" fmla="*/ 635330 h 651562"/>
                <a:gd name="connsiteX3" fmla="*/ 617518 w 1769423"/>
                <a:gd name="connsiteY3" fmla="*/ 510639 h 651562"/>
                <a:gd name="connsiteX4" fmla="*/ 629392 w 1769423"/>
                <a:gd name="connsiteY4" fmla="*/ 285008 h 651562"/>
                <a:gd name="connsiteX5" fmla="*/ 641268 w 1769423"/>
                <a:gd name="connsiteY5" fmla="*/ 35626 h 651562"/>
                <a:gd name="connsiteX6" fmla="*/ 659081 w 1769423"/>
                <a:gd name="connsiteY6" fmla="*/ 0 h 651562"/>
                <a:gd name="connsiteX7" fmla="*/ 682831 w 1769423"/>
                <a:gd name="connsiteY7" fmla="*/ 11875 h 651562"/>
                <a:gd name="connsiteX8" fmla="*/ 694707 w 1769423"/>
                <a:gd name="connsiteY8" fmla="*/ 47501 h 651562"/>
                <a:gd name="connsiteX9" fmla="*/ 718457 w 1769423"/>
                <a:gd name="connsiteY9" fmla="*/ 77190 h 651562"/>
                <a:gd name="connsiteX10" fmla="*/ 730333 w 1769423"/>
                <a:gd name="connsiteY10" fmla="*/ 89065 h 651562"/>
                <a:gd name="connsiteX11" fmla="*/ 754083 w 1769423"/>
                <a:gd name="connsiteY11" fmla="*/ 130629 h 651562"/>
                <a:gd name="connsiteX12" fmla="*/ 777834 w 1769423"/>
                <a:gd name="connsiteY12" fmla="*/ 160317 h 651562"/>
                <a:gd name="connsiteX13" fmla="*/ 783771 w 1769423"/>
                <a:gd name="connsiteY13" fmla="*/ 178130 h 651562"/>
                <a:gd name="connsiteX14" fmla="*/ 825335 w 1769423"/>
                <a:gd name="connsiteY14" fmla="*/ 225631 h 651562"/>
                <a:gd name="connsiteX15" fmla="*/ 831273 w 1769423"/>
                <a:gd name="connsiteY15" fmla="*/ 243444 h 651562"/>
                <a:gd name="connsiteX16" fmla="*/ 866899 w 1769423"/>
                <a:gd name="connsiteY16" fmla="*/ 296883 h 651562"/>
                <a:gd name="connsiteX17" fmla="*/ 878774 w 1769423"/>
                <a:gd name="connsiteY17" fmla="*/ 314696 h 651562"/>
                <a:gd name="connsiteX18" fmla="*/ 908462 w 1769423"/>
                <a:gd name="connsiteY18" fmla="*/ 368135 h 651562"/>
                <a:gd name="connsiteX19" fmla="*/ 920338 w 1769423"/>
                <a:gd name="connsiteY19" fmla="*/ 380011 h 651562"/>
                <a:gd name="connsiteX20" fmla="*/ 926275 w 1769423"/>
                <a:gd name="connsiteY20" fmla="*/ 397824 h 651562"/>
                <a:gd name="connsiteX21" fmla="*/ 938151 w 1769423"/>
                <a:gd name="connsiteY21" fmla="*/ 409699 h 651562"/>
                <a:gd name="connsiteX22" fmla="*/ 950026 w 1769423"/>
                <a:gd name="connsiteY22" fmla="*/ 427512 h 651562"/>
                <a:gd name="connsiteX23" fmla="*/ 967839 w 1769423"/>
                <a:gd name="connsiteY23" fmla="*/ 445325 h 651562"/>
                <a:gd name="connsiteX24" fmla="*/ 979714 w 1769423"/>
                <a:gd name="connsiteY24" fmla="*/ 463138 h 651562"/>
                <a:gd name="connsiteX25" fmla="*/ 1009403 w 1769423"/>
                <a:gd name="connsiteY25" fmla="*/ 486888 h 651562"/>
                <a:gd name="connsiteX26" fmla="*/ 1021278 w 1769423"/>
                <a:gd name="connsiteY26" fmla="*/ 504701 h 651562"/>
                <a:gd name="connsiteX27" fmla="*/ 1045029 w 1769423"/>
                <a:gd name="connsiteY27" fmla="*/ 528452 h 651562"/>
                <a:gd name="connsiteX28" fmla="*/ 1062842 w 1769423"/>
                <a:gd name="connsiteY28" fmla="*/ 546265 h 651562"/>
                <a:gd name="connsiteX29" fmla="*/ 1080655 w 1769423"/>
                <a:gd name="connsiteY29" fmla="*/ 564078 h 651562"/>
                <a:gd name="connsiteX30" fmla="*/ 1098468 w 1769423"/>
                <a:gd name="connsiteY30" fmla="*/ 575953 h 651562"/>
                <a:gd name="connsiteX31" fmla="*/ 1110343 w 1769423"/>
                <a:gd name="connsiteY31" fmla="*/ 587829 h 651562"/>
                <a:gd name="connsiteX32" fmla="*/ 1134094 w 1769423"/>
                <a:gd name="connsiteY32" fmla="*/ 599704 h 651562"/>
                <a:gd name="connsiteX33" fmla="*/ 1169720 w 1769423"/>
                <a:gd name="connsiteY33" fmla="*/ 623455 h 651562"/>
                <a:gd name="connsiteX34" fmla="*/ 1252847 w 1769423"/>
                <a:gd name="connsiteY34" fmla="*/ 629392 h 651562"/>
                <a:gd name="connsiteX35" fmla="*/ 1496291 w 1769423"/>
                <a:gd name="connsiteY35" fmla="*/ 641268 h 651562"/>
                <a:gd name="connsiteX36" fmla="*/ 1769423 w 1769423"/>
                <a:gd name="connsiteY36" fmla="*/ 647205 h 651562"/>
                <a:gd name="connsiteX0" fmla="*/ 0 w 1769423"/>
                <a:gd name="connsiteY0" fmla="*/ 641268 h 647634"/>
                <a:gd name="connsiteX1" fmla="*/ 497450 w 1769423"/>
                <a:gd name="connsiteY1" fmla="*/ 643721 h 647634"/>
                <a:gd name="connsiteX2" fmla="*/ 611579 w 1769423"/>
                <a:gd name="connsiteY2" fmla="*/ 635330 h 647634"/>
                <a:gd name="connsiteX3" fmla="*/ 617518 w 1769423"/>
                <a:gd name="connsiteY3" fmla="*/ 510639 h 647634"/>
                <a:gd name="connsiteX4" fmla="*/ 629392 w 1769423"/>
                <a:gd name="connsiteY4" fmla="*/ 285008 h 647634"/>
                <a:gd name="connsiteX5" fmla="*/ 641268 w 1769423"/>
                <a:gd name="connsiteY5" fmla="*/ 35626 h 647634"/>
                <a:gd name="connsiteX6" fmla="*/ 659081 w 1769423"/>
                <a:gd name="connsiteY6" fmla="*/ 0 h 647634"/>
                <a:gd name="connsiteX7" fmla="*/ 682831 w 1769423"/>
                <a:gd name="connsiteY7" fmla="*/ 11875 h 647634"/>
                <a:gd name="connsiteX8" fmla="*/ 694707 w 1769423"/>
                <a:gd name="connsiteY8" fmla="*/ 47501 h 647634"/>
                <a:gd name="connsiteX9" fmla="*/ 718457 w 1769423"/>
                <a:gd name="connsiteY9" fmla="*/ 77190 h 647634"/>
                <a:gd name="connsiteX10" fmla="*/ 730333 w 1769423"/>
                <a:gd name="connsiteY10" fmla="*/ 89065 h 647634"/>
                <a:gd name="connsiteX11" fmla="*/ 754083 w 1769423"/>
                <a:gd name="connsiteY11" fmla="*/ 130629 h 647634"/>
                <a:gd name="connsiteX12" fmla="*/ 777834 w 1769423"/>
                <a:gd name="connsiteY12" fmla="*/ 160317 h 647634"/>
                <a:gd name="connsiteX13" fmla="*/ 783771 w 1769423"/>
                <a:gd name="connsiteY13" fmla="*/ 178130 h 647634"/>
                <a:gd name="connsiteX14" fmla="*/ 825335 w 1769423"/>
                <a:gd name="connsiteY14" fmla="*/ 225631 h 647634"/>
                <a:gd name="connsiteX15" fmla="*/ 831273 w 1769423"/>
                <a:gd name="connsiteY15" fmla="*/ 243444 h 647634"/>
                <a:gd name="connsiteX16" fmla="*/ 866899 w 1769423"/>
                <a:gd name="connsiteY16" fmla="*/ 296883 h 647634"/>
                <a:gd name="connsiteX17" fmla="*/ 878774 w 1769423"/>
                <a:gd name="connsiteY17" fmla="*/ 314696 h 647634"/>
                <a:gd name="connsiteX18" fmla="*/ 908462 w 1769423"/>
                <a:gd name="connsiteY18" fmla="*/ 368135 h 647634"/>
                <a:gd name="connsiteX19" fmla="*/ 920338 w 1769423"/>
                <a:gd name="connsiteY19" fmla="*/ 380011 h 647634"/>
                <a:gd name="connsiteX20" fmla="*/ 926275 w 1769423"/>
                <a:gd name="connsiteY20" fmla="*/ 397824 h 647634"/>
                <a:gd name="connsiteX21" fmla="*/ 938151 w 1769423"/>
                <a:gd name="connsiteY21" fmla="*/ 409699 h 647634"/>
                <a:gd name="connsiteX22" fmla="*/ 950026 w 1769423"/>
                <a:gd name="connsiteY22" fmla="*/ 427512 h 647634"/>
                <a:gd name="connsiteX23" fmla="*/ 967839 w 1769423"/>
                <a:gd name="connsiteY23" fmla="*/ 445325 h 647634"/>
                <a:gd name="connsiteX24" fmla="*/ 979714 w 1769423"/>
                <a:gd name="connsiteY24" fmla="*/ 463138 h 647634"/>
                <a:gd name="connsiteX25" fmla="*/ 1009403 w 1769423"/>
                <a:gd name="connsiteY25" fmla="*/ 486888 h 647634"/>
                <a:gd name="connsiteX26" fmla="*/ 1021278 w 1769423"/>
                <a:gd name="connsiteY26" fmla="*/ 504701 h 647634"/>
                <a:gd name="connsiteX27" fmla="*/ 1045029 w 1769423"/>
                <a:gd name="connsiteY27" fmla="*/ 528452 h 647634"/>
                <a:gd name="connsiteX28" fmla="*/ 1062842 w 1769423"/>
                <a:gd name="connsiteY28" fmla="*/ 546265 h 647634"/>
                <a:gd name="connsiteX29" fmla="*/ 1080655 w 1769423"/>
                <a:gd name="connsiteY29" fmla="*/ 564078 h 647634"/>
                <a:gd name="connsiteX30" fmla="*/ 1098468 w 1769423"/>
                <a:gd name="connsiteY30" fmla="*/ 575953 h 647634"/>
                <a:gd name="connsiteX31" fmla="*/ 1110343 w 1769423"/>
                <a:gd name="connsiteY31" fmla="*/ 587829 h 647634"/>
                <a:gd name="connsiteX32" fmla="*/ 1134094 w 1769423"/>
                <a:gd name="connsiteY32" fmla="*/ 599704 h 647634"/>
                <a:gd name="connsiteX33" fmla="*/ 1169720 w 1769423"/>
                <a:gd name="connsiteY33" fmla="*/ 623455 h 647634"/>
                <a:gd name="connsiteX34" fmla="*/ 1252847 w 1769423"/>
                <a:gd name="connsiteY34" fmla="*/ 629392 h 647634"/>
                <a:gd name="connsiteX35" fmla="*/ 1496291 w 1769423"/>
                <a:gd name="connsiteY35" fmla="*/ 641268 h 647634"/>
                <a:gd name="connsiteX36" fmla="*/ 1572167 w 1769423"/>
                <a:gd name="connsiteY36" fmla="*/ 631846 h 647634"/>
                <a:gd name="connsiteX37" fmla="*/ 1769423 w 1769423"/>
                <a:gd name="connsiteY37" fmla="*/ 647205 h 647634"/>
                <a:gd name="connsiteX0" fmla="*/ 0 w 1769423"/>
                <a:gd name="connsiteY0" fmla="*/ 641268 h 647634"/>
                <a:gd name="connsiteX1" fmla="*/ 497450 w 1769423"/>
                <a:gd name="connsiteY1" fmla="*/ 643721 h 647634"/>
                <a:gd name="connsiteX2" fmla="*/ 611579 w 1769423"/>
                <a:gd name="connsiteY2" fmla="*/ 635330 h 647634"/>
                <a:gd name="connsiteX3" fmla="*/ 617518 w 1769423"/>
                <a:gd name="connsiteY3" fmla="*/ 510639 h 647634"/>
                <a:gd name="connsiteX4" fmla="*/ 629392 w 1769423"/>
                <a:gd name="connsiteY4" fmla="*/ 285008 h 647634"/>
                <a:gd name="connsiteX5" fmla="*/ 641268 w 1769423"/>
                <a:gd name="connsiteY5" fmla="*/ 35626 h 647634"/>
                <a:gd name="connsiteX6" fmla="*/ 659081 w 1769423"/>
                <a:gd name="connsiteY6" fmla="*/ 0 h 647634"/>
                <a:gd name="connsiteX7" fmla="*/ 682831 w 1769423"/>
                <a:gd name="connsiteY7" fmla="*/ 11875 h 647634"/>
                <a:gd name="connsiteX8" fmla="*/ 694707 w 1769423"/>
                <a:gd name="connsiteY8" fmla="*/ 47501 h 647634"/>
                <a:gd name="connsiteX9" fmla="*/ 718457 w 1769423"/>
                <a:gd name="connsiteY9" fmla="*/ 77190 h 647634"/>
                <a:gd name="connsiteX10" fmla="*/ 730333 w 1769423"/>
                <a:gd name="connsiteY10" fmla="*/ 89065 h 647634"/>
                <a:gd name="connsiteX11" fmla="*/ 754083 w 1769423"/>
                <a:gd name="connsiteY11" fmla="*/ 130629 h 647634"/>
                <a:gd name="connsiteX12" fmla="*/ 777834 w 1769423"/>
                <a:gd name="connsiteY12" fmla="*/ 160317 h 647634"/>
                <a:gd name="connsiteX13" fmla="*/ 783771 w 1769423"/>
                <a:gd name="connsiteY13" fmla="*/ 178130 h 647634"/>
                <a:gd name="connsiteX14" fmla="*/ 825335 w 1769423"/>
                <a:gd name="connsiteY14" fmla="*/ 225631 h 647634"/>
                <a:gd name="connsiteX15" fmla="*/ 831273 w 1769423"/>
                <a:gd name="connsiteY15" fmla="*/ 243444 h 647634"/>
                <a:gd name="connsiteX16" fmla="*/ 866899 w 1769423"/>
                <a:gd name="connsiteY16" fmla="*/ 296883 h 647634"/>
                <a:gd name="connsiteX17" fmla="*/ 878774 w 1769423"/>
                <a:gd name="connsiteY17" fmla="*/ 314696 h 647634"/>
                <a:gd name="connsiteX18" fmla="*/ 908462 w 1769423"/>
                <a:gd name="connsiteY18" fmla="*/ 368135 h 647634"/>
                <a:gd name="connsiteX19" fmla="*/ 920338 w 1769423"/>
                <a:gd name="connsiteY19" fmla="*/ 380011 h 647634"/>
                <a:gd name="connsiteX20" fmla="*/ 926275 w 1769423"/>
                <a:gd name="connsiteY20" fmla="*/ 397824 h 647634"/>
                <a:gd name="connsiteX21" fmla="*/ 938151 w 1769423"/>
                <a:gd name="connsiteY21" fmla="*/ 409699 h 647634"/>
                <a:gd name="connsiteX22" fmla="*/ 950026 w 1769423"/>
                <a:gd name="connsiteY22" fmla="*/ 427512 h 647634"/>
                <a:gd name="connsiteX23" fmla="*/ 967839 w 1769423"/>
                <a:gd name="connsiteY23" fmla="*/ 445325 h 647634"/>
                <a:gd name="connsiteX24" fmla="*/ 979714 w 1769423"/>
                <a:gd name="connsiteY24" fmla="*/ 463138 h 647634"/>
                <a:gd name="connsiteX25" fmla="*/ 1009403 w 1769423"/>
                <a:gd name="connsiteY25" fmla="*/ 486888 h 647634"/>
                <a:gd name="connsiteX26" fmla="*/ 1021278 w 1769423"/>
                <a:gd name="connsiteY26" fmla="*/ 504701 h 647634"/>
                <a:gd name="connsiteX27" fmla="*/ 1045029 w 1769423"/>
                <a:gd name="connsiteY27" fmla="*/ 528452 h 647634"/>
                <a:gd name="connsiteX28" fmla="*/ 1062842 w 1769423"/>
                <a:gd name="connsiteY28" fmla="*/ 546265 h 647634"/>
                <a:gd name="connsiteX29" fmla="*/ 1080655 w 1769423"/>
                <a:gd name="connsiteY29" fmla="*/ 564078 h 647634"/>
                <a:gd name="connsiteX30" fmla="*/ 1098468 w 1769423"/>
                <a:gd name="connsiteY30" fmla="*/ 575953 h 647634"/>
                <a:gd name="connsiteX31" fmla="*/ 1110343 w 1769423"/>
                <a:gd name="connsiteY31" fmla="*/ 587829 h 647634"/>
                <a:gd name="connsiteX32" fmla="*/ 1134094 w 1769423"/>
                <a:gd name="connsiteY32" fmla="*/ 599704 h 647634"/>
                <a:gd name="connsiteX33" fmla="*/ 1169720 w 1769423"/>
                <a:gd name="connsiteY33" fmla="*/ 623455 h 647634"/>
                <a:gd name="connsiteX34" fmla="*/ 1252847 w 1769423"/>
                <a:gd name="connsiteY34" fmla="*/ 629392 h 647634"/>
                <a:gd name="connsiteX35" fmla="*/ 1496291 w 1769423"/>
                <a:gd name="connsiteY35" fmla="*/ 641268 h 647634"/>
                <a:gd name="connsiteX36" fmla="*/ 1572167 w 1769423"/>
                <a:gd name="connsiteY36" fmla="*/ 631846 h 647634"/>
                <a:gd name="connsiteX37" fmla="*/ 1726547 w 1769423"/>
                <a:gd name="connsiteY37" fmla="*/ 631846 h 647634"/>
                <a:gd name="connsiteX38" fmla="*/ 1769423 w 1769423"/>
                <a:gd name="connsiteY38" fmla="*/ 647205 h 647634"/>
                <a:gd name="connsiteX0" fmla="*/ 0 w 1769423"/>
                <a:gd name="connsiteY0" fmla="*/ 641268 h 647634"/>
                <a:gd name="connsiteX1" fmla="*/ 497450 w 1769423"/>
                <a:gd name="connsiteY1" fmla="*/ 643721 h 647634"/>
                <a:gd name="connsiteX2" fmla="*/ 611579 w 1769423"/>
                <a:gd name="connsiteY2" fmla="*/ 635330 h 647634"/>
                <a:gd name="connsiteX3" fmla="*/ 617518 w 1769423"/>
                <a:gd name="connsiteY3" fmla="*/ 510639 h 647634"/>
                <a:gd name="connsiteX4" fmla="*/ 629392 w 1769423"/>
                <a:gd name="connsiteY4" fmla="*/ 285008 h 647634"/>
                <a:gd name="connsiteX5" fmla="*/ 641268 w 1769423"/>
                <a:gd name="connsiteY5" fmla="*/ 35626 h 647634"/>
                <a:gd name="connsiteX6" fmla="*/ 659081 w 1769423"/>
                <a:gd name="connsiteY6" fmla="*/ 0 h 647634"/>
                <a:gd name="connsiteX7" fmla="*/ 682831 w 1769423"/>
                <a:gd name="connsiteY7" fmla="*/ 11875 h 647634"/>
                <a:gd name="connsiteX8" fmla="*/ 694707 w 1769423"/>
                <a:gd name="connsiteY8" fmla="*/ 47501 h 647634"/>
                <a:gd name="connsiteX9" fmla="*/ 718457 w 1769423"/>
                <a:gd name="connsiteY9" fmla="*/ 77190 h 647634"/>
                <a:gd name="connsiteX10" fmla="*/ 730333 w 1769423"/>
                <a:gd name="connsiteY10" fmla="*/ 89065 h 647634"/>
                <a:gd name="connsiteX11" fmla="*/ 754083 w 1769423"/>
                <a:gd name="connsiteY11" fmla="*/ 130629 h 647634"/>
                <a:gd name="connsiteX12" fmla="*/ 777834 w 1769423"/>
                <a:gd name="connsiteY12" fmla="*/ 160317 h 647634"/>
                <a:gd name="connsiteX13" fmla="*/ 783771 w 1769423"/>
                <a:gd name="connsiteY13" fmla="*/ 178130 h 647634"/>
                <a:gd name="connsiteX14" fmla="*/ 825335 w 1769423"/>
                <a:gd name="connsiteY14" fmla="*/ 225631 h 647634"/>
                <a:gd name="connsiteX15" fmla="*/ 831273 w 1769423"/>
                <a:gd name="connsiteY15" fmla="*/ 243444 h 647634"/>
                <a:gd name="connsiteX16" fmla="*/ 866899 w 1769423"/>
                <a:gd name="connsiteY16" fmla="*/ 296883 h 647634"/>
                <a:gd name="connsiteX17" fmla="*/ 878774 w 1769423"/>
                <a:gd name="connsiteY17" fmla="*/ 314696 h 647634"/>
                <a:gd name="connsiteX18" fmla="*/ 908462 w 1769423"/>
                <a:gd name="connsiteY18" fmla="*/ 368135 h 647634"/>
                <a:gd name="connsiteX19" fmla="*/ 920338 w 1769423"/>
                <a:gd name="connsiteY19" fmla="*/ 380011 h 647634"/>
                <a:gd name="connsiteX20" fmla="*/ 926275 w 1769423"/>
                <a:gd name="connsiteY20" fmla="*/ 397824 h 647634"/>
                <a:gd name="connsiteX21" fmla="*/ 938151 w 1769423"/>
                <a:gd name="connsiteY21" fmla="*/ 409699 h 647634"/>
                <a:gd name="connsiteX22" fmla="*/ 950026 w 1769423"/>
                <a:gd name="connsiteY22" fmla="*/ 427512 h 647634"/>
                <a:gd name="connsiteX23" fmla="*/ 967839 w 1769423"/>
                <a:gd name="connsiteY23" fmla="*/ 445325 h 647634"/>
                <a:gd name="connsiteX24" fmla="*/ 979714 w 1769423"/>
                <a:gd name="connsiteY24" fmla="*/ 463138 h 647634"/>
                <a:gd name="connsiteX25" fmla="*/ 1009403 w 1769423"/>
                <a:gd name="connsiteY25" fmla="*/ 486888 h 647634"/>
                <a:gd name="connsiteX26" fmla="*/ 1021278 w 1769423"/>
                <a:gd name="connsiteY26" fmla="*/ 504701 h 647634"/>
                <a:gd name="connsiteX27" fmla="*/ 1045029 w 1769423"/>
                <a:gd name="connsiteY27" fmla="*/ 528452 h 647634"/>
                <a:gd name="connsiteX28" fmla="*/ 1062842 w 1769423"/>
                <a:gd name="connsiteY28" fmla="*/ 546265 h 647634"/>
                <a:gd name="connsiteX29" fmla="*/ 1080655 w 1769423"/>
                <a:gd name="connsiteY29" fmla="*/ 564078 h 647634"/>
                <a:gd name="connsiteX30" fmla="*/ 1098468 w 1769423"/>
                <a:gd name="connsiteY30" fmla="*/ 575953 h 647634"/>
                <a:gd name="connsiteX31" fmla="*/ 1110343 w 1769423"/>
                <a:gd name="connsiteY31" fmla="*/ 587829 h 647634"/>
                <a:gd name="connsiteX32" fmla="*/ 1134094 w 1769423"/>
                <a:gd name="connsiteY32" fmla="*/ 599704 h 647634"/>
                <a:gd name="connsiteX33" fmla="*/ 1169720 w 1769423"/>
                <a:gd name="connsiteY33" fmla="*/ 623455 h 647634"/>
                <a:gd name="connsiteX34" fmla="*/ 1252847 w 1769423"/>
                <a:gd name="connsiteY34" fmla="*/ 629392 h 647634"/>
                <a:gd name="connsiteX35" fmla="*/ 1496291 w 1769423"/>
                <a:gd name="connsiteY35" fmla="*/ 641268 h 647634"/>
                <a:gd name="connsiteX36" fmla="*/ 1572167 w 1769423"/>
                <a:gd name="connsiteY36" fmla="*/ 637783 h 647634"/>
                <a:gd name="connsiteX37" fmla="*/ 1726547 w 1769423"/>
                <a:gd name="connsiteY37" fmla="*/ 631846 h 647634"/>
                <a:gd name="connsiteX38" fmla="*/ 1769423 w 1769423"/>
                <a:gd name="connsiteY38" fmla="*/ 647205 h 647634"/>
                <a:gd name="connsiteX0" fmla="*/ 0 w 1769423"/>
                <a:gd name="connsiteY0" fmla="*/ 641268 h 647634"/>
                <a:gd name="connsiteX1" fmla="*/ 497450 w 1769423"/>
                <a:gd name="connsiteY1" fmla="*/ 643721 h 647634"/>
                <a:gd name="connsiteX2" fmla="*/ 611579 w 1769423"/>
                <a:gd name="connsiteY2" fmla="*/ 635330 h 647634"/>
                <a:gd name="connsiteX3" fmla="*/ 617518 w 1769423"/>
                <a:gd name="connsiteY3" fmla="*/ 510639 h 647634"/>
                <a:gd name="connsiteX4" fmla="*/ 629392 w 1769423"/>
                <a:gd name="connsiteY4" fmla="*/ 285008 h 647634"/>
                <a:gd name="connsiteX5" fmla="*/ 641268 w 1769423"/>
                <a:gd name="connsiteY5" fmla="*/ 35626 h 647634"/>
                <a:gd name="connsiteX6" fmla="*/ 659081 w 1769423"/>
                <a:gd name="connsiteY6" fmla="*/ 0 h 647634"/>
                <a:gd name="connsiteX7" fmla="*/ 682831 w 1769423"/>
                <a:gd name="connsiteY7" fmla="*/ 11875 h 647634"/>
                <a:gd name="connsiteX8" fmla="*/ 694707 w 1769423"/>
                <a:gd name="connsiteY8" fmla="*/ 47501 h 647634"/>
                <a:gd name="connsiteX9" fmla="*/ 718457 w 1769423"/>
                <a:gd name="connsiteY9" fmla="*/ 77190 h 647634"/>
                <a:gd name="connsiteX10" fmla="*/ 730333 w 1769423"/>
                <a:gd name="connsiteY10" fmla="*/ 89065 h 647634"/>
                <a:gd name="connsiteX11" fmla="*/ 754083 w 1769423"/>
                <a:gd name="connsiteY11" fmla="*/ 130629 h 647634"/>
                <a:gd name="connsiteX12" fmla="*/ 777834 w 1769423"/>
                <a:gd name="connsiteY12" fmla="*/ 160317 h 647634"/>
                <a:gd name="connsiteX13" fmla="*/ 783771 w 1769423"/>
                <a:gd name="connsiteY13" fmla="*/ 178130 h 647634"/>
                <a:gd name="connsiteX14" fmla="*/ 825335 w 1769423"/>
                <a:gd name="connsiteY14" fmla="*/ 225631 h 647634"/>
                <a:gd name="connsiteX15" fmla="*/ 831273 w 1769423"/>
                <a:gd name="connsiteY15" fmla="*/ 243444 h 647634"/>
                <a:gd name="connsiteX16" fmla="*/ 866899 w 1769423"/>
                <a:gd name="connsiteY16" fmla="*/ 296883 h 647634"/>
                <a:gd name="connsiteX17" fmla="*/ 878774 w 1769423"/>
                <a:gd name="connsiteY17" fmla="*/ 314696 h 647634"/>
                <a:gd name="connsiteX18" fmla="*/ 908462 w 1769423"/>
                <a:gd name="connsiteY18" fmla="*/ 368135 h 647634"/>
                <a:gd name="connsiteX19" fmla="*/ 920338 w 1769423"/>
                <a:gd name="connsiteY19" fmla="*/ 380011 h 647634"/>
                <a:gd name="connsiteX20" fmla="*/ 926275 w 1769423"/>
                <a:gd name="connsiteY20" fmla="*/ 397824 h 647634"/>
                <a:gd name="connsiteX21" fmla="*/ 938151 w 1769423"/>
                <a:gd name="connsiteY21" fmla="*/ 409699 h 647634"/>
                <a:gd name="connsiteX22" fmla="*/ 950026 w 1769423"/>
                <a:gd name="connsiteY22" fmla="*/ 427512 h 647634"/>
                <a:gd name="connsiteX23" fmla="*/ 967839 w 1769423"/>
                <a:gd name="connsiteY23" fmla="*/ 445325 h 647634"/>
                <a:gd name="connsiteX24" fmla="*/ 979714 w 1769423"/>
                <a:gd name="connsiteY24" fmla="*/ 463138 h 647634"/>
                <a:gd name="connsiteX25" fmla="*/ 1009403 w 1769423"/>
                <a:gd name="connsiteY25" fmla="*/ 486888 h 647634"/>
                <a:gd name="connsiteX26" fmla="*/ 1021278 w 1769423"/>
                <a:gd name="connsiteY26" fmla="*/ 504701 h 647634"/>
                <a:gd name="connsiteX27" fmla="*/ 1045029 w 1769423"/>
                <a:gd name="connsiteY27" fmla="*/ 528452 h 647634"/>
                <a:gd name="connsiteX28" fmla="*/ 1062842 w 1769423"/>
                <a:gd name="connsiteY28" fmla="*/ 546265 h 647634"/>
                <a:gd name="connsiteX29" fmla="*/ 1080655 w 1769423"/>
                <a:gd name="connsiteY29" fmla="*/ 564078 h 647634"/>
                <a:gd name="connsiteX30" fmla="*/ 1098468 w 1769423"/>
                <a:gd name="connsiteY30" fmla="*/ 575953 h 647634"/>
                <a:gd name="connsiteX31" fmla="*/ 1110343 w 1769423"/>
                <a:gd name="connsiteY31" fmla="*/ 587829 h 647634"/>
                <a:gd name="connsiteX32" fmla="*/ 1134094 w 1769423"/>
                <a:gd name="connsiteY32" fmla="*/ 599704 h 647634"/>
                <a:gd name="connsiteX33" fmla="*/ 1169720 w 1769423"/>
                <a:gd name="connsiteY33" fmla="*/ 623455 h 647634"/>
                <a:gd name="connsiteX34" fmla="*/ 1252847 w 1769423"/>
                <a:gd name="connsiteY34" fmla="*/ 629392 h 647634"/>
                <a:gd name="connsiteX35" fmla="*/ 1496291 w 1769423"/>
                <a:gd name="connsiteY35" fmla="*/ 641268 h 647634"/>
                <a:gd name="connsiteX36" fmla="*/ 1572167 w 1769423"/>
                <a:gd name="connsiteY36" fmla="*/ 637783 h 647634"/>
                <a:gd name="connsiteX37" fmla="*/ 1732485 w 1769423"/>
                <a:gd name="connsiteY37" fmla="*/ 637784 h 647634"/>
                <a:gd name="connsiteX38" fmla="*/ 1769423 w 1769423"/>
                <a:gd name="connsiteY38" fmla="*/ 647205 h 647634"/>
                <a:gd name="connsiteX0" fmla="*/ 0 w 1773349"/>
                <a:gd name="connsiteY0" fmla="*/ 641268 h 647634"/>
                <a:gd name="connsiteX1" fmla="*/ 497450 w 1773349"/>
                <a:gd name="connsiteY1" fmla="*/ 643721 h 647634"/>
                <a:gd name="connsiteX2" fmla="*/ 611579 w 1773349"/>
                <a:gd name="connsiteY2" fmla="*/ 635330 h 647634"/>
                <a:gd name="connsiteX3" fmla="*/ 617518 w 1773349"/>
                <a:gd name="connsiteY3" fmla="*/ 510639 h 647634"/>
                <a:gd name="connsiteX4" fmla="*/ 629392 w 1773349"/>
                <a:gd name="connsiteY4" fmla="*/ 285008 h 647634"/>
                <a:gd name="connsiteX5" fmla="*/ 641268 w 1773349"/>
                <a:gd name="connsiteY5" fmla="*/ 35626 h 647634"/>
                <a:gd name="connsiteX6" fmla="*/ 659081 w 1773349"/>
                <a:gd name="connsiteY6" fmla="*/ 0 h 647634"/>
                <a:gd name="connsiteX7" fmla="*/ 682831 w 1773349"/>
                <a:gd name="connsiteY7" fmla="*/ 11875 h 647634"/>
                <a:gd name="connsiteX8" fmla="*/ 694707 w 1773349"/>
                <a:gd name="connsiteY8" fmla="*/ 47501 h 647634"/>
                <a:gd name="connsiteX9" fmla="*/ 718457 w 1773349"/>
                <a:gd name="connsiteY9" fmla="*/ 77190 h 647634"/>
                <a:gd name="connsiteX10" fmla="*/ 730333 w 1773349"/>
                <a:gd name="connsiteY10" fmla="*/ 89065 h 647634"/>
                <a:gd name="connsiteX11" fmla="*/ 754083 w 1773349"/>
                <a:gd name="connsiteY11" fmla="*/ 130629 h 647634"/>
                <a:gd name="connsiteX12" fmla="*/ 777834 w 1773349"/>
                <a:gd name="connsiteY12" fmla="*/ 160317 h 647634"/>
                <a:gd name="connsiteX13" fmla="*/ 783771 w 1773349"/>
                <a:gd name="connsiteY13" fmla="*/ 178130 h 647634"/>
                <a:gd name="connsiteX14" fmla="*/ 825335 w 1773349"/>
                <a:gd name="connsiteY14" fmla="*/ 225631 h 647634"/>
                <a:gd name="connsiteX15" fmla="*/ 831273 w 1773349"/>
                <a:gd name="connsiteY15" fmla="*/ 243444 h 647634"/>
                <a:gd name="connsiteX16" fmla="*/ 866899 w 1773349"/>
                <a:gd name="connsiteY16" fmla="*/ 296883 h 647634"/>
                <a:gd name="connsiteX17" fmla="*/ 878774 w 1773349"/>
                <a:gd name="connsiteY17" fmla="*/ 314696 h 647634"/>
                <a:gd name="connsiteX18" fmla="*/ 908462 w 1773349"/>
                <a:gd name="connsiteY18" fmla="*/ 368135 h 647634"/>
                <a:gd name="connsiteX19" fmla="*/ 920338 w 1773349"/>
                <a:gd name="connsiteY19" fmla="*/ 380011 h 647634"/>
                <a:gd name="connsiteX20" fmla="*/ 926275 w 1773349"/>
                <a:gd name="connsiteY20" fmla="*/ 397824 h 647634"/>
                <a:gd name="connsiteX21" fmla="*/ 938151 w 1773349"/>
                <a:gd name="connsiteY21" fmla="*/ 409699 h 647634"/>
                <a:gd name="connsiteX22" fmla="*/ 950026 w 1773349"/>
                <a:gd name="connsiteY22" fmla="*/ 427512 h 647634"/>
                <a:gd name="connsiteX23" fmla="*/ 967839 w 1773349"/>
                <a:gd name="connsiteY23" fmla="*/ 445325 h 647634"/>
                <a:gd name="connsiteX24" fmla="*/ 979714 w 1773349"/>
                <a:gd name="connsiteY24" fmla="*/ 463138 h 647634"/>
                <a:gd name="connsiteX25" fmla="*/ 1009403 w 1773349"/>
                <a:gd name="connsiteY25" fmla="*/ 486888 h 647634"/>
                <a:gd name="connsiteX26" fmla="*/ 1021278 w 1773349"/>
                <a:gd name="connsiteY26" fmla="*/ 504701 h 647634"/>
                <a:gd name="connsiteX27" fmla="*/ 1045029 w 1773349"/>
                <a:gd name="connsiteY27" fmla="*/ 528452 h 647634"/>
                <a:gd name="connsiteX28" fmla="*/ 1062842 w 1773349"/>
                <a:gd name="connsiteY28" fmla="*/ 546265 h 647634"/>
                <a:gd name="connsiteX29" fmla="*/ 1080655 w 1773349"/>
                <a:gd name="connsiteY29" fmla="*/ 564078 h 647634"/>
                <a:gd name="connsiteX30" fmla="*/ 1098468 w 1773349"/>
                <a:gd name="connsiteY30" fmla="*/ 575953 h 647634"/>
                <a:gd name="connsiteX31" fmla="*/ 1110343 w 1773349"/>
                <a:gd name="connsiteY31" fmla="*/ 587829 h 647634"/>
                <a:gd name="connsiteX32" fmla="*/ 1134094 w 1773349"/>
                <a:gd name="connsiteY32" fmla="*/ 599704 h 647634"/>
                <a:gd name="connsiteX33" fmla="*/ 1169720 w 1773349"/>
                <a:gd name="connsiteY33" fmla="*/ 623455 h 647634"/>
                <a:gd name="connsiteX34" fmla="*/ 1252847 w 1773349"/>
                <a:gd name="connsiteY34" fmla="*/ 629392 h 647634"/>
                <a:gd name="connsiteX35" fmla="*/ 1496291 w 1773349"/>
                <a:gd name="connsiteY35" fmla="*/ 641268 h 647634"/>
                <a:gd name="connsiteX36" fmla="*/ 1572167 w 1773349"/>
                <a:gd name="connsiteY36" fmla="*/ 637783 h 647634"/>
                <a:gd name="connsiteX37" fmla="*/ 1768110 w 1773349"/>
                <a:gd name="connsiteY37" fmla="*/ 643721 h 647634"/>
                <a:gd name="connsiteX38" fmla="*/ 1732485 w 1773349"/>
                <a:gd name="connsiteY38" fmla="*/ 637784 h 647634"/>
                <a:gd name="connsiteX39" fmla="*/ 1769423 w 1773349"/>
                <a:gd name="connsiteY39" fmla="*/ 647205 h 647634"/>
                <a:gd name="connsiteX0" fmla="*/ 0 w 1801900"/>
                <a:gd name="connsiteY0" fmla="*/ 641268 h 647634"/>
                <a:gd name="connsiteX1" fmla="*/ 497450 w 1801900"/>
                <a:gd name="connsiteY1" fmla="*/ 643721 h 647634"/>
                <a:gd name="connsiteX2" fmla="*/ 611579 w 1801900"/>
                <a:gd name="connsiteY2" fmla="*/ 635330 h 647634"/>
                <a:gd name="connsiteX3" fmla="*/ 617518 w 1801900"/>
                <a:gd name="connsiteY3" fmla="*/ 510639 h 647634"/>
                <a:gd name="connsiteX4" fmla="*/ 629392 w 1801900"/>
                <a:gd name="connsiteY4" fmla="*/ 285008 h 647634"/>
                <a:gd name="connsiteX5" fmla="*/ 641268 w 1801900"/>
                <a:gd name="connsiteY5" fmla="*/ 35626 h 647634"/>
                <a:gd name="connsiteX6" fmla="*/ 659081 w 1801900"/>
                <a:gd name="connsiteY6" fmla="*/ 0 h 647634"/>
                <a:gd name="connsiteX7" fmla="*/ 682831 w 1801900"/>
                <a:gd name="connsiteY7" fmla="*/ 11875 h 647634"/>
                <a:gd name="connsiteX8" fmla="*/ 694707 w 1801900"/>
                <a:gd name="connsiteY8" fmla="*/ 47501 h 647634"/>
                <a:gd name="connsiteX9" fmla="*/ 718457 w 1801900"/>
                <a:gd name="connsiteY9" fmla="*/ 77190 h 647634"/>
                <a:gd name="connsiteX10" fmla="*/ 730333 w 1801900"/>
                <a:gd name="connsiteY10" fmla="*/ 89065 h 647634"/>
                <a:gd name="connsiteX11" fmla="*/ 754083 w 1801900"/>
                <a:gd name="connsiteY11" fmla="*/ 130629 h 647634"/>
                <a:gd name="connsiteX12" fmla="*/ 777834 w 1801900"/>
                <a:gd name="connsiteY12" fmla="*/ 160317 h 647634"/>
                <a:gd name="connsiteX13" fmla="*/ 783771 w 1801900"/>
                <a:gd name="connsiteY13" fmla="*/ 178130 h 647634"/>
                <a:gd name="connsiteX14" fmla="*/ 825335 w 1801900"/>
                <a:gd name="connsiteY14" fmla="*/ 225631 h 647634"/>
                <a:gd name="connsiteX15" fmla="*/ 831273 w 1801900"/>
                <a:gd name="connsiteY15" fmla="*/ 243444 h 647634"/>
                <a:gd name="connsiteX16" fmla="*/ 866899 w 1801900"/>
                <a:gd name="connsiteY16" fmla="*/ 296883 h 647634"/>
                <a:gd name="connsiteX17" fmla="*/ 878774 w 1801900"/>
                <a:gd name="connsiteY17" fmla="*/ 314696 h 647634"/>
                <a:gd name="connsiteX18" fmla="*/ 908462 w 1801900"/>
                <a:gd name="connsiteY18" fmla="*/ 368135 h 647634"/>
                <a:gd name="connsiteX19" fmla="*/ 920338 w 1801900"/>
                <a:gd name="connsiteY19" fmla="*/ 380011 h 647634"/>
                <a:gd name="connsiteX20" fmla="*/ 926275 w 1801900"/>
                <a:gd name="connsiteY20" fmla="*/ 397824 h 647634"/>
                <a:gd name="connsiteX21" fmla="*/ 938151 w 1801900"/>
                <a:gd name="connsiteY21" fmla="*/ 409699 h 647634"/>
                <a:gd name="connsiteX22" fmla="*/ 950026 w 1801900"/>
                <a:gd name="connsiteY22" fmla="*/ 427512 h 647634"/>
                <a:gd name="connsiteX23" fmla="*/ 967839 w 1801900"/>
                <a:gd name="connsiteY23" fmla="*/ 445325 h 647634"/>
                <a:gd name="connsiteX24" fmla="*/ 979714 w 1801900"/>
                <a:gd name="connsiteY24" fmla="*/ 463138 h 647634"/>
                <a:gd name="connsiteX25" fmla="*/ 1009403 w 1801900"/>
                <a:gd name="connsiteY25" fmla="*/ 486888 h 647634"/>
                <a:gd name="connsiteX26" fmla="*/ 1021278 w 1801900"/>
                <a:gd name="connsiteY26" fmla="*/ 504701 h 647634"/>
                <a:gd name="connsiteX27" fmla="*/ 1045029 w 1801900"/>
                <a:gd name="connsiteY27" fmla="*/ 528452 h 647634"/>
                <a:gd name="connsiteX28" fmla="*/ 1062842 w 1801900"/>
                <a:gd name="connsiteY28" fmla="*/ 546265 h 647634"/>
                <a:gd name="connsiteX29" fmla="*/ 1080655 w 1801900"/>
                <a:gd name="connsiteY29" fmla="*/ 564078 h 647634"/>
                <a:gd name="connsiteX30" fmla="*/ 1098468 w 1801900"/>
                <a:gd name="connsiteY30" fmla="*/ 575953 h 647634"/>
                <a:gd name="connsiteX31" fmla="*/ 1110343 w 1801900"/>
                <a:gd name="connsiteY31" fmla="*/ 587829 h 647634"/>
                <a:gd name="connsiteX32" fmla="*/ 1134094 w 1801900"/>
                <a:gd name="connsiteY32" fmla="*/ 599704 h 647634"/>
                <a:gd name="connsiteX33" fmla="*/ 1169720 w 1801900"/>
                <a:gd name="connsiteY33" fmla="*/ 623455 h 647634"/>
                <a:gd name="connsiteX34" fmla="*/ 1252847 w 1801900"/>
                <a:gd name="connsiteY34" fmla="*/ 629392 h 647634"/>
                <a:gd name="connsiteX35" fmla="*/ 1496291 w 1801900"/>
                <a:gd name="connsiteY35" fmla="*/ 641268 h 647634"/>
                <a:gd name="connsiteX36" fmla="*/ 1797798 w 1801900"/>
                <a:gd name="connsiteY36" fmla="*/ 643721 h 647634"/>
                <a:gd name="connsiteX37" fmla="*/ 1768110 w 1801900"/>
                <a:gd name="connsiteY37" fmla="*/ 643721 h 647634"/>
                <a:gd name="connsiteX38" fmla="*/ 1732485 w 1801900"/>
                <a:gd name="connsiteY38" fmla="*/ 637784 h 647634"/>
                <a:gd name="connsiteX39" fmla="*/ 1769423 w 1801900"/>
                <a:gd name="connsiteY39" fmla="*/ 647205 h 647634"/>
                <a:gd name="connsiteX0" fmla="*/ 0 w 1801900"/>
                <a:gd name="connsiteY0" fmla="*/ 641268 h 647634"/>
                <a:gd name="connsiteX1" fmla="*/ 497450 w 1801900"/>
                <a:gd name="connsiteY1" fmla="*/ 643721 h 647634"/>
                <a:gd name="connsiteX2" fmla="*/ 611579 w 1801900"/>
                <a:gd name="connsiteY2" fmla="*/ 635330 h 647634"/>
                <a:gd name="connsiteX3" fmla="*/ 629393 w 1801900"/>
                <a:gd name="connsiteY3" fmla="*/ 510639 h 647634"/>
                <a:gd name="connsiteX4" fmla="*/ 629392 w 1801900"/>
                <a:gd name="connsiteY4" fmla="*/ 285008 h 647634"/>
                <a:gd name="connsiteX5" fmla="*/ 641268 w 1801900"/>
                <a:gd name="connsiteY5" fmla="*/ 35626 h 647634"/>
                <a:gd name="connsiteX6" fmla="*/ 659081 w 1801900"/>
                <a:gd name="connsiteY6" fmla="*/ 0 h 647634"/>
                <a:gd name="connsiteX7" fmla="*/ 682831 w 1801900"/>
                <a:gd name="connsiteY7" fmla="*/ 11875 h 647634"/>
                <a:gd name="connsiteX8" fmla="*/ 694707 w 1801900"/>
                <a:gd name="connsiteY8" fmla="*/ 47501 h 647634"/>
                <a:gd name="connsiteX9" fmla="*/ 718457 w 1801900"/>
                <a:gd name="connsiteY9" fmla="*/ 77190 h 647634"/>
                <a:gd name="connsiteX10" fmla="*/ 730333 w 1801900"/>
                <a:gd name="connsiteY10" fmla="*/ 89065 h 647634"/>
                <a:gd name="connsiteX11" fmla="*/ 754083 w 1801900"/>
                <a:gd name="connsiteY11" fmla="*/ 130629 h 647634"/>
                <a:gd name="connsiteX12" fmla="*/ 777834 w 1801900"/>
                <a:gd name="connsiteY12" fmla="*/ 160317 h 647634"/>
                <a:gd name="connsiteX13" fmla="*/ 783771 w 1801900"/>
                <a:gd name="connsiteY13" fmla="*/ 178130 h 647634"/>
                <a:gd name="connsiteX14" fmla="*/ 825335 w 1801900"/>
                <a:gd name="connsiteY14" fmla="*/ 225631 h 647634"/>
                <a:gd name="connsiteX15" fmla="*/ 831273 w 1801900"/>
                <a:gd name="connsiteY15" fmla="*/ 243444 h 647634"/>
                <a:gd name="connsiteX16" fmla="*/ 866899 w 1801900"/>
                <a:gd name="connsiteY16" fmla="*/ 296883 h 647634"/>
                <a:gd name="connsiteX17" fmla="*/ 878774 w 1801900"/>
                <a:gd name="connsiteY17" fmla="*/ 314696 h 647634"/>
                <a:gd name="connsiteX18" fmla="*/ 908462 w 1801900"/>
                <a:gd name="connsiteY18" fmla="*/ 368135 h 647634"/>
                <a:gd name="connsiteX19" fmla="*/ 920338 w 1801900"/>
                <a:gd name="connsiteY19" fmla="*/ 380011 h 647634"/>
                <a:gd name="connsiteX20" fmla="*/ 926275 w 1801900"/>
                <a:gd name="connsiteY20" fmla="*/ 397824 h 647634"/>
                <a:gd name="connsiteX21" fmla="*/ 938151 w 1801900"/>
                <a:gd name="connsiteY21" fmla="*/ 409699 h 647634"/>
                <a:gd name="connsiteX22" fmla="*/ 950026 w 1801900"/>
                <a:gd name="connsiteY22" fmla="*/ 427512 h 647634"/>
                <a:gd name="connsiteX23" fmla="*/ 967839 w 1801900"/>
                <a:gd name="connsiteY23" fmla="*/ 445325 h 647634"/>
                <a:gd name="connsiteX24" fmla="*/ 979714 w 1801900"/>
                <a:gd name="connsiteY24" fmla="*/ 463138 h 647634"/>
                <a:gd name="connsiteX25" fmla="*/ 1009403 w 1801900"/>
                <a:gd name="connsiteY25" fmla="*/ 486888 h 647634"/>
                <a:gd name="connsiteX26" fmla="*/ 1021278 w 1801900"/>
                <a:gd name="connsiteY26" fmla="*/ 504701 h 647634"/>
                <a:gd name="connsiteX27" fmla="*/ 1045029 w 1801900"/>
                <a:gd name="connsiteY27" fmla="*/ 528452 h 647634"/>
                <a:gd name="connsiteX28" fmla="*/ 1062842 w 1801900"/>
                <a:gd name="connsiteY28" fmla="*/ 546265 h 647634"/>
                <a:gd name="connsiteX29" fmla="*/ 1080655 w 1801900"/>
                <a:gd name="connsiteY29" fmla="*/ 564078 h 647634"/>
                <a:gd name="connsiteX30" fmla="*/ 1098468 w 1801900"/>
                <a:gd name="connsiteY30" fmla="*/ 575953 h 647634"/>
                <a:gd name="connsiteX31" fmla="*/ 1110343 w 1801900"/>
                <a:gd name="connsiteY31" fmla="*/ 587829 h 647634"/>
                <a:gd name="connsiteX32" fmla="*/ 1134094 w 1801900"/>
                <a:gd name="connsiteY32" fmla="*/ 599704 h 647634"/>
                <a:gd name="connsiteX33" fmla="*/ 1169720 w 1801900"/>
                <a:gd name="connsiteY33" fmla="*/ 623455 h 647634"/>
                <a:gd name="connsiteX34" fmla="*/ 1252847 w 1801900"/>
                <a:gd name="connsiteY34" fmla="*/ 629392 h 647634"/>
                <a:gd name="connsiteX35" fmla="*/ 1496291 w 1801900"/>
                <a:gd name="connsiteY35" fmla="*/ 641268 h 647634"/>
                <a:gd name="connsiteX36" fmla="*/ 1797798 w 1801900"/>
                <a:gd name="connsiteY36" fmla="*/ 643721 h 647634"/>
                <a:gd name="connsiteX37" fmla="*/ 1768110 w 1801900"/>
                <a:gd name="connsiteY37" fmla="*/ 643721 h 647634"/>
                <a:gd name="connsiteX38" fmla="*/ 1732485 w 1801900"/>
                <a:gd name="connsiteY38" fmla="*/ 637784 h 647634"/>
                <a:gd name="connsiteX39" fmla="*/ 1769423 w 1801900"/>
                <a:gd name="connsiteY39" fmla="*/ 647205 h 64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01900" h="647634">
                  <a:moveTo>
                    <a:pt x="0" y="641268"/>
                  </a:moveTo>
                  <a:cubicBezTo>
                    <a:pt x="82908" y="646625"/>
                    <a:pt x="395520" y="644711"/>
                    <a:pt x="497450" y="643721"/>
                  </a:cubicBezTo>
                  <a:cubicBezTo>
                    <a:pt x="599380" y="642731"/>
                    <a:pt x="589589" y="657510"/>
                    <a:pt x="611579" y="635330"/>
                  </a:cubicBezTo>
                  <a:cubicBezTo>
                    <a:pt x="633569" y="613150"/>
                    <a:pt x="627180" y="554171"/>
                    <a:pt x="629393" y="510639"/>
                  </a:cubicBezTo>
                  <a:cubicBezTo>
                    <a:pt x="633117" y="437396"/>
                    <a:pt x="627413" y="364177"/>
                    <a:pt x="629392" y="285008"/>
                  </a:cubicBezTo>
                  <a:cubicBezTo>
                    <a:pt x="631371" y="205839"/>
                    <a:pt x="621086" y="116363"/>
                    <a:pt x="641268" y="35626"/>
                  </a:cubicBezTo>
                  <a:cubicBezTo>
                    <a:pt x="648563" y="6444"/>
                    <a:pt x="641434" y="17645"/>
                    <a:pt x="659081" y="0"/>
                  </a:cubicBezTo>
                  <a:cubicBezTo>
                    <a:pt x="666998" y="3958"/>
                    <a:pt x="677520" y="4794"/>
                    <a:pt x="682831" y="11875"/>
                  </a:cubicBezTo>
                  <a:cubicBezTo>
                    <a:pt x="690342" y="21889"/>
                    <a:pt x="685856" y="38649"/>
                    <a:pt x="694707" y="47501"/>
                  </a:cubicBezTo>
                  <a:cubicBezTo>
                    <a:pt x="723388" y="76185"/>
                    <a:pt x="688485" y="39726"/>
                    <a:pt x="718457" y="77190"/>
                  </a:cubicBezTo>
                  <a:cubicBezTo>
                    <a:pt x="721954" y="81561"/>
                    <a:pt x="726374" y="85107"/>
                    <a:pt x="730333" y="89065"/>
                  </a:cubicBezTo>
                  <a:cubicBezTo>
                    <a:pt x="739967" y="117972"/>
                    <a:pt x="731616" y="99175"/>
                    <a:pt x="754083" y="130629"/>
                  </a:cubicBezTo>
                  <a:cubicBezTo>
                    <a:pt x="772808" y="156844"/>
                    <a:pt x="757974" y="140459"/>
                    <a:pt x="777834" y="160317"/>
                  </a:cubicBezTo>
                  <a:cubicBezTo>
                    <a:pt x="779813" y="166255"/>
                    <a:pt x="780016" y="173123"/>
                    <a:pt x="783771" y="178130"/>
                  </a:cubicBezTo>
                  <a:cubicBezTo>
                    <a:pt x="806992" y="209091"/>
                    <a:pt x="811568" y="198097"/>
                    <a:pt x="825335" y="225631"/>
                  </a:cubicBezTo>
                  <a:cubicBezTo>
                    <a:pt x="828134" y="231229"/>
                    <a:pt x="828233" y="237973"/>
                    <a:pt x="831273" y="243444"/>
                  </a:cubicBezTo>
                  <a:cubicBezTo>
                    <a:pt x="831287" y="243469"/>
                    <a:pt x="860953" y="287965"/>
                    <a:pt x="866899" y="296883"/>
                  </a:cubicBezTo>
                  <a:cubicBezTo>
                    <a:pt x="870857" y="302821"/>
                    <a:pt x="875583" y="308313"/>
                    <a:pt x="878774" y="314696"/>
                  </a:cubicBezTo>
                  <a:cubicBezTo>
                    <a:pt x="887845" y="332837"/>
                    <a:pt x="895636" y="352103"/>
                    <a:pt x="908462" y="368135"/>
                  </a:cubicBezTo>
                  <a:cubicBezTo>
                    <a:pt x="911959" y="372507"/>
                    <a:pt x="916379" y="376052"/>
                    <a:pt x="920338" y="380011"/>
                  </a:cubicBezTo>
                  <a:cubicBezTo>
                    <a:pt x="922317" y="385949"/>
                    <a:pt x="923055" y="392457"/>
                    <a:pt x="926275" y="397824"/>
                  </a:cubicBezTo>
                  <a:cubicBezTo>
                    <a:pt x="929155" y="402624"/>
                    <a:pt x="934654" y="405328"/>
                    <a:pt x="938151" y="409699"/>
                  </a:cubicBezTo>
                  <a:cubicBezTo>
                    <a:pt x="942609" y="415271"/>
                    <a:pt x="945458" y="422030"/>
                    <a:pt x="950026" y="427512"/>
                  </a:cubicBezTo>
                  <a:cubicBezTo>
                    <a:pt x="955402" y="433963"/>
                    <a:pt x="962463" y="438874"/>
                    <a:pt x="967839" y="445325"/>
                  </a:cubicBezTo>
                  <a:cubicBezTo>
                    <a:pt x="972407" y="450807"/>
                    <a:pt x="975256" y="457566"/>
                    <a:pt x="979714" y="463138"/>
                  </a:cubicBezTo>
                  <a:cubicBezTo>
                    <a:pt x="989382" y="475223"/>
                    <a:pt x="996179" y="478072"/>
                    <a:pt x="1009403" y="486888"/>
                  </a:cubicBezTo>
                  <a:cubicBezTo>
                    <a:pt x="1013361" y="492826"/>
                    <a:pt x="1016634" y="499283"/>
                    <a:pt x="1021278" y="504701"/>
                  </a:cubicBezTo>
                  <a:cubicBezTo>
                    <a:pt x="1028564" y="513202"/>
                    <a:pt x="1037112" y="520535"/>
                    <a:pt x="1045029" y="528452"/>
                  </a:cubicBezTo>
                  <a:lnTo>
                    <a:pt x="1062842" y="546265"/>
                  </a:lnTo>
                  <a:cubicBezTo>
                    <a:pt x="1068780" y="552203"/>
                    <a:pt x="1073668" y="559420"/>
                    <a:pt x="1080655" y="564078"/>
                  </a:cubicBezTo>
                  <a:cubicBezTo>
                    <a:pt x="1086593" y="568036"/>
                    <a:pt x="1092896" y="571495"/>
                    <a:pt x="1098468" y="575953"/>
                  </a:cubicBezTo>
                  <a:cubicBezTo>
                    <a:pt x="1102839" y="579450"/>
                    <a:pt x="1105685" y="584724"/>
                    <a:pt x="1110343" y="587829"/>
                  </a:cubicBezTo>
                  <a:cubicBezTo>
                    <a:pt x="1117708" y="592739"/>
                    <a:pt x="1126504" y="595150"/>
                    <a:pt x="1134094" y="599704"/>
                  </a:cubicBezTo>
                  <a:cubicBezTo>
                    <a:pt x="1146333" y="607047"/>
                    <a:pt x="1155484" y="622438"/>
                    <a:pt x="1169720" y="623455"/>
                  </a:cubicBezTo>
                  <a:lnTo>
                    <a:pt x="1252847" y="629392"/>
                  </a:lnTo>
                  <a:cubicBezTo>
                    <a:pt x="1326931" y="633882"/>
                    <a:pt x="1423258" y="637948"/>
                    <a:pt x="1496291" y="641268"/>
                  </a:cubicBezTo>
                  <a:cubicBezTo>
                    <a:pt x="1549511" y="642667"/>
                    <a:pt x="1752276" y="642732"/>
                    <a:pt x="1797798" y="643721"/>
                  </a:cubicBezTo>
                  <a:cubicBezTo>
                    <a:pt x="1820340" y="642151"/>
                    <a:pt x="1741390" y="643721"/>
                    <a:pt x="1768110" y="643721"/>
                  </a:cubicBezTo>
                  <a:cubicBezTo>
                    <a:pt x="1794830" y="643721"/>
                    <a:pt x="1709505" y="635224"/>
                    <a:pt x="1732485" y="637784"/>
                  </a:cubicBezTo>
                  <a:cubicBezTo>
                    <a:pt x="1765361" y="640344"/>
                    <a:pt x="1762277" y="645635"/>
                    <a:pt x="1769423" y="647205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9154489" y="2434788"/>
              <a:ext cx="2085108" cy="911906"/>
              <a:chOff x="7127576" y="2296026"/>
              <a:chExt cx="2085108" cy="911906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 flipH="1" flipV="1">
                <a:off x="7127576" y="2296026"/>
                <a:ext cx="5937" cy="87953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7127576" y="3175565"/>
                <a:ext cx="2085108" cy="3236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5" name="Group 314"/>
          <p:cNvGrpSpPr/>
          <p:nvPr/>
        </p:nvGrpSpPr>
        <p:grpSpPr>
          <a:xfrm>
            <a:off x="2248738" y="1811767"/>
            <a:ext cx="2996703" cy="3468289"/>
            <a:chOff x="449887" y="1390597"/>
            <a:chExt cx="2996703" cy="3468289"/>
          </a:xfrm>
        </p:grpSpPr>
        <p:grpSp>
          <p:nvGrpSpPr>
            <p:cNvPr id="316" name="Group 315"/>
            <p:cNvGrpSpPr/>
            <p:nvPr/>
          </p:nvGrpSpPr>
          <p:grpSpPr>
            <a:xfrm>
              <a:off x="449887" y="1390597"/>
              <a:ext cx="2229558" cy="3468289"/>
              <a:chOff x="138934" y="1627471"/>
              <a:chExt cx="2229558" cy="3468289"/>
            </a:xfrm>
          </p:grpSpPr>
          <p:grpSp>
            <p:nvGrpSpPr>
              <p:cNvPr id="578" name="Group 577"/>
              <p:cNvGrpSpPr/>
              <p:nvPr/>
            </p:nvGrpSpPr>
            <p:grpSpPr>
              <a:xfrm>
                <a:off x="138934" y="2037601"/>
                <a:ext cx="2229558" cy="3058159"/>
                <a:chOff x="3507185" y="1848768"/>
                <a:chExt cx="1695984" cy="3058159"/>
              </a:xfrm>
              <a:solidFill>
                <a:srgbClr val="004564"/>
              </a:solidFill>
            </p:grpSpPr>
            <p:sp>
              <p:nvSpPr>
                <p:cNvPr id="583" name="Rectangle 582"/>
                <p:cNvSpPr/>
                <p:nvPr/>
              </p:nvSpPr>
              <p:spPr>
                <a:xfrm>
                  <a:off x="3817021" y="1850756"/>
                  <a:ext cx="1062841" cy="3056171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4" name="Rectangle 583"/>
                <p:cNvSpPr/>
                <p:nvPr/>
              </p:nvSpPr>
              <p:spPr>
                <a:xfrm>
                  <a:off x="3771728" y="1850756"/>
                  <a:ext cx="45719" cy="3056171"/>
                </a:xfrm>
                <a:prstGeom prst="rect">
                  <a:avLst/>
                </a:prstGeom>
                <a:solidFill>
                  <a:srgbClr val="492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5" name="Rectangle 584"/>
                <p:cNvSpPr/>
                <p:nvPr/>
              </p:nvSpPr>
              <p:spPr>
                <a:xfrm>
                  <a:off x="4885541" y="1848768"/>
                  <a:ext cx="45719" cy="3056171"/>
                </a:xfrm>
                <a:prstGeom prst="rect">
                  <a:avLst/>
                </a:prstGeom>
                <a:solidFill>
                  <a:srgbClr val="49245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6" name="TextBox 585"/>
                <p:cNvSpPr txBox="1"/>
                <p:nvPr/>
              </p:nvSpPr>
              <p:spPr>
                <a:xfrm rot="16200000">
                  <a:off x="3197436" y="3278700"/>
                  <a:ext cx="877030" cy="2575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smtClean="0"/>
                    <a:t>cathode</a:t>
                  </a:r>
                  <a:endParaRPr lang="en-US" sz="1600" dirty="0"/>
                </a:p>
              </p:txBody>
            </p:sp>
            <p:sp>
              <p:nvSpPr>
                <p:cNvPr id="587" name="TextBox 586"/>
                <p:cNvSpPr txBox="1"/>
                <p:nvPr/>
              </p:nvSpPr>
              <p:spPr>
                <a:xfrm rot="16200000">
                  <a:off x="4535557" y="3132250"/>
                  <a:ext cx="99667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smtClean="0"/>
                    <a:t>Anode</a:t>
                  </a:r>
                  <a:endParaRPr lang="en-US" sz="1600" dirty="0"/>
                </a:p>
              </p:txBody>
            </p:sp>
          </p:grpSp>
          <p:grpSp>
            <p:nvGrpSpPr>
              <p:cNvPr id="319" name="Group 318"/>
              <p:cNvGrpSpPr/>
              <p:nvPr/>
            </p:nvGrpSpPr>
            <p:grpSpPr>
              <a:xfrm>
                <a:off x="518643" y="1627471"/>
                <a:ext cx="1417452" cy="338554"/>
                <a:chOff x="450476" y="1517466"/>
                <a:chExt cx="1580030" cy="338554"/>
              </a:xfrm>
            </p:grpSpPr>
            <p:cxnSp>
              <p:nvCxnSpPr>
                <p:cNvPr id="323" name="Straight Arrow Connector 322"/>
                <p:cNvCxnSpPr/>
                <p:nvPr/>
              </p:nvCxnSpPr>
              <p:spPr>
                <a:xfrm>
                  <a:off x="450476" y="1815353"/>
                  <a:ext cx="1580030" cy="6723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7" name="Rectangle 576"/>
                <p:cNvSpPr/>
                <p:nvPr/>
              </p:nvSpPr>
              <p:spPr>
                <a:xfrm>
                  <a:off x="970270" y="1517466"/>
                  <a:ext cx="61587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1600" dirty="0"/>
                    <a:t>2mm</a:t>
                  </a:r>
                  <a:endParaRPr lang="en-US" sz="1600" dirty="0"/>
                </a:p>
              </p:txBody>
            </p:sp>
          </p:grpSp>
        </p:grpSp>
        <p:sp>
          <p:nvSpPr>
            <p:cNvPr id="317" name="Rectangle 316"/>
            <p:cNvSpPr/>
            <p:nvPr/>
          </p:nvSpPr>
          <p:spPr>
            <a:xfrm>
              <a:off x="2571029" y="2623559"/>
              <a:ext cx="8755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/>
                <a:t>4.83mm</a:t>
              </a:r>
              <a:endParaRPr lang="en-US" sz="1600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14</a:t>
            </a:fld>
            <a:endParaRPr lang="fr-FR"/>
          </a:p>
        </p:txBody>
      </p:sp>
      <p:sp>
        <p:nvSpPr>
          <p:cNvPr id="580" name="TextBox 43"/>
          <p:cNvSpPr txBox="1"/>
          <p:nvPr/>
        </p:nvSpPr>
        <p:spPr>
          <a:xfrm>
            <a:off x="2480367" y="2983"/>
            <a:ext cx="7899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EXPLORING SEMICONDUCTOR: </a:t>
            </a:r>
            <a:r>
              <a:rPr lang="en-US" sz="2400" b="1" dirty="0">
                <a:solidFill>
                  <a:schemeClr val="bg1"/>
                </a:solidFill>
              </a:rPr>
              <a:t>Cadmium telluride (</a:t>
            </a:r>
            <a:r>
              <a:rPr lang="fr-FR" sz="2400" b="1" dirty="0" err="1">
                <a:solidFill>
                  <a:schemeClr val="bg1"/>
                </a:solidFill>
              </a:rPr>
              <a:t>CdTe</a:t>
            </a:r>
            <a:r>
              <a:rPr lang="fr-FR" sz="2400" b="1" dirty="0" smtClean="0">
                <a:solidFill>
                  <a:schemeClr val="bg1"/>
                </a:solidFill>
              </a:rPr>
              <a:t>)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81" name="ZoneTexte 580"/>
          <p:cNvSpPr txBox="1"/>
          <p:nvPr/>
        </p:nvSpPr>
        <p:spPr>
          <a:xfrm>
            <a:off x="4096273" y="2094606"/>
            <a:ext cx="26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+</a:t>
            </a:r>
            <a:endParaRPr lang="fr-FR" sz="2000" b="1" dirty="0"/>
          </a:p>
        </p:txBody>
      </p:sp>
      <p:sp>
        <p:nvSpPr>
          <p:cNvPr id="582" name="ZoneTexte 581"/>
          <p:cNvSpPr txBox="1"/>
          <p:nvPr/>
        </p:nvSpPr>
        <p:spPr>
          <a:xfrm>
            <a:off x="2266420" y="2094606"/>
            <a:ext cx="26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59871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-1.875E-6 0.00023 L 0.01459 -1.11111E-6 L 0.01406 -1.11111E-6 C 0.01472 -0.00231 0.01589 -0.0044 0.01602 -0.00694 C 0.01693 -0.0206 0.01563 -0.03495 0.01745 -0.04838 C 0.01784 -0.05069 0.02136 -0.04676 0.02136 -0.04653 C 0.02188 -0.0456 0.02253 -0.04467 0.02279 -0.04329 C 0.02331 -0.04097 0.02357 -0.03866 0.02383 -0.03634 C 0.02396 -0.03472 0.02422 -0.03287 0.02435 -0.03125 C 0.02461 -0.02616 0.02487 -0.0213 0.02526 -0.01643 C 0.02552 -0.0125 0.02578 -0.01319 0.02669 -0.00949 C 0.02696 -0.0088 0.02696 -0.00764 0.02722 -0.00694 C 0.02761 -0.00602 0.02826 -0.00532 0.02865 -0.0044 C 0.0293 -0.00301 0.02995 -0.00139 0.0306 -1.11111E-6 C 0.03125 0.00093 0.0319 0.00162 0.03255 0.00255 C 0.03451 0.00556 0.03242 0.00347 0.03555 0.00695 C 0.03607 0.00764 0.03685 0.0081 0.0375 0.00857 C 0.03932 0.01389 0.0375 0.00926 0.0418 0.01551 C 0.04466 0.01968 0.0418 0.0169 0.04518 0.02083 C 0.04779 0.02361 0.04766 0.02222 0.05104 0.02431 C 0.05274 0.02523 0.05261 0.02523 0.05443 0.02593 C 0.05534 0.02639 0.05612 0.02662 0.0569 0.02685 C 0.05755 0.02708 0.05821 0.02755 0.05886 0.02778 C 0.0599 0.02801 0.06081 0.02824 0.06185 0.02847 C 0.06263 0.02894 0.06341 0.02917 0.06419 0.0294 C 0.06485 0.03009 0.0655 0.03056 0.06615 0.03125 C 0.06888 0.03403 0.06628 0.03195 0.06953 0.03472 C 0.07344 0.03773 0.07057 0.03542 0.07448 0.03727 C 0.07539 0.03773 0.07643 0.03843 0.07735 0.03889 C 0.078 0.03935 0.07865 0.03958 0.0793 0.03982 C 0.08281 0.04398 0.07826 0.03889 0.08373 0.04329 C 0.08464 0.04398 0.08529 0.04514 0.0862 0.04583 C 0.08854 0.04815 0.08776 0.04722 0.0905 0.04931 C 0.09531 0.05324 0.08867 0.04861 0.09636 0.05533 C 0.09701 0.05602 0.09766 0.05602 0.09831 0.05625 C 0.09948 0.05764 0.10026 0.0588 0.10169 0.05972 C 0.10235 0.06019 0.103 0.06019 0.10365 0.06065 C 0.10482 0.0625 0.10521 0.06366 0.10664 0.06482 C 0.10703 0.06528 0.10755 0.06551 0.10807 0.06574 C 0.10938 0.06829 0.1099 0.0706 0.11055 0.06482 C 0.11146 0.05579 0.11211 0.04653 0.11289 0.03727 C 0.1138 0.03958 0.11459 0.04167 0.11537 0.04421 C 0.11641 0.04722 0.11719 0.0507 0.11823 0.0537 C 0.1211 0.06158 0.11953 0.05417 0.12214 0.0632 C 0.12526 0.07361 0.12435 0.07338 0.12761 0.08218 C 0.12774 0.08287 0.12826 0.08333 0.12852 0.08403 C 0.1293 0.08565 0.13021 0.08727 0.13099 0.08912 C 0.13151 0.09051 0.13177 0.09213 0.13242 0.09352 C 0.13334 0.09537 0.13451 0.09676 0.13529 0.09861 C 0.13594 0.1 0.13633 0.10162 0.13685 0.10301 C 0.13737 0.10486 0.13802 0.10648 0.13867 0.1081 C 0.15039 0.13611 0.14011 0.11204 0.1461 0.12384 C 0.14675 0.12523 0.14727 0.12662 0.14792 0.12801 C 0.14883 0.12986 0.14987 0.13148 0.15091 0.13333 C 0.15182 0.13519 0.15248 0.1375 0.15339 0.13935 C 0.16198 0.15671 0.15404 0.13982 0.16055 0.15139 C 0.16159 0.15301 0.16211 0.15509 0.16315 0.15671 C 0.16406 0.15857 0.16628 0.16065 0.16732 0.16181 C 0.1694 0.16736 0.1694 0.16783 0.17383 0.17477 C 0.17487 0.17662 0.17591 0.17778 0.17709 0.17917 C 0.18164 0.19259 0.17552 0.1757 0.18047 0.18611 C 0.18099 0.18704 0.18112 0.18843 0.18151 0.18958 C 0.18242 0.1919 0.18307 0.19421 0.18399 0.19653 C 0.18425 0.19745 0.18464 0.19815 0.18503 0.19908 C 0.18555 0.20046 0.18594 0.20208 0.18646 0.20347 C 0.18711 0.20533 0.18815 0.20695 0.1888 0.20857 C 0.18906 0.20995 0.1888 0.21158 0.18932 0.21296 C 0.18972 0.21389 0.19037 0.21389 0.19076 0.21458 C 0.19141 0.21574 0.19258 0.21945 0.19284 0.2206 C 0.19284 0.22153 0.1931 0.22245 0.19323 0.22338 C 0.19388 0.22662 0.19544 0.23287 0.19623 0.23542 C 0.20052 0.2507 0.19505 0.23009 0.19909 0.24329 C 0.19961 0.24468 0.19961 0.2463 0.20013 0.24745 C 0.20143 0.25116 0.20326 0.25417 0.20456 0.25787 C 0.20547 0.26088 0.20638 0.26389 0.20742 0.26667 C 0.20821 0.26852 0.20912 0.2706 0.2099 0.27269 C 0.21094 0.27546 0.21172 0.27847 0.21276 0.28125 C 0.21341 0.2831 0.21406 0.28472 0.21472 0.28658 C 0.21576 0.28935 0.21654 0.29236 0.21771 0.29514 C 0.21823 0.29676 0.21901 0.29792 0.21966 0.29954 C 0.22031 0.30162 0.22084 0.30417 0.22149 0.30648 C 0.22292 0.31042 0.22474 0.31412 0.22591 0.31852 C 0.2263 0.31968 0.22643 0.32107 0.22696 0.32199 C 0.22774 0.32384 0.22904 0.32523 0.22982 0.32708 C 0.23099 0.32986 0.23138 0.33333 0.23281 0.33588 C 0.23386 0.33773 0.23516 0.33958 0.2362 0.3419 C 0.23659 0.34283 0.24089 0.35463 0.24349 0.35833 C 0.24388 0.35903 0.2444 0.35949 0.24492 0.35995 C 0.2461 0.3632 0.24714 0.36644 0.24831 0.36968 C 0.24883 0.37083 0.24974 0.37176 0.25026 0.37315 C 0.25196 0.37708 0.24935 0.37477 0.25222 0.37639 C 0.25313 0.38125 0.25209 0.37755 0.25521 0.38171 C 0.25573 0.38241 0.25612 0.38357 0.25664 0.38426 C 0.25703 0.38495 0.26029 0.3882 0.26094 0.38866 C 0.26198 0.38912 0.26289 0.38912 0.26393 0.38958 C 0.26459 0.38982 0.26524 0.39005 0.26589 0.39028 C 0.26654 0.38912 0.26732 0.3882 0.26771 0.38681 C 0.2681 0.38588 0.2681 0.38472 0.26836 0.38333 C 0.26862 0.37732 0.26862 0.3713 0.26875 0.36528 C 0.26901 0.34537 0.26862 0.32546 0.26914 0.30556 C 0.26914 0.30463 0.27018 0.30417 0.27071 0.30463 C 0.27188 0.30579 0.27266 0.3081 0.2737 0.30995 C 0.27396 0.31227 0.27422 0.31343 0.275 0.31597 C 0.27539 0.31713 0.27617 0.31806 0.27643 0.31945 C 0.27735 0.32222 0.27774 0.32523 0.27852 0.32801 C 0.27891 0.32917 0.27917 0.33033 0.27956 0.33148 C 0.28086 0.33704 0.27956 0.33449 0.28138 0.3375 C 0.28203 0.34051 0.28268 0.34329 0.28347 0.3463 C 0.28347 0.34722 0.28347 0.34861 0.28386 0.34977 C 0.28412 0.3507 0.2849 0.35139 0.28516 0.35232 C 0.28724 0.35718 0.2862 0.35579 0.28763 0.36088 C 0.28802 0.36181 0.28828 0.36273 0.28867 0.36343 C 0.28906 0.3662 0.28906 0.36644 0.29011 0.36875 C 0.29063 0.36968 0.29115 0.37037 0.29167 0.3713 C 0.29219 0.37269 0.29284 0.37431 0.29362 0.3757 C 0.29466 0.37778 0.29597 0.3794 0.29701 0.38171 C 0.29935 0.38681 0.29844 0.38565 0.3013 0.38958 C 0.30261 0.39097 0.30508 0.39375 0.30612 0.39375 C 0.33854 0.39491 0.37084 0.39445 0.40326 0.39468 C 0.40404 0.39491 0.40508 0.39537 0.40599 0.3956 C 0.41133 0.39653 0.41133 0.3963 0.41485 0.3963 L 0.41302 0.39468 " pathEditMode="fixed" rAng="0" ptsTypes="AAAAAAAAAAAAAAAAAAAAAAAAAAAAAAAAAAAAAAAAAAAAAAAAAAAAAAAAAAAAAAAAAAAAAAAAAAAAAAAAAAAAAAAAAAAAAAAAAAAAAAAAAAAAAAAAAAAAAAAAAAA">
                                      <p:cBhvr>
                                        <p:cTn id="18" dur="325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42" y="1733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2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7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97" grpId="0" animBg="1"/>
      <p:bldP spid="29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09" y="1131495"/>
            <a:ext cx="7110618" cy="49174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87466"/>
            <a:ext cx="12192000" cy="45719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242"/>
            <a:ext cx="12192000" cy="523220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53400" y="2719300"/>
            <a:ext cx="3778045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/>
              <a:t>Long duration=&gt;Hole drift and </a:t>
            </a:r>
            <a:r>
              <a:rPr lang="fr-FR" dirty="0" err="1" smtClean="0"/>
              <a:t>electron</a:t>
            </a:r>
            <a:r>
              <a:rPr lang="fr-FR" dirty="0" smtClean="0"/>
              <a:t> diffusion </a:t>
            </a:r>
            <a:r>
              <a:rPr lang="fr-FR" dirty="0" err="1" smtClean="0"/>
              <a:t>current</a:t>
            </a:r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err="1"/>
              <a:t>W</a:t>
            </a:r>
            <a:r>
              <a:rPr lang="fr-FR" dirty="0" err="1" smtClean="0"/>
              <a:t>ithin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/>
              <a:t> </a:t>
            </a:r>
            <a:r>
              <a:rPr lang="fr-FR" dirty="0" smtClean="0"/>
              <a:t>µs for </a:t>
            </a:r>
            <a:r>
              <a:rPr lang="fr-FR" dirty="0" err="1" smtClean="0"/>
              <a:t>detection</a:t>
            </a:r>
            <a:r>
              <a:rPr lang="fr-FR" dirty="0" smtClean="0"/>
              <a:t> (for 100MeV)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89663" y="1986491"/>
            <a:ext cx="898358" cy="847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81315" y="1715050"/>
            <a:ext cx="216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undetected</a:t>
            </a:r>
            <a:r>
              <a:rPr lang="fr-FR" dirty="0" smtClean="0"/>
              <a:t> 122 </a:t>
            </a:r>
            <a:r>
              <a:rPr lang="fr-FR" dirty="0" err="1" smtClean="0"/>
              <a:t>keV</a:t>
            </a:r>
            <a:endParaRPr lang="fr-FR" dirty="0" smtClean="0"/>
          </a:p>
          <a:p>
            <a:r>
              <a:rPr lang="fr-FR" dirty="0" smtClean="0"/>
              <a:t>@10ns and 100ns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291374" y="3750493"/>
            <a:ext cx="588296" cy="10843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22976" y="3296041"/>
            <a:ext cx="237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detected</a:t>
            </a:r>
            <a:r>
              <a:rPr lang="fr-FR" dirty="0" smtClean="0"/>
              <a:t> 122 keV@3µs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293783" y="3228445"/>
            <a:ext cx="1051912" cy="18218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32520" y="2833049"/>
            <a:ext cx="23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X-ray flash signal  </a:t>
            </a:r>
            <a:r>
              <a:rPr lang="fr-FR" dirty="0" err="1" smtClean="0"/>
              <a:t>tail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15</a:t>
            </a:fld>
            <a:endParaRPr lang="fr-FR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299518" y="1986491"/>
            <a:ext cx="888503" cy="4409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6127" y="570259"/>
            <a:ext cx="7707086" cy="369332"/>
          </a:xfrm>
          <a:prstGeom prst="rect">
            <a:avLst/>
          </a:prstGeom>
          <a:solidFill>
            <a:srgbClr val="4029CB">
              <a:alpha val="13000"/>
            </a:srgbClr>
          </a:solidFill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22" name="TextBox 43"/>
          <p:cNvSpPr txBox="1"/>
          <p:nvPr/>
        </p:nvSpPr>
        <p:spPr>
          <a:xfrm>
            <a:off x="2480367" y="2983"/>
            <a:ext cx="7899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EXPLORING SEMICONDUCTOR: </a:t>
            </a:r>
            <a:r>
              <a:rPr lang="en-US" sz="2400" b="1" dirty="0">
                <a:solidFill>
                  <a:schemeClr val="bg1"/>
                </a:solidFill>
              </a:rPr>
              <a:t>Cadmium telluride (</a:t>
            </a:r>
            <a:r>
              <a:rPr lang="fr-FR" sz="2400" b="1" dirty="0" err="1">
                <a:solidFill>
                  <a:schemeClr val="bg1"/>
                </a:solidFill>
              </a:rPr>
              <a:t>CdTe</a:t>
            </a:r>
            <a:r>
              <a:rPr lang="fr-FR" sz="2400" b="1" dirty="0" smtClean="0">
                <a:solidFill>
                  <a:schemeClr val="bg1"/>
                </a:solidFill>
              </a:rPr>
              <a:t>)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TextBox 15"/>
          <p:cNvSpPr txBox="1"/>
          <p:nvPr/>
        </p:nvSpPr>
        <p:spPr>
          <a:xfrm>
            <a:off x="0" y="486555"/>
            <a:ext cx="472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Real case: </a:t>
            </a:r>
            <a:r>
              <a:rPr lang="fr-FR" sz="2400" dirty="0" err="1" smtClean="0"/>
              <a:t>CdTe+X-flash</a:t>
            </a:r>
            <a:r>
              <a:rPr lang="fr-FR" sz="2400" dirty="0" smtClean="0"/>
              <a:t>+</a:t>
            </a:r>
            <a:r>
              <a:rPr lang="el-GR" sz="2400" dirty="0" smtClean="0"/>
              <a:t>γ</a:t>
            </a:r>
            <a:endParaRPr lang="en-US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2065116" y="1233021"/>
            <a:ext cx="4730296" cy="400110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X-flash(t=0)+</a:t>
            </a:r>
            <a:r>
              <a:rPr lang="el-GR" sz="2000" b="1" dirty="0" smtClean="0"/>
              <a:t>γ</a:t>
            </a:r>
            <a:r>
              <a:rPr lang="fr-FR" sz="2000" b="1" dirty="0" smtClean="0"/>
              <a:t>(10ns)+</a:t>
            </a:r>
            <a:r>
              <a:rPr lang="el-GR" sz="2000" b="1" dirty="0"/>
              <a:t>γ</a:t>
            </a:r>
            <a:r>
              <a:rPr lang="fr-FR" sz="2000" b="1" dirty="0" smtClean="0"/>
              <a:t>(100ns)+</a:t>
            </a:r>
            <a:r>
              <a:rPr lang="el-GR" sz="2000" b="1" dirty="0"/>
              <a:t>γ</a:t>
            </a:r>
            <a:r>
              <a:rPr lang="fr-FR" sz="2000" b="1" dirty="0" smtClean="0"/>
              <a:t>(3µs)</a:t>
            </a:r>
            <a:endParaRPr lang="en-US" sz="20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432483" y="5723302"/>
            <a:ext cx="2405609" cy="307777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r>
              <a:rPr lang="fr-FR" sz="1400" b="1" dirty="0" err="1" smtClean="0"/>
              <a:t>Transient</a:t>
            </a:r>
            <a:r>
              <a:rPr lang="fr-FR" sz="1400" b="1" dirty="0" smtClean="0"/>
              <a:t> time (s)</a:t>
            </a:r>
            <a:endParaRPr lang="fr-FR" sz="1400" b="1" dirty="0"/>
          </a:p>
        </p:txBody>
      </p:sp>
      <p:sp>
        <p:nvSpPr>
          <p:cNvPr id="27" name="ZoneTexte 26"/>
          <p:cNvSpPr txBox="1"/>
          <p:nvPr/>
        </p:nvSpPr>
        <p:spPr>
          <a:xfrm rot="16200000">
            <a:off x="-177079" y="3142152"/>
            <a:ext cx="2405609" cy="307777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Anode </a:t>
            </a:r>
            <a:r>
              <a:rPr lang="fr-FR" sz="1400" b="1" dirty="0" err="1" smtClean="0"/>
              <a:t>current</a:t>
            </a:r>
            <a:r>
              <a:rPr lang="fr-FR" sz="1400" b="1" dirty="0" smtClean="0"/>
              <a:t> (A)</a:t>
            </a:r>
            <a:endParaRPr lang="fr-FR" sz="1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065116" y="5098417"/>
            <a:ext cx="91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T=0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0199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387466"/>
            <a:ext cx="12192000" cy="45719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242"/>
            <a:ext cx="12192000" cy="523220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38600" y="36019"/>
            <a:ext cx="4633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CONCLUSIONS AND PERSPECTIVES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16/12/2021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16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50795" y="4083655"/>
            <a:ext cx="11846827" cy="2169825"/>
          </a:xfrm>
          <a:prstGeom prst="rect">
            <a:avLst/>
          </a:prstGeom>
          <a:ln>
            <a:solidFill>
              <a:srgbClr val="4029CB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Back to </a:t>
            </a:r>
            <a:r>
              <a:rPr lang="fr-FR" dirty="0" err="1"/>
              <a:t>scintillators</a:t>
            </a:r>
            <a:r>
              <a:rPr lang="fr-FR" dirty="0"/>
              <a:t>=&gt; </a:t>
            </a:r>
            <a:r>
              <a:rPr lang="fr-FR" dirty="0" err="1" smtClean="0"/>
              <a:t>Filter</a:t>
            </a:r>
            <a:r>
              <a:rPr lang="fr-FR" dirty="0" smtClean="0"/>
              <a:t> </a:t>
            </a:r>
            <a:r>
              <a:rPr lang="fr-FR" dirty="0" err="1" smtClean="0"/>
              <a:t>emission</a:t>
            </a:r>
            <a:r>
              <a:rPr lang="fr-FR" dirty="0" smtClean="0"/>
              <a:t> light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Scintillator</a:t>
            </a:r>
            <a:endParaRPr lang="fr-FR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 smtClean="0"/>
              <a:t>Use 14 bits ; 2Gs/s ; </a:t>
            </a:r>
            <a:r>
              <a:rPr lang="fr-FR" smtClean="0"/>
              <a:t>1GB memory </a:t>
            </a:r>
            <a:r>
              <a:rPr lang="fr-FR" dirty="0" err="1" smtClean="0"/>
              <a:t>digitizer</a:t>
            </a:r>
            <a:endParaRPr lang="fr-FR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 err="1"/>
              <a:t>Try</a:t>
            </a:r>
            <a:r>
              <a:rPr lang="fr-FR" dirty="0"/>
              <a:t> </a:t>
            </a:r>
            <a:r>
              <a:rPr lang="fr-FR" dirty="0" err="1"/>
              <a:t>silicon</a:t>
            </a:r>
            <a:r>
              <a:rPr lang="fr-FR" dirty="0"/>
              <a:t>=&gt; </a:t>
            </a:r>
            <a:r>
              <a:rPr lang="fr-FR" dirty="0" err="1"/>
              <a:t>with</a:t>
            </a:r>
            <a:r>
              <a:rPr lang="fr-FR" dirty="0"/>
              <a:t> more </a:t>
            </a:r>
            <a:r>
              <a:rPr lang="fr-FR" dirty="0" err="1" smtClean="0"/>
              <a:t>thickness</a:t>
            </a:r>
            <a:r>
              <a:rPr lang="fr-FR" dirty="0" smtClean="0"/>
              <a:t> (good </a:t>
            </a:r>
            <a:r>
              <a:rPr lang="fr-FR" dirty="0" err="1" smtClean="0"/>
              <a:t>hole</a:t>
            </a:r>
            <a:r>
              <a:rPr lang="fr-FR" dirty="0" smtClean="0"/>
              <a:t> and </a:t>
            </a:r>
            <a:r>
              <a:rPr lang="fr-FR" dirty="0" err="1" smtClean="0"/>
              <a:t>electron</a:t>
            </a:r>
            <a:r>
              <a:rPr lang="fr-FR" dirty="0" smtClean="0"/>
              <a:t> </a:t>
            </a:r>
            <a:r>
              <a:rPr lang="fr-FR" dirty="0" err="1" smtClean="0"/>
              <a:t>mobility</a:t>
            </a:r>
            <a:r>
              <a:rPr lang="fr-FR" dirty="0" smtClean="0"/>
              <a:t>)</a:t>
            </a:r>
            <a:endParaRPr lang="fr-FR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 err="1" smtClean="0"/>
              <a:t>Further</a:t>
            </a:r>
            <a:r>
              <a:rPr lang="fr-FR" dirty="0" smtClean="0"/>
              <a:t> test </a:t>
            </a:r>
            <a:r>
              <a:rPr lang="fr-FR" dirty="0" err="1" smtClean="0"/>
              <a:t>experiments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year</a:t>
            </a:r>
            <a:r>
              <a:rPr lang="fr-FR" dirty="0" smtClean="0"/>
              <a:t>: CELIA/LULI/CLPU</a:t>
            </a:r>
            <a:endParaRPr lang="fr-FR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Suggestions are </a:t>
            </a:r>
            <a:r>
              <a:rPr lang="fr-FR" dirty="0" err="1"/>
              <a:t>welcomed</a:t>
            </a:r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150795" y="625682"/>
            <a:ext cx="11846827" cy="3323987"/>
            <a:chOff x="172585" y="760999"/>
            <a:chExt cx="11846827" cy="3323987"/>
          </a:xfrm>
        </p:grpSpPr>
        <p:sp>
          <p:nvSpPr>
            <p:cNvPr id="2" name="TextBox 1"/>
            <p:cNvSpPr txBox="1"/>
            <p:nvPr/>
          </p:nvSpPr>
          <p:spPr>
            <a:xfrm>
              <a:off x="172585" y="760999"/>
              <a:ext cx="11846827" cy="3323987"/>
            </a:xfrm>
            <a:prstGeom prst="rect">
              <a:avLst/>
            </a:prstGeom>
            <a:noFill/>
            <a:ln>
              <a:solidFill>
                <a:srgbClr val="4029CB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fr-FR" sz="2000" dirty="0" smtClean="0"/>
                <a:t>Online </a:t>
              </a:r>
              <a:r>
                <a:rPr lang="fr-FR" sz="2000" dirty="0" err="1" smtClean="0"/>
                <a:t>particle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detection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is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necessary</a:t>
              </a:r>
              <a:r>
                <a:rPr lang="fr-FR" sz="2000" dirty="0" smtClean="0"/>
                <a:t> for high </a:t>
              </a:r>
              <a:r>
                <a:rPr lang="fr-FR" sz="2000" dirty="0" err="1" smtClean="0"/>
                <a:t>repetition</a:t>
              </a:r>
              <a:r>
                <a:rPr lang="fr-FR" sz="2000" dirty="0" smtClean="0"/>
                <a:t> rate lasers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fr-FR" sz="2000" dirty="0" smtClean="0"/>
                <a:t>CMOS (</a:t>
              </a:r>
              <a:r>
                <a:rPr lang="fr-FR" sz="2000" dirty="0" err="1" smtClean="0"/>
                <a:t>IPHC+RadEye</a:t>
              </a:r>
              <a:r>
                <a:rPr lang="fr-FR" sz="2000" dirty="0"/>
                <a:t>)</a:t>
              </a:r>
              <a:r>
                <a:rPr lang="fr-FR" sz="2000" dirty="0" smtClean="0"/>
                <a:t> detector calibration </a:t>
              </a:r>
              <a:r>
                <a:rPr lang="fr-FR" sz="2000" dirty="0" err="1" smtClean="0"/>
                <a:t>is</a:t>
              </a:r>
              <a:r>
                <a:rPr lang="fr-FR" sz="2000" dirty="0"/>
                <a:t> </a:t>
              </a:r>
              <a:r>
                <a:rPr lang="fr-FR" sz="2000" dirty="0" err="1" smtClean="0"/>
                <a:t>mandatory</a:t>
              </a:r>
              <a:r>
                <a:rPr lang="fr-FR" sz="2000" dirty="0" smtClean="0"/>
                <a:t> for online proton </a:t>
              </a:r>
              <a:r>
                <a:rPr lang="fr-FR" sz="2000" dirty="0" err="1" smtClean="0"/>
                <a:t>detection</a:t>
              </a:r>
              <a:endParaRPr lang="fr-FR" sz="2000" dirty="0" smtClean="0"/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fr-FR" sz="2000" dirty="0" smtClean="0"/>
                <a:t>Large </a:t>
              </a:r>
              <a:r>
                <a:rPr lang="fr-FR" sz="2000" dirty="0" err="1" smtClean="0"/>
                <a:t>Quantities</a:t>
              </a:r>
              <a:r>
                <a:rPr lang="fr-FR" sz="2000" dirty="0" smtClean="0"/>
                <a:t> of </a:t>
              </a:r>
              <a:r>
                <a:rPr lang="fr-FR" sz="2000" dirty="0" err="1" smtClean="0"/>
                <a:t>Xrays</a:t>
              </a:r>
              <a:r>
                <a:rPr lang="fr-FR" sz="2000" dirty="0" smtClean="0"/>
                <a:t> =&gt;A major limitation of </a:t>
              </a:r>
              <a:r>
                <a:rPr lang="fr-FR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𝜸 </a:t>
              </a:r>
              <a:r>
                <a:rPr lang="fr-FR" sz="2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spectroscopy</a:t>
              </a:r>
              <a:r>
                <a:rPr lang="fr-FR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in Laser Plasma</a:t>
              </a:r>
              <a:endParaRPr lang="fr-FR" sz="2000" dirty="0" smtClean="0"/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fr-FR" sz="2000" dirty="0" err="1" smtClean="0"/>
                <a:t>With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scintillators</a:t>
              </a:r>
              <a:r>
                <a:rPr lang="fr-FR" sz="2000" dirty="0" smtClean="0"/>
                <a:t> =&gt;</a:t>
              </a:r>
              <a:r>
                <a:rPr lang="fr-FR" sz="2000" dirty="0"/>
                <a:t> </a:t>
              </a:r>
              <a:r>
                <a:rPr lang="fr-FR" sz="2000" dirty="0" err="1" smtClean="0"/>
                <a:t>Deadtime</a:t>
              </a:r>
              <a:r>
                <a:rPr lang="fr-FR" sz="2000" dirty="0" smtClean="0"/>
                <a:t>: 10s of µs</a:t>
              </a:r>
              <a:endParaRPr lang="fr-FR" sz="2000" dirty="0"/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fr-FR" sz="2000" dirty="0" err="1" smtClean="0"/>
                <a:t>CdTe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considered</a:t>
              </a:r>
              <a:r>
                <a:rPr lang="fr-FR" sz="2000" dirty="0" smtClean="0"/>
                <a:t>:</a:t>
              </a:r>
            </a:p>
            <a:p>
              <a:pPr marL="1257300" lvl="2" indent="-342900" algn="just">
                <a:lnSpc>
                  <a:spcPct val="150000"/>
                </a:lnSpc>
                <a:buFont typeface="Symbol" panose="05050102010706020507" pitchFamily="18" charset="2"/>
                <a:buChar char="Þ"/>
              </a:pPr>
              <a:r>
                <a:rPr lang="fr-FR" sz="2000" dirty="0" err="1" smtClean="0"/>
                <a:t>detection</a:t>
              </a:r>
              <a:r>
                <a:rPr lang="fr-FR" sz="2000" dirty="0" smtClean="0"/>
                <a:t> </a:t>
              </a:r>
              <a:r>
                <a:rPr lang="fr-FR" sz="2000" dirty="0"/>
                <a:t>possible  </a:t>
              </a:r>
              <a:r>
                <a:rPr lang="fr-FR" sz="2000" dirty="0" err="1"/>
                <a:t>within</a:t>
              </a:r>
              <a:r>
                <a:rPr lang="fr-FR" sz="2000" dirty="0"/>
                <a:t> few </a:t>
              </a:r>
              <a:r>
                <a:rPr lang="fr-FR" sz="2000" dirty="0" smtClean="0"/>
                <a:t>µs</a:t>
              </a:r>
            </a:p>
            <a:p>
              <a:pPr marL="1257300" lvl="2" indent="-342900" algn="just">
                <a:lnSpc>
                  <a:spcPct val="150000"/>
                </a:lnSpc>
                <a:buFont typeface="Symbol" panose="05050102010706020507" pitchFamily="18" charset="2"/>
                <a:buChar char="Þ"/>
              </a:pPr>
              <a:r>
                <a:rPr lang="fr-FR" sz="2000" dirty="0" err="1" smtClean="0"/>
                <a:t>Pileup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concerns</a:t>
              </a:r>
              <a:endParaRPr lang="fr-FR" sz="2000" dirty="0" smtClean="0"/>
            </a:p>
          </p:txBody>
        </p:sp>
        <p:sp>
          <p:nvSpPr>
            <p:cNvPr id="11" name="Multiplication 10"/>
            <p:cNvSpPr/>
            <p:nvPr/>
          </p:nvSpPr>
          <p:spPr>
            <a:xfrm>
              <a:off x="3175574" y="3706448"/>
              <a:ext cx="295835" cy="267917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1894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17</a:t>
            </a:fld>
            <a:endParaRPr lang="fr-FR"/>
          </a:p>
        </p:txBody>
      </p:sp>
      <p:sp>
        <p:nvSpPr>
          <p:cNvPr id="11" name="TextBox 5"/>
          <p:cNvSpPr txBox="1"/>
          <p:nvPr/>
        </p:nvSpPr>
        <p:spPr>
          <a:xfrm>
            <a:off x="2539116" y="4158124"/>
            <a:ext cx="6922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THANK YOU FOR LISTENING</a:t>
            </a:r>
            <a:endParaRPr lang="fr-FR" sz="4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2632901" y="1249328"/>
            <a:ext cx="6519100" cy="2730101"/>
            <a:chOff x="3187608" y="1300926"/>
            <a:chExt cx="6519100" cy="2730101"/>
          </a:xfrm>
        </p:grpSpPr>
        <p:sp>
          <p:nvSpPr>
            <p:cNvPr id="13" name="ZoneTexte 12"/>
            <p:cNvSpPr txBox="1"/>
            <p:nvPr/>
          </p:nvSpPr>
          <p:spPr>
            <a:xfrm>
              <a:off x="3187608" y="1968924"/>
              <a:ext cx="65191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smtClean="0"/>
                <a:t>Service </a:t>
              </a:r>
              <a:r>
                <a:rPr lang="fr-FR" sz="3200" dirty="0" err="1" smtClean="0"/>
                <a:t>electronique</a:t>
              </a:r>
              <a:r>
                <a:rPr lang="fr-FR" sz="3200" dirty="0" smtClean="0"/>
                <a:t> et </a:t>
              </a:r>
              <a:r>
                <a:rPr lang="fr-FR" sz="3200" dirty="0" err="1" smtClean="0"/>
                <a:t>aquisition</a:t>
              </a:r>
              <a:endParaRPr lang="fr-FR" sz="3200" dirty="0" smtClean="0"/>
            </a:p>
            <a:p>
              <a:pPr algn="ctr"/>
              <a:r>
                <a:rPr lang="fr-FR" sz="3200" dirty="0" smtClean="0"/>
                <a:t>Service </a:t>
              </a:r>
              <a:r>
                <a:rPr lang="fr-FR" sz="3200" dirty="0" smtClean="0"/>
                <a:t>instrumentation</a:t>
              </a:r>
            </a:p>
            <a:p>
              <a:pPr algn="ctr"/>
              <a:r>
                <a:rPr lang="fr-FR" sz="3200" dirty="0"/>
                <a:t>Service </a:t>
              </a:r>
              <a:r>
                <a:rPr lang="fr-FR" sz="3200" dirty="0" err="1" smtClean="0"/>
                <a:t>Mecanique</a:t>
              </a:r>
              <a:r>
                <a:rPr lang="fr-FR" sz="3200" dirty="0" smtClean="0"/>
                <a:t>/BE</a:t>
              </a:r>
              <a:endParaRPr lang="fr-FR" sz="3200" dirty="0" smtClean="0"/>
            </a:p>
            <a:p>
              <a:pPr algn="ctr"/>
              <a:r>
                <a:rPr lang="fr-FR" sz="3200" dirty="0" smtClean="0"/>
                <a:t>Service Administration (Nadine     ) </a:t>
              </a:r>
              <a:endParaRPr lang="fr-FR" sz="3200" dirty="0" smtClean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83772" y="1300926"/>
              <a:ext cx="15301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MERCI</a:t>
              </a:r>
              <a:endParaRPr lang="fr-FR" sz="3200" dirty="0"/>
            </a:p>
          </p:txBody>
        </p:sp>
        <p:sp>
          <p:nvSpPr>
            <p:cNvPr id="15" name="Cœur 14"/>
            <p:cNvSpPr/>
            <p:nvPr/>
          </p:nvSpPr>
          <p:spPr>
            <a:xfrm>
              <a:off x="8754999" y="3550380"/>
              <a:ext cx="410308" cy="386862"/>
            </a:xfrm>
            <a:prstGeom prst="heart">
              <a:avLst/>
            </a:prstGeom>
            <a:solidFill>
              <a:srgbClr val="FFC2C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329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33031" y="2841276"/>
            <a:ext cx="232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Backup slides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7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19</a:t>
            </a:fld>
            <a:endParaRPr lang="fr-FR"/>
          </a:p>
        </p:txBody>
      </p:sp>
      <p:pic>
        <p:nvPicPr>
          <p:cNvPr id="9" name="Image 17" descr="D:\recherche\ELI_NP\Carbon_ion_spectrum.jpg">
            <a:extLst>
              <a:ext uri="{FF2B5EF4-FFF2-40B4-BE49-F238E27FC236}">
                <a16:creationId xmlns:a16="http://schemas.microsoft.com/office/drawing/2014/main" id="{99843B72-A826-495A-92FA-713817FC5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696" r="-661"/>
          <a:stretch>
            <a:fillRect/>
          </a:stretch>
        </p:blipFill>
        <p:spPr bwMode="auto">
          <a:xfrm>
            <a:off x="525162" y="774302"/>
            <a:ext cx="5310861" cy="438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CFBB0F85-4286-4455-9391-752608C50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744" y="5426413"/>
            <a:ext cx="41862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000" i="1" dirty="0">
                <a:latin typeface="+mn-lt"/>
              </a:rPr>
              <a:t>Carroll, D. C et al.,</a:t>
            </a:r>
            <a:r>
              <a:rPr lang="en-GB" altLang="fr-FR" sz="1000" i="1" dirty="0">
                <a:latin typeface="+mn-lt"/>
                <a:cs typeface="Times New Roman" pitchFamily="18" charset="0"/>
              </a:rPr>
              <a:t>New Journal of Physics </a:t>
            </a:r>
            <a:r>
              <a:rPr lang="en-GB" altLang="fr-FR" sz="1000" b="1" dirty="0">
                <a:latin typeface="+mn-lt"/>
                <a:cs typeface="Times New Roman" pitchFamily="18" charset="0"/>
              </a:rPr>
              <a:t>12 </a:t>
            </a:r>
            <a:r>
              <a:rPr lang="en-GB" altLang="fr-FR" sz="1000" dirty="0">
                <a:latin typeface="+mn-lt"/>
                <a:cs typeface="Times New Roman" pitchFamily="18" charset="0"/>
              </a:rPr>
              <a:t>(2010) 045020 (15pp</a:t>
            </a:r>
            <a:r>
              <a:rPr lang="en-GB" altLang="fr-FR" sz="1000" dirty="0" smtClean="0">
                <a:latin typeface="+mn-lt"/>
                <a:cs typeface="Times New Roman" pitchFamily="18" charset="0"/>
              </a:rPr>
              <a:t>)</a:t>
            </a:r>
            <a:endParaRPr lang="en-GB" altLang="fr-FR" sz="1000" dirty="0">
              <a:latin typeface="+mn-lt"/>
              <a:cs typeface="Times New Roman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20235" y="63112"/>
            <a:ext cx="456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Energies </a:t>
            </a:r>
            <a:r>
              <a:rPr lang="fr-FR" dirty="0" err="1" smtClean="0"/>
              <a:t>reached</a:t>
            </a:r>
            <a:r>
              <a:rPr lang="fr-FR" dirty="0" smtClean="0"/>
              <a:t> for C and H ions</a:t>
            </a:r>
            <a:endParaRPr lang="fr-FR" dirty="0"/>
          </a:p>
        </p:txBody>
      </p:sp>
      <p:grpSp>
        <p:nvGrpSpPr>
          <p:cNvPr id="11" name="Groupe 19">
            <a:extLst>
              <a:ext uri="{FF2B5EF4-FFF2-40B4-BE49-F238E27FC236}">
                <a16:creationId xmlns:a16="http://schemas.microsoft.com/office/drawing/2014/main" id="{2070AFBB-4415-4AFA-8B78-E66269E45F77}"/>
              </a:ext>
            </a:extLst>
          </p:cNvPr>
          <p:cNvGrpSpPr>
            <a:grpSpLocks/>
          </p:cNvGrpSpPr>
          <p:nvPr/>
        </p:nvGrpSpPr>
        <p:grpSpPr bwMode="auto">
          <a:xfrm>
            <a:off x="6522787" y="1002854"/>
            <a:ext cx="4315824" cy="3925001"/>
            <a:chOff x="5364088" y="1628800"/>
            <a:chExt cx="3528392" cy="3579153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66E46362-9D19-45C7-9ABC-FE1B8A3F0D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628800"/>
              <a:ext cx="3528392" cy="3356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A9F6000-2A0A-4493-B591-C202A154C001}"/>
                </a:ext>
              </a:extLst>
            </p:cNvPr>
            <p:cNvSpPr txBox="1"/>
            <p:nvPr/>
          </p:nvSpPr>
          <p:spPr>
            <a:xfrm>
              <a:off x="5573831" y="5013124"/>
              <a:ext cx="1978111" cy="1948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050" i="1" dirty="0" err="1"/>
                <a:t>Macchi</a:t>
              </a:r>
              <a:r>
                <a:rPr lang="fr-FR" sz="1050" i="1" dirty="0"/>
                <a:t> et al. </a:t>
              </a:r>
              <a:r>
                <a:rPr lang="fr-FR" sz="1050" i="1" dirty="0" err="1"/>
                <a:t>Rev</a:t>
              </a:r>
              <a:r>
                <a:rPr lang="fr-FR" sz="1050" i="1" dirty="0"/>
                <a:t>. </a:t>
              </a:r>
              <a:r>
                <a:rPr lang="fr-FR" sz="1050" i="1" dirty="0" err="1"/>
                <a:t>Mod</a:t>
              </a:r>
              <a:r>
                <a:rPr lang="fr-FR" sz="1050" i="1" dirty="0"/>
                <a:t>. </a:t>
              </a:r>
              <a:r>
                <a:rPr lang="fr-FR" sz="1050" i="1" dirty="0" err="1"/>
                <a:t>Phys</a:t>
              </a:r>
              <a:r>
                <a:rPr lang="fr-FR" sz="1050" i="1" dirty="0"/>
                <a:t>, </a:t>
              </a:r>
              <a:r>
                <a:rPr lang="fr-FR" sz="1050" b="1" i="1" dirty="0"/>
                <a:t>85</a:t>
              </a:r>
              <a:r>
                <a:rPr lang="fr-FR" sz="1050" i="1" dirty="0"/>
                <a:t>, 751 (2013)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49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87466"/>
            <a:ext cx="12192000" cy="45719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242"/>
            <a:ext cx="12192000" cy="523220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1154668" y="1368277"/>
            <a:ext cx="9882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dirty="0" err="1" smtClean="0"/>
              <a:t>Context</a:t>
            </a:r>
            <a:r>
              <a:rPr lang="fr-FR" sz="2800" dirty="0" smtClean="0"/>
              <a:t>: High power Lasers for ion </a:t>
            </a:r>
            <a:r>
              <a:rPr lang="fr-FR" sz="2800" dirty="0" err="1" smtClean="0"/>
              <a:t>acceleration</a:t>
            </a:r>
            <a:endParaRPr lang="fr-FR" sz="2800" dirty="0" smtClean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FR" sz="2800" dirty="0" smtClean="0"/>
              <a:t>Solid </a:t>
            </a:r>
            <a:r>
              <a:rPr lang="fr-FR" sz="2800" dirty="0" err="1" smtClean="0"/>
              <a:t>targets</a:t>
            </a:r>
            <a:r>
              <a:rPr lang="fr-FR" sz="2800" dirty="0" smtClean="0"/>
              <a:t> to </a:t>
            </a:r>
            <a:r>
              <a:rPr lang="fr-FR" sz="2800" dirty="0" err="1" smtClean="0"/>
              <a:t>Gas</a:t>
            </a:r>
            <a:r>
              <a:rPr lang="fr-FR" sz="2800" dirty="0" smtClean="0"/>
              <a:t> Jet </a:t>
            </a:r>
            <a:r>
              <a:rPr lang="fr-FR" sz="2800" dirty="0" err="1" smtClean="0"/>
              <a:t>targets</a:t>
            </a:r>
            <a:endParaRPr lang="fr-FR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dirty="0" smtClean="0"/>
              <a:t>Main </a:t>
            </a:r>
            <a:r>
              <a:rPr lang="fr-FR" sz="2800" dirty="0" err="1" smtClean="0"/>
              <a:t>work</a:t>
            </a:r>
            <a:r>
              <a:rPr lang="fr-FR" sz="2800" dirty="0" smtClean="0"/>
              <a:t>: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FR" sz="2800" dirty="0"/>
              <a:t>Online proton </a:t>
            </a:r>
            <a:r>
              <a:rPr lang="fr-FR" sz="2800" dirty="0" err="1" smtClean="0"/>
              <a:t>detection</a:t>
            </a:r>
            <a:endParaRPr lang="fr-FR" sz="2800" dirty="0" smtClean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400" dirty="0" err="1" smtClean="0"/>
              <a:t>From</a:t>
            </a:r>
            <a:r>
              <a:rPr lang="fr-FR" sz="2400" dirty="0" smtClean="0"/>
              <a:t> Imaging Plates to CMOS detector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FR" sz="2800" dirty="0" smtClean="0"/>
              <a:t>Gamma </a:t>
            </a:r>
            <a:r>
              <a:rPr lang="fr-FR" sz="2800" dirty="0" err="1" smtClean="0"/>
              <a:t>Spectroscopy</a:t>
            </a:r>
            <a:r>
              <a:rPr lang="fr-FR" sz="2800" dirty="0" smtClean="0"/>
              <a:t> in Laser </a:t>
            </a:r>
            <a:r>
              <a:rPr lang="fr-FR" sz="2800" dirty="0" err="1" smtClean="0"/>
              <a:t>environment</a:t>
            </a:r>
            <a:r>
              <a:rPr lang="fr-FR" sz="2800" dirty="0" smtClean="0"/>
              <a:t>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400" dirty="0" err="1" smtClean="0"/>
              <a:t>Scintillators</a:t>
            </a:r>
            <a:endParaRPr lang="fr-FR" sz="2400" dirty="0" smtClean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400" dirty="0" err="1" smtClean="0"/>
              <a:t>Semiconductors</a:t>
            </a:r>
            <a:endParaRPr lang="fr-FR" sz="24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dirty="0" smtClean="0"/>
              <a:t>Conclusions and Perspectives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55006" y="17434"/>
            <a:ext cx="4259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CONTENT SUMMARY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7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8405">
            <a:off x="-172096" y="1372225"/>
            <a:ext cx="2020592" cy="20205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87466"/>
            <a:ext cx="12192000" cy="45719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242"/>
            <a:ext cx="12192000" cy="523220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1162" y="-20178"/>
            <a:ext cx="548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800" dirty="0" smtClean="0">
                <a:solidFill>
                  <a:schemeClr val="bg1"/>
                </a:solidFill>
              </a:rPr>
              <a:t>ONLINE PROTON DETECTION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20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34167" y="623737"/>
            <a:ext cx="4151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CMOS detector calibration </a:t>
            </a:r>
            <a:r>
              <a:rPr lang="fr-FR" dirty="0" err="1" smtClean="0"/>
              <a:t>done</a:t>
            </a:r>
            <a:r>
              <a:rPr lang="fr-FR" dirty="0" smtClean="0"/>
              <a:t> at AIFIRA 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9531368" y="959084"/>
            <a:ext cx="23468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Picture of </a:t>
            </a:r>
            <a:r>
              <a:rPr lang="fr-FR" dirty="0" err="1" smtClean="0"/>
              <a:t>cmos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Some</a:t>
            </a:r>
            <a:r>
              <a:rPr lang="fr-FR" dirty="0" smtClean="0"/>
              <a:t> irradiation</a:t>
            </a:r>
          </a:p>
          <a:p>
            <a:endParaRPr lang="fr-FR" dirty="0"/>
          </a:p>
          <a:p>
            <a:r>
              <a:rPr lang="fr-FR" dirty="0" smtClean="0"/>
              <a:t>Calibration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03" y="3956757"/>
            <a:ext cx="2469363" cy="229127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685" y="1024382"/>
            <a:ext cx="3471590" cy="282406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61" y="993069"/>
            <a:ext cx="3939321" cy="393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320708" y="0"/>
            <a:ext cx="3494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OFFLINE ANALYSIS</a:t>
            </a:r>
            <a:endParaRPr lang="fr-FR" sz="2400" dirty="0"/>
          </a:p>
        </p:txBody>
      </p:sp>
      <p:grpSp>
        <p:nvGrpSpPr>
          <p:cNvPr id="24" name="Group 42"/>
          <p:cNvGrpSpPr/>
          <p:nvPr/>
        </p:nvGrpSpPr>
        <p:grpSpPr>
          <a:xfrm>
            <a:off x="5020235" y="778613"/>
            <a:ext cx="6851226" cy="4620385"/>
            <a:chOff x="629570" y="3920620"/>
            <a:chExt cx="3628507" cy="2433283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16" r="17452" b="12277"/>
            <a:stretch>
              <a:fillRect/>
            </a:stretch>
          </p:blipFill>
          <p:spPr bwMode="auto">
            <a:xfrm>
              <a:off x="629570" y="3920620"/>
              <a:ext cx="3628507" cy="243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ZoneTexte 24"/>
            <p:cNvSpPr txBox="1"/>
            <p:nvPr/>
          </p:nvSpPr>
          <p:spPr>
            <a:xfrm>
              <a:off x="2056744" y="4144104"/>
              <a:ext cx="45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/>
                <a:t>PMT</a:t>
              </a:r>
              <a:endParaRPr lang="en-GB" sz="1000" dirty="0"/>
            </a:p>
          </p:txBody>
        </p:sp>
        <p:sp>
          <p:nvSpPr>
            <p:cNvPr id="29" name="ZoneTexte 25"/>
            <p:cNvSpPr txBox="1"/>
            <p:nvPr/>
          </p:nvSpPr>
          <p:spPr>
            <a:xfrm>
              <a:off x="2911877" y="5253236"/>
              <a:ext cx="8297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HPD</a:t>
              </a:r>
              <a:endParaRPr lang="en-GB" dirty="0"/>
            </a:p>
          </p:txBody>
        </p:sp>
      </p:grpSp>
      <p:sp>
        <p:nvSpPr>
          <p:cNvPr id="30" name="TextBox 43"/>
          <p:cNvSpPr txBox="1"/>
          <p:nvPr/>
        </p:nvSpPr>
        <p:spPr>
          <a:xfrm>
            <a:off x="300808" y="778613"/>
            <a:ext cx="4466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/>
              <a:t>HPD has a </a:t>
            </a:r>
            <a:r>
              <a:rPr lang="fr-FR" sz="3200" dirty="0" err="1" smtClean="0"/>
              <a:t>wider</a:t>
            </a:r>
            <a:r>
              <a:rPr lang="fr-FR" sz="3200" dirty="0" smtClean="0"/>
              <a:t> range </a:t>
            </a:r>
            <a:r>
              <a:rPr lang="fr-FR" sz="3200" dirty="0" err="1" smtClean="0"/>
              <a:t>compared</a:t>
            </a:r>
            <a:r>
              <a:rPr lang="fr-FR" sz="3200" dirty="0" smtClean="0"/>
              <a:t> to PMT</a:t>
            </a:r>
            <a:endParaRPr lang="en-US" sz="32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44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905499" y="83205"/>
            <a:ext cx="2261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OFFLINE ANALYSIS</a:t>
            </a:r>
            <a:endParaRPr lang="fr-FR" dirty="0"/>
          </a:p>
        </p:txBody>
      </p:sp>
      <p:grpSp>
        <p:nvGrpSpPr>
          <p:cNvPr id="23" name="Group 22"/>
          <p:cNvGrpSpPr/>
          <p:nvPr/>
        </p:nvGrpSpPr>
        <p:grpSpPr>
          <a:xfrm>
            <a:off x="441312" y="1734738"/>
            <a:ext cx="3775727" cy="3197081"/>
            <a:chOff x="494913" y="723236"/>
            <a:chExt cx="2866794" cy="223366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825" y="750626"/>
              <a:ext cx="2858882" cy="220627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94913" y="723236"/>
              <a:ext cx="148980" cy="2723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fr-FR" dirty="0" smtClean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42613" y="186108"/>
            <a:ext cx="4079174" cy="3231475"/>
            <a:chOff x="7165159" y="661561"/>
            <a:chExt cx="2890882" cy="218702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159" y="741432"/>
              <a:ext cx="2890882" cy="210715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406864" y="661561"/>
              <a:ext cx="154272" cy="281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fr-FR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411" y="2507404"/>
            <a:ext cx="4089750" cy="31578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01355" y="3854601"/>
            <a:ext cx="29261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err="1"/>
              <a:t>Combining</a:t>
            </a:r>
            <a:r>
              <a:rPr lang="fr-FR" sz="1600" dirty="0"/>
              <a:t> successive </a:t>
            </a:r>
            <a:r>
              <a:rPr lang="fr-FR" sz="1600" dirty="0" err="1"/>
              <a:t>LEDs</a:t>
            </a:r>
            <a:r>
              <a:rPr lang="fr-FR" sz="1600" dirty="0"/>
              <a:t> </a:t>
            </a:r>
            <a:r>
              <a:rPr lang="fr-FR" sz="1600" dirty="0" err="1"/>
              <a:t>we</a:t>
            </a:r>
            <a:r>
              <a:rPr lang="fr-FR" sz="1600" dirty="0"/>
              <a:t> </a:t>
            </a:r>
            <a:r>
              <a:rPr lang="fr-FR" sz="1600" dirty="0" err="1"/>
              <a:t>can</a:t>
            </a:r>
            <a:r>
              <a:rPr lang="fr-FR" sz="1600" dirty="0"/>
              <a:t> restore </a:t>
            </a:r>
            <a:r>
              <a:rPr lang="fr-FR" sz="1600" dirty="0" err="1"/>
              <a:t>each</a:t>
            </a:r>
            <a:r>
              <a:rPr lang="fr-FR" sz="1600" dirty="0"/>
              <a:t> gamma pulse to </a:t>
            </a:r>
            <a:r>
              <a:rPr lang="fr-FR" sz="1600" dirty="0" err="1"/>
              <a:t>their</a:t>
            </a:r>
            <a:r>
              <a:rPr lang="fr-FR" sz="1600" dirty="0"/>
              <a:t> original amplitudes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21643" y="5694629"/>
            <a:ext cx="28597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/>
              <a:t>X-ray signal </a:t>
            </a:r>
            <a:r>
              <a:rPr lang="fr-FR" sz="1600" dirty="0" err="1"/>
              <a:t>baseline</a:t>
            </a:r>
            <a:r>
              <a:rPr lang="fr-FR" sz="1600" dirty="0"/>
              <a:t> </a:t>
            </a:r>
            <a:r>
              <a:rPr lang="fr-FR" sz="1600" dirty="0" err="1"/>
              <a:t>subtraction</a:t>
            </a:r>
            <a:endParaRPr lang="fr-FR" sz="1600" dirty="0"/>
          </a:p>
        </p:txBody>
      </p:sp>
      <p:sp>
        <p:nvSpPr>
          <p:cNvPr id="27" name="Rectangle 26"/>
          <p:cNvSpPr/>
          <p:nvPr/>
        </p:nvSpPr>
        <p:spPr>
          <a:xfrm>
            <a:off x="4545790" y="5615980"/>
            <a:ext cx="3607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Noise and EMP perturbation </a:t>
            </a:r>
            <a:r>
              <a:rPr lang="fr-FR" sz="1600" dirty="0" err="1" smtClean="0"/>
              <a:t>treatment</a:t>
            </a:r>
            <a:endParaRPr lang="fr-FR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8564210" y="3609202"/>
            <a:ext cx="14690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/>
              <a:t>Gain correction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76" y="2507404"/>
            <a:ext cx="3740825" cy="3136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76" y="109543"/>
            <a:ext cx="3717856" cy="2682461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3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8405">
            <a:off x="499525" y="1502609"/>
            <a:ext cx="2020592" cy="20205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87466"/>
            <a:ext cx="12192000" cy="45719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242"/>
            <a:ext cx="12192000" cy="523220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1162" y="-20178"/>
            <a:ext cx="548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800" dirty="0" smtClean="0">
                <a:solidFill>
                  <a:schemeClr val="bg1"/>
                </a:solidFill>
              </a:rPr>
              <a:t>ONLINE PROTON DETECTION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23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0352" y="549495"/>
            <a:ext cx="4151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CMOS detector calibration </a:t>
            </a:r>
            <a:r>
              <a:rPr lang="fr-FR" dirty="0" err="1" smtClean="0"/>
              <a:t>done</a:t>
            </a:r>
            <a:r>
              <a:rPr lang="fr-FR" dirty="0" smtClean="0"/>
              <a:t> at AIFIRA 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36414" y="4606907"/>
            <a:ext cx="2346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Energy</a:t>
            </a:r>
            <a:r>
              <a:rPr lang="fr-FR" dirty="0" smtClean="0"/>
              <a:t>: 3MeV</a:t>
            </a:r>
          </a:p>
          <a:p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diameter</a:t>
            </a:r>
            <a:r>
              <a:rPr lang="fr-FR" dirty="0" smtClean="0"/>
              <a:t>: 1µm</a:t>
            </a:r>
          </a:p>
          <a:p>
            <a:r>
              <a:rPr lang="fr-FR" dirty="0" err="1" smtClean="0"/>
              <a:t>Mean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r>
              <a:rPr lang="fr-FR" dirty="0" smtClean="0"/>
              <a:t> ~1pA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44" y="1266234"/>
            <a:ext cx="3471590" cy="282406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056" y="1002339"/>
            <a:ext cx="4894744" cy="4885869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8236939" y="2149153"/>
            <a:ext cx="104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back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835407" y="3260608"/>
            <a:ext cx="69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Front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6993337" y="3481836"/>
            <a:ext cx="919172" cy="9315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040633" y="3781738"/>
            <a:ext cx="14361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Proton </a:t>
            </a:r>
            <a:r>
              <a:rPr lang="fr-FR" dirty="0" err="1" smtClean="0">
                <a:solidFill>
                  <a:srgbClr val="FF0000"/>
                </a:solidFill>
              </a:rPr>
              <a:t>beam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82439" y="2444446"/>
            <a:ext cx="602615" cy="810053"/>
          </a:xfrm>
          <a:prstGeom prst="rect">
            <a:avLst/>
          </a:prstGeom>
          <a:solidFill>
            <a:schemeClr val="accent1">
              <a:lumMod val="40000"/>
              <a:lumOff val="60000"/>
              <a:alpha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10058781" y="2640051"/>
            <a:ext cx="23446" cy="163771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9562763" y="4269963"/>
            <a:ext cx="1730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Motor</a:t>
            </a:r>
            <a:r>
              <a:rPr lang="fr-FR" dirty="0" smtClean="0">
                <a:solidFill>
                  <a:schemeClr val="bg1"/>
                </a:solidFill>
              </a:rPr>
              <a:t> to move detector </a:t>
            </a:r>
            <a:r>
              <a:rPr lang="fr-FR" dirty="0" err="1" smtClean="0">
                <a:solidFill>
                  <a:schemeClr val="bg1"/>
                </a:solidFill>
              </a:rPr>
              <a:t>vertically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4241617" y="3069499"/>
            <a:ext cx="489673" cy="264256"/>
          </a:xfrm>
          <a:prstGeom prst="straightConnector1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2938302" y="3254499"/>
            <a:ext cx="177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E79B"/>
                </a:solidFill>
              </a:rPr>
              <a:t>CMOS detector sensitive area</a:t>
            </a:r>
            <a:endParaRPr lang="fr-FR" dirty="0">
              <a:solidFill>
                <a:srgbClr val="FFE79B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7209611" y="2383182"/>
            <a:ext cx="1035473" cy="0"/>
          </a:xfrm>
          <a:prstGeom prst="straightConnector1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6533167" y="2418305"/>
            <a:ext cx="17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E79B"/>
                </a:solidFill>
              </a:rPr>
              <a:t>CMOS detector</a:t>
            </a:r>
            <a:endParaRPr lang="fr-FR" dirty="0">
              <a:solidFill>
                <a:srgbClr val="FFE79B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3393613" y="2432802"/>
            <a:ext cx="583308" cy="592507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avec flèche 36"/>
          <p:cNvCxnSpPr/>
          <p:nvPr/>
        </p:nvCxnSpPr>
        <p:spPr>
          <a:xfrm flipH="1">
            <a:off x="3735325" y="1656784"/>
            <a:ext cx="200609" cy="744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3634794" y="1374097"/>
            <a:ext cx="804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Quartz</a:t>
            </a:r>
            <a:endParaRPr lang="fr-FR" sz="1400" dirty="0"/>
          </a:p>
        </p:txBody>
      </p:sp>
      <p:cxnSp>
        <p:nvCxnSpPr>
          <p:cNvPr id="40" name="Connecteur droit avec flèche 39"/>
          <p:cNvCxnSpPr/>
          <p:nvPr/>
        </p:nvCxnSpPr>
        <p:spPr>
          <a:xfrm flipV="1">
            <a:off x="8902344" y="2919695"/>
            <a:ext cx="26907" cy="135026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8369223" y="4301079"/>
            <a:ext cx="121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Detector </a:t>
            </a:r>
            <a:r>
              <a:rPr lang="fr-FR" dirty="0" err="1" smtClean="0">
                <a:solidFill>
                  <a:schemeClr val="bg1"/>
                </a:solidFill>
              </a:rPr>
              <a:t>Holder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50836" y="3445274"/>
            <a:ext cx="236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Pixel </a:t>
            </a:r>
            <a:r>
              <a:rPr lang="fr-FR" dirty="0"/>
              <a:t>dimension: </a:t>
            </a:r>
            <a:r>
              <a:rPr lang="fr-FR" dirty="0" smtClean="0"/>
              <a:t>20µm 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4944258" y="910013"/>
            <a:ext cx="302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In the </a:t>
            </a:r>
            <a:r>
              <a:rPr lang="fr-FR" b="1" dirty="0" err="1" smtClean="0">
                <a:solidFill>
                  <a:srgbClr val="FF0000"/>
                </a:solidFill>
              </a:rPr>
              <a:t>experimental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Chamber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3465115" y="4517607"/>
            <a:ext cx="2383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Nano </a:t>
            </a:r>
            <a:r>
              <a:rPr lang="fr-FR" sz="1600" dirty="0" err="1" smtClean="0"/>
              <a:t>beamline</a:t>
            </a:r>
            <a:r>
              <a:rPr lang="fr-FR" sz="1600" dirty="0" smtClean="0"/>
              <a:t> to </a:t>
            </a:r>
            <a:r>
              <a:rPr lang="fr-FR" sz="1600" dirty="0" err="1" smtClean="0"/>
              <a:t>fully</a:t>
            </a:r>
            <a:r>
              <a:rPr lang="fr-FR" sz="1600" dirty="0" smtClean="0"/>
              <a:t> control the </a:t>
            </a:r>
            <a:r>
              <a:rPr lang="fr-FR" sz="1600" dirty="0" err="1" smtClean="0"/>
              <a:t>sweep</a:t>
            </a:r>
            <a:r>
              <a:rPr lang="fr-FR" sz="1600" dirty="0" smtClean="0"/>
              <a:t> </a:t>
            </a:r>
            <a:r>
              <a:rPr lang="fr-FR" sz="1600" dirty="0" err="1" smtClean="0"/>
              <a:t>through</a:t>
            </a:r>
            <a:r>
              <a:rPr lang="fr-FR" sz="1600" dirty="0" smtClean="0"/>
              <a:t> </a:t>
            </a:r>
            <a:r>
              <a:rPr lang="fr-FR" sz="1600" dirty="0" err="1" smtClean="0"/>
              <a:t>different</a:t>
            </a:r>
            <a:r>
              <a:rPr lang="fr-FR" sz="1600" dirty="0" smtClean="0"/>
              <a:t> pixels of the detector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4835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37"/>
          <p:cNvGrpSpPr/>
          <p:nvPr/>
        </p:nvGrpSpPr>
        <p:grpSpPr>
          <a:xfrm>
            <a:off x="7406927" y="1152576"/>
            <a:ext cx="4225876" cy="2027892"/>
            <a:chOff x="7036974" y="897763"/>
            <a:chExt cx="4225876" cy="2166301"/>
          </a:xfrm>
        </p:grpSpPr>
        <p:grpSp>
          <p:nvGrpSpPr>
            <p:cNvPr id="84" name="Group 56"/>
            <p:cNvGrpSpPr/>
            <p:nvPr/>
          </p:nvGrpSpPr>
          <p:grpSpPr>
            <a:xfrm>
              <a:off x="8387445" y="2071997"/>
              <a:ext cx="2321372" cy="886915"/>
              <a:chOff x="2333064" y="4102647"/>
              <a:chExt cx="2817159" cy="1187408"/>
            </a:xfrm>
          </p:grpSpPr>
          <p:grpSp>
            <p:nvGrpSpPr>
              <p:cNvPr id="86" name="Group 62"/>
              <p:cNvGrpSpPr/>
              <p:nvPr/>
            </p:nvGrpSpPr>
            <p:grpSpPr>
              <a:xfrm>
                <a:off x="2333064" y="4102647"/>
                <a:ext cx="2817159" cy="1187408"/>
                <a:chOff x="1969994" y="4035918"/>
                <a:chExt cx="2210779" cy="704170"/>
              </a:xfrm>
            </p:grpSpPr>
            <p:sp>
              <p:nvSpPr>
                <p:cNvPr id="89" name="Oval 67"/>
                <p:cNvSpPr/>
                <p:nvPr/>
              </p:nvSpPr>
              <p:spPr>
                <a:xfrm>
                  <a:off x="3864767" y="4035918"/>
                  <a:ext cx="316006" cy="700745"/>
                </a:xfrm>
                <a:prstGeom prst="ellipse">
                  <a:avLst/>
                </a:prstGeom>
                <a:solidFill>
                  <a:srgbClr val="FFC2C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0" name="Group 68"/>
                <p:cNvGrpSpPr/>
                <p:nvPr/>
              </p:nvGrpSpPr>
              <p:grpSpPr>
                <a:xfrm>
                  <a:off x="2147047" y="4039343"/>
                  <a:ext cx="1875725" cy="693897"/>
                  <a:chOff x="905435" y="4089711"/>
                  <a:chExt cx="1875725" cy="693897"/>
                </a:xfrm>
              </p:grpSpPr>
              <p:sp>
                <p:nvSpPr>
                  <p:cNvPr id="92" name="Rectangle 91"/>
                  <p:cNvSpPr/>
                  <p:nvPr/>
                </p:nvSpPr>
                <p:spPr>
                  <a:xfrm>
                    <a:off x="905435" y="4089711"/>
                    <a:ext cx="1098176" cy="693897"/>
                  </a:xfrm>
                  <a:prstGeom prst="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>
                  <a:xfrm>
                    <a:off x="2014674" y="4089711"/>
                    <a:ext cx="766486" cy="693897"/>
                  </a:xfrm>
                  <a:prstGeom prst="rect">
                    <a:avLst/>
                  </a:prstGeom>
                  <a:solidFill>
                    <a:srgbClr val="FFC2C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1" name="Oval 69"/>
                <p:cNvSpPr/>
                <p:nvPr/>
              </p:nvSpPr>
              <p:spPr>
                <a:xfrm>
                  <a:off x="1969994" y="4039343"/>
                  <a:ext cx="316006" cy="700745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7" name="TextBox 65"/>
              <p:cNvSpPr txBox="1"/>
              <p:nvPr/>
            </p:nvSpPr>
            <p:spPr>
              <a:xfrm>
                <a:off x="2872701" y="4484594"/>
                <a:ext cx="898126" cy="49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LaBr3</a:t>
                </a:r>
                <a:endParaRPr lang="en-US" dirty="0"/>
              </a:p>
            </p:txBody>
          </p:sp>
          <p:sp>
            <p:nvSpPr>
              <p:cNvPr id="88" name="TextBox 66"/>
              <p:cNvSpPr txBox="1"/>
              <p:nvPr/>
            </p:nvSpPr>
            <p:spPr>
              <a:xfrm>
                <a:off x="4204325" y="4490855"/>
                <a:ext cx="764728" cy="528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PMT</a:t>
                </a:r>
                <a:endParaRPr lang="en-US" dirty="0"/>
              </a:p>
            </p:txBody>
          </p:sp>
        </p:grpSp>
        <p:sp>
          <p:nvSpPr>
            <p:cNvPr id="78" name="Rounded Rectangle 36"/>
            <p:cNvSpPr/>
            <p:nvPr/>
          </p:nvSpPr>
          <p:spPr>
            <a:xfrm>
              <a:off x="7036974" y="897763"/>
              <a:ext cx="4225876" cy="216630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37"/>
          <p:cNvGrpSpPr/>
          <p:nvPr/>
        </p:nvGrpSpPr>
        <p:grpSpPr>
          <a:xfrm>
            <a:off x="7406927" y="1156424"/>
            <a:ext cx="4225876" cy="2027892"/>
            <a:chOff x="7036973" y="897763"/>
            <a:chExt cx="4225876" cy="2166301"/>
          </a:xfrm>
        </p:grpSpPr>
        <p:grpSp>
          <p:nvGrpSpPr>
            <p:cNvPr id="120" name="Group 33"/>
            <p:cNvGrpSpPr/>
            <p:nvPr/>
          </p:nvGrpSpPr>
          <p:grpSpPr>
            <a:xfrm>
              <a:off x="7409790" y="1403728"/>
              <a:ext cx="3314975" cy="1559099"/>
              <a:chOff x="7369449" y="1662443"/>
              <a:chExt cx="3314975" cy="1559099"/>
            </a:xfrm>
          </p:grpSpPr>
          <p:sp>
            <p:nvSpPr>
              <p:cNvPr id="122" name="Freeform 54"/>
              <p:cNvSpPr/>
              <p:nvPr/>
            </p:nvSpPr>
            <p:spPr>
              <a:xfrm rot="1277974">
                <a:off x="8343923" y="1758687"/>
                <a:ext cx="1531292" cy="791224"/>
              </a:xfrm>
              <a:custGeom>
                <a:avLst/>
                <a:gdLst>
                  <a:gd name="connsiteX0" fmla="*/ 0 w 1976718"/>
                  <a:gd name="connsiteY0" fmla="*/ 293683 h 791224"/>
                  <a:gd name="connsiteX1" fmla="*/ 275665 w 1976718"/>
                  <a:gd name="connsiteY1" fmla="*/ 11295 h 791224"/>
                  <a:gd name="connsiteX2" fmla="*/ 786653 w 1976718"/>
                  <a:gd name="connsiteY2" fmla="*/ 51636 h 791224"/>
                  <a:gd name="connsiteX3" fmla="*/ 1559859 w 1976718"/>
                  <a:gd name="connsiteY3" fmla="*/ 98700 h 791224"/>
                  <a:gd name="connsiteX4" fmla="*/ 1976718 w 1976718"/>
                  <a:gd name="connsiteY4" fmla="*/ 791224 h 791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6718" h="791224">
                    <a:moveTo>
                      <a:pt x="0" y="293683"/>
                    </a:moveTo>
                    <a:cubicBezTo>
                      <a:pt x="72278" y="172659"/>
                      <a:pt x="144556" y="51636"/>
                      <a:pt x="275665" y="11295"/>
                    </a:cubicBezTo>
                    <a:cubicBezTo>
                      <a:pt x="406774" y="-29046"/>
                      <a:pt x="786653" y="51636"/>
                      <a:pt x="786653" y="51636"/>
                    </a:cubicBezTo>
                    <a:cubicBezTo>
                      <a:pt x="1000685" y="66203"/>
                      <a:pt x="1361515" y="-24564"/>
                      <a:pt x="1559859" y="98700"/>
                    </a:cubicBezTo>
                    <a:cubicBezTo>
                      <a:pt x="1758203" y="221964"/>
                      <a:pt x="1867460" y="506594"/>
                      <a:pt x="1976718" y="791224"/>
                    </a:cubicBezTo>
                  </a:path>
                </a:pathLst>
              </a:custGeom>
              <a:noFill/>
              <a:ln w="28575">
                <a:solidFill>
                  <a:srgbClr val="0022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3" name="Group 56"/>
              <p:cNvGrpSpPr/>
              <p:nvPr/>
            </p:nvGrpSpPr>
            <p:grpSpPr>
              <a:xfrm>
                <a:off x="8347104" y="2330710"/>
                <a:ext cx="2337320" cy="890832"/>
                <a:chOff x="2333064" y="4102644"/>
                <a:chExt cx="2836513" cy="1192652"/>
              </a:xfrm>
            </p:grpSpPr>
            <p:grpSp>
              <p:nvGrpSpPr>
                <p:cNvPr id="125" name="Group 62"/>
                <p:cNvGrpSpPr/>
                <p:nvPr/>
              </p:nvGrpSpPr>
              <p:grpSpPr>
                <a:xfrm>
                  <a:off x="2333064" y="4102644"/>
                  <a:ext cx="2836513" cy="1192652"/>
                  <a:chOff x="1969994" y="4035917"/>
                  <a:chExt cx="2225967" cy="707280"/>
                </a:xfrm>
              </p:grpSpPr>
              <p:sp>
                <p:nvSpPr>
                  <p:cNvPr id="128" name="Oval 67"/>
                  <p:cNvSpPr/>
                  <p:nvPr/>
                </p:nvSpPr>
                <p:spPr>
                  <a:xfrm>
                    <a:off x="3864766" y="4035917"/>
                    <a:ext cx="331195" cy="707280"/>
                  </a:xfrm>
                  <a:prstGeom prst="ellipse">
                    <a:avLst/>
                  </a:prstGeom>
                  <a:solidFill>
                    <a:srgbClr val="FFEF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29" name="Group 68"/>
                  <p:cNvGrpSpPr/>
                  <p:nvPr/>
                </p:nvGrpSpPr>
                <p:grpSpPr>
                  <a:xfrm>
                    <a:off x="2147047" y="4039343"/>
                    <a:ext cx="1912567" cy="700369"/>
                    <a:chOff x="905435" y="4089711"/>
                    <a:chExt cx="1912567" cy="700369"/>
                  </a:xfrm>
                </p:grpSpPr>
                <p:sp>
                  <p:nvSpPr>
                    <p:cNvPr id="131" name="Rectangle 130"/>
                    <p:cNvSpPr/>
                    <p:nvPr/>
                  </p:nvSpPr>
                  <p:spPr>
                    <a:xfrm>
                      <a:off x="905435" y="4089711"/>
                      <a:ext cx="1098176" cy="693897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 131"/>
                    <p:cNvSpPr/>
                    <p:nvPr/>
                  </p:nvSpPr>
                  <p:spPr>
                    <a:xfrm>
                      <a:off x="2014674" y="4089712"/>
                      <a:ext cx="803328" cy="700368"/>
                    </a:xfrm>
                    <a:prstGeom prst="rect">
                      <a:avLst/>
                    </a:prstGeom>
                    <a:solidFill>
                      <a:srgbClr val="FFEF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30" name="Oval 69"/>
                  <p:cNvSpPr/>
                  <p:nvPr/>
                </p:nvSpPr>
                <p:spPr>
                  <a:xfrm>
                    <a:off x="1969994" y="4039343"/>
                    <a:ext cx="316006" cy="700745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6" name="TextBox 65"/>
                <p:cNvSpPr txBox="1"/>
                <p:nvPr/>
              </p:nvSpPr>
              <p:spPr>
                <a:xfrm>
                  <a:off x="2872701" y="4484594"/>
                  <a:ext cx="898126" cy="4944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LaBr3</a:t>
                  </a:r>
                  <a:endParaRPr lang="en-US" dirty="0"/>
                </a:p>
              </p:txBody>
            </p:sp>
            <p:sp>
              <p:nvSpPr>
                <p:cNvPr id="127" name="TextBox 66"/>
                <p:cNvSpPr txBox="1"/>
                <p:nvPr/>
              </p:nvSpPr>
              <p:spPr>
                <a:xfrm>
                  <a:off x="4204325" y="4490855"/>
                  <a:ext cx="7647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HPD</a:t>
                  </a:r>
                  <a:endParaRPr lang="en-US" dirty="0"/>
                </a:p>
              </p:txBody>
            </p:sp>
          </p:grpSp>
          <p:sp>
            <p:nvSpPr>
              <p:cNvPr id="124" name="TextBox 72"/>
              <p:cNvSpPr txBox="1"/>
              <p:nvPr/>
            </p:nvSpPr>
            <p:spPr>
              <a:xfrm rot="1401294">
                <a:off x="7369449" y="1662443"/>
                <a:ext cx="1641254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23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1600" dirty="0" err="1" smtClean="0"/>
                  <a:t>Inject</a:t>
                </a:r>
                <a:r>
                  <a:rPr lang="fr-FR" sz="1600" dirty="0" smtClean="0"/>
                  <a:t> LED in HPD</a:t>
                </a:r>
                <a:endParaRPr lang="en-US" sz="1600" dirty="0"/>
              </a:p>
            </p:txBody>
          </p:sp>
        </p:grpSp>
        <p:sp>
          <p:nvSpPr>
            <p:cNvPr id="121" name="Rounded Rectangle 36"/>
            <p:cNvSpPr/>
            <p:nvPr/>
          </p:nvSpPr>
          <p:spPr>
            <a:xfrm>
              <a:off x="7036973" y="897763"/>
              <a:ext cx="4225876" cy="216630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26127" y="570259"/>
            <a:ext cx="7288499" cy="369332"/>
          </a:xfrm>
          <a:prstGeom prst="rect">
            <a:avLst/>
          </a:prstGeom>
          <a:solidFill>
            <a:srgbClr val="4029CB">
              <a:alpha val="13000"/>
            </a:srgbClr>
          </a:solidFill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39" name="Rectangle 38"/>
          <p:cNvSpPr/>
          <p:nvPr/>
        </p:nvSpPr>
        <p:spPr>
          <a:xfrm>
            <a:off x="0" y="6387466"/>
            <a:ext cx="12192000" cy="45719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0" y="5242"/>
            <a:ext cx="12192000" cy="523220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14864" y="4854848"/>
            <a:ext cx="410884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/>
              <a:t>It </a:t>
            </a:r>
            <a:r>
              <a:rPr lang="fr-FR" sz="2400" b="1" dirty="0" err="1" smtClean="0"/>
              <a:t>is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necessary</a:t>
            </a:r>
            <a:r>
              <a:rPr lang="fr-FR" sz="2400" b="1" dirty="0" smtClean="0"/>
              <a:t> to </a:t>
            </a:r>
            <a:r>
              <a:rPr lang="fr-FR" sz="2400" b="1" dirty="0" err="1" smtClean="0"/>
              <a:t>perform</a:t>
            </a:r>
            <a:r>
              <a:rPr lang="fr-FR" sz="2400" b="1" dirty="0" smtClean="0"/>
              <a:t> offline </a:t>
            </a:r>
            <a:r>
              <a:rPr lang="fr-FR" sz="2400" b="1" dirty="0" err="1" smtClean="0"/>
              <a:t>treatment</a:t>
            </a:r>
            <a:r>
              <a:rPr lang="fr-FR" sz="2400" b="1" dirty="0" smtClean="0"/>
              <a:t> and </a:t>
            </a:r>
            <a:r>
              <a:rPr lang="fr-FR" sz="2400" b="1" dirty="0" err="1" smtClean="0"/>
              <a:t>analysis</a:t>
            </a:r>
            <a:endParaRPr lang="en-US" sz="2400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315754" y="5794258"/>
            <a:ext cx="6937518" cy="587381"/>
            <a:chOff x="6205515" y="5790359"/>
            <a:chExt cx="5736793" cy="587381"/>
          </a:xfrm>
        </p:grpSpPr>
        <p:sp>
          <p:nvSpPr>
            <p:cNvPr id="20" name="Rectangle 19"/>
            <p:cNvSpPr/>
            <p:nvPr/>
          </p:nvSpPr>
          <p:spPr>
            <a:xfrm>
              <a:off x="6205515" y="5790359"/>
              <a:ext cx="512902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1400" dirty="0"/>
                <a:t>F. Negoita et al., AIP Conference Proceedings vol. 1645, p. 228, 2015</a:t>
              </a:r>
              <a:endParaRPr lang="fr-FR" sz="14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C89F98E-598B-415B-832D-FA423A1C46BD}"/>
                </a:ext>
              </a:extLst>
            </p:cNvPr>
            <p:cNvSpPr/>
            <p:nvPr/>
          </p:nvSpPr>
          <p:spPr>
            <a:xfrm>
              <a:off x="6205516" y="6069963"/>
              <a:ext cx="573679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1400" dirty="0" err="1"/>
                <a:t>M.Tarisien</a:t>
              </a:r>
              <a:r>
                <a:rPr lang="fr-FR" sz="1400" dirty="0"/>
                <a:t>, et al., IEEE Transactions on </a:t>
              </a:r>
              <a:r>
                <a:rPr lang="fr-FR" sz="1400" dirty="0" err="1"/>
                <a:t>Nuclear</a:t>
              </a:r>
              <a:r>
                <a:rPr lang="fr-FR" sz="1400" dirty="0"/>
                <a:t> Science, Vol 65, issue 8, p.2216-2219 (2018</a:t>
              </a:r>
              <a:r>
                <a:rPr lang="fr-FR" sz="1400" dirty="0" smtClean="0"/>
                <a:t>)</a:t>
              </a: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24</a:t>
            </a:fld>
            <a:endParaRPr lang="fr-FR"/>
          </a:p>
        </p:txBody>
      </p:sp>
      <p:grpSp>
        <p:nvGrpSpPr>
          <p:cNvPr id="9" name="Group 8"/>
          <p:cNvGrpSpPr/>
          <p:nvPr/>
        </p:nvGrpSpPr>
        <p:grpSpPr>
          <a:xfrm>
            <a:off x="-43077" y="490996"/>
            <a:ext cx="7655180" cy="1065420"/>
            <a:chOff x="36033" y="546675"/>
            <a:chExt cx="7655180" cy="10654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6033" y="546675"/>
                  <a:ext cx="7655180" cy="10654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000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DETECTOR TEST in high power Laser </a:t>
                  </a:r>
                  <a:r>
                    <a:rPr lang="fr-FR" sz="2000" b="1" dirty="0" err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environment</a:t>
                  </a:r>
                  <a:r>
                    <a:rPr lang="fr-FR" sz="2000" b="1" dirty="0" smtClean="0"/>
                    <a:t>: </a:t>
                  </a:r>
                  <a:r>
                    <a:rPr lang="en-GB" altLang="fr-FR" sz="2400" b="1" baseline="30000" dirty="0" smtClean="0"/>
                    <a:t>90</a:t>
                  </a:r>
                  <a:r>
                    <a:rPr lang="en-GB" altLang="fr-FR" sz="2400" b="1" dirty="0" smtClean="0"/>
                    <a:t>Zr(</a:t>
                  </a:r>
                  <a:r>
                    <a:rPr lang="en-GB" altLang="fr-FR" sz="2400" b="1" dirty="0" err="1" smtClean="0">
                      <a:solidFill>
                        <a:srgbClr val="0000FF"/>
                      </a:solidFill>
                    </a:rPr>
                    <a:t>p</a:t>
                  </a:r>
                  <a:r>
                    <a:rPr lang="en-GB" altLang="fr-FR" sz="2400" b="1" dirty="0" err="1" smtClean="0"/>
                    <a:t>,n</a:t>
                  </a:r>
                  <a:r>
                    <a:rPr lang="en-GB" altLang="fr-FR" sz="2400" b="1" dirty="0" smtClean="0"/>
                    <a:t>)</a:t>
                  </a:r>
                  <a:r>
                    <a:rPr lang="en-GB" altLang="fr-FR" sz="2400" b="1" baseline="30000" dirty="0" smtClean="0">
                      <a:solidFill>
                        <a:srgbClr val="FF0000"/>
                      </a:solidFill>
                    </a:rPr>
                    <a:t>90m</a:t>
                  </a:r>
                  <a:r>
                    <a:rPr lang="en-GB" altLang="fr-FR" sz="2400" b="1" dirty="0" smtClean="0">
                      <a:solidFill>
                        <a:srgbClr val="FF0000"/>
                      </a:solidFill>
                    </a:rPr>
                    <a:t>Nb</a:t>
                  </a:r>
                  <a:r>
                    <a:rPr lang="en-GB" altLang="fr-FR" sz="2400" dirty="0" smtClean="0">
                      <a:solidFill>
                        <a:srgbClr val="FF0000"/>
                      </a:solidFill>
                    </a:rPr>
                    <a:t> </a:t>
                  </a:r>
                </a:p>
                <a:p>
                  <a:pPr lvl="1"/>
                  <a:r>
                    <a:rPr lang="el-GR" altLang="fr-FR" b="1" dirty="0" smtClean="0">
                      <a:solidFill>
                        <a:srgbClr val="FF0000"/>
                      </a:solidFill>
                    </a:rPr>
                    <a:t>γ</a:t>
                  </a:r>
                  <a:r>
                    <a:rPr lang="fr-FR" altLang="fr-FR" b="1" dirty="0" smtClean="0">
                      <a:solidFill>
                        <a:srgbClr val="FF0000"/>
                      </a:solidFill>
                    </a:rPr>
                    <a:t>=122 </a:t>
                  </a:r>
                  <a:r>
                    <a:rPr lang="fr-FR" altLang="fr-FR" b="1" dirty="0" err="1" smtClean="0">
                      <a:solidFill>
                        <a:srgbClr val="FF0000"/>
                      </a:solidFill>
                    </a:rPr>
                    <a:t>keV</a:t>
                  </a:r>
                  <a:r>
                    <a:rPr lang="fr-FR" altLang="fr-FR" b="1" dirty="0" smtClean="0">
                      <a:solidFill>
                        <a:srgbClr val="FF0000"/>
                      </a:solidFill>
                    </a:rPr>
                    <a:t>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altLang="fr-FR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fr-FR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altLang="fr-FR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altLang="fr-FR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altLang="fr-FR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b="1" dirty="0" smtClean="0"/>
                    <a:t>=63 µs,</a:t>
                  </a:r>
                </a:p>
                <a:p>
                  <a:pPr lvl="1"/>
                  <a:r>
                    <a:rPr lang="el-GR" altLang="fr-FR" b="1" dirty="0" smtClean="0">
                      <a:solidFill>
                        <a:srgbClr val="FF0000"/>
                      </a:solidFill>
                    </a:rPr>
                    <a:t>γ</a:t>
                  </a:r>
                  <a:r>
                    <a:rPr lang="fr-FR" altLang="fr-FR" b="1" dirty="0" smtClean="0">
                      <a:solidFill>
                        <a:srgbClr val="FF0000"/>
                      </a:solidFill>
                    </a:rPr>
                    <a:t>=257 </a:t>
                  </a:r>
                  <a:r>
                    <a:rPr lang="fr-FR" altLang="fr-FR" b="1" dirty="0" err="1">
                      <a:solidFill>
                        <a:srgbClr val="FF0000"/>
                      </a:solidFill>
                    </a:rPr>
                    <a:t>keV</a:t>
                  </a:r>
                  <a:r>
                    <a:rPr lang="fr-FR" altLang="fr-FR" b="1" dirty="0">
                      <a:solidFill>
                        <a:srgbClr val="FF0000"/>
                      </a:solidFill>
                    </a:rPr>
                    <a:t>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altLang="fr-FR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fr-FR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altLang="fr-FR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altLang="fr-FR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altLang="fr-FR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b="1" dirty="0" smtClean="0"/>
                    <a:t>=6ms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33" y="546675"/>
                  <a:ext cx="7655180" cy="1065420"/>
                </a:xfrm>
                <a:prstGeom prst="rect">
                  <a:avLst/>
                </a:prstGeom>
                <a:blipFill>
                  <a:blip r:embed="rId4"/>
                  <a:stretch>
                    <a:fillRect l="-876" t="-4598" b="-689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ight Arrow 7"/>
            <p:cNvSpPr/>
            <p:nvPr/>
          </p:nvSpPr>
          <p:spPr>
            <a:xfrm>
              <a:off x="289914" y="1064558"/>
              <a:ext cx="260873" cy="376158"/>
            </a:xfrm>
            <a:prstGeom prst="rightArrow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896803" y="8397"/>
            <a:ext cx="717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NUCLEAR PHYSICS IN PLASMA: EXPERIMENTAL STUDY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865984" y="674223"/>
            <a:ext cx="2639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Lanthinum</a:t>
            </a:r>
            <a:r>
              <a:rPr lang="en-US" dirty="0"/>
              <a:t> </a:t>
            </a:r>
            <a:r>
              <a:rPr lang="en-US" dirty="0" smtClean="0"/>
              <a:t>Bromide+ PMT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107824" y="1483062"/>
            <a:ext cx="2939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Scintillator</a:t>
            </a:r>
            <a:r>
              <a:rPr lang="fr-FR" sz="2400" b="1" dirty="0" smtClean="0"/>
              <a:t> Detector</a:t>
            </a:r>
            <a:endParaRPr lang="fr-FR" sz="2400" b="1" dirty="0"/>
          </a:p>
        </p:txBody>
      </p:sp>
      <p:sp>
        <p:nvSpPr>
          <p:cNvPr id="133" name="Rectangle 132"/>
          <p:cNvSpPr/>
          <p:nvPr/>
        </p:nvSpPr>
        <p:spPr>
          <a:xfrm>
            <a:off x="7865983" y="678071"/>
            <a:ext cx="409753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err="1"/>
              <a:t>Lanthinum</a:t>
            </a:r>
            <a:r>
              <a:rPr lang="en-US" dirty="0"/>
              <a:t> </a:t>
            </a:r>
            <a:r>
              <a:rPr lang="en-US" dirty="0" smtClean="0"/>
              <a:t>Bromide+ </a:t>
            </a:r>
            <a:r>
              <a:rPr lang="en-US" dirty="0" err="1" smtClean="0"/>
              <a:t>Hybride</a:t>
            </a:r>
            <a:r>
              <a:rPr lang="en-US" dirty="0"/>
              <a:t> </a:t>
            </a:r>
            <a:r>
              <a:rPr lang="en-US" dirty="0" smtClean="0"/>
              <a:t>Photodiode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5007731" y="2519748"/>
            <a:ext cx="596074" cy="1391770"/>
          </a:xfrm>
          <a:prstGeom prst="rect">
            <a:avLst/>
          </a:prstGeom>
          <a:solidFill>
            <a:schemeClr val="accent1">
              <a:alpha val="64000"/>
            </a:schemeClr>
          </a:solidFill>
          <a:ln>
            <a:solidFill>
              <a:srgbClr val="002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422569" y="2629470"/>
            <a:ext cx="45719" cy="1075765"/>
          </a:xfrm>
          <a:prstGeom prst="rect">
            <a:avLst/>
          </a:prstGeom>
          <a:ln>
            <a:solidFill>
              <a:srgbClr val="002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987646" y="2182815"/>
            <a:ext cx="529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fr-FR" baseline="30000" dirty="0" smtClean="0">
                <a:cs typeface="Times New Roman" panose="02020603050405020304" pitchFamily="18" charset="0"/>
              </a:rPr>
              <a:t>90</a:t>
            </a:r>
            <a:r>
              <a:rPr lang="en-GB" altLang="fr-FR" dirty="0" smtClean="0">
                <a:cs typeface="Times New Roman" panose="02020603050405020304" pitchFamily="18" charset="0"/>
              </a:rPr>
              <a:t>Zr</a:t>
            </a:r>
            <a:endParaRPr lang="en-US" dirty="0"/>
          </a:p>
        </p:txBody>
      </p:sp>
      <p:grpSp>
        <p:nvGrpSpPr>
          <p:cNvPr id="62" name="Group 579"/>
          <p:cNvGrpSpPr/>
          <p:nvPr/>
        </p:nvGrpSpPr>
        <p:grpSpPr>
          <a:xfrm>
            <a:off x="260025" y="2401190"/>
            <a:ext cx="1203966" cy="982878"/>
            <a:chOff x="2447543" y="3416710"/>
            <a:chExt cx="1501027" cy="982878"/>
          </a:xfrm>
        </p:grpSpPr>
        <p:sp>
          <p:nvSpPr>
            <p:cNvPr id="63" name="Right Arrow 41"/>
            <p:cNvSpPr/>
            <p:nvPr/>
          </p:nvSpPr>
          <p:spPr>
            <a:xfrm>
              <a:off x="2873026" y="4054562"/>
              <a:ext cx="826994" cy="345026"/>
            </a:xfrm>
            <a:prstGeom prst="rightArrow">
              <a:avLst/>
            </a:prstGeom>
            <a:solidFill>
              <a:srgbClr val="FF00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42"/>
            <p:cNvSpPr txBox="1"/>
            <p:nvPr/>
          </p:nvSpPr>
          <p:spPr>
            <a:xfrm>
              <a:off x="2447543" y="3416710"/>
              <a:ext cx="1501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Ps/</a:t>
              </a:r>
              <a:r>
                <a:rPr lang="fr-FR" dirty="0" err="1" smtClean="0"/>
                <a:t>fs</a:t>
              </a:r>
              <a:r>
                <a:rPr lang="fr-FR" dirty="0" smtClean="0"/>
                <a:t> Laser 1</a:t>
              </a:r>
            </a:p>
            <a:p>
              <a:pPr algn="ctr"/>
              <a:r>
                <a:rPr lang="en-US" dirty="0" smtClean="0"/>
                <a:t>10-90J</a:t>
              </a:r>
              <a:endParaRPr lang="en-US" dirty="0"/>
            </a:p>
          </p:txBody>
        </p:sp>
      </p:grpSp>
      <p:grpSp>
        <p:nvGrpSpPr>
          <p:cNvPr id="66" name="Group 577"/>
          <p:cNvGrpSpPr/>
          <p:nvPr/>
        </p:nvGrpSpPr>
        <p:grpSpPr>
          <a:xfrm>
            <a:off x="4939672" y="2668661"/>
            <a:ext cx="553975" cy="986742"/>
            <a:chOff x="7359621" y="3650072"/>
            <a:chExt cx="553975" cy="986742"/>
          </a:xfrm>
        </p:grpSpPr>
        <p:grpSp>
          <p:nvGrpSpPr>
            <p:cNvPr id="67" name="Group 533"/>
            <p:cNvGrpSpPr/>
            <p:nvPr/>
          </p:nvGrpSpPr>
          <p:grpSpPr>
            <a:xfrm>
              <a:off x="7631442" y="3789453"/>
              <a:ext cx="282154" cy="233810"/>
              <a:chOff x="5210237" y="4760230"/>
              <a:chExt cx="282154" cy="233810"/>
            </a:xfrm>
          </p:grpSpPr>
          <p:sp>
            <p:nvSpPr>
              <p:cNvPr id="139" name="Oval 534"/>
              <p:cNvSpPr/>
              <p:nvPr/>
            </p:nvSpPr>
            <p:spPr>
              <a:xfrm>
                <a:off x="5344694" y="4873262"/>
                <a:ext cx="87148" cy="7690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535"/>
              <p:cNvSpPr/>
              <p:nvPr/>
            </p:nvSpPr>
            <p:spPr>
              <a:xfrm>
                <a:off x="5362622" y="4760230"/>
                <a:ext cx="87148" cy="7690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536"/>
              <p:cNvSpPr/>
              <p:nvPr/>
            </p:nvSpPr>
            <p:spPr>
              <a:xfrm>
                <a:off x="5268515" y="4760259"/>
                <a:ext cx="87148" cy="7690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537"/>
              <p:cNvSpPr/>
              <p:nvPr/>
            </p:nvSpPr>
            <p:spPr>
              <a:xfrm>
                <a:off x="5248333" y="4803801"/>
                <a:ext cx="87148" cy="7690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538"/>
              <p:cNvSpPr/>
              <p:nvPr/>
            </p:nvSpPr>
            <p:spPr>
              <a:xfrm>
                <a:off x="5333493" y="4794826"/>
                <a:ext cx="87148" cy="7690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539"/>
              <p:cNvSpPr/>
              <p:nvPr/>
            </p:nvSpPr>
            <p:spPr>
              <a:xfrm>
                <a:off x="5300310" y="4818535"/>
                <a:ext cx="87148" cy="7690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540"/>
              <p:cNvSpPr/>
              <p:nvPr/>
            </p:nvSpPr>
            <p:spPr>
              <a:xfrm>
                <a:off x="5264009" y="4866538"/>
                <a:ext cx="87148" cy="7690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541"/>
              <p:cNvSpPr/>
              <p:nvPr/>
            </p:nvSpPr>
            <p:spPr>
              <a:xfrm>
                <a:off x="5210237" y="4843167"/>
                <a:ext cx="87148" cy="7690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542"/>
              <p:cNvSpPr/>
              <p:nvPr/>
            </p:nvSpPr>
            <p:spPr>
              <a:xfrm>
                <a:off x="5284187" y="4917131"/>
                <a:ext cx="87148" cy="7690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543"/>
              <p:cNvSpPr/>
              <p:nvPr/>
            </p:nvSpPr>
            <p:spPr>
              <a:xfrm>
                <a:off x="5397019" y="4831642"/>
                <a:ext cx="87148" cy="7690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544"/>
              <p:cNvSpPr/>
              <p:nvPr/>
            </p:nvSpPr>
            <p:spPr>
              <a:xfrm>
                <a:off x="5405243" y="4845529"/>
                <a:ext cx="87148" cy="7690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573"/>
            <p:cNvGrpSpPr/>
            <p:nvPr/>
          </p:nvGrpSpPr>
          <p:grpSpPr>
            <a:xfrm>
              <a:off x="7359621" y="3650072"/>
              <a:ext cx="371221" cy="986742"/>
              <a:chOff x="6905386" y="3588485"/>
              <a:chExt cx="371221" cy="986742"/>
            </a:xfrm>
          </p:grpSpPr>
          <p:grpSp>
            <p:nvGrpSpPr>
              <p:cNvPr id="69" name="Group 532"/>
              <p:cNvGrpSpPr/>
              <p:nvPr/>
            </p:nvGrpSpPr>
            <p:grpSpPr>
              <a:xfrm>
                <a:off x="6905386" y="3588485"/>
                <a:ext cx="282154" cy="233810"/>
                <a:chOff x="5210237" y="4760230"/>
                <a:chExt cx="282154" cy="233810"/>
              </a:xfrm>
            </p:grpSpPr>
            <p:sp>
              <p:nvSpPr>
                <p:cNvPr id="113" name="Oval 529"/>
                <p:cNvSpPr/>
                <p:nvPr/>
              </p:nvSpPr>
              <p:spPr>
                <a:xfrm>
                  <a:off x="5344694" y="4873262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528"/>
                <p:cNvSpPr/>
                <p:nvPr/>
              </p:nvSpPr>
              <p:spPr>
                <a:xfrm>
                  <a:off x="5362622" y="4760230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520"/>
                <p:cNvSpPr/>
                <p:nvPr/>
              </p:nvSpPr>
              <p:spPr>
                <a:xfrm>
                  <a:off x="5268515" y="4760259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522"/>
                <p:cNvSpPr/>
                <p:nvPr/>
              </p:nvSpPr>
              <p:spPr>
                <a:xfrm>
                  <a:off x="5248333" y="4803801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523"/>
                <p:cNvSpPr/>
                <p:nvPr/>
              </p:nvSpPr>
              <p:spPr>
                <a:xfrm>
                  <a:off x="5333493" y="4794826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524"/>
                <p:cNvSpPr/>
                <p:nvPr/>
              </p:nvSpPr>
              <p:spPr>
                <a:xfrm>
                  <a:off x="5300310" y="4818535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525"/>
                <p:cNvSpPr/>
                <p:nvPr/>
              </p:nvSpPr>
              <p:spPr>
                <a:xfrm>
                  <a:off x="5264009" y="4866538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526"/>
                <p:cNvSpPr/>
                <p:nvPr/>
              </p:nvSpPr>
              <p:spPr>
                <a:xfrm>
                  <a:off x="5210237" y="4843167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527"/>
                <p:cNvSpPr/>
                <p:nvPr/>
              </p:nvSpPr>
              <p:spPr>
                <a:xfrm>
                  <a:off x="5284187" y="4917131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530"/>
                <p:cNvSpPr/>
                <p:nvPr/>
              </p:nvSpPr>
              <p:spPr>
                <a:xfrm>
                  <a:off x="5397019" y="4831642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531"/>
                <p:cNvSpPr/>
                <p:nvPr/>
              </p:nvSpPr>
              <p:spPr>
                <a:xfrm>
                  <a:off x="5405243" y="4845529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545"/>
              <p:cNvGrpSpPr/>
              <p:nvPr/>
            </p:nvGrpSpPr>
            <p:grpSpPr>
              <a:xfrm>
                <a:off x="6994453" y="4341417"/>
                <a:ext cx="282154" cy="233810"/>
                <a:chOff x="5210237" y="4760230"/>
                <a:chExt cx="282154" cy="233810"/>
              </a:xfrm>
            </p:grpSpPr>
            <p:sp>
              <p:nvSpPr>
                <p:cNvPr id="100" name="Oval 546"/>
                <p:cNvSpPr/>
                <p:nvPr/>
              </p:nvSpPr>
              <p:spPr>
                <a:xfrm>
                  <a:off x="5344694" y="4873262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547"/>
                <p:cNvSpPr/>
                <p:nvPr/>
              </p:nvSpPr>
              <p:spPr>
                <a:xfrm>
                  <a:off x="5362622" y="4760230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548"/>
                <p:cNvSpPr/>
                <p:nvPr/>
              </p:nvSpPr>
              <p:spPr>
                <a:xfrm>
                  <a:off x="5268515" y="4760259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549"/>
                <p:cNvSpPr/>
                <p:nvPr/>
              </p:nvSpPr>
              <p:spPr>
                <a:xfrm>
                  <a:off x="5248333" y="4803801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550"/>
                <p:cNvSpPr/>
                <p:nvPr/>
              </p:nvSpPr>
              <p:spPr>
                <a:xfrm>
                  <a:off x="5333493" y="4794826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551"/>
                <p:cNvSpPr/>
                <p:nvPr/>
              </p:nvSpPr>
              <p:spPr>
                <a:xfrm>
                  <a:off x="5300310" y="4818535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552"/>
                <p:cNvSpPr/>
                <p:nvPr/>
              </p:nvSpPr>
              <p:spPr>
                <a:xfrm>
                  <a:off x="5264009" y="4866538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553"/>
                <p:cNvSpPr/>
                <p:nvPr/>
              </p:nvSpPr>
              <p:spPr>
                <a:xfrm>
                  <a:off x="5210237" y="4843167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554"/>
                <p:cNvSpPr/>
                <p:nvPr/>
              </p:nvSpPr>
              <p:spPr>
                <a:xfrm>
                  <a:off x="5284187" y="4917131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555"/>
                <p:cNvSpPr/>
                <p:nvPr/>
              </p:nvSpPr>
              <p:spPr>
                <a:xfrm>
                  <a:off x="5397019" y="4831642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556"/>
                <p:cNvSpPr/>
                <p:nvPr/>
              </p:nvSpPr>
              <p:spPr>
                <a:xfrm>
                  <a:off x="5405243" y="4845529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57"/>
              <p:cNvGrpSpPr/>
              <p:nvPr/>
            </p:nvGrpSpPr>
            <p:grpSpPr>
              <a:xfrm>
                <a:off x="6992936" y="3970236"/>
                <a:ext cx="282154" cy="233810"/>
                <a:chOff x="5210237" y="4760230"/>
                <a:chExt cx="282154" cy="233810"/>
              </a:xfrm>
            </p:grpSpPr>
            <p:sp>
              <p:nvSpPr>
                <p:cNvPr id="72" name="Oval 558"/>
                <p:cNvSpPr/>
                <p:nvPr/>
              </p:nvSpPr>
              <p:spPr>
                <a:xfrm>
                  <a:off x="5344694" y="4873262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559"/>
                <p:cNvSpPr/>
                <p:nvPr/>
              </p:nvSpPr>
              <p:spPr>
                <a:xfrm>
                  <a:off x="5362622" y="4760230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560"/>
                <p:cNvSpPr/>
                <p:nvPr/>
              </p:nvSpPr>
              <p:spPr>
                <a:xfrm>
                  <a:off x="5268515" y="4760259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561"/>
                <p:cNvSpPr/>
                <p:nvPr/>
              </p:nvSpPr>
              <p:spPr>
                <a:xfrm>
                  <a:off x="5248333" y="4803801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562"/>
                <p:cNvSpPr/>
                <p:nvPr/>
              </p:nvSpPr>
              <p:spPr>
                <a:xfrm>
                  <a:off x="5333493" y="4794826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563"/>
                <p:cNvSpPr/>
                <p:nvPr/>
              </p:nvSpPr>
              <p:spPr>
                <a:xfrm>
                  <a:off x="5300310" y="4818535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564"/>
                <p:cNvSpPr/>
                <p:nvPr/>
              </p:nvSpPr>
              <p:spPr>
                <a:xfrm>
                  <a:off x="5264009" y="4866538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565"/>
                <p:cNvSpPr/>
                <p:nvPr/>
              </p:nvSpPr>
              <p:spPr>
                <a:xfrm>
                  <a:off x="5210237" y="4843167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566"/>
                <p:cNvSpPr/>
                <p:nvPr/>
              </p:nvSpPr>
              <p:spPr>
                <a:xfrm>
                  <a:off x="5284187" y="4917131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567"/>
                <p:cNvSpPr/>
                <p:nvPr/>
              </p:nvSpPr>
              <p:spPr>
                <a:xfrm>
                  <a:off x="5397019" y="4831642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568"/>
                <p:cNvSpPr/>
                <p:nvPr/>
              </p:nvSpPr>
              <p:spPr>
                <a:xfrm>
                  <a:off x="5405243" y="4845529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50" name="Rectangle 149"/>
          <p:cNvSpPr/>
          <p:nvPr/>
        </p:nvSpPr>
        <p:spPr>
          <a:xfrm rot="21152724">
            <a:off x="5345304" y="2907095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fr-FR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84m</a:t>
            </a:r>
            <a:r>
              <a:rPr lang="en-GB" altLang="fr-FR" dirty="0">
                <a:solidFill>
                  <a:srgbClr val="FF0000"/>
                </a:solidFill>
                <a:cs typeface="Times New Roman" panose="02020603050405020304" pitchFamily="18" charset="0"/>
              </a:rPr>
              <a:t>Rb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4" name="TextBox 578"/>
          <p:cNvSpPr txBox="1"/>
          <p:nvPr/>
        </p:nvSpPr>
        <p:spPr>
          <a:xfrm>
            <a:off x="900312" y="3695136"/>
            <a:ext cx="112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µ</a:t>
            </a:r>
            <a:r>
              <a:rPr lang="fr-FR" dirty="0" smtClean="0"/>
              <a:t>m </a:t>
            </a:r>
            <a:r>
              <a:rPr lang="fr-FR" dirty="0" err="1" smtClean="0"/>
              <a:t>target</a:t>
            </a:r>
            <a:endParaRPr lang="en-US" dirty="0"/>
          </a:p>
        </p:txBody>
      </p:sp>
      <p:grpSp>
        <p:nvGrpSpPr>
          <p:cNvPr id="155" name="Group 594"/>
          <p:cNvGrpSpPr/>
          <p:nvPr/>
        </p:nvGrpSpPr>
        <p:grpSpPr>
          <a:xfrm>
            <a:off x="4800241" y="2026414"/>
            <a:ext cx="1227024" cy="2407156"/>
            <a:chOff x="7179846" y="3007825"/>
            <a:chExt cx="1227024" cy="2407156"/>
          </a:xfrm>
          <a:noFill/>
        </p:grpSpPr>
        <p:pic>
          <p:nvPicPr>
            <p:cNvPr id="156" name="Picture 1">
              <a:extLst>
                <a:ext uri="{FF2B5EF4-FFF2-40B4-BE49-F238E27FC236}">
                  <a16:creationId xmlns:a16="http://schemas.microsoft.com/office/drawing/2014/main" id="{4F067822-B970-44A1-A6B3-030E4BDB6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0" t="21782"/>
            <a:stretch>
              <a:fillRect/>
            </a:stretch>
          </p:blipFill>
          <p:spPr bwMode="auto">
            <a:xfrm rot="19064411">
              <a:off x="7863260" y="3525110"/>
              <a:ext cx="543610" cy="309959"/>
            </a:xfrm>
            <a:prstGeom prst="rect">
              <a:avLst/>
            </a:prstGeom>
            <a:grpFill/>
            <a:ln>
              <a:noFill/>
            </a:ln>
            <a:extLst/>
          </p:spPr>
        </p:pic>
        <p:pic>
          <p:nvPicPr>
            <p:cNvPr id="157" name="Picture 1">
              <a:extLst>
                <a:ext uri="{FF2B5EF4-FFF2-40B4-BE49-F238E27FC236}">
                  <a16:creationId xmlns:a16="http://schemas.microsoft.com/office/drawing/2014/main" id="{4F067822-B970-44A1-A6B3-030E4BDB6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0" t="21782"/>
            <a:stretch>
              <a:fillRect/>
            </a:stretch>
          </p:blipFill>
          <p:spPr bwMode="auto">
            <a:xfrm rot="21423961">
              <a:off x="7751911" y="4335074"/>
              <a:ext cx="521324" cy="309959"/>
            </a:xfrm>
            <a:prstGeom prst="rect">
              <a:avLst/>
            </a:prstGeom>
            <a:grpFill/>
            <a:ln>
              <a:noFill/>
            </a:ln>
            <a:extLst/>
          </p:spPr>
        </p:pic>
        <p:pic>
          <p:nvPicPr>
            <p:cNvPr id="158" name="Picture 1">
              <a:extLst>
                <a:ext uri="{FF2B5EF4-FFF2-40B4-BE49-F238E27FC236}">
                  <a16:creationId xmlns:a16="http://schemas.microsoft.com/office/drawing/2014/main" id="{4F067822-B970-44A1-A6B3-030E4BDB6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0" t="21782"/>
            <a:stretch>
              <a:fillRect/>
            </a:stretch>
          </p:blipFill>
          <p:spPr bwMode="auto">
            <a:xfrm rot="1959737">
              <a:off x="7605635" y="4691984"/>
              <a:ext cx="444065" cy="309959"/>
            </a:xfrm>
            <a:prstGeom prst="rect">
              <a:avLst/>
            </a:prstGeom>
            <a:grpFill/>
            <a:ln>
              <a:noFill/>
            </a:ln>
            <a:extLst/>
          </p:spPr>
        </p:pic>
        <p:pic>
          <p:nvPicPr>
            <p:cNvPr id="159" name="Picture 1">
              <a:extLst>
                <a:ext uri="{FF2B5EF4-FFF2-40B4-BE49-F238E27FC236}">
                  <a16:creationId xmlns:a16="http://schemas.microsoft.com/office/drawing/2014/main" id="{4F067822-B970-44A1-A6B3-030E4BDB6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0" t="21782"/>
            <a:stretch>
              <a:fillRect/>
            </a:stretch>
          </p:blipFill>
          <p:spPr bwMode="auto">
            <a:xfrm rot="17279651">
              <a:off x="6971699" y="3215972"/>
              <a:ext cx="726254" cy="309959"/>
            </a:xfrm>
            <a:prstGeom prst="rect">
              <a:avLst/>
            </a:prstGeom>
            <a:grpFill/>
            <a:ln>
              <a:noFill/>
            </a:ln>
            <a:extLst/>
          </p:spPr>
        </p:pic>
        <p:pic>
          <p:nvPicPr>
            <p:cNvPr id="160" name="Picture 1">
              <a:extLst>
                <a:ext uri="{FF2B5EF4-FFF2-40B4-BE49-F238E27FC236}">
                  <a16:creationId xmlns:a16="http://schemas.microsoft.com/office/drawing/2014/main" id="{4F067822-B970-44A1-A6B3-030E4BDB6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0" t="21782"/>
            <a:stretch>
              <a:fillRect/>
            </a:stretch>
          </p:blipFill>
          <p:spPr bwMode="auto">
            <a:xfrm rot="3138393">
              <a:off x="7255953" y="4988196"/>
              <a:ext cx="543610" cy="309959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  <p:grpSp>
        <p:nvGrpSpPr>
          <p:cNvPr id="161" name="Group 635"/>
          <p:cNvGrpSpPr/>
          <p:nvPr/>
        </p:nvGrpSpPr>
        <p:grpSpPr>
          <a:xfrm>
            <a:off x="1433893" y="2363316"/>
            <a:ext cx="3826691" cy="1359983"/>
            <a:chOff x="2060819" y="3616247"/>
            <a:chExt cx="3826691" cy="1359983"/>
          </a:xfrm>
        </p:grpSpPr>
        <p:grpSp>
          <p:nvGrpSpPr>
            <p:cNvPr id="162" name="Group 519"/>
            <p:cNvGrpSpPr/>
            <p:nvPr/>
          </p:nvGrpSpPr>
          <p:grpSpPr>
            <a:xfrm>
              <a:off x="2060819" y="3867820"/>
              <a:ext cx="3826691" cy="1108410"/>
              <a:chOff x="4356308" y="3581607"/>
              <a:chExt cx="2852093" cy="1108410"/>
            </a:xfrm>
          </p:grpSpPr>
          <p:grpSp>
            <p:nvGrpSpPr>
              <p:cNvPr id="164" name="Group 121"/>
              <p:cNvGrpSpPr/>
              <p:nvPr/>
            </p:nvGrpSpPr>
            <p:grpSpPr>
              <a:xfrm rot="232362">
                <a:off x="4586035" y="3821874"/>
                <a:ext cx="1703816" cy="790153"/>
                <a:chOff x="4463981" y="3726446"/>
                <a:chExt cx="1703816" cy="790153"/>
              </a:xfrm>
            </p:grpSpPr>
            <p:sp>
              <p:nvSpPr>
                <p:cNvPr id="560" name="Oval 45"/>
                <p:cNvSpPr/>
                <p:nvPr/>
              </p:nvSpPr>
              <p:spPr>
                <a:xfrm>
                  <a:off x="4463981" y="4197729"/>
                  <a:ext cx="63196" cy="73959"/>
                </a:xfrm>
                <a:prstGeom prst="ellipse">
                  <a:avLst/>
                </a:prstGeom>
                <a:ln>
                  <a:solidFill>
                    <a:srgbClr val="960BA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1" name="Group 120"/>
                <p:cNvGrpSpPr/>
                <p:nvPr/>
              </p:nvGrpSpPr>
              <p:grpSpPr>
                <a:xfrm>
                  <a:off x="4561445" y="3726446"/>
                  <a:ext cx="1606352" cy="790153"/>
                  <a:chOff x="4351923" y="3719693"/>
                  <a:chExt cx="1606352" cy="790153"/>
                </a:xfrm>
              </p:grpSpPr>
              <p:grpSp>
                <p:nvGrpSpPr>
                  <p:cNvPr id="562" name="Group 65"/>
                  <p:cNvGrpSpPr/>
                  <p:nvPr/>
                </p:nvGrpSpPr>
                <p:grpSpPr>
                  <a:xfrm>
                    <a:off x="4351923" y="4025151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636" name="Oval 43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7" name="Oval 44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63" name="Oval 46"/>
                  <p:cNvSpPr/>
                  <p:nvPr/>
                </p:nvSpPr>
                <p:spPr>
                  <a:xfrm>
                    <a:off x="4587254" y="409238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4" name="Oval 47"/>
                  <p:cNvSpPr/>
                  <p:nvPr/>
                </p:nvSpPr>
                <p:spPr>
                  <a:xfrm>
                    <a:off x="4739654" y="4258219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5" name="Oval 48"/>
                  <p:cNvSpPr/>
                  <p:nvPr/>
                </p:nvSpPr>
                <p:spPr>
                  <a:xfrm>
                    <a:off x="4757579" y="393995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6" name="Oval 49"/>
                  <p:cNvSpPr/>
                  <p:nvPr/>
                </p:nvSpPr>
                <p:spPr>
                  <a:xfrm>
                    <a:off x="4876360" y="4105775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7" name="Oval 50"/>
                  <p:cNvSpPr/>
                  <p:nvPr/>
                </p:nvSpPr>
                <p:spPr>
                  <a:xfrm>
                    <a:off x="4995141" y="427160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8" name="Oval 51"/>
                  <p:cNvSpPr/>
                  <p:nvPr/>
                </p:nvSpPr>
                <p:spPr>
                  <a:xfrm>
                    <a:off x="5113922" y="3818843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9" name="Oval 52"/>
                  <p:cNvSpPr/>
                  <p:nvPr/>
                </p:nvSpPr>
                <p:spPr>
                  <a:xfrm>
                    <a:off x="5178911" y="397121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0" name="Oval 53"/>
                  <p:cNvSpPr/>
                  <p:nvPr/>
                </p:nvSpPr>
                <p:spPr>
                  <a:xfrm>
                    <a:off x="5243900" y="4123577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1" name="Oval 54"/>
                  <p:cNvSpPr/>
                  <p:nvPr/>
                </p:nvSpPr>
                <p:spPr>
                  <a:xfrm>
                    <a:off x="5308889" y="4275944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72" name="Group 59"/>
                  <p:cNvGrpSpPr/>
                  <p:nvPr/>
                </p:nvGrpSpPr>
                <p:grpSpPr>
                  <a:xfrm rot="12024372">
                    <a:off x="5394072" y="3735921"/>
                    <a:ext cx="258163" cy="531060"/>
                    <a:chOff x="5394072" y="3782981"/>
                    <a:chExt cx="258163" cy="531060"/>
                  </a:xfrm>
                </p:grpSpPr>
                <p:sp>
                  <p:nvSpPr>
                    <p:cNvPr id="632" name="Oval 55"/>
                    <p:cNvSpPr/>
                    <p:nvPr/>
                  </p:nvSpPr>
                  <p:spPr>
                    <a:xfrm>
                      <a:off x="5394072" y="3782981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3" name="Oval 56"/>
                    <p:cNvSpPr/>
                    <p:nvPr/>
                  </p:nvSpPr>
                  <p:spPr>
                    <a:xfrm>
                      <a:off x="5459061" y="393534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4" name="Oval 57"/>
                    <p:cNvSpPr/>
                    <p:nvPr/>
                  </p:nvSpPr>
                  <p:spPr>
                    <a:xfrm>
                      <a:off x="5524050" y="408771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5" name="Oval 58"/>
                    <p:cNvSpPr/>
                    <p:nvPr/>
                  </p:nvSpPr>
                  <p:spPr>
                    <a:xfrm>
                      <a:off x="5589039" y="4240082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73" name="Group 60"/>
                  <p:cNvGrpSpPr/>
                  <p:nvPr/>
                </p:nvGrpSpPr>
                <p:grpSpPr>
                  <a:xfrm rot="2159192">
                    <a:off x="4860660" y="3881605"/>
                    <a:ext cx="258163" cy="531060"/>
                    <a:chOff x="5394072" y="3782981"/>
                    <a:chExt cx="258163" cy="531060"/>
                  </a:xfrm>
                </p:grpSpPr>
                <p:sp>
                  <p:nvSpPr>
                    <p:cNvPr id="628" name="Oval 61"/>
                    <p:cNvSpPr/>
                    <p:nvPr/>
                  </p:nvSpPr>
                  <p:spPr>
                    <a:xfrm>
                      <a:off x="5394072" y="3782981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9" name="Oval 62"/>
                    <p:cNvSpPr/>
                    <p:nvPr/>
                  </p:nvSpPr>
                  <p:spPr>
                    <a:xfrm>
                      <a:off x="5459061" y="393534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0" name="Oval 63"/>
                    <p:cNvSpPr/>
                    <p:nvPr/>
                  </p:nvSpPr>
                  <p:spPr>
                    <a:xfrm>
                      <a:off x="5524050" y="408771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1" name="Oval 64"/>
                    <p:cNvSpPr/>
                    <p:nvPr/>
                  </p:nvSpPr>
                  <p:spPr>
                    <a:xfrm>
                      <a:off x="5589039" y="4240082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74" name="Group 66"/>
                  <p:cNvGrpSpPr/>
                  <p:nvPr/>
                </p:nvGrpSpPr>
                <p:grpSpPr>
                  <a:xfrm>
                    <a:off x="5390861" y="3719693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626" name="Oval 67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7" name="Oval 68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75" name="Group 69"/>
                  <p:cNvGrpSpPr/>
                  <p:nvPr/>
                </p:nvGrpSpPr>
                <p:grpSpPr>
                  <a:xfrm>
                    <a:off x="5125445" y="4079246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624" name="Oval 70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5" name="Oval 71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76" name="Group 72"/>
                  <p:cNvGrpSpPr/>
                  <p:nvPr/>
                </p:nvGrpSpPr>
                <p:grpSpPr>
                  <a:xfrm>
                    <a:off x="5626405" y="3904921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622" name="Oval 73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3" name="Oval 74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77" name="Group 77"/>
                  <p:cNvGrpSpPr/>
                  <p:nvPr/>
                </p:nvGrpSpPr>
                <p:grpSpPr>
                  <a:xfrm>
                    <a:off x="5345792" y="4129749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620" name="Oval 75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1" name="Oval 76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78" name="Group 78"/>
                  <p:cNvGrpSpPr/>
                  <p:nvPr/>
                </p:nvGrpSpPr>
                <p:grpSpPr>
                  <a:xfrm rot="17404028">
                    <a:off x="5498192" y="4282149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618" name="Oval 79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9" name="Oval 80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79" name="Group 81"/>
                  <p:cNvGrpSpPr/>
                  <p:nvPr/>
                </p:nvGrpSpPr>
                <p:grpSpPr>
                  <a:xfrm rot="17404028">
                    <a:off x="5341143" y="3754988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616" name="Oval 82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7" name="Oval 83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0" name="Group 84"/>
                  <p:cNvGrpSpPr/>
                  <p:nvPr/>
                </p:nvGrpSpPr>
                <p:grpSpPr>
                  <a:xfrm rot="17404028">
                    <a:off x="4572684" y="4081145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614" name="Oval 85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5" name="Oval 86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1" name="Group 87"/>
                  <p:cNvGrpSpPr/>
                  <p:nvPr/>
                </p:nvGrpSpPr>
                <p:grpSpPr>
                  <a:xfrm rot="21321361">
                    <a:off x="4409608" y="4143613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612" name="Oval 88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3" name="Oval 89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2" name="Group 90"/>
                  <p:cNvGrpSpPr/>
                  <p:nvPr/>
                </p:nvGrpSpPr>
                <p:grpSpPr>
                  <a:xfrm rot="3655749">
                    <a:off x="5685487" y="387419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610" name="Oval 91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1" name="Oval 92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3" name="Group 93"/>
                  <p:cNvGrpSpPr/>
                  <p:nvPr/>
                </p:nvGrpSpPr>
                <p:grpSpPr>
                  <a:xfrm rot="15025060">
                    <a:off x="5707234" y="4028407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608" name="Oval 94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9" name="Oval 95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4" name="Group 96"/>
                  <p:cNvGrpSpPr/>
                  <p:nvPr/>
                </p:nvGrpSpPr>
                <p:grpSpPr>
                  <a:xfrm>
                    <a:off x="5645104" y="3728813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606" name="Oval 97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7" name="Oval 98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5" name="Group 99"/>
                  <p:cNvGrpSpPr/>
                  <p:nvPr/>
                </p:nvGrpSpPr>
                <p:grpSpPr>
                  <a:xfrm>
                    <a:off x="5555497" y="4086357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604" name="Oval 100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5" name="Oval 101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6" name="Group 102"/>
                  <p:cNvGrpSpPr/>
                  <p:nvPr/>
                </p:nvGrpSpPr>
                <p:grpSpPr>
                  <a:xfrm rot="3655749">
                    <a:off x="5730578" y="418166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602" name="Oval 103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3" name="Oval 104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7" name="Group 105"/>
                  <p:cNvGrpSpPr/>
                  <p:nvPr/>
                </p:nvGrpSpPr>
                <p:grpSpPr>
                  <a:xfrm rot="21414936">
                    <a:off x="5164330" y="4227244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600" name="Oval 106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1" name="Oval 107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8" name="Group 108"/>
                  <p:cNvGrpSpPr/>
                  <p:nvPr/>
                </p:nvGrpSpPr>
                <p:grpSpPr>
                  <a:xfrm rot="21414936">
                    <a:off x="4701332" y="404463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598" name="Oval 109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9" name="Oval 110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9" name="Group 111"/>
                  <p:cNvGrpSpPr/>
                  <p:nvPr/>
                </p:nvGrpSpPr>
                <p:grpSpPr>
                  <a:xfrm rot="383320">
                    <a:off x="4634195" y="4165143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596" name="Oval 112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7" name="Oval 113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0" name="Group 114"/>
                  <p:cNvGrpSpPr/>
                  <p:nvPr/>
                </p:nvGrpSpPr>
                <p:grpSpPr>
                  <a:xfrm rot="20265556">
                    <a:off x="4889672" y="3861596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594" name="Oval 115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5" name="Oval 116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1" name="Group 117"/>
                  <p:cNvGrpSpPr/>
                  <p:nvPr/>
                </p:nvGrpSpPr>
                <p:grpSpPr>
                  <a:xfrm rot="3082409">
                    <a:off x="4397298" y="4053588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592" name="Oval 118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3" name="Oval 119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65" name="Group 123"/>
              <p:cNvGrpSpPr/>
              <p:nvPr/>
            </p:nvGrpSpPr>
            <p:grpSpPr>
              <a:xfrm rot="232362">
                <a:off x="5276773" y="3598061"/>
                <a:ext cx="1703816" cy="790153"/>
                <a:chOff x="4463981" y="3726446"/>
                <a:chExt cx="1703816" cy="790153"/>
              </a:xfrm>
            </p:grpSpPr>
            <p:sp>
              <p:nvSpPr>
                <p:cNvPr id="482" name="Oval 124"/>
                <p:cNvSpPr/>
                <p:nvPr/>
              </p:nvSpPr>
              <p:spPr>
                <a:xfrm>
                  <a:off x="4463981" y="4197729"/>
                  <a:ext cx="63196" cy="73959"/>
                </a:xfrm>
                <a:prstGeom prst="ellipse">
                  <a:avLst/>
                </a:prstGeom>
                <a:ln>
                  <a:solidFill>
                    <a:srgbClr val="960BA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83" name="Group 125"/>
                <p:cNvGrpSpPr/>
                <p:nvPr/>
              </p:nvGrpSpPr>
              <p:grpSpPr>
                <a:xfrm>
                  <a:off x="4561445" y="3726446"/>
                  <a:ext cx="1606352" cy="790153"/>
                  <a:chOff x="4351923" y="3719693"/>
                  <a:chExt cx="1606352" cy="790153"/>
                </a:xfrm>
              </p:grpSpPr>
              <p:grpSp>
                <p:nvGrpSpPr>
                  <p:cNvPr id="484" name="Group 126"/>
                  <p:cNvGrpSpPr/>
                  <p:nvPr/>
                </p:nvGrpSpPr>
                <p:grpSpPr>
                  <a:xfrm>
                    <a:off x="4351923" y="4025151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558" name="Oval 200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9" name="Oval 201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85" name="Oval 127"/>
                  <p:cNvSpPr/>
                  <p:nvPr/>
                </p:nvSpPr>
                <p:spPr>
                  <a:xfrm>
                    <a:off x="4587254" y="409238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" name="Oval 128"/>
                  <p:cNvSpPr/>
                  <p:nvPr/>
                </p:nvSpPr>
                <p:spPr>
                  <a:xfrm>
                    <a:off x="4739654" y="4258219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" name="Oval 129"/>
                  <p:cNvSpPr/>
                  <p:nvPr/>
                </p:nvSpPr>
                <p:spPr>
                  <a:xfrm>
                    <a:off x="4757579" y="393995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" name="Oval 130"/>
                  <p:cNvSpPr/>
                  <p:nvPr/>
                </p:nvSpPr>
                <p:spPr>
                  <a:xfrm>
                    <a:off x="4876360" y="4105775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9" name="Oval 131"/>
                  <p:cNvSpPr/>
                  <p:nvPr/>
                </p:nvSpPr>
                <p:spPr>
                  <a:xfrm>
                    <a:off x="4995141" y="427160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0" name="Oval 132"/>
                  <p:cNvSpPr/>
                  <p:nvPr/>
                </p:nvSpPr>
                <p:spPr>
                  <a:xfrm>
                    <a:off x="5113922" y="3818843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Oval 133"/>
                  <p:cNvSpPr/>
                  <p:nvPr/>
                </p:nvSpPr>
                <p:spPr>
                  <a:xfrm>
                    <a:off x="5178911" y="397121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2" name="Oval 134"/>
                  <p:cNvSpPr/>
                  <p:nvPr/>
                </p:nvSpPr>
                <p:spPr>
                  <a:xfrm>
                    <a:off x="5243900" y="4123577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3" name="Oval 135"/>
                  <p:cNvSpPr/>
                  <p:nvPr/>
                </p:nvSpPr>
                <p:spPr>
                  <a:xfrm>
                    <a:off x="5308889" y="4275944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94" name="Group 136"/>
                  <p:cNvGrpSpPr/>
                  <p:nvPr/>
                </p:nvGrpSpPr>
                <p:grpSpPr>
                  <a:xfrm rot="12024372">
                    <a:off x="5394072" y="3735921"/>
                    <a:ext cx="258163" cy="531060"/>
                    <a:chOff x="5394072" y="3782981"/>
                    <a:chExt cx="258163" cy="531060"/>
                  </a:xfrm>
                </p:grpSpPr>
                <p:sp>
                  <p:nvSpPr>
                    <p:cNvPr id="554" name="Oval 196"/>
                    <p:cNvSpPr/>
                    <p:nvPr/>
                  </p:nvSpPr>
                  <p:spPr>
                    <a:xfrm>
                      <a:off x="5394072" y="3782981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5" name="Oval 197"/>
                    <p:cNvSpPr/>
                    <p:nvPr/>
                  </p:nvSpPr>
                  <p:spPr>
                    <a:xfrm>
                      <a:off x="5459061" y="393534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6" name="Oval 198"/>
                    <p:cNvSpPr/>
                    <p:nvPr/>
                  </p:nvSpPr>
                  <p:spPr>
                    <a:xfrm>
                      <a:off x="5524050" y="408771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7" name="Oval 199"/>
                    <p:cNvSpPr/>
                    <p:nvPr/>
                  </p:nvSpPr>
                  <p:spPr>
                    <a:xfrm>
                      <a:off x="5589039" y="4240082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5" name="Group 137"/>
                  <p:cNvGrpSpPr/>
                  <p:nvPr/>
                </p:nvGrpSpPr>
                <p:grpSpPr>
                  <a:xfrm rot="2159192">
                    <a:off x="4860660" y="3881605"/>
                    <a:ext cx="258163" cy="531060"/>
                    <a:chOff x="5394072" y="3782981"/>
                    <a:chExt cx="258163" cy="531060"/>
                  </a:xfrm>
                </p:grpSpPr>
                <p:sp>
                  <p:nvSpPr>
                    <p:cNvPr id="550" name="Oval 192"/>
                    <p:cNvSpPr/>
                    <p:nvPr/>
                  </p:nvSpPr>
                  <p:spPr>
                    <a:xfrm>
                      <a:off x="5394072" y="3782981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1" name="Oval 193"/>
                    <p:cNvSpPr/>
                    <p:nvPr/>
                  </p:nvSpPr>
                  <p:spPr>
                    <a:xfrm>
                      <a:off x="5459061" y="393534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2" name="Oval 194"/>
                    <p:cNvSpPr/>
                    <p:nvPr/>
                  </p:nvSpPr>
                  <p:spPr>
                    <a:xfrm>
                      <a:off x="5524050" y="408771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3" name="Oval 195"/>
                    <p:cNvSpPr/>
                    <p:nvPr/>
                  </p:nvSpPr>
                  <p:spPr>
                    <a:xfrm>
                      <a:off x="5589039" y="4240082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6" name="Group 138"/>
                  <p:cNvGrpSpPr/>
                  <p:nvPr/>
                </p:nvGrpSpPr>
                <p:grpSpPr>
                  <a:xfrm>
                    <a:off x="5390861" y="3719693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548" name="Oval 190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9" name="Oval 191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7" name="Group 139"/>
                  <p:cNvGrpSpPr/>
                  <p:nvPr/>
                </p:nvGrpSpPr>
                <p:grpSpPr>
                  <a:xfrm>
                    <a:off x="5125445" y="4079246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546" name="Oval 188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7" name="Oval 189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8" name="Group 140"/>
                  <p:cNvGrpSpPr/>
                  <p:nvPr/>
                </p:nvGrpSpPr>
                <p:grpSpPr>
                  <a:xfrm>
                    <a:off x="5626405" y="3904921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544" name="Oval 186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5" name="Oval 187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9" name="Group 141"/>
                  <p:cNvGrpSpPr/>
                  <p:nvPr/>
                </p:nvGrpSpPr>
                <p:grpSpPr>
                  <a:xfrm>
                    <a:off x="5345792" y="4129749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542" name="Oval 184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3" name="Oval 185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00" name="Group 142"/>
                  <p:cNvGrpSpPr/>
                  <p:nvPr/>
                </p:nvGrpSpPr>
                <p:grpSpPr>
                  <a:xfrm rot="17404028">
                    <a:off x="5498192" y="4282149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540" name="Oval 182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1" name="Oval 183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01" name="Group 143"/>
                  <p:cNvGrpSpPr/>
                  <p:nvPr/>
                </p:nvGrpSpPr>
                <p:grpSpPr>
                  <a:xfrm rot="17404028">
                    <a:off x="5341143" y="3754988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538" name="Oval 180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9" name="Oval 181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02" name="Group 144"/>
                  <p:cNvGrpSpPr/>
                  <p:nvPr/>
                </p:nvGrpSpPr>
                <p:grpSpPr>
                  <a:xfrm rot="17404028">
                    <a:off x="4572684" y="4081145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536" name="Oval 178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7" name="Oval 179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03" name="Group 145"/>
                  <p:cNvGrpSpPr/>
                  <p:nvPr/>
                </p:nvGrpSpPr>
                <p:grpSpPr>
                  <a:xfrm rot="21321361">
                    <a:off x="4409608" y="4143613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534" name="Oval 176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5" name="Oval 177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04" name="Group 146"/>
                  <p:cNvGrpSpPr/>
                  <p:nvPr/>
                </p:nvGrpSpPr>
                <p:grpSpPr>
                  <a:xfrm rot="3655749">
                    <a:off x="5685487" y="387419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532" name="Oval 174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3" name="Oval 175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05" name="Group 147"/>
                  <p:cNvGrpSpPr/>
                  <p:nvPr/>
                </p:nvGrpSpPr>
                <p:grpSpPr>
                  <a:xfrm rot="15025060">
                    <a:off x="5707234" y="4028407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530" name="Oval 172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1" name="Oval 173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06" name="Group 148"/>
                  <p:cNvGrpSpPr/>
                  <p:nvPr/>
                </p:nvGrpSpPr>
                <p:grpSpPr>
                  <a:xfrm>
                    <a:off x="5645104" y="3728813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528" name="Oval 170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9" name="Oval 171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07" name="Group 149"/>
                  <p:cNvGrpSpPr/>
                  <p:nvPr/>
                </p:nvGrpSpPr>
                <p:grpSpPr>
                  <a:xfrm>
                    <a:off x="5555497" y="4086357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526" name="Oval 168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7" name="Oval 169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08" name="Group 150"/>
                  <p:cNvGrpSpPr/>
                  <p:nvPr/>
                </p:nvGrpSpPr>
                <p:grpSpPr>
                  <a:xfrm rot="3655749">
                    <a:off x="5730578" y="418166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524" name="Oval 166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5" name="Oval 167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09" name="Group 151"/>
                  <p:cNvGrpSpPr/>
                  <p:nvPr/>
                </p:nvGrpSpPr>
                <p:grpSpPr>
                  <a:xfrm rot="21414936">
                    <a:off x="5164330" y="4227244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522" name="Oval 164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3" name="Oval 165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0" name="Group 152"/>
                  <p:cNvGrpSpPr/>
                  <p:nvPr/>
                </p:nvGrpSpPr>
                <p:grpSpPr>
                  <a:xfrm rot="21414936">
                    <a:off x="4701332" y="404463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520" name="Oval 162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1" name="Oval 163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1" name="Group 153"/>
                  <p:cNvGrpSpPr/>
                  <p:nvPr/>
                </p:nvGrpSpPr>
                <p:grpSpPr>
                  <a:xfrm rot="383320">
                    <a:off x="4634195" y="4165143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518" name="Oval 160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9" name="Oval 161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2" name="Group 154"/>
                  <p:cNvGrpSpPr/>
                  <p:nvPr/>
                </p:nvGrpSpPr>
                <p:grpSpPr>
                  <a:xfrm rot="20265556">
                    <a:off x="4889672" y="3861596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516" name="Oval 158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7" name="Oval 159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3" name="Group 155"/>
                  <p:cNvGrpSpPr/>
                  <p:nvPr/>
                </p:nvGrpSpPr>
                <p:grpSpPr>
                  <a:xfrm rot="3082409">
                    <a:off x="4397298" y="4053588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514" name="Oval 156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5" name="Oval 157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66" name="Group 202"/>
              <p:cNvGrpSpPr/>
              <p:nvPr/>
            </p:nvGrpSpPr>
            <p:grpSpPr>
              <a:xfrm>
                <a:off x="5383031" y="3778462"/>
                <a:ext cx="1703816" cy="790153"/>
                <a:chOff x="4463981" y="3726446"/>
                <a:chExt cx="1703816" cy="790153"/>
              </a:xfrm>
            </p:grpSpPr>
            <p:sp>
              <p:nvSpPr>
                <p:cNvPr id="404" name="Oval 203"/>
                <p:cNvSpPr/>
                <p:nvPr/>
              </p:nvSpPr>
              <p:spPr>
                <a:xfrm>
                  <a:off x="4463981" y="4197729"/>
                  <a:ext cx="63196" cy="73959"/>
                </a:xfrm>
                <a:prstGeom prst="ellipse">
                  <a:avLst/>
                </a:prstGeom>
                <a:ln>
                  <a:solidFill>
                    <a:srgbClr val="960BA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05" name="Group 204"/>
                <p:cNvGrpSpPr/>
                <p:nvPr/>
              </p:nvGrpSpPr>
              <p:grpSpPr>
                <a:xfrm>
                  <a:off x="4561445" y="3726446"/>
                  <a:ext cx="1606352" cy="790153"/>
                  <a:chOff x="4351923" y="3719693"/>
                  <a:chExt cx="1606352" cy="790153"/>
                </a:xfrm>
              </p:grpSpPr>
              <p:grpSp>
                <p:nvGrpSpPr>
                  <p:cNvPr id="406" name="Group 205"/>
                  <p:cNvGrpSpPr/>
                  <p:nvPr/>
                </p:nvGrpSpPr>
                <p:grpSpPr>
                  <a:xfrm>
                    <a:off x="4351923" y="4025151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480" name="Oval 279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1" name="Oval 280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07" name="Oval 206"/>
                  <p:cNvSpPr/>
                  <p:nvPr/>
                </p:nvSpPr>
                <p:spPr>
                  <a:xfrm>
                    <a:off x="4587254" y="409238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" name="Oval 207"/>
                  <p:cNvSpPr/>
                  <p:nvPr/>
                </p:nvSpPr>
                <p:spPr>
                  <a:xfrm>
                    <a:off x="4739654" y="4258219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" name="Oval 208"/>
                  <p:cNvSpPr/>
                  <p:nvPr/>
                </p:nvSpPr>
                <p:spPr>
                  <a:xfrm>
                    <a:off x="4757579" y="393995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0" name="Oval 209"/>
                  <p:cNvSpPr/>
                  <p:nvPr/>
                </p:nvSpPr>
                <p:spPr>
                  <a:xfrm>
                    <a:off x="4876360" y="4105775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" name="Oval 210"/>
                  <p:cNvSpPr/>
                  <p:nvPr/>
                </p:nvSpPr>
                <p:spPr>
                  <a:xfrm>
                    <a:off x="4995141" y="427160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2" name="Oval 211"/>
                  <p:cNvSpPr/>
                  <p:nvPr/>
                </p:nvSpPr>
                <p:spPr>
                  <a:xfrm>
                    <a:off x="5113922" y="3818843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3" name="Oval 212"/>
                  <p:cNvSpPr/>
                  <p:nvPr/>
                </p:nvSpPr>
                <p:spPr>
                  <a:xfrm>
                    <a:off x="5178911" y="397121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4" name="Oval 213"/>
                  <p:cNvSpPr/>
                  <p:nvPr/>
                </p:nvSpPr>
                <p:spPr>
                  <a:xfrm>
                    <a:off x="5243900" y="4123577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" name="Oval 214"/>
                  <p:cNvSpPr/>
                  <p:nvPr/>
                </p:nvSpPr>
                <p:spPr>
                  <a:xfrm>
                    <a:off x="5308889" y="4275944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16" name="Group 215"/>
                  <p:cNvGrpSpPr/>
                  <p:nvPr/>
                </p:nvGrpSpPr>
                <p:grpSpPr>
                  <a:xfrm rot="12024372">
                    <a:off x="5394072" y="3735921"/>
                    <a:ext cx="258163" cy="531060"/>
                    <a:chOff x="5394072" y="3782981"/>
                    <a:chExt cx="258163" cy="531060"/>
                  </a:xfrm>
                </p:grpSpPr>
                <p:sp>
                  <p:nvSpPr>
                    <p:cNvPr id="476" name="Oval 275"/>
                    <p:cNvSpPr/>
                    <p:nvPr/>
                  </p:nvSpPr>
                  <p:spPr>
                    <a:xfrm>
                      <a:off x="5394072" y="3782981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7" name="Oval 276"/>
                    <p:cNvSpPr/>
                    <p:nvPr/>
                  </p:nvSpPr>
                  <p:spPr>
                    <a:xfrm>
                      <a:off x="5459061" y="393534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8" name="Oval 277"/>
                    <p:cNvSpPr/>
                    <p:nvPr/>
                  </p:nvSpPr>
                  <p:spPr>
                    <a:xfrm>
                      <a:off x="5524050" y="408771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9" name="Oval 278"/>
                    <p:cNvSpPr/>
                    <p:nvPr/>
                  </p:nvSpPr>
                  <p:spPr>
                    <a:xfrm>
                      <a:off x="5589039" y="4240082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7" name="Group 216"/>
                  <p:cNvGrpSpPr/>
                  <p:nvPr/>
                </p:nvGrpSpPr>
                <p:grpSpPr>
                  <a:xfrm rot="2159192">
                    <a:off x="4860660" y="3881605"/>
                    <a:ext cx="258163" cy="531060"/>
                    <a:chOff x="5394072" y="3782981"/>
                    <a:chExt cx="258163" cy="531060"/>
                  </a:xfrm>
                </p:grpSpPr>
                <p:sp>
                  <p:nvSpPr>
                    <p:cNvPr id="472" name="Oval 271"/>
                    <p:cNvSpPr/>
                    <p:nvPr/>
                  </p:nvSpPr>
                  <p:spPr>
                    <a:xfrm>
                      <a:off x="5394072" y="3782981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3" name="Oval 272"/>
                    <p:cNvSpPr/>
                    <p:nvPr/>
                  </p:nvSpPr>
                  <p:spPr>
                    <a:xfrm>
                      <a:off x="5459061" y="393534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4" name="Oval 273"/>
                    <p:cNvSpPr/>
                    <p:nvPr/>
                  </p:nvSpPr>
                  <p:spPr>
                    <a:xfrm>
                      <a:off x="5524050" y="408771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5" name="Oval 274"/>
                    <p:cNvSpPr/>
                    <p:nvPr/>
                  </p:nvSpPr>
                  <p:spPr>
                    <a:xfrm>
                      <a:off x="5589039" y="4240082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8" name="Group 217"/>
                  <p:cNvGrpSpPr/>
                  <p:nvPr/>
                </p:nvGrpSpPr>
                <p:grpSpPr>
                  <a:xfrm>
                    <a:off x="5390861" y="3719693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470" name="Oval 269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1" name="Oval 270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9" name="Group 218"/>
                  <p:cNvGrpSpPr/>
                  <p:nvPr/>
                </p:nvGrpSpPr>
                <p:grpSpPr>
                  <a:xfrm>
                    <a:off x="5125445" y="4079246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468" name="Oval 267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9" name="Oval 268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0" name="Group 219"/>
                  <p:cNvGrpSpPr/>
                  <p:nvPr/>
                </p:nvGrpSpPr>
                <p:grpSpPr>
                  <a:xfrm>
                    <a:off x="5626405" y="3904921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466" name="Oval 265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7" name="Oval 266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1" name="Group 220"/>
                  <p:cNvGrpSpPr/>
                  <p:nvPr/>
                </p:nvGrpSpPr>
                <p:grpSpPr>
                  <a:xfrm>
                    <a:off x="5345792" y="4129749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64" name="Oval 263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5" name="Oval 264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2" name="Group 221"/>
                  <p:cNvGrpSpPr/>
                  <p:nvPr/>
                </p:nvGrpSpPr>
                <p:grpSpPr>
                  <a:xfrm rot="17404028">
                    <a:off x="5498192" y="4282149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62" name="Oval 261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3" name="Oval 262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3" name="Group 222"/>
                  <p:cNvGrpSpPr/>
                  <p:nvPr/>
                </p:nvGrpSpPr>
                <p:grpSpPr>
                  <a:xfrm rot="17404028">
                    <a:off x="5341143" y="3754988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60" name="Oval 259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1" name="Oval 260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4" name="Group 223"/>
                  <p:cNvGrpSpPr/>
                  <p:nvPr/>
                </p:nvGrpSpPr>
                <p:grpSpPr>
                  <a:xfrm rot="17404028">
                    <a:off x="4572684" y="4081145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58" name="Oval 257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9" name="Oval 258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5" name="Group 224"/>
                  <p:cNvGrpSpPr/>
                  <p:nvPr/>
                </p:nvGrpSpPr>
                <p:grpSpPr>
                  <a:xfrm rot="21321361">
                    <a:off x="4409608" y="4143613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56" name="Oval 255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7" name="Oval 256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6" name="Group 225"/>
                  <p:cNvGrpSpPr/>
                  <p:nvPr/>
                </p:nvGrpSpPr>
                <p:grpSpPr>
                  <a:xfrm rot="3655749">
                    <a:off x="5685487" y="387419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54" name="Oval 253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5" name="Oval 254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7" name="Group 226"/>
                  <p:cNvGrpSpPr/>
                  <p:nvPr/>
                </p:nvGrpSpPr>
                <p:grpSpPr>
                  <a:xfrm rot="15025060">
                    <a:off x="5707234" y="4028407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52" name="Oval 251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3" name="Oval 252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8" name="Group 227"/>
                  <p:cNvGrpSpPr/>
                  <p:nvPr/>
                </p:nvGrpSpPr>
                <p:grpSpPr>
                  <a:xfrm>
                    <a:off x="5645104" y="3728813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450" name="Oval 249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" name="Oval 250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9" name="Group 228"/>
                  <p:cNvGrpSpPr/>
                  <p:nvPr/>
                </p:nvGrpSpPr>
                <p:grpSpPr>
                  <a:xfrm>
                    <a:off x="5555497" y="4086357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448" name="Oval 247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9" name="Oval 248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0" name="Group 229"/>
                  <p:cNvGrpSpPr/>
                  <p:nvPr/>
                </p:nvGrpSpPr>
                <p:grpSpPr>
                  <a:xfrm rot="3655749">
                    <a:off x="5730578" y="418166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46" name="Oval 245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7" name="Oval 246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1" name="Group 230"/>
                  <p:cNvGrpSpPr/>
                  <p:nvPr/>
                </p:nvGrpSpPr>
                <p:grpSpPr>
                  <a:xfrm rot="21414936">
                    <a:off x="5164330" y="4227244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44" name="Oval 243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5" name="Oval 244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2" name="Group 231"/>
                  <p:cNvGrpSpPr/>
                  <p:nvPr/>
                </p:nvGrpSpPr>
                <p:grpSpPr>
                  <a:xfrm rot="21414936">
                    <a:off x="4701332" y="404463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42" name="Oval 241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3" name="Oval 242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3" name="Group 232"/>
                  <p:cNvGrpSpPr/>
                  <p:nvPr/>
                </p:nvGrpSpPr>
                <p:grpSpPr>
                  <a:xfrm rot="383320">
                    <a:off x="4634195" y="4165143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40" name="Oval 239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1" name="Oval 240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4" name="Group 233"/>
                  <p:cNvGrpSpPr/>
                  <p:nvPr/>
                </p:nvGrpSpPr>
                <p:grpSpPr>
                  <a:xfrm rot="20265556">
                    <a:off x="4889672" y="3861596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38" name="Oval 237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9" name="Oval 238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5" name="Group 234"/>
                  <p:cNvGrpSpPr/>
                  <p:nvPr/>
                </p:nvGrpSpPr>
                <p:grpSpPr>
                  <a:xfrm rot="3082409">
                    <a:off x="4397298" y="4053588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36" name="Oval 235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7" name="Oval 236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67" name="Group 281"/>
              <p:cNvGrpSpPr/>
              <p:nvPr/>
            </p:nvGrpSpPr>
            <p:grpSpPr>
              <a:xfrm rot="447763">
                <a:off x="5457391" y="3795777"/>
                <a:ext cx="1728115" cy="894240"/>
                <a:chOff x="4463981" y="3726446"/>
                <a:chExt cx="1703816" cy="790153"/>
              </a:xfrm>
            </p:grpSpPr>
            <p:sp>
              <p:nvSpPr>
                <p:cNvPr id="326" name="Oval 282"/>
                <p:cNvSpPr/>
                <p:nvPr/>
              </p:nvSpPr>
              <p:spPr>
                <a:xfrm>
                  <a:off x="4463981" y="4197729"/>
                  <a:ext cx="63196" cy="73959"/>
                </a:xfrm>
                <a:prstGeom prst="ellipse">
                  <a:avLst/>
                </a:prstGeom>
                <a:ln>
                  <a:solidFill>
                    <a:srgbClr val="960BA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27" name="Group 283"/>
                <p:cNvGrpSpPr/>
                <p:nvPr/>
              </p:nvGrpSpPr>
              <p:grpSpPr>
                <a:xfrm>
                  <a:off x="4561445" y="3726446"/>
                  <a:ext cx="1606352" cy="790153"/>
                  <a:chOff x="4351923" y="3719693"/>
                  <a:chExt cx="1606352" cy="790153"/>
                </a:xfrm>
              </p:grpSpPr>
              <p:grpSp>
                <p:nvGrpSpPr>
                  <p:cNvPr id="328" name="Group 284"/>
                  <p:cNvGrpSpPr/>
                  <p:nvPr/>
                </p:nvGrpSpPr>
                <p:grpSpPr>
                  <a:xfrm>
                    <a:off x="4351923" y="4025151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402" name="Oval 358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3" name="Oval 359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9" name="Oval 285"/>
                  <p:cNvSpPr/>
                  <p:nvPr/>
                </p:nvSpPr>
                <p:spPr>
                  <a:xfrm>
                    <a:off x="4587254" y="409238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" name="Oval 286"/>
                  <p:cNvSpPr/>
                  <p:nvPr/>
                </p:nvSpPr>
                <p:spPr>
                  <a:xfrm>
                    <a:off x="4739654" y="4258219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1" name="Oval 287"/>
                  <p:cNvSpPr/>
                  <p:nvPr/>
                </p:nvSpPr>
                <p:spPr>
                  <a:xfrm>
                    <a:off x="4757579" y="393995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Oval 288"/>
                  <p:cNvSpPr/>
                  <p:nvPr/>
                </p:nvSpPr>
                <p:spPr>
                  <a:xfrm>
                    <a:off x="4876360" y="4105775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3" name="Oval 289"/>
                  <p:cNvSpPr/>
                  <p:nvPr/>
                </p:nvSpPr>
                <p:spPr>
                  <a:xfrm>
                    <a:off x="4995141" y="427160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Oval 290"/>
                  <p:cNvSpPr/>
                  <p:nvPr/>
                </p:nvSpPr>
                <p:spPr>
                  <a:xfrm>
                    <a:off x="5113922" y="3818843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5" name="Oval 291"/>
                  <p:cNvSpPr/>
                  <p:nvPr/>
                </p:nvSpPr>
                <p:spPr>
                  <a:xfrm>
                    <a:off x="5178911" y="397121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6" name="Oval 292"/>
                  <p:cNvSpPr/>
                  <p:nvPr/>
                </p:nvSpPr>
                <p:spPr>
                  <a:xfrm>
                    <a:off x="5243900" y="4123577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7" name="Oval 293"/>
                  <p:cNvSpPr/>
                  <p:nvPr/>
                </p:nvSpPr>
                <p:spPr>
                  <a:xfrm>
                    <a:off x="5308889" y="4275944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38" name="Group 294"/>
                  <p:cNvGrpSpPr/>
                  <p:nvPr/>
                </p:nvGrpSpPr>
                <p:grpSpPr>
                  <a:xfrm rot="12024372">
                    <a:off x="5394072" y="3735921"/>
                    <a:ext cx="258163" cy="531060"/>
                    <a:chOff x="5394072" y="3782981"/>
                    <a:chExt cx="258163" cy="531060"/>
                  </a:xfrm>
                </p:grpSpPr>
                <p:sp>
                  <p:nvSpPr>
                    <p:cNvPr id="398" name="Oval 354"/>
                    <p:cNvSpPr/>
                    <p:nvPr/>
                  </p:nvSpPr>
                  <p:spPr>
                    <a:xfrm>
                      <a:off x="5394072" y="3782981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9" name="Oval 355"/>
                    <p:cNvSpPr/>
                    <p:nvPr/>
                  </p:nvSpPr>
                  <p:spPr>
                    <a:xfrm>
                      <a:off x="5459061" y="393534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0" name="Oval 356"/>
                    <p:cNvSpPr/>
                    <p:nvPr/>
                  </p:nvSpPr>
                  <p:spPr>
                    <a:xfrm>
                      <a:off x="5524050" y="408771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1" name="Oval 357"/>
                    <p:cNvSpPr/>
                    <p:nvPr/>
                  </p:nvSpPr>
                  <p:spPr>
                    <a:xfrm>
                      <a:off x="5589039" y="4240082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9" name="Group 295"/>
                  <p:cNvGrpSpPr/>
                  <p:nvPr/>
                </p:nvGrpSpPr>
                <p:grpSpPr>
                  <a:xfrm rot="2159192">
                    <a:off x="4860660" y="3881605"/>
                    <a:ext cx="258163" cy="531060"/>
                    <a:chOff x="5394072" y="3782981"/>
                    <a:chExt cx="258163" cy="531060"/>
                  </a:xfrm>
                </p:grpSpPr>
                <p:sp>
                  <p:nvSpPr>
                    <p:cNvPr id="394" name="Oval 350"/>
                    <p:cNvSpPr/>
                    <p:nvPr/>
                  </p:nvSpPr>
                  <p:spPr>
                    <a:xfrm>
                      <a:off x="5394072" y="3782981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5" name="Oval 351"/>
                    <p:cNvSpPr/>
                    <p:nvPr/>
                  </p:nvSpPr>
                  <p:spPr>
                    <a:xfrm>
                      <a:off x="5459061" y="393534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6" name="Oval 352"/>
                    <p:cNvSpPr/>
                    <p:nvPr/>
                  </p:nvSpPr>
                  <p:spPr>
                    <a:xfrm>
                      <a:off x="5524050" y="408771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7" name="Oval 353"/>
                    <p:cNvSpPr/>
                    <p:nvPr/>
                  </p:nvSpPr>
                  <p:spPr>
                    <a:xfrm>
                      <a:off x="5589039" y="4240082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0" name="Group 296"/>
                  <p:cNvGrpSpPr/>
                  <p:nvPr/>
                </p:nvGrpSpPr>
                <p:grpSpPr>
                  <a:xfrm>
                    <a:off x="5390861" y="3719693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392" name="Oval 348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3" name="Oval 349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1" name="Group 297"/>
                  <p:cNvGrpSpPr/>
                  <p:nvPr/>
                </p:nvGrpSpPr>
                <p:grpSpPr>
                  <a:xfrm>
                    <a:off x="5125445" y="4079246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390" name="Oval 346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1" name="Oval 347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2" name="Group 298"/>
                  <p:cNvGrpSpPr/>
                  <p:nvPr/>
                </p:nvGrpSpPr>
                <p:grpSpPr>
                  <a:xfrm>
                    <a:off x="5626405" y="3904921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388" name="Oval 344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9" name="Oval 345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3" name="Group 299"/>
                  <p:cNvGrpSpPr/>
                  <p:nvPr/>
                </p:nvGrpSpPr>
                <p:grpSpPr>
                  <a:xfrm>
                    <a:off x="5345792" y="4129749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86" name="Oval 342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7" name="Oval 343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4" name="Group 300"/>
                  <p:cNvGrpSpPr/>
                  <p:nvPr/>
                </p:nvGrpSpPr>
                <p:grpSpPr>
                  <a:xfrm rot="17404028">
                    <a:off x="5498192" y="4282149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84" name="Oval 340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5" name="Oval 341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5" name="Group 301"/>
                  <p:cNvGrpSpPr/>
                  <p:nvPr/>
                </p:nvGrpSpPr>
                <p:grpSpPr>
                  <a:xfrm rot="17404028">
                    <a:off x="5341143" y="3754988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82" name="Oval 338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3" name="Oval 339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6" name="Group 302"/>
                  <p:cNvGrpSpPr/>
                  <p:nvPr/>
                </p:nvGrpSpPr>
                <p:grpSpPr>
                  <a:xfrm rot="17404028">
                    <a:off x="4572684" y="4081145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80" name="Oval 336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1" name="Oval 337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7" name="Group 303"/>
                  <p:cNvGrpSpPr/>
                  <p:nvPr/>
                </p:nvGrpSpPr>
                <p:grpSpPr>
                  <a:xfrm rot="21321361">
                    <a:off x="4409608" y="4143613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78" name="Oval 334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9" name="Oval 335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8" name="Group 304"/>
                  <p:cNvGrpSpPr/>
                  <p:nvPr/>
                </p:nvGrpSpPr>
                <p:grpSpPr>
                  <a:xfrm rot="3655749">
                    <a:off x="5685487" y="387419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76" name="Oval 332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7" name="Oval 333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9" name="Group 305"/>
                  <p:cNvGrpSpPr/>
                  <p:nvPr/>
                </p:nvGrpSpPr>
                <p:grpSpPr>
                  <a:xfrm rot="15025060">
                    <a:off x="5707234" y="4028407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74" name="Oval 330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5" name="Oval 331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0" name="Group 306"/>
                  <p:cNvGrpSpPr/>
                  <p:nvPr/>
                </p:nvGrpSpPr>
                <p:grpSpPr>
                  <a:xfrm>
                    <a:off x="5645104" y="3728813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372" name="Oval 328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3" name="Oval 329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1" name="Group 307"/>
                  <p:cNvGrpSpPr/>
                  <p:nvPr/>
                </p:nvGrpSpPr>
                <p:grpSpPr>
                  <a:xfrm>
                    <a:off x="5555497" y="4086357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370" name="Oval 326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1" name="Oval 327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2" name="Group 308"/>
                  <p:cNvGrpSpPr/>
                  <p:nvPr/>
                </p:nvGrpSpPr>
                <p:grpSpPr>
                  <a:xfrm rot="3655749">
                    <a:off x="5730578" y="418166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68" name="Oval 324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9" name="Oval 325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3" name="Group 309"/>
                  <p:cNvGrpSpPr/>
                  <p:nvPr/>
                </p:nvGrpSpPr>
                <p:grpSpPr>
                  <a:xfrm rot="21414936">
                    <a:off x="5164330" y="4227244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66" name="Oval 322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7" name="Oval 323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4" name="Group 310"/>
                  <p:cNvGrpSpPr/>
                  <p:nvPr/>
                </p:nvGrpSpPr>
                <p:grpSpPr>
                  <a:xfrm rot="21414936">
                    <a:off x="4701332" y="404463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64" name="Oval 320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5" name="Oval 321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5" name="Group 311"/>
                  <p:cNvGrpSpPr/>
                  <p:nvPr/>
                </p:nvGrpSpPr>
                <p:grpSpPr>
                  <a:xfrm rot="383320">
                    <a:off x="4634195" y="4165143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62" name="Oval 318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3" name="Oval 319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6" name="Group 312"/>
                  <p:cNvGrpSpPr/>
                  <p:nvPr/>
                </p:nvGrpSpPr>
                <p:grpSpPr>
                  <a:xfrm rot="20265556">
                    <a:off x="4889672" y="3861596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60" name="Oval 316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1" name="Oval 317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7" name="Group 313"/>
                  <p:cNvGrpSpPr/>
                  <p:nvPr/>
                </p:nvGrpSpPr>
                <p:grpSpPr>
                  <a:xfrm rot="3082409">
                    <a:off x="4397298" y="4053588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58" name="Oval 314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9" name="Oval 315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68" name="Group 360"/>
              <p:cNvGrpSpPr/>
              <p:nvPr/>
            </p:nvGrpSpPr>
            <p:grpSpPr>
              <a:xfrm rot="232362">
                <a:off x="4356308" y="3740113"/>
                <a:ext cx="1703816" cy="790153"/>
                <a:chOff x="4463981" y="3726446"/>
                <a:chExt cx="1703816" cy="790153"/>
              </a:xfrm>
            </p:grpSpPr>
            <p:sp>
              <p:nvSpPr>
                <p:cNvPr id="248" name="Oval 361"/>
                <p:cNvSpPr/>
                <p:nvPr/>
              </p:nvSpPr>
              <p:spPr>
                <a:xfrm>
                  <a:off x="4463981" y="4197729"/>
                  <a:ext cx="63196" cy="73959"/>
                </a:xfrm>
                <a:prstGeom prst="ellipse">
                  <a:avLst/>
                </a:prstGeom>
                <a:ln>
                  <a:solidFill>
                    <a:srgbClr val="960BA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9" name="Group 362"/>
                <p:cNvGrpSpPr/>
                <p:nvPr/>
              </p:nvGrpSpPr>
              <p:grpSpPr>
                <a:xfrm>
                  <a:off x="4561445" y="3726446"/>
                  <a:ext cx="1606352" cy="790153"/>
                  <a:chOff x="4351923" y="3719693"/>
                  <a:chExt cx="1606352" cy="790153"/>
                </a:xfrm>
              </p:grpSpPr>
              <p:grpSp>
                <p:nvGrpSpPr>
                  <p:cNvPr id="250" name="Group 363"/>
                  <p:cNvGrpSpPr/>
                  <p:nvPr/>
                </p:nvGrpSpPr>
                <p:grpSpPr>
                  <a:xfrm>
                    <a:off x="4351923" y="4025151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324" name="Oval 437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5" name="Oval 438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51" name="Oval 364"/>
                  <p:cNvSpPr/>
                  <p:nvPr/>
                </p:nvSpPr>
                <p:spPr>
                  <a:xfrm>
                    <a:off x="4587254" y="409238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" name="Oval 365"/>
                  <p:cNvSpPr/>
                  <p:nvPr/>
                </p:nvSpPr>
                <p:spPr>
                  <a:xfrm>
                    <a:off x="4739654" y="4258219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" name="Oval 366"/>
                  <p:cNvSpPr/>
                  <p:nvPr/>
                </p:nvSpPr>
                <p:spPr>
                  <a:xfrm>
                    <a:off x="4757579" y="393995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" name="Oval 367"/>
                  <p:cNvSpPr/>
                  <p:nvPr/>
                </p:nvSpPr>
                <p:spPr>
                  <a:xfrm>
                    <a:off x="4876360" y="4105775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" name="Oval 368"/>
                  <p:cNvSpPr/>
                  <p:nvPr/>
                </p:nvSpPr>
                <p:spPr>
                  <a:xfrm>
                    <a:off x="4995141" y="427160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" name="Oval 369"/>
                  <p:cNvSpPr/>
                  <p:nvPr/>
                </p:nvSpPr>
                <p:spPr>
                  <a:xfrm>
                    <a:off x="5113922" y="3818843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Oval 370"/>
                  <p:cNvSpPr/>
                  <p:nvPr/>
                </p:nvSpPr>
                <p:spPr>
                  <a:xfrm>
                    <a:off x="5178911" y="397121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Oval 371"/>
                  <p:cNvSpPr/>
                  <p:nvPr/>
                </p:nvSpPr>
                <p:spPr>
                  <a:xfrm>
                    <a:off x="5243900" y="4123577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Oval 372"/>
                  <p:cNvSpPr/>
                  <p:nvPr/>
                </p:nvSpPr>
                <p:spPr>
                  <a:xfrm>
                    <a:off x="5308889" y="4275944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0" name="Group 373"/>
                  <p:cNvGrpSpPr/>
                  <p:nvPr/>
                </p:nvGrpSpPr>
                <p:grpSpPr>
                  <a:xfrm rot="12024372">
                    <a:off x="5394072" y="3735921"/>
                    <a:ext cx="258163" cy="531060"/>
                    <a:chOff x="5394072" y="3782981"/>
                    <a:chExt cx="258163" cy="531060"/>
                  </a:xfrm>
                </p:grpSpPr>
                <p:sp>
                  <p:nvSpPr>
                    <p:cNvPr id="320" name="Oval 433"/>
                    <p:cNvSpPr/>
                    <p:nvPr/>
                  </p:nvSpPr>
                  <p:spPr>
                    <a:xfrm>
                      <a:off x="5394072" y="3782981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1" name="Oval 434"/>
                    <p:cNvSpPr/>
                    <p:nvPr/>
                  </p:nvSpPr>
                  <p:spPr>
                    <a:xfrm>
                      <a:off x="5459061" y="393534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2" name="Oval 435"/>
                    <p:cNvSpPr/>
                    <p:nvPr/>
                  </p:nvSpPr>
                  <p:spPr>
                    <a:xfrm>
                      <a:off x="5524050" y="408771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3" name="Oval 436"/>
                    <p:cNvSpPr/>
                    <p:nvPr/>
                  </p:nvSpPr>
                  <p:spPr>
                    <a:xfrm>
                      <a:off x="5589039" y="4240082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1" name="Group 374"/>
                  <p:cNvGrpSpPr/>
                  <p:nvPr/>
                </p:nvGrpSpPr>
                <p:grpSpPr>
                  <a:xfrm rot="2159192">
                    <a:off x="4860660" y="3881605"/>
                    <a:ext cx="258163" cy="531060"/>
                    <a:chOff x="5394072" y="3782981"/>
                    <a:chExt cx="258163" cy="531060"/>
                  </a:xfrm>
                </p:grpSpPr>
                <p:sp>
                  <p:nvSpPr>
                    <p:cNvPr id="316" name="Oval 429"/>
                    <p:cNvSpPr/>
                    <p:nvPr/>
                  </p:nvSpPr>
                  <p:spPr>
                    <a:xfrm>
                      <a:off x="5394072" y="3782981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7" name="Oval 430"/>
                    <p:cNvSpPr/>
                    <p:nvPr/>
                  </p:nvSpPr>
                  <p:spPr>
                    <a:xfrm>
                      <a:off x="5459061" y="393534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8" name="Oval 431"/>
                    <p:cNvSpPr/>
                    <p:nvPr/>
                  </p:nvSpPr>
                  <p:spPr>
                    <a:xfrm>
                      <a:off x="5524050" y="408771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9" name="Oval 432"/>
                    <p:cNvSpPr/>
                    <p:nvPr/>
                  </p:nvSpPr>
                  <p:spPr>
                    <a:xfrm>
                      <a:off x="5589039" y="4240082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2" name="Group 375"/>
                  <p:cNvGrpSpPr/>
                  <p:nvPr/>
                </p:nvGrpSpPr>
                <p:grpSpPr>
                  <a:xfrm>
                    <a:off x="5390861" y="3719693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314" name="Oval 427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5" name="Oval 428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376"/>
                  <p:cNvGrpSpPr/>
                  <p:nvPr/>
                </p:nvGrpSpPr>
                <p:grpSpPr>
                  <a:xfrm>
                    <a:off x="5125445" y="4079246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312" name="Oval 425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Oval 426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4" name="Group 377"/>
                  <p:cNvGrpSpPr/>
                  <p:nvPr/>
                </p:nvGrpSpPr>
                <p:grpSpPr>
                  <a:xfrm>
                    <a:off x="5626405" y="3904921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310" name="Oval 423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Oval 424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5" name="Group 378"/>
                  <p:cNvGrpSpPr/>
                  <p:nvPr/>
                </p:nvGrpSpPr>
                <p:grpSpPr>
                  <a:xfrm>
                    <a:off x="5345792" y="4129749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08" name="Oval 421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Oval 422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6" name="Group 379"/>
                  <p:cNvGrpSpPr/>
                  <p:nvPr/>
                </p:nvGrpSpPr>
                <p:grpSpPr>
                  <a:xfrm rot="17404028">
                    <a:off x="5498192" y="4282149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06" name="Oval 419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Oval 420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7" name="Group 380"/>
                  <p:cNvGrpSpPr/>
                  <p:nvPr/>
                </p:nvGrpSpPr>
                <p:grpSpPr>
                  <a:xfrm rot="17404028">
                    <a:off x="5341143" y="3754988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04" name="Oval 417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5" name="Oval 418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8" name="Group 381"/>
                  <p:cNvGrpSpPr/>
                  <p:nvPr/>
                </p:nvGrpSpPr>
                <p:grpSpPr>
                  <a:xfrm rot="17404028">
                    <a:off x="4572684" y="4081145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02" name="Oval 415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3" name="Oval 416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382"/>
                  <p:cNvGrpSpPr/>
                  <p:nvPr/>
                </p:nvGrpSpPr>
                <p:grpSpPr>
                  <a:xfrm rot="21321361">
                    <a:off x="4409608" y="4143613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00" name="Oval 413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1" name="Oval 414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0" name="Group 383"/>
                  <p:cNvGrpSpPr/>
                  <p:nvPr/>
                </p:nvGrpSpPr>
                <p:grpSpPr>
                  <a:xfrm rot="3655749">
                    <a:off x="5685487" y="387419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98" name="Oval 411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9" name="Oval 412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1" name="Group 384"/>
                  <p:cNvGrpSpPr/>
                  <p:nvPr/>
                </p:nvGrpSpPr>
                <p:grpSpPr>
                  <a:xfrm rot="15025060">
                    <a:off x="5707234" y="4028407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96" name="Oval 409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7" name="Oval 410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2" name="Group 385"/>
                  <p:cNvGrpSpPr/>
                  <p:nvPr/>
                </p:nvGrpSpPr>
                <p:grpSpPr>
                  <a:xfrm>
                    <a:off x="5645104" y="3728813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294" name="Oval 407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5" name="Oval 408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3" name="Group 386"/>
                  <p:cNvGrpSpPr/>
                  <p:nvPr/>
                </p:nvGrpSpPr>
                <p:grpSpPr>
                  <a:xfrm>
                    <a:off x="5555497" y="4086357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292" name="Oval 405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3" name="Oval 406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4" name="Group 387"/>
                  <p:cNvGrpSpPr/>
                  <p:nvPr/>
                </p:nvGrpSpPr>
                <p:grpSpPr>
                  <a:xfrm rot="3655749">
                    <a:off x="5730578" y="418166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90" name="Oval 403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1" name="Oval 404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5" name="Group 388"/>
                  <p:cNvGrpSpPr/>
                  <p:nvPr/>
                </p:nvGrpSpPr>
                <p:grpSpPr>
                  <a:xfrm rot="21414936">
                    <a:off x="5164330" y="4227244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88" name="Oval 401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9" name="Oval 402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6" name="Group 389"/>
                  <p:cNvGrpSpPr/>
                  <p:nvPr/>
                </p:nvGrpSpPr>
                <p:grpSpPr>
                  <a:xfrm rot="21414936">
                    <a:off x="4701332" y="404463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86" name="Oval 399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7" name="Oval 400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7" name="Group 390"/>
                  <p:cNvGrpSpPr/>
                  <p:nvPr/>
                </p:nvGrpSpPr>
                <p:grpSpPr>
                  <a:xfrm rot="383320">
                    <a:off x="4634195" y="4165143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84" name="Oval 397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5" name="Oval 398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8" name="Group 391"/>
                  <p:cNvGrpSpPr/>
                  <p:nvPr/>
                </p:nvGrpSpPr>
                <p:grpSpPr>
                  <a:xfrm rot="20265556">
                    <a:off x="4889672" y="3861596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82" name="Oval 395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3" name="Oval 396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9" name="Group 392"/>
                  <p:cNvGrpSpPr/>
                  <p:nvPr/>
                </p:nvGrpSpPr>
                <p:grpSpPr>
                  <a:xfrm rot="3082409">
                    <a:off x="4397298" y="4053588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80" name="Oval 393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1" name="Oval 394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69" name="Group 439"/>
              <p:cNvGrpSpPr/>
              <p:nvPr/>
            </p:nvGrpSpPr>
            <p:grpSpPr>
              <a:xfrm rot="232362">
                <a:off x="5504585" y="3581607"/>
                <a:ext cx="1703816" cy="790153"/>
                <a:chOff x="4463981" y="3726446"/>
                <a:chExt cx="1703816" cy="790153"/>
              </a:xfrm>
            </p:grpSpPr>
            <p:sp>
              <p:nvSpPr>
                <p:cNvPr id="170" name="Oval 440"/>
                <p:cNvSpPr/>
                <p:nvPr/>
              </p:nvSpPr>
              <p:spPr>
                <a:xfrm>
                  <a:off x="4463981" y="4197729"/>
                  <a:ext cx="63196" cy="73959"/>
                </a:xfrm>
                <a:prstGeom prst="ellipse">
                  <a:avLst/>
                </a:prstGeom>
                <a:ln>
                  <a:solidFill>
                    <a:srgbClr val="960BA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1" name="Group 441"/>
                <p:cNvGrpSpPr/>
                <p:nvPr/>
              </p:nvGrpSpPr>
              <p:grpSpPr>
                <a:xfrm>
                  <a:off x="4561445" y="3726446"/>
                  <a:ext cx="1606352" cy="790153"/>
                  <a:chOff x="4351923" y="3719693"/>
                  <a:chExt cx="1606352" cy="790153"/>
                </a:xfrm>
              </p:grpSpPr>
              <p:grpSp>
                <p:nvGrpSpPr>
                  <p:cNvPr id="172" name="Group 442"/>
                  <p:cNvGrpSpPr/>
                  <p:nvPr/>
                </p:nvGrpSpPr>
                <p:grpSpPr>
                  <a:xfrm>
                    <a:off x="4351923" y="4025151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246" name="Oval 516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7" name="Oval 517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73" name="Oval 443"/>
                  <p:cNvSpPr/>
                  <p:nvPr/>
                </p:nvSpPr>
                <p:spPr>
                  <a:xfrm>
                    <a:off x="4587254" y="409238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Oval 444"/>
                  <p:cNvSpPr/>
                  <p:nvPr/>
                </p:nvSpPr>
                <p:spPr>
                  <a:xfrm>
                    <a:off x="4739654" y="4258219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Oval 445"/>
                  <p:cNvSpPr/>
                  <p:nvPr/>
                </p:nvSpPr>
                <p:spPr>
                  <a:xfrm>
                    <a:off x="4757579" y="393995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Oval 446"/>
                  <p:cNvSpPr/>
                  <p:nvPr/>
                </p:nvSpPr>
                <p:spPr>
                  <a:xfrm>
                    <a:off x="4876360" y="4105775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" name="Oval 447"/>
                  <p:cNvSpPr/>
                  <p:nvPr/>
                </p:nvSpPr>
                <p:spPr>
                  <a:xfrm>
                    <a:off x="4995141" y="427160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Oval 448"/>
                  <p:cNvSpPr/>
                  <p:nvPr/>
                </p:nvSpPr>
                <p:spPr>
                  <a:xfrm>
                    <a:off x="5113922" y="3818843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Oval 449"/>
                  <p:cNvSpPr/>
                  <p:nvPr/>
                </p:nvSpPr>
                <p:spPr>
                  <a:xfrm>
                    <a:off x="5178911" y="397121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Oval 450"/>
                  <p:cNvSpPr/>
                  <p:nvPr/>
                </p:nvSpPr>
                <p:spPr>
                  <a:xfrm>
                    <a:off x="5243900" y="4123577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Oval 451"/>
                  <p:cNvSpPr/>
                  <p:nvPr/>
                </p:nvSpPr>
                <p:spPr>
                  <a:xfrm>
                    <a:off x="5308889" y="4275944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82" name="Group 452"/>
                  <p:cNvGrpSpPr/>
                  <p:nvPr/>
                </p:nvGrpSpPr>
                <p:grpSpPr>
                  <a:xfrm rot="12024372">
                    <a:off x="5394072" y="3735921"/>
                    <a:ext cx="258163" cy="531060"/>
                    <a:chOff x="5394072" y="3782981"/>
                    <a:chExt cx="258163" cy="531060"/>
                  </a:xfrm>
                </p:grpSpPr>
                <p:sp>
                  <p:nvSpPr>
                    <p:cNvPr id="242" name="Oval 512"/>
                    <p:cNvSpPr/>
                    <p:nvPr/>
                  </p:nvSpPr>
                  <p:spPr>
                    <a:xfrm>
                      <a:off x="5394072" y="3782981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3" name="Oval 513"/>
                    <p:cNvSpPr/>
                    <p:nvPr/>
                  </p:nvSpPr>
                  <p:spPr>
                    <a:xfrm>
                      <a:off x="5459061" y="393534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4" name="Oval 514"/>
                    <p:cNvSpPr/>
                    <p:nvPr/>
                  </p:nvSpPr>
                  <p:spPr>
                    <a:xfrm>
                      <a:off x="5524050" y="408771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5" name="Oval 515"/>
                    <p:cNvSpPr/>
                    <p:nvPr/>
                  </p:nvSpPr>
                  <p:spPr>
                    <a:xfrm>
                      <a:off x="5589039" y="4240082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3" name="Group 453"/>
                  <p:cNvGrpSpPr/>
                  <p:nvPr/>
                </p:nvGrpSpPr>
                <p:grpSpPr>
                  <a:xfrm rot="2159192">
                    <a:off x="4860660" y="3881605"/>
                    <a:ext cx="258163" cy="531060"/>
                    <a:chOff x="5394072" y="3782981"/>
                    <a:chExt cx="258163" cy="531060"/>
                  </a:xfrm>
                </p:grpSpPr>
                <p:sp>
                  <p:nvSpPr>
                    <p:cNvPr id="238" name="Oval 508"/>
                    <p:cNvSpPr/>
                    <p:nvPr/>
                  </p:nvSpPr>
                  <p:spPr>
                    <a:xfrm>
                      <a:off x="5394072" y="3782981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9" name="Oval 509"/>
                    <p:cNvSpPr/>
                    <p:nvPr/>
                  </p:nvSpPr>
                  <p:spPr>
                    <a:xfrm>
                      <a:off x="5459061" y="393534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0" name="Oval 510"/>
                    <p:cNvSpPr/>
                    <p:nvPr/>
                  </p:nvSpPr>
                  <p:spPr>
                    <a:xfrm>
                      <a:off x="5524050" y="408771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1" name="Oval 511"/>
                    <p:cNvSpPr/>
                    <p:nvPr/>
                  </p:nvSpPr>
                  <p:spPr>
                    <a:xfrm>
                      <a:off x="5589039" y="4240082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4" name="Group 454"/>
                  <p:cNvGrpSpPr/>
                  <p:nvPr/>
                </p:nvGrpSpPr>
                <p:grpSpPr>
                  <a:xfrm>
                    <a:off x="5390861" y="3719693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236" name="Oval 506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7" name="Oval 507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5" name="Group 455"/>
                  <p:cNvGrpSpPr/>
                  <p:nvPr/>
                </p:nvGrpSpPr>
                <p:grpSpPr>
                  <a:xfrm>
                    <a:off x="5125445" y="4079246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234" name="Oval 504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" name="Oval 505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6" name="Group 456"/>
                  <p:cNvGrpSpPr/>
                  <p:nvPr/>
                </p:nvGrpSpPr>
                <p:grpSpPr>
                  <a:xfrm>
                    <a:off x="5626405" y="3904921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232" name="Oval 502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" name="Oval 503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7" name="Group 457"/>
                  <p:cNvGrpSpPr/>
                  <p:nvPr/>
                </p:nvGrpSpPr>
                <p:grpSpPr>
                  <a:xfrm>
                    <a:off x="5345792" y="4129749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30" name="Oval 500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1" name="Oval 501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8" name="Group 458"/>
                  <p:cNvGrpSpPr/>
                  <p:nvPr/>
                </p:nvGrpSpPr>
                <p:grpSpPr>
                  <a:xfrm rot="17404028">
                    <a:off x="5498192" y="4282149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28" name="Oval 498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" name="Oval 499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9" name="Group 459"/>
                  <p:cNvGrpSpPr/>
                  <p:nvPr/>
                </p:nvGrpSpPr>
                <p:grpSpPr>
                  <a:xfrm rot="17404028">
                    <a:off x="5341143" y="3754988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26" name="Oval 496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" name="Oval 497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0" name="Group 460"/>
                  <p:cNvGrpSpPr/>
                  <p:nvPr/>
                </p:nvGrpSpPr>
                <p:grpSpPr>
                  <a:xfrm rot="17404028">
                    <a:off x="4572684" y="4081145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24" name="Oval 494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5" name="Oval 495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1" name="Group 461"/>
                  <p:cNvGrpSpPr/>
                  <p:nvPr/>
                </p:nvGrpSpPr>
                <p:grpSpPr>
                  <a:xfrm rot="21321361">
                    <a:off x="4409608" y="4143613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22" name="Oval 492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3" name="Oval 493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2" name="Group 462"/>
                  <p:cNvGrpSpPr/>
                  <p:nvPr/>
                </p:nvGrpSpPr>
                <p:grpSpPr>
                  <a:xfrm rot="3655749">
                    <a:off x="5685487" y="387419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20" name="Oval 490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1" name="Oval 491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3" name="Group 463"/>
                  <p:cNvGrpSpPr/>
                  <p:nvPr/>
                </p:nvGrpSpPr>
                <p:grpSpPr>
                  <a:xfrm rot="15025060">
                    <a:off x="5707234" y="4028407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18" name="Oval 488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9" name="Oval 489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4" name="Group 464"/>
                  <p:cNvGrpSpPr/>
                  <p:nvPr/>
                </p:nvGrpSpPr>
                <p:grpSpPr>
                  <a:xfrm>
                    <a:off x="5645104" y="3728813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216" name="Oval 486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7" name="Oval 487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5" name="Group 465"/>
                  <p:cNvGrpSpPr/>
                  <p:nvPr/>
                </p:nvGrpSpPr>
                <p:grpSpPr>
                  <a:xfrm>
                    <a:off x="5555497" y="4086357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214" name="Oval 484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" name="Oval 485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6" name="Group 466"/>
                  <p:cNvGrpSpPr/>
                  <p:nvPr/>
                </p:nvGrpSpPr>
                <p:grpSpPr>
                  <a:xfrm rot="3655749">
                    <a:off x="5730578" y="418166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12" name="Oval 482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3" name="Oval 483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7" name="Group 467"/>
                  <p:cNvGrpSpPr/>
                  <p:nvPr/>
                </p:nvGrpSpPr>
                <p:grpSpPr>
                  <a:xfrm rot="21414936">
                    <a:off x="5164330" y="4227244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10" name="Oval 480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1" name="Oval 481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8" name="Group 468"/>
                  <p:cNvGrpSpPr/>
                  <p:nvPr/>
                </p:nvGrpSpPr>
                <p:grpSpPr>
                  <a:xfrm rot="21414936">
                    <a:off x="4701332" y="404463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08" name="Oval 478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9" name="Oval 479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9" name="Group 469"/>
                  <p:cNvGrpSpPr/>
                  <p:nvPr/>
                </p:nvGrpSpPr>
                <p:grpSpPr>
                  <a:xfrm rot="383320">
                    <a:off x="4634195" y="4165143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06" name="Oval 476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7" name="Oval 477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0" name="Group 470"/>
                  <p:cNvGrpSpPr/>
                  <p:nvPr/>
                </p:nvGrpSpPr>
                <p:grpSpPr>
                  <a:xfrm rot="20265556">
                    <a:off x="4889672" y="3861596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04" name="Oval 474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5" name="Oval 475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1" name="Group 471"/>
                  <p:cNvGrpSpPr/>
                  <p:nvPr/>
                </p:nvGrpSpPr>
                <p:grpSpPr>
                  <a:xfrm rot="3082409">
                    <a:off x="4397298" y="4053588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02" name="Oval 472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3" name="Oval 473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63" name="TextBox 613"/>
            <p:cNvSpPr txBox="1"/>
            <p:nvPr/>
          </p:nvSpPr>
          <p:spPr>
            <a:xfrm>
              <a:off x="3242109" y="3616247"/>
              <a:ext cx="739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 </a:t>
              </a:r>
              <a:r>
                <a:rPr lang="fr-FR" sz="1200" dirty="0" smtClean="0"/>
                <a:t>ions</a:t>
              </a:r>
              <a:endParaRPr lang="en-US" sz="1200" dirty="0"/>
            </a:p>
          </p:txBody>
        </p:sp>
      </p:grpSp>
      <p:grpSp>
        <p:nvGrpSpPr>
          <p:cNvPr id="638" name="Group 622"/>
          <p:cNvGrpSpPr/>
          <p:nvPr/>
        </p:nvGrpSpPr>
        <p:grpSpPr>
          <a:xfrm>
            <a:off x="5270984" y="1916565"/>
            <a:ext cx="1816399" cy="1846541"/>
            <a:chOff x="6260135" y="2995754"/>
            <a:chExt cx="1816399" cy="1846541"/>
          </a:xfrm>
        </p:grpSpPr>
        <p:sp>
          <p:nvSpPr>
            <p:cNvPr id="639" name="Rounded Rectangle 614"/>
            <p:cNvSpPr/>
            <p:nvPr/>
          </p:nvSpPr>
          <p:spPr>
            <a:xfrm>
              <a:off x="6260135" y="4399528"/>
              <a:ext cx="1157902" cy="442767"/>
            </a:xfrm>
            <a:prstGeom prst="roundRect">
              <a:avLst/>
            </a:prstGeom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isometricLeftDown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 smtClean="0"/>
                <a:t>Detector</a:t>
              </a:r>
              <a:endParaRPr lang="en-US" sz="2000" dirty="0"/>
            </a:p>
          </p:txBody>
        </p:sp>
        <p:pic>
          <p:nvPicPr>
            <p:cNvPr id="640" name="Picture 6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529" y="2995754"/>
              <a:ext cx="1147005" cy="934976"/>
            </a:xfrm>
            <a:prstGeom prst="rect">
              <a:avLst/>
            </a:prstGeom>
          </p:spPr>
        </p:pic>
        <p:sp>
          <p:nvSpPr>
            <p:cNvPr id="641" name="Freeform 621"/>
            <p:cNvSpPr/>
            <p:nvPr/>
          </p:nvSpPr>
          <p:spPr>
            <a:xfrm>
              <a:off x="6731801" y="3704019"/>
              <a:ext cx="801295" cy="682956"/>
            </a:xfrm>
            <a:custGeom>
              <a:avLst/>
              <a:gdLst>
                <a:gd name="connsiteX0" fmla="*/ 596846 w 801295"/>
                <a:gd name="connsiteY0" fmla="*/ 646 h 682956"/>
                <a:gd name="connsiteX1" fmla="*/ 448928 w 801295"/>
                <a:gd name="connsiteY1" fmla="*/ 646 h 682956"/>
                <a:gd name="connsiteX2" fmla="*/ 361523 w 801295"/>
                <a:gd name="connsiteY2" fmla="*/ 7369 h 682956"/>
                <a:gd name="connsiteX3" fmla="*/ 200158 w 801295"/>
                <a:gd name="connsiteY3" fmla="*/ 27540 h 682956"/>
                <a:gd name="connsiteX4" fmla="*/ 112752 w 801295"/>
                <a:gd name="connsiteY4" fmla="*/ 54434 h 682956"/>
                <a:gd name="connsiteX5" fmla="*/ 32070 w 801295"/>
                <a:gd name="connsiteY5" fmla="*/ 114946 h 682956"/>
                <a:gd name="connsiteX6" fmla="*/ 5175 w 801295"/>
                <a:gd name="connsiteY6" fmla="*/ 175457 h 682956"/>
                <a:gd name="connsiteX7" fmla="*/ 5175 w 801295"/>
                <a:gd name="connsiteY7" fmla="*/ 276310 h 682956"/>
                <a:gd name="connsiteX8" fmla="*/ 58964 w 801295"/>
                <a:gd name="connsiteY8" fmla="*/ 309928 h 682956"/>
                <a:gd name="connsiteX9" fmla="*/ 159817 w 801295"/>
                <a:gd name="connsiteY9" fmla="*/ 336822 h 682956"/>
                <a:gd name="connsiteX10" fmla="*/ 274117 w 801295"/>
                <a:gd name="connsiteY10" fmla="*/ 336822 h 682956"/>
                <a:gd name="connsiteX11" fmla="*/ 428758 w 801295"/>
                <a:gd name="connsiteY11" fmla="*/ 350269 h 682956"/>
                <a:gd name="connsiteX12" fmla="*/ 630464 w 801295"/>
                <a:gd name="connsiteY12" fmla="*/ 390610 h 682956"/>
                <a:gd name="connsiteX13" fmla="*/ 744764 w 801295"/>
                <a:gd name="connsiteY13" fmla="*/ 451122 h 682956"/>
                <a:gd name="connsiteX14" fmla="*/ 785105 w 801295"/>
                <a:gd name="connsiteY14" fmla="*/ 551975 h 682956"/>
                <a:gd name="connsiteX15" fmla="*/ 791828 w 801295"/>
                <a:gd name="connsiteY15" fmla="*/ 619210 h 682956"/>
                <a:gd name="connsiteX16" fmla="*/ 657358 w 801295"/>
                <a:gd name="connsiteY16" fmla="*/ 646105 h 682956"/>
                <a:gd name="connsiteX17" fmla="*/ 442205 w 801295"/>
                <a:gd name="connsiteY17" fmla="*/ 632657 h 682956"/>
                <a:gd name="connsiteX18" fmla="*/ 240499 w 801295"/>
                <a:gd name="connsiteY18" fmla="*/ 625934 h 682956"/>
                <a:gd name="connsiteX19" fmla="*/ 126199 w 801295"/>
                <a:gd name="connsiteY19" fmla="*/ 646105 h 682956"/>
                <a:gd name="connsiteX20" fmla="*/ 126199 w 801295"/>
                <a:gd name="connsiteY20" fmla="*/ 679722 h 682956"/>
                <a:gd name="connsiteX21" fmla="*/ 146370 w 801295"/>
                <a:gd name="connsiteY21" fmla="*/ 679722 h 68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1295" h="682956">
                  <a:moveTo>
                    <a:pt x="596846" y="646"/>
                  </a:moveTo>
                  <a:cubicBezTo>
                    <a:pt x="542497" y="86"/>
                    <a:pt x="488148" y="-474"/>
                    <a:pt x="448928" y="646"/>
                  </a:cubicBezTo>
                  <a:cubicBezTo>
                    <a:pt x="409708" y="1766"/>
                    <a:pt x="402985" y="2887"/>
                    <a:pt x="361523" y="7369"/>
                  </a:cubicBezTo>
                  <a:cubicBezTo>
                    <a:pt x="320061" y="11851"/>
                    <a:pt x="241620" y="19696"/>
                    <a:pt x="200158" y="27540"/>
                  </a:cubicBezTo>
                  <a:cubicBezTo>
                    <a:pt x="158696" y="35384"/>
                    <a:pt x="140767" y="39866"/>
                    <a:pt x="112752" y="54434"/>
                  </a:cubicBezTo>
                  <a:cubicBezTo>
                    <a:pt x="84737" y="69002"/>
                    <a:pt x="49999" y="94776"/>
                    <a:pt x="32070" y="114946"/>
                  </a:cubicBezTo>
                  <a:cubicBezTo>
                    <a:pt x="14141" y="135116"/>
                    <a:pt x="9657" y="148563"/>
                    <a:pt x="5175" y="175457"/>
                  </a:cubicBezTo>
                  <a:cubicBezTo>
                    <a:pt x="693" y="202351"/>
                    <a:pt x="-3790" y="253898"/>
                    <a:pt x="5175" y="276310"/>
                  </a:cubicBezTo>
                  <a:cubicBezTo>
                    <a:pt x="14140" y="298722"/>
                    <a:pt x="33190" y="299843"/>
                    <a:pt x="58964" y="309928"/>
                  </a:cubicBezTo>
                  <a:cubicBezTo>
                    <a:pt x="84738" y="320013"/>
                    <a:pt x="123958" y="332340"/>
                    <a:pt x="159817" y="336822"/>
                  </a:cubicBezTo>
                  <a:cubicBezTo>
                    <a:pt x="195676" y="341304"/>
                    <a:pt x="229294" y="334581"/>
                    <a:pt x="274117" y="336822"/>
                  </a:cubicBezTo>
                  <a:cubicBezTo>
                    <a:pt x="318940" y="339063"/>
                    <a:pt x="369367" y="341304"/>
                    <a:pt x="428758" y="350269"/>
                  </a:cubicBezTo>
                  <a:cubicBezTo>
                    <a:pt x="488149" y="359234"/>
                    <a:pt x="577796" y="373801"/>
                    <a:pt x="630464" y="390610"/>
                  </a:cubicBezTo>
                  <a:cubicBezTo>
                    <a:pt x="683132" y="407419"/>
                    <a:pt x="718991" y="424228"/>
                    <a:pt x="744764" y="451122"/>
                  </a:cubicBezTo>
                  <a:cubicBezTo>
                    <a:pt x="770537" y="478016"/>
                    <a:pt x="777261" y="523960"/>
                    <a:pt x="785105" y="551975"/>
                  </a:cubicBezTo>
                  <a:cubicBezTo>
                    <a:pt x="792949" y="579990"/>
                    <a:pt x="813119" y="603522"/>
                    <a:pt x="791828" y="619210"/>
                  </a:cubicBezTo>
                  <a:cubicBezTo>
                    <a:pt x="770537" y="634898"/>
                    <a:pt x="715628" y="643864"/>
                    <a:pt x="657358" y="646105"/>
                  </a:cubicBezTo>
                  <a:cubicBezTo>
                    <a:pt x="599088" y="648346"/>
                    <a:pt x="511681" y="636019"/>
                    <a:pt x="442205" y="632657"/>
                  </a:cubicBezTo>
                  <a:cubicBezTo>
                    <a:pt x="372729" y="629295"/>
                    <a:pt x="293167" y="623693"/>
                    <a:pt x="240499" y="625934"/>
                  </a:cubicBezTo>
                  <a:cubicBezTo>
                    <a:pt x="187831" y="628175"/>
                    <a:pt x="145249" y="637140"/>
                    <a:pt x="126199" y="646105"/>
                  </a:cubicBezTo>
                  <a:cubicBezTo>
                    <a:pt x="107149" y="655070"/>
                    <a:pt x="122837" y="674119"/>
                    <a:pt x="126199" y="679722"/>
                  </a:cubicBezTo>
                  <a:cubicBezTo>
                    <a:pt x="129561" y="685325"/>
                    <a:pt x="137965" y="682523"/>
                    <a:pt x="146370" y="679722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2" name="Group 632"/>
          <p:cNvGrpSpPr/>
          <p:nvPr/>
        </p:nvGrpSpPr>
        <p:grpSpPr>
          <a:xfrm>
            <a:off x="4500655" y="2440206"/>
            <a:ext cx="1653406" cy="1814002"/>
            <a:chOff x="4877779" y="3840787"/>
            <a:chExt cx="1653406" cy="1814002"/>
          </a:xfrm>
          <a:solidFill>
            <a:srgbClr val="FFC000">
              <a:alpha val="47000"/>
            </a:srgbClr>
          </a:solidFill>
        </p:grpSpPr>
        <p:pic>
          <p:nvPicPr>
            <p:cNvPr id="643" name="Image 8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9700959">
              <a:off x="5339367" y="3840787"/>
              <a:ext cx="1024403" cy="358313"/>
            </a:xfrm>
            <a:prstGeom prst="rect">
              <a:avLst/>
            </a:prstGeom>
            <a:grpFill/>
          </p:spPr>
        </p:pic>
        <p:pic>
          <p:nvPicPr>
            <p:cNvPr id="644" name="Image 8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454942">
              <a:off x="5354382" y="4924808"/>
              <a:ext cx="1024403" cy="358313"/>
            </a:xfrm>
            <a:prstGeom prst="rect">
              <a:avLst/>
            </a:prstGeom>
            <a:grpFill/>
          </p:spPr>
        </p:pic>
        <p:pic>
          <p:nvPicPr>
            <p:cNvPr id="645" name="Image 8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454942">
              <a:off x="5625844" y="4377674"/>
              <a:ext cx="617482" cy="358313"/>
            </a:xfrm>
            <a:prstGeom prst="rect">
              <a:avLst/>
            </a:prstGeom>
            <a:grpFill/>
          </p:spPr>
        </p:pic>
        <p:pic>
          <p:nvPicPr>
            <p:cNvPr id="646" name="Image 8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129013">
              <a:off x="5257667" y="4544582"/>
              <a:ext cx="617482" cy="358313"/>
            </a:xfrm>
            <a:prstGeom prst="rect">
              <a:avLst/>
            </a:prstGeom>
            <a:grpFill/>
          </p:spPr>
        </p:pic>
        <p:pic>
          <p:nvPicPr>
            <p:cNvPr id="647" name="Image 8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30727" y="4015964"/>
              <a:ext cx="617482" cy="358313"/>
            </a:xfrm>
            <a:prstGeom prst="rect">
              <a:avLst/>
            </a:prstGeom>
            <a:grpFill/>
          </p:spPr>
        </p:pic>
        <p:pic>
          <p:nvPicPr>
            <p:cNvPr id="648" name="Image 8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281843">
              <a:off x="5566215" y="4612127"/>
              <a:ext cx="617482" cy="358313"/>
            </a:xfrm>
            <a:prstGeom prst="rect">
              <a:avLst/>
            </a:prstGeom>
            <a:grpFill/>
          </p:spPr>
        </p:pic>
        <p:pic>
          <p:nvPicPr>
            <p:cNvPr id="649" name="Image 8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4320606">
              <a:off x="4845718" y="3999622"/>
              <a:ext cx="617482" cy="358313"/>
            </a:xfrm>
            <a:prstGeom prst="rect">
              <a:avLst/>
            </a:prstGeom>
            <a:grpFill/>
          </p:spPr>
        </p:pic>
        <p:pic>
          <p:nvPicPr>
            <p:cNvPr id="650" name="Image 8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8488017">
              <a:off x="4877779" y="4700848"/>
              <a:ext cx="617482" cy="358313"/>
            </a:xfrm>
            <a:prstGeom prst="rect">
              <a:avLst/>
            </a:prstGeom>
            <a:grpFill/>
          </p:spPr>
        </p:pic>
        <p:pic>
          <p:nvPicPr>
            <p:cNvPr id="651" name="Image 8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6870368">
              <a:off x="5042076" y="5166891"/>
              <a:ext cx="617482" cy="358313"/>
            </a:xfrm>
            <a:prstGeom prst="rect">
              <a:avLst/>
            </a:prstGeom>
            <a:grpFill/>
          </p:spPr>
        </p:pic>
        <p:pic>
          <p:nvPicPr>
            <p:cNvPr id="652" name="Image 8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454942">
              <a:off x="5506782" y="5077208"/>
              <a:ext cx="1024403" cy="358313"/>
            </a:xfrm>
            <a:prstGeom prst="rect">
              <a:avLst/>
            </a:prstGeom>
            <a:grpFill/>
          </p:spPr>
        </p:pic>
      </p:grpSp>
      <p:grpSp>
        <p:nvGrpSpPr>
          <p:cNvPr id="653" name="Group 634"/>
          <p:cNvGrpSpPr/>
          <p:nvPr/>
        </p:nvGrpSpPr>
        <p:grpSpPr>
          <a:xfrm>
            <a:off x="1571024" y="2285839"/>
            <a:ext cx="3164471" cy="2318153"/>
            <a:chOff x="2193402" y="3538770"/>
            <a:chExt cx="2693185" cy="2318153"/>
          </a:xfrm>
          <a:solidFill>
            <a:srgbClr val="FFC000">
              <a:alpha val="50000"/>
            </a:srgbClr>
          </a:solidFill>
        </p:grpSpPr>
        <p:grpSp>
          <p:nvGrpSpPr>
            <p:cNvPr id="654" name="Group 631"/>
            <p:cNvGrpSpPr/>
            <p:nvPr/>
          </p:nvGrpSpPr>
          <p:grpSpPr>
            <a:xfrm>
              <a:off x="2193402" y="3538770"/>
              <a:ext cx="2693185" cy="1716617"/>
              <a:chOff x="2193402" y="3538770"/>
              <a:chExt cx="2693185" cy="1716617"/>
            </a:xfrm>
            <a:grpFill/>
          </p:grpSpPr>
          <p:pic>
            <p:nvPicPr>
              <p:cNvPr id="656" name="Image 8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20321376">
                <a:off x="2286645" y="3787133"/>
                <a:ext cx="1024403" cy="358313"/>
              </a:xfrm>
              <a:prstGeom prst="rect">
                <a:avLst/>
              </a:prstGeom>
              <a:grpFill/>
            </p:spPr>
          </p:pic>
          <p:pic>
            <p:nvPicPr>
              <p:cNvPr id="657" name="Image 8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2423156">
                <a:off x="2193402" y="4835940"/>
                <a:ext cx="1024403" cy="358313"/>
              </a:xfrm>
              <a:prstGeom prst="rect">
                <a:avLst/>
              </a:prstGeom>
              <a:grpFill/>
            </p:spPr>
          </p:pic>
          <p:pic>
            <p:nvPicPr>
              <p:cNvPr id="658" name="Image 8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19741008">
                <a:off x="2966622" y="3542653"/>
                <a:ext cx="1024403" cy="358313"/>
              </a:xfrm>
              <a:prstGeom prst="rect">
                <a:avLst/>
              </a:prstGeom>
              <a:grpFill/>
            </p:spPr>
          </p:pic>
          <p:pic>
            <p:nvPicPr>
              <p:cNvPr id="659" name="Image 8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19689166">
                <a:off x="3745261" y="3538770"/>
                <a:ext cx="1024403" cy="358313"/>
              </a:xfrm>
              <a:prstGeom prst="rect">
                <a:avLst/>
              </a:prstGeom>
              <a:grpFill/>
            </p:spPr>
          </p:pic>
          <p:pic>
            <p:nvPicPr>
              <p:cNvPr id="660" name="Image 8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21438479">
                <a:off x="3862184" y="4231384"/>
                <a:ext cx="1024403" cy="358313"/>
              </a:xfrm>
              <a:prstGeom prst="rect">
                <a:avLst/>
              </a:prstGeom>
              <a:grpFill/>
            </p:spPr>
          </p:pic>
          <p:pic>
            <p:nvPicPr>
              <p:cNvPr id="661" name="Image 8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1213300">
                <a:off x="2302370" y="4329927"/>
                <a:ext cx="1024403" cy="358313"/>
              </a:xfrm>
              <a:prstGeom prst="rect">
                <a:avLst/>
              </a:prstGeom>
              <a:grpFill/>
            </p:spPr>
          </p:pic>
          <p:pic>
            <p:nvPicPr>
              <p:cNvPr id="662" name="Image 8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1798661">
                <a:off x="3292903" y="4897074"/>
                <a:ext cx="1024403" cy="358313"/>
              </a:xfrm>
              <a:prstGeom prst="rect">
                <a:avLst/>
              </a:prstGeom>
              <a:grpFill/>
            </p:spPr>
          </p:pic>
          <p:pic>
            <p:nvPicPr>
              <p:cNvPr id="663" name="Image 8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1213300">
                <a:off x="3844456" y="4678920"/>
                <a:ext cx="1024403" cy="358313"/>
              </a:xfrm>
              <a:prstGeom prst="rect">
                <a:avLst/>
              </a:prstGeom>
              <a:grpFill/>
            </p:spPr>
          </p:pic>
          <p:pic>
            <p:nvPicPr>
              <p:cNvPr id="664" name="Image 8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270348" y="4124923"/>
                <a:ext cx="1024403" cy="358313"/>
              </a:xfrm>
              <a:prstGeom prst="rect">
                <a:avLst/>
              </a:prstGeom>
              <a:grpFill/>
            </p:spPr>
          </p:pic>
        </p:grpSp>
        <p:sp>
          <p:nvSpPr>
            <p:cNvPr id="655" name="TextBox 633"/>
            <p:cNvSpPr txBox="1"/>
            <p:nvPr/>
          </p:nvSpPr>
          <p:spPr>
            <a:xfrm>
              <a:off x="3059906" y="5487591"/>
              <a:ext cx="1297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Lots of X-rays</a:t>
              </a:r>
              <a:endParaRPr lang="en-US" b="1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6446347" y="2734060"/>
            <a:ext cx="5933000" cy="2985790"/>
            <a:chOff x="5956963" y="2711182"/>
            <a:chExt cx="5933000" cy="2985790"/>
          </a:xfrm>
        </p:grpSpPr>
        <p:grpSp>
          <p:nvGrpSpPr>
            <p:cNvPr id="32" name="Groupe 31"/>
            <p:cNvGrpSpPr/>
            <p:nvPr/>
          </p:nvGrpSpPr>
          <p:grpSpPr>
            <a:xfrm>
              <a:off x="5956963" y="2711182"/>
              <a:ext cx="5933000" cy="2985790"/>
              <a:chOff x="5845203" y="2855207"/>
              <a:chExt cx="6421943" cy="2985790"/>
            </a:xfrm>
          </p:grpSpPr>
          <p:pic>
            <p:nvPicPr>
              <p:cNvPr id="45" name="Picture 4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63578" y="4269372"/>
                <a:ext cx="5203568" cy="1571625"/>
              </a:xfrm>
              <a:prstGeom prst="rect">
                <a:avLst/>
              </a:prstGeom>
            </p:spPr>
          </p:pic>
          <p:cxnSp>
            <p:nvCxnSpPr>
              <p:cNvPr id="65" name="Straight Arrow Connector 9"/>
              <p:cNvCxnSpPr/>
              <p:nvPr/>
            </p:nvCxnSpPr>
            <p:spPr>
              <a:xfrm>
                <a:off x="5845203" y="2855207"/>
                <a:ext cx="837205" cy="1592573"/>
              </a:xfrm>
              <a:prstGeom prst="straightConnector1">
                <a:avLst/>
              </a:prstGeom>
              <a:ln w="28575">
                <a:solidFill>
                  <a:srgbClr val="00223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ZoneTexte 5"/>
            <p:cNvSpPr txBox="1"/>
            <p:nvPr/>
          </p:nvSpPr>
          <p:spPr>
            <a:xfrm>
              <a:off x="10200350" y="4520688"/>
              <a:ext cx="696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~3ms</a:t>
              </a:r>
              <a:endParaRPr lang="fr-FR" b="1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7246633" y="3289468"/>
            <a:ext cx="5160400" cy="3012827"/>
            <a:chOff x="6972848" y="3214135"/>
            <a:chExt cx="5160400" cy="3012827"/>
          </a:xfrm>
        </p:grpSpPr>
        <p:grpSp>
          <p:nvGrpSpPr>
            <p:cNvPr id="95" name="Groupe 94"/>
            <p:cNvGrpSpPr/>
            <p:nvPr/>
          </p:nvGrpSpPr>
          <p:grpSpPr>
            <a:xfrm>
              <a:off x="6972848" y="3214135"/>
              <a:ext cx="5160400" cy="3012827"/>
              <a:chOff x="6912836" y="3222078"/>
              <a:chExt cx="5357540" cy="3012827"/>
            </a:xfrm>
          </p:grpSpPr>
          <p:grpSp>
            <p:nvGrpSpPr>
              <p:cNvPr id="96" name="Group 74"/>
              <p:cNvGrpSpPr/>
              <p:nvPr/>
            </p:nvGrpSpPr>
            <p:grpSpPr>
              <a:xfrm>
                <a:off x="6912836" y="3222078"/>
                <a:ext cx="5357540" cy="2832040"/>
                <a:chOff x="6877461" y="3463544"/>
                <a:chExt cx="5292731" cy="2832040"/>
              </a:xfrm>
            </p:grpSpPr>
            <p:grpSp>
              <p:nvGrpSpPr>
                <p:cNvPr id="98" name="Group 63"/>
                <p:cNvGrpSpPr/>
                <p:nvPr/>
              </p:nvGrpSpPr>
              <p:grpSpPr>
                <a:xfrm>
                  <a:off x="6877461" y="3463544"/>
                  <a:ext cx="5292731" cy="2832040"/>
                  <a:chOff x="6404896" y="2687763"/>
                  <a:chExt cx="5559284" cy="2377700"/>
                </a:xfrm>
              </p:grpSpPr>
              <p:sp>
                <p:nvSpPr>
                  <p:cNvPr id="101" name="TextBox 61"/>
                  <p:cNvSpPr txBox="1"/>
                  <p:nvPr/>
                </p:nvSpPr>
                <p:spPr>
                  <a:xfrm>
                    <a:off x="7285262" y="3214421"/>
                    <a:ext cx="917150" cy="2325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dirty="0" err="1" smtClean="0"/>
                      <a:t>Some</a:t>
                    </a:r>
                    <a:r>
                      <a:rPr lang="fr-FR" sz="1200" dirty="0" smtClean="0"/>
                      <a:t> µs</a:t>
                    </a:r>
                    <a:endParaRPr lang="en-US" sz="1200" dirty="0"/>
                  </a:p>
                </p:txBody>
              </p:sp>
              <p:pic>
                <p:nvPicPr>
                  <p:cNvPr id="102" name="Picture 34"/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04896" y="2687763"/>
                    <a:ext cx="5559284" cy="23777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9" name="Rectangle 98"/>
                <p:cNvSpPr/>
                <p:nvPr/>
              </p:nvSpPr>
              <p:spPr>
                <a:xfrm>
                  <a:off x="8807825" y="3792071"/>
                  <a:ext cx="2317568" cy="2188144"/>
                </a:xfrm>
                <a:prstGeom prst="rect">
                  <a:avLst/>
                </a:prstGeom>
                <a:solidFill>
                  <a:srgbClr val="FFC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7" name="TextBox 53"/>
              <p:cNvSpPr txBox="1"/>
              <p:nvPr/>
            </p:nvSpPr>
            <p:spPr>
              <a:xfrm>
                <a:off x="8801562" y="5927128"/>
                <a:ext cx="23456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Detector </a:t>
                </a:r>
                <a:r>
                  <a:rPr lang="fr-FR" sz="14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recovery</a:t>
                </a:r>
                <a:r>
                  <a:rPr lang="fr-FR" sz="14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time </a:t>
                </a:r>
                <a:endParaRPr lang="en-US" sz="1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" name="ZoneTexte 9"/>
            <p:cNvSpPr txBox="1"/>
            <p:nvPr/>
          </p:nvSpPr>
          <p:spPr>
            <a:xfrm>
              <a:off x="7620742" y="3680052"/>
              <a:ext cx="15099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Few µs</a:t>
              </a:r>
            </a:p>
            <a:p>
              <a:endParaRPr lang="fr-FR" dirty="0"/>
            </a:p>
            <a:p>
              <a:r>
                <a:rPr lang="fr-FR" sz="1200" dirty="0" smtClean="0"/>
                <a:t>Full </a:t>
              </a:r>
              <a:r>
                <a:rPr lang="fr-FR" sz="1200" dirty="0" err="1" smtClean="0"/>
                <a:t>oscillogram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is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necessary</a:t>
              </a:r>
              <a:r>
                <a:rPr lang="fr-FR" sz="1200" dirty="0" smtClean="0"/>
                <a:t> 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639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94" grpId="0"/>
      <p:bldP spid="133" grpId="0" animBg="1"/>
      <p:bldP spid="59" grpId="0" animBg="1"/>
      <p:bldP spid="60" grpId="0" animBg="1"/>
      <p:bldP spid="61" grpId="0"/>
      <p:bldP spid="150" grpId="0"/>
      <p:bldP spid="1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2414" y="39844"/>
            <a:ext cx="8539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WITH SEMICONDUCTOR HOW CLOSE CAN WE GET FOR 122 </a:t>
            </a:r>
            <a:r>
              <a:rPr lang="fr-FR" sz="2400" b="1" dirty="0" err="1" smtClean="0">
                <a:solidFill>
                  <a:schemeClr val="accent1">
                    <a:lumMod val="75000"/>
                  </a:schemeClr>
                </a:solidFill>
              </a:rPr>
              <a:t>keV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9079" y="1297347"/>
            <a:ext cx="6700455" cy="4750197"/>
            <a:chOff x="476764" y="1344981"/>
            <a:chExt cx="5653528" cy="41279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764" y="1344981"/>
              <a:ext cx="5653528" cy="41279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168582" y="3677308"/>
                  <a:ext cx="9845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a14:m>
                  <a:r>
                    <a:rPr lang="el-GR" dirty="0" smtClean="0"/>
                    <a:t>Ω</a:t>
                  </a:r>
                  <a:r>
                    <a:rPr lang="fr-FR" dirty="0" smtClean="0"/>
                    <a:t>cm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582" y="3677308"/>
                  <a:ext cx="984500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7143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2662170" y="3307976"/>
              <a:ext cx="854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50</a:t>
              </a:r>
              <a:r>
                <a:rPr lang="el-GR" dirty="0" smtClean="0"/>
                <a:t>Ω</a:t>
              </a:r>
              <a:r>
                <a:rPr lang="fr-FR" dirty="0" smtClean="0"/>
                <a:t>cm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939598" y="2938644"/>
                  <a:ext cx="1216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a14:m>
                  <a:r>
                    <a:rPr lang="el-GR" dirty="0" smtClean="0"/>
                    <a:t>Ω</a:t>
                  </a:r>
                  <a:r>
                    <a:rPr lang="fr-FR" dirty="0" smtClean="0"/>
                    <a:t>cm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9598" y="2938644"/>
                  <a:ext cx="1216936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8696" b="-101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/>
          <p:cNvSpPr txBox="1"/>
          <p:nvPr/>
        </p:nvSpPr>
        <p:spPr>
          <a:xfrm>
            <a:off x="586533" y="668595"/>
            <a:ext cx="674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Exploring</a:t>
            </a:r>
            <a:r>
              <a:rPr lang="fr-FR" sz="2400" b="1" dirty="0" smtClean="0"/>
              <a:t> </a:t>
            </a:r>
            <a:r>
              <a:rPr lang="en-US" sz="2400" b="1" dirty="0"/>
              <a:t>Cadmium </a:t>
            </a:r>
            <a:r>
              <a:rPr lang="en-US" sz="2400" b="1" dirty="0" smtClean="0"/>
              <a:t>telluride (</a:t>
            </a:r>
            <a:r>
              <a:rPr lang="fr-FR" sz="2400" b="1" dirty="0" err="1" smtClean="0"/>
              <a:t>CdTe</a:t>
            </a:r>
            <a:r>
              <a:rPr lang="fr-FR" sz="2400" b="1" dirty="0" smtClean="0"/>
              <a:t>) : </a:t>
            </a:r>
            <a:r>
              <a:rPr lang="en-GB" altLang="fr-FR" sz="2400" baseline="30000" dirty="0"/>
              <a:t>90</a:t>
            </a:r>
            <a:r>
              <a:rPr lang="en-GB" altLang="fr-FR" sz="2400" dirty="0"/>
              <a:t>Zr(</a:t>
            </a:r>
            <a:r>
              <a:rPr lang="en-GB" altLang="fr-FR" sz="2400" dirty="0" err="1">
                <a:solidFill>
                  <a:srgbClr val="0000FF"/>
                </a:solidFill>
              </a:rPr>
              <a:t>p</a:t>
            </a:r>
            <a:r>
              <a:rPr lang="en-GB" altLang="fr-FR" sz="2400" dirty="0" err="1"/>
              <a:t>,n</a:t>
            </a:r>
            <a:r>
              <a:rPr lang="en-GB" altLang="fr-FR" sz="2400" dirty="0"/>
              <a:t>)</a:t>
            </a:r>
            <a:r>
              <a:rPr lang="en-GB" altLang="fr-FR" sz="2400" baseline="30000" dirty="0">
                <a:solidFill>
                  <a:srgbClr val="FF0000"/>
                </a:solidFill>
              </a:rPr>
              <a:t>90</a:t>
            </a:r>
            <a:r>
              <a:rPr lang="en-GB" altLang="fr-FR" sz="2400" dirty="0">
                <a:solidFill>
                  <a:srgbClr val="FF0000"/>
                </a:solidFill>
              </a:rPr>
              <a:t>Nb </a:t>
            </a:r>
            <a:endParaRPr lang="en-US" sz="24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25</a:t>
            </a:fld>
            <a:endParaRPr lang="fr-FR"/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084" y="1890753"/>
            <a:ext cx="5281767" cy="418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3509" y="101739"/>
            <a:ext cx="5020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SILVACO SOLVES THE FOLLOWING EQUATIONS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29486" y="733112"/>
            <a:ext cx="3105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Modelling</a:t>
            </a:r>
            <a:r>
              <a:rPr lang="fr-FR" sz="1400" dirty="0" smtClean="0"/>
              <a:t>  </a:t>
            </a:r>
            <a:r>
              <a:rPr lang="fr-FR" sz="1400" dirty="0" err="1" smtClean="0"/>
              <a:t>CdTe</a:t>
            </a:r>
            <a:r>
              <a:rPr lang="fr-FR" sz="1400" dirty="0" smtClean="0"/>
              <a:t> detector </a:t>
            </a:r>
            <a:r>
              <a:rPr lang="fr-FR" sz="1400" dirty="0" err="1" smtClean="0"/>
              <a:t>with</a:t>
            </a:r>
            <a:r>
              <a:rPr lang="fr-FR" sz="1400" dirty="0" smtClean="0"/>
              <a:t> SILVACO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312" y="1325404"/>
            <a:ext cx="3285478" cy="21592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312" y="523215"/>
            <a:ext cx="1787084" cy="6949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392" y="4347992"/>
            <a:ext cx="3788031" cy="16425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372" y="3354003"/>
            <a:ext cx="2217879" cy="1229819"/>
          </a:xfrm>
          <a:prstGeom prst="rect">
            <a:avLst/>
          </a:prstGeom>
        </p:spPr>
      </p:pic>
      <p:sp>
        <p:nvSpPr>
          <p:cNvPr id="19" name="Right Brace 18"/>
          <p:cNvSpPr/>
          <p:nvPr/>
        </p:nvSpPr>
        <p:spPr>
          <a:xfrm>
            <a:off x="8472790" y="1462894"/>
            <a:ext cx="476618" cy="28239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090306" y="1718719"/>
            <a:ext cx="29604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dirty="0" smtClean="0"/>
              <a:t>Electron </a:t>
            </a:r>
            <a:r>
              <a:rPr lang="fr-FR" sz="2000" dirty="0" err="1" smtClean="0"/>
              <a:t>current</a:t>
            </a:r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dirty="0" smtClean="0"/>
              <a:t>Hole curent </a:t>
            </a:r>
          </a:p>
          <a:p>
            <a:endParaRPr lang="fr-FR" sz="2000" dirty="0" smtClean="0"/>
          </a:p>
          <a:p>
            <a:endParaRPr lang="fr-FR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dirty="0" err="1" smtClean="0"/>
              <a:t>Displacement</a:t>
            </a:r>
            <a:r>
              <a:rPr lang="fr-FR" sz="2000" dirty="0" smtClean="0"/>
              <a:t> </a:t>
            </a:r>
            <a:r>
              <a:rPr lang="fr-FR" sz="2000" dirty="0" err="1" smtClean="0"/>
              <a:t>current</a:t>
            </a:r>
            <a:r>
              <a:rPr lang="fr-FR" sz="2000" dirty="0" smtClean="0"/>
              <a:t> </a:t>
            </a:r>
            <a:endParaRPr lang="en-US" sz="2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47603" y="1452556"/>
            <a:ext cx="4302476" cy="4352922"/>
            <a:chOff x="523487" y="1427865"/>
            <a:chExt cx="4799287" cy="404585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9240" y="1458933"/>
              <a:ext cx="4263534" cy="401478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18782426">
              <a:off x="1991580" y="2899490"/>
              <a:ext cx="970156" cy="446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chemeClr val="bg1">
                      <a:lumMod val="95000"/>
                    </a:schemeClr>
                  </a:solidFill>
                </a:rPr>
                <a:t>cathode</a:t>
              </a:r>
              <a:endParaRPr lang="fr-FR" sz="2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45515" y="1991184"/>
              <a:ext cx="840058" cy="557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err="1" smtClean="0">
                  <a:solidFill>
                    <a:schemeClr val="bg1">
                      <a:lumMod val="95000"/>
                    </a:schemeClr>
                  </a:solidFill>
                </a:rPr>
                <a:t>Bulk</a:t>
              </a:r>
              <a:r>
                <a:rPr lang="fr-FR" sz="1100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fr-FR" sz="1100" dirty="0" err="1" smtClean="0">
                  <a:solidFill>
                    <a:schemeClr val="bg1">
                      <a:lumMod val="95000"/>
                    </a:schemeClr>
                  </a:solidFill>
                </a:rPr>
                <a:t>crystal</a:t>
              </a:r>
              <a:r>
                <a:rPr lang="fr-FR" sz="1100" dirty="0" smtClean="0">
                  <a:solidFill>
                    <a:schemeClr val="bg1">
                      <a:lumMod val="95000"/>
                    </a:schemeClr>
                  </a:solidFill>
                </a:rPr>
                <a:t> in </a:t>
              </a:r>
              <a:r>
                <a:rPr lang="fr-FR" sz="1100" dirty="0" err="1" smtClean="0">
                  <a:solidFill>
                    <a:schemeClr val="bg1">
                      <a:lumMod val="95000"/>
                    </a:schemeClr>
                  </a:solidFill>
                </a:rPr>
                <a:t>blue</a:t>
              </a:r>
              <a:endParaRPr lang="fr-FR" sz="11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530011" y="2137736"/>
              <a:ext cx="773803" cy="8225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3487" y="1427865"/>
              <a:ext cx="1750175" cy="1115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b="1" dirty="0" smtClean="0"/>
                <a:t>Radiation </a:t>
              </a:r>
              <a:r>
                <a:rPr lang="fr-FR" b="1" dirty="0" err="1" smtClean="0"/>
                <a:t>pass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through</a:t>
              </a:r>
              <a:r>
                <a:rPr lang="fr-FR" b="1" dirty="0" smtClean="0"/>
                <a:t> the anode Electrode</a:t>
              </a:r>
              <a:endParaRPr lang="fr-FR" b="1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31" y="1210747"/>
            <a:ext cx="7353300" cy="489170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87466"/>
            <a:ext cx="12192000" cy="45719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242"/>
            <a:ext cx="12192000" cy="523220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98723" y="2555376"/>
            <a:ext cx="3778045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No detector saturation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Long duration=&gt;Hole drift and </a:t>
            </a:r>
            <a:r>
              <a:rPr lang="fr-FR" dirty="0" err="1" smtClean="0"/>
              <a:t>electron</a:t>
            </a:r>
            <a:r>
              <a:rPr lang="fr-FR" dirty="0" smtClean="0"/>
              <a:t> diffusion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89663" y="1986491"/>
            <a:ext cx="898358" cy="847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81315" y="1715050"/>
            <a:ext cx="216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undetected</a:t>
            </a:r>
            <a:r>
              <a:rPr lang="fr-FR" dirty="0" smtClean="0"/>
              <a:t> 122 </a:t>
            </a:r>
            <a:r>
              <a:rPr lang="fr-FR" dirty="0" err="1" smtClean="0"/>
              <a:t>keV</a:t>
            </a:r>
            <a:endParaRPr lang="fr-FR" dirty="0" smtClean="0"/>
          </a:p>
          <a:p>
            <a:r>
              <a:rPr lang="fr-FR" dirty="0" smtClean="0"/>
              <a:t>@10ns and 100ns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361965" y="3755705"/>
            <a:ext cx="566056" cy="11440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22976" y="3296041"/>
            <a:ext cx="237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detected</a:t>
            </a:r>
            <a:r>
              <a:rPr lang="fr-FR" dirty="0" smtClean="0"/>
              <a:t> 122 keV@3µs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293782" y="3011240"/>
            <a:ext cx="949233" cy="20976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40100" y="2364909"/>
            <a:ext cx="139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X-ray flash contribution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27</a:t>
            </a:fld>
            <a:endParaRPr lang="fr-FR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299518" y="1986491"/>
            <a:ext cx="888503" cy="4409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6127" y="570259"/>
            <a:ext cx="7707086" cy="369332"/>
          </a:xfrm>
          <a:prstGeom prst="rect">
            <a:avLst/>
          </a:prstGeom>
          <a:solidFill>
            <a:srgbClr val="4029CB">
              <a:alpha val="13000"/>
            </a:srgbClr>
          </a:solidFill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22" name="TextBox 43"/>
          <p:cNvSpPr txBox="1"/>
          <p:nvPr/>
        </p:nvSpPr>
        <p:spPr>
          <a:xfrm>
            <a:off x="2480367" y="2983"/>
            <a:ext cx="7899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EXPLORING SEMICONDUCTOR: </a:t>
            </a:r>
            <a:r>
              <a:rPr lang="en-US" sz="2400" b="1" dirty="0">
                <a:solidFill>
                  <a:schemeClr val="bg1"/>
                </a:solidFill>
              </a:rPr>
              <a:t>Cadmium telluride (</a:t>
            </a:r>
            <a:r>
              <a:rPr lang="fr-FR" sz="2400" b="1" dirty="0" err="1">
                <a:solidFill>
                  <a:schemeClr val="bg1"/>
                </a:solidFill>
              </a:rPr>
              <a:t>CdTe</a:t>
            </a:r>
            <a:r>
              <a:rPr lang="fr-FR" sz="2400" b="1" dirty="0" smtClean="0">
                <a:solidFill>
                  <a:schemeClr val="bg1"/>
                </a:solidFill>
              </a:rPr>
              <a:t>)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TextBox 15"/>
          <p:cNvSpPr txBox="1"/>
          <p:nvPr/>
        </p:nvSpPr>
        <p:spPr>
          <a:xfrm>
            <a:off x="0" y="486555"/>
            <a:ext cx="472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Real case: </a:t>
            </a:r>
            <a:r>
              <a:rPr lang="fr-FR" sz="2400" dirty="0" err="1" smtClean="0"/>
              <a:t>CdTe+X-flash</a:t>
            </a:r>
            <a:r>
              <a:rPr lang="fr-FR" sz="2400" dirty="0" smtClean="0"/>
              <a:t>+</a:t>
            </a:r>
            <a:r>
              <a:rPr lang="el-GR" sz="2400" dirty="0" smtClean="0"/>
              <a:t>γ</a:t>
            </a:r>
            <a:endParaRPr lang="en-US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1928634" y="1210747"/>
            <a:ext cx="4730296" cy="400110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X-flash(t=0)+</a:t>
            </a:r>
            <a:r>
              <a:rPr lang="el-GR" sz="2000" b="1" dirty="0" smtClean="0"/>
              <a:t>γ</a:t>
            </a:r>
            <a:r>
              <a:rPr lang="fr-FR" sz="2000" b="1" dirty="0" smtClean="0"/>
              <a:t>(10ns)+</a:t>
            </a:r>
            <a:r>
              <a:rPr lang="el-GR" sz="2000" b="1" dirty="0"/>
              <a:t>γ</a:t>
            </a:r>
            <a:r>
              <a:rPr lang="fr-FR" sz="2000" b="1" dirty="0" smtClean="0"/>
              <a:t>(100ns)+</a:t>
            </a:r>
            <a:r>
              <a:rPr lang="el-GR" sz="2000" b="1" dirty="0"/>
              <a:t>γ</a:t>
            </a:r>
            <a:r>
              <a:rPr lang="fr-FR" sz="2000" b="1" dirty="0" smtClean="0"/>
              <a:t>(3µs)</a:t>
            </a:r>
            <a:endParaRPr lang="en-US" sz="20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457699" y="5779801"/>
            <a:ext cx="2405609" cy="307777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r>
              <a:rPr lang="fr-FR" sz="1400" b="1" dirty="0" err="1" smtClean="0"/>
              <a:t>Transient</a:t>
            </a:r>
            <a:r>
              <a:rPr lang="fr-FR" sz="1400" b="1" dirty="0" smtClean="0"/>
              <a:t> time (s)</a:t>
            </a:r>
            <a:endParaRPr lang="fr-FR" sz="1400" b="1" dirty="0"/>
          </a:p>
        </p:txBody>
      </p:sp>
      <p:sp>
        <p:nvSpPr>
          <p:cNvPr id="27" name="ZoneTexte 26"/>
          <p:cNvSpPr txBox="1"/>
          <p:nvPr/>
        </p:nvSpPr>
        <p:spPr>
          <a:xfrm rot="16200000">
            <a:off x="-387295" y="3336977"/>
            <a:ext cx="2405609" cy="307777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Anode </a:t>
            </a:r>
            <a:r>
              <a:rPr lang="fr-FR" sz="1400" b="1" dirty="0" err="1" smtClean="0"/>
              <a:t>current</a:t>
            </a:r>
            <a:r>
              <a:rPr lang="fr-FR" sz="1400" b="1" dirty="0" smtClean="0"/>
              <a:t> (A)</a:t>
            </a:r>
            <a:endParaRPr lang="fr-FR" sz="1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065116" y="5098417"/>
            <a:ext cx="91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T=0</a:t>
            </a:r>
            <a:endParaRPr lang="fr-FR" sz="2400" b="1" dirty="0"/>
          </a:p>
        </p:txBody>
      </p:sp>
      <p:grpSp>
        <p:nvGrpSpPr>
          <p:cNvPr id="11" name="Groupe 10"/>
          <p:cNvGrpSpPr/>
          <p:nvPr/>
        </p:nvGrpSpPr>
        <p:grpSpPr>
          <a:xfrm>
            <a:off x="2103474" y="1890069"/>
            <a:ext cx="3427869" cy="3649661"/>
            <a:chOff x="2103474" y="1890069"/>
            <a:chExt cx="3427869" cy="3649661"/>
          </a:xfrm>
        </p:grpSpPr>
        <p:sp>
          <p:nvSpPr>
            <p:cNvPr id="9" name="Triangle isocèle 8"/>
            <p:cNvSpPr/>
            <p:nvPr/>
          </p:nvSpPr>
          <p:spPr>
            <a:xfrm>
              <a:off x="2103474" y="1890069"/>
              <a:ext cx="270567" cy="318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6" name="Triangle isocèle 25"/>
            <p:cNvSpPr/>
            <p:nvPr/>
          </p:nvSpPr>
          <p:spPr>
            <a:xfrm rot="16742464">
              <a:off x="3696571" y="3704958"/>
              <a:ext cx="488269" cy="318127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cxnSp>
        <p:nvCxnSpPr>
          <p:cNvPr id="20" name="Connecteur droit avec flèche 19"/>
          <p:cNvCxnSpPr/>
          <p:nvPr/>
        </p:nvCxnSpPr>
        <p:spPr>
          <a:xfrm flipV="1">
            <a:off x="4901992" y="4514127"/>
            <a:ext cx="1058970" cy="815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033782" y="3905084"/>
            <a:ext cx="349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Hole drift + e diffusion </a:t>
            </a:r>
            <a:r>
              <a:rPr lang="fr-FR" dirty="0" err="1" smtClean="0"/>
              <a:t>current</a:t>
            </a:r>
            <a:endParaRPr lang="fr-FR" dirty="0"/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2238757" y="3011240"/>
            <a:ext cx="949264" cy="654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2494386" y="2651658"/>
            <a:ext cx="167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 drift + h drift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831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31" y="1210747"/>
            <a:ext cx="7353300" cy="489170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87466"/>
            <a:ext cx="12192000" cy="45719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242"/>
            <a:ext cx="12192000" cy="523220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53400" y="2719300"/>
            <a:ext cx="3778045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/>
              <a:t>Long duration=&gt;Hole drift and </a:t>
            </a:r>
            <a:r>
              <a:rPr lang="fr-FR" dirty="0" err="1" smtClean="0"/>
              <a:t>electron</a:t>
            </a:r>
            <a:r>
              <a:rPr lang="fr-FR" dirty="0" smtClean="0"/>
              <a:t> diffusion </a:t>
            </a:r>
            <a:r>
              <a:rPr lang="fr-FR" dirty="0" err="1" smtClean="0"/>
              <a:t>current</a:t>
            </a:r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err="1"/>
              <a:t>W</a:t>
            </a:r>
            <a:r>
              <a:rPr lang="fr-FR" dirty="0" err="1" smtClean="0"/>
              <a:t>ithin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/>
              <a:t> </a:t>
            </a:r>
            <a:r>
              <a:rPr lang="fr-FR" dirty="0" smtClean="0"/>
              <a:t>µs for </a:t>
            </a:r>
            <a:r>
              <a:rPr lang="fr-FR" dirty="0" err="1" smtClean="0"/>
              <a:t>detection</a:t>
            </a:r>
            <a:r>
              <a:rPr lang="fr-FR" dirty="0" smtClean="0"/>
              <a:t> (for 100MeV)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89663" y="1986491"/>
            <a:ext cx="898358" cy="847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81315" y="1715050"/>
            <a:ext cx="216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undetected</a:t>
            </a:r>
            <a:r>
              <a:rPr lang="fr-FR" dirty="0" smtClean="0"/>
              <a:t> 122 </a:t>
            </a:r>
            <a:r>
              <a:rPr lang="fr-FR" dirty="0" err="1" smtClean="0"/>
              <a:t>keV</a:t>
            </a:r>
            <a:endParaRPr lang="fr-FR" dirty="0" smtClean="0"/>
          </a:p>
          <a:p>
            <a:r>
              <a:rPr lang="fr-FR" dirty="0" smtClean="0"/>
              <a:t>@10ns and 100ns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361965" y="3755705"/>
            <a:ext cx="566056" cy="11440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22976" y="3296041"/>
            <a:ext cx="237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detected</a:t>
            </a:r>
            <a:r>
              <a:rPr lang="fr-FR" dirty="0" smtClean="0"/>
              <a:t> 122 keV@3µs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293782" y="3011240"/>
            <a:ext cx="949233" cy="20976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40100" y="2364909"/>
            <a:ext cx="139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X-ray flash contribution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28</a:t>
            </a:fld>
            <a:endParaRPr lang="fr-FR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299518" y="1986491"/>
            <a:ext cx="888503" cy="4409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6127" y="570259"/>
            <a:ext cx="7707086" cy="369332"/>
          </a:xfrm>
          <a:prstGeom prst="rect">
            <a:avLst/>
          </a:prstGeom>
          <a:solidFill>
            <a:srgbClr val="4029CB">
              <a:alpha val="13000"/>
            </a:srgbClr>
          </a:solidFill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22" name="TextBox 43"/>
          <p:cNvSpPr txBox="1"/>
          <p:nvPr/>
        </p:nvSpPr>
        <p:spPr>
          <a:xfrm>
            <a:off x="2480367" y="2983"/>
            <a:ext cx="7899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EXPLORING SEMICONDUCTOR: </a:t>
            </a:r>
            <a:r>
              <a:rPr lang="en-US" sz="2400" b="1" dirty="0">
                <a:solidFill>
                  <a:schemeClr val="bg1"/>
                </a:solidFill>
              </a:rPr>
              <a:t>Cadmium telluride (</a:t>
            </a:r>
            <a:r>
              <a:rPr lang="fr-FR" sz="2400" b="1" dirty="0" err="1">
                <a:solidFill>
                  <a:schemeClr val="bg1"/>
                </a:solidFill>
              </a:rPr>
              <a:t>CdTe</a:t>
            </a:r>
            <a:r>
              <a:rPr lang="fr-FR" sz="2400" b="1" dirty="0" smtClean="0">
                <a:solidFill>
                  <a:schemeClr val="bg1"/>
                </a:solidFill>
              </a:rPr>
              <a:t>)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TextBox 15"/>
          <p:cNvSpPr txBox="1"/>
          <p:nvPr/>
        </p:nvSpPr>
        <p:spPr>
          <a:xfrm>
            <a:off x="0" y="486555"/>
            <a:ext cx="472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Real case: </a:t>
            </a:r>
            <a:r>
              <a:rPr lang="fr-FR" sz="2400" dirty="0" err="1" smtClean="0"/>
              <a:t>CdTe+X-flash</a:t>
            </a:r>
            <a:r>
              <a:rPr lang="fr-FR" sz="2400" dirty="0" smtClean="0"/>
              <a:t>+</a:t>
            </a:r>
            <a:r>
              <a:rPr lang="el-GR" sz="2400" dirty="0" smtClean="0"/>
              <a:t>γ</a:t>
            </a:r>
            <a:endParaRPr lang="en-US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2065116" y="1233021"/>
            <a:ext cx="4730296" cy="400110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X-flash(t=0)+</a:t>
            </a:r>
            <a:r>
              <a:rPr lang="el-GR" sz="2000" b="1" dirty="0" smtClean="0"/>
              <a:t>γ</a:t>
            </a:r>
            <a:r>
              <a:rPr lang="fr-FR" sz="2000" b="1" dirty="0" smtClean="0"/>
              <a:t>(10ns)+</a:t>
            </a:r>
            <a:r>
              <a:rPr lang="el-GR" sz="2000" b="1" dirty="0"/>
              <a:t>γ</a:t>
            </a:r>
            <a:r>
              <a:rPr lang="fr-FR" sz="2000" b="1" dirty="0" smtClean="0"/>
              <a:t>(100ns)+</a:t>
            </a:r>
            <a:r>
              <a:rPr lang="el-GR" sz="2000" b="1" dirty="0"/>
              <a:t>γ</a:t>
            </a:r>
            <a:r>
              <a:rPr lang="fr-FR" sz="2000" b="1" dirty="0" smtClean="0"/>
              <a:t>(3µs)</a:t>
            </a:r>
            <a:endParaRPr lang="en-US" sz="20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457699" y="5779801"/>
            <a:ext cx="2405609" cy="307777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r>
              <a:rPr lang="fr-FR" sz="1400" b="1" dirty="0" err="1" smtClean="0"/>
              <a:t>Transient</a:t>
            </a:r>
            <a:r>
              <a:rPr lang="fr-FR" sz="1400" b="1" dirty="0" smtClean="0"/>
              <a:t> time (s)</a:t>
            </a:r>
            <a:endParaRPr lang="fr-FR" sz="1400" b="1" dirty="0"/>
          </a:p>
        </p:txBody>
      </p:sp>
      <p:sp>
        <p:nvSpPr>
          <p:cNvPr id="27" name="ZoneTexte 26"/>
          <p:cNvSpPr txBox="1"/>
          <p:nvPr/>
        </p:nvSpPr>
        <p:spPr>
          <a:xfrm rot="16200000">
            <a:off x="-387295" y="3336977"/>
            <a:ext cx="2405609" cy="307777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Anode </a:t>
            </a:r>
            <a:r>
              <a:rPr lang="fr-FR" sz="1400" b="1" dirty="0" err="1" smtClean="0"/>
              <a:t>current</a:t>
            </a:r>
            <a:r>
              <a:rPr lang="fr-FR" sz="1400" b="1" dirty="0" smtClean="0"/>
              <a:t> (A)</a:t>
            </a:r>
            <a:endParaRPr lang="fr-FR" sz="1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065116" y="5098417"/>
            <a:ext cx="91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T=0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415031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Rectangle 583"/>
          <p:cNvSpPr/>
          <p:nvPr/>
        </p:nvSpPr>
        <p:spPr>
          <a:xfrm>
            <a:off x="0" y="6387466"/>
            <a:ext cx="12192000" cy="45719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Rectangle 584"/>
          <p:cNvSpPr/>
          <p:nvPr/>
        </p:nvSpPr>
        <p:spPr>
          <a:xfrm>
            <a:off x="0" y="5242"/>
            <a:ext cx="12192000" cy="523220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6856104" y="2630191"/>
            <a:ext cx="596074" cy="1391770"/>
          </a:xfrm>
          <a:prstGeom prst="rect">
            <a:avLst/>
          </a:prstGeom>
          <a:solidFill>
            <a:schemeClr val="accent1">
              <a:alpha val="64000"/>
            </a:schemeClr>
          </a:solidFill>
          <a:ln>
            <a:solidFill>
              <a:srgbClr val="002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270942" y="2739913"/>
            <a:ext cx="45719" cy="1075765"/>
          </a:xfrm>
          <a:prstGeom prst="rect">
            <a:avLst/>
          </a:prstGeom>
          <a:ln>
            <a:solidFill>
              <a:srgbClr val="002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Rectangle 518"/>
          <p:cNvSpPr/>
          <p:nvPr/>
        </p:nvSpPr>
        <p:spPr>
          <a:xfrm>
            <a:off x="6836019" y="22932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fr-FR" baseline="30000" dirty="0">
                <a:cs typeface="Times New Roman" panose="02020603050405020304" pitchFamily="18" charset="0"/>
              </a:rPr>
              <a:t>76</a:t>
            </a:r>
            <a:r>
              <a:rPr lang="en-GB" altLang="fr-FR" dirty="0">
                <a:cs typeface="Times New Roman" panose="02020603050405020304" pitchFamily="18" charset="0"/>
              </a:rPr>
              <a:t>Ge</a:t>
            </a:r>
            <a:endParaRPr lang="en-US" dirty="0"/>
          </a:p>
        </p:txBody>
      </p:sp>
      <p:grpSp>
        <p:nvGrpSpPr>
          <p:cNvPr id="580" name="Group 579"/>
          <p:cNvGrpSpPr/>
          <p:nvPr/>
        </p:nvGrpSpPr>
        <p:grpSpPr>
          <a:xfrm>
            <a:off x="1811337" y="2511633"/>
            <a:ext cx="1501027" cy="982878"/>
            <a:chOff x="2447543" y="3416710"/>
            <a:chExt cx="1501027" cy="982878"/>
          </a:xfrm>
        </p:grpSpPr>
        <p:sp>
          <p:nvSpPr>
            <p:cNvPr id="42" name="Right Arrow 41"/>
            <p:cNvSpPr/>
            <p:nvPr/>
          </p:nvSpPr>
          <p:spPr>
            <a:xfrm>
              <a:off x="2873026" y="4054562"/>
              <a:ext cx="826994" cy="345026"/>
            </a:xfrm>
            <a:prstGeom prst="rightArrow">
              <a:avLst/>
            </a:prstGeom>
            <a:solidFill>
              <a:srgbClr val="FF00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447543" y="3416710"/>
              <a:ext cx="1501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Ps/</a:t>
              </a:r>
              <a:r>
                <a:rPr lang="fr-FR" dirty="0" err="1" smtClean="0"/>
                <a:t>fs</a:t>
              </a:r>
              <a:r>
                <a:rPr lang="fr-FR" dirty="0" smtClean="0"/>
                <a:t> Laser 1</a:t>
              </a:r>
            </a:p>
            <a:p>
              <a:pPr algn="ctr"/>
              <a:r>
                <a:rPr lang="en-US" dirty="0" smtClean="0"/>
                <a:t>10-90J</a:t>
              </a:r>
              <a:endParaRPr lang="en-US" dirty="0"/>
            </a:p>
          </p:txBody>
        </p:sp>
      </p:grpSp>
      <p:grpSp>
        <p:nvGrpSpPr>
          <p:cNvPr id="578" name="Group 577"/>
          <p:cNvGrpSpPr/>
          <p:nvPr/>
        </p:nvGrpSpPr>
        <p:grpSpPr>
          <a:xfrm>
            <a:off x="6788045" y="2779104"/>
            <a:ext cx="553975" cy="986742"/>
            <a:chOff x="7359621" y="3650072"/>
            <a:chExt cx="553975" cy="986742"/>
          </a:xfrm>
        </p:grpSpPr>
        <p:grpSp>
          <p:nvGrpSpPr>
            <p:cNvPr id="534" name="Group 533"/>
            <p:cNvGrpSpPr/>
            <p:nvPr/>
          </p:nvGrpSpPr>
          <p:grpSpPr>
            <a:xfrm>
              <a:off x="7631442" y="3789453"/>
              <a:ext cx="282154" cy="233810"/>
              <a:chOff x="5210237" y="4760230"/>
              <a:chExt cx="282154" cy="233810"/>
            </a:xfrm>
          </p:grpSpPr>
          <p:sp>
            <p:nvSpPr>
              <p:cNvPr id="535" name="Oval 534"/>
              <p:cNvSpPr/>
              <p:nvPr/>
            </p:nvSpPr>
            <p:spPr>
              <a:xfrm>
                <a:off x="5344694" y="4873262"/>
                <a:ext cx="87148" cy="7690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Oval 535"/>
              <p:cNvSpPr/>
              <p:nvPr/>
            </p:nvSpPr>
            <p:spPr>
              <a:xfrm>
                <a:off x="5362622" y="4760230"/>
                <a:ext cx="87148" cy="7690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Oval 536"/>
              <p:cNvSpPr/>
              <p:nvPr/>
            </p:nvSpPr>
            <p:spPr>
              <a:xfrm>
                <a:off x="5268515" y="4760259"/>
                <a:ext cx="87148" cy="7690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Oval 537"/>
              <p:cNvSpPr/>
              <p:nvPr/>
            </p:nvSpPr>
            <p:spPr>
              <a:xfrm>
                <a:off x="5248333" y="4803801"/>
                <a:ext cx="87148" cy="7690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Oval 538"/>
              <p:cNvSpPr/>
              <p:nvPr/>
            </p:nvSpPr>
            <p:spPr>
              <a:xfrm>
                <a:off x="5333493" y="4794826"/>
                <a:ext cx="87148" cy="7690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Oval 539"/>
              <p:cNvSpPr/>
              <p:nvPr/>
            </p:nvSpPr>
            <p:spPr>
              <a:xfrm>
                <a:off x="5300310" y="4818535"/>
                <a:ext cx="87148" cy="7690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Oval 540"/>
              <p:cNvSpPr/>
              <p:nvPr/>
            </p:nvSpPr>
            <p:spPr>
              <a:xfrm>
                <a:off x="5264009" y="4866538"/>
                <a:ext cx="87148" cy="7690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Oval 541"/>
              <p:cNvSpPr/>
              <p:nvPr/>
            </p:nvSpPr>
            <p:spPr>
              <a:xfrm>
                <a:off x="5210237" y="4843167"/>
                <a:ext cx="87148" cy="7690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Oval 542"/>
              <p:cNvSpPr/>
              <p:nvPr/>
            </p:nvSpPr>
            <p:spPr>
              <a:xfrm>
                <a:off x="5284187" y="4917131"/>
                <a:ext cx="87148" cy="7690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Oval 543"/>
              <p:cNvSpPr/>
              <p:nvPr/>
            </p:nvSpPr>
            <p:spPr>
              <a:xfrm>
                <a:off x="5397019" y="4831642"/>
                <a:ext cx="87148" cy="7690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5405243" y="4845529"/>
                <a:ext cx="87148" cy="7690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4" name="Group 573"/>
            <p:cNvGrpSpPr/>
            <p:nvPr/>
          </p:nvGrpSpPr>
          <p:grpSpPr>
            <a:xfrm>
              <a:off x="7359621" y="3650072"/>
              <a:ext cx="371221" cy="986742"/>
              <a:chOff x="6905386" y="3588485"/>
              <a:chExt cx="371221" cy="986742"/>
            </a:xfrm>
          </p:grpSpPr>
          <p:grpSp>
            <p:nvGrpSpPr>
              <p:cNvPr id="533" name="Group 532"/>
              <p:cNvGrpSpPr/>
              <p:nvPr/>
            </p:nvGrpSpPr>
            <p:grpSpPr>
              <a:xfrm>
                <a:off x="6905386" y="3588485"/>
                <a:ext cx="282154" cy="233810"/>
                <a:chOff x="5210237" y="4760230"/>
                <a:chExt cx="282154" cy="233810"/>
              </a:xfrm>
            </p:grpSpPr>
            <p:sp>
              <p:nvSpPr>
                <p:cNvPr id="530" name="Oval 529"/>
                <p:cNvSpPr/>
                <p:nvPr/>
              </p:nvSpPr>
              <p:spPr>
                <a:xfrm>
                  <a:off x="5344694" y="4873262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Oval 528"/>
                <p:cNvSpPr/>
                <p:nvPr/>
              </p:nvSpPr>
              <p:spPr>
                <a:xfrm>
                  <a:off x="5362622" y="4760230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1" name="Oval 520"/>
                <p:cNvSpPr/>
                <p:nvPr/>
              </p:nvSpPr>
              <p:spPr>
                <a:xfrm>
                  <a:off x="5268515" y="4760259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3" name="Oval 522"/>
                <p:cNvSpPr/>
                <p:nvPr/>
              </p:nvSpPr>
              <p:spPr>
                <a:xfrm>
                  <a:off x="5248333" y="4803801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4" name="Oval 523"/>
                <p:cNvSpPr/>
                <p:nvPr/>
              </p:nvSpPr>
              <p:spPr>
                <a:xfrm>
                  <a:off x="5333493" y="4794826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5" name="Oval 524"/>
                <p:cNvSpPr/>
                <p:nvPr/>
              </p:nvSpPr>
              <p:spPr>
                <a:xfrm>
                  <a:off x="5300310" y="4818535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6" name="Oval 525"/>
                <p:cNvSpPr/>
                <p:nvPr/>
              </p:nvSpPr>
              <p:spPr>
                <a:xfrm>
                  <a:off x="5264009" y="4866538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7" name="Oval 526"/>
                <p:cNvSpPr/>
                <p:nvPr/>
              </p:nvSpPr>
              <p:spPr>
                <a:xfrm>
                  <a:off x="5210237" y="4843167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8" name="Oval 527"/>
                <p:cNvSpPr/>
                <p:nvPr/>
              </p:nvSpPr>
              <p:spPr>
                <a:xfrm>
                  <a:off x="5284187" y="4917131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Oval 530"/>
                <p:cNvSpPr/>
                <p:nvPr/>
              </p:nvSpPr>
              <p:spPr>
                <a:xfrm>
                  <a:off x="5397019" y="4831642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2" name="Oval 531"/>
                <p:cNvSpPr/>
                <p:nvPr/>
              </p:nvSpPr>
              <p:spPr>
                <a:xfrm>
                  <a:off x="5405243" y="4845529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6" name="Group 545"/>
              <p:cNvGrpSpPr/>
              <p:nvPr/>
            </p:nvGrpSpPr>
            <p:grpSpPr>
              <a:xfrm>
                <a:off x="6994453" y="4341417"/>
                <a:ext cx="282154" cy="233810"/>
                <a:chOff x="5210237" y="4760230"/>
                <a:chExt cx="282154" cy="233810"/>
              </a:xfrm>
            </p:grpSpPr>
            <p:sp>
              <p:nvSpPr>
                <p:cNvPr id="547" name="Oval 546"/>
                <p:cNvSpPr/>
                <p:nvPr/>
              </p:nvSpPr>
              <p:spPr>
                <a:xfrm>
                  <a:off x="5344694" y="4873262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8" name="Oval 547"/>
                <p:cNvSpPr/>
                <p:nvPr/>
              </p:nvSpPr>
              <p:spPr>
                <a:xfrm>
                  <a:off x="5362622" y="4760230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9" name="Oval 548"/>
                <p:cNvSpPr/>
                <p:nvPr/>
              </p:nvSpPr>
              <p:spPr>
                <a:xfrm>
                  <a:off x="5268515" y="4760259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0" name="Oval 549"/>
                <p:cNvSpPr/>
                <p:nvPr/>
              </p:nvSpPr>
              <p:spPr>
                <a:xfrm>
                  <a:off x="5248333" y="4803801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1" name="Oval 550"/>
                <p:cNvSpPr/>
                <p:nvPr/>
              </p:nvSpPr>
              <p:spPr>
                <a:xfrm>
                  <a:off x="5333493" y="4794826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2" name="Oval 551"/>
                <p:cNvSpPr/>
                <p:nvPr/>
              </p:nvSpPr>
              <p:spPr>
                <a:xfrm>
                  <a:off x="5300310" y="4818535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3" name="Oval 552"/>
                <p:cNvSpPr/>
                <p:nvPr/>
              </p:nvSpPr>
              <p:spPr>
                <a:xfrm>
                  <a:off x="5264009" y="4866538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4" name="Oval 553"/>
                <p:cNvSpPr/>
                <p:nvPr/>
              </p:nvSpPr>
              <p:spPr>
                <a:xfrm>
                  <a:off x="5210237" y="4843167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Oval 554"/>
                <p:cNvSpPr/>
                <p:nvPr/>
              </p:nvSpPr>
              <p:spPr>
                <a:xfrm>
                  <a:off x="5284187" y="4917131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6" name="Oval 555"/>
                <p:cNvSpPr/>
                <p:nvPr/>
              </p:nvSpPr>
              <p:spPr>
                <a:xfrm>
                  <a:off x="5397019" y="4831642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7" name="Oval 556"/>
                <p:cNvSpPr/>
                <p:nvPr/>
              </p:nvSpPr>
              <p:spPr>
                <a:xfrm>
                  <a:off x="5405243" y="4845529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8" name="Group 557"/>
              <p:cNvGrpSpPr/>
              <p:nvPr/>
            </p:nvGrpSpPr>
            <p:grpSpPr>
              <a:xfrm>
                <a:off x="6992936" y="3970236"/>
                <a:ext cx="282154" cy="233810"/>
                <a:chOff x="5210237" y="4760230"/>
                <a:chExt cx="282154" cy="233810"/>
              </a:xfrm>
            </p:grpSpPr>
            <p:sp>
              <p:nvSpPr>
                <p:cNvPr id="559" name="Oval 558"/>
                <p:cNvSpPr/>
                <p:nvPr/>
              </p:nvSpPr>
              <p:spPr>
                <a:xfrm>
                  <a:off x="5344694" y="4873262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0" name="Oval 559"/>
                <p:cNvSpPr/>
                <p:nvPr/>
              </p:nvSpPr>
              <p:spPr>
                <a:xfrm>
                  <a:off x="5362622" y="4760230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1" name="Oval 560"/>
                <p:cNvSpPr/>
                <p:nvPr/>
              </p:nvSpPr>
              <p:spPr>
                <a:xfrm>
                  <a:off x="5268515" y="4760259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2" name="Oval 561"/>
                <p:cNvSpPr/>
                <p:nvPr/>
              </p:nvSpPr>
              <p:spPr>
                <a:xfrm>
                  <a:off x="5248333" y="4803801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3" name="Oval 562"/>
                <p:cNvSpPr/>
                <p:nvPr/>
              </p:nvSpPr>
              <p:spPr>
                <a:xfrm>
                  <a:off x="5333493" y="4794826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5300310" y="4818535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5" name="Oval 564"/>
                <p:cNvSpPr/>
                <p:nvPr/>
              </p:nvSpPr>
              <p:spPr>
                <a:xfrm>
                  <a:off x="5264009" y="4866538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6" name="Oval 565"/>
                <p:cNvSpPr/>
                <p:nvPr/>
              </p:nvSpPr>
              <p:spPr>
                <a:xfrm>
                  <a:off x="5210237" y="4843167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7" name="Oval 566"/>
                <p:cNvSpPr/>
                <p:nvPr/>
              </p:nvSpPr>
              <p:spPr>
                <a:xfrm>
                  <a:off x="5284187" y="4917131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8" name="Oval 567"/>
                <p:cNvSpPr/>
                <p:nvPr/>
              </p:nvSpPr>
              <p:spPr>
                <a:xfrm>
                  <a:off x="5397019" y="4831642"/>
                  <a:ext cx="87148" cy="7690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9" name="Oval 568"/>
                <p:cNvSpPr/>
                <p:nvPr/>
              </p:nvSpPr>
              <p:spPr>
                <a:xfrm>
                  <a:off x="5405243" y="4845529"/>
                  <a:ext cx="87148" cy="769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76" name="Rectangle 575"/>
          <p:cNvSpPr/>
          <p:nvPr/>
        </p:nvSpPr>
        <p:spPr>
          <a:xfrm rot="21152724">
            <a:off x="7193677" y="3017538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fr-FR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84m</a:t>
            </a:r>
            <a:r>
              <a:rPr lang="en-GB" altLang="fr-FR" dirty="0">
                <a:solidFill>
                  <a:srgbClr val="FF0000"/>
                </a:solidFill>
                <a:cs typeface="Times New Roman" panose="02020603050405020304" pitchFamily="18" charset="0"/>
              </a:rPr>
              <a:t>Rb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83" name="Group 582"/>
          <p:cNvGrpSpPr/>
          <p:nvPr/>
        </p:nvGrpSpPr>
        <p:grpSpPr>
          <a:xfrm>
            <a:off x="6133351" y="3324995"/>
            <a:ext cx="720184" cy="1621330"/>
            <a:chOff x="6664583" y="4195963"/>
            <a:chExt cx="720184" cy="1621330"/>
          </a:xfrm>
        </p:grpSpPr>
        <p:sp>
          <p:nvSpPr>
            <p:cNvPr id="573" name="Right Arrow 572"/>
            <p:cNvSpPr/>
            <p:nvPr/>
          </p:nvSpPr>
          <p:spPr>
            <a:xfrm rot="18667200">
              <a:off x="6280867" y="4579679"/>
              <a:ext cx="1259345" cy="491914"/>
            </a:xfrm>
            <a:prstGeom prst="rightArrow">
              <a:avLst/>
            </a:prstGeom>
            <a:solidFill>
              <a:srgbClr val="FF0000">
                <a:alpha val="59000"/>
              </a:srgb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TextBox 576"/>
            <p:cNvSpPr txBox="1"/>
            <p:nvPr/>
          </p:nvSpPr>
          <p:spPr>
            <a:xfrm rot="18500478">
              <a:off x="6479030" y="4911556"/>
              <a:ext cx="11651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 ns Laser 2</a:t>
              </a:r>
            </a:p>
            <a:p>
              <a:pPr algn="ctr"/>
              <a:r>
                <a:rPr lang="fr-FR" dirty="0" smtClean="0"/>
                <a:t>30kJ</a:t>
              </a:r>
              <a:endParaRPr lang="en-US" dirty="0"/>
            </a:p>
          </p:txBody>
        </p:sp>
      </p:grpSp>
      <p:sp>
        <p:nvSpPr>
          <p:cNvPr id="579" name="TextBox 578"/>
          <p:cNvSpPr txBox="1"/>
          <p:nvPr/>
        </p:nvSpPr>
        <p:spPr>
          <a:xfrm>
            <a:off x="2748685" y="3805579"/>
            <a:ext cx="112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µ</a:t>
            </a:r>
            <a:r>
              <a:rPr lang="fr-FR" dirty="0" smtClean="0"/>
              <a:t>m </a:t>
            </a:r>
            <a:r>
              <a:rPr lang="fr-FR" dirty="0" err="1" smtClean="0"/>
              <a:t>target</a:t>
            </a:r>
            <a:endParaRPr lang="en-US" dirty="0"/>
          </a:p>
        </p:txBody>
      </p:sp>
      <p:grpSp>
        <p:nvGrpSpPr>
          <p:cNvPr id="595" name="Group 594"/>
          <p:cNvGrpSpPr/>
          <p:nvPr/>
        </p:nvGrpSpPr>
        <p:grpSpPr>
          <a:xfrm>
            <a:off x="6648614" y="2136857"/>
            <a:ext cx="1227024" cy="2407156"/>
            <a:chOff x="7179846" y="3007825"/>
            <a:chExt cx="1227024" cy="2407156"/>
          </a:xfrm>
          <a:noFill/>
        </p:grpSpPr>
        <p:pic>
          <p:nvPicPr>
            <p:cNvPr id="590" name="Picture 1">
              <a:extLst>
                <a:ext uri="{FF2B5EF4-FFF2-40B4-BE49-F238E27FC236}">
                  <a16:creationId xmlns:a16="http://schemas.microsoft.com/office/drawing/2014/main" id="{4F067822-B970-44A1-A6B3-030E4BDB6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0" t="21782"/>
            <a:stretch>
              <a:fillRect/>
            </a:stretch>
          </p:blipFill>
          <p:spPr bwMode="auto">
            <a:xfrm rot="19064411">
              <a:off x="7863260" y="3525110"/>
              <a:ext cx="543610" cy="309959"/>
            </a:xfrm>
            <a:prstGeom prst="rect">
              <a:avLst/>
            </a:prstGeom>
            <a:grpFill/>
            <a:ln>
              <a:noFill/>
            </a:ln>
            <a:extLst/>
          </p:spPr>
        </p:pic>
        <p:pic>
          <p:nvPicPr>
            <p:cNvPr id="591" name="Picture 1">
              <a:extLst>
                <a:ext uri="{FF2B5EF4-FFF2-40B4-BE49-F238E27FC236}">
                  <a16:creationId xmlns:a16="http://schemas.microsoft.com/office/drawing/2014/main" id="{4F067822-B970-44A1-A6B3-030E4BDB6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0" t="21782"/>
            <a:stretch>
              <a:fillRect/>
            </a:stretch>
          </p:blipFill>
          <p:spPr bwMode="auto">
            <a:xfrm rot="21423961">
              <a:off x="7751911" y="4335074"/>
              <a:ext cx="521324" cy="309959"/>
            </a:xfrm>
            <a:prstGeom prst="rect">
              <a:avLst/>
            </a:prstGeom>
            <a:grpFill/>
            <a:ln>
              <a:noFill/>
            </a:ln>
            <a:extLst/>
          </p:spPr>
        </p:pic>
        <p:pic>
          <p:nvPicPr>
            <p:cNvPr id="592" name="Picture 1">
              <a:extLst>
                <a:ext uri="{FF2B5EF4-FFF2-40B4-BE49-F238E27FC236}">
                  <a16:creationId xmlns:a16="http://schemas.microsoft.com/office/drawing/2014/main" id="{4F067822-B970-44A1-A6B3-030E4BDB6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0" t="21782"/>
            <a:stretch>
              <a:fillRect/>
            </a:stretch>
          </p:blipFill>
          <p:spPr bwMode="auto">
            <a:xfrm rot="1959737">
              <a:off x="7605635" y="4691984"/>
              <a:ext cx="444065" cy="309959"/>
            </a:xfrm>
            <a:prstGeom prst="rect">
              <a:avLst/>
            </a:prstGeom>
            <a:grpFill/>
            <a:ln>
              <a:noFill/>
            </a:ln>
            <a:extLst/>
          </p:spPr>
        </p:pic>
        <p:pic>
          <p:nvPicPr>
            <p:cNvPr id="593" name="Picture 1">
              <a:extLst>
                <a:ext uri="{FF2B5EF4-FFF2-40B4-BE49-F238E27FC236}">
                  <a16:creationId xmlns:a16="http://schemas.microsoft.com/office/drawing/2014/main" id="{4F067822-B970-44A1-A6B3-030E4BDB6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0" t="21782"/>
            <a:stretch>
              <a:fillRect/>
            </a:stretch>
          </p:blipFill>
          <p:spPr bwMode="auto">
            <a:xfrm rot="17279651">
              <a:off x="6971699" y="3215972"/>
              <a:ext cx="726254" cy="309959"/>
            </a:xfrm>
            <a:prstGeom prst="rect">
              <a:avLst/>
            </a:prstGeom>
            <a:grpFill/>
            <a:ln>
              <a:noFill/>
            </a:ln>
            <a:extLst/>
          </p:spPr>
        </p:pic>
        <p:pic>
          <p:nvPicPr>
            <p:cNvPr id="594" name="Picture 1">
              <a:extLst>
                <a:ext uri="{FF2B5EF4-FFF2-40B4-BE49-F238E27FC236}">
                  <a16:creationId xmlns:a16="http://schemas.microsoft.com/office/drawing/2014/main" id="{4F067822-B970-44A1-A6B3-030E4BDB6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0" t="21782"/>
            <a:stretch>
              <a:fillRect/>
            </a:stretch>
          </p:blipFill>
          <p:spPr bwMode="auto">
            <a:xfrm rot="3138393">
              <a:off x="7255953" y="4988196"/>
              <a:ext cx="543610" cy="309959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  <p:grpSp>
        <p:nvGrpSpPr>
          <p:cNvPr id="636" name="Group 635"/>
          <p:cNvGrpSpPr/>
          <p:nvPr/>
        </p:nvGrpSpPr>
        <p:grpSpPr>
          <a:xfrm>
            <a:off x="3282266" y="2473759"/>
            <a:ext cx="3826691" cy="1359983"/>
            <a:chOff x="2060819" y="3616247"/>
            <a:chExt cx="3826691" cy="1359983"/>
          </a:xfrm>
        </p:grpSpPr>
        <p:grpSp>
          <p:nvGrpSpPr>
            <p:cNvPr id="520" name="Group 519"/>
            <p:cNvGrpSpPr/>
            <p:nvPr/>
          </p:nvGrpSpPr>
          <p:grpSpPr>
            <a:xfrm>
              <a:off x="2060819" y="3867820"/>
              <a:ext cx="3826691" cy="1108410"/>
              <a:chOff x="4356308" y="3581607"/>
              <a:chExt cx="2852093" cy="1108410"/>
            </a:xfrm>
          </p:grpSpPr>
          <p:grpSp>
            <p:nvGrpSpPr>
              <p:cNvPr id="122" name="Group 121"/>
              <p:cNvGrpSpPr/>
              <p:nvPr/>
            </p:nvGrpSpPr>
            <p:grpSpPr>
              <a:xfrm rot="232362">
                <a:off x="4586035" y="3821874"/>
                <a:ext cx="1703816" cy="790153"/>
                <a:chOff x="4463981" y="3726446"/>
                <a:chExt cx="1703816" cy="790153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4463981" y="4197729"/>
                  <a:ext cx="63196" cy="73959"/>
                </a:xfrm>
                <a:prstGeom prst="ellipse">
                  <a:avLst/>
                </a:prstGeom>
                <a:ln>
                  <a:solidFill>
                    <a:srgbClr val="960BA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1" name="Group 120"/>
                <p:cNvGrpSpPr/>
                <p:nvPr/>
              </p:nvGrpSpPr>
              <p:grpSpPr>
                <a:xfrm>
                  <a:off x="4561445" y="3726446"/>
                  <a:ext cx="1606352" cy="790153"/>
                  <a:chOff x="4351923" y="3719693"/>
                  <a:chExt cx="1606352" cy="790153"/>
                </a:xfrm>
              </p:grpSpPr>
              <p:grpSp>
                <p:nvGrpSpPr>
                  <p:cNvPr id="66" name="Group 65"/>
                  <p:cNvGrpSpPr/>
                  <p:nvPr/>
                </p:nvGrpSpPr>
                <p:grpSpPr>
                  <a:xfrm>
                    <a:off x="4351923" y="4025151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44" name="Oval 43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Oval 44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7" name="Oval 46"/>
                  <p:cNvSpPr/>
                  <p:nvPr/>
                </p:nvSpPr>
                <p:spPr>
                  <a:xfrm>
                    <a:off x="4587254" y="409238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4739654" y="4258219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4757579" y="393995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4876360" y="4105775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4995141" y="427160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5113922" y="3818843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5178911" y="397121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5243900" y="4123577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5308889" y="4275944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0" name="Group 59"/>
                  <p:cNvGrpSpPr/>
                  <p:nvPr/>
                </p:nvGrpSpPr>
                <p:grpSpPr>
                  <a:xfrm rot="12024372">
                    <a:off x="5394072" y="3735921"/>
                    <a:ext cx="258163" cy="531060"/>
                    <a:chOff x="5394072" y="3782981"/>
                    <a:chExt cx="258163" cy="531060"/>
                  </a:xfrm>
                </p:grpSpPr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5394072" y="3782981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Oval 56"/>
                    <p:cNvSpPr/>
                    <p:nvPr/>
                  </p:nvSpPr>
                  <p:spPr>
                    <a:xfrm>
                      <a:off x="5459061" y="393534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Oval 57"/>
                    <p:cNvSpPr/>
                    <p:nvPr/>
                  </p:nvSpPr>
                  <p:spPr>
                    <a:xfrm>
                      <a:off x="5524050" y="408771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Oval 58"/>
                    <p:cNvSpPr/>
                    <p:nvPr/>
                  </p:nvSpPr>
                  <p:spPr>
                    <a:xfrm>
                      <a:off x="5589039" y="4240082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1" name="Group 60"/>
                  <p:cNvGrpSpPr/>
                  <p:nvPr/>
                </p:nvGrpSpPr>
                <p:grpSpPr>
                  <a:xfrm rot="2159192">
                    <a:off x="4860660" y="3881605"/>
                    <a:ext cx="258163" cy="531060"/>
                    <a:chOff x="5394072" y="3782981"/>
                    <a:chExt cx="258163" cy="531060"/>
                  </a:xfrm>
                </p:grpSpPr>
                <p:sp>
                  <p:nvSpPr>
                    <p:cNvPr id="62" name="Oval 61"/>
                    <p:cNvSpPr/>
                    <p:nvPr/>
                  </p:nvSpPr>
                  <p:spPr>
                    <a:xfrm>
                      <a:off x="5394072" y="3782981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Oval 62"/>
                    <p:cNvSpPr/>
                    <p:nvPr/>
                  </p:nvSpPr>
                  <p:spPr>
                    <a:xfrm>
                      <a:off x="5459061" y="393534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Oval 63"/>
                    <p:cNvSpPr/>
                    <p:nvPr/>
                  </p:nvSpPr>
                  <p:spPr>
                    <a:xfrm>
                      <a:off x="5524050" y="408771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Oval 64"/>
                    <p:cNvSpPr/>
                    <p:nvPr/>
                  </p:nvSpPr>
                  <p:spPr>
                    <a:xfrm>
                      <a:off x="5589039" y="4240082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5390861" y="3719693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68" name="Oval 67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" name="Oval 68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5125445" y="4079246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71" name="Oval 70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" name="Oval 71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" name="Group 72"/>
                  <p:cNvGrpSpPr/>
                  <p:nvPr/>
                </p:nvGrpSpPr>
                <p:grpSpPr>
                  <a:xfrm>
                    <a:off x="5626405" y="3904921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74" name="Oval 73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" name="Oval 74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8" name="Group 77"/>
                  <p:cNvGrpSpPr/>
                  <p:nvPr/>
                </p:nvGrpSpPr>
                <p:grpSpPr>
                  <a:xfrm>
                    <a:off x="5345792" y="4129749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76" name="Oval 75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Oval 76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" name="Group 78"/>
                  <p:cNvGrpSpPr/>
                  <p:nvPr/>
                </p:nvGrpSpPr>
                <p:grpSpPr>
                  <a:xfrm rot="17404028">
                    <a:off x="5498192" y="4282149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80" name="Oval 79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Oval 80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" name="Group 81"/>
                  <p:cNvGrpSpPr/>
                  <p:nvPr/>
                </p:nvGrpSpPr>
                <p:grpSpPr>
                  <a:xfrm rot="17404028">
                    <a:off x="5341143" y="3754988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83" name="Oval 82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" name="Oval 83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5" name="Group 84"/>
                  <p:cNvGrpSpPr/>
                  <p:nvPr/>
                </p:nvGrpSpPr>
                <p:grpSpPr>
                  <a:xfrm rot="17404028">
                    <a:off x="4572684" y="4081145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86" name="Oval 85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Oval 86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" name="Group 87"/>
                  <p:cNvGrpSpPr/>
                  <p:nvPr/>
                </p:nvGrpSpPr>
                <p:grpSpPr>
                  <a:xfrm rot="21321361">
                    <a:off x="4409608" y="4143613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89" name="Oval 88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Oval 89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" name="Group 90"/>
                  <p:cNvGrpSpPr/>
                  <p:nvPr/>
                </p:nvGrpSpPr>
                <p:grpSpPr>
                  <a:xfrm rot="3655749">
                    <a:off x="5685487" y="387419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92" name="Oval 91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3" name="Oval 92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" name="Group 93"/>
                  <p:cNvGrpSpPr/>
                  <p:nvPr/>
                </p:nvGrpSpPr>
                <p:grpSpPr>
                  <a:xfrm rot="15025060">
                    <a:off x="5707234" y="4028407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95" name="Oval 94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Oval 95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7" name="Group 96"/>
                  <p:cNvGrpSpPr/>
                  <p:nvPr/>
                </p:nvGrpSpPr>
                <p:grpSpPr>
                  <a:xfrm>
                    <a:off x="5645104" y="3728813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98" name="Oval 97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" name="Oval 98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" name="Group 99"/>
                  <p:cNvGrpSpPr/>
                  <p:nvPr/>
                </p:nvGrpSpPr>
                <p:grpSpPr>
                  <a:xfrm>
                    <a:off x="5555497" y="4086357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101" name="Oval 100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Oval 101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3" name="Group 102"/>
                  <p:cNvGrpSpPr/>
                  <p:nvPr/>
                </p:nvGrpSpPr>
                <p:grpSpPr>
                  <a:xfrm rot="3655749">
                    <a:off x="5730578" y="418166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104" name="Oval 103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Oval 104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" name="Group 105"/>
                  <p:cNvGrpSpPr/>
                  <p:nvPr/>
                </p:nvGrpSpPr>
                <p:grpSpPr>
                  <a:xfrm rot="21414936">
                    <a:off x="5164330" y="4227244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107" name="Oval 106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" name="Oval 107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" name="Group 108"/>
                  <p:cNvGrpSpPr/>
                  <p:nvPr/>
                </p:nvGrpSpPr>
                <p:grpSpPr>
                  <a:xfrm rot="21414936">
                    <a:off x="4701332" y="404463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110" name="Oval 109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" name="Oval 110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2" name="Group 111"/>
                  <p:cNvGrpSpPr/>
                  <p:nvPr/>
                </p:nvGrpSpPr>
                <p:grpSpPr>
                  <a:xfrm rot="383320">
                    <a:off x="4634195" y="4165143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113" name="Oval 112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" name="Oval 113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5" name="Group 114"/>
                  <p:cNvGrpSpPr/>
                  <p:nvPr/>
                </p:nvGrpSpPr>
                <p:grpSpPr>
                  <a:xfrm rot="20265556">
                    <a:off x="4889672" y="3861596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116" name="Oval 115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" name="Oval 116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8" name="Group 117"/>
                  <p:cNvGrpSpPr/>
                  <p:nvPr/>
                </p:nvGrpSpPr>
                <p:grpSpPr>
                  <a:xfrm rot="3082409">
                    <a:off x="4397298" y="4053588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119" name="Oval 118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" name="Oval 119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4" name="Group 123"/>
              <p:cNvGrpSpPr/>
              <p:nvPr/>
            </p:nvGrpSpPr>
            <p:grpSpPr>
              <a:xfrm rot="232362">
                <a:off x="5276773" y="3598061"/>
                <a:ext cx="1703816" cy="790153"/>
                <a:chOff x="4463981" y="3726446"/>
                <a:chExt cx="1703816" cy="790153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4463981" y="4197729"/>
                  <a:ext cx="63196" cy="73959"/>
                </a:xfrm>
                <a:prstGeom prst="ellipse">
                  <a:avLst/>
                </a:prstGeom>
                <a:ln>
                  <a:solidFill>
                    <a:srgbClr val="960BA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6" name="Group 125"/>
                <p:cNvGrpSpPr/>
                <p:nvPr/>
              </p:nvGrpSpPr>
              <p:grpSpPr>
                <a:xfrm>
                  <a:off x="4561445" y="3726446"/>
                  <a:ext cx="1606352" cy="790153"/>
                  <a:chOff x="4351923" y="3719693"/>
                  <a:chExt cx="1606352" cy="790153"/>
                </a:xfrm>
              </p:grpSpPr>
              <p:grpSp>
                <p:nvGrpSpPr>
                  <p:cNvPr id="127" name="Group 126"/>
                  <p:cNvGrpSpPr/>
                  <p:nvPr/>
                </p:nvGrpSpPr>
                <p:grpSpPr>
                  <a:xfrm>
                    <a:off x="4351923" y="4025151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201" name="Oval 200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2" name="Oval 201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28" name="Oval 127"/>
                  <p:cNvSpPr/>
                  <p:nvPr/>
                </p:nvSpPr>
                <p:spPr>
                  <a:xfrm>
                    <a:off x="4587254" y="409238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Oval 128"/>
                  <p:cNvSpPr/>
                  <p:nvPr/>
                </p:nvSpPr>
                <p:spPr>
                  <a:xfrm>
                    <a:off x="4739654" y="4258219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4757579" y="393995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Oval 130"/>
                  <p:cNvSpPr/>
                  <p:nvPr/>
                </p:nvSpPr>
                <p:spPr>
                  <a:xfrm>
                    <a:off x="4876360" y="4105775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Oval 131"/>
                  <p:cNvSpPr/>
                  <p:nvPr/>
                </p:nvSpPr>
                <p:spPr>
                  <a:xfrm>
                    <a:off x="4995141" y="427160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5113922" y="3818843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Oval 133"/>
                  <p:cNvSpPr/>
                  <p:nvPr/>
                </p:nvSpPr>
                <p:spPr>
                  <a:xfrm>
                    <a:off x="5178911" y="397121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5243900" y="4123577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Oval 135"/>
                  <p:cNvSpPr/>
                  <p:nvPr/>
                </p:nvSpPr>
                <p:spPr>
                  <a:xfrm>
                    <a:off x="5308889" y="4275944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37" name="Group 136"/>
                  <p:cNvGrpSpPr/>
                  <p:nvPr/>
                </p:nvGrpSpPr>
                <p:grpSpPr>
                  <a:xfrm rot="12024372">
                    <a:off x="5394072" y="3735921"/>
                    <a:ext cx="258163" cy="531060"/>
                    <a:chOff x="5394072" y="3782981"/>
                    <a:chExt cx="258163" cy="531060"/>
                  </a:xfrm>
                </p:grpSpPr>
                <p:sp>
                  <p:nvSpPr>
                    <p:cNvPr id="197" name="Oval 196"/>
                    <p:cNvSpPr/>
                    <p:nvPr/>
                  </p:nvSpPr>
                  <p:spPr>
                    <a:xfrm>
                      <a:off x="5394072" y="3782981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8" name="Oval 197"/>
                    <p:cNvSpPr/>
                    <p:nvPr/>
                  </p:nvSpPr>
                  <p:spPr>
                    <a:xfrm>
                      <a:off x="5459061" y="393534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9" name="Oval 198"/>
                    <p:cNvSpPr/>
                    <p:nvPr/>
                  </p:nvSpPr>
                  <p:spPr>
                    <a:xfrm>
                      <a:off x="5524050" y="408771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0" name="Oval 199"/>
                    <p:cNvSpPr/>
                    <p:nvPr/>
                  </p:nvSpPr>
                  <p:spPr>
                    <a:xfrm>
                      <a:off x="5589039" y="4240082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8" name="Group 137"/>
                  <p:cNvGrpSpPr/>
                  <p:nvPr/>
                </p:nvGrpSpPr>
                <p:grpSpPr>
                  <a:xfrm rot="2159192">
                    <a:off x="4860660" y="3881605"/>
                    <a:ext cx="258163" cy="531060"/>
                    <a:chOff x="5394072" y="3782981"/>
                    <a:chExt cx="258163" cy="531060"/>
                  </a:xfrm>
                </p:grpSpPr>
                <p:sp>
                  <p:nvSpPr>
                    <p:cNvPr id="193" name="Oval 192"/>
                    <p:cNvSpPr/>
                    <p:nvPr/>
                  </p:nvSpPr>
                  <p:spPr>
                    <a:xfrm>
                      <a:off x="5394072" y="3782981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" name="Oval 193"/>
                    <p:cNvSpPr/>
                    <p:nvPr/>
                  </p:nvSpPr>
                  <p:spPr>
                    <a:xfrm>
                      <a:off x="5459061" y="393534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5" name="Oval 194"/>
                    <p:cNvSpPr/>
                    <p:nvPr/>
                  </p:nvSpPr>
                  <p:spPr>
                    <a:xfrm>
                      <a:off x="5524050" y="408771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6" name="Oval 195"/>
                    <p:cNvSpPr/>
                    <p:nvPr/>
                  </p:nvSpPr>
                  <p:spPr>
                    <a:xfrm>
                      <a:off x="5589039" y="4240082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" name="Group 138"/>
                  <p:cNvGrpSpPr/>
                  <p:nvPr/>
                </p:nvGrpSpPr>
                <p:grpSpPr>
                  <a:xfrm>
                    <a:off x="5390861" y="3719693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191" name="Oval 190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" name="Oval 191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0" name="Group 139"/>
                  <p:cNvGrpSpPr/>
                  <p:nvPr/>
                </p:nvGrpSpPr>
                <p:grpSpPr>
                  <a:xfrm>
                    <a:off x="5125445" y="4079246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189" name="Oval 188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0" name="Oval 189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1" name="Group 140"/>
                  <p:cNvGrpSpPr/>
                  <p:nvPr/>
                </p:nvGrpSpPr>
                <p:grpSpPr>
                  <a:xfrm>
                    <a:off x="5626405" y="3904921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187" name="Oval 186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8" name="Oval 187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5345792" y="4129749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185" name="Oval 184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6" name="Oval 185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/>
                  <p:cNvGrpSpPr/>
                  <p:nvPr/>
                </p:nvGrpSpPr>
                <p:grpSpPr>
                  <a:xfrm rot="17404028">
                    <a:off x="5498192" y="4282149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183" name="Oval 182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4" name="Oval 183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4" name="Group 143"/>
                  <p:cNvGrpSpPr/>
                  <p:nvPr/>
                </p:nvGrpSpPr>
                <p:grpSpPr>
                  <a:xfrm rot="17404028">
                    <a:off x="5341143" y="3754988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181" name="Oval 180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2" name="Oval 181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5" name="Group 144"/>
                  <p:cNvGrpSpPr/>
                  <p:nvPr/>
                </p:nvGrpSpPr>
                <p:grpSpPr>
                  <a:xfrm rot="17404028">
                    <a:off x="4572684" y="4081145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179" name="Oval 178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0" name="Oval 179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6" name="Group 145"/>
                  <p:cNvGrpSpPr/>
                  <p:nvPr/>
                </p:nvGrpSpPr>
                <p:grpSpPr>
                  <a:xfrm rot="21321361">
                    <a:off x="4409608" y="4143613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177" name="Oval 176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Oval 177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7" name="Group 146"/>
                  <p:cNvGrpSpPr/>
                  <p:nvPr/>
                </p:nvGrpSpPr>
                <p:grpSpPr>
                  <a:xfrm rot="3655749">
                    <a:off x="5685487" y="387419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175" name="Oval 174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" name="Oval 175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8" name="Group 147"/>
                  <p:cNvGrpSpPr/>
                  <p:nvPr/>
                </p:nvGrpSpPr>
                <p:grpSpPr>
                  <a:xfrm rot="15025060">
                    <a:off x="5707234" y="4028407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173" name="Oval 172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Oval 173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/>
                  <p:cNvGrpSpPr/>
                  <p:nvPr/>
                </p:nvGrpSpPr>
                <p:grpSpPr>
                  <a:xfrm>
                    <a:off x="5645104" y="3728813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171" name="Oval 170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2" name="Oval 171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0" name="Group 149"/>
                  <p:cNvGrpSpPr/>
                  <p:nvPr/>
                </p:nvGrpSpPr>
                <p:grpSpPr>
                  <a:xfrm>
                    <a:off x="5555497" y="4086357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169" name="Oval 168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" name="Oval 169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1" name="Group 150"/>
                  <p:cNvGrpSpPr/>
                  <p:nvPr/>
                </p:nvGrpSpPr>
                <p:grpSpPr>
                  <a:xfrm rot="3655749">
                    <a:off x="5730578" y="418166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167" name="Oval 166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" name="Oval 167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2" name="Group 151"/>
                  <p:cNvGrpSpPr/>
                  <p:nvPr/>
                </p:nvGrpSpPr>
                <p:grpSpPr>
                  <a:xfrm rot="21414936">
                    <a:off x="5164330" y="4227244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165" name="Oval 164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" name="Oval 165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3" name="Group 152"/>
                  <p:cNvGrpSpPr/>
                  <p:nvPr/>
                </p:nvGrpSpPr>
                <p:grpSpPr>
                  <a:xfrm rot="21414936">
                    <a:off x="4701332" y="404463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163" name="Oval 162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Oval 163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4" name="Group 153"/>
                  <p:cNvGrpSpPr/>
                  <p:nvPr/>
                </p:nvGrpSpPr>
                <p:grpSpPr>
                  <a:xfrm rot="383320">
                    <a:off x="4634195" y="4165143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161" name="Oval 160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" name="Oval 161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5" name="Group 154"/>
                  <p:cNvGrpSpPr/>
                  <p:nvPr/>
                </p:nvGrpSpPr>
                <p:grpSpPr>
                  <a:xfrm rot="20265556">
                    <a:off x="4889672" y="3861596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159" name="Oval 158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" name="Oval 159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6" name="Group 155"/>
                  <p:cNvGrpSpPr/>
                  <p:nvPr/>
                </p:nvGrpSpPr>
                <p:grpSpPr>
                  <a:xfrm rot="3082409">
                    <a:off x="4397298" y="4053588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157" name="Oval 156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" name="Oval 157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03" name="Group 202"/>
              <p:cNvGrpSpPr/>
              <p:nvPr/>
            </p:nvGrpSpPr>
            <p:grpSpPr>
              <a:xfrm>
                <a:off x="5383031" y="3778462"/>
                <a:ext cx="1703816" cy="790153"/>
                <a:chOff x="4463981" y="3726446"/>
                <a:chExt cx="1703816" cy="790153"/>
              </a:xfrm>
            </p:grpSpPr>
            <p:sp>
              <p:nvSpPr>
                <p:cNvPr id="204" name="Oval 203"/>
                <p:cNvSpPr/>
                <p:nvPr/>
              </p:nvSpPr>
              <p:spPr>
                <a:xfrm>
                  <a:off x="4463981" y="4197729"/>
                  <a:ext cx="63196" cy="73959"/>
                </a:xfrm>
                <a:prstGeom prst="ellipse">
                  <a:avLst/>
                </a:prstGeom>
                <a:ln>
                  <a:solidFill>
                    <a:srgbClr val="960BA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5" name="Group 204"/>
                <p:cNvGrpSpPr/>
                <p:nvPr/>
              </p:nvGrpSpPr>
              <p:grpSpPr>
                <a:xfrm>
                  <a:off x="4561445" y="3726446"/>
                  <a:ext cx="1606352" cy="790153"/>
                  <a:chOff x="4351923" y="3719693"/>
                  <a:chExt cx="1606352" cy="790153"/>
                </a:xfrm>
              </p:grpSpPr>
              <p:grpSp>
                <p:nvGrpSpPr>
                  <p:cNvPr id="206" name="Group 205"/>
                  <p:cNvGrpSpPr/>
                  <p:nvPr/>
                </p:nvGrpSpPr>
                <p:grpSpPr>
                  <a:xfrm>
                    <a:off x="4351923" y="4025151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280" name="Oval 279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1" name="Oval 280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07" name="Oval 206"/>
                  <p:cNvSpPr/>
                  <p:nvPr/>
                </p:nvSpPr>
                <p:spPr>
                  <a:xfrm>
                    <a:off x="4587254" y="409238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Oval 207"/>
                  <p:cNvSpPr/>
                  <p:nvPr/>
                </p:nvSpPr>
                <p:spPr>
                  <a:xfrm>
                    <a:off x="4739654" y="4258219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Oval 208"/>
                  <p:cNvSpPr/>
                  <p:nvPr/>
                </p:nvSpPr>
                <p:spPr>
                  <a:xfrm>
                    <a:off x="4757579" y="393995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Oval 209"/>
                  <p:cNvSpPr/>
                  <p:nvPr/>
                </p:nvSpPr>
                <p:spPr>
                  <a:xfrm>
                    <a:off x="4876360" y="4105775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Oval 210"/>
                  <p:cNvSpPr/>
                  <p:nvPr/>
                </p:nvSpPr>
                <p:spPr>
                  <a:xfrm>
                    <a:off x="4995141" y="427160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Oval 211"/>
                  <p:cNvSpPr/>
                  <p:nvPr/>
                </p:nvSpPr>
                <p:spPr>
                  <a:xfrm>
                    <a:off x="5113922" y="3818843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Oval 212"/>
                  <p:cNvSpPr/>
                  <p:nvPr/>
                </p:nvSpPr>
                <p:spPr>
                  <a:xfrm>
                    <a:off x="5178911" y="397121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Oval 213"/>
                  <p:cNvSpPr/>
                  <p:nvPr/>
                </p:nvSpPr>
                <p:spPr>
                  <a:xfrm>
                    <a:off x="5243900" y="4123577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>
                  <a:xfrm>
                    <a:off x="5308889" y="4275944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16" name="Group 215"/>
                  <p:cNvGrpSpPr/>
                  <p:nvPr/>
                </p:nvGrpSpPr>
                <p:grpSpPr>
                  <a:xfrm rot="12024372">
                    <a:off x="5394072" y="3735921"/>
                    <a:ext cx="258163" cy="531060"/>
                    <a:chOff x="5394072" y="3782981"/>
                    <a:chExt cx="258163" cy="531060"/>
                  </a:xfrm>
                </p:grpSpPr>
                <p:sp>
                  <p:nvSpPr>
                    <p:cNvPr id="276" name="Oval 275"/>
                    <p:cNvSpPr/>
                    <p:nvPr/>
                  </p:nvSpPr>
                  <p:spPr>
                    <a:xfrm>
                      <a:off x="5394072" y="3782981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Oval 276"/>
                    <p:cNvSpPr/>
                    <p:nvPr/>
                  </p:nvSpPr>
                  <p:spPr>
                    <a:xfrm>
                      <a:off x="5459061" y="393534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8" name="Oval 277"/>
                    <p:cNvSpPr/>
                    <p:nvPr/>
                  </p:nvSpPr>
                  <p:spPr>
                    <a:xfrm>
                      <a:off x="5524050" y="408771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9" name="Oval 278"/>
                    <p:cNvSpPr/>
                    <p:nvPr/>
                  </p:nvSpPr>
                  <p:spPr>
                    <a:xfrm>
                      <a:off x="5589039" y="4240082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7" name="Group 216"/>
                  <p:cNvGrpSpPr/>
                  <p:nvPr/>
                </p:nvGrpSpPr>
                <p:grpSpPr>
                  <a:xfrm rot="2159192">
                    <a:off x="4860660" y="3881605"/>
                    <a:ext cx="258163" cy="531060"/>
                    <a:chOff x="5394072" y="3782981"/>
                    <a:chExt cx="258163" cy="531060"/>
                  </a:xfrm>
                </p:grpSpPr>
                <p:sp>
                  <p:nvSpPr>
                    <p:cNvPr id="272" name="Oval 271"/>
                    <p:cNvSpPr/>
                    <p:nvPr/>
                  </p:nvSpPr>
                  <p:spPr>
                    <a:xfrm>
                      <a:off x="5394072" y="3782981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Oval 272"/>
                    <p:cNvSpPr/>
                    <p:nvPr/>
                  </p:nvSpPr>
                  <p:spPr>
                    <a:xfrm>
                      <a:off x="5459061" y="393534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4" name="Oval 273"/>
                    <p:cNvSpPr/>
                    <p:nvPr/>
                  </p:nvSpPr>
                  <p:spPr>
                    <a:xfrm>
                      <a:off x="5524050" y="408771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Oval 274"/>
                    <p:cNvSpPr/>
                    <p:nvPr/>
                  </p:nvSpPr>
                  <p:spPr>
                    <a:xfrm>
                      <a:off x="5589039" y="4240082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8" name="Group 217"/>
                  <p:cNvGrpSpPr/>
                  <p:nvPr/>
                </p:nvGrpSpPr>
                <p:grpSpPr>
                  <a:xfrm>
                    <a:off x="5390861" y="3719693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270" name="Oval 269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Oval 270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9" name="Group 218"/>
                  <p:cNvGrpSpPr/>
                  <p:nvPr/>
                </p:nvGrpSpPr>
                <p:grpSpPr>
                  <a:xfrm>
                    <a:off x="5125445" y="4079246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268" name="Oval 267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Oval 268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0" name="Group 219"/>
                  <p:cNvGrpSpPr/>
                  <p:nvPr/>
                </p:nvGrpSpPr>
                <p:grpSpPr>
                  <a:xfrm>
                    <a:off x="5626405" y="3904921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266" name="Oval 265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7" name="Oval 266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1" name="Group 220"/>
                  <p:cNvGrpSpPr/>
                  <p:nvPr/>
                </p:nvGrpSpPr>
                <p:grpSpPr>
                  <a:xfrm>
                    <a:off x="5345792" y="4129749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64" name="Oval 263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5" name="Oval 264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2" name="Group 221"/>
                  <p:cNvGrpSpPr/>
                  <p:nvPr/>
                </p:nvGrpSpPr>
                <p:grpSpPr>
                  <a:xfrm rot="17404028">
                    <a:off x="5498192" y="4282149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62" name="Oval 261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Oval 262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3" name="Group 222"/>
                  <p:cNvGrpSpPr/>
                  <p:nvPr/>
                </p:nvGrpSpPr>
                <p:grpSpPr>
                  <a:xfrm rot="17404028">
                    <a:off x="5341143" y="3754988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60" name="Oval 259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Oval 260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4" name="Group 223"/>
                  <p:cNvGrpSpPr/>
                  <p:nvPr/>
                </p:nvGrpSpPr>
                <p:grpSpPr>
                  <a:xfrm rot="17404028">
                    <a:off x="4572684" y="4081145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58" name="Oval 257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9" name="Oval 258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5" name="Group 224"/>
                  <p:cNvGrpSpPr/>
                  <p:nvPr/>
                </p:nvGrpSpPr>
                <p:grpSpPr>
                  <a:xfrm rot="21321361">
                    <a:off x="4409608" y="4143613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56" name="Oval 255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7" name="Oval 256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6" name="Group 225"/>
                  <p:cNvGrpSpPr/>
                  <p:nvPr/>
                </p:nvGrpSpPr>
                <p:grpSpPr>
                  <a:xfrm rot="3655749">
                    <a:off x="5685487" y="387419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54" name="Oval 253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Oval 254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7" name="Group 226"/>
                  <p:cNvGrpSpPr/>
                  <p:nvPr/>
                </p:nvGrpSpPr>
                <p:grpSpPr>
                  <a:xfrm rot="15025060">
                    <a:off x="5707234" y="4028407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52" name="Oval 251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Oval 252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8" name="Group 227"/>
                  <p:cNvGrpSpPr/>
                  <p:nvPr/>
                </p:nvGrpSpPr>
                <p:grpSpPr>
                  <a:xfrm>
                    <a:off x="5645104" y="3728813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250" name="Oval 249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Oval 250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9" name="Group 228"/>
                  <p:cNvGrpSpPr/>
                  <p:nvPr/>
                </p:nvGrpSpPr>
                <p:grpSpPr>
                  <a:xfrm>
                    <a:off x="5555497" y="4086357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248" name="Oval 247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Oval 248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0" name="Group 229"/>
                  <p:cNvGrpSpPr/>
                  <p:nvPr/>
                </p:nvGrpSpPr>
                <p:grpSpPr>
                  <a:xfrm rot="3655749">
                    <a:off x="5730578" y="418166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46" name="Oval 245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7" name="Oval 246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1" name="Group 230"/>
                  <p:cNvGrpSpPr/>
                  <p:nvPr/>
                </p:nvGrpSpPr>
                <p:grpSpPr>
                  <a:xfrm rot="21414936">
                    <a:off x="5164330" y="4227244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44" name="Oval 243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5" name="Oval 244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2" name="Group 231"/>
                  <p:cNvGrpSpPr/>
                  <p:nvPr/>
                </p:nvGrpSpPr>
                <p:grpSpPr>
                  <a:xfrm rot="21414936">
                    <a:off x="4701332" y="404463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42" name="Oval 241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3" name="Oval 242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3" name="Group 232"/>
                  <p:cNvGrpSpPr/>
                  <p:nvPr/>
                </p:nvGrpSpPr>
                <p:grpSpPr>
                  <a:xfrm rot="383320">
                    <a:off x="4634195" y="4165143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40" name="Oval 239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1" name="Oval 240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4" name="Group 233"/>
                  <p:cNvGrpSpPr/>
                  <p:nvPr/>
                </p:nvGrpSpPr>
                <p:grpSpPr>
                  <a:xfrm rot="20265556">
                    <a:off x="4889672" y="3861596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38" name="Oval 237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9" name="Oval 238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5" name="Group 234"/>
                  <p:cNvGrpSpPr/>
                  <p:nvPr/>
                </p:nvGrpSpPr>
                <p:grpSpPr>
                  <a:xfrm rot="3082409">
                    <a:off x="4397298" y="4053588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236" name="Oval 235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7" name="Oval 236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2" name="Group 281"/>
              <p:cNvGrpSpPr/>
              <p:nvPr/>
            </p:nvGrpSpPr>
            <p:grpSpPr>
              <a:xfrm rot="447763">
                <a:off x="5457391" y="3795777"/>
                <a:ext cx="1728115" cy="894240"/>
                <a:chOff x="4463981" y="3726446"/>
                <a:chExt cx="1703816" cy="790153"/>
              </a:xfrm>
            </p:grpSpPr>
            <p:sp>
              <p:nvSpPr>
                <p:cNvPr id="283" name="Oval 282"/>
                <p:cNvSpPr/>
                <p:nvPr/>
              </p:nvSpPr>
              <p:spPr>
                <a:xfrm>
                  <a:off x="4463981" y="4197729"/>
                  <a:ext cx="63196" cy="73959"/>
                </a:xfrm>
                <a:prstGeom prst="ellipse">
                  <a:avLst/>
                </a:prstGeom>
                <a:ln>
                  <a:solidFill>
                    <a:srgbClr val="960BA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84" name="Group 283"/>
                <p:cNvGrpSpPr/>
                <p:nvPr/>
              </p:nvGrpSpPr>
              <p:grpSpPr>
                <a:xfrm>
                  <a:off x="4561445" y="3726446"/>
                  <a:ext cx="1606352" cy="790153"/>
                  <a:chOff x="4351923" y="3719693"/>
                  <a:chExt cx="1606352" cy="790153"/>
                </a:xfrm>
              </p:grpSpPr>
              <p:grpSp>
                <p:nvGrpSpPr>
                  <p:cNvPr id="285" name="Group 284"/>
                  <p:cNvGrpSpPr/>
                  <p:nvPr/>
                </p:nvGrpSpPr>
                <p:grpSpPr>
                  <a:xfrm>
                    <a:off x="4351923" y="4025151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359" name="Oval 358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0" name="Oval 359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86" name="Oval 285"/>
                  <p:cNvSpPr/>
                  <p:nvPr/>
                </p:nvSpPr>
                <p:spPr>
                  <a:xfrm>
                    <a:off x="4587254" y="409238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" name="Oval 286"/>
                  <p:cNvSpPr/>
                  <p:nvPr/>
                </p:nvSpPr>
                <p:spPr>
                  <a:xfrm>
                    <a:off x="4739654" y="4258219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>
                  <a:xfrm>
                    <a:off x="4757579" y="393995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" name="Oval 288"/>
                  <p:cNvSpPr/>
                  <p:nvPr/>
                </p:nvSpPr>
                <p:spPr>
                  <a:xfrm>
                    <a:off x="4876360" y="4105775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Oval 289"/>
                  <p:cNvSpPr/>
                  <p:nvPr/>
                </p:nvSpPr>
                <p:spPr>
                  <a:xfrm>
                    <a:off x="4995141" y="427160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Oval 290"/>
                  <p:cNvSpPr/>
                  <p:nvPr/>
                </p:nvSpPr>
                <p:spPr>
                  <a:xfrm>
                    <a:off x="5113922" y="3818843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>
                  <a:xfrm>
                    <a:off x="5178911" y="397121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Oval 292"/>
                  <p:cNvSpPr/>
                  <p:nvPr/>
                </p:nvSpPr>
                <p:spPr>
                  <a:xfrm>
                    <a:off x="5243900" y="4123577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Oval 293"/>
                  <p:cNvSpPr/>
                  <p:nvPr/>
                </p:nvSpPr>
                <p:spPr>
                  <a:xfrm>
                    <a:off x="5308889" y="4275944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95" name="Group 294"/>
                  <p:cNvGrpSpPr/>
                  <p:nvPr/>
                </p:nvGrpSpPr>
                <p:grpSpPr>
                  <a:xfrm rot="12024372">
                    <a:off x="5394072" y="3735921"/>
                    <a:ext cx="258163" cy="531060"/>
                    <a:chOff x="5394072" y="3782981"/>
                    <a:chExt cx="258163" cy="531060"/>
                  </a:xfrm>
                </p:grpSpPr>
                <p:sp>
                  <p:nvSpPr>
                    <p:cNvPr id="355" name="Oval 354"/>
                    <p:cNvSpPr/>
                    <p:nvPr/>
                  </p:nvSpPr>
                  <p:spPr>
                    <a:xfrm>
                      <a:off x="5394072" y="3782981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6" name="Oval 355"/>
                    <p:cNvSpPr/>
                    <p:nvPr/>
                  </p:nvSpPr>
                  <p:spPr>
                    <a:xfrm>
                      <a:off x="5459061" y="393534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7" name="Oval 356"/>
                    <p:cNvSpPr/>
                    <p:nvPr/>
                  </p:nvSpPr>
                  <p:spPr>
                    <a:xfrm>
                      <a:off x="5524050" y="408771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8" name="Oval 357"/>
                    <p:cNvSpPr/>
                    <p:nvPr/>
                  </p:nvSpPr>
                  <p:spPr>
                    <a:xfrm>
                      <a:off x="5589039" y="4240082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6" name="Group 295"/>
                  <p:cNvGrpSpPr/>
                  <p:nvPr/>
                </p:nvGrpSpPr>
                <p:grpSpPr>
                  <a:xfrm rot="2159192">
                    <a:off x="4860660" y="3881605"/>
                    <a:ext cx="258163" cy="531060"/>
                    <a:chOff x="5394072" y="3782981"/>
                    <a:chExt cx="258163" cy="531060"/>
                  </a:xfrm>
                </p:grpSpPr>
                <p:sp>
                  <p:nvSpPr>
                    <p:cNvPr id="351" name="Oval 350"/>
                    <p:cNvSpPr/>
                    <p:nvPr/>
                  </p:nvSpPr>
                  <p:spPr>
                    <a:xfrm>
                      <a:off x="5394072" y="3782981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2" name="Oval 351"/>
                    <p:cNvSpPr/>
                    <p:nvPr/>
                  </p:nvSpPr>
                  <p:spPr>
                    <a:xfrm>
                      <a:off x="5459061" y="393534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3" name="Oval 352"/>
                    <p:cNvSpPr/>
                    <p:nvPr/>
                  </p:nvSpPr>
                  <p:spPr>
                    <a:xfrm>
                      <a:off x="5524050" y="408771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4" name="Oval 353"/>
                    <p:cNvSpPr/>
                    <p:nvPr/>
                  </p:nvSpPr>
                  <p:spPr>
                    <a:xfrm>
                      <a:off x="5589039" y="4240082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7" name="Group 296"/>
                  <p:cNvGrpSpPr/>
                  <p:nvPr/>
                </p:nvGrpSpPr>
                <p:grpSpPr>
                  <a:xfrm>
                    <a:off x="5390861" y="3719693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349" name="Oval 348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0" name="Oval 349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8" name="Group 297"/>
                  <p:cNvGrpSpPr/>
                  <p:nvPr/>
                </p:nvGrpSpPr>
                <p:grpSpPr>
                  <a:xfrm>
                    <a:off x="5125445" y="4079246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347" name="Oval 346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8" name="Oval 347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/>
                  <p:cNvGrpSpPr/>
                  <p:nvPr/>
                </p:nvGrpSpPr>
                <p:grpSpPr>
                  <a:xfrm>
                    <a:off x="5626405" y="3904921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345" name="Oval 344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6" name="Oval 345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0" name="Group 299"/>
                  <p:cNvGrpSpPr/>
                  <p:nvPr/>
                </p:nvGrpSpPr>
                <p:grpSpPr>
                  <a:xfrm>
                    <a:off x="5345792" y="4129749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43" name="Oval 342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4" name="Oval 343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1" name="Group 300"/>
                  <p:cNvGrpSpPr/>
                  <p:nvPr/>
                </p:nvGrpSpPr>
                <p:grpSpPr>
                  <a:xfrm rot="17404028">
                    <a:off x="5498192" y="4282149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41" name="Oval 340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2" name="Oval 341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2" name="Group 301"/>
                  <p:cNvGrpSpPr/>
                  <p:nvPr/>
                </p:nvGrpSpPr>
                <p:grpSpPr>
                  <a:xfrm rot="17404028">
                    <a:off x="5341143" y="3754988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39" name="Oval 338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0" name="Oval 339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3" name="Group 302"/>
                  <p:cNvGrpSpPr/>
                  <p:nvPr/>
                </p:nvGrpSpPr>
                <p:grpSpPr>
                  <a:xfrm rot="17404028">
                    <a:off x="4572684" y="4081145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37" name="Oval 336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8" name="Oval 337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4" name="Group 303"/>
                  <p:cNvGrpSpPr/>
                  <p:nvPr/>
                </p:nvGrpSpPr>
                <p:grpSpPr>
                  <a:xfrm rot="21321361">
                    <a:off x="4409608" y="4143613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35" name="Oval 334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6" name="Oval 335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/>
                  <p:cNvGrpSpPr/>
                  <p:nvPr/>
                </p:nvGrpSpPr>
                <p:grpSpPr>
                  <a:xfrm rot="3655749">
                    <a:off x="5685487" y="387419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33" name="Oval 332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Oval 333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6" name="Group 305"/>
                  <p:cNvGrpSpPr/>
                  <p:nvPr/>
                </p:nvGrpSpPr>
                <p:grpSpPr>
                  <a:xfrm rot="15025060">
                    <a:off x="5707234" y="4028407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31" name="Oval 330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2" name="Oval 331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7" name="Group 306"/>
                  <p:cNvGrpSpPr/>
                  <p:nvPr/>
                </p:nvGrpSpPr>
                <p:grpSpPr>
                  <a:xfrm>
                    <a:off x="5645104" y="3728813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329" name="Oval 328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Oval 329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8" name="Group 307"/>
                  <p:cNvGrpSpPr/>
                  <p:nvPr/>
                </p:nvGrpSpPr>
                <p:grpSpPr>
                  <a:xfrm>
                    <a:off x="5555497" y="4086357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327" name="Oval 326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8" name="Oval 327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9" name="Group 308"/>
                  <p:cNvGrpSpPr/>
                  <p:nvPr/>
                </p:nvGrpSpPr>
                <p:grpSpPr>
                  <a:xfrm rot="3655749">
                    <a:off x="5730578" y="418166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25" name="Oval 324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6" name="Oval 325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0" name="Group 309"/>
                  <p:cNvGrpSpPr/>
                  <p:nvPr/>
                </p:nvGrpSpPr>
                <p:grpSpPr>
                  <a:xfrm rot="21414936">
                    <a:off x="5164330" y="4227244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23" name="Oval 322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4" name="Oval 323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1" name="Group 310"/>
                  <p:cNvGrpSpPr/>
                  <p:nvPr/>
                </p:nvGrpSpPr>
                <p:grpSpPr>
                  <a:xfrm rot="21414936">
                    <a:off x="4701332" y="404463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21" name="Oval 320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2" name="Oval 321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2" name="Group 311"/>
                  <p:cNvGrpSpPr/>
                  <p:nvPr/>
                </p:nvGrpSpPr>
                <p:grpSpPr>
                  <a:xfrm rot="383320">
                    <a:off x="4634195" y="4165143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19" name="Oval 318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0" name="Oval 319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3" name="Group 312"/>
                  <p:cNvGrpSpPr/>
                  <p:nvPr/>
                </p:nvGrpSpPr>
                <p:grpSpPr>
                  <a:xfrm rot="20265556">
                    <a:off x="4889672" y="3861596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17" name="Oval 316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8" name="Oval 317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4" name="Group 313"/>
                  <p:cNvGrpSpPr/>
                  <p:nvPr/>
                </p:nvGrpSpPr>
                <p:grpSpPr>
                  <a:xfrm rot="3082409">
                    <a:off x="4397298" y="4053588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15" name="Oval 314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6" name="Oval 315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361" name="Group 360"/>
              <p:cNvGrpSpPr/>
              <p:nvPr/>
            </p:nvGrpSpPr>
            <p:grpSpPr>
              <a:xfrm rot="232362">
                <a:off x="4356308" y="3740113"/>
                <a:ext cx="1703816" cy="790153"/>
                <a:chOff x="4463981" y="3726446"/>
                <a:chExt cx="1703816" cy="790153"/>
              </a:xfrm>
            </p:grpSpPr>
            <p:sp>
              <p:nvSpPr>
                <p:cNvPr id="362" name="Oval 361"/>
                <p:cNvSpPr/>
                <p:nvPr/>
              </p:nvSpPr>
              <p:spPr>
                <a:xfrm>
                  <a:off x="4463981" y="4197729"/>
                  <a:ext cx="63196" cy="73959"/>
                </a:xfrm>
                <a:prstGeom prst="ellipse">
                  <a:avLst/>
                </a:prstGeom>
                <a:ln>
                  <a:solidFill>
                    <a:srgbClr val="960BA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63" name="Group 362"/>
                <p:cNvGrpSpPr/>
                <p:nvPr/>
              </p:nvGrpSpPr>
              <p:grpSpPr>
                <a:xfrm>
                  <a:off x="4561445" y="3726446"/>
                  <a:ext cx="1606352" cy="790153"/>
                  <a:chOff x="4351923" y="3719693"/>
                  <a:chExt cx="1606352" cy="790153"/>
                </a:xfrm>
              </p:grpSpPr>
              <p:grpSp>
                <p:nvGrpSpPr>
                  <p:cNvPr id="364" name="Group 363"/>
                  <p:cNvGrpSpPr/>
                  <p:nvPr/>
                </p:nvGrpSpPr>
                <p:grpSpPr>
                  <a:xfrm>
                    <a:off x="4351923" y="4025151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438" name="Oval 437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9" name="Oval 438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65" name="Oval 364"/>
                  <p:cNvSpPr/>
                  <p:nvPr/>
                </p:nvSpPr>
                <p:spPr>
                  <a:xfrm>
                    <a:off x="4587254" y="409238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" name="Oval 365"/>
                  <p:cNvSpPr/>
                  <p:nvPr/>
                </p:nvSpPr>
                <p:spPr>
                  <a:xfrm>
                    <a:off x="4739654" y="4258219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" name="Oval 366"/>
                  <p:cNvSpPr/>
                  <p:nvPr/>
                </p:nvSpPr>
                <p:spPr>
                  <a:xfrm>
                    <a:off x="4757579" y="393995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Oval 367"/>
                  <p:cNvSpPr/>
                  <p:nvPr/>
                </p:nvSpPr>
                <p:spPr>
                  <a:xfrm>
                    <a:off x="4876360" y="4105775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" name="Oval 368"/>
                  <p:cNvSpPr/>
                  <p:nvPr/>
                </p:nvSpPr>
                <p:spPr>
                  <a:xfrm>
                    <a:off x="4995141" y="427160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" name="Oval 369"/>
                  <p:cNvSpPr/>
                  <p:nvPr/>
                </p:nvSpPr>
                <p:spPr>
                  <a:xfrm>
                    <a:off x="5113922" y="3818843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" name="Oval 370"/>
                  <p:cNvSpPr/>
                  <p:nvPr/>
                </p:nvSpPr>
                <p:spPr>
                  <a:xfrm>
                    <a:off x="5178911" y="397121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" name="Oval 371"/>
                  <p:cNvSpPr/>
                  <p:nvPr/>
                </p:nvSpPr>
                <p:spPr>
                  <a:xfrm>
                    <a:off x="5243900" y="4123577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3" name="Oval 372"/>
                  <p:cNvSpPr/>
                  <p:nvPr/>
                </p:nvSpPr>
                <p:spPr>
                  <a:xfrm>
                    <a:off x="5308889" y="4275944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74" name="Group 373"/>
                  <p:cNvGrpSpPr/>
                  <p:nvPr/>
                </p:nvGrpSpPr>
                <p:grpSpPr>
                  <a:xfrm rot="12024372">
                    <a:off x="5394072" y="3735921"/>
                    <a:ext cx="258163" cy="531060"/>
                    <a:chOff x="5394072" y="3782981"/>
                    <a:chExt cx="258163" cy="531060"/>
                  </a:xfrm>
                </p:grpSpPr>
                <p:sp>
                  <p:nvSpPr>
                    <p:cNvPr id="434" name="Oval 433"/>
                    <p:cNvSpPr/>
                    <p:nvPr/>
                  </p:nvSpPr>
                  <p:spPr>
                    <a:xfrm>
                      <a:off x="5394072" y="3782981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5" name="Oval 434"/>
                    <p:cNvSpPr/>
                    <p:nvPr/>
                  </p:nvSpPr>
                  <p:spPr>
                    <a:xfrm>
                      <a:off x="5459061" y="393534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6" name="Oval 435"/>
                    <p:cNvSpPr/>
                    <p:nvPr/>
                  </p:nvSpPr>
                  <p:spPr>
                    <a:xfrm>
                      <a:off x="5524050" y="408771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7" name="Oval 436"/>
                    <p:cNvSpPr/>
                    <p:nvPr/>
                  </p:nvSpPr>
                  <p:spPr>
                    <a:xfrm>
                      <a:off x="5589039" y="4240082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5" name="Group 374"/>
                  <p:cNvGrpSpPr/>
                  <p:nvPr/>
                </p:nvGrpSpPr>
                <p:grpSpPr>
                  <a:xfrm rot="2159192">
                    <a:off x="4860660" y="3881605"/>
                    <a:ext cx="258163" cy="531060"/>
                    <a:chOff x="5394072" y="3782981"/>
                    <a:chExt cx="258163" cy="531060"/>
                  </a:xfrm>
                </p:grpSpPr>
                <p:sp>
                  <p:nvSpPr>
                    <p:cNvPr id="430" name="Oval 429"/>
                    <p:cNvSpPr/>
                    <p:nvPr/>
                  </p:nvSpPr>
                  <p:spPr>
                    <a:xfrm>
                      <a:off x="5394072" y="3782981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1" name="Oval 430"/>
                    <p:cNvSpPr/>
                    <p:nvPr/>
                  </p:nvSpPr>
                  <p:spPr>
                    <a:xfrm>
                      <a:off x="5459061" y="393534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2" name="Oval 431"/>
                    <p:cNvSpPr/>
                    <p:nvPr/>
                  </p:nvSpPr>
                  <p:spPr>
                    <a:xfrm>
                      <a:off x="5524050" y="408771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3" name="Oval 432"/>
                    <p:cNvSpPr/>
                    <p:nvPr/>
                  </p:nvSpPr>
                  <p:spPr>
                    <a:xfrm>
                      <a:off x="5589039" y="4240082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6" name="Group 375"/>
                  <p:cNvGrpSpPr/>
                  <p:nvPr/>
                </p:nvGrpSpPr>
                <p:grpSpPr>
                  <a:xfrm>
                    <a:off x="5390861" y="3719693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428" name="Oval 427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9" name="Oval 428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7" name="Group 376"/>
                  <p:cNvGrpSpPr/>
                  <p:nvPr/>
                </p:nvGrpSpPr>
                <p:grpSpPr>
                  <a:xfrm>
                    <a:off x="5125445" y="4079246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426" name="Oval 425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7" name="Oval 426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8" name="Group 377"/>
                  <p:cNvGrpSpPr/>
                  <p:nvPr/>
                </p:nvGrpSpPr>
                <p:grpSpPr>
                  <a:xfrm>
                    <a:off x="5626405" y="3904921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424" name="Oval 423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5" name="Oval 424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9" name="Group 378"/>
                  <p:cNvGrpSpPr/>
                  <p:nvPr/>
                </p:nvGrpSpPr>
                <p:grpSpPr>
                  <a:xfrm>
                    <a:off x="5345792" y="4129749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22" name="Oval 421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3" name="Oval 422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80" name="Group 379"/>
                  <p:cNvGrpSpPr/>
                  <p:nvPr/>
                </p:nvGrpSpPr>
                <p:grpSpPr>
                  <a:xfrm rot="17404028">
                    <a:off x="5498192" y="4282149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20" name="Oval 419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1" name="Oval 420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81" name="Group 380"/>
                  <p:cNvGrpSpPr/>
                  <p:nvPr/>
                </p:nvGrpSpPr>
                <p:grpSpPr>
                  <a:xfrm rot="17404028">
                    <a:off x="5341143" y="3754988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18" name="Oval 417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9" name="Oval 418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82" name="Group 381"/>
                  <p:cNvGrpSpPr/>
                  <p:nvPr/>
                </p:nvGrpSpPr>
                <p:grpSpPr>
                  <a:xfrm rot="17404028">
                    <a:off x="4572684" y="4081145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16" name="Oval 415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7" name="Oval 416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83" name="Group 382"/>
                  <p:cNvGrpSpPr/>
                  <p:nvPr/>
                </p:nvGrpSpPr>
                <p:grpSpPr>
                  <a:xfrm rot="21321361">
                    <a:off x="4409608" y="4143613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14" name="Oval 413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5" name="Oval 414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84" name="Group 383"/>
                  <p:cNvGrpSpPr/>
                  <p:nvPr/>
                </p:nvGrpSpPr>
                <p:grpSpPr>
                  <a:xfrm rot="3655749">
                    <a:off x="5685487" y="387419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12" name="Oval 411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3" name="Oval 412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85" name="Group 384"/>
                  <p:cNvGrpSpPr/>
                  <p:nvPr/>
                </p:nvGrpSpPr>
                <p:grpSpPr>
                  <a:xfrm rot="15025060">
                    <a:off x="5707234" y="4028407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10" name="Oval 409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1" name="Oval 410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86" name="Group 385"/>
                  <p:cNvGrpSpPr/>
                  <p:nvPr/>
                </p:nvGrpSpPr>
                <p:grpSpPr>
                  <a:xfrm>
                    <a:off x="5645104" y="3728813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408" name="Oval 407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9" name="Oval 408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87" name="Group 386"/>
                  <p:cNvGrpSpPr/>
                  <p:nvPr/>
                </p:nvGrpSpPr>
                <p:grpSpPr>
                  <a:xfrm>
                    <a:off x="5555497" y="4086357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406" name="Oval 405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7" name="Oval 406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88" name="Group 387"/>
                  <p:cNvGrpSpPr/>
                  <p:nvPr/>
                </p:nvGrpSpPr>
                <p:grpSpPr>
                  <a:xfrm rot="3655749">
                    <a:off x="5730578" y="418166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04" name="Oval 403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5" name="Oval 404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89" name="Group 388"/>
                  <p:cNvGrpSpPr/>
                  <p:nvPr/>
                </p:nvGrpSpPr>
                <p:grpSpPr>
                  <a:xfrm rot="21414936">
                    <a:off x="5164330" y="4227244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02" name="Oval 401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3" name="Oval 402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0" name="Group 389"/>
                  <p:cNvGrpSpPr/>
                  <p:nvPr/>
                </p:nvGrpSpPr>
                <p:grpSpPr>
                  <a:xfrm rot="21414936">
                    <a:off x="4701332" y="404463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00" name="Oval 399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1" name="Oval 400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1" name="Group 390"/>
                  <p:cNvGrpSpPr/>
                  <p:nvPr/>
                </p:nvGrpSpPr>
                <p:grpSpPr>
                  <a:xfrm rot="383320">
                    <a:off x="4634195" y="4165143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98" name="Oval 397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9" name="Oval 398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2" name="Group 391"/>
                  <p:cNvGrpSpPr/>
                  <p:nvPr/>
                </p:nvGrpSpPr>
                <p:grpSpPr>
                  <a:xfrm rot="20265556">
                    <a:off x="4889672" y="3861596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96" name="Oval 395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7" name="Oval 396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3" name="Group 392"/>
                  <p:cNvGrpSpPr/>
                  <p:nvPr/>
                </p:nvGrpSpPr>
                <p:grpSpPr>
                  <a:xfrm rot="3082409">
                    <a:off x="4397298" y="4053588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394" name="Oval 393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5" name="Oval 394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440" name="Group 439"/>
              <p:cNvGrpSpPr/>
              <p:nvPr/>
            </p:nvGrpSpPr>
            <p:grpSpPr>
              <a:xfrm rot="232362">
                <a:off x="5504585" y="3581607"/>
                <a:ext cx="1703816" cy="790153"/>
                <a:chOff x="4463981" y="3726446"/>
                <a:chExt cx="1703816" cy="790153"/>
              </a:xfrm>
            </p:grpSpPr>
            <p:sp>
              <p:nvSpPr>
                <p:cNvPr id="441" name="Oval 440"/>
                <p:cNvSpPr/>
                <p:nvPr/>
              </p:nvSpPr>
              <p:spPr>
                <a:xfrm>
                  <a:off x="4463981" y="4197729"/>
                  <a:ext cx="63196" cy="73959"/>
                </a:xfrm>
                <a:prstGeom prst="ellipse">
                  <a:avLst/>
                </a:prstGeom>
                <a:ln>
                  <a:solidFill>
                    <a:srgbClr val="960BA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42" name="Group 441"/>
                <p:cNvGrpSpPr/>
                <p:nvPr/>
              </p:nvGrpSpPr>
              <p:grpSpPr>
                <a:xfrm>
                  <a:off x="4561445" y="3726446"/>
                  <a:ext cx="1606352" cy="790153"/>
                  <a:chOff x="4351923" y="3719693"/>
                  <a:chExt cx="1606352" cy="790153"/>
                </a:xfrm>
              </p:grpSpPr>
              <p:grpSp>
                <p:nvGrpSpPr>
                  <p:cNvPr id="443" name="Group 442"/>
                  <p:cNvGrpSpPr/>
                  <p:nvPr/>
                </p:nvGrpSpPr>
                <p:grpSpPr>
                  <a:xfrm>
                    <a:off x="4351923" y="4025151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517" name="Oval 516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8" name="Oval 517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44" name="Oval 443"/>
                  <p:cNvSpPr/>
                  <p:nvPr/>
                </p:nvSpPr>
                <p:spPr>
                  <a:xfrm>
                    <a:off x="4587254" y="409238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" name="Oval 444"/>
                  <p:cNvSpPr/>
                  <p:nvPr/>
                </p:nvSpPr>
                <p:spPr>
                  <a:xfrm>
                    <a:off x="4739654" y="4258219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" name="Oval 445"/>
                  <p:cNvSpPr/>
                  <p:nvPr/>
                </p:nvSpPr>
                <p:spPr>
                  <a:xfrm>
                    <a:off x="4757579" y="393995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" name="Oval 446"/>
                  <p:cNvSpPr/>
                  <p:nvPr/>
                </p:nvSpPr>
                <p:spPr>
                  <a:xfrm>
                    <a:off x="4876360" y="4105775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" name="Oval 447"/>
                  <p:cNvSpPr/>
                  <p:nvPr/>
                </p:nvSpPr>
                <p:spPr>
                  <a:xfrm>
                    <a:off x="4995141" y="427160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" name="Oval 448"/>
                  <p:cNvSpPr/>
                  <p:nvPr/>
                </p:nvSpPr>
                <p:spPr>
                  <a:xfrm>
                    <a:off x="5113922" y="3818843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" name="Oval 449"/>
                  <p:cNvSpPr/>
                  <p:nvPr/>
                </p:nvSpPr>
                <p:spPr>
                  <a:xfrm>
                    <a:off x="5178911" y="3971210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" name="Oval 450"/>
                  <p:cNvSpPr/>
                  <p:nvPr/>
                </p:nvSpPr>
                <p:spPr>
                  <a:xfrm>
                    <a:off x="5243900" y="4123577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Oval 451"/>
                  <p:cNvSpPr/>
                  <p:nvPr/>
                </p:nvSpPr>
                <p:spPr>
                  <a:xfrm>
                    <a:off x="5308889" y="4275944"/>
                    <a:ext cx="63196" cy="73959"/>
                  </a:xfrm>
                  <a:prstGeom prst="ellipse">
                    <a:avLst/>
                  </a:prstGeom>
                  <a:ln>
                    <a:solidFill>
                      <a:srgbClr val="960BA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53" name="Group 452"/>
                  <p:cNvGrpSpPr/>
                  <p:nvPr/>
                </p:nvGrpSpPr>
                <p:grpSpPr>
                  <a:xfrm rot="12024372">
                    <a:off x="5394072" y="3735921"/>
                    <a:ext cx="258163" cy="531060"/>
                    <a:chOff x="5394072" y="3782981"/>
                    <a:chExt cx="258163" cy="531060"/>
                  </a:xfrm>
                </p:grpSpPr>
                <p:sp>
                  <p:nvSpPr>
                    <p:cNvPr id="513" name="Oval 512"/>
                    <p:cNvSpPr/>
                    <p:nvPr/>
                  </p:nvSpPr>
                  <p:spPr>
                    <a:xfrm>
                      <a:off x="5394072" y="3782981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4" name="Oval 513"/>
                    <p:cNvSpPr/>
                    <p:nvPr/>
                  </p:nvSpPr>
                  <p:spPr>
                    <a:xfrm>
                      <a:off x="5459061" y="393534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5" name="Oval 514"/>
                    <p:cNvSpPr/>
                    <p:nvPr/>
                  </p:nvSpPr>
                  <p:spPr>
                    <a:xfrm>
                      <a:off x="5524050" y="408771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6" name="Oval 515"/>
                    <p:cNvSpPr/>
                    <p:nvPr/>
                  </p:nvSpPr>
                  <p:spPr>
                    <a:xfrm>
                      <a:off x="5589039" y="4240082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4" name="Group 453"/>
                  <p:cNvGrpSpPr/>
                  <p:nvPr/>
                </p:nvGrpSpPr>
                <p:grpSpPr>
                  <a:xfrm rot="2159192">
                    <a:off x="4860660" y="3881605"/>
                    <a:ext cx="258163" cy="531060"/>
                    <a:chOff x="5394072" y="3782981"/>
                    <a:chExt cx="258163" cy="531060"/>
                  </a:xfrm>
                </p:grpSpPr>
                <p:sp>
                  <p:nvSpPr>
                    <p:cNvPr id="509" name="Oval 508"/>
                    <p:cNvSpPr/>
                    <p:nvPr/>
                  </p:nvSpPr>
                  <p:spPr>
                    <a:xfrm>
                      <a:off x="5394072" y="3782981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0" name="Oval 509"/>
                    <p:cNvSpPr/>
                    <p:nvPr/>
                  </p:nvSpPr>
                  <p:spPr>
                    <a:xfrm>
                      <a:off x="5459061" y="393534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1" name="Oval 510"/>
                    <p:cNvSpPr/>
                    <p:nvPr/>
                  </p:nvSpPr>
                  <p:spPr>
                    <a:xfrm>
                      <a:off x="5524050" y="408771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2" name="Oval 511"/>
                    <p:cNvSpPr/>
                    <p:nvPr/>
                  </p:nvSpPr>
                  <p:spPr>
                    <a:xfrm>
                      <a:off x="5589039" y="4240082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5" name="Group 454"/>
                  <p:cNvGrpSpPr/>
                  <p:nvPr/>
                </p:nvGrpSpPr>
                <p:grpSpPr>
                  <a:xfrm>
                    <a:off x="5390861" y="3719693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507" name="Oval 506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8" name="Oval 507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6" name="Group 455"/>
                  <p:cNvGrpSpPr/>
                  <p:nvPr/>
                </p:nvGrpSpPr>
                <p:grpSpPr>
                  <a:xfrm>
                    <a:off x="5125445" y="4079246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505" name="Oval 504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6" name="Oval 505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7" name="Group 456"/>
                  <p:cNvGrpSpPr/>
                  <p:nvPr/>
                </p:nvGrpSpPr>
                <p:grpSpPr>
                  <a:xfrm>
                    <a:off x="5626405" y="3904921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503" name="Oval 502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4" name="Oval 503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8" name="Group 457"/>
                  <p:cNvGrpSpPr/>
                  <p:nvPr/>
                </p:nvGrpSpPr>
                <p:grpSpPr>
                  <a:xfrm>
                    <a:off x="5345792" y="4129749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501" name="Oval 500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2" name="Oval 501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9" name="Group 458"/>
                  <p:cNvGrpSpPr/>
                  <p:nvPr/>
                </p:nvGrpSpPr>
                <p:grpSpPr>
                  <a:xfrm rot="17404028">
                    <a:off x="5498192" y="4282149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99" name="Oval 498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0" name="Oval 499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0" name="Group 459"/>
                  <p:cNvGrpSpPr/>
                  <p:nvPr/>
                </p:nvGrpSpPr>
                <p:grpSpPr>
                  <a:xfrm rot="17404028">
                    <a:off x="5341143" y="3754988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97" name="Oval 496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8" name="Oval 497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1" name="Group 460"/>
                  <p:cNvGrpSpPr/>
                  <p:nvPr/>
                </p:nvGrpSpPr>
                <p:grpSpPr>
                  <a:xfrm rot="17404028">
                    <a:off x="4572684" y="4081145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95" name="Oval 494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6" name="Oval 495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2" name="Group 461"/>
                  <p:cNvGrpSpPr/>
                  <p:nvPr/>
                </p:nvGrpSpPr>
                <p:grpSpPr>
                  <a:xfrm rot="21321361">
                    <a:off x="4409608" y="4143613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93" name="Oval 492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4" name="Oval 493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3" name="Group 462"/>
                  <p:cNvGrpSpPr/>
                  <p:nvPr/>
                </p:nvGrpSpPr>
                <p:grpSpPr>
                  <a:xfrm rot="3655749">
                    <a:off x="5685487" y="387419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91" name="Oval 490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2" name="Oval 491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4" name="Group 463"/>
                  <p:cNvGrpSpPr/>
                  <p:nvPr/>
                </p:nvGrpSpPr>
                <p:grpSpPr>
                  <a:xfrm rot="15025060">
                    <a:off x="5707234" y="4028407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89" name="Oval 488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0" name="Oval 489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5" name="Group 464"/>
                  <p:cNvGrpSpPr/>
                  <p:nvPr/>
                </p:nvGrpSpPr>
                <p:grpSpPr>
                  <a:xfrm>
                    <a:off x="5645104" y="3728813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487" name="Oval 486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8" name="Oval 487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6" name="Group 465"/>
                  <p:cNvGrpSpPr/>
                  <p:nvPr/>
                </p:nvGrpSpPr>
                <p:grpSpPr>
                  <a:xfrm>
                    <a:off x="5555497" y="4086357"/>
                    <a:ext cx="78888" cy="358592"/>
                    <a:chOff x="4419162" y="3971365"/>
                    <a:chExt cx="78888" cy="358592"/>
                  </a:xfrm>
                </p:grpSpPr>
                <p:sp>
                  <p:nvSpPr>
                    <p:cNvPr id="485" name="Oval 484"/>
                    <p:cNvSpPr/>
                    <p:nvPr/>
                  </p:nvSpPr>
                  <p:spPr>
                    <a:xfrm>
                      <a:off x="4434854" y="425599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6" name="Oval 485"/>
                    <p:cNvSpPr/>
                    <p:nvPr/>
                  </p:nvSpPr>
                  <p:spPr>
                    <a:xfrm>
                      <a:off x="4419162" y="3971365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7" name="Group 466"/>
                  <p:cNvGrpSpPr/>
                  <p:nvPr/>
                </p:nvGrpSpPr>
                <p:grpSpPr>
                  <a:xfrm rot="3655749">
                    <a:off x="5730578" y="418166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83" name="Oval 482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4" name="Oval 483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8" name="Group 467"/>
                  <p:cNvGrpSpPr/>
                  <p:nvPr/>
                </p:nvGrpSpPr>
                <p:grpSpPr>
                  <a:xfrm rot="21414936">
                    <a:off x="5164330" y="4227244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81" name="Oval 480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2" name="Oval 481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9" name="Group 468"/>
                  <p:cNvGrpSpPr/>
                  <p:nvPr/>
                </p:nvGrpSpPr>
                <p:grpSpPr>
                  <a:xfrm rot="21414936">
                    <a:off x="4701332" y="4044630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79" name="Oval 478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0" name="Oval 479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0" name="Group 469"/>
                  <p:cNvGrpSpPr/>
                  <p:nvPr/>
                </p:nvGrpSpPr>
                <p:grpSpPr>
                  <a:xfrm rot="383320">
                    <a:off x="4634195" y="4165143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77" name="Oval 476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8" name="Oval 477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1" name="Group 470"/>
                  <p:cNvGrpSpPr/>
                  <p:nvPr/>
                </p:nvGrpSpPr>
                <p:grpSpPr>
                  <a:xfrm rot="20265556">
                    <a:off x="4889672" y="3861596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75" name="Oval 474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6" name="Oval 475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2" name="Group 471"/>
                  <p:cNvGrpSpPr/>
                  <p:nvPr/>
                </p:nvGrpSpPr>
                <p:grpSpPr>
                  <a:xfrm rot="3082409">
                    <a:off x="4397298" y="4053588"/>
                    <a:ext cx="215596" cy="239798"/>
                    <a:chOff x="4739654" y="4769219"/>
                    <a:chExt cx="215596" cy="239798"/>
                  </a:xfrm>
                </p:grpSpPr>
                <p:sp>
                  <p:nvSpPr>
                    <p:cNvPr id="473" name="Oval 472"/>
                    <p:cNvSpPr/>
                    <p:nvPr/>
                  </p:nvSpPr>
                  <p:spPr>
                    <a:xfrm>
                      <a:off x="4739654" y="4769219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4" name="Oval 473"/>
                    <p:cNvSpPr/>
                    <p:nvPr/>
                  </p:nvSpPr>
                  <p:spPr>
                    <a:xfrm>
                      <a:off x="4892054" y="4935058"/>
                      <a:ext cx="63196" cy="73959"/>
                    </a:xfrm>
                    <a:prstGeom prst="ellipse">
                      <a:avLst/>
                    </a:prstGeom>
                    <a:ln>
                      <a:solidFill>
                        <a:srgbClr val="960BA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614" name="TextBox 613"/>
            <p:cNvSpPr txBox="1"/>
            <p:nvPr/>
          </p:nvSpPr>
          <p:spPr>
            <a:xfrm>
              <a:off x="3242109" y="3616247"/>
              <a:ext cx="739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 </a:t>
              </a:r>
              <a:r>
                <a:rPr lang="fr-FR" sz="1200" dirty="0" smtClean="0"/>
                <a:t>ions</a:t>
              </a:r>
              <a:endParaRPr lang="en-US" sz="1200" dirty="0"/>
            </a:p>
          </p:txBody>
        </p:sp>
      </p:grpSp>
      <p:grpSp>
        <p:nvGrpSpPr>
          <p:cNvPr id="623" name="Group 622"/>
          <p:cNvGrpSpPr/>
          <p:nvPr/>
        </p:nvGrpSpPr>
        <p:grpSpPr>
          <a:xfrm>
            <a:off x="7541912" y="2143704"/>
            <a:ext cx="1816399" cy="1846541"/>
            <a:chOff x="6260135" y="2995754"/>
            <a:chExt cx="1816399" cy="1846541"/>
          </a:xfrm>
        </p:grpSpPr>
        <p:sp>
          <p:nvSpPr>
            <p:cNvPr id="615" name="Rounded Rectangle 614"/>
            <p:cNvSpPr/>
            <p:nvPr/>
          </p:nvSpPr>
          <p:spPr>
            <a:xfrm>
              <a:off x="6260135" y="4399528"/>
              <a:ext cx="1157902" cy="442767"/>
            </a:xfrm>
            <a:prstGeom prst="roundRect">
              <a:avLst/>
            </a:prstGeom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isometricLeftDown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 smtClean="0"/>
                <a:t>Detector</a:t>
              </a:r>
              <a:endParaRPr lang="en-US" sz="2000" dirty="0"/>
            </a:p>
          </p:txBody>
        </p:sp>
        <p:pic>
          <p:nvPicPr>
            <p:cNvPr id="620" name="Picture 6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529" y="2995754"/>
              <a:ext cx="1147005" cy="934976"/>
            </a:xfrm>
            <a:prstGeom prst="rect">
              <a:avLst/>
            </a:prstGeom>
          </p:spPr>
        </p:pic>
        <p:sp>
          <p:nvSpPr>
            <p:cNvPr id="622" name="Freeform 621"/>
            <p:cNvSpPr/>
            <p:nvPr/>
          </p:nvSpPr>
          <p:spPr>
            <a:xfrm>
              <a:off x="6731801" y="3704019"/>
              <a:ext cx="801295" cy="682956"/>
            </a:xfrm>
            <a:custGeom>
              <a:avLst/>
              <a:gdLst>
                <a:gd name="connsiteX0" fmla="*/ 596846 w 801295"/>
                <a:gd name="connsiteY0" fmla="*/ 646 h 682956"/>
                <a:gd name="connsiteX1" fmla="*/ 448928 w 801295"/>
                <a:gd name="connsiteY1" fmla="*/ 646 h 682956"/>
                <a:gd name="connsiteX2" fmla="*/ 361523 w 801295"/>
                <a:gd name="connsiteY2" fmla="*/ 7369 h 682956"/>
                <a:gd name="connsiteX3" fmla="*/ 200158 w 801295"/>
                <a:gd name="connsiteY3" fmla="*/ 27540 h 682956"/>
                <a:gd name="connsiteX4" fmla="*/ 112752 w 801295"/>
                <a:gd name="connsiteY4" fmla="*/ 54434 h 682956"/>
                <a:gd name="connsiteX5" fmla="*/ 32070 w 801295"/>
                <a:gd name="connsiteY5" fmla="*/ 114946 h 682956"/>
                <a:gd name="connsiteX6" fmla="*/ 5175 w 801295"/>
                <a:gd name="connsiteY6" fmla="*/ 175457 h 682956"/>
                <a:gd name="connsiteX7" fmla="*/ 5175 w 801295"/>
                <a:gd name="connsiteY7" fmla="*/ 276310 h 682956"/>
                <a:gd name="connsiteX8" fmla="*/ 58964 w 801295"/>
                <a:gd name="connsiteY8" fmla="*/ 309928 h 682956"/>
                <a:gd name="connsiteX9" fmla="*/ 159817 w 801295"/>
                <a:gd name="connsiteY9" fmla="*/ 336822 h 682956"/>
                <a:gd name="connsiteX10" fmla="*/ 274117 w 801295"/>
                <a:gd name="connsiteY10" fmla="*/ 336822 h 682956"/>
                <a:gd name="connsiteX11" fmla="*/ 428758 w 801295"/>
                <a:gd name="connsiteY11" fmla="*/ 350269 h 682956"/>
                <a:gd name="connsiteX12" fmla="*/ 630464 w 801295"/>
                <a:gd name="connsiteY12" fmla="*/ 390610 h 682956"/>
                <a:gd name="connsiteX13" fmla="*/ 744764 w 801295"/>
                <a:gd name="connsiteY13" fmla="*/ 451122 h 682956"/>
                <a:gd name="connsiteX14" fmla="*/ 785105 w 801295"/>
                <a:gd name="connsiteY14" fmla="*/ 551975 h 682956"/>
                <a:gd name="connsiteX15" fmla="*/ 791828 w 801295"/>
                <a:gd name="connsiteY15" fmla="*/ 619210 h 682956"/>
                <a:gd name="connsiteX16" fmla="*/ 657358 w 801295"/>
                <a:gd name="connsiteY16" fmla="*/ 646105 h 682956"/>
                <a:gd name="connsiteX17" fmla="*/ 442205 w 801295"/>
                <a:gd name="connsiteY17" fmla="*/ 632657 h 682956"/>
                <a:gd name="connsiteX18" fmla="*/ 240499 w 801295"/>
                <a:gd name="connsiteY18" fmla="*/ 625934 h 682956"/>
                <a:gd name="connsiteX19" fmla="*/ 126199 w 801295"/>
                <a:gd name="connsiteY19" fmla="*/ 646105 h 682956"/>
                <a:gd name="connsiteX20" fmla="*/ 126199 w 801295"/>
                <a:gd name="connsiteY20" fmla="*/ 679722 h 682956"/>
                <a:gd name="connsiteX21" fmla="*/ 146370 w 801295"/>
                <a:gd name="connsiteY21" fmla="*/ 679722 h 68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1295" h="682956">
                  <a:moveTo>
                    <a:pt x="596846" y="646"/>
                  </a:moveTo>
                  <a:cubicBezTo>
                    <a:pt x="542497" y="86"/>
                    <a:pt x="488148" y="-474"/>
                    <a:pt x="448928" y="646"/>
                  </a:cubicBezTo>
                  <a:cubicBezTo>
                    <a:pt x="409708" y="1766"/>
                    <a:pt x="402985" y="2887"/>
                    <a:pt x="361523" y="7369"/>
                  </a:cubicBezTo>
                  <a:cubicBezTo>
                    <a:pt x="320061" y="11851"/>
                    <a:pt x="241620" y="19696"/>
                    <a:pt x="200158" y="27540"/>
                  </a:cubicBezTo>
                  <a:cubicBezTo>
                    <a:pt x="158696" y="35384"/>
                    <a:pt x="140767" y="39866"/>
                    <a:pt x="112752" y="54434"/>
                  </a:cubicBezTo>
                  <a:cubicBezTo>
                    <a:pt x="84737" y="69002"/>
                    <a:pt x="49999" y="94776"/>
                    <a:pt x="32070" y="114946"/>
                  </a:cubicBezTo>
                  <a:cubicBezTo>
                    <a:pt x="14141" y="135116"/>
                    <a:pt x="9657" y="148563"/>
                    <a:pt x="5175" y="175457"/>
                  </a:cubicBezTo>
                  <a:cubicBezTo>
                    <a:pt x="693" y="202351"/>
                    <a:pt x="-3790" y="253898"/>
                    <a:pt x="5175" y="276310"/>
                  </a:cubicBezTo>
                  <a:cubicBezTo>
                    <a:pt x="14140" y="298722"/>
                    <a:pt x="33190" y="299843"/>
                    <a:pt x="58964" y="309928"/>
                  </a:cubicBezTo>
                  <a:cubicBezTo>
                    <a:pt x="84738" y="320013"/>
                    <a:pt x="123958" y="332340"/>
                    <a:pt x="159817" y="336822"/>
                  </a:cubicBezTo>
                  <a:cubicBezTo>
                    <a:pt x="195676" y="341304"/>
                    <a:pt x="229294" y="334581"/>
                    <a:pt x="274117" y="336822"/>
                  </a:cubicBezTo>
                  <a:cubicBezTo>
                    <a:pt x="318940" y="339063"/>
                    <a:pt x="369367" y="341304"/>
                    <a:pt x="428758" y="350269"/>
                  </a:cubicBezTo>
                  <a:cubicBezTo>
                    <a:pt x="488149" y="359234"/>
                    <a:pt x="577796" y="373801"/>
                    <a:pt x="630464" y="390610"/>
                  </a:cubicBezTo>
                  <a:cubicBezTo>
                    <a:pt x="683132" y="407419"/>
                    <a:pt x="718991" y="424228"/>
                    <a:pt x="744764" y="451122"/>
                  </a:cubicBezTo>
                  <a:cubicBezTo>
                    <a:pt x="770537" y="478016"/>
                    <a:pt x="777261" y="523960"/>
                    <a:pt x="785105" y="551975"/>
                  </a:cubicBezTo>
                  <a:cubicBezTo>
                    <a:pt x="792949" y="579990"/>
                    <a:pt x="813119" y="603522"/>
                    <a:pt x="791828" y="619210"/>
                  </a:cubicBezTo>
                  <a:cubicBezTo>
                    <a:pt x="770537" y="634898"/>
                    <a:pt x="715628" y="643864"/>
                    <a:pt x="657358" y="646105"/>
                  </a:cubicBezTo>
                  <a:cubicBezTo>
                    <a:pt x="599088" y="648346"/>
                    <a:pt x="511681" y="636019"/>
                    <a:pt x="442205" y="632657"/>
                  </a:cubicBezTo>
                  <a:cubicBezTo>
                    <a:pt x="372729" y="629295"/>
                    <a:pt x="293167" y="623693"/>
                    <a:pt x="240499" y="625934"/>
                  </a:cubicBezTo>
                  <a:cubicBezTo>
                    <a:pt x="187831" y="628175"/>
                    <a:pt x="145249" y="637140"/>
                    <a:pt x="126199" y="646105"/>
                  </a:cubicBezTo>
                  <a:cubicBezTo>
                    <a:pt x="107149" y="655070"/>
                    <a:pt x="122837" y="674119"/>
                    <a:pt x="126199" y="679722"/>
                  </a:cubicBezTo>
                  <a:cubicBezTo>
                    <a:pt x="129561" y="685325"/>
                    <a:pt x="137965" y="682523"/>
                    <a:pt x="146370" y="679722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3" name="Group 632"/>
          <p:cNvGrpSpPr/>
          <p:nvPr/>
        </p:nvGrpSpPr>
        <p:grpSpPr>
          <a:xfrm>
            <a:off x="6349028" y="2550649"/>
            <a:ext cx="1653406" cy="1814002"/>
            <a:chOff x="4877779" y="3840787"/>
            <a:chExt cx="1653406" cy="1814002"/>
          </a:xfrm>
          <a:solidFill>
            <a:srgbClr val="FFC000">
              <a:alpha val="47000"/>
            </a:srgbClr>
          </a:solidFill>
        </p:grpSpPr>
        <p:pic>
          <p:nvPicPr>
            <p:cNvPr id="625" name="Image 8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9700959">
              <a:off x="5339367" y="3840787"/>
              <a:ext cx="1024403" cy="358313"/>
            </a:xfrm>
            <a:prstGeom prst="rect">
              <a:avLst/>
            </a:prstGeom>
            <a:grpFill/>
          </p:spPr>
        </p:pic>
        <p:pic>
          <p:nvPicPr>
            <p:cNvPr id="631" name="Image 8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454942">
              <a:off x="5354382" y="4924808"/>
              <a:ext cx="1024403" cy="358313"/>
            </a:xfrm>
            <a:prstGeom prst="rect">
              <a:avLst/>
            </a:prstGeom>
            <a:grpFill/>
          </p:spPr>
        </p:pic>
        <p:pic>
          <p:nvPicPr>
            <p:cNvPr id="601" name="Image 8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454942">
              <a:off x="5625844" y="4377674"/>
              <a:ext cx="617482" cy="358313"/>
            </a:xfrm>
            <a:prstGeom prst="rect">
              <a:avLst/>
            </a:prstGeom>
            <a:grpFill/>
          </p:spPr>
        </p:pic>
        <p:pic>
          <p:nvPicPr>
            <p:cNvPr id="602" name="Image 8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129013">
              <a:off x="5257667" y="4544582"/>
              <a:ext cx="617482" cy="358313"/>
            </a:xfrm>
            <a:prstGeom prst="rect">
              <a:avLst/>
            </a:prstGeom>
            <a:grpFill/>
          </p:spPr>
        </p:pic>
        <p:pic>
          <p:nvPicPr>
            <p:cNvPr id="603" name="Image 8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0727" y="4015964"/>
              <a:ext cx="617482" cy="358313"/>
            </a:xfrm>
            <a:prstGeom prst="rect">
              <a:avLst/>
            </a:prstGeom>
            <a:grpFill/>
          </p:spPr>
        </p:pic>
        <p:pic>
          <p:nvPicPr>
            <p:cNvPr id="604" name="Image 8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281843">
              <a:off x="5566215" y="4612127"/>
              <a:ext cx="617482" cy="358313"/>
            </a:xfrm>
            <a:prstGeom prst="rect">
              <a:avLst/>
            </a:prstGeom>
            <a:grpFill/>
          </p:spPr>
        </p:pic>
        <p:pic>
          <p:nvPicPr>
            <p:cNvPr id="605" name="Image 8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4320606">
              <a:off x="4845718" y="3999622"/>
              <a:ext cx="617482" cy="358313"/>
            </a:xfrm>
            <a:prstGeom prst="rect">
              <a:avLst/>
            </a:prstGeom>
            <a:grpFill/>
          </p:spPr>
        </p:pic>
        <p:pic>
          <p:nvPicPr>
            <p:cNvPr id="606" name="Image 8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8488017">
              <a:off x="4877779" y="4700848"/>
              <a:ext cx="617482" cy="358313"/>
            </a:xfrm>
            <a:prstGeom prst="rect">
              <a:avLst/>
            </a:prstGeom>
            <a:grpFill/>
          </p:spPr>
        </p:pic>
        <p:pic>
          <p:nvPicPr>
            <p:cNvPr id="607" name="Image 8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870368">
              <a:off x="5042076" y="5166891"/>
              <a:ext cx="617482" cy="358313"/>
            </a:xfrm>
            <a:prstGeom prst="rect">
              <a:avLst/>
            </a:prstGeom>
            <a:grpFill/>
          </p:spPr>
        </p:pic>
        <p:pic>
          <p:nvPicPr>
            <p:cNvPr id="608" name="Image 8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454942">
              <a:off x="5506782" y="5077208"/>
              <a:ext cx="1024403" cy="358313"/>
            </a:xfrm>
            <a:prstGeom prst="rect">
              <a:avLst/>
            </a:prstGeom>
            <a:grpFill/>
          </p:spPr>
        </p:pic>
      </p:grpSp>
      <p:grpSp>
        <p:nvGrpSpPr>
          <p:cNvPr id="635" name="Group 634"/>
          <p:cNvGrpSpPr/>
          <p:nvPr/>
        </p:nvGrpSpPr>
        <p:grpSpPr>
          <a:xfrm>
            <a:off x="3419397" y="2396282"/>
            <a:ext cx="3164471" cy="2318153"/>
            <a:chOff x="2193402" y="3538770"/>
            <a:chExt cx="2693185" cy="2318153"/>
          </a:xfrm>
          <a:solidFill>
            <a:srgbClr val="FFC000">
              <a:alpha val="50000"/>
            </a:srgbClr>
          </a:solidFill>
        </p:grpSpPr>
        <p:grpSp>
          <p:nvGrpSpPr>
            <p:cNvPr id="632" name="Group 631"/>
            <p:cNvGrpSpPr/>
            <p:nvPr/>
          </p:nvGrpSpPr>
          <p:grpSpPr>
            <a:xfrm>
              <a:off x="2193402" y="3538770"/>
              <a:ext cx="2693185" cy="1716617"/>
              <a:chOff x="2193402" y="3538770"/>
              <a:chExt cx="2693185" cy="1716617"/>
            </a:xfrm>
            <a:grpFill/>
          </p:grpSpPr>
          <p:pic>
            <p:nvPicPr>
              <p:cNvPr id="624" name="Image 8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20321376">
                <a:off x="2286645" y="3787133"/>
                <a:ext cx="1024403" cy="358313"/>
              </a:xfrm>
              <a:prstGeom prst="rect">
                <a:avLst/>
              </a:prstGeom>
              <a:grpFill/>
            </p:spPr>
          </p:pic>
          <p:pic>
            <p:nvPicPr>
              <p:cNvPr id="626" name="Image 8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2423156">
                <a:off x="2193402" y="4835940"/>
                <a:ext cx="1024403" cy="358313"/>
              </a:xfrm>
              <a:prstGeom prst="rect">
                <a:avLst/>
              </a:prstGeom>
              <a:grpFill/>
            </p:spPr>
          </p:pic>
          <p:pic>
            <p:nvPicPr>
              <p:cNvPr id="628" name="Image 8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9741008">
                <a:off x="2966622" y="3542653"/>
                <a:ext cx="1024403" cy="358313"/>
              </a:xfrm>
              <a:prstGeom prst="rect">
                <a:avLst/>
              </a:prstGeom>
              <a:grpFill/>
            </p:spPr>
          </p:pic>
          <p:pic>
            <p:nvPicPr>
              <p:cNvPr id="629" name="Image 8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9689166">
                <a:off x="3745261" y="3538770"/>
                <a:ext cx="1024403" cy="358313"/>
              </a:xfrm>
              <a:prstGeom prst="rect">
                <a:avLst/>
              </a:prstGeom>
              <a:grpFill/>
            </p:spPr>
          </p:pic>
          <p:pic>
            <p:nvPicPr>
              <p:cNvPr id="630" name="Image 8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21438479">
                <a:off x="3862184" y="4231384"/>
                <a:ext cx="1024403" cy="358313"/>
              </a:xfrm>
              <a:prstGeom prst="rect">
                <a:avLst/>
              </a:prstGeom>
              <a:grpFill/>
            </p:spPr>
          </p:pic>
          <p:pic>
            <p:nvPicPr>
              <p:cNvPr id="597" name="Image 8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213300">
                <a:off x="2302370" y="4329927"/>
                <a:ext cx="1024403" cy="358313"/>
              </a:xfrm>
              <a:prstGeom prst="rect">
                <a:avLst/>
              </a:prstGeom>
              <a:grpFill/>
            </p:spPr>
          </p:pic>
          <p:pic>
            <p:nvPicPr>
              <p:cNvPr id="598" name="Image 8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798661">
                <a:off x="3292903" y="4897074"/>
                <a:ext cx="1024403" cy="358313"/>
              </a:xfrm>
              <a:prstGeom prst="rect">
                <a:avLst/>
              </a:prstGeom>
              <a:grpFill/>
            </p:spPr>
          </p:pic>
          <p:pic>
            <p:nvPicPr>
              <p:cNvPr id="599" name="Image 8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213300">
                <a:off x="3844456" y="4678920"/>
                <a:ext cx="1024403" cy="358313"/>
              </a:xfrm>
              <a:prstGeom prst="rect">
                <a:avLst/>
              </a:prstGeom>
              <a:grpFill/>
            </p:spPr>
          </p:pic>
          <p:pic>
            <p:nvPicPr>
              <p:cNvPr id="600" name="Image 8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270348" y="4124923"/>
                <a:ext cx="1024403" cy="358313"/>
              </a:xfrm>
              <a:prstGeom prst="rect">
                <a:avLst/>
              </a:prstGeom>
              <a:grpFill/>
            </p:spPr>
          </p:pic>
        </p:grpSp>
        <p:sp>
          <p:nvSpPr>
            <p:cNvPr id="634" name="TextBox 633"/>
            <p:cNvSpPr txBox="1"/>
            <p:nvPr/>
          </p:nvSpPr>
          <p:spPr>
            <a:xfrm>
              <a:off x="3059906" y="5487591"/>
              <a:ext cx="1297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Lots of X-rays</a:t>
              </a:r>
              <a:endParaRPr lang="en-US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1328" y="508327"/>
            <a:ext cx="77277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Modification of </a:t>
            </a:r>
            <a:r>
              <a:rPr lang="fr-FR" sz="2000" b="1" dirty="0" err="1"/>
              <a:t>nuclei</a:t>
            </a:r>
            <a:r>
              <a:rPr lang="fr-FR" sz="2000" b="1" dirty="0"/>
              <a:t> apparent </a:t>
            </a:r>
            <a:r>
              <a:rPr lang="fr-FR" sz="2000" b="1" dirty="0" err="1"/>
              <a:t>lifetime</a:t>
            </a:r>
            <a:r>
              <a:rPr lang="fr-FR" sz="2000" b="1" dirty="0"/>
              <a:t> in </a:t>
            </a:r>
            <a:r>
              <a:rPr lang="fr-FR" sz="2000" b="1" dirty="0" smtClean="0"/>
              <a:t>plasma: </a:t>
            </a:r>
            <a:r>
              <a:rPr lang="en-GB" altLang="fr-FR" sz="2000" b="1" baseline="30000" dirty="0" smtClean="0">
                <a:cs typeface="Times New Roman" panose="02020603050405020304" pitchFamily="18" charset="0"/>
              </a:rPr>
              <a:t>76</a:t>
            </a:r>
            <a:r>
              <a:rPr lang="en-GB" altLang="fr-FR" sz="2000" b="1" dirty="0" smtClean="0">
                <a:cs typeface="Times New Roman" panose="02020603050405020304" pitchFamily="18" charset="0"/>
              </a:rPr>
              <a:t>Ge(</a:t>
            </a:r>
            <a:r>
              <a:rPr lang="en-GB" altLang="fr-FR" sz="2000" b="1" baseline="30000" dirty="0" smtClean="0">
                <a:cs typeface="Times New Roman" panose="02020603050405020304" pitchFamily="18" charset="0"/>
              </a:rPr>
              <a:t>12</a:t>
            </a:r>
            <a:r>
              <a:rPr lang="en-GB" altLang="fr-FR" sz="2000" b="1" dirty="0" smtClean="0">
                <a:cs typeface="Times New Roman" panose="02020603050405020304" pitchFamily="18" charset="0"/>
              </a:rPr>
              <a:t>C,p+3n)</a:t>
            </a:r>
            <a:r>
              <a:rPr lang="en-GB" altLang="fr-FR" sz="2000" b="1" baseline="30000" dirty="0" smtClean="0">
                <a:cs typeface="Times New Roman" panose="02020603050405020304" pitchFamily="18" charset="0"/>
              </a:rPr>
              <a:t>84m</a:t>
            </a:r>
            <a:r>
              <a:rPr lang="en-GB" altLang="fr-FR" sz="2000" b="1" dirty="0" smtClean="0">
                <a:cs typeface="Times New Roman" panose="02020603050405020304" pitchFamily="18" charset="0"/>
              </a:rPr>
              <a:t>Rb</a:t>
            </a:r>
            <a:r>
              <a:rPr lang="en-GB" altLang="fr-FR" sz="2000" dirty="0" smtClean="0">
                <a:cs typeface="Times New Roman" panose="02020603050405020304" pitchFamily="18" charset="0"/>
              </a:rPr>
              <a:t> </a:t>
            </a:r>
            <a:endParaRPr lang="fr-FR" sz="2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29</a:t>
            </a:fld>
            <a:endParaRPr lang="fr-FR"/>
          </a:p>
        </p:txBody>
      </p:sp>
      <p:sp>
        <p:nvSpPr>
          <p:cNvPr id="589" name="TextBox 588"/>
          <p:cNvSpPr txBox="1"/>
          <p:nvPr/>
        </p:nvSpPr>
        <p:spPr>
          <a:xfrm>
            <a:off x="2896803" y="8397"/>
            <a:ext cx="717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NUCLEAR PHYSICS IN PLASMA: EXPERIMENTAL STUDY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86" name="ZoneTexte 585"/>
          <p:cNvSpPr txBox="1"/>
          <p:nvPr/>
        </p:nvSpPr>
        <p:spPr>
          <a:xfrm>
            <a:off x="26127" y="570259"/>
            <a:ext cx="7707086" cy="369332"/>
          </a:xfrm>
          <a:prstGeom prst="rect">
            <a:avLst/>
          </a:prstGeom>
          <a:solidFill>
            <a:srgbClr val="4029CB">
              <a:alpha val="13000"/>
            </a:srgbClr>
          </a:solidFill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49145" y="1004161"/>
            <a:ext cx="707127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</a:t>
            </a:r>
            <a:r>
              <a:rPr lang="fr-FR" dirty="0" err="1" smtClean="0"/>
              <a:t>carbon</a:t>
            </a:r>
            <a:r>
              <a:rPr lang="fr-FR" dirty="0" smtClean="0"/>
              <a:t> ions for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reaction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High power lasers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accelerate</a:t>
            </a:r>
            <a:r>
              <a:rPr lang="fr-FR" dirty="0"/>
              <a:t> </a:t>
            </a:r>
            <a:r>
              <a:rPr lang="fr-FR" dirty="0" smtClean="0"/>
              <a:t>ions </a:t>
            </a:r>
            <a:r>
              <a:rPr lang="fr-FR" dirty="0"/>
              <a:t>and </a:t>
            </a:r>
            <a:r>
              <a:rPr lang="fr-FR" dirty="0" err="1"/>
              <a:t>produces</a:t>
            </a:r>
            <a:r>
              <a:rPr lang="fr-FR" dirty="0"/>
              <a:t>  </a:t>
            </a:r>
            <a:r>
              <a:rPr lang="fr-FR" dirty="0" smtClean="0"/>
              <a:t>Plasma 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5198540" y="5235288"/>
            <a:ext cx="6817746" cy="1002892"/>
            <a:chOff x="5120826" y="4821077"/>
            <a:chExt cx="6817746" cy="1002892"/>
          </a:xfrm>
          <a:solidFill>
            <a:schemeClr val="bg2"/>
          </a:solidFill>
        </p:grpSpPr>
        <p:sp>
          <p:nvSpPr>
            <p:cNvPr id="613" name="TextBox 612"/>
            <p:cNvSpPr txBox="1"/>
            <p:nvPr/>
          </p:nvSpPr>
          <p:spPr>
            <a:xfrm>
              <a:off x="6176131" y="4821077"/>
              <a:ext cx="5762441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fr-FR" sz="2800" b="1" dirty="0" err="1" smtClean="0"/>
                <a:t>Huge</a:t>
              </a:r>
              <a:r>
                <a:rPr lang="fr-FR" sz="2800" b="1" dirty="0" smtClean="0"/>
                <a:t> </a:t>
              </a:r>
              <a:r>
                <a:rPr lang="fr-FR" sz="2800" b="1" dirty="0" err="1" smtClean="0"/>
                <a:t>quantities</a:t>
              </a:r>
              <a:r>
                <a:rPr lang="fr-FR" sz="2800" b="1" dirty="0" smtClean="0"/>
                <a:t> of  X-rays!!!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fr-FR" sz="2800" b="1" dirty="0" smtClean="0"/>
                <a:t>Our detectors </a:t>
              </a:r>
              <a:r>
                <a:rPr lang="fr-FR" sz="2800" b="1" dirty="0" err="1" smtClean="0"/>
                <a:t>will</a:t>
              </a:r>
              <a:r>
                <a:rPr lang="fr-FR" sz="2800" b="1" dirty="0" smtClean="0"/>
                <a:t> </a:t>
              </a:r>
              <a:r>
                <a:rPr lang="fr-FR" sz="2800" b="1" dirty="0" err="1" smtClean="0"/>
                <a:t>be</a:t>
              </a:r>
              <a:r>
                <a:rPr lang="fr-FR" sz="2800" b="1" dirty="0" smtClean="0"/>
                <a:t> </a:t>
              </a:r>
              <a:r>
                <a:rPr lang="fr-FR" sz="2800" b="1" dirty="0" err="1" smtClean="0"/>
                <a:t>blind</a:t>
              </a:r>
              <a:endParaRPr lang="fr-FR" sz="2800" b="1" dirty="0" smtClean="0"/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826" y="4866320"/>
              <a:ext cx="957649" cy="957649"/>
            </a:xfrm>
            <a:prstGeom prst="rect">
              <a:avLst/>
            </a:prstGeom>
            <a:noFill/>
          </p:spPr>
        </p:pic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3747" y="2492263"/>
            <a:ext cx="1831995" cy="124568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574153" y="1552107"/>
            <a:ext cx="2241176" cy="340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 rot="20168537">
            <a:off x="10482357" y="3257418"/>
            <a:ext cx="1225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HAPPY!!!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0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35" grpId="0" animBg="1"/>
      <p:bldP spid="519" grpId="0"/>
      <p:bldP spid="576" grpId="0"/>
      <p:bldP spid="579" grpId="0"/>
      <p:bldP spid="11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87466"/>
            <a:ext cx="12192000" cy="45719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242"/>
            <a:ext cx="12192000" cy="523220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51554" y="5242"/>
            <a:ext cx="4259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LASER ION ACCELERATION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3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0D62EB8-0042-435D-A0D0-7E8DF166E0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3784" y="985597"/>
            <a:ext cx="3341077" cy="2293123"/>
          </a:xfrm>
          <a:prstGeom prst="rect">
            <a:avLst/>
          </a:prstGeom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9CE9C509-491C-4E56-905E-878CA45DE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61" y="1082832"/>
            <a:ext cx="3522183" cy="213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droite 2"/>
          <p:cNvSpPr/>
          <p:nvPr/>
        </p:nvSpPr>
        <p:spPr>
          <a:xfrm>
            <a:off x="5365652" y="1570158"/>
            <a:ext cx="1611630" cy="822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361843" y="2424234"/>
            <a:ext cx="1615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N</a:t>
            </a:r>
            <a:r>
              <a:rPr lang="fr-FR" dirty="0" smtClean="0"/>
              <a:t>ew </a:t>
            </a:r>
            <a:r>
              <a:rPr lang="fr-FR" dirty="0" err="1" smtClean="0"/>
              <a:t>kind</a:t>
            </a:r>
            <a:r>
              <a:rPr lang="fr-FR" dirty="0" smtClean="0"/>
              <a:t> of </a:t>
            </a:r>
            <a:r>
              <a:rPr lang="fr-FR" dirty="0" err="1" smtClean="0"/>
              <a:t>target</a:t>
            </a:r>
            <a:r>
              <a:rPr lang="fr-FR" dirty="0" smtClean="0"/>
              <a:t> for high </a:t>
            </a:r>
            <a:r>
              <a:rPr lang="fr-FR" dirty="0" err="1" smtClean="0"/>
              <a:t>repetition</a:t>
            </a:r>
            <a:r>
              <a:rPr lang="fr-FR" dirty="0" smtClean="0"/>
              <a:t> rate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16361" y="642229"/>
            <a:ext cx="211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</a:t>
            </a:r>
            <a:r>
              <a:rPr lang="fr-FR" dirty="0" err="1" smtClean="0"/>
              <a:t>shot</a:t>
            </a:r>
            <a:r>
              <a:rPr lang="fr-FR" dirty="0" smtClean="0"/>
              <a:t> per 1 </a:t>
            </a:r>
            <a:r>
              <a:rPr lang="fr-FR" dirty="0" err="1" smtClean="0"/>
              <a:t>hour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963991" y="656903"/>
            <a:ext cx="140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~1Hz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512570" y="1396654"/>
            <a:ext cx="2323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SOLID TARGET: TNSA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635519" y="2794966"/>
            <a:ext cx="1928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GAS TARGET: CSA</a:t>
            </a:r>
            <a:endParaRPr lang="fr-FR" sz="1600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D9BCE88-5218-4E5D-A6FA-4002E1EB511E}"/>
              </a:ext>
            </a:extLst>
          </p:cNvPr>
          <p:cNvGrpSpPr/>
          <p:nvPr/>
        </p:nvGrpSpPr>
        <p:grpSpPr>
          <a:xfrm>
            <a:off x="7633725" y="3196569"/>
            <a:ext cx="3930240" cy="2477345"/>
            <a:chOff x="5466297" y="4189404"/>
            <a:chExt cx="3930240" cy="2191924"/>
          </a:xfrm>
        </p:grpSpPr>
        <p:pic>
          <p:nvPicPr>
            <p:cNvPr id="18" name="Imagen 6" descr="\\homes.cenbg.in2p3.fr\puyuelo\LULI18-PS-F4\IP analysis 2calib\Article_Espectro bien shot 29_nueva_calib_lineas.png">
              <a:extLst>
                <a:ext uri="{FF2B5EF4-FFF2-40B4-BE49-F238E27FC236}">
                  <a16:creationId xmlns:a16="http://schemas.microsoft.com/office/drawing/2014/main" id="{746ED53F-B381-4130-9F32-60D1C3E08105}"/>
                </a:ext>
              </a:extLst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6297" y="4189404"/>
              <a:ext cx="3930240" cy="2191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AB0FDA37-3317-482D-9541-35DFE371013B}"/>
                </a:ext>
              </a:extLst>
            </p:cNvPr>
            <p:cNvSpPr txBox="1"/>
            <p:nvPr/>
          </p:nvSpPr>
          <p:spPr>
            <a:xfrm>
              <a:off x="7167399" y="4429585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H</a:t>
              </a:r>
              <a:r>
                <a:rPr lang="fr-FR" b="1" baseline="30000"/>
                <a:t>+</a:t>
              </a:r>
              <a:endParaRPr lang="fr-FR" b="1"/>
            </a:p>
          </p:txBody>
        </p: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6740F772-1020-4D70-8B62-DB514D78E7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287" y="3506502"/>
            <a:ext cx="4345482" cy="2733208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FF196784-F96F-47C0-B0CA-213DC20A53A5}"/>
              </a:ext>
            </a:extLst>
          </p:cNvPr>
          <p:cNvSpPr txBox="1"/>
          <p:nvPr/>
        </p:nvSpPr>
        <p:spPr>
          <a:xfrm>
            <a:off x="5358187" y="5819988"/>
            <a:ext cx="6619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tabLst>
                <a:tab pos="90170" algn="l"/>
              </a:tabLst>
            </a:pPr>
            <a:r>
              <a:rPr lang="fr-FR" sz="1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Puyuelo-Valdes</a:t>
            </a:r>
            <a:r>
              <a:rPr lang="fr-FR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Proc. SPIE 11037, Laser </a:t>
            </a:r>
            <a:r>
              <a:rPr lang="fr-FR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Acceleration</a:t>
            </a:r>
            <a:r>
              <a:rPr lang="fr-FR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Electrons, Protons, and Ions V, 110370B (2019) </a:t>
            </a:r>
          </a:p>
          <a:p>
            <a:pPr marL="90170">
              <a:tabLst>
                <a:tab pos="90170" algn="l"/>
              </a:tabLst>
            </a:pP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Puyuelo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-Valdes </a:t>
            </a:r>
            <a:r>
              <a:rPr lang="en-US" sz="1200" i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., Phys Plasma, 26, 123109 (2019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B428107-D888-447C-8E9F-C6D2CDAE0352}"/>
              </a:ext>
            </a:extLst>
          </p:cNvPr>
          <p:cNvSpPr txBox="1"/>
          <p:nvPr/>
        </p:nvSpPr>
        <p:spPr>
          <a:xfrm>
            <a:off x="4590317" y="4327656"/>
            <a:ext cx="28686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fr-FR" sz="1200" i="1" dirty="0"/>
              <a:t>ROTH, Met al. Ion Acceleration—Target Normal Sheath Acceleration. CERN Yellow Reports, [</a:t>
            </a:r>
            <a:r>
              <a:rPr lang="en-US" altLang="fr-FR" sz="1200" i="1" dirty="0" err="1"/>
              <a:t>S.l.</a:t>
            </a:r>
            <a:r>
              <a:rPr lang="en-US" altLang="fr-FR" sz="1200" i="1" dirty="0"/>
              <a:t>], v. 1, p. 231, </a:t>
            </a:r>
            <a:r>
              <a:rPr lang="en-US" altLang="fr-FR" sz="1200" i="1" dirty="0" err="1"/>
              <a:t>feb.</a:t>
            </a:r>
            <a:r>
              <a:rPr lang="en-US" altLang="fr-FR" sz="1200" i="1" dirty="0"/>
              <a:t> 2016. </a:t>
            </a:r>
            <a:endParaRPr lang="fr-FR" alt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34900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42"/>
          <p:cNvSpPr txBox="1">
            <a:spLocks/>
          </p:cNvSpPr>
          <p:nvPr/>
        </p:nvSpPr>
        <p:spPr>
          <a:xfrm>
            <a:off x="9912424" y="6508772"/>
            <a:ext cx="432048" cy="28575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523485-73E8-45EE-93FA-42B7B2A35B77}" type="slidenum">
              <a:rPr lang="fr-FR" sz="120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4</a:t>
            </a:fld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Image 2">
            <a:extLst>
              <a:ext uri="{FF2B5EF4-FFF2-40B4-BE49-F238E27FC236}">
                <a16:creationId xmlns:a16="http://schemas.microsoft.com/office/drawing/2014/main" id="{445BBA31-8F51-4934-A646-6C9DE0A52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t="50201"/>
          <a:stretch/>
        </p:blipFill>
        <p:spPr bwMode="auto">
          <a:xfrm>
            <a:off x="939881" y="4618792"/>
            <a:ext cx="2073850" cy="121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3">
            <a:extLst>
              <a:ext uri="{FF2B5EF4-FFF2-40B4-BE49-F238E27FC236}">
                <a16:creationId xmlns:a16="http://schemas.microsoft.com/office/drawing/2014/main" id="{6B67192B-5A3F-40A8-AE12-D85E79317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" r="-3365" b="38714"/>
          <a:stretch/>
        </p:blipFill>
        <p:spPr bwMode="auto">
          <a:xfrm>
            <a:off x="924277" y="3023402"/>
            <a:ext cx="2168502" cy="135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01B870B-9A16-463E-A23E-185104A6A460}"/>
              </a:ext>
            </a:extLst>
          </p:cNvPr>
          <p:cNvSpPr txBox="1"/>
          <p:nvPr/>
        </p:nvSpPr>
        <p:spPr>
          <a:xfrm>
            <a:off x="1851191" y="5970937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Solenoid valve + nozzle</a:t>
            </a:r>
            <a:endParaRPr lang="fr-FR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6" descr="Y:\CENBG\07-Gas Jet Simulations\11-Images\3D1C24.png">
            <a:extLst>
              <a:ext uri="{FF2B5EF4-FFF2-40B4-BE49-F238E27FC236}">
                <a16:creationId xmlns:a16="http://schemas.microsoft.com/office/drawing/2014/main" id="{2FA53C7A-A8E5-4045-B96A-C5368FE15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1782" y="1706120"/>
            <a:ext cx="1265940" cy="113991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DF550E5A-44BD-4C06-8981-F00051870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208"/>
          <a:stretch/>
        </p:blipFill>
        <p:spPr bwMode="auto">
          <a:xfrm>
            <a:off x="8009721" y="3782665"/>
            <a:ext cx="3512118" cy="24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0A3E72-B9C6-4A28-BE2A-A066734274BB}"/>
              </a:ext>
            </a:extLst>
          </p:cNvPr>
          <p:cNvSpPr/>
          <p:nvPr/>
        </p:nvSpPr>
        <p:spPr>
          <a:xfrm>
            <a:off x="469654" y="5861958"/>
            <a:ext cx="6898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/>
              <a:t>J.L. Henares, et al. </a:t>
            </a:r>
            <a:r>
              <a:rPr lang="fr-FR" sz="1200" i="1" dirty="0" err="1"/>
              <a:t>Rev</a:t>
            </a:r>
            <a:r>
              <a:rPr lang="fr-FR" sz="1200" i="1" dirty="0"/>
              <a:t>. </a:t>
            </a:r>
            <a:r>
              <a:rPr lang="fr-FR" sz="1200" i="1" dirty="0" err="1"/>
              <a:t>Sci</a:t>
            </a:r>
            <a:r>
              <a:rPr lang="fr-FR" sz="1200" i="1" dirty="0"/>
              <a:t>. </a:t>
            </a:r>
            <a:r>
              <a:rPr lang="fr-FR" sz="1200" i="1" dirty="0" err="1"/>
              <a:t>Instrum</a:t>
            </a:r>
            <a:r>
              <a:rPr lang="fr-FR" sz="1200" i="1" dirty="0"/>
              <a:t>. 90, 063302 (2019)</a:t>
            </a:r>
          </a:p>
          <a:p>
            <a:r>
              <a:rPr lang="fr-FR" sz="1200" i="1" dirty="0"/>
              <a:t>J L Henares, J. Phys. : </a:t>
            </a:r>
            <a:r>
              <a:rPr lang="fr-FR" sz="1200" i="1" dirty="0" err="1"/>
              <a:t>Conf</a:t>
            </a:r>
            <a:r>
              <a:rPr lang="fr-FR" sz="1200" i="1" dirty="0"/>
              <a:t>. </a:t>
            </a:r>
            <a:r>
              <a:rPr lang="fr-FR" sz="1200" i="1" dirty="0" err="1"/>
              <a:t>Ser</a:t>
            </a:r>
            <a:r>
              <a:rPr lang="fr-FR" sz="1200" i="1" dirty="0"/>
              <a:t>. 1079 012004 (2018)</a:t>
            </a:r>
          </a:p>
        </p:txBody>
      </p:sp>
      <p:pic>
        <p:nvPicPr>
          <p:cNvPr id="46" name="Picture 2" descr="Y:\CENBG\04-Articles\2018-Article\Figures_art2\Fig3.png">
            <a:extLst>
              <a:ext uri="{FF2B5EF4-FFF2-40B4-BE49-F238E27FC236}">
                <a16:creationId xmlns:a16="http://schemas.microsoft.com/office/drawing/2014/main" id="{40B7937D-83DF-4200-B314-E25AE002C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9846" y="1134195"/>
            <a:ext cx="3512118" cy="2606637"/>
          </a:xfrm>
          <a:prstGeom prst="rect">
            <a:avLst/>
          </a:prstGeom>
          <a:noFill/>
        </p:spPr>
      </p:pic>
      <p:pic>
        <p:nvPicPr>
          <p:cNvPr id="7169" name="Image 7168">
            <a:extLst>
              <a:ext uri="{FF2B5EF4-FFF2-40B4-BE49-F238E27FC236}">
                <a16:creationId xmlns:a16="http://schemas.microsoft.com/office/drawing/2014/main" id="{7AD737CA-09EF-4BCF-8995-A5530247415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06224" y="1263214"/>
            <a:ext cx="3116055" cy="4668364"/>
          </a:xfrm>
          <a:prstGeom prst="rect">
            <a:avLst/>
          </a:prstGeom>
        </p:spPr>
      </p:pic>
      <p:sp>
        <p:nvSpPr>
          <p:cNvPr id="51" name="ZoneTexte 1">
            <a:extLst>
              <a:ext uri="{FF2B5EF4-FFF2-40B4-BE49-F238E27FC236}">
                <a16:creationId xmlns:a16="http://schemas.microsoft.com/office/drawing/2014/main" id="{7383B7DF-0C32-42D1-918D-F0080D1AB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0377" y="806747"/>
            <a:ext cx="31189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fr-FR" dirty="0" err="1"/>
              <a:t>Interféromètre</a:t>
            </a:r>
            <a:r>
              <a:rPr lang="en-US" altLang="fr-FR" dirty="0"/>
              <a:t> Mach-</a:t>
            </a:r>
            <a:r>
              <a:rPr lang="en-US" altLang="fr-FR" dirty="0" err="1"/>
              <a:t>Zehnder</a:t>
            </a:r>
            <a:r>
              <a:rPr lang="en-US" altLang="fr-FR" dirty="0"/>
              <a:t> </a:t>
            </a:r>
            <a:endParaRPr lang="fr-FR" alt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4CFA0A-903C-425B-82D8-0B2E199332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76" y="4986382"/>
            <a:ext cx="1001467" cy="47506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077BC6E-15AB-4790-9EC0-A4B9BAD36CA6}"/>
              </a:ext>
            </a:extLst>
          </p:cNvPr>
          <p:cNvSpPr txBox="1"/>
          <p:nvPr/>
        </p:nvSpPr>
        <p:spPr>
          <a:xfrm>
            <a:off x="226380" y="529162"/>
            <a:ext cx="260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W</a:t>
            </a:r>
            <a:r>
              <a:rPr lang="en-GB" sz="2400" dirty="0" smtClean="0"/>
              <a:t>ith </a:t>
            </a:r>
            <a:r>
              <a:rPr lang="en-GB" sz="2400" dirty="0"/>
              <a:t>gas jet targets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11764" y="1182739"/>
            <a:ext cx="258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Service instrumentation 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4</a:t>
            </a:fld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0" y="5242"/>
            <a:ext cx="12192000" cy="523220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5"/>
          <p:cNvSpPr txBox="1"/>
          <p:nvPr/>
        </p:nvSpPr>
        <p:spPr>
          <a:xfrm>
            <a:off x="4287643" y="-8279"/>
            <a:ext cx="4259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LASER DRIVEN ION SOURCE ACCELERATION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32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87466"/>
            <a:ext cx="12192000" cy="45719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242"/>
            <a:ext cx="12192000" cy="523220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1162" y="-20178"/>
            <a:ext cx="548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800" b="1" dirty="0" smtClean="0">
                <a:solidFill>
                  <a:schemeClr val="bg1"/>
                </a:solidFill>
              </a:rPr>
              <a:t>ONLINE PROTON DETECTION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5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0" y="509504"/>
            <a:ext cx="7784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Imaging plates are a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r>
              <a:rPr lang="fr-FR" dirty="0" smtClean="0"/>
              <a:t> for </a:t>
            </a:r>
            <a:r>
              <a:rPr lang="fr-FR" dirty="0" err="1" smtClean="0"/>
              <a:t>detection</a:t>
            </a:r>
            <a:r>
              <a:rPr lang="fr-FR" dirty="0" smtClean="0"/>
              <a:t> of laser </a:t>
            </a:r>
            <a:r>
              <a:rPr lang="fr-FR" dirty="0" err="1" smtClean="0"/>
              <a:t>accelerated</a:t>
            </a:r>
            <a:r>
              <a:rPr lang="fr-FR" dirty="0" smtClean="0"/>
              <a:t> protons</a:t>
            </a:r>
            <a:endParaRPr lang="fr-FR" dirty="0"/>
          </a:p>
          <a:p>
            <a:r>
              <a:rPr lang="fr-FR" dirty="0" smtClean="0"/>
              <a:t>High </a:t>
            </a:r>
            <a:r>
              <a:rPr lang="fr-FR" dirty="0" err="1" smtClean="0"/>
              <a:t>repetition</a:t>
            </a:r>
            <a:r>
              <a:rPr lang="fr-FR" dirty="0" smtClean="0"/>
              <a:t> rate </a:t>
            </a:r>
            <a:r>
              <a:rPr lang="fr-FR" dirty="0" err="1" smtClean="0"/>
              <a:t>implies</a:t>
            </a:r>
            <a:r>
              <a:rPr lang="fr-FR" dirty="0" smtClean="0"/>
              <a:t> online </a:t>
            </a:r>
            <a:r>
              <a:rPr lang="fr-FR" dirty="0" err="1" smtClean="0"/>
              <a:t>detection</a:t>
            </a:r>
            <a:r>
              <a:rPr lang="fr-FR" dirty="0" smtClean="0"/>
              <a:t> </a:t>
            </a:r>
            <a:endParaRPr lang="fr-FR" dirty="0"/>
          </a:p>
        </p:txBody>
      </p:sp>
      <p:grpSp>
        <p:nvGrpSpPr>
          <p:cNvPr id="25" name="Groupe 24"/>
          <p:cNvGrpSpPr/>
          <p:nvPr/>
        </p:nvGrpSpPr>
        <p:grpSpPr>
          <a:xfrm>
            <a:off x="629611" y="1631808"/>
            <a:ext cx="3422057" cy="3365501"/>
            <a:chOff x="503881" y="1666098"/>
            <a:chExt cx="3422057" cy="3365501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81" y="1666098"/>
              <a:ext cx="3422057" cy="3187066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988428" y="3979349"/>
              <a:ext cx="1038492" cy="1052250"/>
            </a:xfrm>
            <a:prstGeom prst="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9198200" y="2008471"/>
            <a:ext cx="2711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Imaging plates are </a:t>
            </a:r>
            <a:r>
              <a:rPr lang="fr-FR" dirty="0" err="1" smtClean="0"/>
              <a:t>limited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high </a:t>
            </a:r>
            <a:r>
              <a:rPr lang="fr-FR" dirty="0" err="1" smtClean="0"/>
              <a:t>repetition</a:t>
            </a:r>
            <a:r>
              <a:rPr lang="fr-FR" dirty="0" smtClean="0"/>
              <a:t> rate Lasers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Not </a:t>
            </a:r>
            <a:r>
              <a:rPr lang="fr-FR" dirty="0" err="1" smtClean="0"/>
              <a:t>suitable</a:t>
            </a:r>
            <a:r>
              <a:rPr lang="fr-FR" dirty="0" smtClean="0"/>
              <a:t> for online </a:t>
            </a:r>
            <a:r>
              <a:rPr lang="fr-FR" dirty="0" err="1" smtClean="0"/>
              <a:t>detection</a:t>
            </a:r>
            <a:r>
              <a:rPr lang="fr-FR" dirty="0" smtClean="0"/>
              <a:t> 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CMOS detector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450018" y="1226409"/>
            <a:ext cx="4874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Thomson Parabola + Imaging Plates IP</a:t>
            </a:r>
            <a:endParaRPr lang="fr-FR" sz="2400" dirty="0"/>
          </a:p>
        </p:txBody>
      </p:sp>
      <p:grpSp>
        <p:nvGrpSpPr>
          <p:cNvPr id="24" name="Groupe 23"/>
          <p:cNvGrpSpPr/>
          <p:nvPr/>
        </p:nvGrpSpPr>
        <p:grpSpPr>
          <a:xfrm>
            <a:off x="4670343" y="1689275"/>
            <a:ext cx="4387932" cy="3187066"/>
            <a:chOff x="4687488" y="1666098"/>
            <a:chExt cx="4387932" cy="3187066"/>
          </a:xfrm>
        </p:grpSpPr>
        <p:sp>
          <p:nvSpPr>
            <p:cNvPr id="14" name="ZoneTexte 13"/>
            <p:cNvSpPr txBox="1"/>
            <p:nvPr/>
          </p:nvSpPr>
          <p:spPr>
            <a:xfrm>
              <a:off x="4687488" y="1666098"/>
              <a:ext cx="4387932" cy="3187066"/>
            </a:xfrm>
            <a:prstGeom prst="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7689" y="1776286"/>
              <a:ext cx="4158961" cy="2941143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6228897" y="1943097"/>
              <a:ext cx="4610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IP</a:t>
              </a:r>
              <a:endParaRPr lang="fr-FR" dirty="0"/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>
              <a:off x="6519502" y="2234214"/>
              <a:ext cx="567098" cy="280386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8273931" y="5167464"/>
            <a:ext cx="3635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Thomson Parabola + </a:t>
            </a:r>
            <a:r>
              <a:rPr lang="fr-FR" b="1" dirty="0" smtClean="0"/>
              <a:t>CMOS detector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5793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8405">
            <a:off x="5774910" y="1526362"/>
            <a:ext cx="2020592" cy="20205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87466"/>
            <a:ext cx="12192000" cy="45719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242"/>
            <a:ext cx="12192000" cy="523220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1162" y="-20178"/>
            <a:ext cx="548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800" dirty="0" smtClean="0">
                <a:solidFill>
                  <a:schemeClr val="bg1"/>
                </a:solidFill>
              </a:rPr>
              <a:t>ONLINE PROTON DETECTION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6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907866" y="736274"/>
            <a:ext cx="4885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CMOS </a:t>
            </a:r>
            <a:r>
              <a:rPr lang="fr-FR" dirty="0" err="1" smtClean="0"/>
              <a:t>RadEye</a:t>
            </a:r>
            <a:r>
              <a:rPr lang="fr-FR" dirty="0" smtClean="0"/>
              <a:t> detector calibration </a:t>
            </a:r>
            <a:r>
              <a:rPr lang="fr-FR" dirty="0" err="1" smtClean="0"/>
              <a:t>done</a:t>
            </a:r>
            <a:r>
              <a:rPr lang="fr-FR" dirty="0" smtClean="0"/>
              <a:t> at AIFIRA 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123605" y="4799830"/>
            <a:ext cx="2346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Energy</a:t>
            </a:r>
            <a:r>
              <a:rPr lang="fr-FR" dirty="0" smtClean="0"/>
              <a:t>: 3MeV</a:t>
            </a:r>
          </a:p>
          <a:p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diameter</a:t>
            </a:r>
            <a:r>
              <a:rPr lang="fr-FR" dirty="0" smtClean="0"/>
              <a:t>: 1µm</a:t>
            </a:r>
          </a:p>
          <a:p>
            <a:r>
              <a:rPr lang="fr-FR" dirty="0" err="1" smtClean="0"/>
              <a:t>Mean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r>
              <a:rPr lang="fr-FR" dirty="0" smtClean="0"/>
              <a:t> ~1pA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029" y="1289987"/>
            <a:ext cx="3471590" cy="2824061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0110792" y="3284361"/>
            <a:ext cx="69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Front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57824" y="2468199"/>
            <a:ext cx="602615" cy="810053"/>
          </a:xfrm>
          <a:prstGeom prst="rect">
            <a:avLst/>
          </a:prstGeom>
          <a:solidFill>
            <a:schemeClr val="accent1">
              <a:lumMod val="40000"/>
              <a:lumOff val="60000"/>
              <a:alpha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9517002" y="3093252"/>
            <a:ext cx="489673" cy="264256"/>
          </a:xfrm>
          <a:prstGeom prst="straightConnector1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8213687" y="3278252"/>
            <a:ext cx="177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E79B"/>
                </a:solidFill>
              </a:rPr>
              <a:t>CMOS detector sensitive area</a:t>
            </a:r>
            <a:endParaRPr lang="fr-FR" dirty="0">
              <a:solidFill>
                <a:srgbClr val="FFE79B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8668998" y="2456555"/>
            <a:ext cx="583308" cy="592507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avec flèche 36"/>
          <p:cNvCxnSpPr/>
          <p:nvPr/>
        </p:nvCxnSpPr>
        <p:spPr>
          <a:xfrm flipH="1">
            <a:off x="9010710" y="1680537"/>
            <a:ext cx="200609" cy="744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8910179" y="1397850"/>
            <a:ext cx="804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Quartz</a:t>
            </a:r>
            <a:endParaRPr lang="fr-FR" sz="1400" dirty="0"/>
          </a:p>
        </p:txBody>
      </p:sp>
      <p:sp>
        <p:nvSpPr>
          <p:cNvPr id="42" name="ZoneTexte 41"/>
          <p:cNvSpPr txBox="1"/>
          <p:nvPr/>
        </p:nvSpPr>
        <p:spPr>
          <a:xfrm>
            <a:off x="5526221" y="3469027"/>
            <a:ext cx="236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Pixel </a:t>
            </a:r>
            <a:r>
              <a:rPr lang="fr-FR" dirty="0"/>
              <a:t>dimension: </a:t>
            </a:r>
            <a:r>
              <a:rPr lang="fr-FR" dirty="0" smtClean="0"/>
              <a:t>20µm 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9252306" y="4710530"/>
            <a:ext cx="2383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Nano </a:t>
            </a:r>
            <a:r>
              <a:rPr lang="fr-FR" sz="1600" dirty="0" err="1" smtClean="0"/>
              <a:t>beamline</a:t>
            </a:r>
            <a:r>
              <a:rPr lang="fr-FR" sz="1600" dirty="0" smtClean="0"/>
              <a:t> to </a:t>
            </a:r>
            <a:r>
              <a:rPr lang="fr-FR" sz="1600" dirty="0" err="1" smtClean="0"/>
              <a:t>fully</a:t>
            </a:r>
            <a:r>
              <a:rPr lang="fr-FR" sz="1600" dirty="0" smtClean="0"/>
              <a:t> control the </a:t>
            </a:r>
            <a:r>
              <a:rPr lang="fr-FR" sz="1600" dirty="0" err="1" smtClean="0"/>
              <a:t>sweep</a:t>
            </a:r>
            <a:r>
              <a:rPr lang="fr-FR" sz="1600" dirty="0" smtClean="0"/>
              <a:t> </a:t>
            </a:r>
            <a:r>
              <a:rPr lang="fr-FR" sz="1600" dirty="0" err="1" smtClean="0"/>
              <a:t>through</a:t>
            </a:r>
            <a:r>
              <a:rPr lang="fr-FR" sz="1600" dirty="0" smtClean="0"/>
              <a:t> </a:t>
            </a:r>
            <a:r>
              <a:rPr lang="fr-FR" sz="1600" dirty="0" err="1" smtClean="0"/>
              <a:t>different</a:t>
            </a:r>
            <a:r>
              <a:rPr lang="fr-FR" sz="1600" dirty="0" smtClean="0"/>
              <a:t> pixels of the detector</a:t>
            </a:r>
            <a:endParaRPr lang="fr-FR" sz="1600" dirty="0"/>
          </a:p>
        </p:txBody>
      </p:sp>
      <p:sp>
        <p:nvSpPr>
          <p:cNvPr id="2" name="ZoneTexte 1"/>
          <p:cNvSpPr txBox="1"/>
          <p:nvPr/>
        </p:nvSpPr>
        <p:spPr>
          <a:xfrm>
            <a:off x="615462" y="766900"/>
            <a:ext cx="393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CMOS </a:t>
            </a:r>
            <a:r>
              <a:rPr lang="fr-FR" dirty="0" err="1" smtClean="0"/>
              <a:t>from</a:t>
            </a:r>
            <a:r>
              <a:rPr lang="fr-FR" dirty="0" smtClean="0"/>
              <a:t> IPHC Strasbourg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67891" y="1571734"/>
            <a:ext cx="4285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Collaboration</a:t>
            </a:r>
          </a:p>
          <a:p>
            <a:endParaRPr lang="fr-FR" dirty="0"/>
          </a:p>
          <a:p>
            <a:r>
              <a:rPr lang="fr-FR" dirty="0" smtClean="0"/>
              <a:t>First test </a:t>
            </a:r>
            <a:r>
              <a:rPr lang="fr-FR" dirty="0" err="1" smtClean="0"/>
              <a:t>was</a:t>
            </a:r>
            <a:r>
              <a:rPr lang="fr-FR" dirty="0" smtClean="0"/>
              <a:t> in April 2021, LULI PICO 2000</a:t>
            </a:r>
          </a:p>
          <a:p>
            <a:endParaRPr lang="fr-FR" dirty="0"/>
          </a:p>
          <a:p>
            <a:r>
              <a:rPr lang="fr-FR" dirty="0" smtClean="0"/>
              <a:t>EMP challenges</a:t>
            </a:r>
            <a:endParaRPr lang="fr-FR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331A4795-BE2C-46AC-8A51-2784FF835C5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6452" y="4760769"/>
            <a:ext cx="5145265" cy="1211041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2AE83AA0-E720-4756-AB38-54AF80DC5410}"/>
              </a:ext>
            </a:extLst>
          </p:cNvPr>
          <p:cNvSpPr txBox="1"/>
          <p:nvPr/>
        </p:nvSpPr>
        <p:spPr>
          <a:xfrm>
            <a:off x="474513" y="4233781"/>
            <a:ext cx="376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http://www.iphc.cnrs.fr/PLUME.html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B2AB69CF-5761-4BBB-A940-3246DF1E73A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286" y="3255839"/>
            <a:ext cx="2577974" cy="7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725" y="864778"/>
            <a:ext cx="6347338" cy="47605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87466"/>
            <a:ext cx="12192000" cy="45719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242"/>
            <a:ext cx="12192000" cy="523220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7</a:t>
            </a:fld>
            <a:endParaRPr lang="fr-FR"/>
          </a:p>
        </p:txBody>
      </p:sp>
      <p:sp>
        <p:nvSpPr>
          <p:cNvPr id="17" name="TextBox 5"/>
          <p:cNvSpPr txBox="1"/>
          <p:nvPr/>
        </p:nvSpPr>
        <p:spPr>
          <a:xfrm>
            <a:off x="3351162" y="-20178"/>
            <a:ext cx="548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800" dirty="0" smtClean="0">
                <a:solidFill>
                  <a:schemeClr val="bg1"/>
                </a:solidFill>
              </a:rPr>
              <a:t>ONLINE PROTON DETECTION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9878" y="553882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Obtained</a:t>
            </a:r>
            <a:r>
              <a:rPr lang="fr-FR" dirty="0" smtClean="0"/>
              <a:t> Calibration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3581400" y="1922282"/>
            <a:ext cx="154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y</a:t>
            </a:r>
            <a:r>
              <a:rPr lang="fr-FR" dirty="0" smtClean="0"/>
              <a:t>=0.009</a:t>
            </a:r>
            <a:r>
              <a:rPr lang="fr-FR" i="1" dirty="0" smtClean="0"/>
              <a:t>x</a:t>
            </a:r>
            <a:r>
              <a:rPr lang="fr-FR" dirty="0" smtClean="0"/>
              <a:t>+ 181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9273933" y="1881402"/>
            <a:ext cx="179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France</a:t>
            </a:r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74" y="2022080"/>
            <a:ext cx="2298251" cy="301244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9076571" y="1962219"/>
            <a:ext cx="2434692" cy="313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7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37"/>
          <p:cNvGrpSpPr/>
          <p:nvPr/>
        </p:nvGrpSpPr>
        <p:grpSpPr>
          <a:xfrm>
            <a:off x="7406927" y="1152576"/>
            <a:ext cx="4225876" cy="2027892"/>
            <a:chOff x="7036974" y="897763"/>
            <a:chExt cx="4225876" cy="2166301"/>
          </a:xfrm>
        </p:grpSpPr>
        <p:grpSp>
          <p:nvGrpSpPr>
            <p:cNvPr id="84" name="Group 56"/>
            <p:cNvGrpSpPr/>
            <p:nvPr/>
          </p:nvGrpSpPr>
          <p:grpSpPr>
            <a:xfrm>
              <a:off x="8387445" y="2071997"/>
              <a:ext cx="2321372" cy="886915"/>
              <a:chOff x="2333064" y="4102647"/>
              <a:chExt cx="2817159" cy="1187408"/>
            </a:xfrm>
          </p:grpSpPr>
          <p:grpSp>
            <p:nvGrpSpPr>
              <p:cNvPr id="86" name="Group 62"/>
              <p:cNvGrpSpPr/>
              <p:nvPr/>
            </p:nvGrpSpPr>
            <p:grpSpPr>
              <a:xfrm>
                <a:off x="2333064" y="4102647"/>
                <a:ext cx="2817159" cy="1187408"/>
                <a:chOff x="1969994" y="4035918"/>
                <a:chExt cx="2210779" cy="704170"/>
              </a:xfrm>
            </p:grpSpPr>
            <p:sp>
              <p:nvSpPr>
                <p:cNvPr id="89" name="Oval 67"/>
                <p:cNvSpPr/>
                <p:nvPr/>
              </p:nvSpPr>
              <p:spPr>
                <a:xfrm>
                  <a:off x="3864767" y="4035918"/>
                  <a:ext cx="316006" cy="700745"/>
                </a:xfrm>
                <a:prstGeom prst="ellipse">
                  <a:avLst/>
                </a:prstGeom>
                <a:solidFill>
                  <a:srgbClr val="FFC2C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0" name="Group 68"/>
                <p:cNvGrpSpPr/>
                <p:nvPr/>
              </p:nvGrpSpPr>
              <p:grpSpPr>
                <a:xfrm>
                  <a:off x="2147047" y="4039343"/>
                  <a:ext cx="1875725" cy="693897"/>
                  <a:chOff x="905435" y="4089711"/>
                  <a:chExt cx="1875725" cy="693897"/>
                </a:xfrm>
              </p:grpSpPr>
              <p:sp>
                <p:nvSpPr>
                  <p:cNvPr id="92" name="Rectangle 91"/>
                  <p:cNvSpPr/>
                  <p:nvPr/>
                </p:nvSpPr>
                <p:spPr>
                  <a:xfrm>
                    <a:off x="905435" y="4089711"/>
                    <a:ext cx="1098176" cy="693897"/>
                  </a:xfrm>
                  <a:prstGeom prst="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>
                  <a:xfrm>
                    <a:off x="2014674" y="4089711"/>
                    <a:ext cx="766486" cy="693897"/>
                  </a:xfrm>
                  <a:prstGeom prst="rect">
                    <a:avLst/>
                  </a:prstGeom>
                  <a:solidFill>
                    <a:srgbClr val="FFC2C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1" name="Oval 69"/>
                <p:cNvSpPr/>
                <p:nvPr/>
              </p:nvSpPr>
              <p:spPr>
                <a:xfrm>
                  <a:off x="1969994" y="4039343"/>
                  <a:ext cx="316006" cy="700745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7" name="TextBox 65"/>
              <p:cNvSpPr txBox="1"/>
              <p:nvPr/>
            </p:nvSpPr>
            <p:spPr>
              <a:xfrm>
                <a:off x="2872701" y="4484594"/>
                <a:ext cx="898126" cy="49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LaBr3</a:t>
                </a:r>
                <a:endParaRPr lang="en-US" dirty="0"/>
              </a:p>
            </p:txBody>
          </p:sp>
          <p:sp>
            <p:nvSpPr>
              <p:cNvPr id="88" name="TextBox 66"/>
              <p:cNvSpPr txBox="1"/>
              <p:nvPr/>
            </p:nvSpPr>
            <p:spPr>
              <a:xfrm>
                <a:off x="4204325" y="4490855"/>
                <a:ext cx="764728" cy="528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PMT</a:t>
                </a:r>
                <a:endParaRPr lang="en-US" dirty="0"/>
              </a:p>
            </p:txBody>
          </p:sp>
        </p:grpSp>
        <p:sp>
          <p:nvSpPr>
            <p:cNvPr id="78" name="Rounded Rectangle 36"/>
            <p:cNvSpPr/>
            <p:nvPr/>
          </p:nvSpPr>
          <p:spPr>
            <a:xfrm>
              <a:off x="7036974" y="897763"/>
              <a:ext cx="4225876" cy="216630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37"/>
          <p:cNvGrpSpPr/>
          <p:nvPr/>
        </p:nvGrpSpPr>
        <p:grpSpPr>
          <a:xfrm>
            <a:off x="7406927" y="1156424"/>
            <a:ext cx="4225876" cy="2027892"/>
            <a:chOff x="7036973" y="897763"/>
            <a:chExt cx="4225876" cy="2166301"/>
          </a:xfrm>
        </p:grpSpPr>
        <p:grpSp>
          <p:nvGrpSpPr>
            <p:cNvPr id="120" name="Group 33"/>
            <p:cNvGrpSpPr/>
            <p:nvPr/>
          </p:nvGrpSpPr>
          <p:grpSpPr>
            <a:xfrm>
              <a:off x="7409790" y="1403728"/>
              <a:ext cx="3314975" cy="1559099"/>
              <a:chOff x="7369449" y="1662443"/>
              <a:chExt cx="3314975" cy="1559099"/>
            </a:xfrm>
          </p:grpSpPr>
          <p:sp>
            <p:nvSpPr>
              <p:cNvPr id="122" name="Freeform 54"/>
              <p:cNvSpPr/>
              <p:nvPr/>
            </p:nvSpPr>
            <p:spPr>
              <a:xfrm rot="1277974">
                <a:off x="8343923" y="1758687"/>
                <a:ext cx="1531292" cy="791224"/>
              </a:xfrm>
              <a:custGeom>
                <a:avLst/>
                <a:gdLst>
                  <a:gd name="connsiteX0" fmla="*/ 0 w 1976718"/>
                  <a:gd name="connsiteY0" fmla="*/ 293683 h 791224"/>
                  <a:gd name="connsiteX1" fmla="*/ 275665 w 1976718"/>
                  <a:gd name="connsiteY1" fmla="*/ 11295 h 791224"/>
                  <a:gd name="connsiteX2" fmla="*/ 786653 w 1976718"/>
                  <a:gd name="connsiteY2" fmla="*/ 51636 h 791224"/>
                  <a:gd name="connsiteX3" fmla="*/ 1559859 w 1976718"/>
                  <a:gd name="connsiteY3" fmla="*/ 98700 h 791224"/>
                  <a:gd name="connsiteX4" fmla="*/ 1976718 w 1976718"/>
                  <a:gd name="connsiteY4" fmla="*/ 791224 h 791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6718" h="791224">
                    <a:moveTo>
                      <a:pt x="0" y="293683"/>
                    </a:moveTo>
                    <a:cubicBezTo>
                      <a:pt x="72278" y="172659"/>
                      <a:pt x="144556" y="51636"/>
                      <a:pt x="275665" y="11295"/>
                    </a:cubicBezTo>
                    <a:cubicBezTo>
                      <a:pt x="406774" y="-29046"/>
                      <a:pt x="786653" y="51636"/>
                      <a:pt x="786653" y="51636"/>
                    </a:cubicBezTo>
                    <a:cubicBezTo>
                      <a:pt x="1000685" y="66203"/>
                      <a:pt x="1361515" y="-24564"/>
                      <a:pt x="1559859" y="98700"/>
                    </a:cubicBezTo>
                    <a:cubicBezTo>
                      <a:pt x="1758203" y="221964"/>
                      <a:pt x="1867460" y="506594"/>
                      <a:pt x="1976718" y="791224"/>
                    </a:cubicBezTo>
                  </a:path>
                </a:pathLst>
              </a:custGeom>
              <a:noFill/>
              <a:ln w="28575">
                <a:solidFill>
                  <a:srgbClr val="0022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3" name="Group 56"/>
              <p:cNvGrpSpPr/>
              <p:nvPr/>
            </p:nvGrpSpPr>
            <p:grpSpPr>
              <a:xfrm>
                <a:off x="8347104" y="2330710"/>
                <a:ext cx="2337320" cy="890832"/>
                <a:chOff x="2333064" y="4102644"/>
                <a:chExt cx="2836513" cy="1192652"/>
              </a:xfrm>
            </p:grpSpPr>
            <p:grpSp>
              <p:nvGrpSpPr>
                <p:cNvPr id="125" name="Group 62"/>
                <p:cNvGrpSpPr/>
                <p:nvPr/>
              </p:nvGrpSpPr>
              <p:grpSpPr>
                <a:xfrm>
                  <a:off x="2333064" y="4102644"/>
                  <a:ext cx="2836513" cy="1192652"/>
                  <a:chOff x="1969994" y="4035917"/>
                  <a:chExt cx="2225967" cy="707280"/>
                </a:xfrm>
              </p:grpSpPr>
              <p:sp>
                <p:nvSpPr>
                  <p:cNvPr id="128" name="Oval 67"/>
                  <p:cNvSpPr/>
                  <p:nvPr/>
                </p:nvSpPr>
                <p:spPr>
                  <a:xfrm>
                    <a:off x="3864766" y="4035917"/>
                    <a:ext cx="331195" cy="707280"/>
                  </a:xfrm>
                  <a:prstGeom prst="ellipse">
                    <a:avLst/>
                  </a:prstGeom>
                  <a:solidFill>
                    <a:srgbClr val="FFEF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29" name="Group 68"/>
                  <p:cNvGrpSpPr/>
                  <p:nvPr/>
                </p:nvGrpSpPr>
                <p:grpSpPr>
                  <a:xfrm>
                    <a:off x="2147047" y="4039343"/>
                    <a:ext cx="1912567" cy="700369"/>
                    <a:chOff x="905435" y="4089711"/>
                    <a:chExt cx="1912567" cy="700369"/>
                  </a:xfrm>
                </p:grpSpPr>
                <p:sp>
                  <p:nvSpPr>
                    <p:cNvPr id="131" name="Rectangle 130"/>
                    <p:cNvSpPr/>
                    <p:nvPr/>
                  </p:nvSpPr>
                  <p:spPr>
                    <a:xfrm>
                      <a:off x="905435" y="4089711"/>
                      <a:ext cx="1098176" cy="693897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 131"/>
                    <p:cNvSpPr/>
                    <p:nvPr/>
                  </p:nvSpPr>
                  <p:spPr>
                    <a:xfrm>
                      <a:off x="2014674" y="4089712"/>
                      <a:ext cx="803328" cy="700368"/>
                    </a:xfrm>
                    <a:prstGeom prst="rect">
                      <a:avLst/>
                    </a:prstGeom>
                    <a:solidFill>
                      <a:srgbClr val="FFEF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30" name="Oval 69"/>
                  <p:cNvSpPr/>
                  <p:nvPr/>
                </p:nvSpPr>
                <p:spPr>
                  <a:xfrm>
                    <a:off x="1969994" y="4039343"/>
                    <a:ext cx="316006" cy="700745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6" name="TextBox 65"/>
                <p:cNvSpPr txBox="1"/>
                <p:nvPr/>
              </p:nvSpPr>
              <p:spPr>
                <a:xfrm>
                  <a:off x="2872701" y="4484594"/>
                  <a:ext cx="898126" cy="4944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LaBr3</a:t>
                  </a:r>
                  <a:endParaRPr lang="en-US" dirty="0"/>
                </a:p>
              </p:txBody>
            </p:sp>
            <p:sp>
              <p:nvSpPr>
                <p:cNvPr id="127" name="TextBox 66"/>
                <p:cNvSpPr txBox="1"/>
                <p:nvPr/>
              </p:nvSpPr>
              <p:spPr>
                <a:xfrm>
                  <a:off x="4204325" y="4490855"/>
                  <a:ext cx="7647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HPD</a:t>
                  </a:r>
                  <a:endParaRPr lang="en-US" dirty="0"/>
                </a:p>
              </p:txBody>
            </p:sp>
          </p:grpSp>
          <p:sp>
            <p:nvSpPr>
              <p:cNvPr id="124" name="TextBox 72"/>
              <p:cNvSpPr txBox="1"/>
              <p:nvPr/>
            </p:nvSpPr>
            <p:spPr>
              <a:xfrm rot="1401294">
                <a:off x="7369449" y="1662443"/>
                <a:ext cx="1641254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23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1600" dirty="0" err="1" smtClean="0"/>
                  <a:t>Inject</a:t>
                </a:r>
                <a:r>
                  <a:rPr lang="fr-FR" sz="1600" dirty="0" smtClean="0"/>
                  <a:t> LED in HPD</a:t>
                </a:r>
                <a:endParaRPr lang="en-US" sz="1600" dirty="0"/>
              </a:p>
            </p:txBody>
          </p:sp>
        </p:grpSp>
        <p:sp>
          <p:nvSpPr>
            <p:cNvPr id="121" name="Rounded Rectangle 36"/>
            <p:cNvSpPr/>
            <p:nvPr/>
          </p:nvSpPr>
          <p:spPr>
            <a:xfrm>
              <a:off x="7036973" y="897763"/>
              <a:ext cx="4225876" cy="216630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26127" y="570259"/>
            <a:ext cx="7288499" cy="369332"/>
          </a:xfrm>
          <a:prstGeom prst="rect">
            <a:avLst/>
          </a:prstGeom>
          <a:solidFill>
            <a:srgbClr val="4029CB">
              <a:alpha val="13000"/>
            </a:srgbClr>
          </a:solidFill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" y="1273991"/>
            <a:ext cx="6128434" cy="272354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0" y="6387466"/>
            <a:ext cx="12192000" cy="45719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0" y="5242"/>
            <a:ext cx="12192000" cy="523220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922683" y="4528515"/>
            <a:ext cx="410884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/>
              <a:t>It </a:t>
            </a:r>
            <a:r>
              <a:rPr lang="fr-FR" sz="2400" b="1" dirty="0" err="1" smtClean="0"/>
              <a:t>is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necessary</a:t>
            </a:r>
            <a:r>
              <a:rPr lang="fr-FR" sz="2400" b="1" dirty="0" smtClean="0"/>
              <a:t> to </a:t>
            </a:r>
            <a:r>
              <a:rPr lang="fr-FR" sz="2400" b="1" dirty="0" err="1" smtClean="0"/>
              <a:t>perform</a:t>
            </a:r>
            <a:r>
              <a:rPr lang="fr-FR" sz="2400" b="1" dirty="0" smtClean="0"/>
              <a:t> offline </a:t>
            </a:r>
            <a:r>
              <a:rPr lang="fr-FR" sz="2400" b="1" dirty="0" err="1" smtClean="0"/>
              <a:t>treatment</a:t>
            </a:r>
            <a:r>
              <a:rPr lang="fr-FR" sz="2400" b="1" dirty="0" smtClean="0"/>
              <a:t> and </a:t>
            </a:r>
            <a:r>
              <a:rPr lang="fr-FR" sz="2400" b="1" dirty="0" err="1" smtClean="0"/>
              <a:t>analysis</a:t>
            </a:r>
            <a:endParaRPr lang="en-US" sz="2400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315754" y="5794258"/>
            <a:ext cx="6937518" cy="587381"/>
            <a:chOff x="6205515" y="5790359"/>
            <a:chExt cx="5736793" cy="587381"/>
          </a:xfrm>
        </p:grpSpPr>
        <p:sp>
          <p:nvSpPr>
            <p:cNvPr id="20" name="Rectangle 19"/>
            <p:cNvSpPr/>
            <p:nvPr/>
          </p:nvSpPr>
          <p:spPr>
            <a:xfrm>
              <a:off x="6205515" y="5790359"/>
              <a:ext cx="512902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1400" dirty="0"/>
                <a:t>F. Negoita et al., AIP Conference Proceedings vol. 1645, p. 228, 2015</a:t>
              </a:r>
              <a:endParaRPr lang="fr-FR" sz="14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C89F98E-598B-415B-832D-FA423A1C46BD}"/>
                </a:ext>
              </a:extLst>
            </p:cNvPr>
            <p:cNvSpPr/>
            <p:nvPr/>
          </p:nvSpPr>
          <p:spPr>
            <a:xfrm>
              <a:off x="6205516" y="6069963"/>
              <a:ext cx="573679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1400" dirty="0" err="1"/>
                <a:t>M.Tarisien</a:t>
              </a:r>
              <a:r>
                <a:rPr lang="fr-FR" sz="1400" dirty="0"/>
                <a:t>, et al., IEEE Transactions on </a:t>
              </a:r>
              <a:r>
                <a:rPr lang="fr-FR" sz="1400" dirty="0" err="1"/>
                <a:t>Nuclear</a:t>
              </a:r>
              <a:r>
                <a:rPr lang="fr-FR" sz="1400" dirty="0"/>
                <a:t> Science, Vol 65, issue 8, p.2216-2219 (2018</a:t>
              </a:r>
              <a:r>
                <a:rPr lang="fr-FR" sz="1400" dirty="0" smtClean="0"/>
                <a:t>)</a:t>
              </a: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8</a:t>
            </a:fld>
            <a:endParaRPr lang="fr-FR"/>
          </a:p>
        </p:txBody>
      </p:sp>
      <p:grpSp>
        <p:nvGrpSpPr>
          <p:cNvPr id="9" name="Group 8"/>
          <p:cNvGrpSpPr/>
          <p:nvPr/>
        </p:nvGrpSpPr>
        <p:grpSpPr>
          <a:xfrm>
            <a:off x="-43077" y="490996"/>
            <a:ext cx="7655180" cy="1065420"/>
            <a:chOff x="36033" y="546675"/>
            <a:chExt cx="7655180" cy="10654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6033" y="546675"/>
                  <a:ext cx="7655180" cy="10654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000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DETECTOR TEST in high power Laser </a:t>
                  </a:r>
                  <a:r>
                    <a:rPr lang="fr-FR" sz="2000" b="1" dirty="0" err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environment</a:t>
                  </a:r>
                  <a:r>
                    <a:rPr lang="fr-FR" sz="2000" b="1" dirty="0" smtClean="0"/>
                    <a:t>: </a:t>
                  </a:r>
                  <a:r>
                    <a:rPr lang="en-GB" altLang="fr-FR" sz="2400" b="1" baseline="30000" dirty="0" smtClean="0"/>
                    <a:t>90</a:t>
                  </a:r>
                  <a:r>
                    <a:rPr lang="en-GB" altLang="fr-FR" sz="2400" b="1" dirty="0" smtClean="0"/>
                    <a:t>Zr(</a:t>
                  </a:r>
                  <a:r>
                    <a:rPr lang="en-GB" altLang="fr-FR" sz="2400" b="1" dirty="0" err="1" smtClean="0">
                      <a:solidFill>
                        <a:srgbClr val="0000FF"/>
                      </a:solidFill>
                    </a:rPr>
                    <a:t>p</a:t>
                  </a:r>
                  <a:r>
                    <a:rPr lang="en-GB" altLang="fr-FR" sz="2400" b="1" dirty="0" err="1" smtClean="0"/>
                    <a:t>,n</a:t>
                  </a:r>
                  <a:r>
                    <a:rPr lang="en-GB" altLang="fr-FR" sz="2400" b="1" dirty="0" smtClean="0"/>
                    <a:t>)</a:t>
                  </a:r>
                  <a:r>
                    <a:rPr lang="en-GB" altLang="fr-FR" sz="2400" b="1" baseline="30000" dirty="0" smtClean="0">
                      <a:solidFill>
                        <a:srgbClr val="FF0000"/>
                      </a:solidFill>
                    </a:rPr>
                    <a:t>90m</a:t>
                  </a:r>
                  <a:r>
                    <a:rPr lang="en-GB" altLang="fr-FR" sz="2400" b="1" dirty="0" smtClean="0">
                      <a:solidFill>
                        <a:srgbClr val="FF0000"/>
                      </a:solidFill>
                    </a:rPr>
                    <a:t>Nb</a:t>
                  </a:r>
                  <a:r>
                    <a:rPr lang="en-GB" altLang="fr-FR" sz="2400" dirty="0" smtClean="0">
                      <a:solidFill>
                        <a:srgbClr val="FF0000"/>
                      </a:solidFill>
                    </a:rPr>
                    <a:t> </a:t>
                  </a:r>
                </a:p>
                <a:p>
                  <a:pPr lvl="1"/>
                  <a:r>
                    <a:rPr lang="el-GR" altLang="fr-FR" b="1" dirty="0" smtClean="0">
                      <a:solidFill>
                        <a:srgbClr val="FF0000"/>
                      </a:solidFill>
                    </a:rPr>
                    <a:t>γ</a:t>
                  </a:r>
                  <a:r>
                    <a:rPr lang="fr-FR" altLang="fr-FR" b="1" dirty="0" smtClean="0">
                      <a:solidFill>
                        <a:srgbClr val="FF0000"/>
                      </a:solidFill>
                    </a:rPr>
                    <a:t>=122 </a:t>
                  </a:r>
                  <a:r>
                    <a:rPr lang="fr-FR" altLang="fr-FR" b="1" dirty="0" err="1" smtClean="0">
                      <a:solidFill>
                        <a:srgbClr val="FF0000"/>
                      </a:solidFill>
                    </a:rPr>
                    <a:t>keV</a:t>
                  </a:r>
                  <a:r>
                    <a:rPr lang="fr-FR" altLang="fr-FR" b="1" dirty="0" smtClean="0">
                      <a:solidFill>
                        <a:srgbClr val="FF0000"/>
                      </a:solidFill>
                    </a:rPr>
                    <a:t>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altLang="fr-FR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fr-FR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altLang="fr-FR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altLang="fr-FR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altLang="fr-FR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b="1" dirty="0" smtClean="0"/>
                    <a:t>=63 µs,</a:t>
                  </a:r>
                </a:p>
                <a:p>
                  <a:pPr lvl="1"/>
                  <a:r>
                    <a:rPr lang="el-GR" altLang="fr-FR" b="1" dirty="0" smtClean="0">
                      <a:solidFill>
                        <a:srgbClr val="FF0000"/>
                      </a:solidFill>
                    </a:rPr>
                    <a:t>γ</a:t>
                  </a:r>
                  <a:r>
                    <a:rPr lang="fr-FR" altLang="fr-FR" b="1" dirty="0" smtClean="0">
                      <a:solidFill>
                        <a:srgbClr val="FF0000"/>
                      </a:solidFill>
                    </a:rPr>
                    <a:t>=257 </a:t>
                  </a:r>
                  <a:r>
                    <a:rPr lang="fr-FR" altLang="fr-FR" b="1" dirty="0" err="1">
                      <a:solidFill>
                        <a:srgbClr val="FF0000"/>
                      </a:solidFill>
                    </a:rPr>
                    <a:t>keV</a:t>
                  </a:r>
                  <a:r>
                    <a:rPr lang="fr-FR" altLang="fr-FR" b="1" dirty="0">
                      <a:solidFill>
                        <a:srgbClr val="FF0000"/>
                      </a:solidFill>
                    </a:rPr>
                    <a:t>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altLang="fr-FR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fr-FR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altLang="fr-FR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altLang="fr-FR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altLang="fr-FR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b="1" dirty="0" smtClean="0"/>
                    <a:t>=6ms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33" y="546675"/>
                  <a:ext cx="7655180" cy="1065420"/>
                </a:xfrm>
                <a:prstGeom prst="rect">
                  <a:avLst/>
                </a:prstGeom>
                <a:blipFill>
                  <a:blip r:embed="rId4"/>
                  <a:stretch>
                    <a:fillRect l="-876" t="-4598" b="-689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ight Arrow 7"/>
            <p:cNvSpPr/>
            <p:nvPr/>
          </p:nvSpPr>
          <p:spPr>
            <a:xfrm>
              <a:off x="289914" y="1064558"/>
              <a:ext cx="260873" cy="376158"/>
            </a:xfrm>
            <a:prstGeom prst="rightArrow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896803" y="8397"/>
            <a:ext cx="717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NUCLEAR PHYSICS IN PLASMA: EXPERIMENTAL STUDY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865984" y="674223"/>
            <a:ext cx="2639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Lanthinum</a:t>
            </a:r>
            <a:r>
              <a:rPr lang="en-US" dirty="0"/>
              <a:t> </a:t>
            </a:r>
            <a:r>
              <a:rPr lang="en-US" dirty="0" smtClean="0"/>
              <a:t>Bromide+ PMT</a:t>
            </a:r>
            <a:endParaRPr lang="en-US" dirty="0"/>
          </a:p>
        </p:txBody>
      </p:sp>
      <p:grpSp>
        <p:nvGrpSpPr>
          <p:cNvPr id="12" name="Groupe 11"/>
          <p:cNvGrpSpPr/>
          <p:nvPr/>
        </p:nvGrpSpPr>
        <p:grpSpPr>
          <a:xfrm>
            <a:off x="5772128" y="3185012"/>
            <a:ext cx="5957309" cy="2306155"/>
            <a:chOff x="5772128" y="3185012"/>
            <a:chExt cx="5957309" cy="2306155"/>
          </a:xfrm>
        </p:grpSpPr>
        <p:grpSp>
          <p:nvGrpSpPr>
            <p:cNvPr id="32" name="Groupe 31"/>
            <p:cNvGrpSpPr/>
            <p:nvPr/>
          </p:nvGrpSpPr>
          <p:grpSpPr>
            <a:xfrm>
              <a:off x="5772128" y="3185012"/>
              <a:ext cx="5957309" cy="2306155"/>
              <a:chOff x="5645134" y="3329037"/>
              <a:chExt cx="6448256" cy="2306155"/>
            </a:xfrm>
          </p:grpSpPr>
          <p:pic>
            <p:nvPicPr>
              <p:cNvPr id="45" name="Picture 4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9822" y="4063567"/>
                <a:ext cx="5203568" cy="1571625"/>
              </a:xfrm>
              <a:prstGeom prst="rect">
                <a:avLst/>
              </a:prstGeom>
            </p:spPr>
          </p:pic>
          <p:cxnSp>
            <p:nvCxnSpPr>
              <p:cNvPr id="65" name="Straight Arrow Connector 9"/>
              <p:cNvCxnSpPr/>
              <p:nvPr/>
            </p:nvCxnSpPr>
            <p:spPr>
              <a:xfrm>
                <a:off x="5645134" y="3329037"/>
                <a:ext cx="1189979" cy="1082188"/>
              </a:xfrm>
              <a:prstGeom prst="straightConnector1">
                <a:avLst/>
              </a:prstGeom>
              <a:ln w="28575">
                <a:solidFill>
                  <a:srgbClr val="00223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ZoneTexte 5"/>
            <p:cNvSpPr txBox="1"/>
            <p:nvPr/>
          </p:nvSpPr>
          <p:spPr>
            <a:xfrm>
              <a:off x="10200350" y="4520688"/>
              <a:ext cx="696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~3ms</a:t>
              </a:r>
              <a:endParaRPr lang="fr-FR" b="1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931381" y="3249627"/>
            <a:ext cx="5160400" cy="3012827"/>
            <a:chOff x="6972848" y="3214135"/>
            <a:chExt cx="5160400" cy="3012827"/>
          </a:xfrm>
        </p:grpSpPr>
        <p:grpSp>
          <p:nvGrpSpPr>
            <p:cNvPr id="95" name="Groupe 94"/>
            <p:cNvGrpSpPr/>
            <p:nvPr/>
          </p:nvGrpSpPr>
          <p:grpSpPr>
            <a:xfrm>
              <a:off x="6972848" y="3214135"/>
              <a:ext cx="5160400" cy="3012827"/>
              <a:chOff x="6912836" y="3222078"/>
              <a:chExt cx="5357540" cy="3012827"/>
            </a:xfrm>
          </p:grpSpPr>
          <p:grpSp>
            <p:nvGrpSpPr>
              <p:cNvPr id="96" name="Group 74"/>
              <p:cNvGrpSpPr/>
              <p:nvPr/>
            </p:nvGrpSpPr>
            <p:grpSpPr>
              <a:xfrm>
                <a:off x="6912836" y="3222078"/>
                <a:ext cx="5357540" cy="2832040"/>
                <a:chOff x="6877461" y="3463544"/>
                <a:chExt cx="5292731" cy="2832040"/>
              </a:xfrm>
            </p:grpSpPr>
            <p:grpSp>
              <p:nvGrpSpPr>
                <p:cNvPr id="98" name="Group 63"/>
                <p:cNvGrpSpPr/>
                <p:nvPr/>
              </p:nvGrpSpPr>
              <p:grpSpPr>
                <a:xfrm>
                  <a:off x="6877461" y="3463544"/>
                  <a:ext cx="5292731" cy="2832040"/>
                  <a:chOff x="6404896" y="2687763"/>
                  <a:chExt cx="5559284" cy="2377700"/>
                </a:xfrm>
              </p:grpSpPr>
              <p:sp>
                <p:nvSpPr>
                  <p:cNvPr id="101" name="TextBox 61"/>
                  <p:cNvSpPr txBox="1"/>
                  <p:nvPr/>
                </p:nvSpPr>
                <p:spPr>
                  <a:xfrm>
                    <a:off x="7285262" y="3214421"/>
                    <a:ext cx="917150" cy="2325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dirty="0" err="1" smtClean="0"/>
                      <a:t>Some</a:t>
                    </a:r>
                    <a:r>
                      <a:rPr lang="fr-FR" sz="1200" dirty="0" smtClean="0"/>
                      <a:t> µs</a:t>
                    </a:r>
                    <a:endParaRPr lang="en-US" sz="1200" dirty="0"/>
                  </a:p>
                </p:txBody>
              </p:sp>
              <p:pic>
                <p:nvPicPr>
                  <p:cNvPr id="102" name="Picture 34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04896" y="2687763"/>
                    <a:ext cx="5559284" cy="23777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9" name="Rectangle 98"/>
                <p:cNvSpPr/>
                <p:nvPr/>
              </p:nvSpPr>
              <p:spPr>
                <a:xfrm>
                  <a:off x="8807825" y="3792071"/>
                  <a:ext cx="2317568" cy="2188144"/>
                </a:xfrm>
                <a:prstGeom prst="rect">
                  <a:avLst/>
                </a:prstGeom>
                <a:solidFill>
                  <a:srgbClr val="FFC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7" name="TextBox 53"/>
              <p:cNvSpPr txBox="1"/>
              <p:nvPr/>
            </p:nvSpPr>
            <p:spPr>
              <a:xfrm>
                <a:off x="8801562" y="5927128"/>
                <a:ext cx="23456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Detector </a:t>
                </a:r>
                <a:r>
                  <a:rPr lang="fr-FR" sz="14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recovery</a:t>
                </a:r>
                <a:r>
                  <a:rPr lang="fr-FR" sz="14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time </a:t>
                </a:r>
                <a:endParaRPr lang="en-US" sz="1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" name="ZoneTexte 9"/>
            <p:cNvSpPr txBox="1"/>
            <p:nvPr/>
          </p:nvSpPr>
          <p:spPr>
            <a:xfrm>
              <a:off x="7620742" y="3680052"/>
              <a:ext cx="15099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Few µs</a:t>
              </a:r>
            </a:p>
            <a:p>
              <a:endParaRPr lang="fr-FR" dirty="0"/>
            </a:p>
            <a:p>
              <a:r>
                <a:rPr lang="fr-FR" sz="1200" dirty="0" smtClean="0"/>
                <a:t>Full </a:t>
              </a:r>
              <a:r>
                <a:rPr lang="fr-FR" sz="1200" dirty="0" err="1" smtClean="0"/>
                <a:t>oscillogram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is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necessary</a:t>
              </a:r>
              <a:r>
                <a:rPr lang="fr-FR" sz="1200" dirty="0" smtClean="0"/>
                <a:t> </a:t>
              </a:r>
              <a:endParaRPr lang="fr-FR" sz="1200" dirty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97085" y="1589218"/>
            <a:ext cx="2939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Scintillator</a:t>
            </a:r>
            <a:r>
              <a:rPr lang="fr-FR" sz="2400" b="1" dirty="0" smtClean="0"/>
              <a:t> Detector</a:t>
            </a:r>
            <a:endParaRPr lang="fr-FR" sz="2400" b="1" dirty="0"/>
          </a:p>
        </p:txBody>
      </p:sp>
      <p:sp>
        <p:nvSpPr>
          <p:cNvPr id="133" name="Rectangle 132"/>
          <p:cNvSpPr/>
          <p:nvPr/>
        </p:nvSpPr>
        <p:spPr>
          <a:xfrm>
            <a:off x="7865983" y="678071"/>
            <a:ext cx="409753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err="1"/>
              <a:t>Lanthinum</a:t>
            </a:r>
            <a:r>
              <a:rPr lang="en-US" dirty="0"/>
              <a:t> </a:t>
            </a:r>
            <a:r>
              <a:rPr lang="en-US" dirty="0" smtClean="0"/>
              <a:t>Bromide+ </a:t>
            </a:r>
            <a:r>
              <a:rPr lang="en-US" dirty="0" err="1" smtClean="0"/>
              <a:t>Hybride</a:t>
            </a:r>
            <a:r>
              <a:rPr lang="en-US" dirty="0"/>
              <a:t> </a:t>
            </a:r>
            <a:r>
              <a:rPr lang="en-US" dirty="0" smtClean="0"/>
              <a:t>Photodiode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2639480" y="3617960"/>
            <a:ext cx="160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Lots of X-rays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06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94" grpId="0"/>
      <p:bldP spid="13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891418" y="685800"/>
            <a:ext cx="6000750" cy="4373199"/>
            <a:chOff x="494913" y="723236"/>
            <a:chExt cx="2872099" cy="226413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30" y="968757"/>
              <a:ext cx="2858882" cy="201861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94913" y="723236"/>
              <a:ext cx="148980" cy="2723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fr-FR" dirty="0" smtClean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0" y="6387466"/>
            <a:ext cx="12192000" cy="45719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88" y="1181570"/>
            <a:ext cx="5682831" cy="3877429"/>
          </a:xfrm>
          <a:prstGeom prst="rect">
            <a:avLst/>
          </a:prstGeom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0" y="5242"/>
            <a:ext cx="12192000" cy="523220"/>
          </a:xfrm>
          <a:prstGeom prst="rect">
            <a:avLst/>
          </a:prstGeom>
          <a:solidFill>
            <a:srgbClr val="402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61915" y="1238155"/>
            <a:ext cx="28597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/>
              <a:t>X-ray signal </a:t>
            </a:r>
            <a:r>
              <a:rPr lang="fr-FR" sz="1600" dirty="0" err="1"/>
              <a:t>baseline</a:t>
            </a:r>
            <a:r>
              <a:rPr lang="fr-FR" sz="1600" dirty="0"/>
              <a:t> </a:t>
            </a:r>
            <a:r>
              <a:rPr lang="fr-FR" sz="1600" dirty="0" err="1"/>
              <a:t>subtraction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134476" y="557094"/>
            <a:ext cx="256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OFFLINE ANALYSIS 1/2</a:t>
            </a:r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993022" y="4299646"/>
            <a:ext cx="3740191" cy="1631216"/>
            <a:chOff x="9596166" y="3134842"/>
            <a:chExt cx="2110327" cy="1062843"/>
          </a:xfrm>
        </p:grpSpPr>
        <p:sp>
          <p:nvSpPr>
            <p:cNvPr id="37" name="TextBox 36"/>
            <p:cNvSpPr txBox="1"/>
            <p:nvPr/>
          </p:nvSpPr>
          <p:spPr>
            <a:xfrm>
              <a:off x="9596166" y="3134842"/>
              <a:ext cx="2027328" cy="10628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 smtClean="0"/>
                <a:t>Subsequently</a:t>
              </a:r>
              <a:r>
                <a:rPr lang="fr-FR" sz="2000" dirty="0" smtClean="0"/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2000" dirty="0" smtClean="0"/>
                <a:t>Noise </a:t>
              </a:r>
              <a:r>
                <a:rPr lang="fr-FR" sz="2000" dirty="0" err="1" smtClean="0"/>
                <a:t>treatment</a:t>
              </a:r>
              <a:endParaRPr lang="fr-FR" sz="20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2000" dirty="0" smtClean="0"/>
                <a:t>Gain correction </a:t>
              </a:r>
              <a:endParaRPr lang="fr-FR" sz="20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2000" dirty="0" smtClean="0"/>
                <a:t>Peak </a:t>
              </a:r>
              <a:r>
                <a:rPr lang="fr-FR" sz="2000" dirty="0" err="1" smtClean="0"/>
                <a:t>detection</a:t>
              </a:r>
              <a:endParaRPr lang="fr-FR" sz="20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2000" dirty="0" err="1" smtClean="0"/>
                <a:t>Histogramming</a:t>
              </a:r>
              <a:endParaRPr lang="fr-FR" sz="2000" dirty="0" smtClean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>
              <a:off x="11705263" y="3142891"/>
              <a:ext cx="1230" cy="1054794"/>
            </a:xfrm>
            <a:prstGeom prst="straightConnector1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Oval 49"/>
          <p:cNvSpPr/>
          <p:nvPr/>
        </p:nvSpPr>
        <p:spPr>
          <a:xfrm>
            <a:off x="4985831" y="1745144"/>
            <a:ext cx="323397" cy="3025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9101343" y="1708834"/>
            <a:ext cx="323397" cy="3025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16/12/2021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échanges technique CENBG, 2021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8915-2A53-4772-9342-5AC677F8017D}" type="slidenum">
              <a:rPr lang="fr-FR" smtClean="0"/>
              <a:t>9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451157" y="1294080"/>
            <a:ext cx="31033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Oscillogram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2801554" y="17430"/>
            <a:ext cx="717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NUCLEAR PHYSICS IN PLASMA: EXPERIMENTAL STUDY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6127" y="570259"/>
            <a:ext cx="7707086" cy="369332"/>
          </a:xfrm>
          <a:prstGeom prst="rect">
            <a:avLst/>
          </a:prstGeom>
          <a:solidFill>
            <a:srgbClr val="4029CB">
              <a:alpha val="13000"/>
            </a:srgbClr>
          </a:solidFill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6635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80CB371-E4A6-4957-8143-CACDB61166CD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30216</TotalTime>
  <Words>1805</Words>
  <Application>Microsoft Office PowerPoint</Application>
  <PresentationFormat>Grand écran</PresentationFormat>
  <Paragraphs>437</Paragraphs>
  <Slides>29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41" baseType="lpstr">
      <vt:lpstr>맑은 고딕</vt:lpstr>
      <vt:lpstr>Arial</vt:lpstr>
      <vt:lpstr>Calibri</vt:lpstr>
      <vt:lpstr>Calibri Light</vt:lpstr>
      <vt:lpstr>Cambria Math</vt:lpstr>
      <vt:lpstr>Corbel</vt:lpstr>
      <vt:lpstr>Courier New</vt:lpstr>
      <vt:lpstr>MS Mincho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CENBG-Univ.Bx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emmanuel atukpor</dc:creator>
  <cp:lastModifiedBy>emmanuel atukpor</cp:lastModifiedBy>
  <cp:revision>860</cp:revision>
  <dcterms:created xsi:type="dcterms:W3CDTF">2021-11-02T13:52:50Z</dcterms:created>
  <dcterms:modified xsi:type="dcterms:W3CDTF">2021-12-16T08:37:19Z</dcterms:modified>
</cp:coreProperties>
</file>