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23"/>
  </p:notesMasterIdLst>
  <p:handoutMasterIdLst>
    <p:handoutMasterId r:id="rId24"/>
  </p:handoutMasterIdLst>
  <p:sldIdLst>
    <p:sldId id="525" r:id="rId2"/>
    <p:sldId id="519" r:id="rId3"/>
    <p:sldId id="515" r:id="rId4"/>
    <p:sldId id="520" r:id="rId5"/>
    <p:sldId id="516" r:id="rId6"/>
    <p:sldId id="526" r:id="rId7"/>
    <p:sldId id="521" r:id="rId8"/>
    <p:sldId id="522" r:id="rId9"/>
    <p:sldId id="523" r:id="rId10"/>
    <p:sldId id="527" r:id="rId11"/>
    <p:sldId id="528" r:id="rId12"/>
    <p:sldId id="529" r:id="rId13"/>
    <p:sldId id="530" r:id="rId14"/>
    <p:sldId id="531" r:id="rId15"/>
    <p:sldId id="532" r:id="rId16"/>
    <p:sldId id="533" r:id="rId17"/>
    <p:sldId id="534" r:id="rId18"/>
    <p:sldId id="535" r:id="rId19"/>
    <p:sldId id="536" r:id="rId20"/>
    <p:sldId id="537" r:id="rId21"/>
    <p:sldId id="538" r:id="rId22"/>
  </p:sldIdLst>
  <p:sldSz cx="12192000" cy="6858000"/>
  <p:notesSz cx="6796088" cy="98710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7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m" initials="SM" lastIdx="1" clrIdx="0">
    <p:extLst>
      <p:ext uri="{19B8F6BF-5375-455C-9EA6-DF929625EA0E}">
        <p15:presenceInfo xmlns:p15="http://schemas.microsoft.com/office/powerpoint/2012/main" userId="s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8C349"/>
    <a:srgbClr val="4F94EF"/>
    <a:srgbClr val="F2F4F7"/>
    <a:srgbClr val="7F7F7F"/>
    <a:srgbClr val="30558D"/>
    <a:srgbClr val="DBE4F0"/>
    <a:srgbClr val="588ECB"/>
    <a:srgbClr val="5C8DCA"/>
    <a:srgbClr val="D8DA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7520" autoAdjust="0"/>
  </p:normalViewPr>
  <p:slideViewPr>
    <p:cSldViewPr snapToGrid="0" showGuides="1">
      <p:cViewPr varScale="1">
        <p:scale>
          <a:sx n="109" d="100"/>
          <a:sy n="109" d="100"/>
        </p:scale>
        <p:origin x="600" y="96"/>
      </p:cViewPr>
      <p:guideLst>
        <p:guide orient="horz" pos="417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06" d="100"/>
          <a:sy n="106" d="100"/>
        </p:scale>
        <p:origin x="2412" y="126"/>
      </p:cViewPr>
      <p:guideLst>
        <p:guide orient="horz" pos="3109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A92445-D4A5-4522-8986-557D74D30CA6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D88E4C67-B506-45A5-9782-1CB96CADB3E7}">
      <dgm:prSet phldrT="[Texte]" custT="1"/>
      <dgm:spPr/>
      <dgm:t>
        <a:bodyPr/>
        <a:lstStyle/>
        <a:p>
          <a:r>
            <a:rPr lang="fr-FR" sz="1800" b="1" u="sng" dirty="0" smtClean="0"/>
            <a:t>Besoins</a:t>
          </a:r>
        </a:p>
        <a:p>
          <a:r>
            <a:rPr lang="fr-FR" sz="1600" b="1" dirty="0" smtClean="0"/>
            <a:t>* Meilleur contrôle de la température</a:t>
          </a:r>
        </a:p>
        <a:p>
          <a:r>
            <a:rPr lang="fr-FR" sz="1600" b="1" dirty="0" smtClean="0"/>
            <a:t>* Plus hautes températures</a:t>
          </a:r>
        </a:p>
        <a:p>
          <a:r>
            <a:rPr lang="fr-FR" sz="1600" b="1" dirty="0" smtClean="0"/>
            <a:t>* Environnement « froid »</a:t>
          </a:r>
        </a:p>
        <a:p>
          <a:r>
            <a:rPr lang="fr-FR" sz="1600" b="1" dirty="0" smtClean="0"/>
            <a:t>* Plusieurs échantillons</a:t>
          </a:r>
        </a:p>
        <a:p>
          <a:r>
            <a:rPr lang="fr-FR" sz="1600" b="1" dirty="0" smtClean="0"/>
            <a:t>* Dédiée aux matériaux nucléaire</a:t>
          </a:r>
          <a:endParaRPr lang="fr-FR" sz="1600" b="1" dirty="0"/>
        </a:p>
      </dgm:t>
    </dgm:pt>
    <dgm:pt modelId="{9A060C23-2435-4C2F-AC61-0D2D6FAE194C}" type="parTrans" cxnId="{FB6ED9FF-2570-4AD6-9659-BA0EF8D3DF83}">
      <dgm:prSet/>
      <dgm:spPr/>
      <dgm:t>
        <a:bodyPr/>
        <a:lstStyle/>
        <a:p>
          <a:endParaRPr lang="fr-FR" b="1"/>
        </a:p>
      </dgm:t>
    </dgm:pt>
    <dgm:pt modelId="{677CEE31-9004-483C-8552-9944769DD3CF}" type="sibTrans" cxnId="{FB6ED9FF-2570-4AD6-9659-BA0EF8D3DF83}">
      <dgm:prSet/>
      <dgm:spPr/>
      <dgm:t>
        <a:bodyPr/>
        <a:lstStyle/>
        <a:p>
          <a:endParaRPr lang="fr-FR" b="1" dirty="0"/>
        </a:p>
      </dgm:t>
    </dgm:pt>
    <dgm:pt modelId="{FF222A8F-F587-40E3-9D79-46B626DE5BE0}">
      <dgm:prSet phldrT="[Texte]" custT="1"/>
      <dgm:spPr/>
      <dgm:t>
        <a:bodyPr/>
        <a:lstStyle/>
        <a:p>
          <a:r>
            <a:rPr lang="fr-FR" sz="1800" b="1" u="sng" dirty="0" smtClean="0"/>
            <a:t>Choix de réalisation</a:t>
          </a:r>
          <a:endParaRPr lang="fr-FR" sz="1600" b="1" u="sng" dirty="0" smtClean="0"/>
        </a:p>
        <a:p>
          <a:r>
            <a:rPr lang="fr-FR" sz="1600" b="1" dirty="0" smtClean="0"/>
            <a:t>* Chauffage laser</a:t>
          </a:r>
        </a:p>
        <a:p>
          <a:r>
            <a:rPr lang="fr-FR" sz="1600" b="1" dirty="0" smtClean="0"/>
            <a:t>* Pyrométrie</a:t>
          </a:r>
        </a:p>
        <a:p>
          <a:r>
            <a:rPr lang="fr-FR" sz="1600" b="1" dirty="0" smtClean="0"/>
            <a:t>* Automate &amp; PID</a:t>
          </a:r>
        </a:p>
        <a:p>
          <a:r>
            <a:rPr lang="fr-FR" sz="1600" b="1" dirty="0" smtClean="0"/>
            <a:t>* Cellule refroidie</a:t>
          </a:r>
        </a:p>
        <a:p>
          <a:r>
            <a:rPr lang="fr-FR" sz="1600" b="1" dirty="0" smtClean="0"/>
            <a:t>* Ligne de traitement dédiée</a:t>
          </a:r>
          <a:endParaRPr lang="fr-FR" sz="1600" b="1" dirty="0"/>
        </a:p>
      </dgm:t>
    </dgm:pt>
    <dgm:pt modelId="{0C7B7853-5725-441B-A046-A519796BED93}" type="parTrans" cxnId="{58000623-F8F8-450A-99F2-806C7BF2D54F}">
      <dgm:prSet/>
      <dgm:spPr/>
      <dgm:t>
        <a:bodyPr/>
        <a:lstStyle/>
        <a:p>
          <a:endParaRPr lang="fr-FR" b="1"/>
        </a:p>
      </dgm:t>
    </dgm:pt>
    <dgm:pt modelId="{741555B8-5AEB-4049-AA41-F08EAC14C4C5}" type="sibTrans" cxnId="{58000623-F8F8-450A-99F2-806C7BF2D54F}">
      <dgm:prSet/>
      <dgm:spPr/>
      <dgm:t>
        <a:bodyPr/>
        <a:lstStyle/>
        <a:p>
          <a:endParaRPr lang="fr-FR" b="1"/>
        </a:p>
      </dgm:t>
    </dgm:pt>
    <dgm:pt modelId="{F1AD0A98-FD18-4639-BC90-FA1EDA069431}">
      <dgm:prSet phldrT="[Texte]" custT="1"/>
      <dgm:spPr/>
      <dgm:t>
        <a:bodyPr/>
        <a:lstStyle/>
        <a:p>
          <a:r>
            <a:rPr lang="fr-FR" sz="1800" b="1" u="sng" dirty="0" smtClean="0"/>
            <a:t>Réalisation</a:t>
          </a:r>
        </a:p>
        <a:p>
          <a:r>
            <a:rPr lang="fr-FR" sz="1600" b="1" dirty="0" smtClean="0"/>
            <a:t>* </a:t>
          </a:r>
          <a:r>
            <a:rPr lang="fr-FR" sz="1600" b="1" dirty="0" err="1" smtClean="0"/>
            <a:t>Simul</a:t>
          </a:r>
          <a:r>
            <a:rPr lang="fr-FR" sz="1600" b="1" dirty="0" smtClean="0"/>
            <a:t> T avec BE</a:t>
          </a:r>
        </a:p>
        <a:p>
          <a:r>
            <a:rPr lang="fr-FR" sz="1600" b="1" dirty="0" smtClean="0"/>
            <a:t>* Automate &amp; PID aide P. </a:t>
          </a:r>
          <a:r>
            <a:rPr lang="fr-FR" sz="1600" b="1" dirty="0" err="1" smtClean="0"/>
            <a:t>Alfaurt</a:t>
          </a:r>
          <a:endParaRPr lang="fr-FR" sz="1600" b="1" dirty="0" smtClean="0"/>
        </a:p>
        <a:p>
          <a:r>
            <a:rPr lang="fr-FR" sz="1600" b="1" dirty="0" smtClean="0"/>
            <a:t>* Montage PIAGARA </a:t>
          </a:r>
          <a:br>
            <a:rPr lang="fr-FR" sz="1600" b="1" dirty="0" smtClean="0"/>
          </a:br>
          <a:r>
            <a:rPr lang="fr-FR" sz="1400" b="1" dirty="0" smtClean="0"/>
            <a:t>(+ design cellule BE</a:t>
          </a:r>
          <a:br>
            <a:rPr lang="fr-FR" sz="1400" b="1" dirty="0" smtClean="0"/>
          </a:br>
          <a:r>
            <a:rPr lang="fr-FR" sz="1400" b="1" dirty="0" smtClean="0"/>
            <a:t>+ usinage </a:t>
          </a:r>
          <a:r>
            <a:rPr lang="fr-FR" sz="1400" b="1" dirty="0" err="1" smtClean="0"/>
            <a:t>Méca</a:t>
          </a:r>
          <a:r>
            <a:rPr lang="fr-FR" sz="1400" b="1" dirty="0" smtClean="0"/>
            <a:t>)</a:t>
          </a:r>
          <a:br>
            <a:rPr lang="fr-FR" sz="1400" b="1" dirty="0" smtClean="0"/>
          </a:br>
          <a:endParaRPr lang="fr-FR" sz="1400" b="1" dirty="0"/>
        </a:p>
      </dgm:t>
    </dgm:pt>
    <dgm:pt modelId="{B8CC6BD3-DDE4-4BAB-B87D-49DD7873488D}" type="parTrans" cxnId="{6A4BE1A8-5EBA-487A-99D6-982E9146AE94}">
      <dgm:prSet/>
      <dgm:spPr/>
      <dgm:t>
        <a:bodyPr/>
        <a:lstStyle/>
        <a:p>
          <a:endParaRPr lang="fr-FR" b="1"/>
        </a:p>
      </dgm:t>
    </dgm:pt>
    <dgm:pt modelId="{ED5090EB-5FA9-4059-995D-21FF3C40AA21}" type="sibTrans" cxnId="{6A4BE1A8-5EBA-487A-99D6-982E9146AE94}">
      <dgm:prSet/>
      <dgm:spPr/>
      <dgm:t>
        <a:bodyPr/>
        <a:lstStyle/>
        <a:p>
          <a:endParaRPr lang="fr-FR" b="1"/>
        </a:p>
      </dgm:t>
    </dgm:pt>
    <dgm:pt modelId="{4A5853A3-6BBA-439F-BA8B-B62C1BF87ABC}" type="pres">
      <dgm:prSet presAssocID="{EDA92445-D4A5-4522-8986-557D74D30CA6}" presName="Name0" presStyleCnt="0">
        <dgm:presLayoutVars>
          <dgm:dir/>
          <dgm:resizeHandles val="exact"/>
        </dgm:presLayoutVars>
      </dgm:prSet>
      <dgm:spPr/>
    </dgm:pt>
    <dgm:pt modelId="{95E79BC1-EB3F-4BBA-9B94-2891252B661D}" type="pres">
      <dgm:prSet presAssocID="{D88E4C67-B506-45A5-9782-1CB96CADB3E7}" presName="node" presStyleLbl="node1" presStyleIdx="0" presStyleCnt="3" custScaleX="17119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5C6F4B7-2860-4629-BA5D-5BD1408DBDB8}" type="pres">
      <dgm:prSet presAssocID="{677CEE31-9004-483C-8552-9944769DD3CF}" presName="sibTrans" presStyleLbl="sibTrans2D1" presStyleIdx="0" presStyleCnt="2"/>
      <dgm:spPr/>
      <dgm:t>
        <a:bodyPr/>
        <a:lstStyle/>
        <a:p>
          <a:endParaRPr lang="fr-FR"/>
        </a:p>
      </dgm:t>
    </dgm:pt>
    <dgm:pt modelId="{D865BC5D-2B75-4BCA-8570-847A0F64B6A0}" type="pres">
      <dgm:prSet presAssocID="{677CEE31-9004-483C-8552-9944769DD3CF}" presName="connectorText" presStyleLbl="sibTrans2D1" presStyleIdx="0" presStyleCnt="2"/>
      <dgm:spPr/>
      <dgm:t>
        <a:bodyPr/>
        <a:lstStyle/>
        <a:p>
          <a:endParaRPr lang="fr-FR"/>
        </a:p>
      </dgm:t>
    </dgm:pt>
    <dgm:pt modelId="{1A60955F-5BB7-4054-A818-58A982AEB651}" type="pres">
      <dgm:prSet presAssocID="{FF222A8F-F587-40E3-9D79-46B626DE5BE0}" presName="node" presStyleLbl="node1" presStyleIdx="1" presStyleCnt="3" custScaleX="116316" custLinFactNeighborX="1530" custLinFactNeighborY="293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D942E15-BC55-4B36-83BD-BF7F33C2D741}" type="pres">
      <dgm:prSet presAssocID="{741555B8-5AEB-4049-AA41-F08EAC14C4C5}" presName="sibTrans" presStyleLbl="sibTrans2D1" presStyleIdx="1" presStyleCnt="2"/>
      <dgm:spPr/>
      <dgm:t>
        <a:bodyPr/>
        <a:lstStyle/>
        <a:p>
          <a:endParaRPr lang="fr-FR"/>
        </a:p>
      </dgm:t>
    </dgm:pt>
    <dgm:pt modelId="{47F6DC6B-5B19-486E-8C2F-DC05CBB23182}" type="pres">
      <dgm:prSet presAssocID="{741555B8-5AEB-4049-AA41-F08EAC14C4C5}" presName="connectorText" presStyleLbl="sibTrans2D1" presStyleIdx="1" presStyleCnt="2"/>
      <dgm:spPr/>
      <dgm:t>
        <a:bodyPr/>
        <a:lstStyle/>
        <a:p>
          <a:endParaRPr lang="fr-FR"/>
        </a:p>
      </dgm:t>
    </dgm:pt>
    <dgm:pt modelId="{8A9475E2-714A-4D81-9BDF-334115CFDD9B}" type="pres">
      <dgm:prSet presAssocID="{F1AD0A98-FD18-4639-BC90-FA1EDA069431}" presName="node" presStyleLbl="node1" presStyleIdx="2" presStyleCnt="3" custScaleX="10921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1D531FD-E711-43C8-94ED-6FF1E71E5410}" type="presOf" srcId="{F1AD0A98-FD18-4639-BC90-FA1EDA069431}" destId="{8A9475E2-714A-4D81-9BDF-334115CFDD9B}" srcOrd="0" destOrd="0" presId="urn:microsoft.com/office/officeart/2005/8/layout/process1"/>
    <dgm:cxn modelId="{26DB3562-44AD-4F65-99F6-4E441657F3CB}" type="presOf" srcId="{FF222A8F-F587-40E3-9D79-46B626DE5BE0}" destId="{1A60955F-5BB7-4054-A818-58A982AEB651}" srcOrd="0" destOrd="0" presId="urn:microsoft.com/office/officeart/2005/8/layout/process1"/>
    <dgm:cxn modelId="{A6A28C43-5152-462B-81FF-92512A981D1B}" type="presOf" srcId="{EDA92445-D4A5-4522-8986-557D74D30CA6}" destId="{4A5853A3-6BBA-439F-BA8B-B62C1BF87ABC}" srcOrd="0" destOrd="0" presId="urn:microsoft.com/office/officeart/2005/8/layout/process1"/>
    <dgm:cxn modelId="{FB6ED9FF-2570-4AD6-9659-BA0EF8D3DF83}" srcId="{EDA92445-D4A5-4522-8986-557D74D30CA6}" destId="{D88E4C67-B506-45A5-9782-1CB96CADB3E7}" srcOrd="0" destOrd="0" parTransId="{9A060C23-2435-4C2F-AC61-0D2D6FAE194C}" sibTransId="{677CEE31-9004-483C-8552-9944769DD3CF}"/>
    <dgm:cxn modelId="{3722E5A6-100D-4D7E-985F-DD238BF125D6}" type="presOf" srcId="{677CEE31-9004-483C-8552-9944769DD3CF}" destId="{05C6F4B7-2860-4629-BA5D-5BD1408DBDB8}" srcOrd="0" destOrd="0" presId="urn:microsoft.com/office/officeart/2005/8/layout/process1"/>
    <dgm:cxn modelId="{5ED36C4B-24A9-4234-97FD-A186AFC0478A}" type="presOf" srcId="{741555B8-5AEB-4049-AA41-F08EAC14C4C5}" destId="{47F6DC6B-5B19-486E-8C2F-DC05CBB23182}" srcOrd="1" destOrd="0" presId="urn:microsoft.com/office/officeart/2005/8/layout/process1"/>
    <dgm:cxn modelId="{6A4BE1A8-5EBA-487A-99D6-982E9146AE94}" srcId="{EDA92445-D4A5-4522-8986-557D74D30CA6}" destId="{F1AD0A98-FD18-4639-BC90-FA1EDA069431}" srcOrd="2" destOrd="0" parTransId="{B8CC6BD3-DDE4-4BAB-B87D-49DD7873488D}" sibTransId="{ED5090EB-5FA9-4059-995D-21FF3C40AA21}"/>
    <dgm:cxn modelId="{66E71A33-A5B9-4F58-B108-7BC61F8E7CAD}" type="presOf" srcId="{D88E4C67-B506-45A5-9782-1CB96CADB3E7}" destId="{95E79BC1-EB3F-4BBA-9B94-2891252B661D}" srcOrd="0" destOrd="0" presId="urn:microsoft.com/office/officeart/2005/8/layout/process1"/>
    <dgm:cxn modelId="{58000623-F8F8-450A-99F2-806C7BF2D54F}" srcId="{EDA92445-D4A5-4522-8986-557D74D30CA6}" destId="{FF222A8F-F587-40E3-9D79-46B626DE5BE0}" srcOrd="1" destOrd="0" parTransId="{0C7B7853-5725-441B-A046-A519796BED93}" sibTransId="{741555B8-5AEB-4049-AA41-F08EAC14C4C5}"/>
    <dgm:cxn modelId="{505204A5-77FC-4296-96C7-EC9DC4F96D4E}" type="presOf" srcId="{741555B8-5AEB-4049-AA41-F08EAC14C4C5}" destId="{DD942E15-BC55-4B36-83BD-BF7F33C2D741}" srcOrd="0" destOrd="0" presId="urn:microsoft.com/office/officeart/2005/8/layout/process1"/>
    <dgm:cxn modelId="{5219F0B4-3B38-4D52-B8FB-2EA4E1191B55}" type="presOf" srcId="{677CEE31-9004-483C-8552-9944769DD3CF}" destId="{D865BC5D-2B75-4BCA-8570-847A0F64B6A0}" srcOrd="1" destOrd="0" presId="urn:microsoft.com/office/officeart/2005/8/layout/process1"/>
    <dgm:cxn modelId="{C63477F4-2DBC-445C-9D31-4DF92CC80CCF}" type="presParOf" srcId="{4A5853A3-6BBA-439F-BA8B-B62C1BF87ABC}" destId="{95E79BC1-EB3F-4BBA-9B94-2891252B661D}" srcOrd="0" destOrd="0" presId="urn:microsoft.com/office/officeart/2005/8/layout/process1"/>
    <dgm:cxn modelId="{6B52EB2E-87B4-49D8-9E4E-F0D908C78C63}" type="presParOf" srcId="{4A5853A3-6BBA-439F-BA8B-B62C1BF87ABC}" destId="{05C6F4B7-2860-4629-BA5D-5BD1408DBDB8}" srcOrd="1" destOrd="0" presId="urn:microsoft.com/office/officeart/2005/8/layout/process1"/>
    <dgm:cxn modelId="{F9A89D6E-8906-45AE-88A6-0EB18080C47B}" type="presParOf" srcId="{05C6F4B7-2860-4629-BA5D-5BD1408DBDB8}" destId="{D865BC5D-2B75-4BCA-8570-847A0F64B6A0}" srcOrd="0" destOrd="0" presId="urn:microsoft.com/office/officeart/2005/8/layout/process1"/>
    <dgm:cxn modelId="{6079ED6B-A2F9-40F3-A6AB-8823F93F521F}" type="presParOf" srcId="{4A5853A3-6BBA-439F-BA8B-B62C1BF87ABC}" destId="{1A60955F-5BB7-4054-A818-58A982AEB651}" srcOrd="2" destOrd="0" presId="urn:microsoft.com/office/officeart/2005/8/layout/process1"/>
    <dgm:cxn modelId="{CAE917AF-18A0-4D6D-8F3F-16BBCF4ED1F5}" type="presParOf" srcId="{4A5853A3-6BBA-439F-BA8B-B62C1BF87ABC}" destId="{DD942E15-BC55-4B36-83BD-BF7F33C2D741}" srcOrd="3" destOrd="0" presId="urn:microsoft.com/office/officeart/2005/8/layout/process1"/>
    <dgm:cxn modelId="{69575704-8DDB-4106-AA2D-48C4E56042E9}" type="presParOf" srcId="{DD942E15-BC55-4B36-83BD-BF7F33C2D741}" destId="{47F6DC6B-5B19-486E-8C2F-DC05CBB23182}" srcOrd="0" destOrd="0" presId="urn:microsoft.com/office/officeart/2005/8/layout/process1"/>
    <dgm:cxn modelId="{3CBD2C9D-496D-4636-B40C-B5E26AF5E3AD}" type="presParOf" srcId="{4A5853A3-6BBA-439F-BA8B-B62C1BF87ABC}" destId="{8A9475E2-714A-4D81-9BDF-334115CFDD9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E79BC1-EB3F-4BBA-9B94-2891252B661D}">
      <dsp:nvSpPr>
        <dsp:cNvPr id="0" name=""/>
        <dsp:cNvSpPr/>
      </dsp:nvSpPr>
      <dsp:spPr>
        <a:xfrm>
          <a:off x="5420" y="0"/>
          <a:ext cx="3246465" cy="210892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u="sng" kern="1200" dirty="0" smtClean="0"/>
            <a:t>Besoins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* Meilleur contrôle de la température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* Plus hautes températures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* Environnement « froid »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* Plusieurs échantillons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* Dédiée aux matériaux nucléaire</a:t>
          </a:r>
          <a:endParaRPr lang="fr-FR" sz="1600" b="1" kern="1200" dirty="0"/>
        </a:p>
      </dsp:txBody>
      <dsp:txXfrm>
        <a:off x="67188" y="61768"/>
        <a:ext cx="3122929" cy="1985387"/>
      </dsp:txXfrm>
    </dsp:sp>
    <dsp:sp modelId="{05C6F4B7-2860-4629-BA5D-5BD1408DBDB8}">
      <dsp:nvSpPr>
        <dsp:cNvPr id="0" name=""/>
        <dsp:cNvSpPr/>
      </dsp:nvSpPr>
      <dsp:spPr>
        <a:xfrm>
          <a:off x="3444424" y="819310"/>
          <a:ext cx="408183" cy="4703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100" b="1" kern="1200" dirty="0"/>
        </a:p>
      </dsp:txBody>
      <dsp:txXfrm>
        <a:off x="3444424" y="913370"/>
        <a:ext cx="285728" cy="282181"/>
      </dsp:txXfrm>
    </dsp:sp>
    <dsp:sp modelId="{1A60955F-5BB7-4054-A818-58A982AEB651}">
      <dsp:nvSpPr>
        <dsp:cNvPr id="0" name=""/>
        <dsp:cNvSpPr/>
      </dsp:nvSpPr>
      <dsp:spPr>
        <a:xfrm>
          <a:off x="4022042" y="0"/>
          <a:ext cx="2205790" cy="2108923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u="sng" kern="1200" dirty="0" smtClean="0"/>
            <a:t>Choix de réalisation</a:t>
          </a:r>
          <a:endParaRPr lang="fr-FR" sz="1600" b="1" u="sng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* Chauffage laser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* Pyrométrie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* Automate &amp; PID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* Cellule refroidie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* Ligne de traitement dédiée</a:t>
          </a:r>
          <a:endParaRPr lang="fr-FR" sz="1600" b="1" kern="1200" dirty="0"/>
        </a:p>
      </dsp:txBody>
      <dsp:txXfrm>
        <a:off x="4083810" y="61768"/>
        <a:ext cx="2082254" cy="1985387"/>
      </dsp:txXfrm>
    </dsp:sp>
    <dsp:sp modelId="{DD942E15-BC55-4B36-83BD-BF7F33C2D741}">
      <dsp:nvSpPr>
        <dsp:cNvPr id="0" name=""/>
        <dsp:cNvSpPr/>
      </dsp:nvSpPr>
      <dsp:spPr>
        <a:xfrm>
          <a:off x="6414569" y="819310"/>
          <a:ext cx="395880" cy="4703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100" b="1" kern="1200"/>
        </a:p>
      </dsp:txBody>
      <dsp:txXfrm>
        <a:off x="6414569" y="913370"/>
        <a:ext cx="277116" cy="282181"/>
      </dsp:txXfrm>
    </dsp:sp>
    <dsp:sp modelId="{8A9475E2-714A-4D81-9BDF-334115CFDD9B}">
      <dsp:nvSpPr>
        <dsp:cNvPr id="0" name=""/>
        <dsp:cNvSpPr/>
      </dsp:nvSpPr>
      <dsp:spPr>
        <a:xfrm>
          <a:off x="6974778" y="0"/>
          <a:ext cx="2071204" cy="2108923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u="sng" kern="1200" dirty="0" smtClean="0"/>
            <a:t>Réalisation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* </a:t>
          </a:r>
          <a:r>
            <a:rPr lang="fr-FR" sz="1600" b="1" kern="1200" dirty="0" err="1" smtClean="0"/>
            <a:t>Simul</a:t>
          </a:r>
          <a:r>
            <a:rPr lang="fr-FR" sz="1600" b="1" kern="1200" dirty="0" smtClean="0"/>
            <a:t> T avec BE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* Automate &amp; PID aide P. </a:t>
          </a:r>
          <a:r>
            <a:rPr lang="fr-FR" sz="1600" b="1" kern="1200" dirty="0" err="1" smtClean="0"/>
            <a:t>Alfaurt</a:t>
          </a:r>
          <a:endParaRPr lang="fr-FR" sz="16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* Montage PIAGARA </a:t>
          </a:r>
          <a:br>
            <a:rPr lang="fr-FR" sz="1600" b="1" kern="1200" dirty="0" smtClean="0"/>
          </a:br>
          <a:r>
            <a:rPr lang="fr-FR" sz="1400" b="1" kern="1200" dirty="0" smtClean="0"/>
            <a:t>(+ design cellule BE</a:t>
          </a:r>
          <a:br>
            <a:rPr lang="fr-FR" sz="1400" b="1" kern="1200" dirty="0" smtClean="0"/>
          </a:br>
          <a:r>
            <a:rPr lang="fr-FR" sz="1400" b="1" kern="1200" dirty="0" smtClean="0"/>
            <a:t>+ usinage </a:t>
          </a:r>
          <a:r>
            <a:rPr lang="fr-FR" sz="1400" b="1" kern="1200" dirty="0" err="1" smtClean="0"/>
            <a:t>Méca</a:t>
          </a:r>
          <a:r>
            <a:rPr lang="fr-FR" sz="1400" b="1" kern="1200" dirty="0" smtClean="0"/>
            <a:t>)</a:t>
          </a:r>
          <a:br>
            <a:rPr lang="fr-FR" sz="1400" b="1" kern="1200" dirty="0" smtClean="0"/>
          </a:br>
          <a:endParaRPr lang="fr-FR" sz="1400" b="1" kern="1200" dirty="0"/>
        </a:p>
      </dsp:txBody>
      <dsp:txXfrm>
        <a:off x="7035441" y="60663"/>
        <a:ext cx="1949878" cy="19875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4970" cy="493554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546" y="0"/>
            <a:ext cx="2944970" cy="493554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C6A2D174-D06D-47F4-ACFF-1EA89E1058C5}" type="datetimeFigureOut">
              <a:rPr lang="fr-FR" smtClean="0"/>
              <a:t>16/12/2021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2" y="9375810"/>
            <a:ext cx="2944970" cy="493554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546" y="9375810"/>
            <a:ext cx="2944970" cy="493554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9AEFC906-B3D8-4925-ADC4-6FC128A503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0589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4970" cy="495269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546" y="1"/>
            <a:ext cx="2944970" cy="495269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FF56FE7A-69C5-43AB-AD1F-2DD67995DC4C}" type="datetimeFigureOut">
              <a:rPr lang="fr-FR" smtClean="0"/>
              <a:t>16/12/2021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19788" cy="3328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9" tIns="45725" rIns="91449" bIns="45725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610" y="4750455"/>
            <a:ext cx="5436870" cy="3886736"/>
          </a:xfrm>
          <a:prstGeom prst="rect">
            <a:avLst/>
          </a:prstGeom>
        </p:spPr>
        <p:txBody>
          <a:bodyPr vert="horz" lIns="91449" tIns="45725" rIns="91449" bIns="45725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375811"/>
            <a:ext cx="2944970" cy="495268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546" y="9375811"/>
            <a:ext cx="2944970" cy="495268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E4C81425-F4B7-4A0C-9B68-0D35F994BE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4226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D8DADB"/>
            </a:gs>
          </a:gsLst>
          <a:lin ang="21594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1937" y="2463812"/>
            <a:ext cx="9144000" cy="1642529"/>
          </a:xfrm>
        </p:spPr>
        <p:txBody>
          <a:bodyPr anchor="ctr" anchorCtr="0"/>
          <a:lstStyle>
            <a:lvl1pPr algn="ctr">
              <a:lnSpc>
                <a:spcPct val="100000"/>
              </a:lnSpc>
              <a:defRPr sz="4500">
                <a:solidFill>
                  <a:srgbClr val="4F94EF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GB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1937" y="4131737"/>
            <a:ext cx="9144000" cy="12446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225"/>
              </a:spcBef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887" indent="0" algn="ctr">
              <a:buNone/>
              <a:defRPr sz="1500"/>
            </a:lvl2pPr>
            <a:lvl3pPr marL="685774" indent="0" algn="ctr">
              <a:buNone/>
              <a:defRPr sz="1350"/>
            </a:lvl3pPr>
            <a:lvl4pPr marL="1028661" indent="0" algn="ctr">
              <a:buNone/>
              <a:defRPr sz="1200"/>
            </a:lvl4pPr>
            <a:lvl5pPr marL="1371548" indent="0" algn="ctr">
              <a:buNone/>
              <a:defRPr sz="1200"/>
            </a:lvl5pPr>
            <a:lvl6pPr marL="1714435" indent="0" algn="ctr">
              <a:buNone/>
              <a:defRPr sz="1200"/>
            </a:lvl6pPr>
            <a:lvl7pPr marL="2057322" indent="0" algn="ctr">
              <a:buNone/>
              <a:defRPr sz="1200"/>
            </a:lvl7pPr>
            <a:lvl8pPr marL="2400209" indent="0" algn="ctr">
              <a:buNone/>
              <a:defRPr sz="1200"/>
            </a:lvl8pPr>
            <a:lvl9pPr marL="2743096" indent="0" algn="ctr">
              <a:buNone/>
              <a:defRPr sz="1200"/>
            </a:lvl9pPr>
          </a:lstStyle>
          <a:p>
            <a:r>
              <a:rPr lang="fr-FR" noProof="0"/>
              <a:t>Modifiez le style des sous-titres du masque</a:t>
            </a:r>
            <a:endParaRPr lang="en-GB" noProof="0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521941" y="5972747"/>
            <a:ext cx="5156199" cy="657132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556363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1521" userDrawn="1">
          <p15:clr>
            <a:srgbClr val="FBAE40"/>
          </p15:clr>
        </p15:guide>
        <p15:guide id="2" pos="114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16748" y="76271"/>
            <a:ext cx="8418971" cy="405713"/>
          </a:xfrm>
        </p:spPr>
        <p:txBody>
          <a:bodyPr>
            <a:noAutofit/>
          </a:bodyPr>
          <a:lstStyle>
            <a:lvl1pPr algn="r">
              <a:defRPr sz="2400">
                <a:solidFill>
                  <a:srgbClr val="4F94EF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GB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1471" y="767861"/>
            <a:ext cx="10792332" cy="5849182"/>
          </a:xfrm>
        </p:spPr>
        <p:txBody>
          <a:bodyPr>
            <a:normAutofit/>
          </a:bodyPr>
          <a:lstStyle>
            <a:lvl1pPr marL="257165" indent="-257165">
              <a:buFontTx/>
              <a:buBlip>
                <a:blip r:embed="rId2"/>
              </a:buBlip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00035" indent="-171444">
              <a:buSzPct val="120000"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676249" indent="-171444"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942940" indent="-171444"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209630" indent="-171444"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GB" noProof="0" dirty="0"/>
          </a:p>
        </p:txBody>
      </p:sp>
      <p:sp>
        <p:nvSpPr>
          <p:cNvPr id="1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658795" y="6447410"/>
            <a:ext cx="556284" cy="410590"/>
          </a:xfrm>
          <a:prstGeom prst="rect">
            <a:avLst/>
          </a:prstGeom>
        </p:spPr>
        <p:txBody>
          <a:bodyPr anchor="ctr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D5579077-A48A-4453-A7CA-BBD2FCC3FE1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-15391" y="512139"/>
            <a:ext cx="11852627" cy="439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55" y="-76282"/>
            <a:ext cx="1273995" cy="62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48582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0" orient="horz" pos="414" userDrawn="1">
          <p15:clr>
            <a:srgbClr val="FBAE40"/>
          </p15:clr>
        </p15:guide>
        <p15:guide id="1" pos="512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406762" y="6243227"/>
            <a:ext cx="1337444" cy="387044"/>
          </a:xfrm>
          <a:prstGeom prst="rect">
            <a:avLst/>
          </a:prstGeom>
        </p:spPr>
        <p:txBody>
          <a:bodyPr/>
          <a:lstStyle/>
          <a:p>
            <a:fld id="{D5579077-A48A-4453-A7CA-BBD2FCC3FE15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666" y="6277700"/>
            <a:ext cx="540135" cy="362407"/>
          </a:xfrm>
          <a:prstGeom prst="rect">
            <a:avLst/>
          </a:prstGeom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3445935" y="0"/>
            <a:ext cx="8746068" cy="6858000"/>
          </a:xfrm>
          <a:prstGeom prst="rect">
            <a:avLst/>
          </a:prstGeom>
          <a:gradFill>
            <a:gsLst>
              <a:gs pos="0">
                <a:srgbClr val="30558D"/>
              </a:gs>
              <a:gs pos="100000">
                <a:srgbClr val="4F94E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44377" y="1515830"/>
            <a:ext cx="7522691" cy="416196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80" y="292694"/>
            <a:ext cx="2290179" cy="91527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669" y="6277704"/>
            <a:ext cx="540135" cy="362407"/>
          </a:xfrm>
          <a:prstGeom prst="rect">
            <a:avLst/>
          </a:prstGeom>
          <a:ln>
            <a:noFill/>
          </a:ln>
        </p:spPr>
      </p:pic>
      <p:sp>
        <p:nvSpPr>
          <p:cNvPr id="8" name="Rectangle 7"/>
          <p:cNvSpPr/>
          <p:nvPr userDrawn="1"/>
        </p:nvSpPr>
        <p:spPr>
          <a:xfrm>
            <a:off x="3445935" y="0"/>
            <a:ext cx="8746068" cy="6858000"/>
          </a:xfrm>
          <a:prstGeom prst="rect">
            <a:avLst/>
          </a:prstGeom>
          <a:gradFill>
            <a:gsLst>
              <a:gs pos="0">
                <a:srgbClr val="30558D"/>
              </a:gs>
              <a:gs pos="100000">
                <a:srgbClr val="4F94E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</p:spTree>
    <p:extLst>
      <p:ext uri="{BB962C8B-B14F-4D97-AF65-F5344CB8AC3E}">
        <p14:creationId xmlns:p14="http://schemas.microsoft.com/office/powerpoint/2010/main" val="329519026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065" userDrawn="1">
          <p15:clr>
            <a:srgbClr val="FBAE40"/>
          </p15:clr>
        </p15:guide>
        <p15:guide id="2" pos="512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159004" y="0"/>
            <a:ext cx="10033001" cy="6858000"/>
          </a:xfrm>
          <a:prstGeom prst="rect">
            <a:avLst/>
          </a:prstGeom>
          <a:gradFill>
            <a:gsLst>
              <a:gs pos="0">
                <a:srgbClr val="30558D"/>
              </a:gs>
              <a:gs pos="100000">
                <a:srgbClr val="4F94E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083" y="5915169"/>
            <a:ext cx="821359" cy="47081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03" y="6107299"/>
            <a:ext cx="1414515" cy="50095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786722" y="5845187"/>
            <a:ext cx="7749835" cy="54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GB" sz="900" b="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INSPYRE has received funding from the </a:t>
            </a:r>
            <a:r>
              <a:rPr lang="en-GB" sz="900" b="0" kern="1200" baseline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Euratom</a:t>
            </a:r>
            <a:r>
              <a:rPr lang="en-GB" sz="900" b="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research and training programme 2014-2018</a:t>
            </a:r>
          </a:p>
          <a:p>
            <a:pPr algn="l">
              <a:lnSpc>
                <a:spcPct val="110000"/>
              </a:lnSpc>
            </a:pPr>
            <a:r>
              <a:rPr lang="en-GB" sz="900" b="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under grant agreement No </a:t>
            </a:r>
            <a:r>
              <a:rPr lang="fr-FR" sz="900" b="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754329.</a:t>
            </a:r>
          </a:p>
          <a:p>
            <a:pPr algn="l">
              <a:lnSpc>
                <a:spcPct val="110000"/>
              </a:lnSpc>
            </a:pPr>
            <a:r>
              <a:rPr lang="fr-FR" sz="900" b="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This </a:t>
            </a:r>
            <a:r>
              <a:rPr lang="fr-FR" sz="900" b="0" kern="1200" baseline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project</a:t>
            </a:r>
            <a:r>
              <a:rPr lang="fr-FR" sz="900" b="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900" b="0" kern="1200" baseline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is</a:t>
            </a:r>
            <a:r>
              <a:rPr lang="fr-FR" sz="900" b="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p</a:t>
            </a:r>
            <a:r>
              <a:rPr lang="en-GB" sz="900" b="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art of </a:t>
            </a:r>
            <a:r>
              <a:rPr lang="en-US" sz="900" b="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research activities portfolio of the Joint </a:t>
            </a:r>
            <a:r>
              <a:rPr lang="en-US" sz="900" b="0" kern="1200" baseline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Programme</a:t>
            </a:r>
            <a:r>
              <a:rPr lang="en-US" sz="900" b="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on Nuclear Materials. </a:t>
            </a:r>
            <a:endParaRPr lang="en-GB" sz="900" b="0" kern="1200" baseline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2937080" y="728134"/>
            <a:ext cx="8442717" cy="4953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1" t="11686" r="8381" b="11468"/>
          <a:stretch/>
        </p:blipFill>
        <p:spPr>
          <a:xfrm>
            <a:off x="10452821" y="5909872"/>
            <a:ext cx="926976" cy="54903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159004" y="70339"/>
            <a:ext cx="10033001" cy="6858000"/>
          </a:xfrm>
          <a:prstGeom prst="rect">
            <a:avLst/>
          </a:prstGeom>
          <a:gradFill>
            <a:gsLst>
              <a:gs pos="0">
                <a:srgbClr val="30558D"/>
              </a:gs>
              <a:gs pos="100000">
                <a:srgbClr val="4F94E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543" y="6238920"/>
            <a:ext cx="821359" cy="436167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3836620" y="6172564"/>
            <a:ext cx="7749835" cy="54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GB" sz="900" b="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INSPYRE has received funding from the </a:t>
            </a:r>
            <a:r>
              <a:rPr lang="en-GB" sz="900" b="0" kern="1200" baseline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Euratom</a:t>
            </a:r>
            <a:r>
              <a:rPr lang="en-GB" sz="900" b="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research and training programme 2014-2018</a:t>
            </a:r>
          </a:p>
          <a:p>
            <a:pPr algn="l">
              <a:lnSpc>
                <a:spcPct val="110000"/>
              </a:lnSpc>
            </a:pPr>
            <a:r>
              <a:rPr lang="en-GB" sz="900" b="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under grant agreement No </a:t>
            </a:r>
            <a:r>
              <a:rPr lang="fr-FR" sz="900" b="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754329.</a:t>
            </a:r>
          </a:p>
          <a:p>
            <a:pPr algn="l">
              <a:lnSpc>
                <a:spcPct val="110000"/>
              </a:lnSpc>
            </a:pPr>
            <a:r>
              <a:rPr lang="fr-FR" sz="900" b="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This </a:t>
            </a:r>
            <a:r>
              <a:rPr lang="fr-FR" sz="900" b="0" kern="1200" baseline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project</a:t>
            </a:r>
            <a:r>
              <a:rPr lang="fr-FR" sz="900" b="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900" b="0" kern="1200" baseline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is</a:t>
            </a:r>
            <a:r>
              <a:rPr lang="fr-FR" sz="900" b="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p</a:t>
            </a:r>
            <a:r>
              <a:rPr lang="en-GB" sz="900" b="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art of </a:t>
            </a:r>
            <a:r>
              <a:rPr lang="en-US" sz="900" b="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research activities portfolio of the Joint </a:t>
            </a:r>
            <a:r>
              <a:rPr lang="en-US" sz="900" b="0" kern="1200" baseline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Programme</a:t>
            </a:r>
            <a:r>
              <a:rPr lang="en-US" sz="900" b="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on Nuclear Materials. </a:t>
            </a:r>
            <a:endParaRPr lang="en-GB" sz="900" b="0" kern="1200" baseline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1" t="11686" r="8381" b="11468"/>
          <a:stretch/>
        </p:blipFill>
        <p:spPr>
          <a:xfrm>
            <a:off x="10609581" y="6203434"/>
            <a:ext cx="926976" cy="46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0528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884" userDrawn="1">
          <p15:clr>
            <a:srgbClr val="FBAE40"/>
          </p15:clr>
        </p15:guide>
        <p15:guide id="2" pos="512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406761" y="6243227"/>
            <a:ext cx="1337443" cy="387044"/>
          </a:xfrm>
          <a:prstGeom prst="rect">
            <a:avLst/>
          </a:prstGeom>
        </p:spPr>
        <p:txBody>
          <a:bodyPr/>
          <a:lstStyle/>
          <a:p>
            <a:fld id="{D5579077-A48A-4453-A7CA-BBD2FCC3FE15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669" y="6277704"/>
            <a:ext cx="540135" cy="362407"/>
          </a:xfrm>
          <a:prstGeom prst="rect">
            <a:avLst/>
          </a:prstGeom>
          <a:ln>
            <a:noFill/>
          </a:ln>
        </p:spPr>
      </p:pic>
      <p:sp>
        <p:nvSpPr>
          <p:cNvPr id="10" name="Rectangle 9"/>
          <p:cNvSpPr/>
          <p:nvPr userDrawn="1"/>
        </p:nvSpPr>
        <p:spPr>
          <a:xfrm>
            <a:off x="3445935" y="0"/>
            <a:ext cx="8746068" cy="6858000"/>
          </a:xfrm>
          <a:prstGeom prst="rect">
            <a:avLst/>
          </a:prstGeom>
          <a:gradFill>
            <a:gsLst>
              <a:gs pos="0">
                <a:srgbClr val="30558D"/>
              </a:gs>
              <a:gs pos="100000">
                <a:srgbClr val="4F94E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44377" y="1515829"/>
            <a:ext cx="7522691" cy="416196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41" y="275108"/>
            <a:ext cx="2290179" cy="85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7808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65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159006" y="0"/>
            <a:ext cx="10033001" cy="6858000"/>
          </a:xfrm>
          <a:prstGeom prst="rect">
            <a:avLst/>
          </a:prstGeom>
          <a:gradFill>
            <a:gsLst>
              <a:gs pos="0">
                <a:srgbClr val="30558D"/>
              </a:gs>
              <a:gs pos="100000">
                <a:srgbClr val="4F94E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327" y="6201752"/>
            <a:ext cx="821359" cy="40650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01" y="5978769"/>
            <a:ext cx="1414515" cy="629484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3629963" y="6131771"/>
            <a:ext cx="7749835" cy="54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GB" sz="900" b="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INSPYRE has received funding from the </a:t>
            </a:r>
            <a:r>
              <a:rPr lang="en-GB" sz="900" b="0" kern="1200" baseline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Euratom</a:t>
            </a:r>
            <a:r>
              <a:rPr lang="en-GB" sz="900" b="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research and training programme 2014-2018</a:t>
            </a:r>
          </a:p>
          <a:p>
            <a:pPr algn="l">
              <a:lnSpc>
                <a:spcPct val="110000"/>
              </a:lnSpc>
            </a:pPr>
            <a:r>
              <a:rPr lang="en-GB" sz="900" b="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under grant agreement No </a:t>
            </a:r>
            <a:r>
              <a:rPr lang="fr-FR" sz="900" b="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754329.</a:t>
            </a:r>
          </a:p>
          <a:p>
            <a:pPr algn="l">
              <a:lnSpc>
                <a:spcPct val="110000"/>
              </a:lnSpc>
            </a:pPr>
            <a:r>
              <a:rPr lang="fr-FR" sz="900" b="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This </a:t>
            </a:r>
            <a:r>
              <a:rPr lang="fr-FR" sz="900" b="0" kern="1200" baseline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project</a:t>
            </a:r>
            <a:r>
              <a:rPr lang="fr-FR" sz="900" b="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900" b="0" kern="1200" baseline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is</a:t>
            </a:r>
            <a:r>
              <a:rPr lang="fr-FR" sz="900" b="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p</a:t>
            </a:r>
            <a:r>
              <a:rPr lang="en-GB" sz="900" b="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art of </a:t>
            </a:r>
            <a:r>
              <a:rPr lang="en-US" sz="900" b="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research activities portfolio of the Joint </a:t>
            </a:r>
            <a:r>
              <a:rPr lang="en-US" sz="900" b="0" kern="1200" baseline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Programme</a:t>
            </a:r>
            <a:r>
              <a:rPr lang="en-US" sz="900" b="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on Nuclear Materials. </a:t>
            </a:r>
            <a:endParaRPr lang="en-GB" sz="900" b="0" kern="1200" baseline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2937080" y="728134"/>
            <a:ext cx="8442717" cy="4953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1" t="11686" r="8381" b="11468"/>
          <a:stretch/>
        </p:blipFill>
        <p:spPr>
          <a:xfrm>
            <a:off x="10296063" y="6196459"/>
            <a:ext cx="926976" cy="41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634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88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4CD3EB6-BB1E-4192-9613-6698BB15A86A}" type="datetimeFigureOut">
              <a:rPr lang="en-GB" smtClean="0"/>
              <a:t>16/12/2021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0125282-491C-4400-88B8-0DE78BD2F96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bg1">
                <a:lumMod val="85000"/>
              </a:schemeClr>
            </a:gs>
          </a:gsLst>
          <a:lin ang="21594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41913" y="246594"/>
            <a:ext cx="10811888" cy="854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50333" y="1134535"/>
            <a:ext cx="10803467" cy="5042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57165" lvl="0" indent="-257165"/>
            <a:r>
              <a:rPr lang="fr-FR" dirty="0"/>
              <a:t>Modifier les styles du texte du masque</a:t>
            </a:r>
          </a:p>
          <a:p>
            <a:pPr lvl="1">
              <a:buSzPct val="120000"/>
            </a:pPr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Rectangle 6"/>
          <p:cNvSpPr/>
          <p:nvPr/>
        </p:nvSpPr>
        <p:spPr>
          <a:xfrm>
            <a:off x="11811005" y="0"/>
            <a:ext cx="397935" cy="6858000"/>
          </a:xfrm>
          <a:prstGeom prst="rect">
            <a:avLst/>
          </a:prstGeom>
          <a:gradFill>
            <a:gsLst>
              <a:gs pos="0">
                <a:srgbClr val="30558D"/>
              </a:gs>
              <a:gs pos="100000">
                <a:srgbClr val="4F94E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1811007" y="0"/>
            <a:ext cx="397935" cy="6858000"/>
          </a:xfrm>
          <a:prstGeom prst="rect">
            <a:avLst/>
          </a:prstGeom>
          <a:gradFill>
            <a:gsLst>
              <a:gs pos="0">
                <a:srgbClr val="30558D"/>
              </a:gs>
              <a:gs pos="100000">
                <a:srgbClr val="4F94E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</p:spTree>
    <p:extLst>
      <p:ext uri="{BB962C8B-B14F-4D97-AF65-F5344CB8AC3E}">
        <p14:creationId xmlns:p14="http://schemas.microsoft.com/office/powerpoint/2010/main" val="3697041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74" r:id="rId5"/>
    <p:sldLayoutId id="2147483675" r:id="rId6"/>
    <p:sldLayoutId id="2147483681" r:id="rId7"/>
  </p:sldLayoutIdLst>
  <p:hf hdr="0" dt="0"/>
  <p:txStyles>
    <p:titleStyle>
      <a:lvl1pPr algn="r" defTabSz="685774" rtl="0" eaLnBrk="1" latinLnBrk="0" hangingPunct="1">
        <a:lnSpc>
          <a:spcPct val="90000"/>
        </a:lnSpc>
        <a:spcBef>
          <a:spcPct val="0"/>
        </a:spcBef>
        <a:buNone/>
        <a:defRPr lang="fr-FR" sz="2400" kern="1200" dirty="0">
          <a:solidFill>
            <a:srgbClr val="1D5A88"/>
          </a:solidFill>
          <a:latin typeface="+mj-lt"/>
          <a:ea typeface="+mj-ea"/>
          <a:cs typeface="+mj-cs"/>
        </a:defRPr>
      </a:lvl1pPr>
    </p:titleStyle>
    <p:bodyStyle>
      <a:lvl1pPr marL="0" indent="0" algn="l" defTabSz="685774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90000"/>
        <a:buFontTx/>
        <a:buBlip>
          <a:blip r:embed="rId9"/>
        </a:buBlip>
        <a:defRPr lang="fr-FR"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14330" indent="-171444" algn="l" defTabSz="685774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Font typeface="Arial" panose="020B0604020202020204" pitchFamily="34" charset="0"/>
        <a:buChar char="•"/>
        <a:defRPr lang="fr-FR"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17" indent="-171444" algn="l" defTabSz="685774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Font typeface="Arial" panose="020B0604020202020204" pitchFamily="34" charset="0"/>
        <a:buChar char="•"/>
        <a:defRPr lang="fr-FR"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04" indent="-171444" algn="l" defTabSz="685774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Font typeface="Arial" panose="020B0604020202020204" pitchFamily="34" charset="0"/>
        <a:buChar char="•"/>
        <a:defRPr lang="fr-FR"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2992" indent="-171444" algn="l" defTabSz="685774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Font typeface="Arial" panose="020B0604020202020204" pitchFamily="34" charset="0"/>
        <a:buChar char="•"/>
        <a:defRPr lang="fr-FR"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878" indent="-171444" algn="l" defTabSz="68577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66" indent="-171444" algn="l" defTabSz="68577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52" indent="-171444" algn="l" defTabSz="68577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40" indent="-171444" algn="l" defTabSz="68577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77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7" algn="l" defTabSz="68577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4" algn="l" defTabSz="68577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1" algn="l" defTabSz="68577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48" algn="l" defTabSz="68577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35" algn="l" defTabSz="68577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22" algn="l" defTabSz="68577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09" algn="l" defTabSz="68577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96" algn="l" defTabSz="68577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image" Target="../media/image2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slideLayout" Target="../slideLayouts/slideLayout7.xml"/><Relationship Id="rId18" Type="http://schemas.microsoft.com/office/2007/relationships/diagramDrawing" Target="../diagrams/drawing1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12" Type="http://schemas.openxmlformats.org/officeDocument/2006/relationships/tags" Target="../tags/tag83.xml"/><Relationship Id="rId17" Type="http://schemas.openxmlformats.org/officeDocument/2006/relationships/diagramColors" Target="../diagrams/colors1.xml"/><Relationship Id="rId2" Type="http://schemas.openxmlformats.org/officeDocument/2006/relationships/tags" Target="../tags/tag73.xml"/><Relationship Id="rId16" Type="http://schemas.openxmlformats.org/officeDocument/2006/relationships/diagramQuickStyle" Target="../diagrams/quickStyle1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tags" Target="../tags/tag82.xml"/><Relationship Id="rId5" Type="http://schemas.openxmlformats.org/officeDocument/2006/relationships/tags" Target="../tags/tag76.xml"/><Relationship Id="rId15" Type="http://schemas.openxmlformats.org/officeDocument/2006/relationships/diagramLayout" Target="../diagrams/layout1.xml"/><Relationship Id="rId10" Type="http://schemas.openxmlformats.org/officeDocument/2006/relationships/tags" Target="../tags/tag81.xml"/><Relationship Id="rId19" Type="http://schemas.openxmlformats.org/officeDocument/2006/relationships/image" Target="../media/image29.tiff"/><Relationship Id="rId4" Type="http://schemas.openxmlformats.org/officeDocument/2006/relationships/tags" Target="../tags/tag75.xml"/><Relationship Id="rId9" Type="http://schemas.openxmlformats.org/officeDocument/2006/relationships/tags" Target="../tags/tag80.xml"/><Relationship Id="rId1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image" Target="../media/image31.jpeg"/><Relationship Id="rId3" Type="http://schemas.openxmlformats.org/officeDocument/2006/relationships/tags" Target="../tags/tag86.xml"/><Relationship Id="rId7" Type="http://schemas.openxmlformats.org/officeDocument/2006/relationships/tags" Target="../tags/tag90.xml"/><Relationship Id="rId12" Type="http://schemas.openxmlformats.org/officeDocument/2006/relationships/image" Target="../media/image30.tif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88.xml"/><Relationship Id="rId15" Type="http://schemas.openxmlformats.org/officeDocument/2006/relationships/image" Target="../media/image33.png"/><Relationship Id="rId10" Type="http://schemas.openxmlformats.org/officeDocument/2006/relationships/tags" Target="../tags/tag93.xml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13" Type="http://schemas.openxmlformats.org/officeDocument/2006/relationships/slideLayout" Target="../slideLayouts/slideLayout1.xml"/><Relationship Id="rId18" Type="http://schemas.openxmlformats.org/officeDocument/2006/relationships/image" Target="../media/image38.png"/><Relationship Id="rId3" Type="http://schemas.openxmlformats.org/officeDocument/2006/relationships/tags" Target="../tags/tag96.xml"/><Relationship Id="rId21" Type="http://schemas.openxmlformats.org/officeDocument/2006/relationships/image" Target="../media/image41.png"/><Relationship Id="rId7" Type="http://schemas.openxmlformats.org/officeDocument/2006/relationships/tags" Target="../tags/tag100.xml"/><Relationship Id="rId12" Type="http://schemas.openxmlformats.org/officeDocument/2006/relationships/tags" Target="../tags/tag105.xml"/><Relationship Id="rId17" Type="http://schemas.openxmlformats.org/officeDocument/2006/relationships/image" Target="../media/image37.png"/><Relationship Id="rId2" Type="http://schemas.openxmlformats.org/officeDocument/2006/relationships/tags" Target="../tags/tag95.xml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tags" Target="../tags/tag104.xml"/><Relationship Id="rId5" Type="http://schemas.openxmlformats.org/officeDocument/2006/relationships/tags" Target="../tags/tag98.xml"/><Relationship Id="rId15" Type="http://schemas.openxmlformats.org/officeDocument/2006/relationships/image" Target="../media/image35.png"/><Relationship Id="rId10" Type="http://schemas.openxmlformats.org/officeDocument/2006/relationships/tags" Target="../tags/tag103.xml"/><Relationship Id="rId19" Type="http://schemas.openxmlformats.org/officeDocument/2006/relationships/image" Target="../media/image39.png"/><Relationship Id="rId4" Type="http://schemas.openxmlformats.org/officeDocument/2006/relationships/tags" Target="../tags/tag97.xml"/><Relationship Id="rId9" Type="http://schemas.openxmlformats.org/officeDocument/2006/relationships/tags" Target="../tags/tag102.xml"/><Relationship Id="rId1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118.xml"/><Relationship Id="rId18" Type="http://schemas.openxmlformats.org/officeDocument/2006/relationships/tags" Target="../tags/tag123.xml"/><Relationship Id="rId26" Type="http://schemas.openxmlformats.org/officeDocument/2006/relationships/tags" Target="../tags/tag131.xml"/><Relationship Id="rId21" Type="http://schemas.openxmlformats.org/officeDocument/2006/relationships/tags" Target="../tags/tag126.xml"/><Relationship Id="rId34" Type="http://schemas.openxmlformats.org/officeDocument/2006/relationships/image" Target="../media/image42.jpeg"/><Relationship Id="rId7" Type="http://schemas.openxmlformats.org/officeDocument/2006/relationships/tags" Target="../tags/tag112.xml"/><Relationship Id="rId12" Type="http://schemas.openxmlformats.org/officeDocument/2006/relationships/tags" Target="../tags/tag117.xml"/><Relationship Id="rId17" Type="http://schemas.openxmlformats.org/officeDocument/2006/relationships/tags" Target="../tags/tag122.xml"/><Relationship Id="rId25" Type="http://schemas.openxmlformats.org/officeDocument/2006/relationships/tags" Target="../tags/tag130.xml"/><Relationship Id="rId33" Type="http://schemas.openxmlformats.org/officeDocument/2006/relationships/slideLayout" Target="../slideLayouts/slideLayout1.xml"/><Relationship Id="rId2" Type="http://schemas.openxmlformats.org/officeDocument/2006/relationships/tags" Target="../tags/tag107.xml"/><Relationship Id="rId16" Type="http://schemas.openxmlformats.org/officeDocument/2006/relationships/tags" Target="../tags/tag121.xml"/><Relationship Id="rId20" Type="http://schemas.openxmlformats.org/officeDocument/2006/relationships/tags" Target="../tags/tag125.xml"/><Relationship Id="rId29" Type="http://schemas.openxmlformats.org/officeDocument/2006/relationships/tags" Target="../tags/tag134.xml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11" Type="http://schemas.openxmlformats.org/officeDocument/2006/relationships/tags" Target="../tags/tag116.xml"/><Relationship Id="rId24" Type="http://schemas.openxmlformats.org/officeDocument/2006/relationships/tags" Target="../tags/tag129.xml"/><Relationship Id="rId32" Type="http://schemas.openxmlformats.org/officeDocument/2006/relationships/tags" Target="../tags/tag137.xml"/><Relationship Id="rId37" Type="http://schemas.openxmlformats.org/officeDocument/2006/relationships/image" Target="../media/image45.jpeg"/><Relationship Id="rId5" Type="http://schemas.openxmlformats.org/officeDocument/2006/relationships/tags" Target="../tags/tag110.xml"/><Relationship Id="rId15" Type="http://schemas.openxmlformats.org/officeDocument/2006/relationships/tags" Target="../tags/tag120.xml"/><Relationship Id="rId23" Type="http://schemas.openxmlformats.org/officeDocument/2006/relationships/tags" Target="../tags/tag128.xml"/><Relationship Id="rId28" Type="http://schemas.openxmlformats.org/officeDocument/2006/relationships/tags" Target="../tags/tag133.xml"/><Relationship Id="rId36" Type="http://schemas.openxmlformats.org/officeDocument/2006/relationships/image" Target="../media/image44.jpeg"/><Relationship Id="rId10" Type="http://schemas.openxmlformats.org/officeDocument/2006/relationships/tags" Target="../tags/tag115.xml"/><Relationship Id="rId19" Type="http://schemas.openxmlformats.org/officeDocument/2006/relationships/tags" Target="../tags/tag124.xml"/><Relationship Id="rId31" Type="http://schemas.openxmlformats.org/officeDocument/2006/relationships/tags" Target="../tags/tag136.xml"/><Relationship Id="rId4" Type="http://schemas.openxmlformats.org/officeDocument/2006/relationships/tags" Target="../tags/tag109.xml"/><Relationship Id="rId9" Type="http://schemas.openxmlformats.org/officeDocument/2006/relationships/tags" Target="../tags/tag114.xml"/><Relationship Id="rId14" Type="http://schemas.openxmlformats.org/officeDocument/2006/relationships/tags" Target="../tags/tag119.xml"/><Relationship Id="rId22" Type="http://schemas.openxmlformats.org/officeDocument/2006/relationships/tags" Target="../tags/tag127.xml"/><Relationship Id="rId27" Type="http://schemas.openxmlformats.org/officeDocument/2006/relationships/tags" Target="../tags/tag132.xml"/><Relationship Id="rId30" Type="http://schemas.openxmlformats.org/officeDocument/2006/relationships/tags" Target="../tags/tag135.xml"/><Relationship Id="rId35" Type="http://schemas.openxmlformats.org/officeDocument/2006/relationships/image" Target="../media/image43.jpeg"/><Relationship Id="rId8" Type="http://schemas.openxmlformats.org/officeDocument/2006/relationships/tags" Target="../tags/tag113.xml"/><Relationship Id="rId3" Type="http://schemas.openxmlformats.org/officeDocument/2006/relationships/tags" Target="../tags/tag10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45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140.xml"/><Relationship Id="rId7" Type="http://schemas.openxmlformats.org/officeDocument/2006/relationships/tags" Target="../tags/tag144.xml"/><Relationship Id="rId12" Type="http://schemas.openxmlformats.org/officeDocument/2006/relationships/tags" Target="../tags/tag149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tags" Target="../tags/tag143.xml"/><Relationship Id="rId11" Type="http://schemas.openxmlformats.org/officeDocument/2006/relationships/tags" Target="../tags/tag148.xml"/><Relationship Id="rId5" Type="http://schemas.openxmlformats.org/officeDocument/2006/relationships/tags" Target="../tags/tag142.xml"/><Relationship Id="rId10" Type="http://schemas.openxmlformats.org/officeDocument/2006/relationships/tags" Target="../tags/tag147.xml"/><Relationship Id="rId4" Type="http://schemas.openxmlformats.org/officeDocument/2006/relationships/tags" Target="../tags/tag141.xml"/><Relationship Id="rId9" Type="http://schemas.openxmlformats.org/officeDocument/2006/relationships/tags" Target="../tags/tag146.xml"/><Relationship Id="rId1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tags" Target="../tags/tag152.xml"/><Relationship Id="rId7" Type="http://schemas.openxmlformats.org/officeDocument/2006/relationships/image" Target="../media/image47.png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54.xml"/><Relationship Id="rId4" Type="http://schemas.openxmlformats.org/officeDocument/2006/relationships/tags" Target="../tags/tag15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tags" Target="../tags/tag15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tags" Target="../tags/tag160.xml"/><Relationship Id="rId5" Type="http://schemas.openxmlformats.org/officeDocument/2006/relationships/tags" Target="../tags/tag159.xml"/><Relationship Id="rId10" Type="http://schemas.openxmlformats.org/officeDocument/2006/relationships/image" Target="../media/image51.png"/><Relationship Id="rId4" Type="http://schemas.openxmlformats.org/officeDocument/2006/relationships/tags" Target="../tags/tag158.xml"/><Relationship Id="rId9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68.xml"/><Relationship Id="rId13" Type="http://schemas.openxmlformats.org/officeDocument/2006/relationships/image" Target="../media/image52.jpeg"/><Relationship Id="rId3" Type="http://schemas.openxmlformats.org/officeDocument/2006/relationships/tags" Target="../tags/tag163.xml"/><Relationship Id="rId7" Type="http://schemas.openxmlformats.org/officeDocument/2006/relationships/tags" Target="../tags/tag167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6" Type="http://schemas.openxmlformats.org/officeDocument/2006/relationships/tags" Target="../tags/tag166.xml"/><Relationship Id="rId11" Type="http://schemas.openxmlformats.org/officeDocument/2006/relationships/tags" Target="../tags/tag171.xml"/><Relationship Id="rId5" Type="http://schemas.openxmlformats.org/officeDocument/2006/relationships/tags" Target="../tags/tag165.xml"/><Relationship Id="rId15" Type="http://schemas.openxmlformats.org/officeDocument/2006/relationships/image" Target="../media/image54.png"/><Relationship Id="rId10" Type="http://schemas.openxmlformats.org/officeDocument/2006/relationships/tags" Target="../tags/tag170.xml"/><Relationship Id="rId4" Type="http://schemas.openxmlformats.org/officeDocument/2006/relationships/tags" Target="../tags/tag164.xml"/><Relationship Id="rId9" Type="http://schemas.openxmlformats.org/officeDocument/2006/relationships/tags" Target="../tags/tag169.xml"/><Relationship Id="rId14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79.xml"/><Relationship Id="rId13" Type="http://schemas.openxmlformats.org/officeDocument/2006/relationships/image" Target="../media/image58.png"/><Relationship Id="rId3" Type="http://schemas.openxmlformats.org/officeDocument/2006/relationships/tags" Target="../tags/tag174.xml"/><Relationship Id="rId7" Type="http://schemas.openxmlformats.org/officeDocument/2006/relationships/tags" Target="../tags/tag178.xml"/><Relationship Id="rId12" Type="http://schemas.openxmlformats.org/officeDocument/2006/relationships/image" Target="../media/image57.png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6" Type="http://schemas.openxmlformats.org/officeDocument/2006/relationships/tags" Target="../tags/tag177.xml"/><Relationship Id="rId11" Type="http://schemas.openxmlformats.org/officeDocument/2006/relationships/image" Target="../media/image56.png"/><Relationship Id="rId5" Type="http://schemas.openxmlformats.org/officeDocument/2006/relationships/tags" Target="../tags/tag176.xml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4" Type="http://schemas.openxmlformats.org/officeDocument/2006/relationships/tags" Target="../tags/tag175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192.xml"/><Relationship Id="rId18" Type="http://schemas.openxmlformats.org/officeDocument/2006/relationships/tags" Target="../tags/tag197.xml"/><Relationship Id="rId26" Type="http://schemas.openxmlformats.org/officeDocument/2006/relationships/image" Target="../media/image61.png"/><Relationship Id="rId3" Type="http://schemas.openxmlformats.org/officeDocument/2006/relationships/tags" Target="../tags/tag182.xml"/><Relationship Id="rId21" Type="http://schemas.openxmlformats.org/officeDocument/2006/relationships/tags" Target="../tags/tag200.xml"/><Relationship Id="rId34" Type="http://schemas.openxmlformats.org/officeDocument/2006/relationships/image" Target="../media/image69.png"/><Relationship Id="rId7" Type="http://schemas.openxmlformats.org/officeDocument/2006/relationships/tags" Target="../tags/tag186.xml"/><Relationship Id="rId12" Type="http://schemas.openxmlformats.org/officeDocument/2006/relationships/tags" Target="../tags/tag191.xml"/><Relationship Id="rId17" Type="http://schemas.openxmlformats.org/officeDocument/2006/relationships/tags" Target="../tags/tag196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68.png"/><Relationship Id="rId2" Type="http://schemas.openxmlformats.org/officeDocument/2006/relationships/tags" Target="../tags/tag181.xml"/><Relationship Id="rId16" Type="http://schemas.openxmlformats.org/officeDocument/2006/relationships/tags" Target="../tags/tag195.xml"/><Relationship Id="rId20" Type="http://schemas.openxmlformats.org/officeDocument/2006/relationships/tags" Target="../tags/tag199.xml"/><Relationship Id="rId29" Type="http://schemas.openxmlformats.org/officeDocument/2006/relationships/image" Target="../media/image64.jpeg"/><Relationship Id="rId1" Type="http://schemas.openxmlformats.org/officeDocument/2006/relationships/tags" Target="../tags/tag180.xml"/><Relationship Id="rId6" Type="http://schemas.openxmlformats.org/officeDocument/2006/relationships/tags" Target="../tags/tag185.xml"/><Relationship Id="rId11" Type="http://schemas.openxmlformats.org/officeDocument/2006/relationships/tags" Target="../tags/tag190.xml"/><Relationship Id="rId24" Type="http://schemas.openxmlformats.org/officeDocument/2006/relationships/tags" Target="../tags/tag203.xml"/><Relationship Id="rId32" Type="http://schemas.openxmlformats.org/officeDocument/2006/relationships/image" Target="../media/image67.png"/><Relationship Id="rId5" Type="http://schemas.openxmlformats.org/officeDocument/2006/relationships/tags" Target="../tags/tag184.xml"/><Relationship Id="rId15" Type="http://schemas.openxmlformats.org/officeDocument/2006/relationships/tags" Target="../tags/tag194.xml"/><Relationship Id="rId23" Type="http://schemas.openxmlformats.org/officeDocument/2006/relationships/tags" Target="../tags/tag202.xml"/><Relationship Id="rId28" Type="http://schemas.openxmlformats.org/officeDocument/2006/relationships/image" Target="../media/image63.png"/><Relationship Id="rId10" Type="http://schemas.openxmlformats.org/officeDocument/2006/relationships/tags" Target="../tags/tag189.xml"/><Relationship Id="rId19" Type="http://schemas.openxmlformats.org/officeDocument/2006/relationships/tags" Target="../tags/tag198.xml"/><Relationship Id="rId31" Type="http://schemas.openxmlformats.org/officeDocument/2006/relationships/image" Target="../media/image66.png"/><Relationship Id="rId4" Type="http://schemas.openxmlformats.org/officeDocument/2006/relationships/tags" Target="../tags/tag183.xml"/><Relationship Id="rId9" Type="http://schemas.openxmlformats.org/officeDocument/2006/relationships/tags" Target="../tags/tag188.xml"/><Relationship Id="rId14" Type="http://schemas.openxmlformats.org/officeDocument/2006/relationships/tags" Target="../tags/tag193.xml"/><Relationship Id="rId22" Type="http://schemas.openxmlformats.org/officeDocument/2006/relationships/tags" Target="../tags/tag201.xml"/><Relationship Id="rId27" Type="http://schemas.openxmlformats.org/officeDocument/2006/relationships/image" Target="../media/image62.jpeg"/><Relationship Id="rId30" Type="http://schemas.openxmlformats.org/officeDocument/2006/relationships/image" Target="../media/image65.png"/><Relationship Id="rId8" Type="http://schemas.openxmlformats.org/officeDocument/2006/relationships/tags" Target="../tags/tag18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tags" Target="../tags/tag20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6" Type="http://schemas.openxmlformats.org/officeDocument/2006/relationships/tags" Target="../tags/tag209.xml"/><Relationship Id="rId5" Type="http://schemas.openxmlformats.org/officeDocument/2006/relationships/tags" Target="../tags/tag208.xml"/><Relationship Id="rId4" Type="http://schemas.openxmlformats.org/officeDocument/2006/relationships/tags" Target="../tags/tag207.xml"/><Relationship Id="rId9" Type="http://schemas.openxmlformats.org/officeDocument/2006/relationships/image" Target="../media/image7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oleObject" Target="../embeddings/oleObject3.bin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image" Target="../media/image13.wmf"/><Relationship Id="rId2" Type="http://schemas.openxmlformats.org/officeDocument/2006/relationships/tags" Target="../tags/tag7.xml"/><Relationship Id="rId16" Type="http://schemas.openxmlformats.org/officeDocument/2006/relationships/image" Target="../media/image15.wmf"/><Relationship Id="rId1" Type="http://schemas.openxmlformats.org/officeDocument/2006/relationships/vmlDrawing" Target="../drawings/vmlDrawing1.vml"/><Relationship Id="rId6" Type="http://schemas.openxmlformats.org/officeDocument/2006/relationships/tags" Target="../tags/tag11.xml"/><Relationship Id="rId11" Type="http://schemas.openxmlformats.org/officeDocument/2006/relationships/oleObject" Target="../embeddings/oleObject2.bin"/><Relationship Id="rId5" Type="http://schemas.openxmlformats.org/officeDocument/2006/relationships/tags" Target="../tags/tag10.xml"/><Relationship Id="rId15" Type="http://schemas.openxmlformats.org/officeDocument/2006/relationships/oleObject" Target="../embeddings/oleObject4.bin"/><Relationship Id="rId10" Type="http://schemas.openxmlformats.org/officeDocument/2006/relationships/image" Target="../media/image12.wmf"/><Relationship Id="rId4" Type="http://schemas.openxmlformats.org/officeDocument/2006/relationships/tags" Target="../tags/tag9.xml"/><Relationship Id="rId9" Type="http://schemas.openxmlformats.org/officeDocument/2006/relationships/oleObject" Target="../embeddings/oleObject1.bin"/><Relationship Id="rId14" Type="http://schemas.openxmlformats.org/officeDocument/2006/relationships/image" Target="../media/image14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10" Type="http://schemas.openxmlformats.org/officeDocument/2006/relationships/image" Target="../media/image17.jpeg"/><Relationship Id="rId4" Type="http://schemas.openxmlformats.org/officeDocument/2006/relationships/tags" Target="../tags/tag16.xml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image" Target="../media/image18.png"/><Relationship Id="rId5" Type="http://schemas.openxmlformats.org/officeDocument/2006/relationships/tags" Target="../tags/tag24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3.xml"/><Relationship Id="rId9" Type="http://schemas.openxmlformats.org/officeDocument/2006/relationships/tags" Target="../tags/tag2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image" Target="../media/image19.emf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5" Type="http://schemas.openxmlformats.org/officeDocument/2006/relationships/tags" Target="../tags/tag33.xml"/><Relationship Id="rId10" Type="http://schemas.openxmlformats.org/officeDocument/2006/relationships/tags" Target="../tags/tag38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image" Target="../media/image1.png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image" Target="../media/image23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image" Target="../media/image22.png"/><Relationship Id="rId5" Type="http://schemas.openxmlformats.org/officeDocument/2006/relationships/tags" Target="../tags/tag44.xml"/><Relationship Id="rId10" Type="http://schemas.openxmlformats.org/officeDocument/2006/relationships/image" Target="../media/image21.png"/><Relationship Id="rId4" Type="http://schemas.openxmlformats.org/officeDocument/2006/relationships/tags" Target="../tags/tag43.xml"/><Relationship Id="rId9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5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tags" Target="../tags/tag66.xml"/><Relationship Id="rId18" Type="http://schemas.openxmlformats.org/officeDocument/2006/relationships/image" Target="../media/image1.png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12" Type="http://schemas.openxmlformats.org/officeDocument/2006/relationships/tags" Target="../tags/tag65.xml"/><Relationship Id="rId17" Type="http://schemas.openxmlformats.org/officeDocument/2006/relationships/image" Target="../media/image27.jpeg"/><Relationship Id="rId2" Type="http://schemas.openxmlformats.org/officeDocument/2006/relationships/tags" Target="../tags/tag55.xml"/><Relationship Id="rId16" Type="http://schemas.openxmlformats.org/officeDocument/2006/relationships/image" Target="../media/image26.jpeg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tags" Target="../tags/tag64.xml"/><Relationship Id="rId5" Type="http://schemas.openxmlformats.org/officeDocument/2006/relationships/tags" Target="../tags/tag58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63.xml"/><Relationship Id="rId4" Type="http://schemas.openxmlformats.org/officeDocument/2006/relationships/tags" Target="../tags/tag57.xml"/><Relationship Id="rId9" Type="http://schemas.openxmlformats.org/officeDocument/2006/relationships/tags" Target="../tags/tag62.xml"/><Relationship Id="rId14" Type="http://schemas.openxmlformats.org/officeDocument/2006/relationships/tags" Target="../tags/tag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3165" y="113447"/>
            <a:ext cx="9144000" cy="1204365"/>
          </a:xfrm>
        </p:spPr>
        <p:txBody>
          <a:bodyPr/>
          <a:lstStyle/>
          <a:p>
            <a:r>
              <a:rPr lang="fr-FR" dirty="0" smtClean="0"/>
              <a:t>Échanges Techno: PIAGARA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41766" y="1457572"/>
            <a:ext cx="10446099" cy="4388424"/>
          </a:xfrm>
        </p:spPr>
        <p:txBody>
          <a:bodyPr>
            <a:noAutofit/>
          </a:bodyPr>
          <a:lstStyle/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fr-FR" sz="2000" dirty="0" smtClean="0">
                <a:solidFill>
                  <a:srgbClr val="FF0000"/>
                </a:solidFill>
              </a:rPr>
              <a:t>NOBLE80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</a:rPr>
              <a:t>:  Analyse du Kr et du Xe  dans des météorites carbonées.</a:t>
            </a:r>
          </a:p>
          <a:p>
            <a:pPr marL="628637" lvl="1" indent="-285750" algn="l">
              <a:buFont typeface="Wingdings" panose="05000000000000000000" pitchFamily="2" charset="2"/>
              <a:buChar char="§"/>
            </a:pPr>
            <a:r>
              <a:rPr lang="fr-FR" sz="1700" dirty="0" smtClean="0">
                <a:solidFill>
                  <a:schemeClr val="bg1">
                    <a:lumMod val="50000"/>
                  </a:schemeClr>
                </a:solidFill>
              </a:rPr>
              <a:t>Adaptation du </a:t>
            </a:r>
            <a:r>
              <a:rPr lang="fr-FR" sz="1700" dirty="0" smtClean="0">
                <a:solidFill>
                  <a:srgbClr val="FF0000"/>
                </a:solidFill>
              </a:rPr>
              <a:t>RISTOF</a:t>
            </a:r>
            <a:r>
              <a:rPr lang="fr-FR" sz="1700" dirty="0" smtClean="0">
                <a:solidFill>
                  <a:schemeClr val="bg1">
                    <a:lumMod val="50000"/>
                  </a:schemeClr>
                </a:solidFill>
              </a:rPr>
              <a:t> (Spectromètre de masse à Temps de vol à ionisation résonante par laser) pour l’analyse du Kr et/ou du Xe.</a:t>
            </a:r>
          </a:p>
          <a:p>
            <a:pPr marL="628637" lvl="1" indent="-285750" algn="l">
              <a:buFont typeface="Wingdings" panose="05000000000000000000" pitchFamily="2" charset="2"/>
              <a:buChar char="§"/>
            </a:pPr>
            <a:r>
              <a:rPr lang="fr-FR" sz="1700" dirty="0" smtClean="0">
                <a:solidFill>
                  <a:schemeClr val="bg1">
                    <a:lumMod val="50000"/>
                  </a:schemeClr>
                </a:solidFill>
              </a:rPr>
              <a:t>Orateur: Eric Gilabert</a:t>
            </a:r>
            <a:endParaRPr lang="fr-FR" sz="1700" dirty="0" smtClean="0"/>
          </a:p>
          <a:p>
            <a:pPr marL="628637" lvl="1" indent="-285750" algn="l">
              <a:buFont typeface="Wingdings" panose="05000000000000000000" pitchFamily="2" charset="2"/>
              <a:buChar char="q"/>
            </a:pPr>
            <a:endParaRPr lang="fr-FR" sz="2000" dirty="0" smtClean="0"/>
          </a:p>
          <a:p>
            <a:pPr marL="628637" lvl="1" indent="-285750" algn="l">
              <a:buFont typeface="Wingdings" panose="05000000000000000000" pitchFamily="2" charset="2"/>
              <a:buChar char="q"/>
            </a:pPr>
            <a:endParaRPr lang="fr-FR" sz="2000" dirty="0" smtClean="0"/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fr-FR" sz="2000" dirty="0" smtClean="0">
                <a:solidFill>
                  <a:srgbClr val="FF0000"/>
                </a:solidFill>
              </a:rPr>
              <a:t>L2PAON</a:t>
            </a:r>
            <a:r>
              <a:rPr lang="fr-FR" sz="2000" dirty="0" smtClean="0"/>
              <a:t>: Ligne Laser Pour l’Analyse optimisée des Matériaux du Nucléaire.</a:t>
            </a:r>
          </a:p>
          <a:p>
            <a:pPr marL="628637" lvl="1" indent="-285750" algn="l">
              <a:buFont typeface="Wingdings" panose="05000000000000000000" pitchFamily="2" charset="2"/>
              <a:buChar char="§"/>
            </a:pPr>
            <a:r>
              <a:rPr lang="fr-FR" sz="1700" dirty="0" smtClean="0"/>
              <a:t>Orateur: Denis </a:t>
            </a:r>
            <a:r>
              <a:rPr lang="fr-FR" sz="1700" dirty="0" err="1" smtClean="0"/>
              <a:t>Horlait</a:t>
            </a:r>
            <a:endParaRPr lang="fr-FR" sz="1700" dirty="0" smtClean="0"/>
          </a:p>
          <a:p>
            <a:pPr marL="285750" indent="-285750" algn="l">
              <a:buFont typeface="Wingdings" panose="05000000000000000000" pitchFamily="2" charset="2"/>
              <a:buChar char="q"/>
            </a:pPr>
            <a:endParaRPr lang="fr-FR" sz="2000" dirty="0" smtClean="0"/>
          </a:p>
          <a:p>
            <a:pPr marL="285750" indent="-285750" algn="l">
              <a:buFont typeface="Wingdings" panose="05000000000000000000" pitchFamily="2" charset="2"/>
              <a:buChar char="q"/>
            </a:pPr>
            <a:endParaRPr lang="fr-FR" sz="2000" dirty="0" smtClean="0"/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fr-FR" sz="2000" dirty="0" smtClean="0">
                <a:solidFill>
                  <a:srgbClr val="FF0000"/>
                </a:solidFill>
              </a:rPr>
              <a:t>MUTIRAK</a:t>
            </a:r>
            <a:r>
              <a:rPr lang="fr-FR" sz="2000" dirty="0" smtClean="0"/>
              <a:t>: Mesure en Ultra Traces des Isotopes Radioactifs du Krypton.</a:t>
            </a:r>
          </a:p>
          <a:p>
            <a:pPr marL="685787" lvl="1" indent="-342900" algn="l">
              <a:buFont typeface="Wingdings" panose="05000000000000000000" pitchFamily="2" charset="2"/>
              <a:buChar char="§"/>
            </a:pPr>
            <a:r>
              <a:rPr lang="fr-FR" sz="1700" dirty="0" smtClean="0"/>
              <a:t>Orateur: Rémi Faure</a:t>
            </a:r>
            <a:endParaRPr lang="fr-FR" sz="17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167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623318" y="76271"/>
            <a:ext cx="10012402" cy="405713"/>
          </a:xfrm>
        </p:spPr>
        <p:txBody>
          <a:bodyPr/>
          <a:lstStyle/>
          <a:p>
            <a:r>
              <a:rPr lang="fr-FR" dirty="0" smtClean="0"/>
              <a:t>Actualisation du système d’acquisition (Rémi Faure, Jocelyn </a:t>
            </a:r>
            <a:r>
              <a:rPr lang="fr-FR" dirty="0" err="1" smtClean="0"/>
              <a:t>Domange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/>
          <a:lstStyle/>
          <a:p>
            <a:fld id="{D5579077-A48A-4453-A7CA-BBD2FCC3FE15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495459" y="1658011"/>
            <a:ext cx="3025696" cy="2749602"/>
          </a:xfrm>
          <a:prstGeom prst="rect">
            <a:avLst/>
          </a:prstGeom>
        </p:spPr>
      </p:pic>
      <p:sp>
        <p:nvSpPr>
          <p:cNvPr id="7" name="Espace réservé du contenu 6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596108" y="1459575"/>
            <a:ext cx="5930669" cy="2691185"/>
          </a:xfrm>
        </p:spPr>
        <p:txBody>
          <a:bodyPr/>
          <a:lstStyle/>
          <a:p>
            <a:r>
              <a:rPr lang="fr-FR" sz="1600" dirty="0" smtClean="0"/>
              <a:t>Remplacement TDS5104 </a:t>
            </a:r>
            <a:r>
              <a:rPr lang="fr-FR" sz="1600" dirty="0"/>
              <a:t>de 15 ans </a:t>
            </a:r>
            <a:endParaRPr lang="fr-FR" sz="1600" dirty="0" smtClean="0"/>
          </a:p>
          <a:p>
            <a:pPr lvl="1"/>
            <a:r>
              <a:rPr lang="fr-FR" sz="1600" dirty="0" smtClean="0"/>
              <a:t>2 voies sur 4 HS, résolution: 10.5bit</a:t>
            </a:r>
          </a:p>
          <a:p>
            <a:r>
              <a:rPr lang="fr-FR" sz="1600" dirty="0" err="1" smtClean="0"/>
              <a:t>Tektronik</a:t>
            </a:r>
            <a:r>
              <a:rPr lang="fr-FR" sz="1600" dirty="0" smtClean="0"/>
              <a:t> MSO44</a:t>
            </a:r>
          </a:p>
          <a:p>
            <a:pPr lvl="1"/>
            <a:r>
              <a:rPr lang="fr-FR" sz="1600" dirty="0" smtClean="0"/>
              <a:t>4 </a:t>
            </a:r>
            <a:r>
              <a:rPr lang="fr-FR" sz="1600" dirty="0"/>
              <a:t>voies, BW:500MHz, 6.25GS/s, </a:t>
            </a:r>
          </a:p>
          <a:p>
            <a:pPr lvl="1"/>
            <a:r>
              <a:rPr lang="fr-FR" sz="1600" dirty="0"/>
              <a:t>12 bit ADC (</a:t>
            </a:r>
            <a:r>
              <a:rPr lang="fr-FR" sz="1600" dirty="0" smtClean="0"/>
              <a:t>16 bit </a:t>
            </a:r>
            <a:r>
              <a:rPr lang="fr-FR" sz="1600" dirty="0"/>
              <a:t>High </a:t>
            </a:r>
            <a:r>
              <a:rPr lang="fr-FR" sz="1600" dirty="0" err="1"/>
              <a:t>Res</a:t>
            </a:r>
            <a:r>
              <a:rPr lang="fr-FR" sz="1600" dirty="0"/>
              <a:t> mode)</a:t>
            </a:r>
          </a:p>
          <a:p>
            <a:r>
              <a:rPr lang="fr-FR" sz="1600" dirty="0"/>
              <a:t>Adaptation et amélioration  du logiciel d’acquisition (</a:t>
            </a:r>
            <a:r>
              <a:rPr lang="fr-FR" sz="1600" dirty="0" err="1"/>
              <a:t>Labview</a:t>
            </a:r>
            <a:r>
              <a:rPr lang="fr-FR" sz="1600" dirty="0"/>
              <a:t>)</a:t>
            </a:r>
          </a:p>
          <a:p>
            <a:endParaRPr lang="fr-FR" sz="1600" dirty="0"/>
          </a:p>
          <a:p>
            <a:r>
              <a:rPr lang="fr-FR" sz="1600" dirty="0" smtClean="0"/>
              <a:t>Étude </a:t>
            </a:r>
            <a:r>
              <a:rPr lang="fr-FR" sz="1600" dirty="0"/>
              <a:t>en cours: développer une acquisition spécifique</a:t>
            </a:r>
          </a:p>
          <a:p>
            <a:pPr marL="0" indent="0">
              <a:buNone/>
            </a:pPr>
            <a:endParaRPr lang="fr-FR" sz="105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78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0" y="0"/>
            <a:ext cx="9144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fr-FR" sz="1900" b="1" dirty="0">
                <a:solidFill>
                  <a:srgbClr val="E75112"/>
                </a:solidFill>
                <a:latin typeface="Verdana" pitchFamily="34" charset="0"/>
              </a:rPr>
              <a:t>L2PAON </a:t>
            </a:r>
            <a:r>
              <a:rPr lang="fr-FR" altLang="fr-FR" sz="1600" b="1" dirty="0">
                <a:solidFill>
                  <a:srgbClr val="E75112"/>
                </a:solidFill>
                <a:latin typeface="Verdana" pitchFamily="34" charset="0"/>
              </a:rPr>
              <a:t>(Ligne Laser Pour l’Analyse Optimisée des matériaux Nucléaires)</a:t>
            </a:r>
          </a:p>
          <a:p>
            <a:r>
              <a:rPr lang="fr-FR" altLang="fr-FR" sz="1700" b="1" i="1" dirty="0">
                <a:solidFill>
                  <a:srgbClr val="00B050"/>
                </a:solidFill>
                <a:latin typeface="Verdana" pitchFamily="34" charset="0"/>
              </a:rPr>
              <a:t>Présentation</a:t>
            </a:r>
            <a:endParaRPr lang="fr-FR" altLang="fr-FR" sz="1400" b="1" i="1" dirty="0">
              <a:solidFill>
                <a:srgbClr val="00B050"/>
              </a:solidFill>
              <a:latin typeface="Verdana" pitchFamily="34" charset="0"/>
            </a:endParaRPr>
          </a:p>
        </p:txBody>
      </p:sp>
      <p:cxnSp>
        <p:nvCxnSpPr>
          <p:cNvPr id="13" name="Connecteur droit 12"/>
          <p:cNvCxnSpPr/>
          <p:nvPr>
            <p:custDataLst>
              <p:tags r:id="rId2"/>
            </p:custDataLst>
          </p:nvPr>
        </p:nvCxnSpPr>
        <p:spPr>
          <a:xfrm>
            <a:off x="1525588" y="692150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Diagramme 2"/>
          <p:cNvGraphicFramePr/>
          <p:nvPr>
            <p:custDataLst>
              <p:tags r:id="rId3"/>
            </p:custDataLst>
            <p:extLst/>
          </p:nvPr>
        </p:nvGraphicFramePr>
        <p:xfrm>
          <a:off x="1570299" y="1078535"/>
          <a:ext cx="9051403" cy="2108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6" name="Flèche droite à entaille 5"/>
          <p:cNvSpPr/>
          <p:nvPr>
            <p:custDataLst>
              <p:tags r:id="rId4"/>
            </p:custDataLst>
          </p:nvPr>
        </p:nvSpPr>
        <p:spPr>
          <a:xfrm>
            <a:off x="2308120" y="3244440"/>
            <a:ext cx="7535119" cy="494028"/>
          </a:xfrm>
          <a:prstGeom prst="notchedRightArrow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ZoneTexte 9"/>
          <p:cNvSpPr txBox="1"/>
          <p:nvPr>
            <p:custDataLst>
              <p:tags r:id="rId5"/>
            </p:custDataLst>
          </p:nvPr>
        </p:nvSpPr>
        <p:spPr>
          <a:xfrm>
            <a:off x="2252818" y="3304082"/>
            <a:ext cx="998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2015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5" name="ZoneTexte 34"/>
          <p:cNvSpPr txBox="1"/>
          <p:nvPr>
            <p:custDataLst>
              <p:tags r:id="rId6"/>
            </p:custDataLst>
          </p:nvPr>
        </p:nvSpPr>
        <p:spPr>
          <a:xfrm>
            <a:off x="8865176" y="3312034"/>
            <a:ext cx="998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2018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5" name="Rectangle à coins arrondis 14"/>
          <p:cNvSpPr/>
          <p:nvPr>
            <p:custDataLst>
              <p:tags r:id="rId7"/>
            </p:custDataLst>
          </p:nvPr>
        </p:nvSpPr>
        <p:spPr>
          <a:xfrm>
            <a:off x="7904173" y="3927865"/>
            <a:ext cx="2717529" cy="1676565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… + Ajout gaz</a:t>
            </a:r>
          </a:p>
          <a:p>
            <a:pPr algn="ctr"/>
            <a:r>
              <a:rPr lang="fr-FR" dirty="0">
                <a:solidFill>
                  <a:schemeClr val="bg1">
                    <a:lumMod val="95000"/>
                  </a:schemeClr>
                </a:solidFill>
              </a:rPr>
              <a:t>… + Cellules annexes</a:t>
            </a:r>
          </a:p>
          <a:p>
            <a:pPr algn="ctr"/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… + sécurités passives (via automate)?</a:t>
            </a:r>
          </a:p>
          <a:p>
            <a:pPr algn="ctr"/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… + mesures électrochimiques?</a:t>
            </a:r>
          </a:p>
        </p:txBody>
      </p:sp>
      <p:sp>
        <p:nvSpPr>
          <p:cNvPr id="19" name="ZoneTexte 18"/>
          <p:cNvSpPr txBox="1"/>
          <p:nvPr>
            <p:custDataLst>
              <p:tags r:id="rId8"/>
            </p:custDataLst>
          </p:nvPr>
        </p:nvSpPr>
        <p:spPr>
          <a:xfrm>
            <a:off x="1524000" y="74976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Une activité importante à RADEN/PIAGARA : la thermodésorption des gaz rares</a:t>
            </a:r>
            <a:endParaRPr lang="en-GB" sz="1600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26" name="Ellipse 25"/>
          <p:cNvSpPr/>
          <p:nvPr>
            <p:custDataLst>
              <p:tags r:id="rId9"/>
            </p:custDataLst>
          </p:nvPr>
        </p:nvSpPr>
        <p:spPr>
          <a:xfrm>
            <a:off x="5709920" y="1679268"/>
            <a:ext cx="1981200" cy="413692"/>
          </a:xfrm>
          <a:prstGeom prst="ellipse">
            <a:avLst/>
          </a:prstGeom>
          <a:solidFill>
            <a:srgbClr val="ED7D31">
              <a:alpha val="30196"/>
            </a:srgbClr>
          </a:solidFill>
          <a:ln w="285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Ellipse 36"/>
          <p:cNvSpPr/>
          <p:nvPr>
            <p:custDataLst>
              <p:tags r:id="rId10"/>
            </p:custDataLst>
          </p:nvPr>
        </p:nvSpPr>
        <p:spPr>
          <a:xfrm>
            <a:off x="1767841" y="1336721"/>
            <a:ext cx="2849379" cy="623845"/>
          </a:xfrm>
          <a:prstGeom prst="ellipse">
            <a:avLst/>
          </a:prstGeom>
          <a:solidFill>
            <a:srgbClr val="ED7D31">
              <a:alpha val="30196"/>
            </a:srgbClr>
          </a:solidFill>
          <a:ln w="285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>
            <p:custDataLst>
              <p:tags r:id="rId11"/>
            </p:custDataLst>
          </p:nvPr>
        </p:nvSpPr>
        <p:spPr>
          <a:xfrm>
            <a:off x="8026400" y="5793827"/>
            <a:ext cx="28690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/>
              <a:t>D. Horlait, R. Faure, B.A. Thomas, N. </a:t>
            </a:r>
            <a:r>
              <a:rPr lang="en-GB" sz="1200" b="1" dirty="0" err="1"/>
              <a:t>Devert</a:t>
            </a:r>
            <a:r>
              <a:rPr lang="en-GB" sz="1200" dirty="0"/>
              <a:t>, M.-L. </a:t>
            </a:r>
            <a:r>
              <a:rPr lang="en-GB" sz="1200" dirty="0" err="1"/>
              <a:t>Amany</a:t>
            </a:r>
            <a:r>
              <a:rPr lang="en-GB" sz="1200" dirty="0"/>
              <a:t>, G. </a:t>
            </a:r>
            <a:r>
              <a:rPr lang="en-GB" sz="1200" dirty="0" err="1"/>
              <a:t>Carlot</a:t>
            </a:r>
            <a:r>
              <a:rPr lang="en-GB" sz="1200" dirty="0"/>
              <a:t>, </a:t>
            </a:r>
            <a:r>
              <a:rPr lang="en-GB" sz="1200" b="1" dirty="0"/>
              <a:t>E. Gilabert</a:t>
            </a:r>
            <a:r>
              <a:rPr lang="en-GB" sz="1200" dirty="0"/>
              <a:t>, </a:t>
            </a:r>
            <a:r>
              <a:rPr lang="en-GB" sz="1200" i="1" dirty="0"/>
              <a:t>Rev. Sci. Instr</a:t>
            </a:r>
            <a:r>
              <a:rPr lang="en-GB" sz="1200" dirty="0"/>
              <a:t>. </a:t>
            </a:r>
            <a:r>
              <a:rPr lang="en-GB" sz="1200" b="1" dirty="0"/>
              <a:t>2021</a:t>
            </a:r>
            <a:r>
              <a:rPr lang="en-GB" sz="1200" dirty="0"/>
              <a:t>, 92, 124102 </a:t>
            </a:r>
            <a:r>
              <a:rPr lang="en-GB" sz="1000" u="sng" dirty="0">
                <a:solidFill>
                  <a:schemeClr val="accent1">
                    <a:lumMod val="75000"/>
                  </a:schemeClr>
                </a:solidFill>
              </a:rPr>
              <a:t>https://doi.org/10.1063/5.0068858</a:t>
            </a:r>
          </a:p>
        </p:txBody>
      </p:sp>
      <p:pic>
        <p:nvPicPr>
          <p:cNvPr id="41" name="Image 4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519" y="3516228"/>
            <a:ext cx="6273401" cy="331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43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35" grpId="0"/>
      <p:bldP spid="15" grpId="0" animBg="1"/>
      <p:bldP spid="26" grpId="0" animBg="1"/>
      <p:bldP spid="37" grpId="0" animBg="1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" b="54468"/>
          <a:stretch/>
        </p:blipFill>
        <p:spPr>
          <a:xfrm>
            <a:off x="2818866" y="702691"/>
            <a:ext cx="6797040" cy="271730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2" t="44668" r="14002"/>
          <a:stretch/>
        </p:blipFill>
        <p:spPr>
          <a:xfrm>
            <a:off x="1377509" y="3321062"/>
            <a:ext cx="5281114" cy="3536938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4000" y="0"/>
            <a:ext cx="9144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fr-FR" sz="1900" b="1" dirty="0">
                <a:solidFill>
                  <a:srgbClr val="E75112"/>
                </a:solidFill>
                <a:latin typeface="Verdana" pitchFamily="34" charset="0"/>
              </a:rPr>
              <a:t>L2PAON </a:t>
            </a:r>
            <a:r>
              <a:rPr lang="fr-FR" altLang="fr-FR" sz="1600" b="1" dirty="0">
                <a:solidFill>
                  <a:srgbClr val="E75112"/>
                </a:solidFill>
                <a:latin typeface="Verdana" pitchFamily="34" charset="0"/>
              </a:rPr>
              <a:t>(Ligne Laser Pour l’Analyse Optimisée des matériaux Nucléaires)</a:t>
            </a:r>
          </a:p>
          <a:p>
            <a:r>
              <a:rPr lang="fr-FR" altLang="fr-FR" sz="1700" b="1" i="1" dirty="0">
                <a:solidFill>
                  <a:srgbClr val="00B050"/>
                </a:solidFill>
                <a:latin typeface="Verdana" pitchFamily="34" charset="0"/>
              </a:rPr>
              <a:t>Focus sur l’</a:t>
            </a:r>
            <a:r>
              <a:rPr lang="fr-FR" altLang="fr-FR" sz="1700" b="1" i="1" dirty="0" err="1">
                <a:solidFill>
                  <a:srgbClr val="00B050"/>
                </a:solidFill>
                <a:latin typeface="Verdana" pitchFamily="34" charset="0"/>
              </a:rPr>
              <a:t>homogènéité</a:t>
            </a:r>
            <a:r>
              <a:rPr lang="fr-FR" altLang="fr-FR" sz="1700" b="1" i="1" dirty="0">
                <a:solidFill>
                  <a:srgbClr val="00B050"/>
                </a:solidFill>
                <a:latin typeface="Verdana" pitchFamily="34" charset="0"/>
              </a:rPr>
              <a:t> en température</a:t>
            </a:r>
            <a:endParaRPr lang="fr-FR" altLang="fr-FR" sz="1400" b="1" i="1" dirty="0">
              <a:solidFill>
                <a:srgbClr val="00B050"/>
              </a:solidFill>
              <a:latin typeface="Verdana" pitchFamily="34" charset="0"/>
            </a:endParaRPr>
          </a:p>
        </p:txBody>
      </p:sp>
      <p:cxnSp>
        <p:nvCxnSpPr>
          <p:cNvPr id="8" name="Connecteur droit 7"/>
          <p:cNvCxnSpPr/>
          <p:nvPr>
            <p:custDataLst>
              <p:tags r:id="rId4"/>
            </p:custDataLst>
          </p:nvPr>
        </p:nvCxnSpPr>
        <p:spPr>
          <a:xfrm>
            <a:off x="1525588" y="692150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26" descr="D:\Projets et grants\MATABS B4C\B4C\Rampes\DG14e-11oct18\1000°C.jp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0" t="220" r="41702" b="39040"/>
          <a:stretch>
            <a:fillRect/>
          </a:stretch>
        </p:blipFill>
        <p:spPr bwMode="auto">
          <a:xfrm>
            <a:off x="-3013609" y="1107440"/>
            <a:ext cx="1603375" cy="336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6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8709" y="1112203"/>
            <a:ext cx="2705100" cy="344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Connecteur droit avec flèche 11"/>
          <p:cNvCxnSpPr/>
          <p:nvPr>
            <p:custDataLst>
              <p:tags r:id="rId7"/>
            </p:custDataLst>
          </p:nvPr>
        </p:nvCxnSpPr>
        <p:spPr bwMode="auto">
          <a:xfrm>
            <a:off x="-2350034" y="1774190"/>
            <a:ext cx="260350" cy="1612900"/>
          </a:xfrm>
          <a:prstGeom prst="straightConnector1">
            <a:avLst/>
          </a:prstGeom>
          <a:ln w="28575">
            <a:solidFill>
              <a:srgbClr val="577EEB"/>
            </a:solidFill>
            <a:headEnd type="arrow"/>
            <a:tailEnd type="arrow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ZoneTexte 12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 rot="4821360">
            <a:off x="-2862796" y="2533016"/>
            <a:ext cx="16811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>
                <a:solidFill>
                  <a:srgbClr val="698CED"/>
                </a:solidFill>
              </a:rPr>
              <a:t>~3 cm</a:t>
            </a:r>
          </a:p>
        </p:txBody>
      </p:sp>
      <p:pic>
        <p:nvPicPr>
          <p:cNvPr id="14" name="Image 1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6658623" y="3631394"/>
            <a:ext cx="3952610" cy="3158734"/>
          </a:xfrm>
          <a:prstGeom prst="rect">
            <a:avLst/>
          </a:prstGeom>
        </p:spPr>
      </p:pic>
      <p:sp>
        <p:nvSpPr>
          <p:cNvPr id="2" name="ZoneTexte 1"/>
          <p:cNvSpPr txBox="1"/>
          <p:nvPr>
            <p:custDataLst>
              <p:tags r:id="rId10"/>
            </p:custDataLst>
          </p:nvPr>
        </p:nvSpPr>
        <p:spPr>
          <a:xfrm>
            <a:off x="6838243" y="3631393"/>
            <a:ext cx="485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44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558376" y="5372332"/>
            <a:ext cx="4730128" cy="1430668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6305460" y="5262580"/>
            <a:ext cx="4433111" cy="163502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5965372" y="649649"/>
            <a:ext cx="4702628" cy="2645228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4000" y="0"/>
            <a:ext cx="9144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fr-FR" sz="1900" b="1" dirty="0">
                <a:solidFill>
                  <a:srgbClr val="E75112"/>
                </a:solidFill>
                <a:latin typeface="Verdana" pitchFamily="34" charset="0"/>
              </a:rPr>
              <a:t>L2PAON </a:t>
            </a:r>
            <a:r>
              <a:rPr lang="fr-FR" altLang="fr-FR" sz="1600" b="1" dirty="0">
                <a:solidFill>
                  <a:srgbClr val="E75112"/>
                </a:solidFill>
                <a:latin typeface="Verdana" pitchFamily="34" charset="0"/>
              </a:rPr>
              <a:t>(Ligne Laser Pour l’Analyse Optimisée des matériaux Nucléaires)</a:t>
            </a:r>
          </a:p>
          <a:p>
            <a:r>
              <a:rPr lang="fr-FR" altLang="fr-FR" sz="1700" b="1" i="1" dirty="0">
                <a:solidFill>
                  <a:srgbClr val="00B050"/>
                </a:solidFill>
                <a:latin typeface="Verdana" pitchFamily="34" charset="0"/>
              </a:rPr>
              <a:t>Focus sur la pyrométrie</a:t>
            </a:r>
            <a:endParaRPr lang="fr-FR" altLang="fr-FR" sz="1400" b="1" i="1" dirty="0">
              <a:solidFill>
                <a:srgbClr val="00B050"/>
              </a:solidFill>
              <a:latin typeface="Verdana" pitchFamily="34" charset="0"/>
            </a:endParaRPr>
          </a:p>
        </p:txBody>
      </p:sp>
      <p:cxnSp>
        <p:nvCxnSpPr>
          <p:cNvPr id="8" name="Connecteur droit 7"/>
          <p:cNvCxnSpPr/>
          <p:nvPr>
            <p:custDataLst>
              <p:tags r:id="rId5"/>
            </p:custDataLst>
          </p:nvPr>
        </p:nvCxnSpPr>
        <p:spPr>
          <a:xfrm>
            <a:off x="1525588" y="692150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6675120" y="3337378"/>
            <a:ext cx="3585818" cy="1925202"/>
          </a:xfrm>
          <a:prstGeom prst="rect">
            <a:avLst/>
          </a:prstGeom>
        </p:spPr>
      </p:pic>
      <p:grpSp>
        <p:nvGrpSpPr>
          <p:cNvPr id="31" name="Groupe 30"/>
          <p:cNvGrpSpPr/>
          <p:nvPr>
            <p:custDataLst>
              <p:tags r:id="rId7"/>
            </p:custDataLst>
          </p:nvPr>
        </p:nvGrpSpPr>
        <p:grpSpPr>
          <a:xfrm>
            <a:off x="-4685295" y="692150"/>
            <a:ext cx="4010908" cy="2099628"/>
            <a:chOff x="65460" y="740629"/>
            <a:chExt cx="4010908" cy="2099628"/>
          </a:xfrm>
        </p:grpSpPr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96848" y="980133"/>
              <a:ext cx="3779520" cy="1054214"/>
            </a:xfrm>
            <a:prstGeom prst="rect">
              <a:avLst/>
            </a:prstGeom>
          </p:spPr>
        </p:pic>
        <p:cxnSp>
          <p:nvCxnSpPr>
            <p:cNvPr id="21" name="Connecteur droit avec flèche 20"/>
            <p:cNvCxnSpPr/>
            <p:nvPr/>
          </p:nvCxnSpPr>
          <p:spPr>
            <a:xfrm flipV="1">
              <a:off x="637207" y="1706687"/>
              <a:ext cx="0" cy="443865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ZoneTexte 22"/>
            <p:cNvSpPr txBox="1"/>
            <p:nvPr/>
          </p:nvSpPr>
          <p:spPr>
            <a:xfrm>
              <a:off x="65460" y="2101593"/>
              <a:ext cx="115144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>
                  <a:solidFill>
                    <a:srgbClr val="0070C0"/>
                  </a:solidFill>
                </a:rPr>
                <a:t>Luminance du corps noir</a:t>
              </a:r>
              <a:endParaRPr lang="en-GB" sz="1400" dirty="0">
                <a:solidFill>
                  <a:srgbClr val="0070C0"/>
                </a:solidFill>
              </a:endParaRPr>
            </a:p>
          </p:txBody>
        </p:sp>
        <p:cxnSp>
          <p:nvCxnSpPr>
            <p:cNvPr id="24" name="Connecteur droit avec flèche 23"/>
            <p:cNvCxnSpPr/>
            <p:nvPr/>
          </p:nvCxnSpPr>
          <p:spPr>
            <a:xfrm flipH="1" flipV="1">
              <a:off x="2379647" y="1820256"/>
              <a:ext cx="0" cy="330295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ZoneTexte 24"/>
            <p:cNvSpPr txBox="1"/>
            <p:nvPr/>
          </p:nvSpPr>
          <p:spPr>
            <a:xfrm>
              <a:off x="1480328" y="2089185"/>
              <a:ext cx="17933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>
                  <a:solidFill>
                    <a:srgbClr val="0070C0"/>
                  </a:solidFill>
                </a:rPr>
                <a:t>Longueur d’onde</a:t>
              </a:r>
              <a:endParaRPr lang="en-GB" sz="1400" dirty="0">
                <a:solidFill>
                  <a:srgbClr val="0070C0"/>
                </a:solidFill>
              </a:endParaRPr>
            </a:p>
          </p:txBody>
        </p:sp>
        <p:cxnSp>
          <p:nvCxnSpPr>
            <p:cNvPr id="26" name="Connecteur droit avec flèche 25"/>
            <p:cNvCxnSpPr/>
            <p:nvPr/>
          </p:nvCxnSpPr>
          <p:spPr>
            <a:xfrm flipV="1">
              <a:off x="3238168" y="1921749"/>
              <a:ext cx="0" cy="443865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ZoneTexte 26"/>
            <p:cNvSpPr txBox="1"/>
            <p:nvPr/>
          </p:nvSpPr>
          <p:spPr>
            <a:xfrm>
              <a:off x="2546647" y="2319894"/>
              <a:ext cx="13925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>
                  <a:solidFill>
                    <a:srgbClr val="00B050"/>
                  </a:solidFill>
                </a:rPr>
                <a:t>Température</a:t>
              </a:r>
              <a:endParaRPr lang="en-GB" sz="1400" dirty="0">
                <a:solidFill>
                  <a:srgbClr val="00B050"/>
                </a:solidFill>
              </a:endParaRP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1350622" y="740629"/>
              <a:ext cx="14575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Loi de Planck</a:t>
              </a:r>
              <a:endParaRPr lang="en-GB" dirty="0"/>
            </a:p>
          </p:txBody>
        </p:sp>
      </p:grpSp>
      <p:pic>
        <p:nvPicPr>
          <p:cNvPr id="33" name="Image 32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19"/>
          <a:srcRect r="3046"/>
          <a:stretch/>
        </p:blipFill>
        <p:spPr>
          <a:xfrm>
            <a:off x="1915932" y="635307"/>
            <a:ext cx="3572176" cy="1817049"/>
          </a:xfrm>
          <a:prstGeom prst="rect">
            <a:avLst/>
          </a:prstGeom>
        </p:spPr>
      </p:pic>
      <p:sp>
        <p:nvSpPr>
          <p:cNvPr id="34" name="ZoneTexte 33"/>
          <p:cNvSpPr txBox="1"/>
          <p:nvPr>
            <p:custDataLst>
              <p:tags r:id="rId9"/>
            </p:custDataLst>
          </p:nvPr>
        </p:nvSpPr>
        <p:spPr>
          <a:xfrm>
            <a:off x="1481334" y="2400273"/>
            <a:ext cx="44413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>
                <a:solidFill>
                  <a:schemeClr val="accent2">
                    <a:lumMod val="75000"/>
                  </a:schemeClr>
                </a:solidFill>
              </a:rPr>
              <a:t>On peut mesurer une température à partir d’une mesure d’intensité lumineuse à une (gamme de) </a:t>
            </a:r>
            <a:r>
              <a:rPr lang="el-GR" sz="1400" i="1" dirty="0">
                <a:solidFill>
                  <a:schemeClr val="accent2">
                    <a:lumMod val="75000"/>
                  </a:schemeClr>
                </a:solidFill>
              </a:rPr>
              <a:t>λ</a:t>
            </a:r>
            <a:r>
              <a:rPr lang="fr-FR" sz="1400" i="1" dirty="0">
                <a:solidFill>
                  <a:schemeClr val="accent2">
                    <a:lumMod val="75000"/>
                  </a:schemeClr>
                </a:solidFill>
              </a:rPr>
              <a:t> donnée </a:t>
            </a:r>
            <a:br>
              <a:rPr lang="fr-FR" sz="1400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fr-FR" sz="1400" i="1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 </a:t>
            </a:r>
            <a:r>
              <a:rPr lang="fr-FR" sz="1400" b="1" i="1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Pyrométrie</a:t>
            </a:r>
            <a:endParaRPr lang="en-GB" sz="1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5" name="ZoneTexte 34"/>
          <p:cNvSpPr txBox="1"/>
          <p:nvPr>
            <p:custDataLst>
              <p:tags r:id="rId10"/>
            </p:custDataLst>
          </p:nvPr>
        </p:nvSpPr>
        <p:spPr>
          <a:xfrm>
            <a:off x="1481334" y="3094784"/>
            <a:ext cx="4637249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00B050"/>
                </a:solidFill>
              </a:rPr>
              <a:t>Mesure sans contact, ponctuelle (≤ 1 mm²), ultra rapide…</a:t>
            </a:r>
          </a:p>
          <a:p>
            <a:r>
              <a:rPr lang="fr-FR" sz="1400" dirty="0">
                <a:solidFill>
                  <a:srgbClr val="FF0000"/>
                </a:solidFill>
              </a:rPr>
              <a:t>… sauf que : </a:t>
            </a:r>
          </a:p>
          <a:p>
            <a:pPr>
              <a:tabLst>
                <a:tab pos="1704975" algn="l"/>
              </a:tabLst>
            </a:pPr>
            <a:r>
              <a:rPr lang="fr-FR" sz="1400" dirty="0">
                <a:solidFill>
                  <a:srgbClr val="FF0000"/>
                </a:solidFill>
              </a:rPr>
              <a:t>_ Gamme de </a:t>
            </a:r>
            <a:r>
              <a:rPr lang="el-GR" sz="1400" dirty="0">
                <a:solidFill>
                  <a:srgbClr val="FF0000"/>
                </a:solidFill>
              </a:rPr>
              <a:t>λ</a:t>
            </a:r>
            <a:r>
              <a:rPr lang="fr-FR" sz="1400" dirty="0">
                <a:solidFill>
                  <a:srgbClr val="FF0000"/>
                </a:solidFill>
              </a:rPr>
              <a:t> émise est fonction de T</a:t>
            </a:r>
          </a:p>
          <a:p>
            <a:pPr>
              <a:tabLst>
                <a:tab pos="1704975" algn="l"/>
              </a:tabLst>
            </a:pPr>
            <a:r>
              <a:rPr lang="fr-FR" sz="1400" i="1" dirty="0">
                <a:solidFill>
                  <a:srgbClr val="FF0000"/>
                </a:solidFill>
              </a:rPr>
              <a:t>_ </a:t>
            </a:r>
            <a:r>
              <a:rPr lang="fr-FR" sz="1600" i="1" dirty="0" err="1">
                <a:solidFill>
                  <a:srgbClr val="FF0000"/>
                </a:solidFill>
              </a:rPr>
              <a:t>L</a:t>
            </a:r>
            <a:r>
              <a:rPr lang="fr-FR" sz="1600" i="1" baseline="-25000" dirty="0" err="1">
                <a:solidFill>
                  <a:srgbClr val="FF0000"/>
                </a:solidFill>
              </a:rPr>
              <a:t>mes</a:t>
            </a:r>
            <a:r>
              <a:rPr lang="fr-FR" sz="1600" i="1" dirty="0">
                <a:solidFill>
                  <a:srgbClr val="FF0000"/>
                </a:solidFill>
              </a:rPr>
              <a:t> = L° x </a:t>
            </a:r>
            <a:r>
              <a:rPr lang="el-GR" sz="1600" i="1" dirty="0">
                <a:solidFill>
                  <a:srgbClr val="FF0000"/>
                </a:solidFill>
              </a:rPr>
              <a:t>ε</a:t>
            </a:r>
            <a:r>
              <a:rPr lang="fr-FR" sz="1600" i="1" dirty="0">
                <a:solidFill>
                  <a:srgbClr val="FF0000"/>
                </a:solidFill>
              </a:rPr>
              <a:t> x </a:t>
            </a:r>
            <a:r>
              <a:rPr lang="el-GR" sz="1600" i="1" dirty="0">
                <a:solidFill>
                  <a:srgbClr val="FF0000"/>
                </a:solidFill>
              </a:rPr>
              <a:t>τ</a:t>
            </a:r>
            <a:r>
              <a:rPr lang="fr-FR" sz="1600" i="1" dirty="0">
                <a:solidFill>
                  <a:srgbClr val="FF0000"/>
                </a:solidFill>
              </a:rPr>
              <a:t>    </a:t>
            </a:r>
            <a:r>
              <a:rPr lang="fr-FR" sz="1400" i="1" dirty="0">
                <a:solidFill>
                  <a:srgbClr val="FF0000"/>
                </a:solidFill>
              </a:rPr>
              <a:t>	</a:t>
            </a:r>
            <a:r>
              <a:rPr lang="el-GR" sz="1400" dirty="0">
                <a:solidFill>
                  <a:srgbClr val="FF0000"/>
                </a:solidFill>
              </a:rPr>
              <a:t>ε</a:t>
            </a:r>
            <a:r>
              <a:rPr lang="fr-FR" sz="1400" dirty="0">
                <a:solidFill>
                  <a:srgbClr val="FF0000"/>
                </a:solidFill>
              </a:rPr>
              <a:t> = émissivité du matériau </a:t>
            </a:r>
            <a:br>
              <a:rPr lang="fr-FR" sz="1400" dirty="0">
                <a:solidFill>
                  <a:srgbClr val="FF0000"/>
                </a:solidFill>
              </a:rPr>
            </a:br>
            <a:r>
              <a:rPr lang="fr-FR" sz="1400" dirty="0">
                <a:solidFill>
                  <a:srgbClr val="FF0000"/>
                </a:solidFill>
              </a:rPr>
              <a:t>	</a:t>
            </a:r>
            <a:r>
              <a:rPr lang="el-GR" sz="1400" dirty="0">
                <a:solidFill>
                  <a:srgbClr val="FF0000"/>
                </a:solidFill>
              </a:rPr>
              <a:t>τ</a:t>
            </a:r>
            <a:r>
              <a:rPr lang="fr-FR" sz="1400" dirty="0">
                <a:solidFill>
                  <a:srgbClr val="FF0000"/>
                </a:solidFill>
              </a:rPr>
              <a:t> = transmissivité du milieu </a:t>
            </a:r>
            <a:br>
              <a:rPr lang="fr-FR" sz="1400" dirty="0">
                <a:solidFill>
                  <a:srgbClr val="FF0000"/>
                </a:solidFill>
              </a:rPr>
            </a:br>
            <a:r>
              <a:rPr lang="fr-FR" sz="1400" dirty="0">
                <a:solidFill>
                  <a:srgbClr val="FF0000"/>
                </a:solidFill>
              </a:rPr>
              <a:t>_ Avec </a:t>
            </a:r>
            <a:r>
              <a:rPr lang="el-GR" sz="1400" dirty="0">
                <a:solidFill>
                  <a:srgbClr val="FF0000"/>
                </a:solidFill>
              </a:rPr>
              <a:t>ε</a:t>
            </a:r>
            <a:r>
              <a:rPr lang="fr-FR" sz="1400" dirty="0">
                <a:solidFill>
                  <a:srgbClr val="FF0000"/>
                </a:solidFill>
              </a:rPr>
              <a:t> fonction de </a:t>
            </a:r>
            <a:r>
              <a:rPr lang="en-GB" sz="1400" dirty="0">
                <a:solidFill>
                  <a:srgbClr val="FF0000"/>
                </a:solidFill>
              </a:rPr>
              <a:t>T, </a:t>
            </a:r>
            <a:r>
              <a:rPr lang="el-GR" sz="1400" dirty="0">
                <a:solidFill>
                  <a:srgbClr val="FF0000"/>
                </a:solidFill>
              </a:rPr>
              <a:t>λ</a:t>
            </a:r>
            <a:r>
              <a:rPr lang="fr-FR" sz="1400" dirty="0">
                <a:solidFill>
                  <a:srgbClr val="FF0000"/>
                </a:solidFill>
              </a:rPr>
              <a:t>, matériau, structure cristalline du matériau, état de surface, épaisseur, angle de mesure, etc.</a:t>
            </a:r>
          </a:p>
          <a:p>
            <a:pPr marL="285750" indent="-285750" algn="ctr">
              <a:buFont typeface="Wingdings" panose="05000000000000000000" pitchFamily="2" charset="2"/>
              <a:buChar char="è"/>
              <a:tabLst>
                <a:tab pos="1704975" algn="l"/>
              </a:tabLst>
            </a:pPr>
            <a:r>
              <a:rPr lang="fr-FR" sz="1400" b="1" i="1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Mauvais emplois </a:t>
            </a:r>
            <a:r>
              <a:rPr lang="fr-FR" sz="1400" i="1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de mesures pyrométriques</a:t>
            </a:r>
          </a:p>
          <a:p>
            <a:pPr marL="285750" indent="-285750" algn="ctr">
              <a:buFont typeface="Wingdings" panose="05000000000000000000" pitchFamily="2" charset="2"/>
              <a:buChar char="è"/>
              <a:tabLst>
                <a:tab pos="1704975" algn="l"/>
              </a:tabLst>
            </a:pPr>
            <a:r>
              <a:rPr lang="fr-FR" sz="1400" i="1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Mauvaise gestion des </a:t>
            </a:r>
            <a:r>
              <a:rPr lang="fr-FR" sz="1400" b="1" i="1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erreurs</a:t>
            </a:r>
          </a:p>
          <a:p>
            <a:pPr marL="285750" indent="-285750" algn="ctr">
              <a:buFont typeface="Wingdings" panose="05000000000000000000" pitchFamily="2" charset="2"/>
              <a:buChar char="è"/>
              <a:tabLst>
                <a:tab pos="1704975" algn="l"/>
              </a:tabLst>
            </a:pPr>
            <a:r>
              <a:rPr lang="fr-FR" sz="1400" b="1" i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Penser aux applications en mesures relatives</a:t>
            </a:r>
          </a:p>
        </p:txBody>
      </p:sp>
      <p:grpSp>
        <p:nvGrpSpPr>
          <p:cNvPr id="42" name="Groupe 41"/>
          <p:cNvGrpSpPr/>
          <p:nvPr>
            <p:custDataLst>
              <p:tags r:id="rId11"/>
            </p:custDataLst>
          </p:nvPr>
        </p:nvGrpSpPr>
        <p:grpSpPr>
          <a:xfrm>
            <a:off x="-7163946" y="3575010"/>
            <a:ext cx="6415473" cy="2365377"/>
            <a:chOff x="-7163946" y="3575009"/>
            <a:chExt cx="6415473" cy="2365377"/>
          </a:xfrm>
        </p:grpSpPr>
        <p:grpSp>
          <p:nvGrpSpPr>
            <p:cNvPr id="37" name="Groupe 36"/>
            <p:cNvGrpSpPr/>
            <p:nvPr/>
          </p:nvGrpSpPr>
          <p:grpSpPr>
            <a:xfrm>
              <a:off x="-7163946" y="3575009"/>
              <a:ext cx="6415473" cy="2365377"/>
              <a:chOff x="2467270" y="4492623"/>
              <a:chExt cx="6415473" cy="2365377"/>
            </a:xfrm>
          </p:grpSpPr>
          <p:pic>
            <p:nvPicPr>
              <p:cNvPr id="4" name="Image 3"/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467270" y="4492623"/>
                <a:ext cx="6299518" cy="2254564"/>
              </a:xfrm>
              <a:prstGeom prst="rect">
                <a:avLst/>
              </a:prstGeom>
            </p:spPr>
          </p:pic>
          <p:sp>
            <p:nvSpPr>
              <p:cNvPr id="36" name="Rectangle 35"/>
              <p:cNvSpPr/>
              <p:nvPr/>
            </p:nvSpPr>
            <p:spPr>
              <a:xfrm>
                <a:off x="6366424" y="6524553"/>
                <a:ext cx="2516319" cy="3334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41" name="Image 40"/>
            <p:cNvPicPr>
              <a:picLocks noChangeAspect="1"/>
            </p:cNvPicPr>
            <p:nvPr/>
          </p:nvPicPr>
          <p:blipFill rotWithShape="1">
            <a:blip r:embed="rId21">
              <a:clrChange>
                <a:clrFrom>
                  <a:srgbClr val="93B3D8"/>
                </a:clrFrom>
                <a:clrTo>
                  <a:srgbClr val="93B3D8">
                    <a:alpha val="0"/>
                  </a:srgbClr>
                </a:clrTo>
              </a:clrChange>
            </a:blip>
            <a:srcRect l="1741"/>
            <a:stretch/>
          </p:blipFill>
          <p:spPr>
            <a:xfrm>
              <a:off x="-3179310" y="5070374"/>
              <a:ext cx="897080" cy="305856"/>
            </a:xfrm>
            <a:prstGeom prst="rect">
              <a:avLst/>
            </a:prstGeom>
          </p:spPr>
        </p:pic>
      </p:grpSp>
      <p:sp>
        <p:nvSpPr>
          <p:cNvPr id="44" name="ZoneTexte 43"/>
          <p:cNvSpPr txBox="1"/>
          <p:nvPr>
            <p:custDataLst>
              <p:tags r:id="rId12"/>
            </p:custDataLst>
          </p:nvPr>
        </p:nvSpPr>
        <p:spPr>
          <a:xfrm rot="514891">
            <a:off x="2119954" y="5616952"/>
            <a:ext cx="3591298" cy="830997"/>
          </a:xfrm>
          <a:prstGeom prst="rect">
            <a:avLst/>
          </a:prstGeom>
          <a:solidFill>
            <a:srgbClr val="FF9900">
              <a:alpha val="30196"/>
            </a:srgbClr>
          </a:solidFill>
          <a:ln w="38100"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400" b="1" dirty="0">
                <a:solidFill>
                  <a:srgbClr val="824D00"/>
                </a:solidFill>
                <a:latin typeface="Calibri" panose="020F0502020204030204"/>
              </a:rPr>
              <a:t>1 manip </a:t>
            </a:r>
            <a:r>
              <a:rPr lang="fr-FR" sz="2400" b="1" dirty="0">
                <a:solidFill>
                  <a:srgbClr val="824D00"/>
                </a:solidFill>
                <a:latin typeface="Calibri" panose="020F0502020204030204"/>
                <a:sym typeface="Wingdings" panose="05000000000000000000" pitchFamily="2" charset="2"/>
              </a:rPr>
              <a:t> </a:t>
            </a:r>
            <a:br>
              <a:rPr lang="fr-FR" sz="2400" b="1" dirty="0">
                <a:solidFill>
                  <a:srgbClr val="824D00"/>
                </a:solidFill>
                <a:latin typeface="Calibri" panose="020F0502020204030204"/>
                <a:sym typeface="Wingdings" panose="05000000000000000000" pitchFamily="2" charset="2"/>
              </a:rPr>
            </a:br>
            <a:r>
              <a:rPr lang="fr-FR" sz="2400" b="1" dirty="0">
                <a:solidFill>
                  <a:srgbClr val="824D00"/>
                </a:solidFill>
                <a:latin typeface="Calibri" panose="020F0502020204030204"/>
                <a:sym typeface="Wingdings" panose="05000000000000000000" pitchFamily="2" charset="2"/>
              </a:rPr>
              <a:t>1 pyromètre</a:t>
            </a:r>
            <a:r>
              <a:rPr lang="fr-FR" sz="2400" b="1" dirty="0">
                <a:solidFill>
                  <a:srgbClr val="824D00"/>
                </a:solidFill>
                <a:latin typeface="Calibri" panose="020F0502020204030204"/>
              </a:rPr>
              <a:t> bien choisi</a:t>
            </a:r>
          </a:p>
        </p:txBody>
      </p:sp>
    </p:spTree>
    <p:extLst>
      <p:ext uri="{BB962C8B-B14F-4D97-AF65-F5344CB8AC3E}">
        <p14:creationId xmlns:p14="http://schemas.microsoft.com/office/powerpoint/2010/main" val="360541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space réservé du contenu 2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703512" y="741380"/>
            <a:ext cx="8784976" cy="1437712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indent="15875" algn="ctr" defTabSz="457200">
              <a:defRPr/>
            </a:pPr>
            <a:r>
              <a:rPr lang="fr-FR" sz="1200" b="1" dirty="0">
                <a:ea typeface="Verdana" panose="020B0604030504040204" pitchFamily="34" charset="0"/>
              </a:rPr>
              <a:t>Abondances du Kr extrêmement faible</a:t>
            </a:r>
          </a:p>
          <a:p>
            <a:pPr marL="342900" indent="-342900" defTabSz="457200">
              <a:defRPr/>
            </a:pPr>
            <a:endParaRPr lang="fr-FR" sz="800" b="1" dirty="0">
              <a:ea typeface="Verdana" panose="020B0604030504040204" pitchFamily="34" charset="0"/>
            </a:endParaRPr>
          </a:p>
          <a:p>
            <a:pPr marL="349250" indent="-171450" defTabSz="457200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endParaRPr lang="fr-FR" sz="1200" dirty="0">
              <a:ea typeface="Verdana" panose="020B0604030504040204" pitchFamily="34" charset="0"/>
            </a:endParaRPr>
          </a:p>
          <a:p>
            <a:pPr marL="198437" indent="-171450" defTabSz="457200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endParaRPr lang="fr-FR" sz="1200" dirty="0">
              <a:ea typeface="Verdana" panose="020B0604030504040204" pitchFamily="34" charset="0"/>
            </a:endParaRPr>
          </a:p>
          <a:p>
            <a:pPr marL="184150" indent="-157163" defTabSz="457200">
              <a:spcAft>
                <a:spcPts val="600"/>
              </a:spcAft>
              <a:defRPr/>
            </a:pPr>
            <a:endParaRPr lang="fr-FR" sz="1200" dirty="0">
              <a:ea typeface="Verdana" panose="020B0604030504040204" pitchFamily="34" charset="0"/>
            </a:endParaRPr>
          </a:p>
        </p:txBody>
      </p:sp>
      <p:sp>
        <p:nvSpPr>
          <p:cNvPr id="34" name="Espace réservé du numéro de diapositive 10"/>
          <p:cNvSpPr>
            <a:spLocks noGrp="1"/>
          </p:cNvSpPr>
          <p:nvPr>
            <p:ph type="sldNum" sz="quarter" idx="4294967295"/>
            <p:custDataLst>
              <p:tags r:id="rId2"/>
            </p:custDataLst>
          </p:nvPr>
        </p:nvSpPr>
        <p:spPr>
          <a:xfrm>
            <a:off x="9920941" y="6475883"/>
            <a:ext cx="483315" cy="365125"/>
          </a:xfrm>
          <a:prstGeom prst="rect">
            <a:avLst/>
          </a:prstGeom>
        </p:spPr>
        <p:txBody>
          <a:bodyPr/>
          <a:lstStyle/>
          <a:p>
            <a:fld id="{BBC5D82B-B449-4045-BFDB-9F3336D00D75}" type="slidenum">
              <a:rPr lang="fr-FR" altLang="fr-FR" smtClean="0"/>
              <a:pPr/>
              <a:t>14</a:t>
            </a:fld>
            <a:endParaRPr lang="fr-FR" altLang="fr-FR" dirty="0"/>
          </a:p>
        </p:txBody>
      </p:sp>
      <p:sp>
        <p:nvSpPr>
          <p:cNvPr id="35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4000" y="0"/>
            <a:ext cx="9144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fr-FR" sz="1700" b="1" i="1" dirty="0">
                <a:solidFill>
                  <a:srgbClr val="00B050"/>
                </a:solidFill>
                <a:latin typeface="Verdana" pitchFamily="34" charset="0"/>
              </a:rPr>
              <a:t>MUTIRAK (Mesure en Ultra Traces des Isotopes </a:t>
            </a:r>
            <a:r>
              <a:rPr lang="fr-FR" altLang="fr-FR" sz="1700" b="1" i="1" dirty="0" err="1">
                <a:solidFill>
                  <a:srgbClr val="00B050"/>
                </a:solidFill>
                <a:latin typeface="Verdana" pitchFamily="34" charset="0"/>
              </a:rPr>
              <a:t>RAdioactifs</a:t>
            </a:r>
            <a:r>
              <a:rPr lang="fr-FR" altLang="fr-FR" sz="1700" b="1" i="1" dirty="0">
                <a:solidFill>
                  <a:srgbClr val="00B050"/>
                </a:solidFill>
                <a:latin typeface="Verdana" pitchFamily="34" charset="0"/>
              </a:rPr>
              <a:t> du Krypton)</a:t>
            </a:r>
            <a:r>
              <a:rPr lang="fr-FR" altLang="fr-FR" sz="1700" b="1" i="1" dirty="0">
                <a:solidFill>
                  <a:srgbClr val="E75112"/>
                </a:solidFill>
                <a:latin typeface="Verdana" pitchFamily="34" charset="0"/>
              </a:rPr>
              <a:t> </a:t>
            </a:r>
          </a:p>
        </p:txBody>
      </p:sp>
      <p:cxnSp>
        <p:nvCxnSpPr>
          <p:cNvPr id="36" name="Connecteur droit 35"/>
          <p:cNvCxnSpPr/>
          <p:nvPr>
            <p:custDataLst>
              <p:tags r:id="rId4"/>
            </p:custDataLst>
          </p:nvPr>
        </p:nvCxnSpPr>
        <p:spPr>
          <a:xfrm>
            <a:off x="1525588" y="692150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Group 153"/>
          <p:cNvGraphicFramePr>
            <a:graphicFrameLocks noGrp="1"/>
          </p:cNvGraphicFramePr>
          <p:nvPr>
            <p:custDataLst>
              <p:tags r:id="rId5"/>
            </p:custDataLst>
            <p:extLst/>
          </p:nvPr>
        </p:nvGraphicFramePr>
        <p:xfrm>
          <a:off x="3917421" y="1003805"/>
          <a:ext cx="4554843" cy="1137599"/>
        </p:xfrm>
        <a:graphic>
          <a:graphicData uri="http://schemas.openxmlformats.org/drawingml/2006/table">
            <a:tbl>
              <a:tblPr/>
              <a:tblGrid>
                <a:gridCol w="158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5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11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26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ABONDANCES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81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Kr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85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Kr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6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litre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d’air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~1.6.10</a:t>
                      </a:r>
                      <a:r>
                        <a:rPr kumimoji="0" lang="en-US" sz="12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4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~4.7.10</a:t>
                      </a:r>
                      <a:r>
                        <a:rPr kumimoji="0" lang="en-US" sz="12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5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6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litre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d’eau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récente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~1.2.10</a:t>
                      </a:r>
                      <a:r>
                        <a:rPr kumimoji="0" lang="en-US" sz="12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~3.5.10</a:t>
                      </a:r>
                      <a:r>
                        <a:rPr kumimoji="0" lang="en-US" sz="12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4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atmosphère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81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Kr/Kr ~ 5.2.10</a:t>
                      </a:r>
                      <a:r>
                        <a:rPr kumimoji="0" lang="en-US" sz="12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-13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85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Kr/Kr~1.3.10</a:t>
                      </a:r>
                      <a:r>
                        <a:rPr kumimoji="0" lang="en-US" sz="12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-11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8" name="Sous-titre 2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659158" y="2319000"/>
            <a:ext cx="8745098" cy="27699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spAutoFit/>
          </a:bodyPr>
          <a:lstStyle/>
          <a:p>
            <a:pPr marL="269875" indent="-269875" defTabSz="457200">
              <a:spcAft>
                <a:spcPts val="1200"/>
              </a:spcAft>
              <a:defRPr/>
            </a:pPr>
            <a:r>
              <a:rPr lang="fr-FR" sz="1200" b="1" dirty="0">
                <a:ea typeface="Verdana" panose="020B0604030504040204" pitchFamily="34" charset="0"/>
              </a:rPr>
              <a:t>Stratégie choisie pour effectuer les mesures du Kr:</a:t>
            </a:r>
          </a:p>
        </p:txBody>
      </p:sp>
      <p:sp>
        <p:nvSpPr>
          <p:cNvPr id="39" name="Rectangle 38"/>
          <p:cNvSpPr/>
          <p:nvPr>
            <p:custDataLst>
              <p:tags r:id="rId7"/>
            </p:custDataLst>
          </p:nvPr>
        </p:nvSpPr>
        <p:spPr>
          <a:xfrm>
            <a:off x="5110793" y="2786075"/>
            <a:ext cx="2012273" cy="41339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ENRICHISSEMENT</a:t>
            </a:r>
          </a:p>
        </p:txBody>
      </p:sp>
      <p:sp>
        <p:nvSpPr>
          <p:cNvPr id="40" name="Rectangle 39"/>
          <p:cNvSpPr/>
          <p:nvPr>
            <p:custDataLst>
              <p:tags r:id="rId8"/>
            </p:custDataLst>
          </p:nvPr>
        </p:nvSpPr>
        <p:spPr>
          <a:xfrm>
            <a:off x="1750692" y="2791804"/>
            <a:ext cx="1944216" cy="40971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EXTRACTION</a:t>
            </a:r>
          </a:p>
        </p:txBody>
      </p:sp>
      <p:sp>
        <p:nvSpPr>
          <p:cNvPr id="41" name="Rectangle 40"/>
          <p:cNvSpPr/>
          <p:nvPr>
            <p:custDataLst>
              <p:tags r:id="rId9"/>
            </p:custDataLst>
          </p:nvPr>
        </p:nvSpPr>
        <p:spPr>
          <a:xfrm>
            <a:off x="8584102" y="2793877"/>
            <a:ext cx="1944216" cy="40559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MESURE</a:t>
            </a:r>
          </a:p>
        </p:txBody>
      </p:sp>
      <p:sp>
        <p:nvSpPr>
          <p:cNvPr id="43" name="ZoneTexte 42"/>
          <p:cNvSpPr txBox="1"/>
          <p:nvPr>
            <p:custDataLst>
              <p:tags r:id="rId10"/>
            </p:custDataLst>
          </p:nvPr>
        </p:nvSpPr>
        <p:spPr>
          <a:xfrm>
            <a:off x="6695350" y="3354345"/>
            <a:ext cx="106414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/>
              <a:t>Spectro</a:t>
            </a:r>
            <a:endParaRPr lang="fr-FR" sz="1600" dirty="0"/>
          </a:p>
          <a:p>
            <a:pPr algn="ctr"/>
            <a:r>
              <a:rPr lang="fr-FR" sz="1600" dirty="0"/>
              <a:t>VG54</a:t>
            </a:r>
          </a:p>
        </p:txBody>
      </p:sp>
      <p:sp>
        <p:nvSpPr>
          <p:cNvPr id="44" name="ZoneTexte 43"/>
          <p:cNvSpPr txBox="1"/>
          <p:nvPr>
            <p:custDataLst>
              <p:tags r:id="rId11"/>
            </p:custDataLst>
          </p:nvPr>
        </p:nvSpPr>
        <p:spPr>
          <a:xfrm>
            <a:off x="4761617" y="3354346"/>
            <a:ext cx="88998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600" dirty="0" err="1"/>
              <a:t>Spectro</a:t>
            </a:r>
            <a:endParaRPr lang="fr-FR" sz="1600" dirty="0"/>
          </a:p>
          <a:p>
            <a:pPr algn="ctr"/>
            <a:r>
              <a:rPr lang="fr-FR" sz="1600" dirty="0"/>
              <a:t>BL2020</a:t>
            </a:r>
          </a:p>
        </p:txBody>
      </p:sp>
      <p:sp>
        <p:nvSpPr>
          <p:cNvPr id="45" name="ZoneTexte 44"/>
          <p:cNvSpPr txBox="1"/>
          <p:nvPr>
            <p:custDataLst>
              <p:tags r:id="rId12"/>
            </p:custDataLst>
          </p:nvPr>
        </p:nvSpPr>
        <p:spPr>
          <a:xfrm>
            <a:off x="9062887" y="3354344"/>
            <a:ext cx="84779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600" dirty="0" err="1"/>
              <a:t>Spectro</a:t>
            </a:r>
            <a:endParaRPr lang="fr-FR" sz="1600" dirty="0"/>
          </a:p>
          <a:p>
            <a:pPr algn="ctr"/>
            <a:r>
              <a:rPr lang="fr-FR" sz="1600" dirty="0"/>
              <a:t>RISTOF</a:t>
            </a:r>
          </a:p>
        </p:txBody>
      </p:sp>
      <p:cxnSp>
        <p:nvCxnSpPr>
          <p:cNvPr id="46" name="Connecteur droit 45"/>
          <p:cNvCxnSpPr/>
          <p:nvPr>
            <p:custDataLst>
              <p:tags r:id="rId13"/>
            </p:custDataLst>
          </p:nvPr>
        </p:nvCxnSpPr>
        <p:spPr>
          <a:xfrm>
            <a:off x="4079776" y="2764806"/>
            <a:ext cx="0" cy="3617184"/>
          </a:xfrm>
          <a:prstGeom prst="line">
            <a:avLst/>
          </a:prstGeom>
          <a:ln w="349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>
            <p:custDataLst>
              <p:tags r:id="rId14"/>
            </p:custDataLst>
          </p:nvPr>
        </p:nvCxnSpPr>
        <p:spPr>
          <a:xfrm>
            <a:off x="8220088" y="2764806"/>
            <a:ext cx="0" cy="3617184"/>
          </a:xfrm>
          <a:prstGeom prst="line">
            <a:avLst/>
          </a:prstGeom>
          <a:ln w="349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lèche droite 47"/>
          <p:cNvSpPr/>
          <p:nvPr>
            <p:custDataLst>
              <p:tags r:id="rId15"/>
            </p:custDataLst>
          </p:nvPr>
        </p:nvSpPr>
        <p:spPr>
          <a:xfrm>
            <a:off x="3891401" y="2770047"/>
            <a:ext cx="1008112" cy="429421"/>
          </a:xfrm>
          <a:prstGeom prst="rightArrow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Flèche droite 48"/>
          <p:cNvSpPr/>
          <p:nvPr>
            <p:custDataLst>
              <p:tags r:id="rId16"/>
            </p:custDataLst>
          </p:nvPr>
        </p:nvSpPr>
        <p:spPr>
          <a:xfrm>
            <a:off x="7401803" y="2803357"/>
            <a:ext cx="1106316" cy="429421"/>
          </a:xfrm>
          <a:prstGeom prst="rightArrow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Flèche droite 49"/>
          <p:cNvSpPr/>
          <p:nvPr>
            <p:custDataLst>
              <p:tags r:id="rId17"/>
            </p:custDataLst>
          </p:nvPr>
        </p:nvSpPr>
        <p:spPr>
          <a:xfrm>
            <a:off x="3911961" y="3550658"/>
            <a:ext cx="685960" cy="167442"/>
          </a:xfrm>
          <a:prstGeom prst="rightArrow">
            <a:avLst>
              <a:gd name="adj1" fmla="val 50000"/>
              <a:gd name="adj2" fmla="val 128524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Flèche droite 50"/>
          <p:cNvSpPr/>
          <p:nvPr>
            <p:custDataLst>
              <p:tags r:id="rId18"/>
            </p:custDataLst>
          </p:nvPr>
        </p:nvSpPr>
        <p:spPr>
          <a:xfrm>
            <a:off x="5861091" y="3552855"/>
            <a:ext cx="725764" cy="167442"/>
          </a:xfrm>
          <a:prstGeom prst="rightArrow">
            <a:avLst>
              <a:gd name="adj1" fmla="val 50000"/>
              <a:gd name="adj2" fmla="val 128524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Flèche droite 51"/>
          <p:cNvSpPr/>
          <p:nvPr>
            <p:custDataLst>
              <p:tags r:id="rId19"/>
            </p:custDataLst>
          </p:nvPr>
        </p:nvSpPr>
        <p:spPr>
          <a:xfrm>
            <a:off x="7893233" y="3544072"/>
            <a:ext cx="871645" cy="167442"/>
          </a:xfrm>
          <a:prstGeom prst="rightArrow">
            <a:avLst>
              <a:gd name="adj1" fmla="val 50000"/>
              <a:gd name="adj2" fmla="val 128524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3" name="Image 52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04" y="4157112"/>
            <a:ext cx="2230333" cy="1418992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335" y="4143437"/>
            <a:ext cx="1871288" cy="1405084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949" y="4160511"/>
            <a:ext cx="1889809" cy="1418992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4159564"/>
            <a:ext cx="1886544" cy="1416540"/>
          </a:xfrm>
          <a:prstGeom prst="rect">
            <a:avLst/>
          </a:prstGeom>
        </p:spPr>
      </p:pic>
      <p:sp>
        <p:nvSpPr>
          <p:cNvPr id="57" name="ZoneTexte 56"/>
          <p:cNvSpPr txBox="1"/>
          <p:nvPr>
            <p:custDataLst>
              <p:tags r:id="rId24"/>
            </p:custDataLst>
          </p:nvPr>
        </p:nvSpPr>
        <p:spPr>
          <a:xfrm>
            <a:off x="2060452" y="5681540"/>
            <a:ext cx="15985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solidFill>
                  <a:srgbClr val="FF0000"/>
                </a:solidFill>
              </a:rPr>
              <a:t>En service depuis 2016</a:t>
            </a:r>
          </a:p>
        </p:txBody>
      </p:sp>
      <p:sp>
        <p:nvSpPr>
          <p:cNvPr id="58" name="ZoneTexte 57"/>
          <p:cNvSpPr txBox="1"/>
          <p:nvPr>
            <p:custDataLst>
              <p:tags r:id="rId25"/>
            </p:custDataLst>
          </p:nvPr>
        </p:nvSpPr>
        <p:spPr>
          <a:xfrm>
            <a:off x="8546946" y="5681540"/>
            <a:ext cx="15985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solidFill>
                  <a:srgbClr val="FF0000"/>
                </a:solidFill>
              </a:rPr>
              <a:t>En service depuis 2015</a:t>
            </a:r>
          </a:p>
        </p:txBody>
      </p:sp>
      <p:sp>
        <p:nvSpPr>
          <p:cNvPr id="59" name="ZoneTexte 58"/>
          <p:cNvSpPr txBox="1"/>
          <p:nvPr>
            <p:custDataLst>
              <p:tags r:id="rId26"/>
            </p:custDataLst>
          </p:nvPr>
        </p:nvSpPr>
        <p:spPr>
          <a:xfrm>
            <a:off x="6634143" y="5685284"/>
            <a:ext cx="13003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solidFill>
                  <a:srgbClr val="FF0000"/>
                </a:solidFill>
              </a:rPr>
              <a:t>En développement</a:t>
            </a:r>
          </a:p>
        </p:txBody>
      </p:sp>
      <p:sp>
        <p:nvSpPr>
          <p:cNvPr id="60" name="ZoneTexte 59"/>
          <p:cNvSpPr txBox="1"/>
          <p:nvPr>
            <p:custDataLst>
              <p:tags r:id="rId27"/>
            </p:custDataLst>
          </p:nvPr>
        </p:nvSpPr>
        <p:spPr>
          <a:xfrm>
            <a:off x="4540371" y="5681540"/>
            <a:ext cx="13003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solidFill>
                  <a:srgbClr val="FF0000"/>
                </a:solidFill>
              </a:rPr>
              <a:t>En développement</a:t>
            </a:r>
          </a:p>
        </p:txBody>
      </p:sp>
      <p:sp>
        <p:nvSpPr>
          <p:cNvPr id="61" name="ZoneTexte 60"/>
          <p:cNvSpPr txBox="1"/>
          <p:nvPr>
            <p:custDataLst>
              <p:tags r:id="rId28"/>
            </p:custDataLst>
          </p:nvPr>
        </p:nvSpPr>
        <p:spPr>
          <a:xfrm>
            <a:off x="1750692" y="5954954"/>
            <a:ext cx="2194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0B050"/>
                </a:solidFill>
              </a:rPr>
              <a:t>CREATIF</a:t>
            </a:r>
          </a:p>
          <a:p>
            <a:r>
              <a:rPr lang="fr-FR" sz="1200" dirty="0">
                <a:solidFill>
                  <a:srgbClr val="00B050"/>
                </a:solidFill>
              </a:rPr>
              <a:t>- </a:t>
            </a:r>
            <a:r>
              <a:rPr lang="fr-FR" sz="1200" dirty="0" err="1">
                <a:solidFill>
                  <a:srgbClr val="00B050"/>
                </a:solidFill>
              </a:rPr>
              <a:t>Re</a:t>
            </a:r>
            <a:r>
              <a:rPr lang="fr-FR" sz="1200" dirty="0">
                <a:solidFill>
                  <a:srgbClr val="00B050"/>
                </a:solidFill>
              </a:rPr>
              <a:t>-conception</a:t>
            </a:r>
          </a:p>
        </p:txBody>
      </p:sp>
      <p:sp>
        <p:nvSpPr>
          <p:cNvPr id="63" name="ZoneTexte 62"/>
          <p:cNvSpPr txBox="1"/>
          <p:nvPr>
            <p:custDataLst>
              <p:tags r:id="rId29"/>
            </p:custDataLst>
          </p:nvPr>
        </p:nvSpPr>
        <p:spPr>
          <a:xfrm>
            <a:off x="1646479" y="3354346"/>
            <a:ext cx="221746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600" dirty="0"/>
              <a:t>Ligne de purification et </a:t>
            </a:r>
          </a:p>
          <a:p>
            <a:pPr algn="ctr"/>
            <a:r>
              <a:rPr lang="fr-FR" sz="1600" dirty="0"/>
              <a:t>d’extraction du Krypton</a:t>
            </a:r>
          </a:p>
        </p:txBody>
      </p:sp>
      <p:sp>
        <p:nvSpPr>
          <p:cNvPr id="67" name="ZoneTexte 66"/>
          <p:cNvSpPr txBox="1"/>
          <p:nvPr>
            <p:custDataLst>
              <p:tags r:id="rId30"/>
            </p:custDataLst>
          </p:nvPr>
        </p:nvSpPr>
        <p:spPr>
          <a:xfrm>
            <a:off x="4103612" y="5954954"/>
            <a:ext cx="2194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0B050"/>
                </a:solidFill>
              </a:rPr>
              <a:t>CREATIF</a:t>
            </a:r>
          </a:p>
          <a:p>
            <a:r>
              <a:rPr lang="fr-FR" sz="1200" dirty="0">
                <a:solidFill>
                  <a:srgbClr val="00B050"/>
                </a:solidFill>
              </a:rPr>
              <a:t>- Déplacement</a:t>
            </a:r>
          </a:p>
        </p:txBody>
      </p:sp>
      <p:sp>
        <p:nvSpPr>
          <p:cNvPr id="68" name="ZoneTexte 67"/>
          <p:cNvSpPr txBox="1"/>
          <p:nvPr>
            <p:custDataLst>
              <p:tags r:id="rId31"/>
            </p:custDataLst>
          </p:nvPr>
        </p:nvSpPr>
        <p:spPr>
          <a:xfrm>
            <a:off x="6304781" y="5954954"/>
            <a:ext cx="2194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0B050"/>
                </a:solidFill>
              </a:rPr>
              <a:t>CREATIF</a:t>
            </a:r>
          </a:p>
          <a:p>
            <a:r>
              <a:rPr lang="fr-FR" sz="1200" dirty="0">
                <a:solidFill>
                  <a:srgbClr val="00B050"/>
                </a:solidFill>
              </a:rPr>
              <a:t>- Remontage</a:t>
            </a:r>
          </a:p>
          <a:p>
            <a:r>
              <a:rPr lang="fr-FR" sz="1200" dirty="0">
                <a:solidFill>
                  <a:srgbClr val="00B050"/>
                </a:solidFill>
              </a:rPr>
              <a:t>- Réglages</a:t>
            </a:r>
          </a:p>
        </p:txBody>
      </p:sp>
      <p:sp>
        <p:nvSpPr>
          <p:cNvPr id="69" name="ZoneTexte 68"/>
          <p:cNvSpPr txBox="1"/>
          <p:nvPr>
            <p:custDataLst>
              <p:tags r:id="rId32"/>
            </p:custDataLst>
          </p:nvPr>
        </p:nvSpPr>
        <p:spPr>
          <a:xfrm>
            <a:off x="8387987" y="5954954"/>
            <a:ext cx="2194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0B050"/>
                </a:solidFill>
              </a:rPr>
              <a:t>CREATIF</a:t>
            </a:r>
          </a:p>
          <a:p>
            <a:r>
              <a:rPr lang="fr-FR" sz="1200" dirty="0">
                <a:solidFill>
                  <a:srgbClr val="00B050"/>
                </a:solidFill>
              </a:rPr>
              <a:t>- Remontage</a:t>
            </a:r>
          </a:p>
          <a:p>
            <a:r>
              <a:rPr lang="fr-FR" sz="1200" dirty="0">
                <a:solidFill>
                  <a:srgbClr val="00B050"/>
                </a:solidFill>
              </a:rPr>
              <a:t>- Réglages</a:t>
            </a:r>
          </a:p>
        </p:txBody>
      </p:sp>
    </p:spTree>
    <p:extLst>
      <p:ext uri="{BB962C8B-B14F-4D97-AF65-F5344CB8AC3E}">
        <p14:creationId xmlns:p14="http://schemas.microsoft.com/office/powerpoint/2010/main" val="21816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>
            <p:custDataLst>
              <p:tags r:id="rId1"/>
            </p:custDataLst>
          </p:nvPr>
        </p:nvSpPr>
        <p:spPr>
          <a:xfrm>
            <a:off x="1773383" y="101601"/>
            <a:ext cx="86306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altLang="fr-FR" sz="2200" b="1" i="1" dirty="0">
                <a:solidFill>
                  <a:srgbClr val="00B050"/>
                </a:solidFill>
                <a:latin typeface="Verdana" pitchFamily="34" charset="0"/>
              </a:rPr>
              <a:t>MUTIRAK :</a:t>
            </a:r>
            <a:r>
              <a:rPr lang="fr-FR" altLang="fr-FR" sz="2800" b="1" i="1" dirty="0">
                <a:solidFill>
                  <a:srgbClr val="00B050"/>
                </a:solidFill>
                <a:latin typeface="Verdana" pitchFamily="34" charset="0"/>
              </a:rPr>
              <a:t> </a:t>
            </a:r>
            <a:r>
              <a:rPr lang="fr-FR" sz="2800" dirty="0">
                <a:solidFill>
                  <a:srgbClr val="002060"/>
                </a:solidFill>
                <a:latin typeface="Calibri" panose="020F0502020204030204"/>
              </a:rPr>
              <a:t>Simulation du secteur électrostatique du VG54 avec COMSOL </a:t>
            </a:r>
            <a:r>
              <a:rPr lang="fr-FR" sz="2800" dirty="0" err="1">
                <a:solidFill>
                  <a:srgbClr val="002060"/>
                </a:solidFill>
                <a:latin typeface="Calibri" panose="020F0502020204030204"/>
              </a:rPr>
              <a:t>Multiphysics</a:t>
            </a:r>
            <a:r>
              <a:rPr lang="fr-FR" sz="2800" dirty="0">
                <a:solidFill>
                  <a:srgbClr val="002060"/>
                </a:solidFill>
                <a:latin typeface="Calibri" panose="020F0502020204030204"/>
              </a:rPr>
              <a:t>®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919896" y="1067801"/>
            <a:ext cx="10515600" cy="658771"/>
          </a:xfrm>
        </p:spPr>
        <p:txBody>
          <a:bodyPr>
            <a:normAutofit/>
          </a:bodyPr>
          <a:lstStyle/>
          <a:p>
            <a:pPr algn="ctr"/>
            <a:r>
              <a:rPr lang="fr-FR" sz="2200" dirty="0"/>
              <a:t>Géométrie considérée</a:t>
            </a: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137" y="2583218"/>
            <a:ext cx="4526032" cy="2409781"/>
          </a:xfrm>
          <a:prstGeom prst="rect">
            <a:avLst/>
          </a:prstGeom>
        </p:spPr>
      </p:pic>
      <p:sp>
        <p:nvSpPr>
          <p:cNvPr id="7" name="Accolade fermante 6"/>
          <p:cNvSpPr/>
          <p:nvPr>
            <p:custDataLst>
              <p:tags r:id="rId4"/>
            </p:custDataLst>
          </p:nvPr>
        </p:nvSpPr>
        <p:spPr>
          <a:xfrm rot="16046200">
            <a:off x="5025481" y="2214387"/>
            <a:ext cx="742707" cy="1865245"/>
          </a:xfrm>
          <a:prstGeom prst="rightBrace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fr-FR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ZoneTexte 7"/>
          <p:cNvSpPr txBox="1"/>
          <p:nvPr>
            <p:custDataLst>
              <p:tags r:id="rId5"/>
            </p:custDataLst>
          </p:nvPr>
        </p:nvSpPr>
        <p:spPr>
          <a:xfrm>
            <a:off x="4664449" y="1962886"/>
            <a:ext cx="1576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Lentille </a:t>
            </a:r>
            <a:r>
              <a:rPr lang="fr-FR" dirty="0" err="1">
                <a:solidFill>
                  <a:prstClr val="black"/>
                </a:solidFill>
                <a:latin typeface="Calibri" panose="020F0502020204030204"/>
              </a:rPr>
              <a:t>Einzel</a:t>
            </a:r>
            <a:endParaRPr lang="fr-FR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>
              <a:defRPr/>
            </a:pP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(3 électrodes)</a:t>
            </a:r>
          </a:p>
        </p:txBody>
      </p:sp>
      <p:cxnSp>
        <p:nvCxnSpPr>
          <p:cNvPr id="9" name="Connecteur droit 8"/>
          <p:cNvCxnSpPr/>
          <p:nvPr>
            <p:custDataLst>
              <p:tags r:id="rId6"/>
            </p:custDataLst>
          </p:nvPr>
        </p:nvCxnSpPr>
        <p:spPr>
          <a:xfrm>
            <a:off x="2632306" y="2091449"/>
            <a:ext cx="1559481" cy="18866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>
            <p:custDataLst>
              <p:tags r:id="rId7"/>
            </p:custDataLst>
          </p:nvPr>
        </p:nvSpPr>
        <p:spPr>
          <a:xfrm>
            <a:off x="1562263" y="1690689"/>
            <a:ext cx="2140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Collimateur Wehnelt</a:t>
            </a:r>
          </a:p>
        </p:txBody>
      </p:sp>
      <p:sp>
        <p:nvSpPr>
          <p:cNvPr id="11" name="Accolade fermante 10"/>
          <p:cNvSpPr/>
          <p:nvPr>
            <p:custDataLst>
              <p:tags r:id="rId8"/>
            </p:custDataLst>
          </p:nvPr>
        </p:nvSpPr>
        <p:spPr>
          <a:xfrm rot="5400000">
            <a:off x="5747162" y="3308856"/>
            <a:ext cx="861071" cy="3613605"/>
          </a:xfrm>
          <a:prstGeom prst="rightBrace">
            <a:avLst>
              <a:gd name="adj1" fmla="val 8333"/>
              <a:gd name="adj2" fmla="val 50358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fr-FR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ZoneTexte 11"/>
          <p:cNvSpPr txBox="1"/>
          <p:nvPr>
            <p:custDataLst>
              <p:tags r:id="rId9"/>
            </p:custDataLst>
          </p:nvPr>
        </p:nvSpPr>
        <p:spPr>
          <a:xfrm>
            <a:off x="5131773" y="5588244"/>
            <a:ext cx="2218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Boîte de simulation</a:t>
            </a:r>
          </a:p>
        </p:txBody>
      </p:sp>
      <p:sp>
        <p:nvSpPr>
          <p:cNvPr id="13" name="ZoneTexte 12"/>
          <p:cNvSpPr txBox="1"/>
          <p:nvPr>
            <p:custDataLst>
              <p:tags r:id="rId10"/>
            </p:custDataLst>
          </p:nvPr>
        </p:nvSpPr>
        <p:spPr>
          <a:xfrm>
            <a:off x="1960473" y="6280020"/>
            <a:ext cx="8443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N.B. : tout le modèle est à symétrie cylindrique. La distance Wehnelt/</a:t>
            </a:r>
            <a:r>
              <a:rPr lang="fr-FR" dirty="0" err="1">
                <a:solidFill>
                  <a:prstClr val="black"/>
                </a:solidFill>
                <a:latin typeface="Calibri" panose="020F0502020204030204"/>
              </a:rPr>
              <a:t>Einzel</a:t>
            </a: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 est de 5 </a:t>
            </a:r>
            <a:r>
              <a:rPr lang="fr-FR" dirty="0" err="1">
                <a:solidFill>
                  <a:prstClr val="black"/>
                </a:solidFill>
                <a:latin typeface="Calibri" panose="020F0502020204030204"/>
              </a:rPr>
              <a:t>mm.</a:t>
            </a:r>
            <a:endParaRPr lang="fr-FR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4" name="Connecteur droit avec flèche 13"/>
          <p:cNvCxnSpPr/>
          <p:nvPr>
            <p:custDataLst>
              <p:tags r:id="rId11"/>
            </p:custDataLst>
          </p:nvPr>
        </p:nvCxnSpPr>
        <p:spPr>
          <a:xfrm flipV="1">
            <a:off x="8177205" y="2986403"/>
            <a:ext cx="2028883" cy="35664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>
            <p:custDataLst>
              <p:tags r:id="rId12"/>
            </p:custDataLst>
          </p:nvPr>
        </p:nvSpPr>
        <p:spPr>
          <a:xfrm>
            <a:off x="7984501" y="2461990"/>
            <a:ext cx="2033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Direction du faisceau</a:t>
            </a:r>
          </a:p>
        </p:txBody>
      </p:sp>
    </p:spTree>
    <p:extLst>
      <p:ext uri="{BB962C8B-B14F-4D97-AF65-F5344CB8AC3E}">
        <p14:creationId xmlns:p14="http://schemas.microsoft.com/office/powerpoint/2010/main" val="423612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313" y="4012987"/>
            <a:ext cx="5008944" cy="276120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301" y="1445275"/>
            <a:ext cx="5008944" cy="2761207"/>
          </a:xfrm>
          <a:prstGeom prst="rect">
            <a:avLst/>
          </a:prstGeom>
        </p:spPr>
      </p:pic>
      <p:sp>
        <p:nvSpPr>
          <p:cNvPr id="6" name="ZoneTexte 5"/>
          <p:cNvSpPr txBox="1"/>
          <p:nvPr>
            <p:custDataLst>
              <p:tags r:id="rId3"/>
            </p:custDataLst>
          </p:nvPr>
        </p:nvSpPr>
        <p:spPr>
          <a:xfrm>
            <a:off x="7038109" y="5264719"/>
            <a:ext cx="2456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Utilisation du module « </a:t>
            </a:r>
            <a:r>
              <a:rPr lang="fr-FR" dirty="0" err="1">
                <a:solidFill>
                  <a:prstClr val="black"/>
                </a:solidFill>
                <a:latin typeface="Calibri" panose="020F0502020204030204"/>
              </a:rPr>
              <a:t>charged</a:t>
            </a: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FR" dirty="0" err="1">
                <a:solidFill>
                  <a:prstClr val="black"/>
                </a:solidFill>
                <a:latin typeface="Calibri" panose="020F0502020204030204"/>
              </a:rPr>
              <a:t>particle</a:t>
            </a: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FR" dirty="0" err="1">
                <a:solidFill>
                  <a:prstClr val="black"/>
                </a:solidFill>
                <a:latin typeface="Calibri" panose="020F0502020204030204"/>
              </a:rPr>
              <a:t>tracing</a:t>
            </a: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 » pour le suivi du faisceau d’ions</a:t>
            </a:r>
          </a:p>
        </p:txBody>
      </p:sp>
      <p:sp>
        <p:nvSpPr>
          <p:cNvPr id="8" name="ZoneTexte 7"/>
          <p:cNvSpPr txBox="1"/>
          <p:nvPr>
            <p:custDataLst>
              <p:tags r:id="rId4"/>
            </p:custDataLst>
          </p:nvPr>
        </p:nvSpPr>
        <p:spPr>
          <a:xfrm>
            <a:off x="2493818" y="1445274"/>
            <a:ext cx="29371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Utilisation du module « AC/DC » et du sous-module « </a:t>
            </a:r>
            <a:r>
              <a:rPr lang="fr-FR" dirty="0" err="1">
                <a:solidFill>
                  <a:prstClr val="black"/>
                </a:solidFill>
                <a:latin typeface="Calibri" panose="020F0502020204030204"/>
              </a:rPr>
              <a:t>electrostatics</a:t>
            </a: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 » pour l’étude des potentiels et des lignes de champ</a:t>
            </a:r>
          </a:p>
        </p:txBody>
      </p:sp>
      <p:sp>
        <p:nvSpPr>
          <p:cNvPr id="9" name="ZoneTexte 8"/>
          <p:cNvSpPr txBox="1"/>
          <p:nvPr>
            <p:custDataLst>
              <p:tags r:id="rId5"/>
            </p:custDataLst>
          </p:nvPr>
        </p:nvSpPr>
        <p:spPr>
          <a:xfrm>
            <a:off x="1773383" y="101601"/>
            <a:ext cx="86306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altLang="fr-FR" sz="2200" b="1" i="1" dirty="0">
                <a:solidFill>
                  <a:srgbClr val="00B050"/>
                </a:solidFill>
                <a:latin typeface="Verdana" pitchFamily="34" charset="0"/>
              </a:rPr>
              <a:t>MUTIRAK :</a:t>
            </a:r>
            <a:r>
              <a:rPr lang="fr-FR" altLang="fr-FR" sz="2800" b="1" i="1" dirty="0">
                <a:solidFill>
                  <a:srgbClr val="00B050"/>
                </a:solidFill>
                <a:latin typeface="Verdana" pitchFamily="34" charset="0"/>
              </a:rPr>
              <a:t> </a:t>
            </a:r>
            <a:r>
              <a:rPr lang="fr-FR" sz="2800" dirty="0">
                <a:solidFill>
                  <a:srgbClr val="002060"/>
                </a:solidFill>
                <a:latin typeface="Calibri" panose="020F0502020204030204"/>
              </a:rPr>
              <a:t>Simulation du secteur électrostatique du VG54 avec COMSOL </a:t>
            </a:r>
            <a:r>
              <a:rPr lang="fr-FR" sz="2800" dirty="0" err="1">
                <a:solidFill>
                  <a:srgbClr val="002060"/>
                </a:solidFill>
                <a:latin typeface="Calibri" panose="020F0502020204030204"/>
              </a:rPr>
              <a:t>Multiphysics</a:t>
            </a:r>
            <a:r>
              <a:rPr lang="fr-FR" sz="2800" dirty="0">
                <a:solidFill>
                  <a:srgbClr val="002060"/>
                </a:solidFill>
                <a:latin typeface="Calibri" panose="020F0502020204030204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16850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>
            <p:custDataLst>
              <p:tags r:id="rId1"/>
            </p:custDataLst>
          </p:nvPr>
        </p:nvSpPr>
        <p:spPr>
          <a:xfrm>
            <a:off x="1773383" y="101601"/>
            <a:ext cx="86306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altLang="fr-FR" sz="2200" b="1" i="1" dirty="0">
                <a:solidFill>
                  <a:srgbClr val="00B050"/>
                </a:solidFill>
                <a:latin typeface="Verdana" pitchFamily="34" charset="0"/>
              </a:rPr>
              <a:t>MUTIRAK :</a:t>
            </a:r>
            <a:r>
              <a:rPr lang="fr-FR" altLang="fr-FR" sz="2800" b="1" i="1" dirty="0">
                <a:solidFill>
                  <a:srgbClr val="00B050"/>
                </a:solidFill>
                <a:latin typeface="Verdana" pitchFamily="34" charset="0"/>
              </a:rPr>
              <a:t> </a:t>
            </a:r>
            <a:r>
              <a:rPr lang="fr-FR" sz="2800" dirty="0">
                <a:solidFill>
                  <a:srgbClr val="002060"/>
                </a:solidFill>
                <a:latin typeface="Calibri" panose="020F0502020204030204"/>
              </a:rPr>
              <a:t>Simulation du secteur électrostatique du VG54 avec COMSOL </a:t>
            </a:r>
            <a:r>
              <a:rPr lang="fr-FR" sz="2800" dirty="0" err="1">
                <a:solidFill>
                  <a:srgbClr val="002060"/>
                </a:solidFill>
                <a:latin typeface="Calibri" panose="020F0502020204030204"/>
              </a:rPr>
              <a:t>Multiphysics</a:t>
            </a:r>
            <a:r>
              <a:rPr lang="fr-FR" sz="2800" dirty="0">
                <a:solidFill>
                  <a:srgbClr val="002060"/>
                </a:solidFill>
                <a:latin typeface="Calibri" panose="020F0502020204030204"/>
              </a:rPr>
              <a:t>®</a:t>
            </a:r>
          </a:p>
        </p:txBody>
      </p:sp>
      <p:sp>
        <p:nvSpPr>
          <p:cNvPr id="5" name="ZoneTexte 4"/>
          <p:cNvSpPr txBox="1"/>
          <p:nvPr>
            <p:custDataLst>
              <p:tags r:id="rId2"/>
            </p:custDataLst>
          </p:nvPr>
        </p:nvSpPr>
        <p:spPr>
          <a:xfrm>
            <a:off x="1773383" y="1653309"/>
            <a:ext cx="4461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Utilisation du module « </a:t>
            </a:r>
            <a:r>
              <a:rPr lang="fr-FR" dirty="0" err="1">
                <a:solidFill>
                  <a:prstClr val="black"/>
                </a:solidFill>
                <a:latin typeface="Calibri" panose="020F0502020204030204"/>
              </a:rPr>
              <a:t>Optimization</a:t>
            </a: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 »</a:t>
            </a:r>
          </a:p>
        </p:txBody>
      </p:sp>
      <p:sp>
        <p:nvSpPr>
          <p:cNvPr id="6" name="ZoneTexte 5"/>
          <p:cNvSpPr txBox="1"/>
          <p:nvPr>
            <p:custDataLst>
              <p:tags r:id="rId3"/>
            </p:custDataLst>
          </p:nvPr>
        </p:nvSpPr>
        <p:spPr>
          <a:xfrm>
            <a:off x="6450547" y="1468643"/>
            <a:ext cx="3694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Etude paramétrique</a:t>
            </a: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623" y="4339339"/>
            <a:ext cx="3448912" cy="215256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359" y="2022642"/>
            <a:ext cx="2215443" cy="198014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290" y="2251009"/>
            <a:ext cx="2725910" cy="424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42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0" y="0"/>
            <a:ext cx="9144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fr-FR" sz="1700" b="1" i="1" u="sng" dirty="0">
                <a:solidFill>
                  <a:srgbClr val="00B050"/>
                </a:solidFill>
                <a:latin typeface="Verdana" pitchFamily="34" charset="0"/>
              </a:rPr>
              <a:t>Projet MASTER:</a:t>
            </a:r>
            <a:r>
              <a:rPr lang="fr-FR" altLang="fr-FR" sz="1700" b="1" i="1" dirty="0">
                <a:solidFill>
                  <a:srgbClr val="00B050"/>
                </a:solidFill>
                <a:latin typeface="Verdana" pitchFamily="34" charset="0"/>
              </a:rPr>
              <a:t> </a:t>
            </a:r>
            <a:r>
              <a:rPr lang="fr-FR" sz="1700" b="1" i="1" dirty="0">
                <a:solidFill>
                  <a:srgbClr val="00B050"/>
                </a:solidFill>
                <a:latin typeface="Verdana" pitchFamily="34" charset="0"/>
              </a:rPr>
              <a:t>Création d’une interface de </a:t>
            </a:r>
          </a:p>
          <a:p>
            <a:r>
              <a:rPr lang="fr-FR" sz="1700" b="1" i="1" dirty="0">
                <a:solidFill>
                  <a:srgbClr val="00B050"/>
                </a:solidFill>
                <a:latin typeface="Verdana" pitchFamily="34" charset="0"/>
              </a:rPr>
              <a:t>communication avec les automates SIEMENS</a:t>
            </a:r>
            <a:endParaRPr lang="fr-FR" altLang="fr-FR" sz="1700" b="1" i="1" dirty="0">
              <a:solidFill>
                <a:srgbClr val="00B050"/>
              </a:solidFill>
              <a:latin typeface="Verdana" pitchFamily="34" charset="0"/>
            </a:endParaRPr>
          </a:p>
        </p:txBody>
      </p:sp>
      <p:sp>
        <p:nvSpPr>
          <p:cNvPr id="5" name="ZoneTexte 4"/>
          <p:cNvSpPr txBox="1"/>
          <p:nvPr>
            <p:custDataLst>
              <p:tags r:id="rId2"/>
            </p:custDataLst>
          </p:nvPr>
        </p:nvSpPr>
        <p:spPr>
          <a:xfrm>
            <a:off x="1524000" y="688572"/>
            <a:ext cx="91440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>
                <a:solidFill>
                  <a:srgbClr val="C00000"/>
                </a:solidFill>
              </a:rPr>
              <a:t>Contexte et But: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dirty="0"/>
              <a:t>Projet de 5 semaines (</a:t>
            </a:r>
            <a:r>
              <a:rPr lang="fr-FR" i="1" dirty="0"/>
              <a:t>Octobre-Décembre 2022</a:t>
            </a:r>
            <a:r>
              <a:rPr lang="fr-FR" dirty="0"/>
              <a:t>):</a:t>
            </a:r>
          </a:p>
          <a:p>
            <a:endParaRPr lang="fr-FR" sz="800" dirty="0"/>
          </a:p>
          <a:p>
            <a:r>
              <a:rPr lang="fr-FR" dirty="0"/>
              <a:t>- Créer une interface de communication alternative avec les automates SIEMENS</a:t>
            </a:r>
          </a:p>
          <a:p>
            <a:r>
              <a:rPr lang="fr-FR" dirty="0"/>
              <a:t>- Proposer une solution technique en tenant compte des différentes contraintes projet:</a:t>
            </a:r>
          </a:p>
          <a:p>
            <a:r>
              <a:rPr lang="fr-FR" dirty="0"/>
              <a:t>	Budget, Attentes, Flexibilité</a:t>
            </a:r>
            <a:endParaRPr lang="fr-FR" sz="800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u="sng" dirty="0">
                <a:solidFill>
                  <a:srgbClr val="C00000"/>
                </a:solidFill>
              </a:rPr>
              <a:t>Mais SURTOUT</a:t>
            </a:r>
            <a:r>
              <a:rPr lang="fr-FR" dirty="0">
                <a:solidFill>
                  <a:srgbClr val="C00000"/>
                </a:solidFill>
              </a:rPr>
              <a:t>:</a:t>
            </a:r>
          </a:p>
          <a:p>
            <a:endParaRPr lang="fr-FR" sz="800" dirty="0"/>
          </a:p>
          <a:p>
            <a:pPr marL="285750" indent="-285750">
              <a:buFontTx/>
              <a:buChar char="-"/>
            </a:pPr>
            <a:r>
              <a:rPr lang="fr-FR" dirty="0"/>
              <a:t>Prendre en main l’environnement de programmation </a:t>
            </a:r>
            <a:r>
              <a:rPr lang="fr-FR" dirty="0" err="1"/>
              <a:t>Node</a:t>
            </a:r>
            <a:r>
              <a:rPr lang="fr-FR" dirty="0"/>
              <a:t>-RED, embarqué sur un </a:t>
            </a:r>
            <a:r>
              <a:rPr lang="fr-FR" dirty="0" err="1"/>
              <a:t>Raspberry</a:t>
            </a:r>
            <a:r>
              <a:rPr lang="fr-FR" dirty="0"/>
              <a:t>-pi, d’étudier ses possibilités d’interfaçage matérielle et logicielle</a:t>
            </a:r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91" y="2251541"/>
            <a:ext cx="1553084" cy="116481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731" y="3304118"/>
            <a:ext cx="1514628" cy="726548"/>
          </a:xfrm>
          <a:prstGeom prst="rect">
            <a:avLst/>
          </a:prstGeom>
        </p:spPr>
      </p:pic>
      <p:sp>
        <p:nvSpPr>
          <p:cNvPr id="8" name="Flèche droite 7"/>
          <p:cNvSpPr/>
          <p:nvPr>
            <p:custDataLst>
              <p:tags r:id="rId5"/>
            </p:custDataLst>
          </p:nvPr>
        </p:nvSpPr>
        <p:spPr>
          <a:xfrm>
            <a:off x="5240332" y="2591168"/>
            <a:ext cx="1612418" cy="24278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>
            <p:custDataLst>
              <p:tags r:id="rId6"/>
            </p:custDataLst>
          </p:nvPr>
        </p:nvSpPr>
        <p:spPr>
          <a:xfrm>
            <a:off x="5148342" y="2655940"/>
            <a:ext cx="91991" cy="203156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>
            <p:custDataLst>
              <p:tags r:id="rId7"/>
            </p:custDataLst>
          </p:nvPr>
        </p:nvSpPr>
        <p:spPr>
          <a:xfrm rot="16200000">
            <a:off x="4837288" y="3360958"/>
            <a:ext cx="100446" cy="62939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droite 11"/>
          <p:cNvSpPr/>
          <p:nvPr>
            <p:custDataLst>
              <p:tags r:id="rId8"/>
            </p:custDataLst>
          </p:nvPr>
        </p:nvSpPr>
        <p:spPr>
          <a:xfrm>
            <a:off x="5148342" y="4508386"/>
            <a:ext cx="1704409" cy="24278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798" y="4052935"/>
            <a:ext cx="2123581" cy="1412032"/>
          </a:xfrm>
          <a:prstGeom prst="rect">
            <a:avLst/>
          </a:prstGeom>
        </p:spPr>
      </p:pic>
      <p:sp>
        <p:nvSpPr>
          <p:cNvPr id="14" name="ZoneTexte 13"/>
          <p:cNvSpPr txBox="1"/>
          <p:nvPr>
            <p:custDataLst>
              <p:tags r:id="rId10"/>
            </p:custDataLst>
          </p:nvPr>
        </p:nvSpPr>
        <p:spPr>
          <a:xfrm>
            <a:off x="9368941" y="2640399"/>
            <a:ext cx="943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/>
              <a:t>Existant </a:t>
            </a:r>
          </a:p>
        </p:txBody>
      </p:sp>
      <p:sp>
        <p:nvSpPr>
          <p:cNvPr id="15" name="ZoneTexte 14"/>
          <p:cNvSpPr txBox="1"/>
          <p:nvPr>
            <p:custDataLst>
              <p:tags r:id="rId11"/>
            </p:custDataLst>
          </p:nvPr>
        </p:nvSpPr>
        <p:spPr>
          <a:xfrm>
            <a:off x="9368941" y="4533620"/>
            <a:ext cx="1071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/>
              <a:t>Alternative </a:t>
            </a:r>
          </a:p>
        </p:txBody>
      </p:sp>
    </p:spTree>
    <p:extLst>
      <p:ext uri="{BB962C8B-B14F-4D97-AF65-F5344CB8AC3E}">
        <p14:creationId xmlns:p14="http://schemas.microsoft.com/office/powerpoint/2010/main" val="5915427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1688352" y="244920"/>
            <a:ext cx="8059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u="sng" dirty="0">
                <a:solidFill>
                  <a:srgbClr val="C00000"/>
                </a:solidFill>
              </a:rPr>
              <a:t>Livrables attendus:</a:t>
            </a:r>
          </a:p>
          <a:p>
            <a:r>
              <a:rPr lang="fr-FR" dirty="0"/>
              <a:t>Livrable 1 : Etude de cas/Etat de l’art/Veille technologique/Etude de faisabilité</a:t>
            </a:r>
          </a:p>
          <a:p>
            <a:r>
              <a:rPr lang="fr-FR" dirty="0"/>
              <a:t>Livrable 2 : Programme </a:t>
            </a:r>
            <a:r>
              <a:rPr lang="fr-FR" dirty="0" err="1"/>
              <a:t>Node-red</a:t>
            </a:r>
            <a:r>
              <a:rPr lang="fr-FR" dirty="0"/>
              <a:t> + interface automate SIEMENS.</a:t>
            </a:r>
          </a:p>
        </p:txBody>
      </p:sp>
      <p:pic>
        <p:nvPicPr>
          <p:cNvPr id="17" name="Image 16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1" r="15884" b="21515"/>
          <a:stretch/>
        </p:blipFill>
        <p:spPr>
          <a:xfrm>
            <a:off x="1645987" y="3850547"/>
            <a:ext cx="4324541" cy="2681031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61" b="37645"/>
          <a:stretch/>
        </p:blipFill>
        <p:spPr>
          <a:xfrm>
            <a:off x="1610658" y="1468773"/>
            <a:ext cx="4395201" cy="2123087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6" r="65229" b="26223"/>
          <a:stretch/>
        </p:blipFill>
        <p:spPr>
          <a:xfrm>
            <a:off x="6100472" y="1123742"/>
            <a:ext cx="1836967" cy="3003152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527" y="4082385"/>
            <a:ext cx="4539966" cy="2449192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124" y="904860"/>
            <a:ext cx="2188242" cy="2128100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140" y="2150407"/>
            <a:ext cx="2173202" cy="1924572"/>
          </a:xfrm>
          <a:prstGeom prst="rect">
            <a:avLst/>
          </a:prstGeom>
        </p:spPr>
      </p:pic>
      <p:sp>
        <p:nvSpPr>
          <p:cNvPr id="24" name="Rectangle 23"/>
          <p:cNvSpPr/>
          <p:nvPr>
            <p:custDataLst>
              <p:tags r:id="rId8"/>
            </p:custDataLst>
          </p:nvPr>
        </p:nvSpPr>
        <p:spPr>
          <a:xfrm>
            <a:off x="8508287" y="1658776"/>
            <a:ext cx="133574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>
                <a:solidFill>
                  <a:srgbClr val="C00000"/>
                </a:solidFill>
              </a:rPr>
              <a:t>Adresse IP automate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1086321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 smtClean="0"/>
              <a:t>Projet NOBLE80: retour à la géoscience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71745" y="1178828"/>
            <a:ext cx="10792332" cy="5108504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fr-FR" sz="2400" dirty="0" smtClean="0"/>
              <a:t>GPR ORIGINS =&gt; </a:t>
            </a:r>
            <a:r>
              <a:rPr lang="fr-FR" sz="2400" dirty="0"/>
              <a:t>Collaboration </a:t>
            </a:r>
            <a:r>
              <a:rPr lang="fr-FR" sz="2400" dirty="0" smtClean="0"/>
              <a:t>LAB-IPGP =&gt;</a:t>
            </a:r>
            <a:r>
              <a:rPr lang="fr-FR" sz="2400" dirty="0" smtClean="0">
                <a:solidFill>
                  <a:srgbClr val="FF0000"/>
                </a:solidFill>
              </a:rPr>
              <a:t>NOBLE80</a:t>
            </a:r>
            <a:r>
              <a:rPr lang="fr-FR" sz="2400" dirty="0" smtClean="0"/>
              <a:t> </a:t>
            </a:r>
          </a:p>
          <a:p>
            <a:pPr lvl="1">
              <a:spcAft>
                <a:spcPts val="1200"/>
              </a:spcAft>
            </a:pPr>
            <a:r>
              <a:rPr lang="fr-FR" sz="2400" dirty="0" smtClean="0"/>
              <a:t>Mission pour les Initiatives Transverses et Interdisciplinaires</a:t>
            </a:r>
          </a:p>
          <a:p>
            <a:pPr lvl="1">
              <a:spcAft>
                <a:spcPts val="1200"/>
              </a:spcAft>
            </a:pPr>
            <a:r>
              <a:rPr lang="fr-FR" sz="2400" dirty="0" smtClean="0"/>
              <a:t>IN2P3 et INSU</a:t>
            </a:r>
          </a:p>
          <a:p>
            <a:pPr>
              <a:spcAft>
                <a:spcPts val="1200"/>
              </a:spcAft>
            </a:pPr>
            <a:r>
              <a:rPr lang="fr-FR" sz="2400" dirty="0" smtClean="0"/>
              <a:t>Modélisation de la formation du système solaire contrainte par des mesures fines de gaz rares (essentiellement </a:t>
            </a:r>
            <a:r>
              <a:rPr lang="fr-FR" sz="2400" dirty="0" smtClean="0">
                <a:solidFill>
                  <a:srgbClr val="FF0000"/>
                </a:solidFill>
              </a:rPr>
              <a:t>Xe</a:t>
            </a:r>
            <a:r>
              <a:rPr lang="fr-FR" sz="2400" dirty="0" smtClean="0"/>
              <a:t>) dans des </a:t>
            </a:r>
            <a:r>
              <a:rPr lang="fr-FR" sz="2400" dirty="0" smtClean="0">
                <a:solidFill>
                  <a:srgbClr val="FF0000"/>
                </a:solidFill>
              </a:rPr>
              <a:t>météorites</a:t>
            </a:r>
            <a:r>
              <a:rPr lang="fr-FR" sz="2400" dirty="0" smtClean="0"/>
              <a:t> carbonées.</a:t>
            </a:r>
          </a:p>
          <a:p>
            <a:pPr>
              <a:spcAft>
                <a:spcPts val="1200"/>
              </a:spcAft>
            </a:pPr>
            <a:r>
              <a:rPr lang="fr-FR" sz="2400" dirty="0" smtClean="0"/>
              <a:t>Développements Techniques</a:t>
            </a:r>
          </a:p>
          <a:p>
            <a:pPr lvl="1">
              <a:spcAft>
                <a:spcPts val="600"/>
              </a:spcAft>
            </a:pPr>
            <a:r>
              <a:rPr lang="fr-FR" sz="2400" dirty="0" smtClean="0"/>
              <a:t>Transformer le  RISTOF-Kr en RISTOF-Xe</a:t>
            </a:r>
          </a:p>
          <a:p>
            <a:pPr lvl="1">
              <a:spcAft>
                <a:spcPts val="600"/>
              </a:spcAft>
            </a:pPr>
            <a:r>
              <a:rPr lang="fr-FR" sz="2400" dirty="0" smtClean="0"/>
              <a:t>Développer une </a:t>
            </a:r>
            <a:r>
              <a:rPr lang="fr-FR" sz="2400" dirty="0" err="1" smtClean="0"/>
              <a:t>microchambre</a:t>
            </a:r>
            <a:r>
              <a:rPr lang="fr-FR" sz="2400" dirty="0" smtClean="0"/>
              <a:t> de fusion</a:t>
            </a:r>
          </a:p>
          <a:p>
            <a:pPr lvl="1">
              <a:spcAft>
                <a:spcPts val="600"/>
              </a:spcAft>
            </a:pPr>
            <a:r>
              <a:rPr lang="fr-FR" sz="2400" dirty="0" smtClean="0"/>
              <a:t>Actualisation du système d’acquisition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D5579077-A48A-4453-A7CA-BBD2FCC3FE15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990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1616635" y="210101"/>
            <a:ext cx="86330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Livrable supplémentaire:</a:t>
            </a:r>
            <a:r>
              <a:rPr lang="fr-FR" dirty="0"/>
              <a:t> Rapport technique des technologies</a:t>
            </a:r>
          </a:p>
          <a:p>
            <a:r>
              <a:rPr lang="fr-FR" dirty="0"/>
              <a:t>	- </a:t>
            </a:r>
            <a:r>
              <a:rPr lang="fr-FR" dirty="0" err="1"/>
              <a:t>Node-red</a:t>
            </a:r>
            <a:r>
              <a:rPr lang="fr-FR" dirty="0"/>
              <a:t> des différentes communications</a:t>
            </a:r>
          </a:p>
          <a:p>
            <a:r>
              <a:rPr lang="fr-FR" dirty="0"/>
              <a:t>	- </a:t>
            </a:r>
            <a:r>
              <a:rPr lang="fr-FR" dirty="0" err="1"/>
              <a:t>Grafana</a:t>
            </a:r>
            <a:r>
              <a:rPr lang="fr-FR" dirty="0"/>
              <a:t> et influx </a:t>
            </a:r>
            <a:r>
              <a:rPr lang="fr-FR" dirty="0" err="1"/>
              <a:t>Db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283" y="850671"/>
            <a:ext cx="484195" cy="484195"/>
          </a:xfrm>
          <a:prstGeom prst="rect">
            <a:avLst/>
          </a:prstGeom>
        </p:spPr>
      </p:pic>
      <p:sp>
        <p:nvSpPr>
          <p:cNvPr id="7" name="ZoneTexte 6"/>
          <p:cNvSpPr txBox="1"/>
          <p:nvPr>
            <p:custDataLst>
              <p:tags r:id="rId3"/>
            </p:custDataLst>
          </p:nvPr>
        </p:nvSpPr>
        <p:spPr>
          <a:xfrm>
            <a:off x="4839060" y="1051465"/>
            <a:ext cx="19763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/>
              <a:t>*stagiaire </a:t>
            </a:r>
            <a:r>
              <a:rPr lang="fr-FR" sz="1400" i="1" dirty="0" err="1"/>
              <a:t>Instru</a:t>
            </a:r>
            <a:r>
              <a:rPr lang="fr-FR" sz="1400" i="1" dirty="0"/>
              <a:t> 2022</a:t>
            </a:r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001" y="1194986"/>
            <a:ext cx="2544399" cy="302890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835" y="1358585"/>
            <a:ext cx="6055397" cy="3266727"/>
          </a:xfrm>
          <a:prstGeom prst="rect">
            <a:avLst/>
          </a:prstGeom>
        </p:spPr>
      </p:pic>
      <p:sp>
        <p:nvSpPr>
          <p:cNvPr id="10" name="Rectangle 9"/>
          <p:cNvSpPr/>
          <p:nvPr>
            <p:custDataLst>
              <p:tags r:id="rId6"/>
            </p:custDataLst>
          </p:nvPr>
        </p:nvSpPr>
        <p:spPr>
          <a:xfrm>
            <a:off x="1524001" y="6421854"/>
            <a:ext cx="9143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00B050"/>
                </a:solidFill>
              </a:rPr>
              <a:t>=&gt; Sujet « labo parle au labo » 2022?</a:t>
            </a:r>
          </a:p>
        </p:txBody>
      </p:sp>
      <p:pic>
        <p:nvPicPr>
          <p:cNvPr id="11" name="Image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511" y="4980623"/>
            <a:ext cx="1054286" cy="64910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992" y="4970212"/>
            <a:ext cx="459660" cy="565521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217" y="4751231"/>
            <a:ext cx="458782" cy="45878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433" y="5278557"/>
            <a:ext cx="514350" cy="514350"/>
          </a:xfrm>
          <a:prstGeom prst="rect">
            <a:avLst/>
          </a:prstGeom>
        </p:spPr>
      </p:pic>
      <p:sp>
        <p:nvSpPr>
          <p:cNvPr id="15" name="ZoneTexte 14"/>
          <p:cNvSpPr txBox="1"/>
          <p:nvPr>
            <p:custDataLst>
              <p:tags r:id="rId11"/>
            </p:custDataLst>
          </p:nvPr>
        </p:nvSpPr>
        <p:spPr>
          <a:xfrm>
            <a:off x="6096000" y="4771641"/>
            <a:ext cx="10084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acquisition</a:t>
            </a:r>
          </a:p>
        </p:txBody>
      </p:sp>
      <p:sp>
        <p:nvSpPr>
          <p:cNvPr id="16" name="ZoneTexte 15"/>
          <p:cNvSpPr txBox="1"/>
          <p:nvPr>
            <p:custDataLst>
              <p:tags r:id="rId12"/>
            </p:custDataLst>
          </p:nvPr>
        </p:nvSpPr>
        <p:spPr>
          <a:xfrm>
            <a:off x="5201251" y="5772714"/>
            <a:ext cx="1343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Affichages des </a:t>
            </a:r>
          </a:p>
          <a:p>
            <a:r>
              <a:rPr lang="fr-FR" sz="1400" dirty="0"/>
              <a:t>données en DB</a:t>
            </a:r>
          </a:p>
        </p:txBody>
      </p:sp>
      <p:cxnSp>
        <p:nvCxnSpPr>
          <p:cNvPr id="19" name="Connecteur droit avec flèche 18"/>
          <p:cNvCxnSpPr/>
          <p:nvPr>
            <p:custDataLst>
              <p:tags r:id="rId13"/>
            </p:custDataLst>
          </p:nvPr>
        </p:nvCxnSpPr>
        <p:spPr>
          <a:xfrm>
            <a:off x="3768781" y="5416016"/>
            <a:ext cx="4900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>
            <p:custDataLst>
              <p:tags r:id="rId14"/>
            </p:custDataLst>
          </p:nvPr>
        </p:nvCxnSpPr>
        <p:spPr>
          <a:xfrm flipH="1">
            <a:off x="3405383" y="5416016"/>
            <a:ext cx="5357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>
            <p:custDataLst>
              <p:tags r:id="rId15"/>
            </p:custDataLst>
          </p:nvPr>
        </p:nvCxnSpPr>
        <p:spPr>
          <a:xfrm>
            <a:off x="3766400" y="5242185"/>
            <a:ext cx="4900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>
            <p:custDataLst>
              <p:tags r:id="rId16"/>
            </p:custDataLst>
          </p:nvPr>
        </p:nvCxnSpPr>
        <p:spPr>
          <a:xfrm flipH="1">
            <a:off x="3403002" y="5242185"/>
            <a:ext cx="5357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 27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60" y="5376017"/>
            <a:ext cx="1581960" cy="586644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618" y="4688220"/>
            <a:ext cx="616957" cy="616957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618" y="5175951"/>
            <a:ext cx="616957" cy="616957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618" y="5678978"/>
            <a:ext cx="616957" cy="616957"/>
          </a:xfrm>
          <a:prstGeom prst="rect">
            <a:avLst/>
          </a:prstGeom>
        </p:spPr>
      </p:pic>
      <p:cxnSp>
        <p:nvCxnSpPr>
          <p:cNvPr id="33" name="Connecteur droit avec flèche 32"/>
          <p:cNvCxnSpPr/>
          <p:nvPr>
            <p:custDataLst>
              <p:tags r:id="rId21"/>
            </p:custDataLst>
          </p:nvPr>
        </p:nvCxnSpPr>
        <p:spPr>
          <a:xfrm flipH="1">
            <a:off x="6219290" y="5535732"/>
            <a:ext cx="14963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>
            <p:custDataLst>
              <p:tags r:id="rId22"/>
            </p:custDataLst>
          </p:nvPr>
        </p:nvCxnSpPr>
        <p:spPr>
          <a:xfrm flipH="1">
            <a:off x="6219289" y="4996698"/>
            <a:ext cx="1496334" cy="4678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>
            <p:custDataLst>
              <p:tags r:id="rId23"/>
            </p:custDataLst>
          </p:nvPr>
        </p:nvCxnSpPr>
        <p:spPr>
          <a:xfrm flipH="1" flipV="1">
            <a:off x="6219289" y="5598088"/>
            <a:ext cx="1496334" cy="4564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>
            <p:custDataLst>
              <p:tags r:id="rId24"/>
            </p:custDataLst>
          </p:nvPr>
        </p:nvSpPr>
        <p:spPr>
          <a:xfrm>
            <a:off x="6815431" y="5274825"/>
            <a:ext cx="9902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pages web</a:t>
            </a:r>
          </a:p>
        </p:txBody>
      </p:sp>
    </p:spTree>
    <p:extLst>
      <p:ext uri="{BB962C8B-B14F-4D97-AF65-F5344CB8AC3E}">
        <p14:creationId xmlns:p14="http://schemas.microsoft.com/office/powerpoint/2010/main" val="3548941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0" y="0"/>
            <a:ext cx="9144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fr-FR" sz="1700" b="1" i="1" u="sng" dirty="0">
                <a:solidFill>
                  <a:srgbClr val="00B050"/>
                </a:solidFill>
                <a:latin typeface="Verdana" pitchFamily="34" charset="0"/>
              </a:rPr>
              <a:t>Conclusion:</a:t>
            </a:r>
            <a:r>
              <a:rPr lang="fr-FR" altLang="fr-FR" sz="1700" b="1" i="1" dirty="0">
                <a:solidFill>
                  <a:srgbClr val="00B050"/>
                </a:solidFill>
                <a:latin typeface="Verdana" pitchFamily="34" charset="0"/>
              </a:rPr>
              <a:t> les futurs développements à PIAGARA</a:t>
            </a:r>
          </a:p>
        </p:txBody>
      </p:sp>
      <p:sp>
        <p:nvSpPr>
          <p:cNvPr id="3" name="ZoneTexte 2"/>
          <p:cNvSpPr txBox="1"/>
          <p:nvPr>
            <p:custDataLst>
              <p:tags r:id="rId2"/>
            </p:custDataLst>
          </p:nvPr>
        </p:nvSpPr>
        <p:spPr>
          <a:xfrm>
            <a:off x="1524000" y="692151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>
                <a:solidFill>
                  <a:srgbClr val="C00000"/>
                </a:solidFill>
              </a:rPr>
              <a:t>Cadre d’évolution CREATIF:</a:t>
            </a: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Profiter de la nouvelle implantation des </a:t>
            </a:r>
            <a:r>
              <a:rPr lang="fr-FR" dirty="0" err="1"/>
              <a:t>spectros</a:t>
            </a:r>
            <a:endParaRPr lang="fr-FR" dirty="0"/>
          </a:p>
          <a:p>
            <a:pPr marL="285750" indent="-285750">
              <a:buFontTx/>
              <a:buChar char="-"/>
            </a:pPr>
            <a:endParaRPr lang="fr-FR" sz="800" dirty="0"/>
          </a:p>
          <a:p>
            <a:pPr marL="742950" lvl="1" indent="-285750">
              <a:buFontTx/>
              <a:buChar char="-"/>
            </a:pPr>
            <a:r>
              <a:rPr lang="fr-FR" dirty="0"/>
              <a:t>Homogénéité AITNA (pompage, maintenances matérielles, acquisitions &amp; mesures,…)</a:t>
            </a:r>
          </a:p>
          <a:p>
            <a:pPr marL="742950" lvl="1" indent="-285750">
              <a:buFontTx/>
              <a:buChar char="-"/>
            </a:pPr>
            <a:endParaRPr lang="fr-FR" sz="800" dirty="0"/>
          </a:p>
          <a:p>
            <a:pPr marL="742950" lvl="1" indent="-285750">
              <a:buFontTx/>
              <a:buChar char="-"/>
            </a:pPr>
            <a:r>
              <a:rPr lang="fr-FR" dirty="0"/>
              <a:t>Bâtis innovants</a:t>
            </a:r>
          </a:p>
          <a:p>
            <a:pPr marL="1200150" lvl="2" indent="-285750">
              <a:buFontTx/>
              <a:buChar char="-"/>
            </a:pPr>
            <a:r>
              <a:rPr lang="fr-FR" dirty="0"/>
              <a:t>6 bâtis minimum à </a:t>
            </a:r>
            <a:r>
              <a:rPr lang="fr-FR" dirty="0" smtClean="0"/>
              <a:t>réaliser: </a:t>
            </a:r>
          </a:p>
          <a:p>
            <a:pPr lvl="2"/>
            <a:r>
              <a:rPr lang="fr-FR" dirty="0" smtClean="0"/>
              <a:t>	3 prioritaires                         +                (rapidement)</a:t>
            </a:r>
          </a:p>
          <a:p>
            <a:pPr marL="1657350" lvl="3" indent="-285750">
              <a:buFontTx/>
              <a:buChar char="-"/>
            </a:pPr>
            <a:r>
              <a:rPr lang="fr-FR" sz="1200" dirty="0" smtClean="0">
                <a:solidFill>
                  <a:srgbClr val="0070C0"/>
                </a:solidFill>
              </a:rPr>
              <a:t>Ligne </a:t>
            </a:r>
            <a:r>
              <a:rPr lang="fr-FR" sz="1200" dirty="0">
                <a:solidFill>
                  <a:srgbClr val="0070C0"/>
                </a:solidFill>
              </a:rPr>
              <a:t>de purification Spectro1</a:t>
            </a:r>
          </a:p>
          <a:p>
            <a:pPr marL="1657350" lvl="3" indent="-285750">
              <a:buFontTx/>
              <a:buChar char="-"/>
            </a:pPr>
            <a:r>
              <a:rPr lang="fr-FR" sz="1200" dirty="0">
                <a:solidFill>
                  <a:srgbClr val="0070C0"/>
                </a:solidFill>
              </a:rPr>
              <a:t>Ligne de purification Spectro2</a:t>
            </a:r>
          </a:p>
          <a:p>
            <a:pPr marL="1657350" lvl="3" indent="-285750">
              <a:buFontTx/>
              <a:buChar char="-"/>
            </a:pPr>
            <a:r>
              <a:rPr lang="fr-FR" sz="1200" dirty="0">
                <a:solidFill>
                  <a:srgbClr val="0070C0"/>
                </a:solidFill>
              </a:rPr>
              <a:t>Ligne des volumes de référence</a:t>
            </a:r>
          </a:p>
          <a:p>
            <a:pPr lvl="3"/>
            <a:endParaRPr lang="fr-FR" sz="1200" dirty="0">
              <a:solidFill>
                <a:srgbClr val="0070C0"/>
              </a:solidFill>
            </a:endParaRPr>
          </a:p>
          <a:p>
            <a:pPr marL="1200150" lvl="2" indent="-285750">
              <a:buFontTx/>
              <a:buChar char="-"/>
            </a:pPr>
            <a:r>
              <a:rPr lang="fr-FR" dirty="0"/>
              <a:t>Basés </a:t>
            </a:r>
            <a:r>
              <a:rPr lang="fr-FR" dirty="0" err="1"/>
              <a:t>Rexroth</a:t>
            </a:r>
            <a:r>
              <a:rPr lang="fr-FR" dirty="0"/>
              <a:t> </a:t>
            </a:r>
          </a:p>
          <a:p>
            <a:pPr marL="1200150" lvl="2" indent="-285750">
              <a:buFontTx/>
              <a:buChar char="-"/>
            </a:pPr>
            <a:endParaRPr lang="fr-FR" sz="800" dirty="0"/>
          </a:p>
          <a:p>
            <a:pPr marL="742950" lvl="1" indent="-285750">
              <a:buFontTx/>
              <a:buChar char="-"/>
            </a:pPr>
            <a:r>
              <a:rPr lang="fr-FR" dirty="0"/>
              <a:t>Contrôle-commande</a:t>
            </a:r>
          </a:p>
          <a:p>
            <a:pPr marL="1200150" lvl="2" indent="-285750">
              <a:buFontTx/>
              <a:buChar char="-"/>
            </a:pPr>
            <a:r>
              <a:rPr lang="fr-FR" dirty="0"/>
              <a:t>Programmes de pilotage des </a:t>
            </a:r>
            <a:r>
              <a:rPr lang="fr-FR" dirty="0" err="1"/>
              <a:t>spectros</a:t>
            </a:r>
            <a:r>
              <a:rPr lang="fr-FR" dirty="0"/>
              <a:t> en           (versions et jouvence)</a:t>
            </a:r>
          </a:p>
          <a:p>
            <a:pPr marL="1200150" lvl="2" indent="-285750">
              <a:buFontTx/>
              <a:buChar char="-"/>
            </a:pPr>
            <a:r>
              <a:rPr lang="fr-FR" dirty="0"/>
              <a:t>Intégration d’un monitoring par un système type</a:t>
            </a:r>
          </a:p>
          <a:p>
            <a:pPr marL="1657350" lvl="3" indent="-285750">
              <a:buFontTx/>
              <a:buChar char="-"/>
            </a:pPr>
            <a:r>
              <a:rPr lang="fr-FR" dirty="0"/>
              <a:t>Pressions</a:t>
            </a:r>
          </a:p>
          <a:p>
            <a:pPr marL="1657350" lvl="3" indent="-285750">
              <a:buFontTx/>
              <a:buChar char="-"/>
            </a:pPr>
            <a:r>
              <a:rPr lang="fr-FR" dirty="0"/>
              <a:t>Sécurités vide (ajouts automatismes)</a:t>
            </a:r>
          </a:p>
          <a:p>
            <a:pPr lvl="3"/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710" y="4590610"/>
            <a:ext cx="434423" cy="43442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507" y="4163373"/>
            <a:ext cx="486989" cy="484038"/>
          </a:xfrm>
          <a:prstGeom prst="rect">
            <a:avLst/>
          </a:prstGeom>
        </p:spPr>
      </p:pic>
      <p:sp>
        <p:nvSpPr>
          <p:cNvPr id="7" name="ZoneTexte 6"/>
          <p:cNvSpPr txBox="1"/>
          <p:nvPr>
            <p:custDataLst>
              <p:tags r:id="rId5"/>
            </p:custDataLst>
          </p:nvPr>
        </p:nvSpPr>
        <p:spPr>
          <a:xfrm>
            <a:off x="5301385" y="2823009"/>
            <a:ext cx="4249497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657350" lvl="3" indent="-285750">
              <a:buFontTx/>
              <a:buChar char="-"/>
            </a:pPr>
            <a:r>
              <a:rPr lang="fr-FR" sz="1200" dirty="0">
                <a:solidFill>
                  <a:srgbClr val="0070C0"/>
                </a:solidFill>
              </a:rPr>
              <a:t>Lignes </a:t>
            </a:r>
            <a:r>
              <a:rPr lang="fr-FR" sz="1200" dirty="0" err="1">
                <a:solidFill>
                  <a:srgbClr val="0070C0"/>
                </a:solidFill>
              </a:rPr>
              <a:t>Spectro</a:t>
            </a:r>
            <a:r>
              <a:rPr lang="fr-FR" sz="1200" dirty="0">
                <a:solidFill>
                  <a:srgbClr val="0070C0"/>
                </a:solidFill>
              </a:rPr>
              <a:t> TOF</a:t>
            </a:r>
          </a:p>
          <a:p>
            <a:pPr marL="1657350" lvl="3" indent="-285750">
              <a:buFontTx/>
              <a:buChar char="-"/>
            </a:pPr>
            <a:r>
              <a:rPr lang="fr-FR" sz="1200" dirty="0">
                <a:solidFill>
                  <a:srgbClr val="0070C0"/>
                </a:solidFill>
              </a:rPr>
              <a:t>Ligne des eaux</a:t>
            </a:r>
          </a:p>
          <a:p>
            <a:pPr marL="1657350" lvl="3" indent="-285750">
              <a:buFontTx/>
              <a:buChar char="-"/>
            </a:pPr>
            <a:r>
              <a:rPr lang="fr-FR" sz="1200" dirty="0">
                <a:solidFill>
                  <a:srgbClr val="0070C0"/>
                </a:solidFill>
              </a:rPr>
              <a:t>Ligne d’extraction du Krypton (VG54)</a:t>
            </a:r>
          </a:p>
          <a:p>
            <a:pPr marL="1657350" lvl="3" indent="-285750">
              <a:buFontTx/>
              <a:buChar char="-"/>
            </a:pPr>
            <a:endParaRPr lang="fr-FR" sz="1200" dirty="0">
              <a:solidFill>
                <a:srgbClr val="0070C0"/>
              </a:solidFill>
            </a:endParaRPr>
          </a:p>
          <a:p>
            <a:pPr marL="1657350" lvl="3" indent="-285750">
              <a:buFontTx/>
              <a:buChar char="-"/>
            </a:pPr>
            <a:endParaRPr lang="fr-FR" sz="1200" dirty="0">
              <a:solidFill>
                <a:srgbClr val="0070C0"/>
              </a:solidFill>
            </a:endParaRPr>
          </a:p>
          <a:p>
            <a:endParaRPr lang="fr-FR" dirty="0"/>
          </a:p>
        </p:txBody>
      </p:sp>
      <p:sp>
        <p:nvSpPr>
          <p:cNvPr id="8" name="ZoneTexte 7"/>
          <p:cNvSpPr txBox="1"/>
          <p:nvPr>
            <p:custDataLst>
              <p:tags r:id="rId6"/>
            </p:custDataLst>
          </p:nvPr>
        </p:nvSpPr>
        <p:spPr>
          <a:xfrm>
            <a:off x="2320864" y="5982481"/>
            <a:ext cx="7550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Symbol" panose="05050102010706020507" pitchFamily="18" charset="2"/>
              <a:buChar char="Þ"/>
            </a:pPr>
            <a:r>
              <a:rPr lang="fr-FR" dirty="0">
                <a:solidFill>
                  <a:srgbClr val="0070C0"/>
                </a:solidFill>
              </a:rPr>
              <a:t>Interactions avec les plateformes</a:t>
            </a:r>
          </a:p>
          <a:p>
            <a:pPr algn="ctr"/>
            <a:r>
              <a:rPr lang="fr-FR" dirty="0">
                <a:solidFill>
                  <a:srgbClr val="0070C0"/>
                </a:solidFill>
              </a:rPr>
              <a:t>les services d’électronique, mécanique/BE, Informatique et instrumentation</a:t>
            </a:r>
          </a:p>
        </p:txBody>
      </p:sp>
    </p:spTree>
    <p:extLst>
      <p:ext uri="{BB962C8B-B14F-4D97-AF65-F5344CB8AC3E}">
        <p14:creationId xmlns:p14="http://schemas.microsoft.com/office/powerpoint/2010/main" val="1339545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800" dirty="0" smtClean="0"/>
              <a:t>RISTOF-principe</a:t>
            </a:r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D5579077-A48A-4453-A7CA-BBD2FCC3FE15}" type="slidenum">
              <a:rPr lang="fr-FR" smtClean="0"/>
              <a:pPr/>
              <a:t>3</a:t>
            </a:fld>
            <a:endParaRPr lang="fr-FR" dirty="0"/>
          </a:p>
        </p:txBody>
      </p:sp>
      <p:graphicFrame>
        <p:nvGraphicFramePr>
          <p:cNvPr id="32" name="Object 4"/>
          <p:cNvGraphicFramePr>
            <a:graphicFrameLocks noGrp="1" noChangeAspect="1"/>
          </p:cNvGraphicFramePr>
          <p:nvPr>
            <p:ph idx="1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911443828"/>
              </p:ext>
            </p:extLst>
          </p:nvPr>
        </p:nvGraphicFramePr>
        <p:xfrm>
          <a:off x="669304" y="629485"/>
          <a:ext cx="7890235" cy="5912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0" name="Document" r:id="rId9" imgW="2855976" imgH="2139696" progId="Word.Document.8">
                  <p:embed/>
                </p:oleObj>
              </mc:Choice>
              <mc:Fallback>
                <p:oleObj name="Document" r:id="rId9" imgW="2855976" imgH="213969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304" y="629485"/>
                        <a:ext cx="7890235" cy="591219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5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721689066"/>
              </p:ext>
            </p:extLst>
          </p:nvPr>
        </p:nvGraphicFramePr>
        <p:xfrm>
          <a:off x="669304" y="625846"/>
          <a:ext cx="7890235" cy="5912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1" name="Document" r:id="rId11" imgW="2855976" imgH="2139696" progId="Word.Document.8">
                  <p:embed/>
                </p:oleObj>
              </mc:Choice>
              <mc:Fallback>
                <p:oleObj name="Document" r:id="rId11" imgW="2855976" imgH="213969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304" y="625846"/>
                        <a:ext cx="7890235" cy="591219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8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272966170"/>
              </p:ext>
            </p:extLst>
          </p:nvPr>
        </p:nvGraphicFramePr>
        <p:xfrm>
          <a:off x="669303" y="629485"/>
          <a:ext cx="7890235" cy="56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2" name="Document" r:id="rId13" imgW="2855976" imgH="2139696" progId="Word.Document.8">
                  <p:embed/>
                </p:oleObj>
              </mc:Choice>
              <mc:Fallback>
                <p:oleObj name="Document" r:id="rId13" imgW="2855976" imgH="213969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303" y="629485"/>
                        <a:ext cx="7890235" cy="56859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9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838212572"/>
              </p:ext>
            </p:extLst>
          </p:nvPr>
        </p:nvGraphicFramePr>
        <p:xfrm>
          <a:off x="669302" y="622206"/>
          <a:ext cx="7890237" cy="5636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" name="Document" r:id="rId15" imgW="2855976" imgH="2139696" progId="Word.Document.8">
                  <p:embed/>
                </p:oleObj>
              </mc:Choice>
              <mc:Fallback>
                <p:oleObj name="Document" r:id="rId15" imgW="2855976" imgH="213969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302" y="622206"/>
                        <a:ext cx="7890237" cy="5636411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705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Kr </a:t>
            </a:r>
            <a:r>
              <a:rPr lang="en-US" dirty="0" err="1" smtClean="0"/>
              <a:t>dans</a:t>
            </a:r>
            <a:r>
              <a:rPr lang="en-US" dirty="0" smtClean="0"/>
              <a:t> la </a:t>
            </a:r>
            <a:r>
              <a:rPr lang="en-US" dirty="0" err="1" smtClean="0"/>
              <a:t>météorite</a:t>
            </a:r>
            <a:r>
              <a:rPr lang="en-US" dirty="0" smtClean="0"/>
              <a:t> </a:t>
            </a:r>
            <a:r>
              <a:rPr lang="en-US" dirty="0" err="1" smtClean="0"/>
              <a:t>OldWoman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137204" y="873695"/>
            <a:ext cx="6254196" cy="1209105"/>
          </a:xfrm>
        </p:spPr>
        <p:txBody>
          <a:bodyPr>
            <a:noAutofit/>
          </a:bodyPr>
          <a:lstStyle/>
          <a:p>
            <a:r>
              <a:rPr lang="fr-FR" sz="1800" dirty="0" smtClean="0"/>
              <a:t>Résolution en masse~400</a:t>
            </a:r>
          </a:p>
          <a:p>
            <a:r>
              <a:rPr lang="fr-FR" sz="1800" dirty="0" smtClean="0"/>
              <a:t>Limite de détection ~1000 atomes (2 fois le bruit de fond)</a:t>
            </a:r>
          </a:p>
          <a:p>
            <a:r>
              <a:rPr lang="fr-FR" sz="1800" dirty="0" smtClean="0"/>
              <a:t>Sensibilité augmentée d’un facteur 50 </a:t>
            </a:r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D5579077-A48A-4453-A7CA-BBD2FCC3FE15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5" name="Picture 6" descr="Old_woman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11" y="2434166"/>
            <a:ext cx="464820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Kr8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223" y="2461683"/>
            <a:ext cx="4114800" cy="380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81327" y="2684766"/>
            <a:ext cx="773112" cy="152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899595" y="2825877"/>
            <a:ext cx="2967628" cy="47047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3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 smtClean="0"/>
              <a:t>Ionisation résonante du Kr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360084" y="673983"/>
            <a:ext cx="9144793" cy="2999492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D5579077-A48A-4453-A7CA-BBD2FCC3FE15}" type="slidenum">
              <a:rPr lang="fr-FR" smtClean="0"/>
              <a:pPr/>
              <a:t>5</a:t>
            </a:fld>
            <a:endParaRPr lang="fr-FR" dirty="0"/>
          </a:p>
        </p:txBody>
      </p:sp>
      <p:grpSp>
        <p:nvGrpSpPr>
          <p:cNvPr id="5" name="Groupe 4"/>
          <p:cNvGrpSpPr/>
          <p:nvPr>
            <p:custDataLst>
              <p:tags r:id="rId4"/>
            </p:custDataLst>
          </p:nvPr>
        </p:nvGrpSpPr>
        <p:grpSpPr>
          <a:xfrm>
            <a:off x="4203294" y="3712273"/>
            <a:ext cx="2651617" cy="2800281"/>
            <a:chOff x="113122" y="3076082"/>
            <a:chExt cx="4355183" cy="3726370"/>
          </a:xfrm>
        </p:grpSpPr>
        <p:sp>
          <p:nvSpPr>
            <p:cNvPr id="3" name="Rectangle 2"/>
            <p:cNvSpPr/>
            <p:nvPr/>
          </p:nvSpPr>
          <p:spPr>
            <a:xfrm>
              <a:off x="113122" y="3076082"/>
              <a:ext cx="4355183" cy="372637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>
              <a:off x="1915072" y="6331064"/>
              <a:ext cx="1346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8" name="Line 12"/>
            <p:cNvSpPr>
              <a:spLocks noChangeShapeType="1"/>
            </p:cNvSpPr>
            <p:nvPr/>
          </p:nvSpPr>
          <p:spPr bwMode="auto">
            <a:xfrm>
              <a:off x="1965872" y="5421508"/>
              <a:ext cx="1270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1819748" y="3853665"/>
              <a:ext cx="1397000" cy="255799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75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10" name="Line 16"/>
            <p:cNvSpPr>
              <a:spLocks noChangeShapeType="1"/>
            </p:cNvSpPr>
            <p:nvPr/>
          </p:nvSpPr>
          <p:spPr bwMode="auto">
            <a:xfrm>
              <a:off x="2516937" y="4578464"/>
              <a:ext cx="0" cy="850900"/>
            </a:xfrm>
            <a:prstGeom prst="line">
              <a:avLst/>
            </a:prstGeom>
            <a:ln>
              <a:headEnd type="triangle" w="med" len="med"/>
              <a:tailEnd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11" name="Line 17"/>
            <p:cNvSpPr>
              <a:spLocks noChangeShapeType="1"/>
            </p:cNvSpPr>
            <p:nvPr/>
          </p:nvSpPr>
          <p:spPr bwMode="auto">
            <a:xfrm>
              <a:off x="2510587" y="3695177"/>
              <a:ext cx="6350" cy="825500"/>
            </a:xfrm>
            <a:prstGeom prst="line">
              <a:avLst/>
            </a:prstGeom>
            <a:ln>
              <a:headEnd type="triangle" w="med" len="med"/>
              <a:tailEnd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12" name="Line 18"/>
            <p:cNvSpPr>
              <a:spLocks noChangeShapeType="1"/>
            </p:cNvSpPr>
            <p:nvPr/>
          </p:nvSpPr>
          <p:spPr bwMode="auto">
            <a:xfrm>
              <a:off x="1889672" y="4553064"/>
              <a:ext cx="1346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2701864" y="5582050"/>
              <a:ext cx="1493365" cy="3686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200" dirty="0" smtClean="0">
                  <a:solidFill>
                    <a:srgbClr val="4F94EF"/>
                  </a:solidFill>
                  <a:latin typeface="Arial" panose="020B0604020202020204" pitchFamily="34" charset="0"/>
                </a:rPr>
                <a:t>216.70 </a:t>
              </a:r>
              <a:r>
                <a:rPr lang="fr-FR" altLang="fr-FR" sz="1200" dirty="0">
                  <a:solidFill>
                    <a:srgbClr val="4F94EF"/>
                  </a:solidFill>
                  <a:latin typeface="Arial" panose="020B0604020202020204" pitchFamily="34" charset="0"/>
                </a:rPr>
                <a:t>nm</a:t>
              </a:r>
            </a:p>
          </p:txBody>
        </p:sp>
        <p:sp>
          <p:nvSpPr>
            <p:cNvPr id="18" name="Text Box 27"/>
            <p:cNvSpPr txBox="1">
              <a:spLocks noChangeArrowheads="1"/>
            </p:cNvSpPr>
            <p:nvPr/>
          </p:nvSpPr>
          <p:spPr bwMode="auto">
            <a:xfrm>
              <a:off x="208065" y="4328840"/>
              <a:ext cx="1034676" cy="352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400" b="1" dirty="0"/>
                <a:t>5p[5/2]</a:t>
              </a:r>
              <a:r>
                <a:rPr lang="fr-FR" altLang="fr-FR" sz="1400" b="1" baseline="-25000" dirty="0"/>
                <a:t>2</a:t>
              </a:r>
              <a:endParaRPr lang="fr-FR" altLang="fr-FR" sz="1400" b="1" dirty="0"/>
            </a:p>
          </p:txBody>
        </p:sp>
        <p:sp>
          <p:nvSpPr>
            <p:cNvPr id="21" name="Line 31"/>
            <p:cNvSpPr>
              <a:spLocks noChangeShapeType="1"/>
            </p:cNvSpPr>
            <p:nvPr/>
          </p:nvSpPr>
          <p:spPr bwMode="auto">
            <a:xfrm>
              <a:off x="2064131" y="4606400"/>
              <a:ext cx="22669" cy="1674939"/>
            </a:xfrm>
            <a:prstGeom prst="line">
              <a:avLst/>
            </a:prstGeom>
            <a:ln>
              <a:headEnd type="triangle" w="med" len="med"/>
              <a:tailEnd/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25" name="Text Box 35"/>
            <p:cNvSpPr txBox="1">
              <a:spLocks noChangeArrowheads="1"/>
            </p:cNvSpPr>
            <p:nvPr/>
          </p:nvSpPr>
          <p:spPr bwMode="auto">
            <a:xfrm>
              <a:off x="442653" y="5589845"/>
              <a:ext cx="1533027" cy="3686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altLang="fr-FR" sz="1200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</a:rPr>
                <a:t>108.35 </a:t>
              </a:r>
              <a:r>
                <a:rPr lang="fr-FR" altLang="fr-FR" sz="12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</a:rPr>
                <a:t>nm</a:t>
              </a:r>
            </a:p>
          </p:txBody>
        </p:sp>
        <p:sp>
          <p:nvSpPr>
            <p:cNvPr id="28" name="Line 40"/>
            <p:cNvSpPr>
              <a:spLocks noChangeShapeType="1"/>
            </p:cNvSpPr>
            <p:nvPr/>
          </p:nvSpPr>
          <p:spPr bwMode="auto">
            <a:xfrm>
              <a:off x="1870548" y="4857864"/>
              <a:ext cx="1346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29" name="Line 42"/>
            <p:cNvSpPr>
              <a:spLocks noChangeShapeType="1"/>
            </p:cNvSpPr>
            <p:nvPr/>
          </p:nvSpPr>
          <p:spPr bwMode="auto">
            <a:xfrm>
              <a:off x="2516937" y="5450786"/>
              <a:ext cx="17423" cy="867577"/>
            </a:xfrm>
            <a:prstGeom prst="line">
              <a:avLst/>
            </a:prstGeom>
            <a:ln>
              <a:headEnd type="triangle" w="med" len="med"/>
              <a:tailEnd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31" name="Text Box 44"/>
            <p:cNvSpPr txBox="1">
              <a:spLocks noChangeArrowheads="1"/>
            </p:cNvSpPr>
            <p:nvPr/>
          </p:nvSpPr>
          <p:spPr bwMode="auto">
            <a:xfrm>
              <a:off x="273729" y="3091424"/>
              <a:ext cx="4173630" cy="696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sz="1400" b="1" dirty="0">
                  <a:latin typeface="Arial" panose="020B0604020202020204" pitchFamily="34" charset="0"/>
                </a:rPr>
                <a:t>Schémas </a:t>
              </a:r>
              <a:r>
                <a:rPr lang="fr-FR" altLang="fr-FR" sz="1400" b="1" dirty="0" smtClean="0">
                  <a:latin typeface="Arial" panose="020B0604020202020204" pitchFamily="34" charset="0"/>
                </a:rPr>
                <a:t>d’ionisation du Kr</a:t>
              </a:r>
            </a:p>
            <a:p>
              <a:pPr algn="ctr"/>
              <a:r>
                <a:rPr lang="fr-FR" altLang="fr-FR" sz="1400" b="1" dirty="0">
                  <a:latin typeface="Arial" panose="020B0604020202020204" pitchFamily="34" charset="0"/>
                </a:rPr>
                <a:t>à 2+1 photons</a:t>
              </a:r>
            </a:p>
          </p:txBody>
        </p:sp>
        <p:sp>
          <p:nvSpPr>
            <p:cNvPr id="32" name="Text Box 45"/>
            <p:cNvSpPr txBox="1">
              <a:spLocks noChangeArrowheads="1"/>
            </p:cNvSpPr>
            <p:nvPr/>
          </p:nvSpPr>
          <p:spPr bwMode="auto">
            <a:xfrm>
              <a:off x="232352" y="4643570"/>
              <a:ext cx="1019181" cy="352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400" b="1" dirty="0"/>
                <a:t>5s[1/2]</a:t>
              </a:r>
              <a:r>
                <a:rPr lang="fr-FR" altLang="fr-FR" sz="1400" b="1" baseline="-25000" dirty="0"/>
                <a:t>2</a:t>
              </a:r>
              <a:endParaRPr lang="fr-FR" altLang="fr-FR" sz="1400" b="1" dirty="0"/>
            </a:p>
          </p:txBody>
        </p:sp>
        <p:sp>
          <p:nvSpPr>
            <p:cNvPr id="33" name="Text Box 46"/>
            <p:cNvSpPr txBox="1">
              <a:spLocks noChangeArrowheads="1"/>
            </p:cNvSpPr>
            <p:nvPr/>
          </p:nvSpPr>
          <p:spPr bwMode="auto">
            <a:xfrm>
              <a:off x="1545578" y="6347640"/>
              <a:ext cx="2080552" cy="408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altLang="fr-FR" sz="1400" dirty="0">
                  <a:latin typeface="Arial" panose="020B0604020202020204" pitchFamily="34" charset="0"/>
                </a:rPr>
                <a:t>fondamental</a:t>
              </a:r>
            </a:p>
          </p:txBody>
        </p:sp>
      </p:grpSp>
      <p:sp>
        <p:nvSpPr>
          <p:cNvPr id="37" name="Rectangle 36"/>
          <p:cNvSpPr/>
          <p:nvPr>
            <p:custDataLst>
              <p:tags r:id="rId5"/>
            </p:custDataLst>
          </p:nvPr>
        </p:nvSpPr>
        <p:spPr>
          <a:xfrm>
            <a:off x="9865909" y="2242164"/>
            <a:ext cx="16425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altLang="fr-FR" sz="1400" dirty="0" smtClean="0"/>
              <a:t>216.70 nm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400" dirty="0" smtClean="0"/>
              <a:t>E~5-10mJ</a:t>
            </a:r>
            <a:endParaRPr lang="fr-FR" sz="1400" dirty="0"/>
          </a:p>
        </p:txBody>
      </p:sp>
      <p:sp>
        <p:nvSpPr>
          <p:cNvPr id="39" name="ZoneTexte 38"/>
          <p:cNvSpPr txBox="1"/>
          <p:nvPr>
            <p:custDataLst>
              <p:tags r:id="rId6"/>
            </p:custDataLst>
          </p:nvPr>
        </p:nvSpPr>
        <p:spPr>
          <a:xfrm>
            <a:off x="1547025" y="1967899"/>
            <a:ext cx="2037935" cy="11695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6ns,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0.1-10Hz,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400" dirty="0" smtClean="0"/>
              <a:t>1.064</a:t>
            </a:r>
            <a:r>
              <a:rPr lang="fr-FR" sz="1400" dirty="0" smtClean="0">
                <a:latin typeface="Symbol" panose="05050102010706020507" pitchFamily="18" charset="2"/>
              </a:rPr>
              <a:t>m</a:t>
            </a:r>
            <a:r>
              <a:rPr lang="fr-FR" sz="1400" dirty="0" smtClean="0"/>
              <a:t>m, E=1.6J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532nm, E~700mJ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355nm, E~350mJ</a:t>
            </a:r>
          </a:p>
        </p:txBody>
      </p:sp>
      <p:sp>
        <p:nvSpPr>
          <p:cNvPr id="75" name="ZoneTexte 74"/>
          <p:cNvSpPr txBox="1"/>
          <p:nvPr>
            <p:custDataLst>
              <p:tags r:id="rId7"/>
            </p:custDataLst>
          </p:nvPr>
        </p:nvSpPr>
        <p:spPr>
          <a:xfrm>
            <a:off x="3771900" y="2398786"/>
            <a:ext cx="2695575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400" dirty="0" smtClean="0"/>
              <a:t>Colorant: Rhodamine 6G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400" dirty="0" smtClean="0"/>
              <a:t>Pompe: 532nm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400" dirty="0" smtClean="0"/>
              <a:t>Sortie: 556.85 nm, E~70mJ</a:t>
            </a:r>
          </a:p>
        </p:txBody>
      </p:sp>
      <p:sp>
        <p:nvSpPr>
          <p:cNvPr id="76" name="ZoneTexte 75"/>
          <p:cNvSpPr txBox="1"/>
          <p:nvPr>
            <p:custDataLst>
              <p:tags r:id="rId8"/>
            </p:custDataLst>
          </p:nvPr>
        </p:nvSpPr>
        <p:spPr>
          <a:xfrm>
            <a:off x="6622805" y="2439870"/>
            <a:ext cx="2059281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400" dirty="0" err="1" smtClean="0"/>
              <a:t>Mixing</a:t>
            </a:r>
            <a:r>
              <a:rPr lang="fr-FR" sz="1400" dirty="0" smtClean="0"/>
              <a:t>: BBO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400" dirty="0" smtClean="0"/>
              <a:t>355nm+ 556nm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l-GR" sz="1400" dirty="0" smtClean="0">
                <a:latin typeface="Symusic_IV50" panose="00000400000000000000" pitchFamily="2" charset="0"/>
                <a:cs typeface="Symusic_IV50" panose="00000400000000000000" pitchFamily="2" charset="0"/>
              </a:rPr>
              <a:t>ν</a:t>
            </a:r>
            <a:r>
              <a:rPr lang="fr-FR" sz="1400" baseline="-25000" dirty="0">
                <a:cs typeface="Symusic_IV50" panose="00000400000000000000" pitchFamily="2" charset="0"/>
              </a:rPr>
              <a:t>p</a:t>
            </a:r>
            <a:r>
              <a:rPr lang="fr-FR" sz="1400" dirty="0" smtClean="0">
                <a:latin typeface="Symbol" panose="05050102010706020507" pitchFamily="18" charset="2"/>
                <a:cs typeface="Symusic_IV50" panose="00000400000000000000" pitchFamily="2" charset="0"/>
              </a:rPr>
              <a:t>=</a:t>
            </a:r>
            <a:r>
              <a:rPr lang="el-GR" sz="1400" dirty="0" smtClean="0">
                <a:latin typeface="Symusic_IV50" panose="00000400000000000000" pitchFamily="2" charset="0"/>
                <a:cs typeface="Symusic_IV50" panose="00000400000000000000" pitchFamily="2" charset="0"/>
              </a:rPr>
              <a:t>ν</a:t>
            </a:r>
            <a:r>
              <a:rPr lang="fr-FR" sz="1400" baseline="-25000" dirty="0" smtClean="0">
                <a:latin typeface="Symbol" panose="05050102010706020507" pitchFamily="18" charset="2"/>
                <a:cs typeface="Symusic_IV50" panose="00000400000000000000" pitchFamily="2" charset="0"/>
              </a:rPr>
              <a:t>1</a:t>
            </a:r>
            <a:r>
              <a:rPr lang="fr-FR" sz="1400" dirty="0" smtClean="0">
                <a:latin typeface="Symbol" panose="05050102010706020507" pitchFamily="18" charset="2"/>
                <a:cs typeface="Symusic_IV50" panose="00000400000000000000" pitchFamily="2" charset="0"/>
              </a:rPr>
              <a:t>+</a:t>
            </a:r>
            <a:r>
              <a:rPr lang="el-GR" sz="1400" dirty="0" smtClean="0">
                <a:latin typeface="Symusic_IV50" panose="00000400000000000000" pitchFamily="2" charset="0"/>
                <a:cs typeface="Symusic_IV50" panose="00000400000000000000" pitchFamily="2" charset="0"/>
              </a:rPr>
              <a:t>ν</a:t>
            </a:r>
            <a:r>
              <a:rPr lang="fr-FR" sz="1400" baseline="-25000" dirty="0" smtClean="0">
                <a:latin typeface="Symbol" panose="05050102010706020507" pitchFamily="18" charset="2"/>
                <a:cs typeface="Symusic_IV50" panose="00000400000000000000" pitchFamily="2" charset="0"/>
              </a:rPr>
              <a:t>2</a:t>
            </a:r>
            <a:r>
              <a:rPr lang="fr-FR" sz="1400" dirty="0" smtClean="0">
                <a:latin typeface="Symbol" panose="05050102010706020507" pitchFamily="18" charset="2"/>
                <a:cs typeface="Symusic_IV50" panose="00000400000000000000" pitchFamily="2" charset="0"/>
              </a:rPr>
              <a:t> (~216</a:t>
            </a:r>
            <a:r>
              <a:rPr lang="fr-FR" sz="1400" dirty="0" smtClean="0">
                <a:cs typeface="Symusic_IV50" panose="00000400000000000000" pitchFamily="2" charset="0"/>
              </a:rPr>
              <a:t>nm</a:t>
            </a:r>
            <a:r>
              <a:rPr lang="fr-FR" sz="1400" dirty="0" smtClean="0">
                <a:latin typeface="Symbol" panose="05050102010706020507" pitchFamily="18" charset="2"/>
                <a:cs typeface="Symusic_IV50" panose="00000400000000000000" pitchFamily="2" charset="0"/>
              </a:rPr>
              <a:t>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l-GR" sz="1400" dirty="0" smtClean="0">
                <a:latin typeface="Symusic_IV50" panose="00000400000000000000" pitchFamily="2" charset="0"/>
                <a:cs typeface="Symusic_IV50" panose="00000400000000000000" pitchFamily="2" charset="0"/>
              </a:rPr>
              <a:t>ν</a:t>
            </a:r>
            <a:r>
              <a:rPr lang="fr-FR" sz="1400" baseline="-25000" dirty="0" smtClean="0">
                <a:cs typeface="Symusic_IV50" panose="00000400000000000000" pitchFamily="2" charset="0"/>
              </a:rPr>
              <a:t>m</a:t>
            </a:r>
            <a:r>
              <a:rPr lang="fr-FR" sz="1400" dirty="0" smtClean="0">
                <a:latin typeface="Symbol" panose="05050102010706020507" pitchFamily="18" charset="2"/>
                <a:cs typeface="Symusic_IV50" panose="00000400000000000000" pitchFamily="2" charset="0"/>
              </a:rPr>
              <a:t>=</a:t>
            </a:r>
            <a:r>
              <a:rPr lang="el-GR" sz="1400" dirty="0">
                <a:latin typeface="Symusic_IV50" panose="00000400000000000000" pitchFamily="2" charset="0"/>
                <a:cs typeface="Symusic_IV50" panose="00000400000000000000" pitchFamily="2" charset="0"/>
              </a:rPr>
              <a:t>ν</a:t>
            </a:r>
            <a:r>
              <a:rPr lang="fr-FR" sz="1400" baseline="-25000" dirty="0" smtClean="0">
                <a:latin typeface="Symbol" panose="05050102010706020507" pitchFamily="18" charset="2"/>
                <a:cs typeface="Symusic_IV50" panose="00000400000000000000" pitchFamily="2" charset="0"/>
              </a:rPr>
              <a:t>1</a:t>
            </a:r>
            <a:r>
              <a:rPr lang="fr-FR" sz="1400" dirty="0" smtClean="0">
                <a:latin typeface="Symbol" panose="05050102010706020507" pitchFamily="18" charset="2"/>
                <a:cs typeface="Symusic_IV50" panose="00000400000000000000" pitchFamily="2" charset="0"/>
              </a:rPr>
              <a:t>-</a:t>
            </a:r>
            <a:r>
              <a:rPr lang="el-GR" sz="1400" dirty="0" smtClean="0">
                <a:latin typeface="Symusic_IV50" panose="00000400000000000000" pitchFamily="2" charset="0"/>
                <a:cs typeface="Symusic_IV50" panose="00000400000000000000" pitchFamily="2" charset="0"/>
              </a:rPr>
              <a:t>ν</a:t>
            </a:r>
            <a:r>
              <a:rPr lang="fr-FR" sz="1400" baseline="-25000" dirty="0" smtClean="0">
                <a:latin typeface="Symbol" panose="05050102010706020507" pitchFamily="18" charset="2"/>
                <a:cs typeface="Symusic_IV50" panose="00000400000000000000" pitchFamily="2" charset="0"/>
              </a:rPr>
              <a:t>2</a:t>
            </a:r>
            <a:r>
              <a:rPr lang="fr-FR" sz="1400" dirty="0" smtClean="0">
                <a:latin typeface="Symbol" panose="05050102010706020507" pitchFamily="18" charset="2"/>
                <a:cs typeface="Symusic_IV50" panose="00000400000000000000" pitchFamily="2" charset="0"/>
              </a:rPr>
              <a:t> (~982</a:t>
            </a:r>
            <a:r>
              <a:rPr lang="fr-FR" sz="1400" dirty="0" smtClean="0">
                <a:cs typeface="Symusic_IV50" panose="00000400000000000000" pitchFamily="2" charset="0"/>
              </a:rPr>
              <a:t>nm</a:t>
            </a:r>
            <a:r>
              <a:rPr lang="fr-FR" sz="1400" dirty="0" smtClean="0">
                <a:latin typeface="Symbol" panose="05050102010706020507" pitchFamily="18" charset="2"/>
                <a:cs typeface="Symusic_IV50" panose="00000400000000000000" pitchFamily="2" charset="0"/>
              </a:rPr>
              <a:t>)</a:t>
            </a:r>
            <a:endParaRPr lang="fr-FR" sz="1400" dirty="0">
              <a:latin typeface="Symbol" panose="05050102010706020507" pitchFamily="18" charset="2"/>
              <a:cs typeface="Symusic_IV50" panose="00000400000000000000" pitchFamily="2" charset="0"/>
            </a:endParaRPr>
          </a:p>
        </p:txBody>
      </p:sp>
      <p:sp>
        <p:nvSpPr>
          <p:cNvPr id="14" name="Rectangle 13"/>
          <p:cNvSpPr/>
          <p:nvPr>
            <p:custDataLst>
              <p:tags r:id="rId9"/>
            </p:custDataLst>
          </p:nvPr>
        </p:nvSpPr>
        <p:spPr>
          <a:xfrm>
            <a:off x="6234039" y="1652507"/>
            <a:ext cx="66236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dirty="0" smtClean="0"/>
              <a:t>556 </a:t>
            </a:r>
            <a:r>
              <a:rPr lang="fr-FR" sz="1100" dirty="0"/>
              <a:t>nm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28194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3"/>
          <a:srcRect b="54184"/>
          <a:stretch/>
        </p:blipFill>
        <p:spPr>
          <a:xfrm>
            <a:off x="1218767" y="902799"/>
            <a:ext cx="9150892" cy="305960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/>
              <a:t>Ionisation résonante du Xe (RELAX)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D5579077-A48A-4453-A7CA-BBD2FCC3FE15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77" name="Espace réservé du contenu 4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935786" y="3506184"/>
            <a:ext cx="2995696" cy="2872818"/>
          </a:xfrm>
          <a:prstGeom prst="rect">
            <a:avLst/>
          </a:prstGeom>
        </p:spPr>
      </p:pic>
      <p:sp>
        <p:nvSpPr>
          <p:cNvPr id="14" name="Espace réservé du contenu 13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1431236" y="6476788"/>
            <a:ext cx="4362977" cy="3518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00" dirty="0" smtClean="0"/>
              <a:t>RELAX, Gilmour et al, </a:t>
            </a:r>
            <a:r>
              <a:rPr lang="en-US" sz="1100" dirty="0"/>
              <a:t>Rev. Sci. </a:t>
            </a:r>
            <a:r>
              <a:rPr lang="en-US" sz="1100" dirty="0" err="1"/>
              <a:t>Instrum</a:t>
            </a:r>
            <a:r>
              <a:rPr lang="en-US" sz="1100" dirty="0"/>
              <a:t>., Vol. 65, No. 3, March 1994</a:t>
            </a:r>
          </a:p>
        </p:txBody>
      </p:sp>
      <p:sp>
        <p:nvSpPr>
          <p:cNvPr id="16" name="ZoneTexte 15"/>
          <p:cNvSpPr txBox="1"/>
          <p:nvPr>
            <p:custDataLst>
              <p:tags r:id="rId6"/>
            </p:custDataLst>
          </p:nvPr>
        </p:nvSpPr>
        <p:spPr>
          <a:xfrm>
            <a:off x="3433634" y="1232270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355nm</a:t>
            </a:r>
            <a:endParaRPr lang="en-US" sz="1400" dirty="0"/>
          </a:p>
        </p:txBody>
      </p:sp>
      <p:sp>
        <p:nvSpPr>
          <p:cNvPr id="17" name="ZoneTexte 16"/>
          <p:cNvSpPr txBox="1"/>
          <p:nvPr>
            <p:custDataLst>
              <p:tags r:id="rId7"/>
            </p:custDataLst>
          </p:nvPr>
        </p:nvSpPr>
        <p:spPr>
          <a:xfrm>
            <a:off x="4008184" y="2205629"/>
            <a:ext cx="1125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Coumarin</a:t>
            </a:r>
            <a:endParaRPr lang="en-US" dirty="0"/>
          </a:p>
        </p:txBody>
      </p:sp>
      <p:sp>
        <p:nvSpPr>
          <p:cNvPr id="34" name="ZoneTexte 33"/>
          <p:cNvSpPr txBox="1"/>
          <p:nvPr>
            <p:custDataLst>
              <p:tags r:id="rId8"/>
            </p:custDataLst>
          </p:nvPr>
        </p:nvSpPr>
        <p:spPr>
          <a:xfrm>
            <a:off x="7162800" y="1801657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x2</a:t>
            </a:r>
            <a:endParaRPr lang="en-US" dirty="0"/>
          </a:p>
        </p:txBody>
      </p:sp>
      <p:sp>
        <p:nvSpPr>
          <p:cNvPr id="35" name="ZoneTexte 34"/>
          <p:cNvSpPr txBox="1"/>
          <p:nvPr>
            <p:custDataLst>
              <p:tags r:id="rId9"/>
            </p:custDataLst>
          </p:nvPr>
        </p:nvSpPr>
        <p:spPr>
          <a:xfrm>
            <a:off x="6394218" y="1540047"/>
            <a:ext cx="6270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512nm</a:t>
            </a:r>
            <a:endParaRPr lang="en-US" sz="1100" dirty="0"/>
          </a:p>
        </p:txBody>
      </p:sp>
      <p:sp>
        <p:nvSpPr>
          <p:cNvPr id="36" name="ZoneTexte 35"/>
          <p:cNvSpPr txBox="1"/>
          <p:nvPr>
            <p:custDataLst>
              <p:tags r:id="rId10"/>
            </p:custDataLst>
          </p:nvPr>
        </p:nvSpPr>
        <p:spPr>
          <a:xfrm>
            <a:off x="9635756" y="1540047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256 m</a:t>
            </a:r>
            <a:endParaRPr lang="en-US" sz="1400" dirty="0"/>
          </a:p>
        </p:txBody>
      </p:sp>
      <p:cxnSp>
        <p:nvCxnSpPr>
          <p:cNvPr id="20" name="Connecteur droit 19"/>
          <p:cNvCxnSpPr/>
          <p:nvPr>
            <p:custDataLst>
              <p:tags r:id="rId11"/>
            </p:custDataLst>
          </p:nvPr>
        </p:nvCxnSpPr>
        <p:spPr>
          <a:xfrm flipV="1">
            <a:off x="6157713" y="1879600"/>
            <a:ext cx="1005087" cy="7116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01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>
            <p:custDataLst>
              <p:tags r:id="rId1"/>
            </p:custDataLst>
          </p:nvPr>
        </p:nvSpPr>
        <p:spPr>
          <a:xfrm>
            <a:off x="38581" y="696095"/>
            <a:ext cx="4034373" cy="49305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/>
              <a:t>Ionisation résonante du  Xe-PIAGARA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D5579077-A48A-4453-A7CA-BBD2FCC3FE15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44" name="Image 4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92093" y="3249000"/>
            <a:ext cx="3131032" cy="202783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5" name="Espace réservé du contenu 44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177406" y="1156424"/>
            <a:ext cx="3686120" cy="16557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1600" b="1" dirty="0" smtClean="0"/>
              <a:t>Laser à colorant  R6G</a:t>
            </a:r>
          </a:p>
          <a:p>
            <a:pPr marL="0" indent="0" algn="ctr">
              <a:buNone/>
            </a:pPr>
            <a:endParaRPr lang="fr-FR" sz="1600" b="1" dirty="0" smtClean="0"/>
          </a:p>
          <a:p>
            <a:r>
              <a:rPr lang="fr-FR" sz="1600" dirty="0" smtClean="0"/>
              <a:t>Plage du R6G: 30nm (~71000 pas)</a:t>
            </a:r>
            <a:endParaRPr lang="fr-FR" sz="1600" dirty="0"/>
          </a:p>
          <a:p>
            <a:r>
              <a:rPr lang="fr-FR" sz="1600" dirty="0"/>
              <a:t>Résonance: </a:t>
            </a:r>
            <a:r>
              <a:rPr lang="fr-FR" sz="1600" dirty="0" smtClean="0"/>
              <a:t>0.012nm (~30 pas)</a:t>
            </a:r>
          </a:p>
          <a:p>
            <a:r>
              <a:rPr lang="fr-FR" sz="1600" dirty="0"/>
              <a:t>1pas moteur=4.2.10</a:t>
            </a:r>
            <a:r>
              <a:rPr lang="fr-FR" sz="1600" baseline="30000" dirty="0"/>
              <a:t>-4</a:t>
            </a:r>
            <a:r>
              <a:rPr lang="fr-FR" sz="1600" dirty="0"/>
              <a:t>nm </a:t>
            </a:r>
            <a:endParaRPr lang="fr-FR" sz="1600" dirty="0" smtClean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6" name="Groupe 45"/>
          <p:cNvGrpSpPr/>
          <p:nvPr>
            <p:custDataLst>
              <p:tags r:id="rId6"/>
            </p:custDataLst>
          </p:nvPr>
        </p:nvGrpSpPr>
        <p:grpSpPr>
          <a:xfrm>
            <a:off x="8615113" y="3810615"/>
            <a:ext cx="3020606" cy="2825108"/>
            <a:chOff x="124178" y="3076082"/>
            <a:chExt cx="4472516" cy="3663385"/>
          </a:xfrm>
        </p:grpSpPr>
        <p:sp>
          <p:nvSpPr>
            <p:cNvPr id="47" name="Rectangle 46"/>
            <p:cNvSpPr/>
            <p:nvPr/>
          </p:nvSpPr>
          <p:spPr>
            <a:xfrm>
              <a:off x="124178" y="3076082"/>
              <a:ext cx="4447822" cy="366338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Line 10"/>
            <p:cNvSpPr>
              <a:spLocks noChangeShapeType="1"/>
            </p:cNvSpPr>
            <p:nvPr/>
          </p:nvSpPr>
          <p:spPr bwMode="auto">
            <a:xfrm>
              <a:off x="1915072" y="6331064"/>
              <a:ext cx="1346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12"/>
            <p:cNvSpPr>
              <a:spLocks noChangeShapeType="1"/>
            </p:cNvSpPr>
            <p:nvPr/>
          </p:nvSpPr>
          <p:spPr bwMode="auto">
            <a:xfrm>
              <a:off x="1965872" y="5421508"/>
              <a:ext cx="1270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Rectangle 13"/>
            <p:cNvSpPr>
              <a:spLocks noChangeArrowheads="1"/>
            </p:cNvSpPr>
            <p:nvPr/>
          </p:nvSpPr>
          <p:spPr bwMode="auto">
            <a:xfrm>
              <a:off x="1819748" y="3853665"/>
              <a:ext cx="1397000" cy="255799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75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16"/>
            <p:cNvSpPr>
              <a:spLocks noChangeShapeType="1"/>
            </p:cNvSpPr>
            <p:nvPr/>
          </p:nvSpPr>
          <p:spPr bwMode="auto">
            <a:xfrm>
              <a:off x="2516937" y="4578464"/>
              <a:ext cx="0" cy="850900"/>
            </a:xfrm>
            <a:prstGeom prst="line">
              <a:avLst/>
            </a:prstGeom>
            <a:ln>
              <a:headEnd type="triangle" w="med" len="med"/>
              <a:tailEnd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17"/>
            <p:cNvSpPr>
              <a:spLocks noChangeShapeType="1"/>
            </p:cNvSpPr>
            <p:nvPr/>
          </p:nvSpPr>
          <p:spPr bwMode="auto">
            <a:xfrm>
              <a:off x="2510587" y="3695177"/>
              <a:ext cx="6350" cy="825500"/>
            </a:xfrm>
            <a:prstGeom prst="line">
              <a:avLst/>
            </a:prstGeom>
            <a:ln>
              <a:headEnd type="triangle" w="med" len="med"/>
              <a:tailEnd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18"/>
            <p:cNvSpPr>
              <a:spLocks noChangeShapeType="1"/>
            </p:cNvSpPr>
            <p:nvPr/>
          </p:nvSpPr>
          <p:spPr bwMode="auto">
            <a:xfrm>
              <a:off x="1889672" y="4553064"/>
              <a:ext cx="1346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Text Box 19"/>
            <p:cNvSpPr txBox="1">
              <a:spLocks noChangeArrowheads="1"/>
            </p:cNvSpPr>
            <p:nvPr/>
          </p:nvSpPr>
          <p:spPr bwMode="auto">
            <a:xfrm>
              <a:off x="2705261" y="5512558"/>
              <a:ext cx="1208744" cy="365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200" dirty="0" smtClean="0">
                  <a:solidFill>
                    <a:srgbClr val="4F94EF"/>
                  </a:solidFill>
                  <a:latin typeface="Arial" panose="020B0604020202020204" pitchFamily="34" charset="0"/>
                </a:rPr>
                <a:t>216.87nm</a:t>
              </a:r>
              <a:endParaRPr lang="fr-FR" altLang="fr-FR" sz="1200" dirty="0">
                <a:solidFill>
                  <a:srgbClr val="4F94E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5" name="Text Box 27"/>
            <p:cNvSpPr txBox="1">
              <a:spLocks noChangeArrowheads="1"/>
            </p:cNvSpPr>
            <p:nvPr/>
          </p:nvSpPr>
          <p:spPr bwMode="auto">
            <a:xfrm>
              <a:off x="548233" y="4247871"/>
              <a:ext cx="1107784" cy="3847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600" b="1" dirty="0" smtClean="0"/>
                <a:t>8p[5/2]</a:t>
              </a:r>
              <a:r>
                <a:rPr lang="fr-FR" altLang="fr-FR" sz="1600" b="1" baseline="-25000" dirty="0" smtClean="0"/>
                <a:t>2</a:t>
              </a:r>
              <a:endParaRPr lang="fr-FR" altLang="fr-FR" sz="1600" b="1" dirty="0"/>
            </a:p>
          </p:txBody>
        </p:sp>
        <p:sp>
          <p:nvSpPr>
            <p:cNvPr id="56" name="Line 31"/>
            <p:cNvSpPr>
              <a:spLocks noChangeShapeType="1"/>
            </p:cNvSpPr>
            <p:nvPr/>
          </p:nvSpPr>
          <p:spPr bwMode="auto">
            <a:xfrm>
              <a:off x="2020940" y="5007686"/>
              <a:ext cx="3405" cy="1304516"/>
            </a:xfrm>
            <a:prstGeom prst="line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Text Box 35"/>
            <p:cNvSpPr txBox="1">
              <a:spLocks noChangeArrowheads="1"/>
            </p:cNvSpPr>
            <p:nvPr/>
          </p:nvSpPr>
          <p:spPr bwMode="auto">
            <a:xfrm>
              <a:off x="445276" y="5549369"/>
              <a:ext cx="1346258" cy="359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200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</a:rPr>
                <a:t>108.42 </a:t>
              </a:r>
              <a:r>
                <a:rPr lang="fr-FR" altLang="fr-FR" sz="12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</a:rPr>
                <a:t>nm</a:t>
              </a:r>
            </a:p>
          </p:txBody>
        </p:sp>
        <p:sp>
          <p:nvSpPr>
            <p:cNvPr id="58" name="Line 40"/>
            <p:cNvSpPr>
              <a:spLocks noChangeShapeType="1"/>
            </p:cNvSpPr>
            <p:nvPr/>
          </p:nvSpPr>
          <p:spPr bwMode="auto">
            <a:xfrm>
              <a:off x="1902006" y="4993963"/>
              <a:ext cx="1346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42"/>
            <p:cNvSpPr>
              <a:spLocks noChangeShapeType="1"/>
            </p:cNvSpPr>
            <p:nvPr/>
          </p:nvSpPr>
          <p:spPr bwMode="auto">
            <a:xfrm>
              <a:off x="2516937" y="5450786"/>
              <a:ext cx="17423" cy="867577"/>
            </a:xfrm>
            <a:prstGeom prst="line">
              <a:avLst/>
            </a:prstGeom>
            <a:ln>
              <a:headEnd type="triangle" w="med" len="med"/>
              <a:tailEnd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Text Box 44"/>
            <p:cNvSpPr txBox="1">
              <a:spLocks noChangeArrowheads="1"/>
            </p:cNvSpPr>
            <p:nvPr/>
          </p:nvSpPr>
          <p:spPr bwMode="auto">
            <a:xfrm>
              <a:off x="288286" y="3076082"/>
              <a:ext cx="4308408" cy="758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sz="1600" b="1" dirty="0">
                  <a:latin typeface="Arial" panose="020B0604020202020204" pitchFamily="34" charset="0"/>
                </a:rPr>
                <a:t>Schémas </a:t>
              </a:r>
              <a:r>
                <a:rPr lang="fr-FR" altLang="fr-FR" sz="1600" b="1" dirty="0" smtClean="0">
                  <a:latin typeface="Arial" panose="020B0604020202020204" pitchFamily="34" charset="0"/>
                </a:rPr>
                <a:t>d’ionisation du Xe</a:t>
              </a:r>
            </a:p>
            <a:p>
              <a:pPr algn="ctr"/>
              <a:r>
                <a:rPr lang="fr-FR" altLang="fr-FR" sz="1600" b="1" dirty="0">
                  <a:latin typeface="Arial" panose="020B0604020202020204" pitchFamily="34" charset="0"/>
                </a:rPr>
                <a:t>à 2+1 </a:t>
              </a:r>
              <a:r>
                <a:rPr lang="fr-FR" altLang="fr-FR" sz="1400" b="1" dirty="0">
                  <a:latin typeface="Arial" panose="020B0604020202020204" pitchFamily="34" charset="0"/>
                </a:rPr>
                <a:t>photons</a:t>
              </a:r>
              <a:endParaRPr lang="fr-FR" altLang="fr-FR" sz="1600" b="1" dirty="0">
                <a:latin typeface="Arial" panose="020B0604020202020204" pitchFamily="34" charset="0"/>
              </a:endParaRPr>
            </a:p>
          </p:txBody>
        </p:sp>
        <p:sp>
          <p:nvSpPr>
            <p:cNvPr id="61" name="Text Box 45"/>
            <p:cNvSpPr txBox="1">
              <a:spLocks noChangeArrowheads="1"/>
            </p:cNvSpPr>
            <p:nvPr/>
          </p:nvSpPr>
          <p:spPr bwMode="auto">
            <a:xfrm>
              <a:off x="598550" y="4799708"/>
              <a:ext cx="1090947" cy="3847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600" b="1" dirty="0" smtClean="0"/>
                <a:t>6s[1/2]</a:t>
              </a:r>
              <a:r>
                <a:rPr lang="fr-FR" altLang="fr-FR" sz="1600" b="1" baseline="-25000" dirty="0" smtClean="0"/>
                <a:t>2</a:t>
              </a:r>
              <a:endParaRPr lang="fr-FR" altLang="fr-FR" sz="1600" b="1" dirty="0"/>
            </a:p>
          </p:txBody>
        </p:sp>
        <p:sp>
          <p:nvSpPr>
            <p:cNvPr id="62" name="Text Box 46"/>
            <p:cNvSpPr txBox="1">
              <a:spLocks noChangeArrowheads="1"/>
            </p:cNvSpPr>
            <p:nvPr/>
          </p:nvSpPr>
          <p:spPr bwMode="auto">
            <a:xfrm>
              <a:off x="1760357" y="6326600"/>
              <a:ext cx="1860186" cy="405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altLang="fr-FR" sz="1400" dirty="0">
                  <a:latin typeface="Arial" panose="020B0604020202020204" pitchFamily="34" charset="0"/>
                </a:rPr>
                <a:t>fondamental</a:t>
              </a:r>
            </a:p>
          </p:txBody>
        </p:sp>
        <p:sp>
          <p:nvSpPr>
            <p:cNvPr id="63" name="Line 40"/>
            <p:cNvSpPr>
              <a:spLocks noChangeShapeType="1"/>
            </p:cNvSpPr>
            <p:nvPr/>
          </p:nvSpPr>
          <p:spPr bwMode="auto">
            <a:xfrm>
              <a:off x="1870548" y="4863559"/>
              <a:ext cx="1346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40"/>
            <p:cNvSpPr>
              <a:spLocks noChangeShapeType="1"/>
            </p:cNvSpPr>
            <p:nvPr/>
          </p:nvSpPr>
          <p:spPr bwMode="auto">
            <a:xfrm>
              <a:off x="1843837" y="4731584"/>
              <a:ext cx="1346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0" name="Groupe 99"/>
          <p:cNvGrpSpPr/>
          <p:nvPr>
            <p:custDataLst>
              <p:tags r:id="rId7"/>
            </p:custDataLst>
          </p:nvPr>
        </p:nvGrpSpPr>
        <p:grpSpPr>
          <a:xfrm>
            <a:off x="4308068" y="708779"/>
            <a:ext cx="4456246" cy="2952216"/>
            <a:chOff x="3512829" y="1959428"/>
            <a:chExt cx="4818371" cy="3628571"/>
          </a:xfrm>
        </p:grpSpPr>
        <p:sp>
          <p:nvSpPr>
            <p:cNvPr id="99" name="Rectangle 98"/>
            <p:cNvSpPr/>
            <p:nvPr/>
          </p:nvSpPr>
          <p:spPr>
            <a:xfrm>
              <a:off x="3512829" y="1959428"/>
              <a:ext cx="4818371" cy="362857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987421" y="3411928"/>
              <a:ext cx="2590282" cy="107465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Égal 67"/>
            <p:cNvSpPr/>
            <p:nvPr/>
          </p:nvSpPr>
          <p:spPr>
            <a:xfrm>
              <a:off x="5247949" y="3579287"/>
              <a:ext cx="2042556" cy="739937"/>
            </a:xfrm>
            <a:prstGeom prst="mathEqual">
              <a:avLst>
                <a:gd name="adj1" fmla="val 7799"/>
                <a:gd name="adj2" fmla="val 43202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69" name="Image 6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187865" y="4661497"/>
              <a:ext cx="1274584" cy="604824"/>
            </a:xfrm>
            <a:prstGeom prst="rect">
              <a:avLst/>
            </a:prstGeom>
          </p:spPr>
        </p:pic>
        <p:pic>
          <p:nvPicPr>
            <p:cNvPr id="70" name="Image 6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494536" y="2194496"/>
              <a:ext cx="1016880" cy="1144931"/>
            </a:xfrm>
            <a:prstGeom prst="rect">
              <a:avLst/>
            </a:prstGeom>
          </p:spPr>
        </p:pic>
        <p:cxnSp>
          <p:nvCxnSpPr>
            <p:cNvPr id="72" name="Connecteur en arc 71"/>
            <p:cNvCxnSpPr>
              <a:stCxn id="68" idx="2"/>
              <a:endCxn id="69" idx="0"/>
            </p:cNvCxnSpPr>
            <p:nvPr/>
          </p:nvCxnSpPr>
          <p:spPr>
            <a:xfrm rot="5400000">
              <a:off x="5799842" y="4192112"/>
              <a:ext cx="494700" cy="444070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rgbClr val="98C34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en arc 76"/>
            <p:cNvCxnSpPr>
              <a:stCxn id="70" idx="2"/>
              <a:endCxn id="68" idx="5"/>
            </p:cNvCxnSpPr>
            <p:nvPr/>
          </p:nvCxnSpPr>
          <p:spPr>
            <a:xfrm rot="16200000" flipH="1">
              <a:off x="5939958" y="3402444"/>
              <a:ext cx="392287" cy="266251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rgbClr val="98C34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ectangle 85"/>
            <p:cNvSpPr/>
            <p:nvPr/>
          </p:nvSpPr>
          <p:spPr>
            <a:xfrm>
              <a:off x="4928094" y="3636603"/>
              <a:ext cx="118654" cy="575214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7526772" y="3599499"/>
              <a:ext cx="118654" cy="575214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8" name="Flèche droite à entaille 87"/>
            <p:cNvSpPr/>
            <p:nvPr/>
          </p:nvSpPr>
          <p:spPr>
            <a:xfrm>
              <a:off x="3776353" y="3887106"/>
              <a:ext cx="4453247" cy="98738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ZoneTexte 88"/>
            <p:cNvSpPr txBox="1"/>
            <p:nvPr/>
          </p:nvSpPr>
          <p:spPr>
            <a:xfrm>
              <a:off x="6675072" y="2918296"/>
              <a:ext cx="9701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V=200V</a:t>
              </a:r>
              <a:endParaRPr lang="en-US" dirty="0"/>
            </a:p>
          </p:txBody>
        </p:sp>
        <p:sp>
          <p:nvSpPr>
            <p:cNvPr id="90" name="ZoneTexte 89"/>
            <p:cNvSpPr txBox="1"/>
            <p:nvPr/>
          </p:nvSpPr>
          <p:spPr>
            <a:xfrm>
              <a:off x="6223049" y="4130845"/>
              <a:ext cx="14223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Kr+Xe</a:t>
              </a:r>
              <a:r>
                <a:rPr lang="en-US" dirty="0" smtClean="0"/>
                <a:t> (1bar)</a:t>
              </a:r>
              <a:endParaRPr lang="en-US" dirty="0"/>
            </a:p>
          </p:txBody>
        </p:sp>
        <p:sp>
          <p:nvSpPr>
            <p:cNvPr id="91" name="ZoneTexte 90"/>
            <p:cNvSpPr txBox="1"/>
            <p:nvPr/>
          </p:nvSpPr>
          <p:spPr>
            <a:xfrm>
              <a:off x="3512829" y="3544833"/>
              <a:ext cx="13742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Faisceau UV</a:t>
              </a:r>
              <a:endParaRPr lang="fr-FR" dirty="0"/>
            </a:p>
          </p:txBody>
        </p:sp>
      </p:grpSp>
      <p:sp>
        <p:nvSpPr>
          <p:cNvPr id="101" name="Espace réservé du contenu 44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577994" y="4121697"/>
            <a:ext cx="3735583" cy="21757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65" indent="-257165" algn="l" defTabSz="68577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SzPct val="90000"/>
              <a:buFontTx/>
              <a:buBlip>
                <a:blip r:embed="rId13"/>
              </a:buBlip>
              <a:defRPr lang="fr-FR" sz="15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0035" indent="-171444" algn="l" defTabSz="68577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SzPct val="120000"/>
              <a:buFont typeface="Arial" panose="020B0604020202020204" pitchFamily="34" charset="0"/>
              <a:buChar char="•"/>
              <a:defRPr lang="fr-FR" sz="15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76249" indent="-171444" algn="l" defTabSz="68577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lang="fr-FR" sz="15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42940" indent="-171444" algn="l" defTabSz="68577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lang="fr-FR" sz="15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09630" indent="-171444" algn="l" defTabSz="68577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lang="fr-FR" sz="15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878" indent="-171444" algn="l" defTabSz="68577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66" indent="-171444" algn="l" defTabSz="68577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52" indent="-171444" algn="l" defTabSz="68577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40" indent="-171444" algn="l" defTabSz="68577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 smtClean="0"/>
              <a:t>Résonances Xe-Kr séparées de 3000pas</a:t>
            </a:r>
          </a:p>
          <a:p>
            <a:r>
              <a:rPr lang="fr-FR" sz="1600" dirty="0" smtClean="0"/>
              <a:t>Ionisations résonantes </a:t>
            </a:r>
          </a:p>
          <a:p>
            <a:pPr lvl="1"/>
            <a:r>
              <a:rPr lang="fr-FR" sz="1600" dirty="0" smtClean="0"/>
              <a:t>Xe: 558.1855 nm (216.869 nm après mélange)</a:t>
            </a:r>
          </a:p>
          <a:p>
            <a:pPr lvl="1"/>
            <a:r>
              <a:rPr lang="fr-FR" sz="1600" dirty="0" smtClean="0"/>
              <a:t>Kr: 556.8487 nm (216.698 nm après mélange)</a:t>
            </a:r>
          </a:p>
          <a:p>
            <a:pPr marL="0" indent="0">
              <a:buFontTx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898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 smtClean="0"/>
              <a:t>Spectre RISTOF-Xe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/>
          <a:lstStyle/>
          <a:p>
            <a:fld id="{D5579077-A48A-4453-A7CA-BBD2FCC3FE15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697969" y="1061157"/>
            <a:ext cx="1316053" cy="3896040"/>
          </a:xfrm>
          <a:prstGeom prst="rect">
            <a:avLst/>
          </a:prstGeom>
        </p:spPr>
      </p:pic>
      <p:grpSp>
        <p:nvGrpSpPr>
          <p:cNvPr id="15" name="Groupe 14"/>
          <p:cNvGrpSpPr/>
          <p:nvPr>
            <p:custDataLst>
              <p:tags r:id="rId4"/>
            </p:custDataLst>
          </p:nvPr>
        </p:nvGrpSpPr>
        <p:grpSpPr>
          <a:xfrm>
            <a:off x="1849533" y="891550"/>
            <a:ext cx="6225955" cy="4235254"/>
            <a:chOff x="1070965" y="1009650"/>
            <a:chExt cx="7815400" cy="5848350"/>
          </a:xfrm>
        </p:grpSpPr>
        <p:pic>
          <p:nvPicPr>
            <p:cNvPr id="14" name="Espace réservé du contenu 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77318" y="1009650"/>
              <a:ext cx="7609047" cy="5848350"/>
            </a:xfrm>
            <a:prstGeom prst="rect">
              <a:avLst/>
            </a:prstGeom>
          </p:spPr>
        </p:pic>
        <p:sp>
          <p:nvSpPr>
            <p:cNvPr id="7" name="ZoneTexte 6"/>
            <p:cNvSpPr txBox="1"/>
            <p:nvPr/>
          </p:nvSpPr>
          <p:spPr>
            <a:xfrm>
              <a:off x="2941749" y="5991224"/>
              <a:ext cx="865906" cy="5100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aseline="30000" dirty="0" smtClean="0"/>
                <a:t>129</a:t>
              </a:r>
              <a:r>
                <a:rPr lang="fr-FR" dirty="0" smtClean="0"/>
                <a:t>Xe</a:t>
              </a:r>
              <a:endParaRPr lang="fr-FR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3331048" y="2140822"/>
              <a:ext cx="864217" cy="5100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aseline="30000" dirty="0" smtClean="0"/>
                <a:t>130</a:t>
              </a:r>
              <a:r>
                <a:rPr lang="fr-FR" dirty="0" smtClean="0"/>
                <a:t>Xe</a:t>
              </a:r>
              <a:endParaRPr lang="fr-FR" dirty="0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3907854" y="5068827"/>
              <a:ext cx="854960" cy="5100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aseline="30000" dirty="0" smtClean="0"/>
                <a:t>131</a:t>
              </a:r>
              <a:r>
                <a:rPr lang="fr-FR" dirty="0" smtClean="0"/>
                <a:t>Xe</a:t>
              </a:r>
              <a:endParaRPr lang="fr-FR" dirty="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4755579" y="5692260"/>
              <a:ext cx="864217" cy="5100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aseline="30000" dirty="0" smtClean="0"/>
                <a:t>132</a:t>
              </a:r>
              <a:r>
                <a:rPr lang="fr-FR" dirty="0" smtClean="0"/>
                <a:t>Xe</a:t>
              </a:r>
              <a:endParaRPr lang="fr-FR" dirty="0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6070029" y="3564492"/>
              <a:ext cx="864217" cy="5100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aseline="30000" dirty="0" smtClean="0"/>
                <a:t>134</a:t>
              </a:r>
              <a:r>
                <a:rPr lang="fr-FR" dirty="0" smtClean="0"/>
                <a:t>Xe</a:t>
              </a:r>
              <a:endParaRPr lang="fr-FR" dirty="0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7457407" y="3195161"/>
              <a:ext cx="864217" cy="5100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aseline="30000" dirty="0" smtClean="0"/>
                <a:t>136</a:t>
              </a:r>
              <a:r>
                <a:rPr lang="fr-FR" dirty="0" smtClean="0"/>
                <a:t>Xe</a:t>
              </a:r>
              <a:endParaRPr lang="fr-FR" dirty="0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1070965" y="2325487"/>
              <a:ext cx="2522302" cy="5100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aseline="30000" dirty="0" smtClean="0"/>
                <a:t>128</a:t>
              </a:r>
              <a:r>
                <a:rPr lang="fr-FR" dirty="0" smtClean="0"/>
                <a:t>Xe+interférence</a:t>
              </a:r>
              <a:endParaRPr lang="fr-FR" dirty="0"/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746187" y="5260535"/>
            <a:ext cx="4442498" cy="1265302"/>
          </a:xfrm>
        </p:spPr>
        <p:txBody>
          <a:bodyPr>
            <a:noAutofit/>
          </a:bodyPr>
          <a:lstStyle/>
          <a:p>
            <a:r>
              <a:rPr lang="fr-FR" sz="1800" dirty="0" smtClean="0"/>
              <a:t>Résultat automne 2021</a:t>
            </a:r>
          </a:p>
          <a:p>
            <a:r>
              <a:rPr lang="fr-FR" sz="1800" dirty="0" smtClean="0"/>
              <a:t>Spectre ~ air</a:t>
            </a:r>
          </a:p>
          <a:p>
            <a:r>
              <a:rPr lang="fr-FR" sz="1800" dirty="0" smtClean="0"/>
              <a:t>Interférence à la masse 128</a:t>
            </a:r>
          </a:p>
          <a:p>
            <a:r>
              <a:rPr lang="fr-FR" sz="1800" dirty="0" smtClean="0"/>
              <a:t>À optimiser</a:t>
            </a:r>
            <a:endParaRPr lang="fr-FR" sz="1800" dirty="0"/>
          </a:p>
        </p:txBody>
      </p:sp>
      <p:sp>
        <p:nvSpPr>
          <p:cNvPr id="6" name="ZoneTexte 5"/>
          <p:cNvSpPr txBox="1"/>
          <p:nvPr>
            <p:custDataLst>
              <p:tags r:id="rId6"/>
            </p:custDataLst>
          </p:nvPr>
        </p:nvSpPr>
        <p:spPr>
          <a:xfrm>
            <a:off x="4965650" y="5944819"/>
            <a:ext cx="3942984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=&gt; Premier RISTOF avec analyses quasi simultanées du Kr et du Xe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19488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Micro four de fusion (</a:t>
            </a:r>
            <a:r>
              <a:rPr lang="en-US" dirty="0" err="1"/>
              <a:t>R</a:t>
            </a:r>
            <a:r>
              <a:rPr lang="en-US" dirty="0" err="1" smtClean="0"/>
              <a:t>émi</a:t>
            </a:r>
            <a:r>
              <a:rPr lang="en-US" dirty="0" smtClean="0"/>
              <a:t> Faure et Sean </a:t>
            </a:r>
            <a:r>
              <a:rPr lang="en-US" dirty="0" err="1" smtClean="0"/>
              <a:t>Perard</a:t>
            </a:r>
            <a:r>
              <a:rPr lang="en-US" dirty="0" smtClean="0"/>
              <a:t>) 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/>
          <a:lstStyle/>
          <a:p>
            <a:fld id="{D5579077-A48A-4453-A7CA-BBD2FCC3FE15}" type="slidenum">
              <a:rPr lang="fr-FR" smtClean="0"/>
              <a:pPr/>
              <a:t>9</a:t>
            </a:fld>
            <a:endParaRPr lang="fr-FR" dirty="0"/>
          </a:p>
        </p:txBody>
      </p:sp>
      <p:grpSp>
        <p:nvGrpSpPr>
          <p:cNvPr id="69" name="Groupe 68"/>
          <p:cNvGrpSpPr/>
          <p:nvPr>
            <p:custDataLst>
              <p:tags r:id="rId3"/>
            </p:custDataLst>
          </p:nvPr>
        </p:nvGrpSpPr>
        <p:grpSpPr>
          <a:xfrm>
            <a:off x="2109796" y="815158"/>
            <a:ext cx="3355181" cy="5632252"/>
            <a:chOff x="251868" y="717751"/>
            <a:chExt cx="3355181" cy="5632252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75"/>
            <a:stretch/>
          </p:blipFill>
          <p:spPr>
            <a:xfrm rot="5400000">
              <a:off x="-886667" y="1856286"/>
              <a:ext cx="5632252" cy="3355181"/>
            </a:xfrm>
            <a:prstGeom prst="rect">
              <a:avLst/>
            </a:prstGeom>
          </p:spPr>
        </p:pic>
        <p:sp>
          <p:nvSpPr>
            <p:cNvPr id="15" name="Flèche vers le bas 14"/>
            <p:cNvSpPr/>
            <p:nvPr/>
          </p:nvSpPr>
          <p:spPr>
            <a:xfrm>
              <a:off x="1827497" y="4070350"/>
              <a:ext cx="203924" cy="371176"/>
            </a:xfrm>
            <a:prstGeom prst="downArrow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lèche vers le bas 31"/>
            <p:cNvSpPr/>
            <p:nvPr/>
          </p:nvSpPr>
          <p:spPr>
            <a:xfrm rot="18372374">
              <a:off x="607333" y="3678494"/>
              <a:ext cx="278966" cy="4572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lèche vers le bas 32"/>
            <p:cNvSpPr/>
            <p:nvPr/>
          </p:nvSpPr>
          <p:spPr>
            <a:xfrm rot="14351702">
              <a:off x="670832" y="5002108"/>
              <a:ext cx="278966" cy="4572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lèche vers le bas 33"/>
            <p:cNvSpPr/>
            <p:nvPr/>
          </p:nvSpPr>
          <p:spPr>
            <a:xfrm rot="2381718">
              <a:off x="2272614" y="3385066"/>
              <a:ext cx="278966" cy="4572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>
            <p:custDataLst>
              <p:tags r:id="rId4"/>
            </p:custDataLst>
          </p:nvPr>
        </p:nvSpPr>
        <p:spPr>
          <a:xfrm>
            <a:off x="9204583" y="2146998"/>
            <a:ext cx="2211399" cy="52099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1400" dirty="0"/>
              <a:t>Toboggan en Ta pour introduire les échantillons</a:t>
            </a:r>
          </a:p>
        </p:txBody>
      </p:sp>
      <p:cxnSp>
        <p:nvCxnSpPr>
          <p:cNvPr id="57" name="Connecteur droit avec flèche 56"/>
          <p:cNvCxnSpPr/>
          <p:nvPr>
            <p:custDataLst>
              <p:tags r:id="rId5"/>
            </p:custDataLst>
          </p:nvPr>
        </p:nvCxnSpPr>
        <p:spPr>
          <a:xfrm>
            <a:off x="2735000" y="1686253"/>
            <a:ext cx="481748" cy="418826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/>
          <p:cNvCxnSpPr>
            <a:stCxn id="11" idx="0"/>
          </p:cNvCxnSpPr>
          <p:nvPr>
            <p:custDataLst>
              <p:tags r:id="rId6"/>
            </p:custDataLst>
          </p:nvPr>
        </p:nvCxnSpPr>
        <p:spPr>
          <a:xfrm flipV="1">
            <a:off x="3562666" y="5044730"/>
            <a:ext cx="331267" cy="741652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>
            <p:custDataLst>
              <p:tags r:id="rId7"/>
            </p:custDataLst>
          </p:nvPr>
        </p:nvSpPr>
        <p:spPr>
          <a:xfrm>
            <a:off x="5726742" y="4285890"/>
            <a:ext cx="2814036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400" dirty="0"/>
              <a:t>Creuset en Mo percé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/>
              <a:t>Chauffage efficace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/>
              <a:t>Prise de température sur le creuset (~ corps noir)</a:t>
            </a:r>
          </a:p>
        </p:txBody>
      </p:sp>
      <p:grpSp>
        <p:nvGrpSpPr>
          <p:cNvPr id="78" name="Groupe 77"/>
          <p:cNvGrpSpPr/>
          <p:nvPr>
            <p:custDataLst>
              <p:tags r:id="rId8"/>
            </p:custDataLst>
          </p:nvPr>
        </p:nvGrpSpPr>
        <p:grpSpPr>
          <a:xfrm>
            <a:off x="7961679" y="2729753"/>
            <a:ext cx="3674041" cy="3190163"/>
            <a:chOff x="7961679" y="2729753"/>
            <a:chExt cx="3674041" cy="3190163"/>
          </a:xfrm>
        </p:grpSpPr>
        <p:sp>
          <p:nvSpPr>
            <p:cNvPr id="62" name="Rectangle 61"/>
            <p:cNvSpPr/>
            <p:nvPr/>
          </p:nvSpPr>
          <p:spPr>
            <a:xfrm>
              <a:off x="8232384" y="2729753"/>
              <a:ext cx="3403336" cy="3190163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Image 11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74" t="17777" r="10857" b="22620"/>
            <a:stretch/>
          </p:blipFill>
          <p:spPr>
            <a:xfrm>
              <a:off x="8544983" y="2853275"/>
              <a:ext cx="1765300" cy="2286001"/>
            </a:xfrm>
            <a:prstGeom prst="rect">
              <a:avLst/>
            </a:prstGeom>
          </p:spPr>
        </p:pic>
        <p:grpSp>
          <p:nvGrpSpPr>
            <p:cNvPr id="55" name="Groupe 54"/>
            <p:cNvGrpSpPr/>
            <p:nvPr/>
          </p:nvGrpSpPr>
          <p:grpSpPr>
            <a:xfrm>
              <a:off x="9384117" y="4146759"/>
              <a:ext cx="2166471" cy="1444563"/>
              <a:chOff x="8940800" y="1799771"/>
              <a:chExt cx="2803063" cy="1548909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8940800" y="1799771"/>
                <a:ext cx="1016000" cy="1548909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9956800" y="2171405"/>
                <a:ext cx="1306284" cy="326571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9354462" y="2757713"/>
                <a:ext cx="268510" cy="57645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" name="Connecteur droit 39"/>
              <p:cNvCxnSpPr/>
              <p:nvPr/>
            </p:nvCxnSpPr>
            <p:spPr>
              <a:xfrm flipH="1">
                <a:off x="9532144" y="2502694"/>
                <a:ext cx="416720" cy="319087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cteur droit 41"/>
              <p:cNvCxnSpPr/>
              <p:nvPr/>
            </p:nvCxnSpPr>
            <p:spPr>
              <a:xfrm>
                <a:off x="10366814" y="2202465"/>
                <a:ext cx="10882" cy="29551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Ellipse 46"/>
              <p:cNvSpPr/>
              <p:nvPr/>
            </p:nvSpPr>
            <p:spPr>
              <a:xfrm>
                <a:off x="10120980" y="2295117"/>
                <a:ext cx="148794" cy="198396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Ellipse 49"/>
              <p:cNvSpPr/>
              <p:nvPr/>
            </p:nvSpPr>
            <p:spPr>
              <a:xfrm>
                <a:off x="10469291" y="2295117"/>
                <a:ext cx="148794" cy="198396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8" name="Connecteur droit 47"/>
              <p:cNvCxnSpPr/>
              <p:nvPr/>
            </p:nvCxnSpPr>
            <p:spPr>
              <a:xfrm>
                <a:off x="10669744" y="2202464"/>
                <a:ext cx="10882" cy="29551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cteur droit 48"/>
              <p:cNvCxnSpPr/>
              <p:nvPr/>
            </p:nvCxnSpPr>
            <p:spPr>
              <a:xfrm>
                <a:off x="10893810" y="2207720"/>
                <a:ext cx="10882" cy="29551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Ellipse 50"/>
              <p:cNvSpPr/>
              <p:nvPr/>
            </p:nvSpPr>
            <p:spPr>
              <a:xfrm>
                <a:off x="10714165" y="2283229"/>
                <a:ext cx="148794" cy="198396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" name="Connecteur droit 43"/>
              <p:cNvCxnSpPr/>
              <p:nvPr/>
            </p:nvCxnSpPr>
            <p:spPr>
              <a:xfrm flipH="1">
                <a:off x="10377696" y="2350220"/>
                <a:ext cx="1366167" cy="170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Rectangle 51"/>
              <p:cNvSpPr/>
              <p:nvPr/>
            </p:nvSpPr>
            <p:spPr>
              <a:xfrm>
                <a:off x="9691064" y="2177621"/>
                <a:ext cx="319271" cy="315891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5" name="Connecteur droit avec flèche 64"/>
            <p:cNvCxnSpPr/>
            <p:nvPr/>
          </p:nvCxnSpPr>
          <p:spPr>
            <a:xfrm flipV="1">
              <a:off x="7961679" y="3878653"/>
              <a:ext cx="805803" cy="377285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Espace réservé du contenu 67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6074698" y="6064886"/>
            <a:ext cx="2393360" cy="67234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Rectangle 8"/>
          <p:cNvSpPr/>
          <p:nvPr>
            <p:custDataLst>
              <p:tags r:id="rId10"/>
            </p:custDataLst>
          </p:nvPr>
        </p:nvSpPr>
        <p:spPr>
          <a:xfrm>
            <a:off x="356271" y="1464129"/>
            <a:ext cx="2357890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1400" dirty="0" smtClean="0"/>
              <a:t>hublot </a:t>
            </a:r>
            <a:r>
              <a:rPr lang="fr-FR" sz="1400" dirty="0"/>
              <a:t>+ </a:t>
            </a:r>
            <a:r>
              <a:rPr lang="fr-FR" sz="1400" dirty="0" smtClean="0"/>
              <a:t>clapet </a:t>
            </a:r>
            <a:r>
              <a:rPr lang="fr-FR" sz="1400" dirty="0"/>
              <a:t>de protection</a:t>
            </a:r>
          </a:p>
        </p:txBody>
      </p:sp>
      <p:sp>
        <p:nvSpPr>
          <p:cNvPr id="11" name="Rectangle 10"/>
          <p:cNvSpPr/>
          <p:nvPr>
            <p:custDataLst>
              <p:tags r:id="rId11"/>
            </p:custDataLst>
          </p:nvPr>
        </p:nvSpPr>
        <p:spPr>
          <a:xfrm>
            <a:off x="2782292" y="5786382"/>
            <a:ext cx="1560748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1400" dirty="0"/>
              <a:t>Zone de stockage </a:t>
            </a:r>
            <a:endParaRPr lang="fr-FR" sz="1400" dirty="0" smtClean="0"/>
          </a:p>
        </p:txBody>
      </p:sp>
      <p:sp>
        <p:nvSpPr>
          <p:cNvPr id="10" name="Rectangle 9"/>
          <p:cNvSpPr/>
          <p:nvPr>
            <p:custDataLst>
              <p:tags r:id="rId12"/>
            </p:custDataLst>
          </p:nvPr>
        </p:nvSpPr>
        <p:spPr>
          <a:xfrm>
            <a:off x="168571" y="3369673"/>
            <a:ext cx="2272673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1400" dirty="0"/>
              <a:t>Piquages pour </a:t>
            </a:r>
            <a:r>
              <a:rPr lang="fr-FR" sz="1400" dirty="0" smtClean="0"/>
              <a:t>laser (fibre), </a:t>
            </a:r>
          </a:p>
          <a:p>
            <a:r>
              <a:rPr lang="fr-FR" sz="1400" dirty="0" smtClean="0"/>
              <a:t>pyromètre, caméra</a:t>
            </a:r>
            <a:endParaRPr lang="fr-FR" sz="1400" dirty="0"/>
          </a:p>
        </p:txBody>
      </p:sp>
      <p:sp>
        <p:nvSpPr>
          <p:cNvPr id="77" name="Rectangle 76"/>
          <p:cNvSpPr/>
          <p:nvPr>
            <p:custDataLst>
              <p:tags r:id="rId13"/>
            </p:custDataLst>
          </p:nvPr>
        </p:nvSpPr>
        <p:spPr>
          <a:xfrm>
            <a:off x="4810960" y="2825916"/>
            <a:ext cx="725583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1400" dirty="0" smtClean="0"/>
              <a:t>RISTOF</a:t>
            </a:r>
            <a:endParaRPr lang="fr-FR" sz="1400" dirty="0"/>
          </a:p>
        </p:txBody>
      </p:sp>
      <p:sp>
        <p:nvSpPr>
          <p:cNvPr id="79" name="Espace réservé du contenu 2"/>
          <p:cNvSpPr txBox="1">
            <a:spLocks/>
          </p:cNvSpPr>
          <p:nvPr>
            <p:custDataLst>
              <p:tags r:id="rId14"/>
            </p:custDataLst>
          </p:nvPr>
        </p:nvSpPr>
        <p:spPr>
          <a:xfrm>
            <a:off x="7722941" y="699224"/>
            <a:ext cx="3031799" cy="1322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65" indent="-257165" algn="l" defTabSz="68577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SzPct val="90000"/>
              <a:buFontTx/>
              <a:buBlip>
                <a:blip r:embed="rId18"/>
              </a:buBlip>
              <a:defRPr lang="fr-FR" sz="15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0035" indent="-171444" algn="l" defTabSz="68577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SzPct val="120000"/>
              <a:buFont typeface="Arial" panose="020B0604020202020204" pitchFamily="34" charset="0"/>
              <a:buChar char="•"/>
              <a:defRPr lang="fr-FR" sz="15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76249" indent="-171444" algn="l" defTabSz="68577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lang="fr-FR" sz="15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42940" indent="-171444" algn="l" defTabSz="68577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lang="fr-FR" sz="15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09630" indent="-171444" algn="l" defTabSz="68577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lang="fr-FR" sz="15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878" indent="-171444" algn="l" defTabSz="68577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66" indent="-171444" algn="l" defTabSz="68577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52" indent="-171444" algn="l" defTabSz="68577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40" indent="-171444" algn="l" defTabSz="68577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 smtClean="0"/>
              <a:t>Échantillons: 10-30mg</a:t>
            </a:r>
          </a:p>
          <a:p>
            <a:r>
              <a:rPr lang="fr-FR" sz="1600" dirty="0" smtClean="0"/>
              <a:t>5 échantillons en attente</a:t>
            </a:r>
          </a:p>
          <a:p>
            <a:r>
              <a:rPr lang="fr-FR" sz="1600" dirty="0" smtClean="0"/>
              <a:t>Zone de stockage </a:t>
            </a:r>
            <a:r>
              <a:rPr lang="fr-FR" sz="1600" dirty="0" err="1" smtClean="0"/>
              <a:t>étuvable</a:t>
            </a:r>
            <a:endParaRPr lang="fr-FR" sz="1600" dirty="0" smtClean="0"/>
          </a:p>
          <a:p>
            <a:r>
              <a:rPr lang="fr-FR" sz="1600" dirty="0" smtClean="0"/>
              <a:t>Palier de températures</a:t>
            </a:r>
          </a:p>
          <a:p>
            <a:endParaRPr lang="fr-FR" sz="1600" dirty="0" smtClean="0"/>
          </a:p>
        </p:txBody>
      </p:sp>
    </p:spTree>
    <p:extLst>
      <p:ext uri="{BB962C8B-B14F-4D97-AF65-F5344CB8AC3E}">
        <p14:creationId xmlns:p14="http://schemas.microsoft.com/office/powerpoint/2010/main" val="322206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3" grpId="0" animBg="1"/>
      <p:bldP spid="68" grpId="0" build="p"/>
      <p:bldP spid="9" grpId="0" animBg="1"/>
      <p:bldP spid="11" grpId="0" animBg="1"/>
      <p:bldP spid="10" grpId="0" animBg="1"/>
      <p:bldP spid="7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heme/theme1.xml><?xml version="1.0" encoding="utf-8"?>
<a:theme xmlns:a="http://schemas.openxmlformats.org/drawingml/2006/main" name="ThèmeInspyre4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Inspyre43" id="{EB062540-A541-48F1-BCDA-75FE1058ADED}" vid="{34AA02AA-94FB-4591-9BBA-2E5AC93B5DF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ThèmeInspyre</Template>
  <TotalTime>4419</TotalTime>
  <Words>1333</Words>
  <Application>Microsoft Office PowerPoint</Application>
  <PresentationFormat>Grand écran</PresentationFormat>
  <Paragraphs>290</Paragraphs>
  <Slides>21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35" baseType="lpstr">
      <vt:lpstr>ＭＳ Ｐゴシック</vt:lpstr>
      <vt:lpstr>Arial</vt:lpstr>
      <vt:lpstr>Bookman Old Style</vt:lpstr>
      <vt:lpstr>Calibri</vt:lpstr>
      <vt:lpstr>Courier New</vt:lpstr>
      <vt:lpstr>Franklin Gothic Book</vt:lpstr>
      <vt:lpstr>Franklin Gothic Medium</vt:lpstr>
      <vt:lpstr>Symbol</vt:lpstr>
      <vt:lpstr>Symusic_IV50</vt:lpstr>
      <vt:lpstr>Times New Roman</vt:lpstr>
      <vt:lpstr>Verdana</vt:lpstr>
      <vt:lpstr>Wingdings</vt:lpstr>
      <vt:lpstr>ThèmeInspyre43</vt:lpstr>
      <vt:lpstr>Document</vt:lpstr>
      <vt:lpstr>Échanges Techno: PIAGARA</vt:lpstr>
      <vt:lpstr>Projet NOBLE80: retour à la géoscience</vt:lpstr>
      <vt:lpstr>RISTOF-principe</vt:lpstr>
      <vt:lpstr>Kr dans la météorite OldWoman</vt:lpstr>
      <vt:lpstr>Ionisation résonante du Kr</vt:lpstr>
      <vt:lpstr>Ionisation résonante du Xe (RELAX)</vt:lpstr>
      <vt:lpstr>Ionisation résonante du  Xe-PIAGARA</vt:lpstr>
      <vt:lpstr>Spectre RISTOF-Xe</vt:lpstr>
      <vt:lpstr>Micro four de fusion (Rémi Faure et Sean Perard)  </vt:lpstr>
      <vt:lpstr>Actualisation du système d’acquisition (Rémi Faure, Jocelyn Domange)</vt:lpstr>
      <vt:lpstr>Présentation PowerPoint</vt:lpstr>
      <vt:lpstr>Présentation PowerPoint</vt:lpstr>
      <vt:lpstr>Présentation PowerPoint</vt:lpstr>
      <vt:lpstr>Présentation PowerPoint</vt:lpstr>
      <vt:lpstr>Géométrie considérée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Chloé CHAVARDES</dc:creator>
  <cp:lastModifiedBy>denis horlait</cp:lastModifiedBy>
  <cp:revision>212</cp:revision>
  <cp:lastPrinted>2021-12-14T19:02:47Z</cp:lastPrinted>
  <dcterms:created xsi:type="dcterms:W3CDTF">2017-08-23T16:42:55Z</dcterms:created>
  <dcterms:modified xsi:type="dcterms:W3CDTF">2021-12-16T07:53:21Z</dcterms:modified>
</cp:coreProperties>
</file>