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handoutMasterIdLst>
    <p:handoutMasterId r:id="rId60"/>
  </p:handoutMasterIdLst>
  <p:sldIdLst>
    <p:sldId id="257" r:id="rId2"/>
    <p:sldId id="281" r:id="rId3"/>
    <p:sldId id="325" r:id="rId4"/>
    <p:sldId id="283" r:id="rId5"/>
    <p:sldId id="284" r:id="rId6"/>
    <p:sldId id="258" r:id="rId7"/>
    <p:sldId id="259" r:id="rId8"/>
    <p:sldId id="289" r:id="rId9"/>
    <p:sldId id="294" r:id="rId10"/>
    <p:sldId id="293" r:id="rId11"/>
    <p:sldId id="295" r:id="rId12"/>
    <p:sldId id="332" r:id="rId13"/>
    <p:sldId id="333" r:id="rId14"/>
    <p:sldId id="335" r:id="rId15"/>
    <p:sldId id="264" r:id="rId16"/>
    <p:sldId id="336" r:id="rId17"/>
    <p:sldId id="285" r:id="rId18"/>
    <p:sldId id="301" r:id="rId19"/>
    <p:sldId id="303" r:id="rId20"/>
    <p:sldId id="263" r:id="rId21"/>
    <p:sldId id="272" r:id="rId22"/>
    <p:sldId id="334" r:id="rId23"/>
    <p:sldId id="322" r:id="rId24"/>
    <p:sldId id="265" r:id="rId25"/>
    <p:sldId id="323" r:id="rId26"/>
    <p:sldId id="269" r:id="rId27"/>
    <p:sldId id="324" r:id="rId28"/>
    <p:sldId id="299" r:id="rId29"/>
    <p:sldId id="320" r:id="rId30"/>
    <p:sldId id="321" r:id="rId31"/>
    <p:sldId id="311" r:id="rId32"/>
    <p:sldId id="313" r:id="rId33"/>
    <p:sldId id="314" r:id="rId34"/>
    <p:sldId id="307" r:id="rId35"/>
    <p:sldId id="327" r:id="rId36"/>
    <p:sldId id="308" r:id="rId37"/>
    <p:sldId id="328" r:id="rId38"/>
    <p:sldId id="329" r:id="rId39"/>
    <p:sldId id="330" r:id="rId40"/>
    <p:sldId id="300" r:id="rId41"/>
    <p:sldId id="306" r:id="rId42"/>
    <p:sldId id="279" r:id="rId43"/>
    <p:sldId id="341" r:id="rId44"/>
    <p:sldId id="280" r:id="rId45"/>
    <p:sldId id="339" r:id="rId46"/>
    <p:sldId id="338" r:id="rId47"/>
    <p:sldId id="340" r:id="rId48"/>
    <p:sldId id="319" r:id="rId49"/>
    <p:sldId id="318" r:id="rId50"/>
    <p:sldId id="277" r:id="rId51"/>
    <p:sldId id="278" r:id="rId52"/>
    <p:sldId id="315" r:id="rId53"/>
    <p:sldId id="317" r:id="rId54"/>
    <p:sldId id="331" r:id="rId55"/>
    <p:sldId id="326" r:id="rId56"/>
    <p:sldId id="337" r:id="rId57"/>
    <p:sldId id="316" r:id="rId5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03C9"/>
    <a:srgbClr val="33CC33"/>
    <a:srgbClr val="CC9900"/>
    <a:srgbClr val="FFFFCC"/>
    <a:srgbClr val="009999"/>
    <a:srgbClr val="00FF00"/>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73898" autoAdjust="0"/>
  </p:normalViewPr>
  <p:slideViewPr>
    <p:cSldViewPr>
      <p:cViewPr varScale="1">
        <p:scale>
          <a:sx n="109" d="100"/>
          <a:sy n="109" d="100"/>
        </p:scale>
        <p:origin x="-612" y="-78"/>
      </p:cViewPr>
      <p:guideLst>
        <p:guide orient="horz" pos="2448"/>
        <p:guide pos="2880"/>
      </p:guideLst>
    </p:cSldViewPr>
  </p:slideViewPr>
  <p:notesTextViewPr>
    <p:cViewPr>
      <p:scale>
        <a:sx n="100" d="100"/>
        <a:sy n="100" d="100"/>
      </p:scale>
      <p:origin x="0" y="0"/>
    </p:cViewPr>
  </p:notesTextViewPr>
  <p:sorterViewPr>
    <p:cViewPr>
      <p:scale>
        <a:sx n="66" d="100"/>
        <a:sy n="66" d="100"/>
      </p:scale>
      <p:origin x="0" y="39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E07A97-8F1F-EC41-B2DF-5A21BC471558}" type="datetimeFigureOut">
              <a:rPr lang="fr-FR" smtClean="0"/>
              <a:pPr/>
              <a:t>11/02/2010</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234203-F094-744B-9A79-BF7F675EC750}" type="slidenum">
              <a:rPr lang="en-US" smtClean="0"/>
              <a:pPr/>
              <a:t>‹N°›</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82920-FB1A-4C54-9CD1-5FA9DE70DD0D}" type="datetimeFigureOut">
              <a:rPr lang="fr-FR" smtClean="0"/>
              <a:pPr/>
              <a:t>11/02/2010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BEDD6-9F9F-401B-83EE-D9B64E3044F4}" type="slidenum">
              <a:rPr lang="fr-FR" smtClean="0"/>
              <a:pPr/>
              <a:t>‹N°›</a:t>
            </a:fld>
            <a:endParaRPr lang="fr-F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17</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200" kern="1200" dirty="0" smtClean="0">
                <a:solidFill>
                  <a:schemeClr val="tx1"/>
                </a:solidFill>
                <a:latin typeface="+mn-lt"/>
                <a:ea typeface="+mn-ea"/>
                <a:cs typeface="+mn-cs"/>
              </a:rPr>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200" kern="1200" dirty="0" smtClean="0">
                <a:solidFill>
                  <a:schemeClr val="tx1"/>
                </a:solidFill>
                <a:latin typeface="+mn-lt"/>
                <a:ea typeface="+mn-ea"/>
                <a:cs typeface="+mn-cs"/>
              </a:rPr>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sz="1200" kern="1200" dirty="0" err="1" smtClean="0">
                <a:solidFill>
                  <a:schemeClr val="tx1"/>
                </a:solidFill>
                <a:latin typeface="+mn-lt"/>
                <a:ea typeface="+mn-ea"/>
                <a:cs typeface="+mn-cs"/>
              </a:rPr>
              <a:t>Higgs</a:t>
            </a:r>
            <a:r>
              <a:rPr lang="fr-FR" sz="1200" kern="1200" dirty="0" smtClean="0">
                <a:solidFill>
                  <a:schemeClr val="tx1"/>
                </a:solidFill>
                <a:latin typeface="+mn-lt"/>
                <a:ea typeface="+mn-ea"/>
                <a:cs typeface="+mn-cs"/>
              </a:rPr>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20</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25</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559ED8-62A5-44B3-9A8C-5839D0DC5079}" type="slidenum">
              <a:rPr lang="en-GB" smtClean="0"/>
              <a:pPr fontAlgn="base">
                <a:spcBef>
                  <a:spcPct val="0"/>
                </a:spcBef>
                <a:spcAft>
                  <a:spcPct val="0"/>
                </a:spcAft>
                <a:defRPr/>
              </a:pPr>
              <a:t>39</a:t>
            </a:fld>
            <a:endParaRPr lang="en-GB"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14400"/>
            <a:r>
              <a:rPr lang="fr-FR" smtClean="0"/>
              <a:t>ICRC 2007- Merida</a:t>
            </a:r>
          </a:p>
        </p:txBody>
      </p:sp>
      <p:sp>
        <p:nvSpPr>
          <p:cNvPr id="9219" name="Rectangle 2"/>
          <p:cNvSpPr>
            <a:spLocks noGrp="1" noRot="1" noChangeAspect="1" noChangeArrowheads="1" noTextEdit="1"/>
          </p:cNvSpPr>
          <p:nvPr>
            <p:ph type="sldImg"/>
          </p:nvPr>
        </p:nvSpPr>
        <p:spPr>
          <a:xfrm>
            <a:off x="1144588" y="685800"/>
            <a:ext cx="4568825" cy="3427413"/>
          </a:xfrm>
          <a:ln/>
        </p:spPr>
      </p:sp>
      <p:sp>
        <p:nvSpPr>
          <p:cNvPr id="9220" name="Rectangle 3"/>
          <p:cNvSpPr>
            <a:spLocks noGrp="1" noChangeArrowheads="1"/>
          </p:cNvSpPr>
          <p:nvPr>
            <p:ph type="body" idx="1"/>
          </p:nvPr>
        </p:nvSpPr>
        <p:spPr>
          <a:xfrm>
            <a:off x="684509" y="4342222"/>
            <a:ext cx="5488983" cy="4115389"/>
          </a:xfrm>
          <a:noFill/>
          <a:ln/>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49</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402" tIns="45700" rIns="91402" bIns="45700" anchor="b">
            <a:prstTxWarp prst="textNoShape">
              <a:avLst/>
            </a:prstTxWarp>
          </a:bodyPr>
          <a:lstStyle/>
          <a:p>
            <a:pPr algn="r"/>
            <a:fld id="{E4FE9F7C-1243-8548-9A9B-58D74E33EAA1}" type="slidenum">
              <a:rPr lang="en-US" sz="1200">
                <a:solidFill>
                  <a:schemeClr val="tx1"/>
                </a:solidFill>
                <a:latin typeface="Times" charset="0"/>
              </a:rPr>
              <a:pPr algn="r"/>
              <a:t>52</a:t>
            </a:fld>
            <a:endParaRPr lang="en-US" sz="1200">
              <a:solidFill>
                <a:schemeClr val="tx1"/>
              </a:solidFill>
              <a:latin typeface="Times" charset="0"/>
            </a:endParaRPr>
          </a:p>
        </p:txBody>
      </p:sp>
      <p:sp>
        <p:nvSpPr>
          <p:cNvPr id="156675" name="Rectangle 7"/>
          <p:cNvSpPr txBox="1">
            <a:spLocks noGrp="1" noChangeArrowheads="1"/>
          </p:cNvSpPr>
          <p:nvPr/>
        </p:nvSpPr>
        <p:spPr bwMode="auto">
          <a:xfrm>
            <a:off x="3884613" y="8685213"/>
            <a:ext cx="2973387" cy="458787"/>
          </a:xfrm>
          <a:prstGeom prst="rect">
            <a:avLst/>
          </a:prstGeom>
          <a:noFill/>
          <a:ln w="9525">
            <a:noFill/>
            <a:miter lim="800000"/>
            <a:headEnd/>
            <a:tailEnd/>
          </a:ln>
        </p:spPr>
        <p:txBody>
          <a:bodyPr lIns="91395" tIns="45696" rIns="91395" bIns="45696" anchor="b">
            <a:prstTxWarp prst="textNoShape">
              <a:avLst/>
            </a:prstTxWarp>
          </a:bodyPr>
          <a:lstStyle/>
          <a:p>
            <a:pPr algn="r" defTabSz="912813"/>
            <a:fld id="{85B4F1A0-EFA0-BA4A-8538-9B22692AED58}" type="slidenum">
              <a:rPr lang="en-US" sz="3900"/>
              <a:pPr algn="r" defTabSz="912813"/>
              <a:t>52</a:t>
            </a:fld>
            <a:endParaRPr lang="en-US" sz="3900"/>
          </a:p>
        </p:txBody>
      </p:sp>
      <p:sp>
        <p:nvSpPr>
          <p:cNvPr id="156676" name="Rectangle 7"/>
          <p:cNvSpPr txBox="1">
            <a:spLocks noGrp="1" noChangeArrowheads="1"/>
          </p:cNvSpPr>
          <p:nvPr/>
        </p:nvSpPr>
        <p:spPr bwMode="auto">
          <a:xfrm>
            <a:off x="3883025" y="8685213"/>
            <a:ext cx="2974975" cy="458787"/>
          </a:xfrm>
          <a:prstGeom prst="rect">
            <a:avLst/>
          </a:prstGeom>
          <a:noFill/>
          <a:ln w="9525">
            <a:noFill/>
            <a:miter lim="800000"/>
            <a:headEnd/>
            <a:tailEnd/>
          </a:ln>
        </p:spPr>
        <p:txBody>
          <a:bodyPr lIns="92051" tIns="46028" rIns="92051" bIns="46028" anchor="b">
            <a:prstTxWarp prst="textNoShape">
              <a:avLst/>
            </a:prstTxWarp>
          </a:bodyPr>
          <a:lstStyle/>
          <a:p>
            <a:pPr algn="r" defTabSz="919163"/>
            <a:fld id="{CE57606F-D9AD-F348-92C6-AD2DD498B57B}" type="slidenum">
              <a:rPr lang="en-US" sz="1300"/>
              <a:pPr algn="r" defTabSz="919163"/>
              <a:t>52</a:t>
            </a:fld>
            <a:endParaRPr lang="en-US" sz="1300"/>
          </a:p>
        </p:txBody>
      </p:sp>
      <p:sp>
        <p:nvSpPr>
          <p:cNvPr id="156677" name="Rectangle 2"/>
          <p:cNvSpPr>
            <a:spLocks noGrp="1" noRot="1" noChangeAspect="1" noChangeArrowheads="1" noTextEdit="1"/>
          </p:cNvSpPr>
          <p:nvPr>
            <p:ph type="sldImg"/>
          </p:nvPr>
        </p:nvSpPr>
        <p:spPr bwMode="auto">
          <a:xfrm>
            <a:off x="1147763" y="685800"/>
            <a:ext cx="4570412" cy="3429000"/>
          </a:xfrm>
          <a:noFill/>
          <a:ln>
            <a:solidFill>
              <a:srgbClr val="000000"/>
            </a:solidFill>
            <a:miter lim="800000"/>
            <a:headEnd/>
            <a:tailEnd/>
          </a:ln>
        </p:spPr>
      </p:sp>
      <p:sp>
        <p:nvSpPr>
          <p:cNvPr id="156678" name="Rectangle 3"/>
          <p:cNvSpPr>
            <a:spLocks noGrp="1" noChangeArrowheads="1"/>
          </p:cNvSpPr>
          <p:nvPr>
            <p:ph type="body" idx="1"/>
          </p:nvPr>
        </p:nvSpPr>
        <p:spPr bwMode="auto">
          <a:noFill/>
        </p:spPr>
        <p:txBody>
          <a:bodyPr wrap="square" lIns="92051" tIns="46028" rIns="92051" bIns="46028" numCol="1" anchor="t" anchorCtr="0" compatLnSpc="1">
            <a:prstTxWarp prst="textNoShape">
              <a:avLst/>
            </a:prstTxWarp>
          </a:bodyPr>
          <a:lstStyle/>
          <a:p>
            <a:pPr eaLnBrk="1" hangingPunct="1"/>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a:t>
            </a:r>
            <a:r>
              <a:rPr lang="fr-FR" sz="1200" kern="1200" baseline="0" dirty="0" smtClean="0">
                <a:solidFill>
                  <a:schemeClr val="tx1"/>
                </a:solidFill>
                <a:latin typeface="+mn-lt"/>
                <a:ea typeface="+mn-ea"/>
                <a:cs typeface="+mn-cs"/>
              </a:rPr>
              <a:t> création du LAPP, la plupart de ses physiciens travaillaient sur des expériences situées au CERN, hormis une équipe qui travaillait sur l’étude des neutrinos à la centrale nucléaire du Bugey.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qui </a:t>
            </a:r>
            <a:r>
              <a:rPr lang="en-US" baseline="0" dirty="0" err="1" smtClean="0"/>
              <a:t>regroupe</a:t>
            </a:r>
            <a:r>
              <a:rPr lang="en-US" baseline="0" dirty="0" smtClean="0"/>
              <a:t> </a:t>
            </a:r>
            <a:r>
              <a:rPr lang="en-US" baseline="0" dirty="0" err="1" smtClean="0"/>
              <a:t>l’etude</a:t>
            </a:r>
            <a:r>
              <a:rPr lang="en-US" baseline="0" dirty="0" smtClean="0"/>
              <a:t> des </a:t>
            </a:r>
            <a:r>
              <a:rPr lang="en-US" baseline="0" dirty="0" err="1" smtClean="0"/>
              <a:t>rayonnements</a:t>
            </a:r>
            <a:r>
              <a:rPr lang="en-US" baseline="0" dirty="0" smtClean="0"/>
              <a:t> </a:t>
            </a:r>
            <a:r>
              <a:rPr lang="en-US" baseline="0" dirty="0" err="1" smtClean="0"/>
              <a:t>cosmiques</a:t>
            </a:r>
            <a:r>
              <a:rPr lang="en-US" baseline="0" dirty="0" smtClean="0"/>
              <a:t> de </a:t>
            </a:r>
            <a:r>
              <a:rPr lang="en-US" baseline="0" dirty="0" err="1" smtClean="0"/>
              <a:t>hautes</a:t>
            </a:r>
            <a:r>
              <a:rPr lang="en-US" baseline="0" dirty="0" smtClean="0"/>
              <a:t> </a:t>
            </a:r>
            <a:r>
              <a:rPr lang="en-US" baseline="0" dirty="0" err="1" smtClean="0"/>
              <a:t>energie</a:t>
            </a:r>
            <a:r>
              <a:rPr lang="en-US" baseline="0" dirty="0" smtClean="0"/>
              <a:t> et de </a:t>
            </a:r>
            <a:r>
              <a:rPr lang="en-US" baseline="0" dirty="0" err="1" smtClean="0"/>
              <a:t>leurs</a:t>
            </a:r>
            <a:r>
              <a:rPr lang="en-US" baseline="0" dirty="0" smtClean="0"/>
              <a:t> sources </a:t>
            </a:r>
            <a:r>
              <a:rPr lang="en-US" baseline="0" dirty="0" err="1" smtClean="0"/>
              <a:t>ainsi</a:t>
            </a:r>
            <a:r>
              <a:rPr lang="en-US" baseline="0" dirty="0" smtClean="0"/>
              <a:t> </a:t>
            </a:r>
            <a:r>
              <a:rPr lang="en-US" baseline="0" dirty="0" err="1" smtClean="0"/>
              <a:t>que</a:t>
            </a:r>
            <a:r>
              <a:rPr lang="en-US" baseline="0" dirty="0" smtClean="0"/>
              <a:t> la </a:t>
            </a:r>
            <a:r>
              <a:rPr lang="en-US" baseline="0" dirty="0" err="1" smtClean="0"/>
              <a:t>recherche</a:t>
            </a:r>
            <a:r>
              <a:rPr lang="en-US" baseline="0" dirty="0" smtClean="0"/>
              <a:t> des </a:t>
            </a:r>
            <a:r>
              <a:rPr lang="en-US" baseline="0" dirty="0" err="1" smtClean="0"/>
              <a:t>ondes</a:t>
            </a:r>
            <a:r>
              <a:rPr lang="en-US" baseline="0" dirty="0" smtClean="0"/>
              <a:t> </a:t>
            </a:r>
            <a:r>
              <a:rPr lang="en-US" baseline="0" dirty="0" err="1" smtClean="0"/>
              <a:t>gravitationnelles</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Environ 70 chercheurs, expérimentateurs du LAPP ou théoriciens du LAPTH, ainsi qu’une vingtaine de jeunes préparant leur thèse, travaillent</a:t>
            </a:r>
            <a:r>
              <a:rPr lang="fr-FR" sz="1200" kern="1200" baseline="0" dirty="0" smtClean="0">
                <a:solidFill>
                  <a:schemeClr val="tx1"/>
                </a:solidFill>
                <a:latin typeface="+mn-lt"/>
                <a:ea typeface="+mn-ea"/>
                <a:cs typeface="+mn-cs"/>
              </a:rPr>
              <a:t> ici</a:t>
            </a:r>
            <a:r>
              <a:rPr lang="fr-FR" sz="1200" kern="1200" dirty="0" smtClean="0">
                <a:solidFill>
                  <a:schemeClr val="tx1"/>
                </a:solidFill>
                <a:latin typeface="+mn-lt"/>
                <a:ea typeface="+mn-ea"/>
                <a:cs typeface="+mn-cs"/>
              </a:rPr>
              <a:t>. Pour concevoir et construire les appareillages indispensables a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6A3A676-BCB8-47FC-8298-DE698C43249E}" type="slidenum">
              <a:rPr lang="en-GB"/>
              <a:pPr/>
              <a:t>8</a:t>
            </a:fld>
            <a:endParaRPr lang="en-GB"/>
          </a:p>
        </p:txBody>
      </p:sp>
      <p:sp>
        <p:nvSpPr>
          <p:cNvPr id="71683" name="Rectangle 2"/>
          <p:cNvSpPr>
            <a:spLocks noGrp="1" noRot="1" noChangeAspect="1" noChangeArrowheads="1" noTextEdit="1"/>
          </p:cNvSpPr>
          <p:nvPr>
            <p:ph type="sldImg"/>
          </p:nvPr>
        </p:nvSpPr>
        <p:spPr>
          <a:xfrm>
            <a:off x="1193800" y="681038"/>
            <a:ext cx="4545013" cy="3408362"/>
          </a:xfrm>
          <a:solidFill>
            <a:srgbClr val="FFFFFF"/>
          </a:solidFill>
          <a:ln/>
        </p:spPr>
      </p:sp>
      <p:sp>
        <p:nvSpPr>
          <p:cNvPr id="71684" name="Rectangle 3"/>
          <p:cNvSpPr>
            <a:spLocks noGrp="1" noChangeArrowheads="1"/>
          </p:cNvSpPr>
          <p:nvPr>
            <p:ph type="body" idx="1"/>
          </p:nvPr>
        </p:nvSpPr>
        <p:spPr>
          <a:xfrm>
            <a:off x="884238" y="4362450"/>
            <a:ext cx="5089525" cy="4089400"/>
          </a:xfrm>
          <a:solidFill>
            <a:srgbClr val="FFFFFF"/>
          </a:solidFill>
          <a:ln>
            <a:solidFill>
              <a:srgbClr val="000000"/>
            </a:solidFill>
          </a:ln>
        </p:spPr>
        <p:txBody>
          <a:bodyPr lIns="84536" tIns="42268" rIns="84536" bIns="42268"/>
          <a:lstStyle/>
          <a:p>
            <a:pPr eaLnBrk="1" hangingPunct="1"/>
            <a:r>
              <a:rPr lang="en-GB" dirty="0" smtClean="0"/>
              <a:t>La physique des </a:t>
            </a:r>
            <a:r>
              <a:rPr lang="en-GB" dirty="0" err="1" smtClean="0"/>
              <a:t>particules</a:t>
            </a:r>
            <a:r>
              <a:rPr lang="en-GB" dirty="0" smtClean="0"/>
              <a:t> ne se </a:t>
            </a:r>
            <a:r>
              <a:rPr lang="en-GB" dirty="0" err="1" smtClean="0"/>
              <a:t>contente</a:t>
            </a:r>
            <a:r>
              <a:rPr lang="en-GB" dirty="0" smtClean="0"/>
              <a:t> pas de </a:t>
            </a:r>
            <a:r>
              <a:rPr lang="en-GB" dirty="0" err="1" smtClean="0"/>
              <a:t>repertorier</a:t>
            </a:r>
            <a:r>
              <a:rPr lang="en-GB" dirty="0" smtClean="0"/>
              <a:t> les </a:t>
            </a:r>
            <a:r>
              <a:rPr lang="en-GB" dirty="0" err="1" smtClean="0"/>
              <a:t>particules</a:t>
            </a:r>
            <a:r>
              <a:rPr lang="en-GB" dirty="0" smtClean="0"/>
              <a:t> </a:t>
            </a:r>
            <a:r>
              <a:rPr lang="en-GB" dirty="0" err="1" smtClean="0"/>
              <a:t>elementaires</a:t>
            </a:r>
            <a:r>
              <a:rPr lang="en-GB" dirty="0" smtClean="0"/>
              <a:t>, </a:t>
            </a:r>
            <a:r>
              <a:rPr lang="en-GB" dirty="0" err="1" smtClean="0"/>
              <a:t>mais</a:t>
            </a:r>
            <a:r>
              <a:rPr lang="en-GB" dirty="0" smtClean="0"/>
              <a:t> </a:t>
            </a:r>
            <a:r>
              <a:rPr lang="en-GB" dirty="0" err="1" smtClean="0"/>
              <a:t>cherche</a:t>
            </a:r>
            <a:r>
              <a:rPr lang="en-GB" dirty="0" smtClean="0"/>
              <a:t> </a:t>
            </a:r>
            <a:r>
              <a:rPr lang="en-GB" dirty="0" err="1" smtClean="0"/>
              <a:t>aussi</a:t>
            </a:r>
            <a:r>
              <a:rPr lang="en-GB" dirty="0" smtClean="0"/>
              <a:t> a </a:t>
            </a:r>
            <a:r>
              <a:rPr lang="en-GB" dirty="0" err="1" smtClean="0"/>
              <a:t>expliquer</a:t>
            </a:r>
            <a:r>
              <a:rPr lang="en-GB" dirty="0" smtClean="0"/>
              <a:t>  </a:t>
            </a:r>
            <a:r>
              <a:rPr lang="en-GB" dirty="0" err="1" smtClean="0"/>
              <a:t>quelles</a:t>
            </a:r>
            <a:r>
              <a:rPr lang="en-GB" dirty="0" smtClean="0"/>
              <a:t> forces </a:t>
            </a:r>
            <a:r>
              <a:rPr lang="en-GB" dirty="0" err="1" smtClean="0"/>
              <a:t>subissent</a:t>
            </a:r>
            <a:r>
              <a:rPr lang="en-GB" dirty="0" smtClean="0"/>
              <a:t> les </a:t>
            </a:r>
            <a:r>
              <a:rPr lang="en-GB" dirty="0" err="1" smtClean="0"/>
              <a:t>particules</a:t>
            </a:r>
            <a:r>
              <a:rPr lang="en-GB" dirty="0" smtClean="0"/>
              <a:t> </a:t>
            </a:r>
            <a:r>
              <a:rPr lang="en-GB" dirty="0" err="1" smtClean="0"/>
              <a:t>lorsqu'elles</a:t>
            </a:r>
            <a:r>
              <a:rPr lang="en-GB" dirty="0" smtClean="0"/>
              <a:t> se </a:t>
            </a:r>
            <a:r>
              <a:rPr lang="en-GB" dirty="0" err="1" smtClean="0"/>
              <a:t>rencontrent</a:t>
            </a:r>
            <a:r>
              <a:rPr lang="en-GB" dirty="0" smtClean="0"/>
              <a:t>. </a:t>
            </a:r>
            <a:r>
              <a:rPr lang="en-GB" dirty="0" err="1" smtClean="0"/>
              <a:t>Ce</a:t>
            </a:r>
            <a:r>
              <a:rPr lang="en-GB" dirty="0" smtClean="0"/>
              <a:t> </a:t>
            </a:r>
            <a:r>
              <a:rPr lang="en-GB" dirty="0" err="1" smtClean="0"/>
              <a:t>sont</a:t>
            </a:r>
            <a:r>
              <a:rPr lang="en-GB" dirty="0" smtClean="0"/>
              <a:t> </a:t>
            </a:r>
            <a:r>
              <a:rPr lang="en-GB" dirty="0" err="1" smtClean="0"/>
              <a:t>ces</a:t>
            </a:r>
            <a:r>
              <a:rPr lang="en-GB" dirty="0" smtClean="0"/>
              <a:t> forces (</a:t>
            </a:r>
            <a:r>
              <a:rPr lang="en-GB" dirty="0" err="1" smtClean="0"/>
              <a:t>que</a:t>
            </a:r>
            <a:r>
              <a:rPr lang="en-GB" dirty="0" smtClean="0"/>
              <a:t> </a:t>
            </a:r>
            <a:r>
              <a:rPr lang="en-GB" dirty="0" err="1" smtClean="0"/>
              <a:t>l'on</a:t>
            </a:r>
            <a:r>
              <a:rPr lang="en-GB" dirty="0" smtClean="0"/>
              <a:t> </a:t>
            </a:r>
            <a:r>
              <a:rPr lang="en-GB" dirty="0" err="1" smtClean="0"/>
              <a:t>appelle</a:t>
            </a:r>
            <a:r>
              <a:rPr lang="en-GB" dirty="0" smtClean="0"/>
              <a:t> </a:t>
            </a:r>
            <a:r>
              <a:rPr lang="en-GB" dirty="0" err="1" smtClean="0"/>
              <a:t>aussi</a:t>
            </a:r>
            <a:r>
              <a:rPr lang="en-GB" dirty="0" smtClean="0"/>
              <a:t> interaction)  qui </a:t>
            </a:r>
            <a:r>
              <a:rPr lang="en-GB" dirty="0" err="1" smtClean="0"/>
              <a:t>vont</a:t>
            </a:r>
            <a:r>
              <a:rPr lang="en-GB" dirty="0" smtClean="0"/>
              <a:t> </a:t>
            </a:r>
            <a:r>
              <a:rPr lang="en-GB" dirty="0" err="1" smtClean="0"/>
              <a:t>servir</a:t>
            </a:r>
            <a:r>
              <a:rPr lang="en-GB" dirty="0" smtClean="0"/>
              <a:t> de </a:t>
            </a:r>
            <a:r>
              <a:rPr lang="en-GB" dirty="0" err="1" smtClean="0"/>
              <a:t>ciment</a:t>
            </a:r>
            <a:r>
              <a:rPr lang="en-GB" dirty="0" smtClean="0"/>
              <a:t> pour </a:t>
            </a:r>
            <a:r>
              <a:rPr lang="en-GB" dirty="0" err="1" smtClean="0"/>
              <a:t>fabriquer</a:t>
            </a:r>
            <a:r>
              <a:rPr lang="en-GB" dirty="0" smtClean="0"/>
              <a:t> les nucleons, les </a:t>
            </a:r>
            <a:r>
              <a:rPr lang="en-GB" dirty="0" err="1" smtClean="0"/>
              <a:t>noyaux</a:t>
            </a:r>
            <a:r>
              <a:rPr lang="en-GB" dirty="0" smtClean="0"/>
              <a:t>, les </a:t>
            </a:r>
            <a:r>
              <a:rPr lang="en-GB" dirty="0" err="1" smtClean="0"/>
              <a:t>atomes</a:t>
            </a:r>
            <a:r>
              <a:rPr lang="en-GB" dirty="0" smtClean="0"/>
              <a:t>, et </a:t>
            </a:r>
            <a:r>
              <a:rPr lang="en-GB" dirty="0" err="1" smtClean="0"/>
              <a:t>toute</a:t>
            </a:r>
            <a:r>
              <a:rPr lang="en-GB" dirty="0" smtClean="0"/>
              <a:t> la </a:t>
            </a:r>
            <a:r>
              <a:rPr lang="en-GB" dirty="0" err="1" smtClean="0"/>
              <a:t>matiere</a:t>
            </a:r>
            <a:r>
              <a:rPr lang="en-GB" dirty="0" smtClean="0"/>
              <a:t> </a:t>
            </a:r>
            <a:r>
              <a:rPr lang="en-GB" dirty="0" err="1" smtClean="0"/>
              <a:t>que</a:t>
            </a:r>
            <a:r>
              <a:rPr lang="en-GB" dirty="0" smtClean="0"/>
              <a:t> nous </a:t>
            </a:r>
            <a:r>
              <a:rPr lang="en-GB" dirty="0" err="1" smtClean="0"/>
              <a:t>connaissons</a:t>
            </a:r>
            <a:r>
              <a:rPr lang="en-GB" dirty="0" smtClean="0"/>
              <a:t>.</a:t>
            </a:r>
          </a:p>
          <a:p>
            <a:pPr eaLnBrk="1" hangingPunct="1"/>
            <a:endParaRPr lang="en-GB" dirty="0" smtClean="0"/>
          </a:p>
          <a:p>
            <a:pPr eaLnBrk="1" hangingPunct="1"/>
            <a:r>
              <a:rPr lang="en-GB" dirty="0" smtClean="0"/>
              <a:t>En phys des part la force (= </a:t>
            </a:r>
            <a:r>
              <a:rPr lang="en-GB" dirty="0" err="1" smtClean="0"/>
              <a:t>l'interaction</a:t>
            </a:r>
            <a:r>
              <a:rPr lang="en-GB" dirty="0" smtClean="0"/>
              <a:t>) qui </a:t>
            </a:r>
            <a:r>
              <a:rPr lang="en-GB" dirty="0" err="1" smtClean="0"/>
              <a:t>s'exerce</a:t>
            </a:r>
            <a:r>
              <a:rPr lang="en-GB" dirty="0" smtClean="0"/>
              <a:t> entre 2 </a:t>
            </a:r>
            <a:r>
              <a:rPr lang="en-GB" dirty="0" err="1" smtClean="0"/>
              <a:t>particules</a:t>
            </a:r>
            <a:r>
              <a:rPr lang="en-GB" dirty="0" smtClean="0"/>
              <a:t> </a:t>
            </a:r>
            <a:r>
              <a:rPr lang="en-GB" dirty="0" err="1" smtClean="0"/>
              <a:t>est</a:t>
            </a:r>
            <a:r>
              <a:rPr lang="en-GB" dirty="0" smtClean="0"/>
              <a:t> </a:t>
            </a:r>
            <a:r>
              <a:rPr lang="en-GB" dirty="0" err="1" smtClean="0"/>
              <a:t>decrite</a:t>
            </a:r>
            <a:r>
              <a:rPr lang="en-GB" dirty="0" smtClean="0"/>
              <a:t> </a:t>
            </a:r>
            <a:r>
              <a:rPr lang="en-GB" dirty="0" err="1" smtClean="0"/>
              <a:t>comme</a:t>
            </a:r>
            <a:r>
              <a:rPr lang="en-GB" dirty="0" smtClean="0"/>
              <a:t> </a:t>
            </a:r>
            <a:r>
              <a:rPr lang="en-GB" dirty="0" err="1" smtClean="0"/>
              <a:t>l'echange</a:t>
            </a:r>
            <a:r>
              <a:rPr lang="en-GB" dirty="0" smtClean="0"/>
              <a:t> </a:t>
            </a:r>
            <a:r>
              <a:rPr lang="en-GB" dirty="0" err="1" smtClean="0"/>
              <a:t>d'une</a:t>
            </a:r>
            <a:r>
              <a:rPr lang="en-GB" dirty="0" smtClean="0"/>
              <a:t> </a:t>
            </a:r>
            <a:r>
              <a:rPr lang="en-GB" dirty="0" err="1" smtClean="0"/>
              <a:t>particule</a:t>
            </a:r>
            <a:r>
              <a:rPr lang="en-GB" dirty="0" smtClean="0"/>
              <a:t> </a:t>
            </a:r>
            <a:r>
              <a:rPr lang="en-GB" dirty="0" err="1" smtClean="0"/>
              <a:t>messagere</a:t>
            </a:r>
            <a:r>
              <a:rPr lang="en-GB" dirty="0" smtClean="0"/>
              <a:t>. </a:t>
            </a:r>
            <a:r>
              <a:rPr lang="en-GB" dirty="0" err="1" smtClean="0"/>
              <a:t>Expliquer</a:t>
            </a:r>
            <a:r>
              <a:rPr lang="en-GB" dirty="0" smtClean="0"/>
              <a:t> l' </a:t>
            </a:r>
            <a:r>
              <a:rPr lang="en-GB" dirty="0" err="1" smtClean="0"/>
              <a:t>analogie</a:t>
            </a:r>
            <a:r>
              <a:rPr lang="en-GB" dirty="0" smtClean="0"/>
              <a:t> avec le </a:t>
            </a:r>
            <a:r>
              <a:rPr lang="en-GB" dirty="0" err="1" smtClean="0"/>
              <a:t>ballon</a:t>
            </a:r>
            <a:r>
              <a:rPr lang="en-GB" dirty="0" smtClean="0"/>
              <a:t> et les barques.  </a:t>
            </a:r>
          </a:p>
          <a:p>
            <a:pPr eaLnBrk="1" hangingPunct="1"/>
            <a:r>
              <a:rPr lang="en-GB" dirty="0" err="1" smtClean="0"/>
              <a:t>Avez-vous</a:t>
            </a:r>
            <a:r>
              <a:rPr lang="en-GB" dirty="0" smtClean="0"/>
              <a:t> un skate-board ?</a:t>
            </a:r>
          </a:p>
          <a:p>
            <a:pPr eaLnBrk="1" hangingPunct="1"/>
            <a:r>
              <a:rPr lang="en-GB" dirty="0" err="1" smtClean="0"/>
              <a:t>Quand</a:t>
            </a:r>
            <a:r>
              <a:rPr lang="en-GB" dirty="0" smtClean="0"/>
              <a:t> je lance le </a:t>
            </a:r>
            <a:r>
              <a:rPr lang="en-GB" dirty="0" err="1" smtClean="0"/>
              <a:t>ballon</a:t>
            </a:r>
            <a:r>
              <a:rPr lang="en-GB" dirty="0" smtClean="0"/>
              <a:t> ma barque </a:t>
            </a:r>
            <a:r>
              <a:rPr lang="en-GB" dirty="0" err="1" smtClean="0"/>
              <a:t>recule</a:t>
            </a:r>
            <a:r>
              <a:rPr lang="en-GB" dirty="0" smtClean="0"/>
              <a:t>, </a:t>
            </a:r>
            <a:r>
              <a:rPr lang="en-GB" dirty="0" err="1" smtClean="0"/>
              <a:t>elle</a:t>
            </a:r>
            <a:r>
              <a:rPr lang="en-GB" dirty="0" smtClean="0"/>
              <a:t> </a:t>
            </a:r>
            <a:r>
              <a:rPr lang="en-GB" dirty="0" err="1" smtClean="0"/>
              <a:t>subit</a:t>
            </a:r>
            <a:r>
              <a:rPr lang="en-GB" dirty="0" smtClean="0"/>
              <a:t> </a:t>
            </a:r>
            <a:r>
              <a:rPr lang="en-GB" dirty="0" err="1" smtClean="0"/>
              <a:t>donc</a:t>
            </a:r>
            <a:r>
              <a:rPr lang="en-GB" dirty="0" smtClean="0"/>
              <a:t> </a:t>
            </a:r>
            <a:r>
              <a:rPr lang="en-GB" dirty="0" err="1" smtClean="0"/>
              <a:t>une</a:t>
            </a:r>
            <a:r>
              <a:rPr lang="en-GB" dirty="0" smtClean="0"/>
              <a:t> interaction.... (</a:t>
            </a:r>
            <a:r>
              <a:rPr lang="en-GB" dirty="0" err="1" smtClean="0"/>
              <a:t>preciser</a:t>
            </a:r>
            <a:r>
              <a:rPr lang="en-GB" dirty="0" smtClean="0"/>
              <a:t> </a:t>
            </a:r>
            <a:r>
              <a:rPr lang="en-GB" dirty="0" err="1" smtClean="0"/>
              <a:t>qu'il</a:t>
            </a:r>
            <a:r>
              <a:rPr lang="en-GB" dirty="0" smtClean="0"/>
              <a:t> ne </a:t>
            </a:r>
            <a:r>
              <a:rPr lang="en-GB" dirty="0" err="1" smtClean="0"/>
              <a:t>s'agit</a:t>
            </a:r>
            <a:r>
              <a:rPr lang="en-GB" dirty="0" smtClean="0"/>
              <a:t> </a:t>
            </a:r>
            <a:r>
              <a:rPr lang="en-GB" dirty="0" err="1" smtClean="0"/>
              <a:t>que</a:t>
            </a:r>
            <a:r>
              <a:rPr lang="en-GB" dirty="0" smtClean="0"/>
              <a:t> </a:t>
            </a:r>
            <a:r>
              <a:rPr lang="en-GB" dirty="0" err="1" smtClean="0"/>
              <a:t>d'une</a:t>
            </a:r>
            <a:r>
              <a:rPr lang="en-GB" dirty="0" smtClean="0"/>
              <a:t> </a:t>
            </a:r>
            <a:r>
              <a:rPr lang="en-GB" dirty="0" err="1" smtClean="0"/>
              <a:t>analogie</a:t>
            </a:r>
            <a:r>
              <a:rPr lang="en-GB" dirty="0" smtClean="0"/>
              <a:t> qui a </a:t>
            </a:r>
            <a:r>
              <a:rPr lang="en-GB" dirty="0" err="1" smtClean="0"/>
              <a:t>ses</a:t>
            </a:r>
            <a:r>
              <a:rPr lang="en-GB" dirty="0" smtClean="0"/>
              <a:t> </a:t>
            </a:r>
            <a:r>
              <a:rPr lang="en-GB" dirty="0" err="1" smtClean="0"/>
              <a:t>limites</a:t>
            </a:r>
            <a:r>
              <a:rPr lang="en-GB" dirty="0" smtClean="0"/>
              <a:t>).</a:t>
            </a:r>
          </a:p>
          <a:p>
            <a:pPr eaLnBrk="1" hangingPunct="1"/>
            <a:endParaRPr lang="en-GB" dirty="0" smtClean="0"/>
          </a:p>
          <a:p>
            <a:pPr eaLnBrk="1" hangingPunct="1"/>
            <a:r>
              <a:rPr lang="en-GB" dirty="0" smtClean="0"/>
              <a:t>Si le </a:t>
            </a:r>
            <a:r>
              <a:rPr lang="en-GB" dirty="0" err="1" smtClean="0"/>
              <a:t>ballon</a:t>
            </a:r>
            <a:r>
              <a:rPr lang="en-GB" dirty="0" smtClean="0"/>
              <a:t> </a:t>
            </a:r>
            <a:r>
              <a:rPr lang="en-GB" dirty="0" err="1" smtClean="0"/>
              <a:t>est</a:t>
            </a:r>
            <a:r>
              <a:rPr lang="en-GB" dirty="0" smtClean="0"/>
              <a:t> </a:t>
            </a:r>
            <a:r>
              <a:rPr lang="en-GB" dirty="0" err="1" smtClean="0"/>
              <a:t>tres</a:t>
            </a:r>
            <a:r>
              <a:rPr lang="en-GB" dirty="0" smtClean="0"/>
              <a:t> </a:t>
            </a:r>
            <a:r>
              <a:rPr lang="en-GB" dirty="0" err="1" smtClean="0"/>
              <a:t>lourd</a:t>
            </a:r>
            <a:r>
              <a:rPr lang="en-GB" dirty="0" smtClean="0"/>
              <a:t>, on ne </a:t>
            </a:r>
            <a:r>
              <a:rPr lang="en-GB" dirty="0" err="1" smtClean="0"/>
              <a:t>peut</a:t>
            </a:r>
            <a:r>
              <a:rPr lang="en-GB" dirty="0" smtClean="0"/>
              <a:t> pas le lancer </a:t>
            </a:r>
            <a:r>
              <a:rPr lang="en-GB" dirty="0" err="1" smtClean="0"/>
              <a:t>tres</a:t>
            </a:r>
            <a:r>
              <a:rPr lang="en-GB" dirty="0" smtClean="0"/>
              <a:t> loin. De la meme </a:t>
            </a:r>
            <a:r>
              <a:rPr lang="en-GB" dirty="0" err="1" smtClean="0"/>
              <a:t>facon</a:t>
            </a:r>
            <a:r>
              <a:rPr lang="en-GB" dirty="0" smtClean="0"/>
              <a:t> la </a:t>
            </a:r>
            <a:r>
              <a:rPr lang="en-GB" dirty="0" err="1" smtClean="0"/>
              <a:t>portee</a:t>
            </a:r>
            <a:r>
              <a:rPr lang="en-GB" dirty="0" smtClean="0"/>
              <a:t> </a:t>
            </a:r>
            <a:r>
              <a:rPr lang="en-GB" dirty="0" err="1" smtClean="0"/>
              <a:t>d'une</a:t>
            </a:r>
            <a:r>
              <a:rPr lang="en-GB" dirty="0" smtClean="0"/>
              <a:t> interaction depend de la masse de la </a:t>
            </a:r>
            <a:r>
              <a:rPr lang="en-GB" dirty="0" err="1" smtClean="0"/>
              <a:t>particule</a:t>
            </a:r>
            <a:r>
              <a:rPr lang="en-GB" dirty="0" smtClean="0"/>
              <a:t> </a:t>
            </a:r>
            <a:r>
              <a:rPr lang="en-GB" dirty="0" err="1" smtClean="0"/>
              <a:t>messagere</a:t>
            </a:r>
            <a:r>
              <a:rPr lang="en-GB" dirty="0" smtClean="0"/>
              <a:t>. Plus </a:t>
            </a:r>
            <a:r>
              <a:rPr lang="en-GB" dirty="0" err="1" smtClean="0"/>
              <a:t>elle</a:t>
            </a:r>
            <a:r>
              <a:rPr lang="en-GB" dirty="0" smtClean="0"/>
              <a:t> </a:t>
            </a:r>
            <a:r>
              <a:rPr lang="en-GB" dirty="0" err="1" smtClean="0"/>
              <a:t>est</a:t>
            </a:r>
            <a:r>
              <a:rPr lang="en-GB" dirty="0" smtClean="0"/>
              <a:t> massive plus la </a:t>
            </a:r>
            <a:r>
              <a:rPr lang="en-GB" dirty="0" err="1" smtClean="0"/>
              <a:t>portee</a:t>
            </a:r>
            <a:r>
              <a:rPr lang="en-GB" dirty="0" smtClean="0"/>
              <a:t> </a:t>
            </a:r>
            <a:r>
              <a:rPr lang="en-GB" dirty="0" err="1" smtClean="0"/>
              <a:t>est</a:t>
            </a:r>
            <a:r>
              <a:rPr lang="en-GB" dirty="0" smtClean="0"/>
              <a:t> </a:t>
            </a:r>
            <a:r>
              <a:rPr lang="en-GB" dirty="0" err="1" smtClean="0"/>
              <a:t>courte</a:t>
            </a:r>
            <a:r>
              <a:rPr lang="en-GB" dirty="0" smtClean="0"/>
              <a:t>.</a:t>
            </a:r>
          </a:p>
          <a:p>
            <a:pPr eaLnBrk="1" hangingPunct="1"/>
            <a:r>
              <a:rPr lang="en-GB" dirty="0" err="1" smtClean="0"/>
              <a:t>Dans</a:t>
            </a:r>
            <a:r>
              <a:rPr lang="en-GB" dirty="0" smtClean="0"/>
              <a:t> </a:t>
            </a:r>
            <a:r>
              <a:rPr lang="en-GB" dirty="0" err="1" smtClean="0"/>
              <a:t>certains</a:t>
            </a:r>
            <a:r>
              <a:rPr lang="en-GB" dirty="0" smtClean="0"/>
              <a:t> </a:t>
            </a:r>
            <a:r>
              <a:rPr lang="en-GB" dirty="0" err="1" smtClean="0"/>
              <a:t>cas</a:t>
            </a:r>
            <a:r>
              <a:rPr lang="en-GB" dirty="0" smtClean="0"/>
              <a:t> </a:t>
            </a:r>
            <a:r>
              <a:rPr lang="en-GB" dirty="0" err="1" smtClean="0"/>
              <a:t>d'interaction</a:t>
            </a:r>
            <a:r>
              <a:rPr lang="en-GB" dirty="0" smtClean="0"/>
              <a:t> un </a:t>
            </a:r>
            <a:r>
              <a:rPr lang="en-GB" dirty="0" err="1" smtClean="0"/>
              <a:t>peu</a:t>
            </a:r>
            <a:r>
              <a:rPr lang="en-GB" dirty="0" smtClean="0"/>
              <a:t> </a:t>
            </a:r>
            <a:r>
              <a:rPr lang="en-GB" dirty="0" err="1" smtClean="0"/>
              <a:t>complexe</a:t>
            </a:r>
            <a:r>
              <a:rPr lang="en-GB" dirty="0" smtClean="0"/>
              <a:t> </a:t>
            </a:r>
            <a:r>
              <a:rPr lang="en-GB" dirty="0" err="1" smtClean="0"/>
              <a:t>il</a:t>
            </a:r>
            <a:r>
              <a:rPr lang="en-GB" dirty="0" smtClean="0"/>
              <a:t> y a </a:t>
            </a:r>
            <a:r>
              <a:rPr lang="en-GB" dirty="0" err="1" smtClean="0"/>
              <a:t>aussi</a:t>
            </a:r>
            <a:r>
              <a:rPr lang="en-GB" dirty="0" smtClean="0"/>
              <a:t> un </a:t>
            </a:r>
            <a:r>
              <a:rPr lang="en-GB" dirty="0" err="1" smtClean="0"/>
              <a:t>effet</a:t>
            </a:r>
            <a:r>
              <a:rPr lang="en-GB" dirty="0" smtClean="0"/>
              <a:t> de collage... la </a:t>
            </a:r>
            <a:r>
              <a:rPr lang="en-GB" dirty="0" err="1" smtClean="0"/>
              <a:t>particule</a:t>
            </a:r>
            <a:r>
              <a:rPr lang="en-GB" dirty="0" smtClean="0"/>
              <a:t> </a:t>
            </a:r>
            <a:r>
              <a:rPr lang="en-GB" dirty="0" err="1" smtClean="0"/>
              <a:t>messagere</a:t>
            </a:r>
            <a:r>
              <a:rPr lang="en-GB" dirty="0" smtClean="0"/>
              <a:t> </a:t>
            </a:r>
            <a:r>
              <a:rPr lang="en-GB" dirty="0" err="1" smtClean="0"/>
              <a:t>reste</a:t>
            </a:r>
            <a:r>
              <a:rPr lang="en-GB" dirty="0" smtClean="0"/>
              <a:t> "</a:t>
            </a:r>
            <a:r>
              <a:rPr lang="en-GB" dirty="0" err="1" smtClean="0"/>
              <a:t>collee</a:t>
            </a:r>
            <a:r>
              <a:rPr lang="en-GB" dirty="0" smtClean="0"/>
              <a:t>" a </a:t>
            </a:r>
            <a:r>
              <a:rPr lang="en-GB" dirty="0" err="1" smtClean="0"/>
              <a:t>ses</a:t>
            </a:r>
            <a:r>
              <a:rPr lang="en-GB" dirty="0" smtClean="0"/>
              <a:t> </a:t>
            </a:r>
            <a:r>
              <a:rPr lang="en-GB" dirty="0" err="1" smtClean="0"/>
              <a:t>particules</a:t>
            </a:r>
            <a:r>
              <a:rPr lang="en-GB" dirty="0" smtClean="0"/>
              <a:t> de </a:t>
            </a:r>
            <a:r>
              <a:rPr lang="en-GB" dirty="0" err="1" smtClean="0"/>
              <a:t>matiere</a:t>
            </a:r>
            <a:r>
              <a:rPr lang="en-GB" dirty="0" smtClean="0"/>
              <a:t>. Un  </a:t>
            </a:r>
            <a:r>
              <a:rPr lang="en-GB" dirty="0" err="1" smtClean="0"/>
              <a:t>peu</a:t>
            </a:r>
            <a:r>
              <a:rPr lang="en-GB" dirty="0" smtClean="0"/>
              <a:t> </a:t>
            </a:r>
            <a:r>
              <a:rPr lang="en-GB" dirty="0" err="1" smtClean="0"/>
              <a:t>comme</a:t>
            </a:r>
            <a:r>
              <a:rPr lang="en-GB" dirty="0" smtClean="0"/>
              <a:t> </a:t>
            </a:r>
            <a:r>
              <a:rPr lang="en-GB" dirty="0" err="1" smtClean="0"/>
              <a:t>si</a:t>
            </a:r>
            <a:r>
              <a:rPr lang="en-GB" dirty="0" smtClean="0"/>
              <a:t> le </a:t>
            </a:r>
            <a:r>
              <a:rPr lang="en-GB" dirty="0" err="1" smtClean="0"/>
              <a:t>ballon</a:t>
            </a:r>
            <a:r>
              <a:rPr lang="en-GB" dirty="0" smtClean="0"/>
              <a:t> </a:t>
            </a:r>
            <a:r>
              <a:rPr lang="en-GB" dirty="0" err="1" smtClean="0"/>
              <a:t>etait</a:t>
            </a:r>
            <a:r>
              <a:rPr lang="en-GB" dirty="0" smtClean="0"/>
              <a:t> </a:t>
            </a:r>
            <a:r>
              <a:rPr lang="en-GB" dirty="0" err="1" smtClean="0"/>
              <a:t>enduit</a:t>
            </a:r>
            <a:r>
              <a:rPr lang="en-GB" dirty="0" smtClean="0"/>
              <a:t> de super-glue... On </a:t>
            </a:r>
            <a:r>
              <a:rPr lang="en-GB" dirty="0" err="1" smtClean="0"/>
              <a:t>n'arriverait</a:t>
            </a:r>
            <a:r>
              <a:rPr lang="en-GB" dirty="0" smtClean="0"/>
              <a:t> plus </a:t>
            </a:r>
            <a:r>
              <a:rPr lang="en-GB" dirty="0" err="1" smtClean="0"/>
              <a:t>alors</a:t>
            </a:r>
            <a:r>
              <a:rPr lang="en-GB" dirty="0" smtClean="0"/>
              <a:t> a </a:t>
            </a:r>
            <a:r>
              <a:rPr lang="en-GB" dirty="0" err="1" smtClean="0"/>
              <a:t>decoller</a:t>
            </a:r>
            <a:r>
              <a:rPr lang="en-GB" dirty="0" smtClean="0"/>
              <a:t> </a:t>
            </a:r>
            <a:r>
              <a:rPr lang="en-GB" dirty="0" err="1" smtClean="0"/>
              <a:t>sa</a:t>
            </a:r>
            <a:r>
              <a:rPr lang="en-GB" dirty="0" smtClean="0"/>
              <a:t> main du </a:t>
            </a:r>
            <a:r>
              <a:rPr lang="en-GB" dirty="0" err="1" smtClean="0"/>
              <a:t>ballon</a:t>
            </a:r>
            <a:r>
              <a:rPr lang="en-GB" dirty="0" smtClean="0"/>
              <a:t>. </a:t>
            </a:r>
            <a:r>
              <a:rPr lang="en-GB" dirty="0" err="1" smtClean="0"/>
              <a:t>Dans</a:t>
            </a:r>
            <a:r>
              <a:rPr lang="en-GB" dirty="0" smtClean="0"/>
              <a:t> </a:t>
            </a:r>
            <a:r>
              <a:rPr lang="en-GB" dirty="0" err="1" smtClean="0"/>
              <a:t>ce</a:t>
            </a:r>
            <a:r>
              <a:rPr lang="en-GB" dirty="0" smtClean="0"/>
              <a:t> </a:t>
            </a:r>
            <a:r>
              <a:rPr lang="en-GB" dirty="0" err="1" smtClean="0"/>
              <a:t>cas</a:t>
            </a:r>
            <a:r>
              <a:rPr lang="en-GB" dirty="0" smtClean="0"/>
              <a:t> la </a:t>
            </a:r>
            <a:r>
              <a:rPr lang="en-GB" dirty="0" err="1" smtClean="0"/>
              <a:t>portee</a:t>
            </a:r>
            <a:r>
              <a:rPr lang="en-GB" dirty="0" smtClean="0"/>
              <a:t> de </a:t>
            </a:r>
            <a:r>
              <a:rPr lang="en-GB" dirty="0" err="1" smtClean="0"/>
              <a:t>l'interaction</a:t>
            </a:r>
            <a:r>
              <a:rPr lang="en-GB" dirty="0" smtClean="0"/>
              <a:t> </a:t>
            </a:r>
            <a:r>
              <a:rPr lang="en-GB" dirty="0" err="1" smtClean="0"/>
              <a:t>est</a:t>
            </a:r>
            <a:r>
              <a:rPr lang="en-GB" dirty="0" smtClean="0"/>
              <a:t> </a:t>
            </a:r>
            <a:r>
              <a:rPr lang="en-GB" dirty="0" err="1" smtClean="0"/>
              <a:t>faible</a:t>
            </a:r>
            <a:r>
              <a:rPr lang="en-GB" dirty="0" smtClean="0"/>
              <a:t>. </a:t>
            </a:r>
            <a:r>
              <a:rPr lang="en-GB" dirty="0" err="1" smtClean="0"/>
              <a:t>Cela</a:t>
            </a:r>
            <a:r>
              <a:rPr lang="en-GB" dirty="0" smtClean="0"/>
              <a:t> arrive pour </a:t>
            </a:r>
            <a:r>
              <a:rPr lang="en-GB" dirty="0" err="1" smtClean="0"/>
              <a:t>une</a:t>
            </a:r>
            <a:r>
              <a:rPr lang="en-GB" dirty="0" smtClean="0"/>
              <a:t> </a:t>
            </a:r>
            <a:r>
              <a:rPr lang="en-GB" dirty="0" err="1" smtClean="0"/>
              <a:t>seule</a:t>
            </a:r>
            <a:r>
              <a:rPr lang="en-GB" dirty="0" smtClean="0"/>
              <a:t> des interaction </a:t>
            </a:r>
            <a:r>
              <a:rPr lang="en-GB" dirty="0" err="1" smtClean="0"/>
              <a:t>dont</a:t>
            </a:r>
            <a:r>
              <a:rPr lang="en-GB" dirty="0" smtClean="0"/>
              <a:t> nous </a:t>
            </a:r>
            <a:r>
              <a:rPr lang="en-GB" dirty="0" err="1" smtClean="0"/>
              <a:t>allons</a:t>
            </a:r>
            <a:r>
              <a:rPr lang="en-GB" dirty="0" smtClean="0"/>
              <a:t> </a:t>
            </a:r>
            <a:r>
              <a:rPr lang="en-GB" dirty="0" err="1" smtClean="0"/>
              <a:t>parler</a:t>
            </a:r>
            <a:r>
              <a:rPr lang="en-GB" dirty="0" smtClean="0"/>
              <a:t>.</a:t>
            </a:r>
          </a:p>
          <a:p>
            <a:pPr eaLnBrk="1" hangingPunct="1"/>
            <a:endParaRPr lang="en-GB" dirty="0" smtClean="0"/>
          </a:p>
          <a:p>
            <a:pPr eaLnBrk="1" hangingPunct="1"/>
            <a:r>
              <a:rPr lang="en-GB" dirty="0" smtClean="0"/>
              <a:t>Notre </a:t>
            </a:r>
            <a:r>
              <a:rPr lang="en-GB" dirty="0" err="1" smtClean="0"/>
              <a:t>monde</a:t>
            </a:r>
            <a:r>
              <a:rPr lang="en-GB" dirty="0" smtClean="0"/>
              <a:t> </a:t>
            </a:r>
            <a:r>
              <a:rPr lang="en-GB" dirty="0" err="1" smtClean="0"/>
              <a:t>est</a:t>
            </a:r>
            <a:r>
              <a:rPr lang="en-GB" dirty="0" smtClean="0"/>
              <a:t> </a:t>
            </a:r>
            <a:r>
              <a:rPr lang="en-GB" dirty="0" err="1" smtClean="0"/>
              <a:t>regi</a:t>
            </a:r>
            <a:r>
              <a:rPr lang="en-GB" dirty="0" smtClean="0"/>
              <a:t> par </a:t>
            </a:r>
            <a:r>
              <a:rPr lang="en-GB" dirty="0" err="1" smtClean="0"/>
              <a:t>quatre</a:t>
            </a:r>
            <a:r>
              <a:rPr lang="en-GB" dirty="0" smtClean="0"/>
              <a:t> forces (=interactions) </a:t>
            </a:r>
            <a:r>
              <a:rPr lang="en-GB" dirty="0" err="1" smtClean="0"/>
              <a:t>fondamentales</a:t>
            </a:r>
            <a:r>
              <a:rPr lang="en-GB" dirty="0" smtClean="0"/>
              <a:t>. </a:t>
            </a:r>
            <a:r>
              <a:rPr lang="en-GB" dirty="0" err="1" smtClean="0"/>
              <a:t>Lesquelles</a:t>
            </a:r>
            <a:r>
              <a:rPr lang="en-GB" dirty="0" smtClean="0"/>
              <a:t> ???</a:t>
            </a:r>
          </a:p>
          <a:p>
            <a:pPr eaLnBrk="1" hangingPunct="1"/>
            <a:endParaRPr lang="en-GB" dirty="0" smtClean="0"/>
          </a:p>
          <a:p>
            <a:pPr eaLnBrk="1" hangingPunct="1"/>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200" kern="1200" dirty="0" smtClean="0">
                <a:solidFill>
                  <a:schemeClr val="tx1"/>
                </a:solidFill>
                <a:latin typeface="+mn-lt"/>
                <a:ea typeface="+mn-ea"/>
                <a:cs typeface="+mn-cs"/>
              </a:rPr>
              <a:t>Ce modèle, bien que très satisfaisant  et jamais mis en défaut par l’expérience, n’est cependant pas sans lacunes et laisse plusieurs questions sans réponse… en voici quelques exemples :</a:t>
            </a:r>
          </a:p>
          <a:p>
            <a:pPr lvl="0"/>
            <a:r>
              <a:rPr lang="fr-FR" sz="1200" kern="1200" dirty="0" smtClean="0">
                <a:solidFill>
                  <a:schemeClr val="tx1"/>
                </a:solidFill>
                <a:latin typeface="+mn-lt"/>
                <a:ea typeface="+mn-ea"/>
                <a:cs typeface="+mn-cs"/>
              </a:rPr>
              <a:t>Le modèle n’arrive pas à intégrer la gravitation, qui est pourtant une des forces qui régit l’univers à notre échelle.  </a:t>
            </a:r>
          </a:p>
          <a:p>
            <a:pPr lvl="0"/>
            <a:r>
              <a:rPr lang="fr-FR" sz="1200" kern="1200" dirty="0" smtClean="0">
                <a:solidFill>
                  <a:schemeClr val="tx1"/>
                </a:solidFill>
                <a:latin typeface="+mn-lt"/>
                <a:ea typeface="+mn-ea"/>
                <a:cs typeface="+mn-cs"/>
              </a:rPr>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200" kern="1200" dirty="0" smtClean="0">
                <a:solidFill>
                  <a:schemeClr val="tx1"/>
                </a:solidFill>
                <a:latin typeface="+mn-lt"/>
                <a:ea typeface="+mn-ea"/>
                <a:cs typeface="+mn-cs"/>
              </a:rPr>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200" kern="1200" dirty="0" smtClean="0">
                <a:solidFill>
                  <a:schemeClr val="tx1"/>
                </a:solidFill>
                <a:latin typeface="+mn-lt"/>
                <a:ea typeface="+mn-ea"/>
                <a:cs typeface="+mn-cs"/>
              </a:rPr>
              <a:t>Enfin, pourquoi quarks et leptons ont-ils une masse ? et pourquoi cette masse diffère-t-elle entre ces diverses particules? un élément essentiel du modèle n’a toujours pas été mis en évidence et pourrait éclairer cette question: le boson de </a:t>
            </a:r>
            <a:r>
              <a:rPr lang="fr-FR" sz="1200" kern="1200" dirty="0" err="1" smtClean="0">
                <a:solidFill>
                  <a:schemeClr val="tx1"/>
                </a:solidFill>
                <a:latin typeface="+mn-lt"/>
                <a:ea typeface="+mn-ea"/>
                <a:cs typeface="+mn-cs"/>
              </a:rPr>
              <a:t>Higgs</a:t>
            </a:r>
            <a:r>
              <a:rPr lang="fr-FR" sz="1200" kern="1200" dirty="0" smtClean="0">
                <a:solidFill>
                  <a:schemeClr val="tx1"/>
                </a:solidFill>
                <a:latin typeface="+mn-lt"/>
                <a:ea typeface="+mn-ea"/>
                <a:cs typeface="+mn-cs"/>
              </a:rPr>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200" kern="1200" dirty="0" smtClean="0">
                <a:solidFill>
                  <a:schemeClr val="tx1"/>
                </a:solidFill>
                <a:latin typeface="+mn-lt"/>
                <a:ea typeface="+mn-ea"/>
                <a:cs typeface="+mn-cs"/>
              </a:rPr>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60F8793F-104C-40BE-B7FB-404E1B44A618}" type="datetime1">
              <a:rPr lang="fr-FR" smtClean="0"/>
              <a:pPr/>
              <a:t>11/02/2010</a:t>
            </a:fld>
            <a:endParaRPr lang="fr-BE"/>
          </a:p>
        </p:txBody>
      </p:sp>
      <p:sp>
        <p:nvSpPr>
          <p:cNvPr id="5" name="Espace réservé du pied de page 4"/>
          <p:cNvSpPr>
            <a:spLocks noGrp="1"/>
          </p:cNvSpPr>
          <p:nvPr>
            <p:ph type="ftr" sz="quarter" idx="11"/>
          </p:nvPr>
        </p:nvSpPr>
        <p:spPr/>
        <p:txBody>
          <a:bodyPr/>
          <a:lstStyle/>
          <a:p>
            <a:r>
              <a:rPr lang="fr-FR" smtClean="0"/>
              <a:t>Visite LAPP Fevrier 2010</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8CC52864-7141-4C22-802E-167172317E34}" type="datetime1">
              <a:rPr lang="fr-FR" smtClean="0"/>
              <a:pPr/>
              <a:t>11/02/2010</a:t>
            </a:fld>
            <a:endParaRPr lang="fr-BE"/>
          </a:p>
        </p:txBody>
      </p:sp>
      <p:sp>
        <p:nvSpPr>
          <p:cNvPr id="5" name="Espace réservé du pied de page 4"/>
          <p:cNvSpPr>
            <a:spLocks noGrp="1"/>
          </p:cNvSpPr>
          <p:nvPr>
            <p:ph type="ftr" sz="quarter" idx="11"/>
          </p:nvPr>
        </p:nvSpPr>
        <p:spPr/>
        <p:txBody>
          <a:bodyPr/>
          <a:lstStyle/>
          <a:p>
            <a:r>
              <a:rPr lang="fr-FR" smtClean="0"/>
              <a:t>Visite LAPP Fevrier 2010</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B564C5AE-6356-44F8-9132-B2BE36950E12}" type="datetime1">
              <a:rPr lang="fr-FR" smtClean="0"/>
              <a:pPr/>
              <a:t>11/02/2010</a:t>
            </a:fld>
            <a:endParaRPr lang="fr-BE"/>
          </a:p>
        </p:txBody>
      </p:sp>
      <p:sp>
        <p:nvSpPr>
          <p:cNvPr id="5" name="Espace réservé du pied de page 4"/>
          <p:cNvSpPr>
            <a:spLocks noGrp="1"/>
          </p:cNvSpPr>
          <p:nvPr>
            <p:ph type="ftr" sz="quarter" idx="11"/>
          </p:nvPr>
        </p:nvSpPr>
        <p:spPr/>
        <p:txBody>
          <a:bodyPr/>
          <a:lstStyle/>
          <a:p>
            <a:r>
              <a:rPr lang="fr-FR" smtClean="0"/>
              <a:t>Visite LAPP Fevrier 2010</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fld id="{6D009C20-8E73-4FA1-ACC5-8011E75C2E20}" type="datetime1">
              <a:rPr lang="fr-FR" smtClean="0"/>
              <a:pPr>
                <a:defRPr/>
              </a:pPr>
              <a:t>11/02/2010</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Visite LAPP Fevrier 2010</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BCB8081-0956-4372-B7A0-2617CDC078FD}"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fld id="{85721274-AB34-4F1A-8FC7-25E8D1FC710B}" type="datetime1">
              <a:rPr lang="fr-FR" smtClean="0"/>
              <a:pPr/>
              <a:t>11/02/2010</a:t>
            </a:fld>
            <a:endParaRPr lang="fr-BE"/>
          </a:p>
        </p:txBody>
      </p:sp>
      <p:sp>
        <p:nvSpPr>
          <p:cNvPr id="5" name="Espace réservé du pied de page 4"/>
          <p:cNvSpPr>
            <a:spLocks noGrp="1"/>
          </p:cNvSpPr>
          <p:nvPr>
            <p:ph type="ftr" sz="quarter" idx="11"/>
          </p:nvPr>
        </p:nvSpPr>
        <p:spPr/>
        <p:txBody>
          <a:bodyPr/>
          <a:lstStyle>
            <a:lvl1pPr>
              <a:defRPr>
                <a:solidFill>
                  <a:srgbClr val="FF0000"/>
                </a:solidFill>
              </a:defRPr>
            </a:lvl1pPr>
          </a:lstStyle>
          <a:p>
            <a:r>
              <a:rPr lang="fr-FR" smtClean="0"/>
              <a:t>Visite LAPP Fevrier 2010</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DFCC48A-7773-4E52-9119-6E79F5957106}" type="datetime1">
              <a:rPr lang="fr-FR" smtClean="0"/>
              <a:pPr/>
              <a:t>11/02/2010</a:t>
            </a:fld>
            <a:endParaRPr lang="fr-BE"/>
          </a:p>
        </p:txBody>
      </p:sp>
      <p:sp>
        <p:nvSpPr>
          <p:cNvPr id="5" name="Espace réservé du pied de page 4"/>
          <p:cNvSpPr>
            <a:spLocks noGrp="1"/>
          </p:cNvSpPr>
          <p:nvPr>
            <p:ph type="ftr" sz="quarter" idx="11"/>
          </p:nvPr>
        </p:nvSpPr>
        <p:spPr/>
        <p:txBody>
          <a:bodyPr/>
          <a:lstStyle/>
          <a:p>
            <a:r>
              <a:rPr lang="fr-FR" smtClean="0"/>
              <a:t>Visite LAPP Fevrier 2010</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F66E7FE5-3A00-422E-ACE0-2CA08D8DB2E4}" type="datetime1">
              <a:rPr lang="fr-FR" smtClean="0"/>
              <a:pPr/>
              <a:t>11/02/2010</a:t>
            </a:fld>
            <a:endParaRPr lang="fr-BE"/>
          </a:p>
        </p:txBody>
      </p:sp>
      <p:sp>
        <p:nvSpPr>
          <p:cNvPr id="6" name="Espace réservé du pied de page 5"/>
          <p:cNvSpPr>
            <a:spLocks noGrp="1"/>
          </p:cNvSpPr>
          <p:nvPr>
            <p:ph type="ftr" sz="quarter" idx="11"/>
          </p:nvPr>
        </p:nvSpPr>
        <p:spPr/>
        <p:txBody>
          <a:bodyPr/>
          <a:lstStyle/>
          <a:p>
            <a:r>
              <a:rPr lang="fr-FR" smtClean="0"/>
              <a:t>Visite LAPP Fevrier 2010</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48D3B0C0-965B-4419-8C03-336C12DAF397}" type="datetime1">
              <a:rPr lang="fr-FR" smtClean="0"/>
              <a:pPr/>
              <a:t>11/02/2010</a:t>
            </a:fld>
            <a:endParaRPr lang="fr-BE"/>
          </a:p>
        </p:txBody>
      </p:sp>
      <p:sp>
        <p:nvSpPr>
          <p:cNvPr id="8" name="Espace réservé du pied de page 7"/>
          <p:cNvSpPr>
            <a:spLocks noGrp="1"/>
          </p:cNvSpPr>
          <p:nvPr>
            <p:ph type="ftr" sz="quarter" idx="11"/>
          </p:nvPr>
        </p:nvSpPr>
        <p:spPr/>
        <p:txBody>
          <a:bodyPr/>
          <a:lstStyle/>
          <a:p>
            <a:r>
              <a:rPr lang="fr-FR" smtClean="0"/>
              <a:t>Visite LAPP Fevrier 2010</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7A266567-74EE-4826-B94C-AD11AD190831}" type="datetime1">
              <a:rPr lang="fr-FR" smtClean="0"/>
              <a:pPr/>
              <a:t>11/02/2010</a:t>
            </a:fld>
            <a:endParaRPr lang="fr-BE"/>
          </a:p>
        </p:txBody>
      </p:sp>
      <p:sp>
        <p:nvSpPr>
          <p:cNvPr id="4" name="Espace réservé du pied de page 3"/>
          <p:cNvSpPr>
            <a:spLocks noGrp="1"/>
          </p:cNvSpPr>
          <p:nvPr>
            <p:ph type="ftr" sz="quarter" idx="11"/>
          </p:nvPr>
        </p:nvSpPr>
        <p:spPr/>
        <p:txBody>
          <a:bodyPr/>
          <a:lstStyle/>
          <a:p>
            <a:r>
              <a:rPr lang="fr-FR" smtClean="0"/>
              <a:t>Visite LAPP Fevrier 2010</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E6979D8-4E7C-439A-B2D3-6358C3174103}" type="datetime1">
              <a:rPr lang="fr-FR" smtClean="0"/>
              <a:pPr/>
              <a:t>11/02/2010</a:t>
            </a:fld>
            <a:endParaRPr lang="fr-BE"/>
          </a:p>
        </p:txBody>
      </p:sp>
      <p:sp>
        <p:nvSpPr>
          <p:cNvPr id="3" name="Espace réservé du pied de page 2"/>
          <p:cNvSpPr>
            <a:spLocks noGrp="1"/>
          </p:cNvSpPr>
          <p:nvPr>
            <p:ph type="ftr" sz="quarter" idx="11"/>
          </p:nvPr>
        </p:nvSpPr>
        <p:spPr/>
        <p:txBody>
          <a:bodyPr/>
          <a:lstStyle/>
          <a:p>
            <a:r>
              <a:rPr lang="fr-FR" smtClean="0"/>
              <a:t>Visite LAPP Fevrier 2010</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2E87C60-8E71-4DB4-9F9E-9D6AAFF79BC0}" type="datetime1">
              <a:rPr lang="fr-FR" smtClean="0"/>
              <a:pPr/>
              <a:t>11/02/2010</a:t>
            </a:fld>
            <a:endParaRPr lang="fr-BE"/>
          </a:p>
        </p:txBody>
      </p:sp>
      <p:sp>
        <p:nvSpPr>
          <p:cNvPr id="6" name="Espace réservé du pied de page 5"/>
          <p:cNvSpPr>
            <a:spLocks noGrp="1"/>
          </p:cNvSpPr>
          <p:nvPr>
            <p:ph type="ftr" sz="quarter" idx="11"/>
          </p:nvPr>
        </p:nvSpPr>
        <p:spPr/>
        <p:txBody>
          <a:bodyPr/>
          <a:lstStyle/>
          <a:p>
            <a:r>
              <a:rPr lang="fr-FR" smtClean="0"/>
              <a:t>Visite LAPP Fevrier 2010</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B350007-6A6D-431A-BA1F-2998F5CCAA19}" type="datetime1">
              <a:rPr lang="fr-FR" smtClean="0"/>
              <a:pPr/>
              <a:t>11/02/2010</a:t>
            </a:fld>
            <a:endParaRPr lang="fr-BE"/>
          </a:p>
        </p:txBody>
      </p:sp>
      <p:sp>
        <p:nvSpPr>
          <p:cNvPr id="6" name="Espace réservé du pied de page 5"/>
          <p:cNvSpPr>
            <a:spLocks noGrp="1"/>
          </p:cNvSpPr>
          <p:nvPr>
            <p:ph type="ftr" sz="quarter" idx="11"/>
          </p:nvPr>
        </p:nvSpPr>
        <p:spPr/>
        <p:txBody>
          <a:bodyPr/>
          <a:lstStyle/>
          <a:p>
            <a:r>
              <a:rPr lang="fr-FR" smtClean="0"/>
              <a:t>Visite LAPP Fevrier 2010</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8A026-21F6-4E75-A6A9-229CCC9EB59E}" type="datetime1">
              <a:rPr lang="fr-FR" smtClean="0"/>
              <a:pPr/>
              <a:t>11/02/2010</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Visite LAPP Fevrier 2010</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wmf"/><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66.png"/><Relationship Id="rId2" Type="http://schemas.openxmlformats.org/officeDocument/2006/relationships/notesSlide" Target="../notesSlides/notesSlide15.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5" Type="http://schemas.openxmlformats.org/officeDocument/2006/relationships/image" Target="../media/image64.wmf"/><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file:///E:\jean-pierre\Direction\Communication\presentations\g_long_divx.av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ideo" Target="file:///E:\jean-pierre\Direction\Communication\presentations\g_lat_divx.av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ideo" Target="file:///E:\jean-pierre\Direction\Communication\presentations\p_lat_divx.avi"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E:\jean-pierre\Direction\Communication\presentations\debarquement.mov" TargetMode="Externa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video" Target="file:///E:\jean-pierre\Direction\Communication\presentations\STS134-with-sound.mov.AV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2051" name="Image 4" descr="Logo CNRS.jpg"/>
          <p:cNvPicPr>
            <a:picLocks noChangeAspect="1"/>
          </p:cNvPicPr>
          <p:nvPr/>
        </p:nvPicPr>
        <p:blipFill>
          <a:blip r:embed="rId4" cstate="print"/>
          <a:srcRect/>
          <a:stretch>
            <a:fillRect/>
          </a:stretch>
        </p:blipFill>
        <p:spPr bwMode="auto">
          <a:xfrm>
            <a:off x="1357313" y="6143625"/>
            <a:ext cx="1223962" cy="581025"/>
          </a:xfrm>
          <a:prstGeom prst="rect">
            <a:avLst/>
          </a:prstGeom>
          <a:noFill/>
          <a:ln w="9525">
            <a:noFill/>
            <a:miter lim="800000"/>
            <a:headEnd/>
            <a:tailEnd/>
          </a:ln>
        </p:spPr>
      </p:pic>
      <p:pic>
        <p:nvPicPr>
          <p:cNvPr id="2052" name="Image 6" descr="Logo Univ.jpg"/>
          <p:cNvPicPr>
            <a:picLocks noChangeAspect="1"/>
          </p:cNvPicPr>
          <p:nvPr/>
        </p:nvPicPr>
        <p:blipFill>
          <a:blip r:embed="rId5" cstate="print"/>
          <a:srcRect/>
          <a:stretch>
            <a:fillRect/>
          </a:stretch>
        </p:blipFill>
        <p:spPr bwMode="auto">
          <a:xfrm>
            <a:off x="6811963" y="6173788"/>
            <a:ext cx="1260475" cy="420687"/>
          </a:xfrm>
          <a:prstGeom prst="rect">
            <a:avLst/>
          </a:prstGeom>
          <a:noFill/>
          <a:ln w="9525">
            <a:noFill/>
            <a:miter lim="800000"/>
            <a:headEnd/>
            <a:tailEnd/>
          </a:ln>
        </p:spPr>
      </p:pic>
      <p:pic>
        <p:nvPicPr>
          <p:cNvPr id="9" name="Image 8" descr="Logo LAPP + texte.jpg"/>
          <p:cNvPicPr>
            <a:picLocks noChangeAspect="1"/>
          </p:cNvPicPr>
          <p:nvPr/>
        </p:nvPicPr>
        <p:blipFill>
          <a:blip r:embed="rId6" cstate="print"/>
          <a:srcRect/>
          <a:stretch>
            <a:fillRect/>
          </a:stretch>
        </p:blipFill>
        <p:spPr bwMode="auto">
          <a:xfrm>
            <a:off x="928688" y="379413"/>
            <a:ext cx="1643062" cy="1263650"/>
          </a:xfrm>
          <a:prstGeom prst="rect">
            <a:avLst/>
          </a:prstGeom>
          <a:noFill/>
          <a:ln w="9525">
            <a:noFill/>
            <a:miter lim="800000"/>
            <a:headEnd/>
            <a:tailEnd/>
          </a:ln>
        </p:spPr>
      </p:pic>
      <p:pic>
        <p:nvPicPr>
          <p:cNvPr id="2054" name="Image 11" descr="logo IN2P3.jpg"/>
          <p:cNvPicPr>
            <a:picLocks noChangeAspect="1"/>
          </p:cNvPicPr>
          <p:nvPr/>
        </p:nvPicPr>
        <p:blipFill>
          <a:blip r:embed="rId7" cstate="print"/>
          <a:srcRect/>
          <a:stretch>
            <a:fillRect/>
          </a:stretch>
        </p:blipFill>
        <p:spPr bwMode="auto">
          <a:xfrm>
            <a:off x="4102100" y="6200775"/>
            <a:ext cx="1189038" cy="466725"/>
          </a:xfrm>
          <a:prstGeom prst="rect">
            <a:avLst/>
          </a:prstGeom>
          <a:noFill/>
          <a:ln w="9525">
            <a:noFill/>
            <a:miter lim="800000"/>
            <a:headEnd/>
            <a:tailEnd/>
          </a:ln>
        </p:spPr>
      </p:pic>
      <p:sp>
        <p:nvSpPr>
          <p:cNvPr id="2055" name="Titre 12"/>
          <p:cNvSpPr>
            <a:spLocks noGrp="1"/>
          </p:cNvSpPr>
          <p:nvPr>
            <p:ph type="ctrTitle"/>
          </p:nvPr>
        </p:nvSpPr>
        <p:spPr>
          <a:xfrm>
            <a:off x="800100" y="2244725"/>
            <a:ext cx="7772400" cy="1470025"/>
          </a:xfrm>
        </p:spPr>
        <p:txBody>
          <a:bodyPr/>
          <a:lstStyle/>
          <a:p>
            <a:pPr eaLnBrk="1" hangingPunct="1"/>
            <a:r>
              <a:rPr lang="en-US" dirty="0" err="1" smtClean="0">
                <a:solidFill>
                  <a:srgbClr val="7030A0"/>
                </a:solidFill>
              </a:rPr>
              <a:t>Présentation</a:t>
            </a:r>
            <a:r>
              <a:rPr lang="en-US" dirty="0" smtClean="0">
                <a:solidFill>
                  <a:srgbClr val="7030A0"/>
                </a:solidFill>
              </a:rPr>
              <a:t> du LAPP</a:t>
            </a:r>
            <a:endParaRPr lang="fr-FR" dirty="0" smtClean="0"/>
          </a:p>
        </p:txBody>
      </p:sp>
      <p:pic>
        <p:nvPicPr>
          <p:cNvPr id="2057" name="Picture 4"/>
          <p:cNvPicPr>
            <a:picLocks noChangeArrowheads="1"/>
          </p:cNvPicPr>
          <p:nvPr/>
        </p:nvPicPr>
        <p:blipFill>
          <a:blip r:embed="rId8" cstate="print"/>
          <a:srcRect/>
          <a:stretch>
            <a:fillRect/>
          </a:stretch>
        </p:blipFill>
        <p:spPr bwMode="auto">
          <a:xfrm>
            <a:off x="4786313" y="285750"/>
            <a:ext cx="4143375" cy="1357313"/>
          </a:xfrm>
          <a:prstGeom prst="rect">
            <a:avLst/>
          </a:prstGeom>
          <a:noFill/>
          <a:ln w="12700">
            <a:noFill/>
            <a:miter lim="800000"/>
            <a:headEnd/>
            <a:tailEnd/>
          </a:ln>
        </p:spPr>
      </p:pic>
      <p:sp>
        <p:nvSpPr>
          <p:cNvPr id="10" name="ZoneTexte 9"/>
          <p:cNvSpPr txBox="1"/>
          <p:nvPr/>
        </p:nvSpPr>
        <p:spPr>
          <a:xfrm>
            <a:off x="1600200" y="4114800"/>
            <a:ext cx="5257800" cy="677108"/>
          </a:xfrm>
          <a:prstGeom prst="rect">
            <a:avLst/>
          </a:prstGeom>
          <a:noFill/>
        </p:spPr>
        <p:txBody>
          <a:bodyPr wrap="square" rtlCol="0">
            <a:spAutoFit/>
          </a:bodyPr>
          <a:lstStyle/>
          <a:p>
            <a:pPr algn="ctr"/>
            <a:r>
              <a:rPr lang="en-US" sz="2000" b="1" dirty="0" smtClean="0"/>
              <a:t>Jean-Pierre  Lees</a:t>
            </a:r>
          </a:p>
          <a:p>
            <a:pPr algn="ctr"/>
            <a:r>
              <a:rPr lang="en-US" b="1" i="1" dirty="0" smtClean="0">
                <a:solidFill>
                  <a:srgbClr val="0070C0"/>
                </a:solidFill>
              </a:rPr>
              <a:t>11 </a:t>
            </a:r>
            <a:r>
              <a:rPr lang="en-US" b="1" i="1" dirty="0" err="1" smtClean="0">
                <a:solidFill>
                  <a:srgbClr val="0070C0"/>
                </a:solidFill>
              </a:rPr>
              <a:t>fevrier</a:t>
            </a:r>
            <a:r>
              <a:rPr lang="en-US" b="1" i="1" dirty="0" smtClean="0">
                <a:solidFill>
                  <a:srgbClr val="0070C0"/>
                </a:solidFill>
              </a:rPr>
              <a:t> 2010</a:t>
            </a:r>
            <a:endParaRPr lang="en-US" b="1" i="1" dirty="0">
              <a:solidFill>
                <a:srgbClr val="0070C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Quarks et hadrons </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Visite LAPP Fevrier 2010</a:t>
            </a:r>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072066" y="1714488"/>
            <a:ext cx="3076575" cy="4038600"/>
          </a:xfrm>
          <a:prstGeom prst="rect">
            <a:avLst/>
          </a:prstGeom>
          <a:noFill/>
          <a:ln w="9525">
            <a:noFill/>
            <a:miter lim="800000"/>
            <a:headEnd/>
            <a:tailEnd/>
          </a:ln>
          <a:effectLst/>
        </p:spPr>
      </p:pic>
      <p:sp>
        <p:nvSpPr>
          <p:cNvPr id="10" name="ZoneTexte 9"/>
          <p:cNvSpPr txBox="1"/>
          <p:nvPr/>
        </p:nvSpPr>
        <p:spPr>
          <a:xfrm>
            <a:off x="214282" y="1357298"/>
            <a:ext cx="4714908" cy="5170646"/>
          </a:xfrm>
          <a:prstGeom prst="rect">
            <a:avLst/>
          </a:prstGeom>
          <a:noFill/>
        </p:spPr>
        <p:txBody>
          <a:bodyPr wrap="square" rtlCol="0">
            <a:spAutoFit/>
          </a:bodyPr>
          <a:lstStyle/>
          <a:p>
            <a:r>
              <a:rPr lang="fr-FR" sz="2400" b="1" dirty="0" smtClean="0">
                <a:latin typeface="Comic Sans MS" pitchFamily="66" charset="0"/>
              </a:rPr>
              <a:t>Les quarks ont la particularité de ne pouvoir être observés que sous la forme d’un assemblage soit de </a:t>
            </a:r>
            <a:r>
              <a:rPr lang="fr-FR" sz="2400" b="1" dirty="0" smtClean="0">
                <a:solidFill>
                  <a:srgbClr val="0070C0"/>
                </a:solidFill>
                <a:latin typeface="Comic Sans MS" pitchFamily="66" charset="0"/>
              </a:rPr>
              <a:t>trois</a:t>
            </a:r>
            <a:r>
              <a:rPr lang="fr-FR" sz="2400" b="1" dirty="0" smtClean="0">
                <a:latin typeface="Comic Sans MS" pitchFamily="66" charset="0"/>
              </a:rPr>
              <a:t> quarks (</a:t>
            </a:r>
            <a:r>
              <a:rPr lang="fr-FR" sz="2400" b="1" dirty="0" smtClean="0">
                <a:solidFill>
                  <a:srgbClr val="FF0000"/>
                </a:solidFill>
                <a:latin typeface="Comic Sans MS" pitchFamily="66" charset="0"/>
              </a:rPr>
              <a:t>les baryons</a:t>
            </a:r>
            <a:r>
              <a:rPr lang="fr-FR" sz="2400" b="1" dirty="0" smtClean="0">
                <a:latin typeface="Comic Sans MS" pitchFamily="66" charset="0"/>
              </a:rPr>
              <a:t>), soit d’un </a:t>
            </a:r>
            <a:r>
              <a:rPr lang="fr-FR" sz="2400" b="1" dirty="0" smtClean="0">
                <a:solidFill>
                  <a:srgbClr val="0070C0"/>
                </a:solidFill>
                <a:latin typeface="Comic Sans MS" pitchFamily="66" charset="0"/>
              </a:rPr>
              <a:t>quark</a:t>
            </a:r>
            <a:r>
              <a:rPr lang="fr-FR" sz="2400" b="1" dirty="0" smtClean="0">
                <a:latin typeface="Comic Sans MS" pitchFamily="66" charset="0"/>
              </a:rPr>
              <a:t>   et d’un </a:t>
            </a:r>
            <a:r>
              <a:rPr lang="fr-FR" sz="2400" b="1" dirty="0" smtClean="0">
                <a:solidFill>
                  <a:srgbClr val="0070C0"/>
                </a:solidFill>
                <a:latin typeface="Comic Sans MS" pitchFamily="66" charset="0"/>
              </a:rPr>
              <a:t>antiquark</a:t>
            </a:r>
            <a:r>
              <a:rPr lang="fr-FR" sz="2400" b="1" dirty="0" smtClean="0">
                <a:latin typeface="Comic Sans MS" pitchFamily="66" charset="0"/>
              </a:rPr>
              <a:t> (</a:t>
            </a:r>
            <a:r>
              <a:rPr lang="fr-FR" sz="2400" b="1" dirty="0" smtClean="0">
                <a:solidFill>
                  <a:srgbClr val="FF0000"/>
                </a:solidFill>
                <a:latin typeface="Comic Sans MS" pitchFamily="66" charset="0"/>
              </a:rPr>
              <a:t>les mésons</a:t>
            </a:r>
            <a:r>
              <a:rPr lang="fr-FR" sz="2400" b="1" dirty="0" smtClean="0">
                <a:latin typeface="Comic Sans MS" pitchFamily="66" charset="0"/>
              </a:rPr>
              <a:t>, comme le pion ou le kaon), ce qui a rendu leur mise en évidence longue et difficile. Baryons et mésons forment la famille des </a:t>
            </a:r>
            <a:r>
              <a:rPr lang="fr-FR" sz="2400" b="1" dirty="0" smtClean="0">
                <a:solidFill>
                  <a:srgbClr val="FF0000"/>
                </a:solidFill>
                <a:latin typeface="Comic Sans MS" pitchFamily="66" charset="0"/>
              </a:rPr>
              <a:t>hadrons</a:t>
            </a:r>
            <a:r>
              <a:rPr lang="fr-FR" sz="2400" b="1" dirty="0" smtClean="0">
                <a:latin typeface="Comic Sans MS" pitchFamily="66" charset="0"/>
              </a:rPr>
              <a:t>, les particules sensibles a l’interaction forte </a:t>
            </a:r>
            <a:endParaRPr lang="en-US" sz="2400" b="1" dirty="0" smtClean="0">
              <a:latin typeface="Comic Sans MS" pitchFamily="66" charset="0"/>
            </a:endParaRPr>
          </a:p>
          <a:p>
            <a:endParaRPr lang="fr-FR"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dirty="0" smtClean="0">
                <a:solidFill>
                  <a:srgbClr val="FF0000"/>
                </a:solidFill>
              </a:rPr>
              <a:t>Quelques grands mystères actuels</a:t>
            </a:r>
          </a:p>
        </p:txBody>
      </p:sp>
      <p:sp>
        <p:nvSpPr>
          <p:cNvPr id="20483" name="Text Box 3"/>
          <p:cNvSpPr txBox="1">
            <a:spLocks noChangeArrowheads="1"/>
          </p:cNvSpPr>
          <p:nvPr/>
        </p:nvSpPr>
        <p:spPr bwMode="auto">
          <a:xfrm>
            <a:off x="1000100" y="1357298"/>
            <a:ext cx="7643813" cy="3939540"/>
          </a:xfrm>
          <a:prstGeom prst="rect">
            <a:avLst/>
          </a:prstGeom>
          <a:noFill/>
          <a:ln w="9525">
            <a:noFill/>
            <a:miter lim="800000"/>
            <a:headEnd/>
            <a:tailEnd/>
          </a:ln>
        </p:spPr>
        <p:txBody>
          <a:bodyPr>
            <a:spAutoFit/>
          </a:bodyPr>
          <a:lstStyle/>
          <a:p>
            <a:pPr defTabSz="673100">
              <a:spcBef>
                <a:spcPct val="50000"/>
              </a:spcBef>
              <a:buFontTx/>
              <a:buChar char="•"/>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rPr>
              <a:t>Comment unifier la gravitation avec les autres forces ? </a:t>
            </a:r>
          </a:p>
          <a:p>
            <a:pPr defTabSz="673100">
              <a:spcBef>
                <a:spcPct val="50000"/>
              </a:spcBef>
              <a:buFontTx/>
              <a:buChar char="•"/>
            </a:pPr>
            <a:r>
              <a:rPr lang="fr-FR" sz="2000" b="1" dirty="0" smtClean="0">
                <a:solidFill>
                  <a:srgbClr val="0033CC"/>
                </a:solidFill>
                <a:latin typeface="Comic Sans MS" pitchFamily="66" charset="0"/>
              </a:rPr>
              <a:t> Le nombre de familles. </a:t>
            </a:r>
          </a:p>
          <a:p>
            <a:pPr defTabSz="673100">
              <a:spcBef>
                <a:spcPct val="50000"/>
              </a:spcBef>
              <a:buFontTx/>
              <a:buChar char="•"/>
            </a:pPr>
            <a:r>
              <a:rPr lang="fr-FR" sz="2000" b="1" dirty="0" smtClean="0">
                <a:solidFill>
                  <a:srgbClr val="0033CC"/>
                </a:solidFill>
                <a:latin typeface="Comic Sans MS" pitchFamily="66" charset="0"/>
              </a:rPr>
              <a:t> l’absence d'</a:t>
            </a:r>
            <a:r>
              <a:rPr lang="fr-FR" sz="2000" b="1" dirty="0" err="1" smtClean="0">
                <a:solidFill>
                  <a:srgbClr val="0033CC"/>
                </a:solidFill>
                <a:latin typeface="Comic Sans MS" pitchFamily="66" charset="0"/>
              </a:rPr>
              <a:t>anti-matière</a:t>
            </a:r>
            <a:r>
              <a:rPr lang="fr-FR" sz="2000" b="1" dirty="0" smtClean="0">
                <a:solidFill>
                  <a:srgbClr val="0033CC"/>
                </a:solidFill>
                <a:latin typeface="Comic Sans MS" pitchFamily="66" charset="0"/>
              </a:rPr>
              <a:t> dans l’univers.</a:t>
            </a:r>
          </a:p>
          <a:p>
            <a:pPr defTabSz="673100">
              <a:spcBef>
                <a:spcPct val="50000"/>
              </a:spcBef>
              <a:buFontTx/>
              <a:buChar char="•"/>
            </a:pPr>
            <a:r>
              <a:rPr lang="fr-FR" sz="2000" b="1" dirty="0" smtClean="0">
                <a:solidFill>
                  <a:srgbClr val="0033CC"/>
                </a:solidFill>
                <a:latin typeface="Comic Sans MS" pitchFamily="66" charset="0"/>
              </a:rPr>
              <a:t> La </a:t>
            </a:r>
            <a:r>
              <a:rPr lang="fr-FR" sz="2000" b="1" dirty="0">
                <a:solidFill>
                  <a:srgbClr val="0033CC"/>
                </a:solidFill>
                <a:latin typeface="Comic Sans MS" pitchFamily="66" charset="0"/>
              </a:rPr>
              <a:t>masse des particules : le boson de </a:t>
            </a:r>
            <a:r>
              <a:rPr lang="fr-FR" sz="2000" b="1" dirty="0" err="1" smtClean="0">
                <a:solidFill>
                  <a:srgbClr val="0033CC"/>
                </a:solidFill>
                <a:latin typeface="Comic Sans MS" pitchFamily="66" charset="0"/>
              </a:rPr>
              <a:t>Higgs</a:t>
            </a:r>
            <a:endParaRPr lang="fr-FR" sz="2000" b="1" dirty="0">
              <a:solidFill>
                <a:srgbClr val="0033CC"/>
              </a:solidFill>
              <a:latin typeface="Comic Sans MS" pitchFamily="66" charset="0"/>
            </a:endParaRPr>
          </a:p>
          <a:p>
            <a:pPr defTabSz="673100">
              <a:spcBef>
                <a:spcPct val="50000"/>
              </a:spcBef>
              <a:buFontTx/>
              <a:buChar char="•"/>
            </a:pPr>
            <a:r>
              <a:rPr lang="en-US" sz="2000" b="1" dirty="0" smtClean="0">
                <a:solidFill>
                  <a:srgbClr val="0033CC"/>
                </a:solidFill>
                <a:latin typeface="Comic Sans MS" pitchFamily="66" charset="0"/>
              </a:rPr>
              <a:t> La </a:t>
            </a:r>
            <a:r>
              <a:rPr lang="en-US" sz="2000" b="1" dirty="0" err="1">
                <a:solidFill>
                  <a:srgbClr val="0033CC"/>
                </a:solidFill>
                <a:latin typeface="Comic Sans MS" pitchFamily="66" charset="0"/>
              </a:rPr>
              <a:t>mati</a:t>
            </a:r>
            <a:r>
              <a:rPr lang="fr-FR" sz="2000" dirty="0">
                <a:solidFill>
                  <a:srgbClr val="0000CC"/>
                </a:solidFill>
                <a:latin typeface="Comic Sans MS" pitchFamily="66" charset="0"/>
              </a:rPr>
              <a:t>è</a:t>
            </a:r>
            <a:r>
              <a:rPr lang="en-US" sz="2000" b="1" dirty="0">
                <a:solidFill>
                  <a:srgbClr val="0033CC"/>
                </a:solidFill>
                <a:latin typeface="Comic Sans MS" pitchFamily="66" charset="0"/>
              </a:rPr>
              <a:t>re noire?  </a:t>
            </a:r>
            <a:endParaRPr lang="fr-FR" sz="2000" b="1" dirty="0">
              <a:solidFill>
                <a:srgbClr val="0033CC"/>
              </a:solidFill>
              <a:latin typeface="Comic Sans MS" pitchFamily="66" charset="0"/>
            </a:endParaRPr>
          </a:p>
          <a:p>
            <a:pPr defTabSz="673100">
              <a:spcBef>
                <a:spcPct val="50000"/>
              </a:spcBef>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sym typeface="Symbol"/>
              </a:rPr>
              <a:t> y a-t-il une théorie « meilleure » que le </a:t>
            </a:r>
            <a:r>
              <a:rPr lang="fr-FR" sz="2000" b="1" dirty="0" smtClean="0">
                <a:solidFill>
                  <a:srgbClr val="0033CC"/>
                </a:solidFill>
                <a:latin typeface="Comic Sans MS" pitchFamily="66" charset="0"/>
              </a:rPr>
              <a:t>Modèle </a:t>
            </a:r>
            <a:r>
              <a:rPr lang="fr-FR" sz="2000" b="1" dirty="0">
                <a:solidFill>
                  <a:srgbClr val="0033CC"/>
                </a:solidFill>
                <a:latin typeface="Comic Sans MS" pitchFamily="66" charset="0"/>
              </a:rPr>
              <a:t>Standard </a:t>
            </a:r>
            <a:br>
              <a:rPr lang="fr-FR" sz="2000" b="1" dirty="0">
                <a:solidFill>
                  <a:srgbClr val="0033CC"/>
                </a:solidFill>
                <a:latin typeface="Comic Sans MS" pitchFamily="66" charset="0"/>
              </a:rPr>
            </a:br>
            <a:r>
              <a:rPr lang="fr-FR" sz="2000" dirty="0">
                <a:latin typeface="Comic Sans MS" pitchFamily="66" charset="0"/>
              </a:rPr>
              <a:t>	de nouvelles symétries (super symétries) ?</a:t>
            </a:r>
            <a:br>
              <a:rPr lang="fr-FR" sz="2000" dirty="0">
                <a:latin typeface="Comic Sans MS" pitchFamily="66" charset="0"/>
              </a:rPr>
            </a:br>
            <a:r>
              <a:rPr lang="fr-FR" sz="2000" dirty="0">
                <a:latin typeface="Comic Sans MS" pitchFamily="66" charset="0"/>
              </a:rPr>
              <a:t>	Avec de nouvelles particules expliquant la matière noire ?</a:t>
            </a:r>
            <a:br>
              <a:rPr lang="fr-FR" sz="2000" dirty="0">
                <a:latin typeface="Comic Sans MS" pitchFamily="66" charset="0"/>
              </a:rPr>
            </a:br>
            <a:r>
              <a:rPr lang="fr-FR" sz="2000" dirty="0">
                <a:latin typeface="Comic Sans MS" pitchFamily="66" charset="0"/>
              </a:rPr>
              <a:t>	Des dimensions d'espace temps supplémentaires </a:t>
            </a:r>
            <a:r>
              <a:rPr lang="fr-FR" sz="2000" dirty="0" smtClean="0">
                <a:latin typeface="Comic Sans MS" pitchFamily="66" charset="0"/>
              </a:rPr>
              <a:t>?</a:t>
            </a:r>
            <a:endParaRPr lang="fr-FR" sz="2000" b="1" dirty="0">
              <a:solidFill>
                <a:srgbClr val="0033CC"/>
              </a:solidFill>
              <a:latin typeface="Comic Sans MS" pitchFamily="66" charset="0"/>
            </a:endParaRPr>
          </a:p>
        </p:txBody>
      </p:sp>
      <p:sp>
        <p:nvSpPr>
          <p:cNvPr id="6" name="Espace réservé du pied de page 5"/>
          <p:cNvSpPr>
            <a:spLocks noGrp="1"/>
          </p:cNvSpPr>
          <p:nvPr>
            <p:ph type="ftr" sz="quarter" idx="11"/>
          </p:nvPr>
        </p:nvSpPr>
        <p:spPr/>
        <p:txBody>
          <a:bodyPr/>
          <a:lstStyle/>
          <a:p>
            <a:pPr>
              <a:defRPr/>
            </a:pPr>
            <a:r>
              <a:rPr lang="fr-FR" smtClean="0"/>
              <a:t>Visite LAPP Fevrier 2010</a:t>
            </a:r>
            <a:endParaRPr lang="fr-FR"/>
          </a:p>
        </p:txBody>
      </p:sp>
      <p:sp>
        <p:nvSpPr>
          <p:cNvPr id="7" name="ZoneTexte 6"/>
          <p:cNvSpPr txBox="1"/>
          <p:nvPr/>
        </p:nvSpPr>
        <p:spPr>
          <a:xfrm>
            <a:off x="285720" y="5500702"/>
            <a:ext cx="85725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Avec son énergie colossale, le  LHC pourrait nous permettre de découvrir de nouvelles particules massives expliquant certains de ces mystères…</a:t>
            </a:r>
            <a:endParaRPr lang="fr-FR" sz="2000" b="1" dirty="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solidFill>
                  <a:srgbClr val="FF0000"/>
                </a:solidFill>
              </a:rPr>
              <a:t>Accélérateurs de particules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Visite LAPP Fevrier 2010</a:t>
            </a:r>
            <a:endParaRPr lang="fr-BE"/>
          </a:p>
        </p:txBody>
      </p:sp>
      <p:sp>
        <p:nvSpPr>
          <p:cNvPr id="4" name="ZoneTexte 3"/>
          <p:cNvSpPr txBox="1"/>
          <p:nvPr/>
        </p:nvSpPr>
        <p:spPr>
          <a:xfrm>
            <a:off x="642910" y="1000108"/>
            <a:ext cx="8143932" cy="1200329"/>
          </a:xfrm>
          <a:prstGeom prst="rect">
            <a:avLst/>
          </a:prstGeom>
          <a:noFill/>
        </p:spPr>
        <p:txBody>
          <a:bodyPr wrap="square" rtlCol="0">
            <a:spAutoFit/>
          </a:bodyPr>
          <a:lstStyle/>
          <a:p>
            <a:r>
              <a:rPr lang="fr-FR" sz="2400" dirty="0" smtClean="0"/>
              <a:t>Instruments qui utilisent des </a:t>
            </a:r>
            <a:r>
              <a:rPr lang="fr-FR" sz="2400" b="1" dirty="0" smtClean="0">
                <a:solidFill>
                  <a:srgbClr val="0000FF"/>
                </a:solidFill>
              </a:rPr>
              <a:t>champs électriques </a:t>
            </a:r>
            <a:r>
              <a:rPr lang="fr-FR" sz="2400" dirty="0" smtClean="0"/>
              <a:t>(accélération) et </a:t>
            </a:r>
            <a:r>
              <a:rPr lang="fr-FR" sz="2400" b="1" dirty="0" smtClean="0">
                <a:solidFill>
                  <a:srgbClr val="FF0000"/>
                </a:solidFill>
              </a:rPr>
              <a:t>magnétiques</a:t>
            </a:r>
            <a:r>
              <a:rPr lang="fr-FR" sz="2400" dirty="0" smtClean="0"/>
              <a:t> (guidage) pour accélérer des particules chargées et leur communiquer de l'énergie</a:t>
            </a:r>
            <a:endParaRPr lang="fr-FR" sz="2400" dirty="0"/>
          </a:p>
        </p:txBody>
      </p:sp>
      <p:pic>
        <p:nvPicPr>
          <p:cNvPr id="1026" name="Picture 2"/>
          <p:cNvPicPr>
            <a:picLocks noChangeAspect="1" noChangeArrowheads="1"/>
          </p:cNvPicPr>
          <p:nvPr/>
        </p:nvPicPr>
        <p:blipFill>
          <a:blip r:embed="rId2" cstate="print"/>
          <a:srcRect/>
          <a:stretch>
            <a:fillRect/>
          </a:stretch>
        </p:blipFill>
        <p:spPr bwMode="auto">
          <a:xfrm>
            <a:off x="3714744" y="2786058"/>
            <a:ext cx="4762500" cy="3095625"/>
          </a:xfrm>
          <a:prstGeom prst="rect">
            <a:avLst/>
          </a:prstGeom>
          <a:noFill/>
          <a:ln w="9525">
            <a:noFill/>
            <a:miter lim="800000"/>
            <a:headEnd/>
            <a:tailEnd/>
          </a:ln>
        </p:spPr>
      </p:pic>
      <p:sp>
        <p:nvSpPr>
          <p:cNvPr id="6" name="ZoneTexte 5"/>
          <p:cNvSpPr txBox="1"/>
          <p:nvPr/>
        </p:nvSpPr>
        <p:spPr>
          <a:xfrm>
            <a:off x="6715140" y="5357826"/>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sp>
        <p:nvSpPr>
          <p:cNvPr id="7" name="ZoneTexte 6"/>
          <p:cNvSpPr txBox="1"/>
          <p:nvPr/>
        </p:nvSpPr>
        <p:spPr>
          <a:xfrm>
            <a:off x="7215206" y="4500570"/>
            <a:ext cx="1272464" cy="369332"/>
          </a:xfrm>
          <a:prstGeom prst="rect">
            <a:avLst/>
          </a:prstGeom>
          <a:solidFill>
            <a:schemeClr val="bg1"/>
          </a:solidFill>
        </p:spPr>
        <p:txBody>
          <a:bodyPr wrap="none" rtlCol="0">
            <a:spAutoFit/>
          </a:bodyPr>
          <a:lstStyle/>
          <a:p>
            <a:r>
              <a:rPr lang="fr-FR" b="1" dirty="0" smtClean="0"/>
              <a:t>Tube à vide</a:t>
            </a:r>
            <a:endParaRPr lang="fr-FR" b="1" dirty="0"/>
          </a:p>
        </p:txBody>
      </p:sp>
      <p:sp>
        <p:nvSpPr>
          <p:cNvPr id="8" name="ZoneTexte 7"/>
          <p:cNvSpPr txBox="1"/>
          <p:nvPr/>
        </p:nvSpPr>
        <p:spPr>
          <a:xfrm>
            <a:off x="4643438" y="2357430"/>
            <a:ext cx="2428892"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9" name="ZoneTexte 8"/>
          <p:cNvSpPr txBox="1"/>
          <p:nvPr/>
        </p:nvSpPr>
        <p:spPr>
          <a:xfrm>
            <a:off x="4572000" y="5572140"/>
            <a:ext cx="2143140"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10" name="ZoneTexte 9"/>
          <p:cNvSpPr txBox="1"/>
          <p:nvPr/>
        </p:nvSpPr>
        <p:spPr>
          <a:xfrm>
            <a:off x="7143768" y="2428868"/>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cxnSp>
        <p:nvCxnSpPr>
          <p:cNvPr id="12" name="Connecteur droit avec flèche 11"/>
          <p:cNvCxnSpPr>
            <a:stCxn id="10" idx="1"/>
          </p:cNvCxnSpPr>
          <p:nvPr/>
        </p:nvCxnSpPr>
        <p:spPr>
          <a:xfrm rot="10800000" flipV="1">
            <a:off x="6786578" y="2613534"/>
            <a:ext cx="357190" cy="6725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44" y="2285992"/>
            <a:ext cx="4500562"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t>En général on accélère:</a:t>
            </a:r>
          </a:p>
          <a:p>
            <a:pPr marL="342900" indent="-342900">
              <a:buFont typeface="Arial" pitchFamily="34" charset="0"/>
              <a:buChar char="•"/>
            </a:pPr>
            <a:r>
              <a:rPr lang="fr-FR" sz="2000" dirty="0" smtClean="0"/>
              <a:t>Des électrons e</a:t>
            </a:r>
            <a:r>
              <a:rPr lang="fr-FR" sz="2000" baseline="30000" dirty="0" smtClean="0"/>
              <a:t>-</a:t>
            </a:r>
            <a:r>
              <a:rPr lang="fr-FR" sz="2000" dirty="0" smtClean="0"/>
              <a:t> (antiélectrons e</a:t>
            </a:r>
            <a:r>
              <a:rPr lang="fr-FR" sz="2000" baseline="30000" dirty="0" smtClean="0"/>
              <a:t>+</a:t>
            </a:r>
            <a:r>
              <a:rPr lang="fr-FR" sz="2000" dirty="0" smtClean="0"/>
              <a:t>)</a:t>
            </a:r>
          </a:p>
          <a:p>
            <a:pPr marL="342900" indent="-342900">
              <a:buFont typeface="Arial" pitchFamily="34" charset="0"/>
              <a:buChar char="•"/>
            </a:pPr>
            <a:r>
              <a:rPr lang="fr-FR" sz="2000" dirty="0" smtClean="0"/>
              <a:t>Des protons p</a:t>
            </a:r>
            <a:r>
              <a:rPr lang="fr-FR" sz="2000" baseline="30000" dirty="0" smtClean="0"/>
              <a:t>+</a:t>
            </a:r>
            <a:r>
              <a:rPr lang="fr-FR" sz="2000" dirty="0" smtClean="0"/>
              <a:t> (</a:t>
            </a:r>
            <a:r>
              <a:rPr lang="fr-FR" sz="2000" dirty="0" err="1" smtClean="0"/>
              <a:t>anti-protons</a:t>
            </a:r>
            <a:r>
              <a:rPr lang="fr-FR" sz="2000" dirty="0" smtClean="0"/>
              <a:t> p</a:t>
            </a:r>
            <a:r>
              <a:rPr lang="fr-FR" sz="2000" baseline="30000" dirty="0" smtClean="0"/>
              <a:t>-</a:t>
            </a:r>
            <a:r>
              <a:rPr lang="fr-FR" sz="2000" dirty="0" smtClean="0"/>
              <a:t>)</a:t>
            </a:r>
          </a:p>
          <a:p>
            <a:pPr marL="342900" indent="-342900"/>
            <a:r>
              <a:rPr lang="fr-FR" sz="2000" dirty="0" smtClean="0"/>
              <a:t>Masse (proton) </a:t>
            </a:r>
            <a:r>
              <a:rPr lang="fr-FR" sz="2000" dirty="0" smtClean="0">
                <a:sym typeface="Symbol"/>
              </a:rPr>
              <a:t> </a:t>
            </a:r>
            <a:r>
              <a:rPr lang="fr-FR" sz="2000" b="1" dirty="0" smtClean="0">
                <a:solidFill>
                  <a:srgbClr val="FF0000"/>
                </a:solidFill>
                <a:sym typeface="Symbol"/>
              </a:rPr>
              <a:t>2000</a:t>
            </a:r>
            <a:r>
              <a:rPr lang="fr-FR" sz="2000" dirty="0" smtClean="0">
                <a:sym typeface="Symbol"/>
              </a:rPr>
              <a:t> × masse (</a:t>
            </a:r>
            <a:r>
              <a:rPr lang="fr-FR" sz="2000" dirty="0" err="1" smtClean="0">
                <a:sym typeface="Symbol"/>
              </a:rPr>
              <a:t>electron</a:t>
            </a:r>
            <a:r>
              <a:rPr lang="fr-FR" sz="2000" dirty="0" smtClean="0">
                <a:sym typeface="Symbol"/>
              </a:rPr>
              <a:t>)</a:t>
            </a:r>
            <a:r>
              <a:rPr lang="fr-FR" sz="2000" dirty="0" smtClean="0"/>
              <a:t> </a:t>
            </a:r>
            <a:endParaRPr lang="fr-FR" sz="2000" dirty="0"/>
          </a:p>
        </p:txBody>
      </p:sp>
      <p:sp>
        <p:nvSpPr>
          <p:cNvPr id="14" name="ZoneTexte 13"/>
          <p:cNvSpPr txBox="1"/>
          <p:nvPr/>
        </p:nvSpPr>
        <p:spPr>
          <a:xfrm>
            <a:off x="142844" y="3857628"/>
            <a:ext cx="3929090" cy="2677656"/>
          </a:xfrm>
          <a:prstGeom prst="rect">
            <a:avLst/>
          </a:prstGeom>
          <a:noFill/>
        </p:spPr>
        <p:txBody>
          <a:bodyPr wrap="square" rtlCol="0">
            <a:spAutoFit/>
          </a:bodyPr>
          <a:lstStyle/>
          <a:p>
            <a:r>
              <a:rPr lang="fr-FR" sz="2400" dirty="0" smtClean="0"/>
              <a:t>particules ultra relativistes: </a:t>
            </a:r>
          </a:p>
          <a:p>
            <a:pPr>
              <a:buFont typeface="Arial" pitchFamily="34" charset="0"/>
              <a:buChar char="•"/>
            </a:pPr>
            <a:r>
              <a:rPr lang="fr-FR" sz="2400" dirty="0" smtClean="0"/>
              <a:t> Vitesse </a:t>
            </a:r>
            <a:r>
              <a:rPr lang="fr-FR" sz="2400" b="1" dirty="0" smtClean="0"/>
              <a:t>v </a:t>
            </a:r>
            <a:r>
              <a:rPr lang="fr-FR" sz="2400" b="1" dirty="0" smtClean="0">
                <a:sym typeface="Symbol"/>
              </a:rPr>
              <a:t> c  </a:t>
            </a:r>
            <a:r>
              <a:rPr lang="fr-FR" sz="2400" dirty="0" smtClean="0">
                <a:sym typeface="Symbol"/>
              </a:rPr>
              <a:t>(300000km/s)</a:t>
            </a:r>
          </a:p>
          <a:p>
            <a:pPr>
              <a:buFont typeface="Arial" pitchFamily="34" charset="0"/>
              <a:buChar char="•"/>
            </a:pPr>
            <a:r>
              <a:rPr lang="fr-FR" sz="2400" dirty="0" smtClean="0">
                <a:sym typeface="Symbol"/>
              </a:rPr>
              <a:t> Energie E = </a:t>
            </a:r>
            <a:r>
              <a:rPr lang="fr-FR" sz="2400" b="1" dirty="0" smtClean="0">
                <a:latin typeface="Symbol" pitchFamily="18" charset="2"/>
                <a:sym typeface="Symbol"/>
              </a:rPr>
              <a:t>g</a:t>
            </a:r>
            <a:r>
              <a:rPr lang="fr-FR" sz="2400" dirty="0" smtClean="0">
                <a:latin typeface="Symbol" pitchFamily="18" charset="2"/>
                <a:sym typeface="Symbol"/>
              </a:rPr>
              <a:t> </a:t>
            </a:r>
            <a:r>
              <a:rPr lang="fr-FR" sz="2400" dirty="0" smtClean="0">
                <a:sym typeface="Symbol"/>
              </a:rPr>
              <a:t>mc</a:t>
            </a:r>
            <a:r>
              <a:rPr lang="fr-FR" sz="2400" baseline="30000" dirty="0" smtClean="0">
                <a:sym typeface="Symbol"/>
              </a:rPr>
              <a:t>2</a:t>
            </a:r>
            <a:r>
              <a:rPr lang="fr-FR" sz="2400" dirty="0" smtClean="0">
                <a:sym typeface="Symbol"/>
              </a:rPr>
              <a:t> </a:t>
            </a:r>
          </a:p>
          <a:p>
            <a:r>
              <a:rPr lang="fr-FR" sz="2400" dirty="0" smtClean="0">
                <a:latin typeface="Symbol" pitchFamily="18" charset="2"/>
                <a:sym typeface="Symbol"/>
              </a:rPr>
              <a:t> g</a:t>
            </a:r>
            <a:r>
              <a:rPr lang="fr-FR" sz="2400" dirty="0" smtClean="0">
                <a:sym typeface="Symbol"/>
              </a:rPr>
              <a:t> = 1/  (1-v</a:t>
            </a:r>
            <a:r>
              <a:rPr lang="fr-FR" sz="2400" baseline="30000" dirty="0" smtClean="0">
                <a:sym typeface="Symbol"/>
              </a:rPr>
              <a:t>2</a:t>
            </a:r>
            <a:r>
              <a:rPr lang="fr-FR" sz="2400" dirty="0" smtClean="0">
                <a:sym typeface="Symbol"/>
              </a:rPr>
              <a:t>/c</a:t>
            </a:r>
            <a:r>
              <a:rPr lang="fr-FR" sz="2400" baseline="30000" dirty="0" smtClean="0">
                <a:sym typeface="Symbol"/>
              </a:rPr>
              <a:t>2</a:t>
            </a:r>
            <a:r>
              <a:rPr lang="fr-FR" sz="2400" dirty="0" smtClean="0">
                <a:sym typeface="Symbol"/>
              </a:rPr>
              <a:t>) &gt;&gt;1</a:t>
            </a:r>
          </a:p>
          <a:p>
            <a:endParaRPr lang="fr-FR" sz="2400" dirty="0" smtClean="0">
              <a:sym typeface="Symbol"/>
            </a:endParaRP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200000 </a:t>
            </a:r>
            <a:r>
              <a:rPr lang="fr-FR" sz="2400" b="1" dirty="0" smtClean="0">
                <a:sym typeface="Symbol"/>
              </a:rPr>
              <a:t>(LEP,  e</a:t>
            </a:r>
            <a:r>
              <a:rPr lang="fr-FR" sz="2400" baseline="30000" dirty="0" smtClean="0">
                <a:sym typeface="Symbol"/>
              </a:rPr>
              <a:t>+</a:t>
            </a:r>
            <a:r>
              <a:rPr lang="fr-FR" sz="2400" b="1" dirty="0" smtClean="0">
                <a:sym typeface="Symbol"/>
              </a:rPr>
              <a:t> e</a:t>
            </a:r>
            <a:r>
              <a:rPr lang="fr-FR" sz="2400" baseline="30000" dirty="0" smtClean="0">
                <a:sym typeface="Symbol"/>
              </a:rPr>
              <a:t>-</a:t>
            </a:r>
            <a:r>
              <a:rPr lang="fr-FR" sz="2400" b="1" dirty="0" smtClean="0">
                <a:sym typeface="Symbol"/>
              </a:rPr>
              <a:t>)</a:t>
            </a: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7000 </a:t>
            </a:r>
            <a:r>
              <a:rPr lang="fr-FR" sz="2400" b="1" dirty="0" smtClean="0">
                <a:sym typeface="Symbol"/>
              </a:rPr>
              <a:t>(LHC,  protons)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796908"/>
          </a:xfrm>
        </p:spPr>
        <p:txBody>
          <a:bodyPr/>
          <a:lstStyle/>
          <a:p>
            <a:r>
              <a:rPr lang="fr-FR" b="1" dirty="0" smtClean="0">
                <a:solidFill>
                  <a:srgbClr val="FF0000"/>
                </a:solidFill>
              </a:rPr>
              <a:t>Anneau de collision</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Visite LAPP Fevrier 2010</a:t>
            </a:r>
            <a:endParaRPr lang="fr-BE"/>
          </a:p>
        </p:txBody>
      </p:sp>
      <p:pic>
        <p:nvPicPr>
          <p:cNvPr id="5" name="Picture 8" descr="C:\Documents and Settings\bhamuser\babarpics\peprings.gif"/>
          <p:cNvPicPr>
            <a:picLocks noChangeAspect="1" noChangeArrowheads="1"/>
          </p:cNvPicPr>
          <p:nvPr/>
        </p:nvPicPr>
        <p:blipFill>
          <a:blip r:embed="rId2" cstate="print"/>
          <a:srcRect/>
          <a:stretch>
            <a:fillRect/>
          </a:stretch>
        </p:blipFill>
        <p:spPr bwMode="auto">
          <a:xfrm>
            <a:off x="2928926" y="928670"/>
            <a:ext cx="3630613" cy="2413000"/>
          </a:xfrm>
          <a:prstGeom prst="rect">
            <a:avLst/>
          </a:prstGeom>
          <a:noFill/>
        </p:spPr>
      </p:pic>
      <p:sp>
        <p:nvSpPr>
          <p:cNvPr id="6" name="ZoneTexte 5"/>
          <p:cNvSpPr txBox="1"/>
          <p:nvPr/>
        </p:nvSpPr>
        <p:spPr>
          <a:xfrm>
            <a:off x="5857884" y="2643182"/>
            <a:ext cx="1288623" cy="369332"/>
          </a:xfrm>
          <a:prstGeom prst="rect">
            <a:avLst/>
          </a:prstGeom>
          <a:solidFill>
            <a:schemeClr val="bg1"/>
          </a:solidFill>
        </p:spPr>
        <p:txBody>
          <a:bodyPr wrap="none" rtlCol="0">
            <a:spAutoFit/>
          </a:bodyPr>
          <a:lstStyle/>
          <a:p>
            <a:r>
              <a:rPr lang="fr-FR" b="1" dirty="0" smtClean="0">
                <a:solidFill>
                  <a:srgbClr val="FF0000"/>
                </a:solidFill>
              </a:rPr>
              <a:t>Electrons e-</a:t>
            </a:r>
            <a:endParaRPr lang="fr-FR" b="1" dirty="0">
              <a:solidFill>
                <a:srgbClr val="FF0000"/>
              </a:solidFill>
            </a:endParaRPr>
          </a:p>
        </p:txBody>
      </p:sp>
      <p:cxnSp>
        <p:nvCxnSpPr>
          <p:cNvPr id="8" name="Connecteur droit avec flèche 7"/>
          <p:cNvCxnSpPr/>
          <p:nvPr/>
        </p:nvCxnSpPr>
        <p:spPr>
          <a:xfrm rot="10800000" flipV="1">
            <a:off x="5643570" y="2571744"/>
            <a:ext cx="428628"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714480" y="1643050"/>
            <a:ext cx="1816395" cy="369332"/>
          </a:xfrm>
          <a:prstGeom prst="rect">
            <a:avLst/>
          </a:prstGeom>
          <a:solidFill>
            <a:schemeClr val="bg1"/>
          </a:solidFill>
        </p:spPr>
        <p:txBody>
          <a:bodyPr wrap="none" rtlCol="0">
            <a:spAutoFit/>
          </a:bodyPr>
          <a:lstStyle/>
          <a:p>
            <a:r>
              <a:rPr lang="fr-FR" b="1" dirty="0" err="1" smtClean="0">
                <a:solidFill>
                  <a:srgbClr val="0000FF"/>
                </a:solidFill>
              </a:rPr>
              <a:t>Anti-electrons</a:t>
            </a:r>
            <a:r>
              <a:rPr lang="fr-FR" b="1" dirty="0" smtClean="0">
                <a:solidFill>
                  <a:srgbClr val="0000FF"/>
                </a:solidFill>
              </a:rPr>
              <a:t> e</a:t>
            </a:r>
            <a:r>
              <a:rPr lang="fr-FR" b="1" baseline="30000" dirty="0" smtClean="0">
                <a:solidFill>
                  <a:srgbClr val="0000FF"/>
                </a:solidFill>
              </a:rPr>
              <a:t>+</a:t>
            </a:r>
            <a:endParaRPr lang="fr-FR" b="1" baseline="30000" dirty="0">
              <a:solidFill>
                <a:srgbClr val="0000FF"/>
              </a:solidFill>
            </a:endParaRPr>
          </a:p>
        </p:txBody>
      </p:sp>
      <p:cxnSp>
        <p:nvCxnSpPr>
          <p:cNvPr id="12" name="Connecteur droit avec flèche 11"/>
          <p:cNvCxnSpPr/>
          <p:nvPr/>
        </p:nvCxnSpPr>
        <p:spPr>
          <a:xfrm rot="10800000" flipV="1">
            <a:off x="3071802" y="1857364"/>
            <a:ext cx="428628" cy="2857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descr="C:\www-babar-pict\bantib[1].gif"/>
          <p:cNvPicPr>
            <a:picLocks noChangeAspect="1" noChangeArrowheads="1"/>
          </p:cNvPicPr>
          <p:nvPr/>
        </p:nvPicPr>
        <p:blipFill>
          <a:blip r:embed="rId3" cstate="print"/>
          <a:srcRect/>
          <a:stretch>
            <a:fillRect/>
          </a:stretch>
        </p:blipFill>
        <p:spPr bwMode="auto">
          <a:xfrm>
            <a:off x="4429124" y="3357562"/>
            <a:ext cx="2430338" cy="1000132"/>
          </a:xfrm>
          <a:prstGeom prst="rect">
            <a:avLst/>
          </a:prstGeom>
          <a:noFill/>
        </p:spPr>
      </p:pic>
      <p:sp>
        <p:nvSpPr>
          <p:cNvPr id="14" name="ZoneTexte 13"/>
          <p:cNvSpPr txBox="1"/>
          <p:nvPr/>
        </p:nvSpPr>
        <p:spPr>
          <a:xfrm>
            <a:off x="1428728" y="2786058"/>
            <a:ext cx="1571636" cy="1015663"/>
          </a:xfrm>
          <a:prstGeom prst="rect">
            <a:avLst/>
          </a:prstGeom>
          <a:noFill/>
          <a:ln>
            <a:solidFill>
              <a:schemeClr val="tx1"/>
            </a:solidFill>
          </a:ln>
        </p:spPr>
        <p:txBody>
          <a:bodyPr wrap="square" rtlCol="0">
            <a:spAutoFit/>
          </a:bodyPr>
          <a:lstStyle/>
          <a:p>
            <a:r>
              <a:rPr lang="fr-FR" sz="2000" b="1" dirty="0" smtClean="0"/>
              <a:t>Point de collision et expérience</a:t>
            </a:r>
            <a:endParaRPr lang="fr-FR" sz="2000" b="1" dirty="0"/>
          </a:p>
        </p:txBody>
      </p:sp>
      <p:cxnSp>
        <p:nvCxnSpPr>
          <p:cNvPr id="16" name="Connecteur droit avec flèche 15"/>
          <p:cNvCxnSpPr>
            <a:stCxn id="14" idx="3"/>
          </p:cNvCxnSpPr>
          <p:nvPr/>
        </p:nvCxnSpPr>
        <p:spPr>
          <a:xfrm flipV="1">
            <a:off x="3000364" y="3214686"/>
            <a:ext cx="1000132" cy="792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42844" y="4500570"/>
            <a:ext cx="900115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400" dirty="0" smtClean="0"/>
              <a:t>Equivalence énergie-masse: E= </a:t>
            </a:r>
            <a:r>
              <a:rPr lang="fr-FR" sz="2400" dirty="0" smtClean="0">
                <a:latin typeface="Symbol" pitchFamily="18" charset="2"/>
              </a:rPr>
              <a:t>g</a:t>
            </a:r>
            <a:r>
              <a:rPr lang="fr-FR" sz="2400" dirty="0" smtClean="0"/>
              <a:t> mc</a:t>
            </a:r>
            <a:r>
              <a:rPr lang="fr-FR" sz="2400" baseline="30000" dirty="0" smtClean="0"/>
              <a:t>2</a:t>
            </a:r>
            <a:r>
              <a:rPr lang="fr-FR" sz="2400" dirty="0" smtClean="0"/>
              <a:t>.</a:t>
            </a:r>
            <a:r>
              <a:rPr lang="fr-FR" sz="2400" baseline="30000" dirty="0" smtClean="0"/>
              <a:t> </a:t>
            </a:r>
          </a:p>
          <a:p>
            <a:pPr algn="ctr"/>
            <a:r>
              <a:rPr lang="fr-FR" sz="2400" dirty="0" smtClean="0"/>
              <a:t>Energie de l’accélérateur </a:t>
            </a:r>
            <a:r>
              <a:rPr lang="fr-FR" sz="2400" dirty="0" smtClean="0">
                <a:sym typeface="Symbol"/>
              </a:rPr>
              <a:t> création de nouvelles particules massives</a:t>
            </a:r>
            <a:r>
              <a:rPr lang="fr-FR" sz="2400" dirty="0" smtClean="0"/>
              <a:t> </a:t>
            </a:r>
          </a:p>
          <a:p>
            <a:pPr algn="ctr">
              <a:buFont typeface="Arial" pitchFamily="34" charset="0"/>
              <a:buChar char="•"/>
            </a:pPr>
            <a:r>
              <a:rPr lang="fr-FR" sz="2400" dirty="0" smtClean="0"/>
              <a:t> Avant: deux particules légères de forte énergie cinétique</a:t>
            </a:r>
          </a:p>
          <a:p>
            <a:pPr algn="ctr">
              <a:buFont typeface="Arial" pitchFamily="34" charset="0"/>
              <a:buChar char="•"/>
            </a:pPr>
            <a:r>
              <a:rPr lang="fr-FR" sz="2400" dirty="0" smtClean="0"/>
              <a:t> Après: deux particules </a:t>
            </a:r>
            <a:r>
              <a:rPr lang="fr-FR" sz="2400" b="1" dirty="0" smtClean="0">
                <a:solidFill>
                  <a:srgbClr val="FF0000"/>
                </a:solidFill>
              </a:rPr>
              <a:t>lourdes</a:t>
            </a:r>
            <a:r>
              <a:rPr lang="fr-FR" sz="2400" dirty="0" smtClean="0"/>
              <a:t> de faible énergie cinétique </a:t>
            </a:r>
          </a:p>
          <a:p>
            <a:pPr algn="ctr"/>
            <a:r>
              <a:rPr lang="fr-FR" sz="2400" dirty="0" smtClean="0"/>
              <a:t>masse(B) = masse(</a:t>
            </a:r>
            <a:r>
              <a:rPr lang="fr-FR" sz="2400" dirty="0" err="1" smtClean="0"/>
              <a:t>anti-B</a:t>
            </a:r>
            <a:r>
              <a:rPr lang="fr-FR" sz="2400" dirty="0" smtClean="0"/>
              <a:t>) </a:t>
            </a:r>
            <a:r>
              <a:rPr lang="fr-FR" sz="2400" dirty="0" smtClean="0">
                <a:sym typeface="Symbol"/>
              </a:rPr>
              <a:t> </a:t>
            </a:r>
            <a:r>
              <a:rPr lang="fr-FR" sz="2400" b="1" dirty="0" smtClean="0">
                <a:solidFill>
                  <a:srgbClr val="FF0000"/>
                </a:solidFill>
                <a:sym typeface="Symbol"/>
              </a:rPr>
              <a:t>10000 </a:t>
            </a:r>
            <a:r>
              <a:rPr lang="fr-FR" sz="2400" dirty="0" smtClean="0">
                <a:sym typeface="Symbol"/>
              </a:rPr>
              <a:t>× masse(e</a:t>
            </a:r>
            <a:r>
              <a:rPr lang="fr-FR" sz="2400" baseline="30000" dirty="0" smtClean="0">
                <a:sym typeface="Symbol"/>
              </a:rPr>
              <a:t>-</a:t>
            </a:r>
            <a:r>
              <a:rPr lang="fr-FR" sz="2400" dirty="0" smtClean="0">
                <a:sym typeface="Symbol"/>
              </a:rPr>
              <a:t>)</a:t>
            </a:r>
            <a:endParaRPr lang="fr-FR"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026" descr="E:\Mes documents\Talks\Lyon-17Oct2003\SLAC.jpg"/>
          <p:cNvPicPr preferRelativeResize="0">
            <a:picLocks noChangeArrowheads="1"/>
          </p:cNvPicPr>
          <p:nvPr/>
        </p:nvPicPr>
        <p:blipFill>
          <a:blip r:embed="rId2"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162819" name="Rectangle 1027"/>
          <p:cNvSpPr>
            <a:spLocks noGrp="1" noChangeArrowheads="1"/>
          </p:cNvSpPr>
          <p:nvPr>
            <p:ph type="title"/>
          </p:nvPr>
        </p:nvSpPr>
        <p:spPr>
          <a:xfrm>
            <a:off x="914400" y="457200"/>
            <a:ext cx="7467600" cy="685800"/>
          </a:xfrm>
        </p:spPr>
        <p:txBody>
          <a:bodyPr>
            <a:normAutofit fontScale="90000"/>
          </a:bodyPr>
          <a:lstStyle/>
          <a:p>
            <a:r>
              <a:rPr lang="fr-FR">
                <a:solidFill>
                  <a:srgbClr val="FF3300"/>
                </a:solidFill>
              </a:rPr>
              <a:t>SLAC</a:t>
            </a:r>
          </a:p>
        </p:txBody>
      </p:sp>
      <p:sp>
        <p:nvSpPr>
          <p:cNvPr id="162820" name="Text Box 1028"/>
          <p:cNvSpPr txBox="1">
            <a:spLocks noChangeArrowheads="1"/>
          </p:cNvSpPr>
          <p:nvPr/>
        </p:nvSpPr>
        <p:spPr bwMode="auto">
          <a:xfrm>
            <a:off x="6126163" y="1447800"/>
            <a:ext cx="966787" cy="366713"/>
          </a:xfrm>
          <a:prstGeom prst="rect">
            <a:avLst/>
          </a:prstGeom>
          <a:solidFill>
            <a:srgbClr val="FFFF99"/>
          </a:solidFill>
          <a:ln w="22225">
            <a:noFill/>
            <a:miter lim="800000"/>
            <a:headEnd/>
            <a:tailEnd/>
          </a:ln>
          <a:effectLst/>
        </p:spPr>
        <p:txBody>
          <a:bodyPr>
            <a:spAutoFit/>
          </a:bodyPr>
          <a:lstStyle/>
          <a:p>
            <a:pPr eaLnBrk="0" hangingPunct="0">
              <a:spcBef>
                <a:spcPct val="50000"/>
              </a:spcBef>
            </a:pPr>
            <a:r>
              <a:rPr lang="fr-FR" sz="1800" b="1">
                <a:solidFill>
                  <a:srgbClr val="3366FF"/>
                </a:solidFill>
                <a:latin typeface="Bookman Old Style" pitchFamily="18" charset="0"/>
              </a:rPr>
              <a:t>LINAC</a:t>
            </a:r>
          </a:p>
        </p:txBody>
      </p:sp>
      <p:sp>
        <p:nvSpPr>
          <p:cNvPr id="162821" name="Line 1029"/>
          <p:cNvSpPr>
            <a:spLocks noChangeShapeType="1"/>
          </p:cNvSpPr>
          <p:nvPr/>
        </p:nvSpPr>
        <p:spPr bwMode="auto">
          <a:xfrm>
            <a:off x="6883400" y="1814513"/>
            <a:ext cx="379413" cy="458787"/>
          </a:xfrm>
          <a:prstGeom prst="line">
            <a:avLst/>
          </a:prstGeom>
          <a:noFill/>
          <a:ln w="38100">
            <a:solidFill>
              <a:schemeClr val="accent2"/>
            </a:solidFill>
            <a:round/>
            <a:headEnd/>
            <a:tailEnd type="triangle" w="med" len="med"/>
          </a:ln>
          <a:effectLst/>
        </p:spPr>
        <p:txBody>
          <a:bodyPr>
            <a:spAutoFit/>
          </a:bodyPr>
          <a:lstStyle/>
          <a:p>
            <a:endParaRPr lang="fr-FR"/>
          </a:p>
        </p:txBody>
      </p:sp>
      <p:sp>
        <p:nvSpPr>
          <p:cNvPr id="162822" name="Text Box 1030"/>
          <p:cNvSpPr txBox="1">
            <a:spLocks noChangeArrowheads="1"/>
          </p:cNvSpPr>
          <p:nvPr/>
        </p:nvSpPr>
        <p:spPr bwMode="auto">
          <a:xfrm>
            <a:off x="315913" y="5422900"/>
            <a:ext cx="719137" cy="366713"/>
          </a:xfrm>
          <a:prstGeom prst="rect">
            <a:avLst/>
          </a:prstGeom>
          <a:solidFill>
            <a:srgbClr val="FFFF99"/>
          </a:solidFill>
          <a:ln w="22225">
            <a:noFill/>
            <a:miter lim="800000"/>
            <a:headEnd/>
            <a:tailEnd/>
          </a:ln>
          <a:effectLst/>
        </p:spPr>
        <p:txBody>
          <a:bodyPr>
            <a:spAutoFit/>
          </a:bodyPr>
          <a:lstStyle/>
          <a:p>
            <a:pPr eaLnBrk="0" hangingPunct="0">
              <a:spcBef>
                <a:spcPct val="50000"/>
              </a:spcBef>
            </a:pPr>
            <a:r>
              <a:rPr lang="fr-FR" sz="1800" b="1">
                <a:solidFill>
                  <a:srgbClr val="3366FF"/>
                </a:solidFill>
                <a:latin typeface="Bookman Old Style" pitchFamily="18" charset="0"/>
              </a:rPr>
              <a:t>SLD</a:t>
            </a:r>
          </a:p>
        </p:txBody>
      </p:sp>
      <p:sp>
        <p:nvSpPr>
          <p:cNvPr id="162823" name="Line 1031"/>
          <p:cNvSpPr>
            <a:spLocks noChangeShapeType="1"/>
          </p:cNvSpPr>
          <p:nvPr/>
        </p:nvSpPr>
        <p:spPr bwMode="auto">
          <a:xfrm flipV="1">
            <a:off x="914400" y="5316538"/>
            <a:ext cx="1189038" cy="169862"/>
          </a:xfrm>
          <a:prstGeom prst="line">
            <a:avLst/>
          </a:prstGeom>
          <a:noFill/>
          <a:ln w="38100">
            <a:solidFill>
              <a:schemeClr val="accent2"/>
            </a:solidFill>
            <a:round/>
            <a:headEnd/>
            <a:tailEnd type="triangle" w="med" len="med"/>
          </a:ln>
          <a:effectLst/>
        </p:spPr>
        <p:txBody>
          <a:bodyPr>
            <a:spAutoFit/>
          </a:bodyPr>
          <a:lstStyle/>
          <a:p>
            <a:endParaRPr lang="fr-FR"/>
          </a:p>
        </p:txBody>
      </p:sp>
      <p:sp>
        <p:nvSpPr>
          <p:cNvPr id="162824" name="Text Box 1032"/>
          <p:cNvSpPr txBox="1">
            <a:spLocks noChangeArrowheads="1"/>
          </p:cNvSpPr>
          <p:nvPr/>
        </p:nvSpPr>
        <p:spPr bwMode="auto">
          <a:xfrm>
            <a:off x="3448050" y="6126163"/>
            <a:ext cx="928688" cy="366712"/>
          </a:xfrm>
          <a:prstGeom prst="rect">
            <a:avLst/>
          </a:prstGeom>
          <a:solidFill>
            <a:srgbClr val="FFFF99"/>
          </a:solidFill>
          <a:ln w="22225">
            <a:noFill/>
            <a:miter lim="800000"/>
            <a:headEnd/>
            <a:tailEnd/>
          </a:ln>
          <a:effectLst/>
        </p:spPr>
        <p:txBody>
          <a:bodyPr>
            <a:spAutoFit/>
          </a:bodyPr>
          <a:lstStyle/>
          <a:p>
            <a:pPr eaLnBrk="0" hangingPunct="0">
              <a:spcBef>
                <a:spcPct val="50000"/>
              </a:spcBef>
            </a:pPr>
            <a:r>
              <a:rPr lang="fr-FR" sz="1800" b="1">
                <a:solidFill>
                  <a:srgbClr val="6666FF"/>
                </a:solidFill>
                <a:latin typeface="Bookman Old Style" pitchFamily="18" charset="0"/>
              </a:rPr>
              <a:t>BaBar</a:t>
            </a:r>
          </a:p>
        </p:txBody>
      </p:sp>
      <p:sp>
        <p:nvSpPr>
          <p:cNvPr id="162825" name="Line 1033"/>
          <p:cNvSpPr>
            <a:spLocks noChangeShapeType="1"/>
          </p:cNvSpPr>
          <p:nvPr/>
        </p:nvSpPr>
        <p:spPr bwMode="auto">
          <a:xfrm flipV="1">
            <a:off x="3867150" y="5486400"/>
            <a:ext cx="207963" cy="639763"/>
          </a:xfrm>
          <a:prstGeom prst="line">
            <a:avLst/>
          </a:prstGeom>
          <a:noFill/>
          <a:ln w="38100">
            <a:solidFill>
              <a:srgbClr val="6666FF"/>
            </a:solidFill>
            <a:round/>
            <a:headEnd/>
            <a:tailEnd type="triangle" w="med" len="med"/>
          </a:ln>
          <a:effectLst/>
        </p:spPr>
        <p:txBody>
          <a:bodyPr>
            <a:spAutoFit/>
          </a:bodyPr>
          <a:lstStyle/>
          <a:p>
            <a:endParaRPr lang="fr-FR"/>
          </a:p>
        </p:txBody>
      </p:sp>
      <p:sp>
        <p:nvSpPr>
          <p:cNvPr id="162826" name="Text Box 1034"/>
          <p:cNvSpPr txBox="1">
            <a:spLocks noChangeArrowheads="1"/>
          </p:cNvSpPr>
          <p:nvPr/>
        </p:nvSpPr>
        <p:spPr bwMode="auto">
          <a:xfrm>
            <a:off x="865188" y="2468563"/>
            <a:ext cx="1306512" cy="366712"/>
          </a:xfrm>
          <a:prstGeom prst="rect">
            <a:avLst/>
          </a:prstGeom>
          <a:noFill/>
          <a:ln w="22225">
            <a:noFill/>
            <a:miter lim="800000"/>
            <a:headEnd/>
            <a:tailEnd/>
          </a:ln>
          <a:effectLst/>
        </p:spPr>
        <p:txBody>
          <a:bodyPr>
            <a:spAutoFit/>
          </a:bodyPr>
          <a:lstStyle/>
          <a:p>
            <a:pPr eaLnBrk="0" hangingPunct="0">
              <a:spcBef>
                <a:spcPct val="50000"/>
              </a:spcBef>
            </a:pPr>
            <a:r>
              <a:rPr lang="fr-FR" sz="1800" b="1">
                <a:solidFill>
                  <a:srgbClr val="33CC33"/>
                </a:solidFill>
                <a:latin typeface="Bookman Old Style" pitchFamily="18" charset="0"/>
              </a:rPr>
              <a:t>San Jose</a:t>
            </a:r>
          </a:p>
        </p:txBody>
      </p:sp>
      <p:sp>
        <p:nvSpPr>
          <p:cNvPr id="162827" name="AutoShape 1035"/>
          <p:cNvSpPr>
            <a:spLocks noChangeArrowheads="1"/>
          </p:cNvSpPr>
          <p:nvPr/>
        </p:nvSpPr>
        <p:spPr bwMode="auto">
          <a:xfrm rot="-399685">
            <a:off x="587375" y="3017838"/>
            <a:ext cx="1516063" cy="157162"/>
          </a:xfrm>
          <a:prstGeom prst="leftArrow">
            <a:avLst>
              <a:gd name="adj1" fmla="val 50000"/>
              <a:gd name="adj2" fmla="val 241162"/>
            </a:avLst>
          </a:prstGeom>
          <a:solidFill>
            <a:srgbClr val="33CC33"/>
          </a:solidFill>
          <a:ln w="22225">
            <a:solidFill>
              <a:srgbClr val="33CC33"/>
            </a:solidFill>
            <a:miter lim="800000"/>
            <a:headEnd/>
            <a:tailEnd/>
          </a:ln>
          <a:effectLst/>
        </p:spPr>
        <p:txBody>
          <a:bodyPr wrap="none" anchor="ctr">
            <a:spAutoFit/>
          </a:bodyPr>
          <a:lstStyle/>
          <a:p>
            <a:endParaRPr lang="fr-FR"/>
          </a:p>
        </p:txBody>
      </p:sp>
      <p:sp>
        <p:nvSpPr>
          <p:cNvPr id="162828" name="Text Box 1036"/>
          <p:cNvSpPr txBox="1">
            <a:spLocks noChangeArrowheads="1"/>
          </p:cNvSpPr>
          <p:nvPr/>
        </p:nvSpPr>
        <p:spPr bwMode="auto">
          <a:xfrm>
            <a:off x="3700463" y="2127250"/>
            <a:ext cx="2038350" cy="366713"/>
          </a:xfrm>
          <a:prstGeom prst="rect">
            <a:avLst/>
          </a:prstGeom>
          <a:noFill/>
          <a:ln w="22225">
            <a:noFill/>
            <a:miter lim="800000"/>
            <a:headEnd/>
            <a:tailEnd/>
          </a:ln>
          <a:effectLst/>
        </p:spPr>
        <p:txBody>
          <a:bodyPr>
            <a:spAutoFit/>
          </a:bodyPr>
          <a:lstStyle/>
          <a:p>
            <a:pPr eaLnBrk="0" hangingPunct="0">
              <a:spcBef>
                <a:spcPct val="50000"/>
              </a:spcBef>
            </a:pPr>
            <a:r>
              <a:rPr lang="fr-FR" sz="1800" b="1">
                <a:solidFill>
                  <a:srgbClr val="33CC33"/>
                </a:solidFill>
                <a:latin typeface="Bookman Old Style" pitchFamily="18" charset="0"/>
              </a:rPr>
              <a:t>San Francisco</a:t>
            </a:r>
          </a:p>
        </p:txBody>
      </p:sp>
      <p:sp>
        <p:nvSpPr>
          <p:cNvPr id="162829" name="AutoShape 1037"/>
          <p:cNvSpPr>
            <a:spLocks noChangeArrowheads="1"/>
          </p:cNvSpPr>
          <p:nvPr/>
        </p:nvSpPr>
        <p:spPr bwMode="auto">
          <a:xfrm rot="-168079">
            <a:off x="3867150" y="2570163"/>
            <a:ext cx="1749425" cy="209550"/>
          </a:xfrm>
          <a:prstGeom prst="rightArrow">
            <a:avLst>
              <a:gd name="adj1" fmla="val 50000"/>
              <a:gd name="adj2" fmla="val 208712"/>
            </a:avLst>
          </a:prstGeom>
          <a:solidFill>
            <a:srgbClr val="33CC33"/>
          </a:solidFill>
          <a:ln w="22225">
            <a:solidFill>
              <a:srgbClr val="33CC33"/>
            </a:solidFill>
            <a:miter lim="800000"/>
            <a:headEnd/>
            <a:tailEnd/>
          </a:ln>
          <a:effectLst/>
        </p:spPr>
        <p:txBody>
          <a:bodyPr wrap="none" anchor="ctr">
            <a:spAutoFit/>
          </a:bodyPr>
          <a:lstStyle/>
          <a:p>
            <a:endParaRPr lang="fr-FR"/>
          </a:p>
        </p:txBody>
      </p:sp>
      <p:grpSp>
        <p:nvGrpSpPr>
          <p:cNvPr id="2" name="Group 1038"/>
          <p:cNvGrpSpPr>
            <a:grpSpLocks/>
          </p:cNvGrpSpPr>
          <p:nvPr/>
        </p:nvGrpSpPr>
        <p:grpSpPr bwMode="auto">
          <a:xfrm>
            <a:off x="587375" y="3382963"/>
            <a:ext cx="6294438" cy="1925637"/>
            <a:chOff x="370" y="2131"/>
            <a:chExt cx="3965" cy="1213"/>
          </a:xfrm>
        </p:grpSpPr>
        <p:sp>
          <p:nvSpPr>
            <p:cNvPr id="162831" name="Oval 1039"/>
            <p:cNvSpPr>
              <a:spLocks noChangeArrowheads="1"/>
            </p:cNvSpPr>
            <p:nvPr/>
          </p:nvSpPr>
          <p:spPr bwMode="auto">
            <a:xfrm rot="65844">
              <a:off x="370" y="2131"/>
              <a:ext cx="3965" cy="1213"/>
            </a:xfrm>
            <a:prstGeom prst="ellipse">
              <a:avLst/>
            </a:prstGeom>
            <a:noFill/>
            <a:ln w="38100">
              <a:solidFill>
                <a:srgbClr val="FF3300"/>
              </a:solidFill>
              <a:round/>
              <a:headEnd/>
              <a:tailEnd/>
            </a:ln>
            <a:effectLst/>
          </p:spPr>
          <p:txBody>
            <a:bodyPr anchor="ctr">
              <a:spAutoFit/>
            </a:bodyPr>
            <a:lstStyle/>
            <a:p>
              <a:endParaRPr lang="fr-FR"/>
            </a:p>
          </p:txBody>
        </p:sp>
        <p:sp>
          <p:nvSpPr>
            <p:cNvPr id="162832" name="Text Box 1040"/>
            <p:cNvSpPr txBox="1">
              <a:spLocks noChangeArrowheads="1"/>
            </p:cNvSpPr>
            <p:nvPr/>
          </p:nvSpPr>
          <p:spPr bwMode="auto">
            <a:xfrm>
              <a:off x="665" y="2498"/>
              <a:ext cx="1150" cy="288"/>
            </a:xfrm>
            <a:prstGeom prst="rect">
              <a:avLst/>
            </a:prstGeom>
            <a:noFill/>
            <a:ln w="22225">
              <a:noFill/>
              <a:miter lim="800000"/>
              <a:headEnd/>
              <a:tailEnd/>
            </a:ln>
            <a:effectLst/>
          </p:spPr>
          <p:txBody>
            <a:bodyPr>
              <a:spAutoFit/>
            </a:bodyPr>
            <a:lstStyle/>
            <a:p>
              <a:pPr eaLnBrk="0" hangingPunct="0">
                <a:spcBef>
                  <a:spcPct val="50000"/>
                </a:spcBef>
              </a:pPr>
              <a:r>
                <a:rPr lang="fr-FR" sz="2400" b="1">
                  <a:solidFill>
                    <a:srgbClr val="FFCCCC"/>
                  </a:solidFill>
                  <a:latin typeface="Bookman Old Style" pitchFamily="18" charset="0"/>
                </a:rPr>
                <a:t>e</a:t>
              </a:r>
              <a:r>
                <a:rPr lang="fr-FR" sz="2400" b="1" baseline="30000">
                  <a:solidFill>
                    <a:srgbClr val="FFCCCC"/>
                  </a:solidFill>
                  <a:latin typeface="Bookman Old Style" pitchFamily="18" charset="0"/>
                </a:rPr>
                <a:t>+ </a:t>
              </a:r>
              <a:r>
                <a:rPr lang="fr-FR" sz="2000" b="1" baseline="30000">
                  <a:solidFill>
                    <a:srgbClr val="FFCCCC"/>
                  </a:solidFill>
                  <a:latin typeface="Bookman Old Style" pitchFamily="18" charset="0"/>
                </a:rPr>
                <a:t> </a:t>
              </a:r>
              <a:r>
                <a:rPr lang="fr-FR" sz="2000" b="1">
                  <a:solidFill>
                    <a:srgbClr val="FFCCCC"/>
                  </a:solidFill>
                  <a:latin typeface="Bookman Old Style" pitchFamily="18" charset="0"/>
                </a:rPr>
                <a:t>3.1 GeV</a:t>
              </a:r>
            </a:p>
          </p:txBody>
        </p:sp>
        <p:sp>
          <p:nvSpPr>
            <p:cNvPr id="162833" name="AutoShape 1041"/>
            <p:cNvSpPr>
              <a:spLocks noChangeArrowheads="1"/>
            </p:cNvSpPr>
            <p:nvPr/>
          </p:nvSpPr>
          <p:spPr bwMode="auto">
            <a:xfrm rot="-20090471">
              <a:off x="609" y="2774"/>
              <a:ext cx="368" cy="182"/>
            </a:xfrm>
            <a:prstGeom prst="rightArrow">
              <a:avLst>
                <a:gd name="adj1" fmla="val 50000"/>
                <a:gd name="adj2" fmla="val 50549"/>
              </a:avLst>
            </a:prstGeom>
            <a:solidFill>
              <a:srgbClr val="FFCCCC"/>
            </a:solidFill>
            <a:ln w="22225">
              <a:solidFill>
                <a:srgbClr val="FFCCCC"/>
              </a:solidFill>
              <a:miter lim="800000"/>
              <a:headEnd/>
              <a:tailEnd/>
            </a:ln>
            <a:effectLst/>
          </p:spPr>
          <p:txBody>
            <a:bodyPr anchor="ctr">
              <a:spAutoFit/>
            </a:bodyPr>
            <a:lstStyle/>
            <a:p>
              <a:endParaRPr lang="fr-FR"/>
            </a:p>
          </p:txBody>
        </p:sp>
        <p:sp>
          <p:nvSpPr>
            <p:cNvPr id="162834" name="Text Box 1042"/>
            <p:cNvSpPr txBox="1">
              <a:spLocks noChangeArrowheads="1"/>
            </p:cNvSpPr>
            <p:nvPr/>
          </p:nvSpPr>
          <p:spPr bwMode="auto">
            <a:xfrm>
              <a:off x="2900" y="2738"/>
              <a:ext cx="868" cy="288"/>
            </a:xfrm>
            <a:prstGeom prst="rect">
              <a:avLst/>
            </a:prstGeom>
            <a:noFill/>
            <a:ln w="22225">
              <a:noFill/>
              <a:miter lim="800000"/>
              <a:headEnd/>
              <a:tailEnd/>
            </a:ln>
            <a:effectLst/>
          </p:spPr>
          <p:txBody>
            <a:bodyPr>
              <a:spAutoFit/>
            </a:bodyPr>
            <a:lstStyle/>
            <a:p>
              <a:pPr eaLnBrk="0" hangingPunct="0">
                <a:spcBef>
                  <a:spcPct val="50000"/>
                </a:spcBef>
              </a:pPr>
              <a:r>
                <a:rPr lang="fr-FR" sz="2400" b="1">
                  <a:solidFill>
                    <a:srgbClr val="FFCCCC"/>
                  </a:solidFill>
                  <a:latin typeface="Bookman Old Style" pitchFamily="18" charset="0"/>
                </a:rPr>
                <a:t>e</a:t>
              </a:r>
              <a:r>
                <a:rPr lang="fr-FR" sz="2400" b="1" baseline="30000">
                  <a:solidFill>
                    <a:srgbClr val="FFCCCC"/>
                  </a:solidFill>
                  <a:latin typeface="Bookman Old Style" pitchFamily="18" charset="0"/>
                </a:rPr>
                <a:t>- </a:t>
              </a:r>
              <a:r>
                <a:rPr lang="fr-FR" sz="2000" b="1" baseline="30000">
                  <a:solidFill>
                    <a:srgbClr val="FFCCCC"/>
                  </a:solidFill>
                  <a:latin typeface="Bookman Old Style" pitchFamily="18" charset="0"/>
                </a:rPr>
                <a:t> </a:t>
              </a:r>
              <a:r>
                <a:rPr lang="fr-FR" sz="2000" b="1">
                  <a:solidFill>
                    <a:srgbClr val="FFCCCC"/>
                  </a:solidFill>
                  <a:latin typeface="Bookman Old Style" pitchFamily="18" charset="0"/>
                </a:rPr>
                <a:t>9 GeV</a:t>
              </a:r>
            </a:p>
          </p:txBody>
        </p:sp>
        <p:sp>
          <p:nvSpPr>
            <p:cNvPr id="162835" name="AutoShape 1043"/>
            <p:cNvSpPr>
              <a:spLocks noChangeArrowheads="1"/>
            </p:cNvSpPr>
            <p:nvPr/>
          </p:nvSpPr>
          <p:spPr bwMode="auto">
            <a:xfrm rot="-761141">
              <a:off x="3117" y="3010"/>
              <a:ext cx="381" cy="202"/>
            </a:xfrm>
            <a:prstGeom prst="leftArrow">
              <a:avLst>
                <a:gd name="adj1" fmla="val 50000"/>
                <a:gd name="adj2" fmla="val 47153"/>
              </a:avLst>
            </a:prstGeom>
            <a:solidFill>
              <a:srgbClr val="FFCCCC"/>
            </a:solidFill>
            <a:ln w="22225">
              <a:noFill/>
              <a:miter lim="800000"/>
              <a:headEnd/>
              <a:tailEnd/>
            </a:ln>
            <a:effectLst/>
          </p:spPr>
          <p:txBody>
            <a:bodyPr anchor="ctr">
              <a:spAutoFit/>
            </a:bodyP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1071538" y="1000108"/>
            <a:ext cx="7572428" cy="2862322"/>
          </a:xfrm>
          <a:prstGeom prst="rect">
            <a:avLst/>
          </a:prstGeom>
          <a:noFill/>
          <a:ln w="9525">
            <a:solidFill>
              <a:schemeClr val="accent1"/>
            </a:solidFill>
            <a:miter lim="800000"/>
            <a:headEnd/>
            <a:tailEnd/>
          </a:ln>
          <a:effectLst/>
        </p:spPr>
        <p:txBody>
          <a:bodyPr wrap="square">
            <a:spAutoFit/>
          </a:bodyPr>
          <a:lstStyle/>
          <a:p>
            <a:pPr>
              <a:spcBef>
                <a:spcPct val="50000"/>
              </a:spcBef>
              <a:buFontTx/>
              <a:buChar char="•"/>
              <a:defRPr/>
            </a:pPr>
            <a:r>
              <a:rPr lang="fr-FR" sz="2400" b="1" dirty="0" smtClean="0">
                <a:solidFill>
                  <a:srgbClr val="FF0000"/>
                </a:solidFill>
                <a:latin typeface="Calibri" pitchFamily="34" charset="0"/>
              </a:rPr>
              <a:t>L'énergie:</a:t>
            </a:r>
            <a:r>
              <a:rPr lang="fr-FR" sz="2400" dirty="0" smtClean="0">
                <a:solidFill>
                  <a:srgbClr val="0070C0"/>
                </a:solidFill>
                <a:latin typeface="Calibri" pitchFamily="34" charset="0"/>
              </a:rPr>
              <a:t> 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 (</a:t>
            </a:r>
            <a:r>
              <a:rPr lang="fr-FR" sz="2400" b="1" dirty="0" err="1" smtClean="0">
                <a:solidFill>
                  <a:srgbClr val="0070C0"/>
                </a:solidFill>
                <a:latin typeface="Calibri" pitchFamily="34" charset="0"/>
              </a:rPr>
              <a:t>ev</a:t>
            </a:r>
            <a:r>
              <a:rPr lang="fr-FR" sz="2400" b="1" dirty="0" smtClean="0">
                <a:solidFill>
                  <a:srgbClr val="0070C0"/>
                </a:solidFill>
                <a:latin typeface="Calibri" pitchFamily="34" charset="0"/>
              </a:rPr>
              <a:t>) </a:t>
            </a:r>
            <a:r>
              <a:rPr lang="fr-FR" sz="2400" b="1" i="1" dirty="0" smtClean="0">
                <a:latin typeface="Calibri" pitchFamily="34" charset="0"/>
              </a:rPr>
              <a:t>[ 1,6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Joules] </a:t>
            </a:r>
            <a:r>
              <a:rPr lang="fr-FR" sz="2400" dirty="0" smtClean="0">
                <a:solidFill>
                  <a:srgbClr val="0070C0"/>
                </a:solidFill>
                <a:latin typeface="Calibri" pitchFamily="34" charset="0"/>
              </a:rPr>
              <a:t>et ses dérivés </a:t>
            </a:r>
            <a:r>
              <a:rPr lang="fr-FR" sz="2400" dirty="0" err="1" smtClean="0">
                <a:solidFill>
                  <a:srgbClr val="0070C0"/>
                </a:solidFill>
                <a:latin typeface="Calibri" pitchFamily="34" charset="0"/>
              </a:rPr>
              <a:t>kev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Mev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GeV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TeV</a:t>
            </a:r>
            <a:r>
              <a:rPr lang="fr-FR" sz="2400" dirty="0" smtClean="0">
                <a:solidFill>
                  <a:srgbClr val="0070C0"/>
                </a:solidFill>
                <a:latin typeface="Calibri" pitchFamily="34" charset="0"/>
              </a:rPr>
              <a:t>: c’est l’énergie d’un électron accéléré sous une </a:t>
            </a:r>
            <a:r>
              <a:rPr lang="fr-FR" sz="2400" dirty="0" err="1" smtClean="0">
                <a:solidFill>
                  <a:srgbClr val="0070C0"/>
                </a:solidFill>
                <a:latin typeface="Calibri" pitchFamily="34" charset="0"/>
              </a:rPr>
              <a:t>d.d.p</a:t>
            </a:r>
            <a:r>
              <a:rPr lang="fr-FR" sz="2400" dirty="0" smtClean="0">
                <a:solidFill>
                  <a:srgbClr val="0070C0"/>
                </a:solidFill>
                <a:latin typeface="Calibri" pitchFamily="34" charset="0"/>
              </a:rPr>
              <a:t>. de 1 volt</a:t>
            </a:r>
          </a:p>
          <a:p>
            <a:pPr>
              <a:spcBef>
                <a:spcPct val="50000"/>
              </a:spcBef>
              <a:buFontTx/>
              <a:buChar char="•"/>
              <a:defRPr/>
            </a:pPr>
            <a:r>
              <a:rPr lang="fr-FR" sz="2400" dirty="0" smtClean="0">
                <a:solidFill>
                  <a:srgbClr val="FF0000"/>
                </a:solidFill>
                <a:latin typeface="Calibri" pitchFamily="34" charset="0"/>
              </a:rPr>
              <a:t> </a:t>
            </a:r>
            <a:r>
              <a:rPr lang="fr-FR" sz="2400" b="1" dirty="0" smtClean="0">
                <a:solidFill>
                  <a:srgbClr val="FF0000"/>
                </a:solidFill>
                <a:latin typeface="Calibri" pitchFamily="34" charset="0"/>
              </a:rPr>
              <a:t>La masse </a:t>
            </a:r>
            <a:r>
              <a:rPr lang="fr-FR" sz="2400" b="1" dirty="0" smtClean="0">
                <a:latin typeface="Calibri" pitchFamily="34" charset="0"/>
              </a:rPr>
              <a:t>m</a:t>
            </a:r>
            <a:r>
              <a:rPr lang="fr-FR" sz="2400" b="1" dirty="0" smtClean="0">
                <a:solidFill>
                  <a:srgbClr val="FF0000"/>
                </a:solidFill>
                <a:latin typeface="Calibri" pitchFamily="34" charset="0"/>
              </a:rPr>
              <a:t> </a:t>
            </a:r>
            <a:r>
              <a:rPr lang="fr-FR" sz="2400" dirty="0" smtClean="0">
                <a:solidFill>
                  <a:srgbClr val="0070C0"/>
                </a:solidFill>
                <a:latin typeface="Calibri" pitchFamily="34" charset="0"/>
              </a:rPr>
              <a:t>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r>
              <a:rPr lang="fr-FR" sz="2400" b="1" baseline="30000" dirty="0" smtClean="0">
                <a:solidFill>
                  <a:srgbClr val="0070C0"/>
                </a:solidFill>
                <a:latin typeface="Calibri" pitchFamily="34" charset="0"/>
              </a:rPr>
              <a:t>2</a:t>
            </a:r>
            <a:r>
              <a:rPr lang="fr-FR" sz="2400" b="1" dirty="0" smtClean="0">
                <a:solidFill>
                  <a:srgbClr val="0070C0"/>
                </a:solidFill>
                <a:latin typeface="Calibri" pitchFamily="34" charset="0"/>
              </a:rPr>
              <a:t> </a:t>
            </a:r>
            <a:r>
              <a:rPr lang="fr-FR" sz="2400" b="1" i="1" dirty="0" smtClean="0">
                <a:latin typeface="Calibri" pitchFamily="34" charset="0"/>
              </a:rPr>
              <a:t>[1,78 </a:t>
            </a:r>
            <a:r>
              <a:rPr lang="fr-FR" sz="2400" b="1" i="1" dirty="0" smtClean="0">
                <a:latin typeface="Calibri" pitchFamily="34" charset="0"/>
                <a:sym typeface="Symbol"/>
              </a:rPr>
              <a:t></a:t>
            </a:r>
            <a:r>
              <a:rPr lang="fr-FR" sz="2400" b="1" i="1" dirty="0" smtClean="0">
                <a:latin typeface="Calibri" pitchFamily="34" charset="0"/>
              </a:rPr>
              <a:t>10</a:t>
            </a:r>
            <a:r>
              <a:rPr lang="fr-FR" sz="2400" b="1" i="1" baseline="30000" dirty="0" smtClean="0">
                <a:latin typeface="Calibri" pitchFamily="34" charset="0"/>
              </a:rPr>
              <a:t>-36</a:t>
            </a:r>
            <a:r>
              <a:rPr lang="fr-FR" sz="2400" b="1" i="1" dirty="0" smtClean="0">
                <a:latin typeface="Calibri" pitchFamily="34" charset="0"/>
              </a:rPr>
              <a:t> kg] </a:t>
            </a:r>
            <a:r>
              <a:rPr lang="fr-FR" sz="2400" dirty="0" smtClean="0">
                <a:latin typeface="Calibri" pitchFamily="34" charset="0"/>
              </a:rPr>
              <a:t>par exemple masse électron</a:t>
            </a:r>
            <a:r>
              <a:rPr lang="fr-FR" sz="2400" b="1" dirty="0" smtClean="0">
                <a:solidFill>
                  <a:srgbClr val="FF0000"/>
                </a:solidFill>
                <a:latin typeface="Calibri" pitchFamily="34" charset="0"/>
              </a:rPr>
              <a:t> 0,511MeV/c</a:t>
            </a:r>
            <a:r>
              <a:rPr lang="fr-FR" sz="2400" b="1" baseline="30000" dirty="0" smtClean="0">
                <a:solidFill>
                  <a:srgbClr val="FF0000"/>
                </a:solidFill>
                <a:latin typeface="Calibri" pitchFamily="34" charset="0"/>
              </a:rPr>
              <a:t>2</a:t>
            </a:r>
            <a:r>
              <a:rPr lang="fr-FR" sz="2400" b="1" dirty="0" smtClean="0">
                <a:solidFill>
                  <a:srgbClr val="FF0000"/>
                </a:solidFill>
                <a:latin typeface="Calibri" pitchFamily="34" charset="0"/>
              </a:rPr>
              <a:t> </a:t>
            </a:r>
            <a:r>
              <a:rPr lang="fr-FR" sz="2400" dirty="0" smtClean="0">
                <a:latin typeface="Calibri" pitchFamily="34" charset="0"/>
              </a:rPr>
              <a:t>masse proton </a:t>
            </a:r>
            <a:r>
              <a:rPr lang="fr-FR" sz="2400" b="1" dirty="0" smtClean="0">
                <a:solidFill>
                  <a:srgbClr val="FF0000"/>
                </a:solidFill>
                <a:latin typeface="Calibri" pitchFamily="34" charset="0"/>
              </a:rPr>
              <a:t>938 MeV/c</a:t>
            </a:r>
            <a:r>
              <a:rPr lang="fr-FR" sz="2400" b="1" baseline="30000" dirty="0" smtClean="0">
                <a:solidFill>
                  <a:srgbClr val="FF0000"/>
                </a:solidFill>
                <a:latin typeface="Calibri" pitchFamily="34" charset="0"/>
              </a:rPr>
              <a:t>2</a:t>
            </a:r>
          </a:p>
        </p:txBody>
      </p:sp>
      <p:sp>
        <p:nvSpPr>
          <p:cNvPr id="5" name="Titre 4"/>
          <p:cNvSpPr>
            <a:spLocks noGrp="1"/>
          </p:cNvSpPr>
          <p:nvPr>
            <p:ph type="title"/>
          </p:nvPr>
        </p:nvSpPr>
        <p:spPr>
          <a:xfrm>
            <a:off x="571472" y="214290"/>
            <a:ext cx="8229600" cy="714380"/>
          </a:xfrm>
        </p:spPr>
        <p:txBody>
          <a:bodyPr>
            <a:normAutofit fontScale="90000"/>
          </a:bodyPr>
          <a:lstStyle/>
          <a:p>
            <a:r>
              <a:rPr lang="fr-FR" dirty="0" err="1" smtClean="0">
                <a:solidFill>
                  <a:srgbClr val="FF0000"/>
                </a:solidFill>
                <a:latin typeface="Calibri" pitchFamily="34" charset="0"/>
              </a:rPr>
              <a:t>Lles</a:t>
            </a:r>
            <a:r>
              <a:rPr lang="fr-FR" dirty="0" smtClean="0">
                <a:solidFill>
                  <a:srgbClr val="FF0000"/>
                </a:solidFill>
                <a:latin typeface="Calibri" pitchFamily="34" charset="0"/>
              </a:rPr>
              <a:t> unités du physicien des particules</a:t>
            </a:r>
            <a:endParaRPr lang="fr-FR" dirty="0">
              <a:solidFill>
                <a:srgbClr val="FF0000"/>
              </a:solidFill>
              <a:latin typeface="Calibri" pitchFamily="34" charset="0"/>
            </a:endParaRPr>
          </a:p>
        </p:txBody>
      </p:sp>
      <p:grpSp>
        <p:nvGrpSpPr>
          <p:cNvPr id="2" name="Groupe 5"/>
          <p:cNvGrpSpPr/>
          <p:nvPr/>
        </p:nvGrpSpPr>
        <p:grpSpPr>
          <a:xfrm>
            <a:off x="125413" y="71438"/>
            <a:ext cx="1156490" cy="6715125"/>
            <a:chOff x="125413" y="71438"/>
            <a:chExt cx="1156490" cy="6715125"/>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grpSp>
      <p:sp>
        <p:nvSpPr>
          <p:cNvPr id="10" name="Espace réservé du pied de page 9"/>
          <p:cNvSpPr>
            <a:spLocks noGrp="1"/>
          </p:cNvSpPr>
          <p:nvPr>
            <p:ph type="ftr" sz="quarter" idx="11"/>
          </p:nvPr>
        </p:nvSpPr>
        <p:spPr/>
        <p:txBody>
          <a:bodyPr/>
          <a:lstStyle/>
          <a:p>
            <a:r>
              <a:rPr lang="fr-FR" smtClean="0"/>
              <a:t>Visite LAPP Fevrier 2010</a:t>
            </a:r>
            <a:endParaRPr lang="fr-BE"/>
          </a:p>
        </p:txBody>
      </p:sp>
      <p:sp>
        <p:nvSpPr>
          <p:cNvPr id="9" name="ZoneTexte 8"/>
          <p:cNvSpPr txBox="1"/>
          <p:nvPr/>
        </p:nvSpPr>
        <p:spPr>
          <a:xfrm>
            <a:off x="1071538" y="4429132"/>
            <a:ext cx="5214974"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u="sng" dirty="0" smtClean="0"/>
              <a:t>Energie de quelques accélérateurs connus: </a:t>
            </a:r>
          </a:p>
          <a:p>
            <a:r>
              <a:rPr lang="fr-FR" dirty="0" smtClean="0"/>
              <a:t>PEPII        e+e-                               3,1GeV x 9 </a:t>
            </a:r>
            <a:r>
              <a:rPr lang="fr-FR" dirty="0" err="1" smtClean="0"/>
              <a:t>GeV</a:t>
            </a:r>
            <a:r>
              <a:rPr lang="fr-FR" dirty="0" smtClean="0"/>
              <a:t> </a:t>
            </a:r>
          </a:p>
          <a:p>
            <a:r>
              <a:rPr lang="fr-FR" dirty="0" smtClean="0"/>
              <a:t>LEP          e+e-                              100GeV x 100GeV</a:t>
            </a:r>
          </a:p>
          <a:p>
            <a:r>
              <a:rPr lang="fr-FR" dirty="0" smtClean="0"/>
              <a:t>SPS          proton-anti proton     270GeV x 270GeV</a:t>
            </a:r>
          </a:p>
          <a:p>
            <a:r>
              <a:rPr lang="fr-FR" dirty="0" err="1" smtClean="0"/>
              <a:t>Tevatron</a:t>
            </a:r>
            <a:r>
              <a:rPr lang="fr-FR" dirty="0" smtClean="0"/>
              <a:t> proton-antiproton      980GeV x 980GeV</a:t>
            </a:r>
          </a:p>
          <a:p>
            <a:r>
              <a:rPr lang="fr-FR" dirty="0" smtClean="0"/>
              <a:t>LHC          proton-proton           7000GeVx7000GeV</a:t>
            </a:r>
          </a:p>
        </p:txBody>
      </p:sp>
      <p:sp>
        <p:nvSpPr>
          <p:cNvPr id="11" name="ZoneTexte 10"/>
          <p:cNvSpPr txBox="1"/>
          <p:nvPr/>
        </p:nvSpPr>
        <p:spPr>
          <a:xfrm>
            <a:off x="6643702" y="4143380"/>
            <a:ext cx="171448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u="sng" dirty="0" smtClean="0"/>
              <a:t>Energie dans le centre de masse</a:t>
            </a:r>
          </a:p>
          <a:p>
            <a:r>
              <a:rPr lang="fr-FR" dirty="0" smtClean="0"/>
              <a:t>10,58 </a:t>
            </a:r>
            <a:r>
              <a:rPr lang="fr-FR" dirty="0" err="1" smtClean="0"/>
              <a:t>GeV</a:t>
            </a:r>
            <a:endParaRPr lang="fr-FR" dirty="0" smtClean="0"/>
          </a:p>
          <a:p>
            <a:r>
              <a:rPr lang="fr-FR" dirty="0" smtClean="0"/>
              <a:t>200 </a:t>
            </a:r>
            <a:r>
              <a:rPr lang="fr-FR" dirty="0" err="1" smtClean="0"/>
              <a:t>GeV</a:t>
            </a:r>
            <a:endParaRPr lang="fr-FR" dirty="0" smtClean="0"/>
          </a:p>
          <a:p>
            <a:r>
              <a:rPr lang="fr-FR" dirty="0" smtClean="0"/>
              <a:t>540 </a:t>
            </a:r>
            <a:r>
              <a:rPr lang="fr-FR" dirty="0" err="1" smtClean="0"/>
              <a:t>GeV</a:t>
            </a:r>
            <a:endParaRPr lang="fr-FR" dirty="0" smtClean="0"/>
          </a:p>
          <a:p>
            <a:r>
              <a:rPr lang="fr-FR" dirty="0" smtClean="0"/>
              <a:t>1,96 </a:t>
            </a:r>
            <a:r>
              <a:rPr lang="fr-FR" dirty="0" err="1" smtClean="0"/>
              <a:t>TeV</a:t>
            </a:r>
            <a:endParaRPr lang="fr-FR" dirty="0" smtClean="0"/>
          </a:p>
          <a:p>
            <a:r>
              <a:rPr lang="fr-FR" dirty="0" smtClean="0"/>
              <a:t>14 </a:t>
            </a:r>
            <a:r>
              <a:rPr lang="fr-FR" dirty="0" err="1" smtClean="0"/>
              <a:t>TeV</a:t>
            </a:r>
            <a:endParaRPr lang="fr-FR"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FF0000"/>
                </a:solidFill>
              </a:rPr>
              <a:t>Un exemple: découverte du Z</a:t>
            </a:r>
            <a:r>
              <a:rPr lang="fr-FR" b="1" baseline="30000" dirty="0" smtClean="0">
                <a:solidFill>
                  <a:srgbClr val="FF0000"/>
                </a:solidFill>
              </a:rPr>
              <a:t>0</a:t>
            </a:r>
            <a:r>
              <a:rPr lang="fr-FR" b="1" dirty="0" smtClean="0">
                <a:solidFill>
                  <a:srgbClr val="FF0000"/>
                </a:solidFill>
              </a:rPr>
              <a:t> par UA1</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Visite LAPP Fevrier 2010</a:t>
            </a:r>
            <a:endParaRPr lang="fr-BE"/>
          </a:p>
        </p:txBody>
      </p:sp>
      <p:pic>
        <p:nvPicPr>
          <p:cNvPr id="214" name="Image 213" descr="UA1.jpg"/>
          <p:cNvPicPr>
            <a:picLocks noChangeAspect="1"/>
          </p:cNvPicPr>
          <p:nvPr/>
        </p:nvPicPr>
        <p:blipFill>
          <a:blip r:embed="rId2" cstate="print"/>
          <a:stretch>
            <a:fillRect/>
          </a:stretch>
        </p:blipFill>
        <p:spPr>
          <a:xfrm>
            <a:off x="571472" y="1357298"/>
            <a:ext cx="3403004" cy="2428892"/>
          </a:xfrm>
          <a:prstGeom prst="rect">
            <a:avLst/>
          </a:prstGeom>
          <a:ln>
            <a:noFill/>
          </a:ln>
          <a:effectLst>
            <a:outerShdw blurRad="292100" dist="139700" dir="2700000" algn="tl" rotWithShape="0">
              <a:srgbClr val="333333">
                <a:alpha val="65000"/>
              </a:srgbClr>
            </a:outerShdw>
          </a:effectLst>
        </p:spPr>
      </p:pic>
      <p:sp>
        <p:nvSpPr>
          <p:cNvPr id="215" name="ZoneTexte 214"/>
          <p:cNvSpPr txBox="1"/>
          <p:nvPr/>
        </p:nvSpPr>
        <p:spPr>
          <a:xfrm>
            <a:off x="4143372" y="2000240"/>
            <a:ext cx="413896" cy="646331"/>
          </a:xfrm>
          <a:prstGeom prst="rect">
            <a:avLst/>
          </a:prstGeom>
          <a:noFill/>
        </p:spPr>
        <p:txBody>
          <a:bodyPr wrap="none" rtlCol="0">
            <a:spAutoFit/>
          </a:bodyPr>
          <a:lstStyle/>
          <a:p>
            <a:r>
              <a:rPr lang="fr-FR" sz="3600" b="1" dirty="0" smtClean="0"/>
              <a:t>=</a:t>
            </a:r>
            <a:endParaRPr lang="fr-FR" sz="3600" b="1" dirty="0"/>
          </a:p>
        </p:txBody>
      </p:sp>
      <p:sp>
        <p:nvSpPr>
          <p:cNvPr id="216" name="Oval 259"/>
          <p:cNvSpPr>
            <a:spLocks noChangeArrowheads="1"/>
          </p:cNvSpPr>
          <p:nvPr/>
        </p:nvSpPr>
        <p:spPr bwMode="auto">
          <a:xfrm>
            <a:off x="4603868" y="2499619"/>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17" name="Group 260"/>
          <p:cNvGrpSpPr>
            <a:grpSpLocks/>
          </p:cNvGrpSpPr>
          <p:nvPr/>
        </p:nvGrpSpPr>
        <p:grpSpPr bwMode="auto">
          <a:xfrm rot="-681839">
            <a:off x="4889621" y="2753620"/>
            <a:ext cx="161925" cy="79375"/>
            <a:chOff x="0" y="6512"/>
            <a:chExt cx="21386" cy="6122"/>
          </a:xfrm>
        </p:grpSpPr>
        <p:grpSp>
          <p:nvGrpSpPr>
            <p:cNvPr id="218" name="Group 261"/>
            <p:cNvGrpSpPr>
              <a:grpSpLocks/>
            </p:cNvGrpSpPr>
            <p:nvPr/>
          </p:nvGrpSpPr>
          <p:grpSpPr bwMode="auto">
            <a:xfrm>
              <a:off x="8595" y="6512"/>
              <a:ext cx="4309" cy="6122"/>
              <a:chOff x="8595" y="6512"/>
              <a:chExt cx="4309" cy="6122"/>
            </a:xfrm>
          </p:grpSpPr>
          <p:sp>
            <p:nvSpPr>
              <p:cNvPr id="243"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6"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7"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67"/>
            <p:cNvGrpSpPr>
              <a:grpSpLocks/>
            </p:cNvGrpSpPr>
            <p:nvPr/>
          </p:nvGrpSpPr>
          <p:grpSpPr bwMode="auto">
            <a:xfrm>
              <a:off x="12768" y="6512"/>
              <a:ext cx="4309" cy="6122"/>
              <a:chOff x="8595" y="6512"/>
              <a:chExt cx="4309" cy="6122"/>
            </a:xfrm>
          </p:grpSpPr>
          <p:sp>
            <p:nvSpPr>
              <p:cNvPr id="238"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1"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2"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273"/>
            <p:cNvGrpSpPr>
              <a:grpSpLocks/>
            </p:cNvGrpSpPr>
            <p:nvPr/>
          </p:nvGrpSpPr>
          <p:grpSpPr bwMode="auto">
            <a:xfrm>
              <a:off x="4377" y="6512"/>
              <a:ext cx="4309" cy="6122"/>
              <a:chOff x="8595" y="6512"/>
              <a:chExt cx="4309" cy="6122"/>
            </a:xfrm>
          </p:grpSpPr>
          <p:sp>
            <p:nvSpPr>
              <p:cNvPr id="233"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6"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7"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279"/>
            <p:cNvGrpSpPr>
              <a:grpSpLocks/>
            </p:cNvGrpSpPr>
            <p:nvPr/>
          </p:nvGrpSpPr>
          <p:grpSpPr bwMode="auto">
            <a:xfrm>
              <a:off x="0" y="6512"/>
              <a:ext cx="4309" cy="6122"/>
              <a:chOff x="8595" y="6512"/>
              <a:chExt cx="4309" cy="6122"/>
            </a:xfrm>
          </p:grpSpPr>
          <p:sp>
            <p:nvSpPr>
              <p:cNvPr id="228"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1"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2"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2" name="Group 285"/>
            <p:cNvGrpSpPr>
              <a:grpSpLocks/>
            </p:cNvGrpSpPr>
            <p:nvPr/>
          </p:nvGrpSpPr>
          <p:grpSpPr bwMode="auto">
            <a:xfrm>
              <a:off x="17077" y="6512"/>
              <a:ext cx="4309" cy="6122"/>
              <a:chOff x="8595" y="6512"/>
              <a:chExt cx="4309" cy="6122"/>
            </a:xfrm>
          </p:grpSpPr>
          <p:sp>
            <p:nvSpPr>
              <p:cNvPr id="223"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6"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7"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8" name="Group 291"/>
          <p:cNvGrpSpPr>
            <a:grpSpLocks/>
          </p:cNvGrpSpPr>
          <p:nvPr/>
        </p:nvGrpSpPr>
        <p:grpSpPr bwMode="auto">
          <a:xfrm rot="-3740024">
            <a:off x="5071389" y="2922689"/>
            <a:ext cx="168275" cy="74612"/>
            <a:chOff x="0" y="6512"/>
            <a:chExt cx="21386" cy="6122"/>
          </a:xfrm>
        </p:grpSpPr>
        <p:grpSp>
          <p:nvGrpSpPr>
            <p:cNvPr id="249" name="Group 292"/>
            <p:cNvGrpSpPr>
              <a:grpSpLocks/>
            </p:cNvGrpSpPr>
            <p:nvPr/>
          </p:nvGrpSpPr>
          <p:grpSpPr bwMode="auto">
            <a:xfrm>
              <a:off x="8595" y="6512"/>
              <a:ext cx="4309" cy="6122"/>
              <a:chOff x="8595" y="6512"/>
              <a:chExt cx="4309" cy="6122"/>
            </a:xfrm>
          </p:grpSpPr>
          <p:sp>
            <p:nvSpPr>
              <p:cNvPr id="274"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5"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6"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7"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8"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0" name="Group 298"/>
            <p:cNvGrpSpPr>
              <a:grpSpLocks/>
            </p:cNvGrpSpPr>
            <p:nvPr/>
          </p:nvGrpSpPr>
          <p:grpSpPr bwMode="auto">
            <a:xfrm>
              <a:off x="12768" y="6512"/>
              <a:ext cx="4309" cy="6122"/>
              <a:chOff x="8595" y="6512"/>
              <a:chExt cx="4309" cy="6122"/>
            </a:xfrm>
          </p:grpSpPr>
          <p:sp>
            <p:nvSpPr>
              <p:cNvPr id="269"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0"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1"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2"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3"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1" name="Group 304"/>
            <p:cNvGrpSpPr>
              <a:grpSpLocks/>
            </p:cNvGrpSpPr>
            <p:nvPr/>
          </p:nvGrpSpPr>
          <p:grpSpPr bwMode="auto">
            <a:xfrm>
              <a:off x="4377" y="6512"/>
              <a:ext cx="4309" cy="6122"/>
              <a:chOff x="8595" y="6512"/>
              <a:chExt cx="4309" cy="6122"/>
            </a:xfrm>
          </p:grpSpPr>
          <p:sp>
            <p:nvSpPr>
              <p:cNvPr id="264"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5"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6"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7"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8"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2" name="Group 310"/>
            <p:cNvGrpSpPr>
              <a:grpSpLocks/>
            </p:cNvGrpSpPr>
            <p:nvPr/>
          </p:nvGrpSpPr>
          <p:grpSpPr bwMode="auto">
            <a:xfrm>
              <a:off x="0" y="6512"/>
              <a:ext cx="4309" cy="6122"/>
              <a:chOff x="8595" y="6512"/>
              <a:chExt cx="4309" cy="6122"/>
            </a:xfrm>
          </p:grpSpPr>
          <p:sp>
            <p:nvSpPr>
              <p:cNvPr id="259"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0"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1"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2"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3"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3" name="Group 316"/>
            <p:cNvGrpSpPr>
              <a:grpSpLocks/>
            </p:cNvGrpSpPr>
            <p:nvPr/>
          </p:nvGrpSpPr>
          <p:grpSpPr bwMode="auto">
            <a:xfrm>
              <a:off x="17077" y="6512"/>
              <a:ext cx="4309" cy="6122"/>
              <a:chOff x="8595" y="6512"/>
              <a:chExt cx="4309" cy="6122"/>
            </a:xfrm>
          </p:grpSpPr>
          <p:sp>
            <p:nvSpPr>
              <p:cNvPr id="254"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5"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6"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7"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58"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79" name="Group 322"/>
          <p:cNvGrpSpPr>
            <a:grpSpLocks/>
          </p:cNvGrpSpPr>
          <p:nvPr/>
        </p:nvGrpSpPr>
        <p:grpSpPr bwMode="auto">
          <a:xfrm rot="2465197">
            <a:off x="4792783" y="2972695"/>
            <a:ext cx="163513" cy="80962"/>
            <a:chOff x="0" y="6512"/>
            <a:chExt cx="21386" cy="6122"/>
          </a:xfrm>
        </p:grpSpPr>
        <p:grpSp>
          <p:nvGrpSpPr>
            <p:cNvPr id="280" name="Group 323"/>
            <p:cNvGrpSpPr>
              <a:grpSpLocks/>
            </p:cNvGrpSpPr>
            <p:nvPr/>
          </p:nvGrpSpPr>
          <p:grpSpPr bwMode="auto">
            <a:xfrm>
              <a:off x="8595" y="6512"/>
              <a:ext cx="4309" cy="6122"/>
              <a:chOff x="8595" y="6512"/>
              <a:chExt cx="4309" cy="6122"/>
            </a:xfrm>
          </p:grpSpPr>
          <p:sp>
            <p:nvSpPr>
              <p:cNvPr id="305"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6"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7"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8"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9"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1" name="Group 329"/>
            <p:cNvGrpSpPr>
              <a:grpSpLocks/>
            </p:cNvGrpSpPr>
            <p:nvPr/>
          </p:nvGrpSpPr>
          <p:grpSpPr bwMode="auto">
            <a:xfrm>
              <a:off x="12768" y="6512"/>
              <a:ext cx="4309" cy="6122"/>
              <a:chOff x="8595" y="6512"/>
              <a:chExt cx="4309" cy="6122"/>
            </a:xfrm>
          </p:grpSpPr>
          <p:sp>
            <p:nvSpPr>
              <p:cNvPr id="300"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1"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2"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3"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4"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2" name="Group 335"/>
            <p:cNvGrpSpPr>
              <a:grpSpLocks/>
            </p:cNvGrpSpPr>
            <p:nvPr/>
          </p:nvGrpSpPr>
          <p:grpSpPr bwMode="auto">
            <a:xfrm>
              <a:off x="4377" y="6512"/>
              <a:ext cx="4309" cy="6122"/>
              <a:chOff x="8595" y="6512"/>
              <a:chExt cx="4309" cy="6122"/>
            </a:xfrm>
          </p:grpSpPr>
          <p:sp>
            <p:nvSpPr>
              <p:cNvPr id="295"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6"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7"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8"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9"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3" name="Group 341"/>
            <p:cNvGrpSpPr>
              <a:grpSpLocks/>
            </p:cNvGrpSpPr>
            <p:nvPr/>
          </p:nvGrpSpPr>
          <p:grpSpPr bwMode="auto">
            <a:xfrm>
              <a:off x="0" y="6512"/>
              <a:ext cx="4309" cy="6122"/>
              <a:chOff x="8595" y="6512"/>
              <a:chExt cx="4309" cy="6122"/>
            </a:xfrm>
          </p:grpSpPr>
          <p:sp>
            <p:nvSpPr>
              <p:cNvPr id="290"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1"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2"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3"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4"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4" name="Group 347"/>
            <p:cNvGrpSpPr>
              <a:grpSpLocks/>
            </p:cNvGrpSpPr>
            <p:nvPr/>
          </p:nvGrpSpPr>
          <p:grpSpPr bwMode="auto">
            <a:xfrm>
              <a:off x="17077" y="6512"/>
              <a:ext cx="4309" cy="6122"/>
              <a:chOff x="8595" y="6512"/>
              <a:chExt cx="4309" cy="6122"/>
            </a:xfrm>
          </p:grpSpPr>
          <p:sp>
            <p:nvSpPr>
              <p:cNvPr id="285"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6"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7"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8"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89"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310" name="Oval 382"/>
          <p:cNvSpPr>
            <a:spLocks noChangeArrowheads="1"/>
          </p:cNvSpPr>
          <p:nvPr/>
        </p:nvSpPr>
        <p:spPr bwMode="auto">
          <a:xfrm>
            <a:off x="5032496" y="2642495"/>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1" name="Oval 383"/>
          <p:cNvSpPr>
            <a:spLocks noChangeArrowheads="1"/>
          </p:cNvSpPr>
          <p:nvPr/>
        </p:nvSpPr>
        <p:spPr bwMode="auto">
          <a:xfrm>
            <a:off x="4926133" y="3015557"/>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2" name="Oval 384"/>
          <p:cNvSpPr>
            <a:spLocks noChangeArrowheads="1"/>
          </p:cNvSpPr>
          <p:nvPr/>
        </p:nvSpPr>
        <p:spPr bwMode="auto">
          <a:xfrm>
            <a:off x="4680071" y="2713932"/>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3" name="Oval 259"/>
          <p:cNvSpPr>
            <a:spLocks noChangeArrowheads="1"/>
          </p:cNvSpPr>
          <p:nvPr/>
        </p:nvSpPr>
        <p:spPr bwMode="auto">
          <a:xfrm>
            <a:off x="4672016" y="1531925"/>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314" name="Group 260"/>
          <p:cNvGrpSpPr>
            <a:grpSpLocks/>
          </p:cNvGrpSpPr>
          <p:nvPr/>
        </p:nvGrpSpPr>
        <p:grpSpPr bwMode="auto">
          <a:xfrm rot="-681839">
            <a:off x="4929191" y="1754175"/>
            <a:ext cx="161925" cy="79375"/>
            <a:chOff x="0" y="6512"/>
            <a:chExt cx="21386" cy="6122"/>
          </a:xfrm>
        </p:grpSpPr>
        <p:grpSp>
          <p:nvGrpSpPr>
            <p:cNvPr id="315" name="Group 261"/>
            <p:cNvGrpSpPr>
              <a:grpSpLocks/>
            </p:cNvGrpSpPr>
            <p:nvPr/>
          </p:nvGrpSpPr>
          <p:grpSpPr bwMode="auto">
            <a:xfrm>
              <a:off x="8595" y="6512"/>
              <a:ext cx="4309" cy="6122"/>
              <a:chOff x="8595" y="6512"/>
              <a:chExt cx="4309" cy="6122"/>
            </a:xfrm>
          </p:grpSpPr>
          <p:sp>
            <p:nvSpPr>
              <p:cNvPr id="340"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1"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2"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3"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4"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6" name="Group 267"/>
            <p:cNvGrpSpPr>
              <a:grpSpLocks/>
            </p:cNvGrpSpPr>
            <p:nvPr/>
          </p:nvGrpSpPr>
          <p:grpSpPr bwMode="auto">
            <a:xfrm>
              <a:off x="12768" y="6512"/>
              <a:ext cx="4309" cy="6122"/>
              <a:chOff x="8595" y="6512"/>
              <a:chExt cx="4309" cy="6122"/>
            </a:xfrm>
          </p:grpSpPr>
          <p:sp>
            <p:nvSpPr>
              <p:cNvPr id="335"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6"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7"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8"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9"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7" name="Group 273"/>
            <p:cNvGrpSpPr>
              <a:grpSpLocks/>
            </p:cNvGrpSpPr>
            <p:nvPr/>
          </p:nvGrpSpPr>
          <p:grpSpPr bwMode="auto">
            <a:xfrm>
              <a:off x="4377" y="6512"/>
              <a:ext cx="4309" cy="6122"/>
              <a:chOff x="8595" y="6512"/>
              <a:chExt cx="4309" cy="6122"/>
            </a:xfrm>
          </p:grpSpPr>
          <p:sp>
            <p:nvSpPr>
              <p:cNvPr id="330"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1"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2"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3"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4"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8" name="Group 279"/>
            <p:cNvGrpSpPr>
              <a:grpSpLocks/>
            </p:cNvGrpSpPr>
            <p:nvPr/>
          </p:nvGrpSpPr>
          <p:grpSpPr bwMode="auto">
            <a:xfrm>
              <a:off x="0" y="6512"/>
              <a:ext cx="4309" cy="6122"/>
              <a:chOff x="8595" y="6512"/>
              <a:chExt cx="4309" cy="6122"/>
            </a:xfrm>
          </p:grpSpPr>
          <p:sp>
            <p:nvSpPr>
              <p:cNvPr id="325"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6"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7"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8"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9"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9" name="Group 285"/>
            <p:cNvGrpSpPr>
              <a:grpSpLocks/>
            </p:cNvGrpSpPr>
            <p:nvPr/>
          </p:nvGrpSpPr>
          <p:grpSpPr bwMode="auto">
            <a:xfrm>
              <a:off x="17077" y="6512"/>
              <a:ext cx="4309" cy="6122"/>
              <a:chOff x="8595" y="6512"/>
              <a:chExt cx="4309" cy="6122"/>
            </a:xfrm>
          </p:grpSpPr>
          <p:sp>
            <p:nvSpPr>
              <p:cNvPr id="320"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1"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2"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3"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4"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345" name="Group 291"/>
          <p:cNvGrpSpPr>
            <a:grpSpLocks/>
          </p:cNvGrpSpPr>
          <p:nvPr/>
        </p:nvGrpSpPr>
        <p:grpSpPr bwMode="auto">
          <a:xfrm rot="-3740024">
            <a:off x="5110959" y="1923244"/>
            <a:ext cx="168275" cy="74612"/>
            <a:chOff x="0" y="6512"/>
            <a:chExt cx="21386" cy="6122"/>
          </a:xfrm>
        </p:grpSpPr>
        <p:grpSp>
          <p:nvGrpSpPr>
            <p:cNvPr id="346" name="Group 292"/>
            <p:cNvGrpSpPr>
              <a:grpSpLocks/>
            </p:cNvGrpSpPr>
            <p:nvPr/>
          </p:nvGrpSpPr>
          <p:grpSpPr bwMode="auto">
            <a:xfrm>
              <a:off x="8595" y="6512"/>
              <a:ext cx="4309" cy="6122"/>
              <a:chOff x="8595" y="6512"/>
              <a:chExt cx="4309" cy="6122"/>
            </a:xfrm>
          </p:grpSpPr>
          <p:sp>
            <p:nvSpPr>
              <p:cNvPr id="371"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2"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3"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4"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5"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47" name="Group 298"/>
            <p:cNvGrpSpPr>
              <a:grpSpLocks/>
            </p:cNvGrpSpPr>
            <p:nvPr/>
          </p:nvGrpSpPr>
          <p:grpSpPr bwMode="auto">
            <a:xfrm>
              <a:off x="12768" y="6512"/>
              <a:ext cx="4309" cy="6122"/>
              <a:chOff x="8595" y="6512"/>
              <a:chExt cx="4309" cy="6122"/>
            </a:xfrm>
          </p:grpSpPr>
          <p:sp>
            <p:nvSpPr>
              <p:cNvPr id="366"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7"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8"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9"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0"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48" name="Group 304"/>
            <p:cNvGrpSpPr>
              <a:grpSpLocks/>
            </p:cNvGrpSpPr>
            <p:nvPr/>
          </p:nvGrpSpPr>
          <p:grpSpPr bwMode="auto">
            <a:xfrm>
              <a:off x="4377" y="6512"/>
              <a:ext cx="4309" cy="6122"/>
              <a:chOff x="8595" y="6512"/>
              <a:chExt cx="4309" cy="6122"/>
            </a:xfrm>
          </p:grpSpPr>
          <p:sp>
            <p:nvSpPr>
              <p:cNvPr id="361"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2"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3"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4"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5"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49" name="Group 310"/>
            <p:cNvGrpSpPr>
              <a:grpSpLocks/>
            </p:cNvGrpSpPr>
            <p:nvPr/>
          </p:nvGrpSpPr>
          <p:grpSpPr bwMode="auto">
            <a:xfrm>
              <a:off x="0" y="6512"/>
              <a:ext cx="4309" cy="6122"/>
              <a:chOff x="8595" y="6512"/>
              <a:chExt cx="4309" cy="6122"/>
            </a:xfrm>
          </p:grpSpPr>
          <p:sp>
            <p:nvSpPr>
              <p:cNvPr id="356"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7"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8"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9"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0"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50" name="Group 316"/>
            <p:cNvGrpSpPr>
              <a:grpSpLocks/>
            </p:cNvGrpSpPr>
            <p:nvPr/>
          </p:nvGrpSpPr>
          <p:grpSpPr bwMode="auto">
            <a:xfrm>
              <a:off x="17077" y="6512"/>
              <a:ext cx="4309" cy="6122"/>
              <a:chOff x="8595" y="6512"/>
              <a:chExt cx="4309" cy="6122"/>
            </a:xfrm>
          </p:grpSpPr>
          <p:sp>
            <p:nvSpPr>
              <p:cNvPr id="351"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2"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3"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4"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55"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376" name="Group 322"/>
          <p:cNvGrpSpPr>
            <a:grpSpLocks/>
          </p:cNvGrpSpPr>
          <p:nvPr/>
        </p:nvGrpSpPr>
        <p:grpSpPr bwMode="auto">
          <a:xfrm rot="2465197">
            <a:off x="4832353" y="1973250"/>
            <a:ext cx="163513" cy="80962"/>
            <a:chOff x="0" y="6512"/>
            <a:chExt cx="21386" cy="6122"/>
          </a:xfrm>
        </p:grpSpPr>
        <p:grpSp>
          <p:nvGrpSpPr>
            <p:cNvPr id="377" name="Group 323"/>
            <p:cNvGrpSpPr>
              <a:grpSpLocks/>
            </p:cNvGrpSpPr>
            <p:nvPr/>
          </p:nvGrpSpPr>
          <p:grpSpPr bwMode="auto">
            <a:xfrm>
              <a:off x="8595" y="6512"/>
              <a:ext cx="4309" cy="6122"/>
              <a:chOff x="8595" y="6512"/>
              <a:chExt cx="4309" cy="6122"/>
            </a:xfrm>
          </p:grpSpPr>
          <p:sp>
            <p:nvSpPr>
              <p:cNvPr id="402"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3"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4"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5"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6"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78" name="Group 329"/>
            <p:cNvGrpSpPr>
              <a:grpSpLocks/>
            </p:cNvGrpSpPr>
            <p:nvPr/>
          </p:nvGrpSpPr>
          <p:grpSpPr bwMode="auto">
            <a:xfrm>
              <a:off x="12768" y="6512"/>
              <a:ext cx="4309" cy="6122"/>
              <a:chOff x="8595" y="6512"/>
              <a:chExt cx="4309" cy="6122"/>
            </a:xfrm>
          </p:grpSpPr>
          <p:sp>
            <p:nvSpPr>
              <p:cNvPr id="397"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8"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9"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0"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1"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79" name="Group 335"/>
            <p:cNvGrpSpPr>
              <a:grpSpLocks/>
            </p:cNvGrpSpPr>
            <p:nvPr/>
          </p:nvGrpSpPr>
          <p:grpSpPr bwMode="auto">
            <a:xfrm>
              <a:off x="4377" y="6512"/>
              <a:ext cx="4309" cy="6122"/>
              <a:chOff x="8595" y="6512"/>
              <a:chExt cx="4309" cy="6122"/>
            </a:xfrm>
          </p:grpSpPr>
          <p:sp>
            <p:nvSpPr>
              <p:cNvPr id="392"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3"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4"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5"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6"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80" name="Group 341"/>
            <p:cNvGrpSpPr>
              <a:grpSpLocks/>
            </p:cNvGrpSpPr>
            <p:nvPr/>
          </p:nvGrpSpPr>
          <p:grpSpPr bwMode="auto">
            <a:xfrm>
              <a:off x="0" y="6512"/>
              <a:ext cx="4309" cy="6122"/>
              <a:chOff x="8595" y="6512"/>
              <a:chExt cx="4309" cy="6122"/>
            </a:xfrm>
          </p:grpSpPr>
          <p:sp>
            <p:nvSpPr>
              <p:cNvPr id="387"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8"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9"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0"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1"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81" name="Group 347"/>
            <p:cNvGrpSpPr>
              <a:grpSpLocks/>
            </p:cNvGrpSpPr>
            <p:nvPr/>
          </p:nvGrpSpPr>
          <p:grpSpPr bwMode="auto">
            <a:xfrm>
              <a:off x="17077" y="6512"/>
              <a:ext cx="4309" cy="6122"/>
              <a:chOff x="8595" y="6512"/>
              <a:chExt cx="4309" cy="6122"/>
            </a:xfrm>
          </p:grpSpPr>
          <p:sp>
            <p:nvSpPr>
              <p:cNvPr id="382"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3"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4"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5"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86"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407" name="Oval 382"/>
          <p:cNvSpPr>
            <a:spLocks noChangeArrowheads="1"/>
          </p:cNvSpPr>
          <p:nvPr/>
        </p:nvSpPr>
        <p:spPr bwMode="auto">
          <a:xfrm>
            <a:off x="5072066" y="1643050"/>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8" name="Oval 383"/>
          <p:cNvSpPr>
            <a:spLocks noChangeArrowheads="1"/>
          </p:cNvSpPr>
          <p:nvPr/>
        </p:nvSpPr>
        <p:spPr bwMode="auto">
          <a:xfrm>
            <a:off x="4965703" y="2016112"/>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9" name="Oval 384"/>
          <p:cNvSpPr>
            <a:spLocks noChangeArrowheads="1"/>
          </p:cNvSpPr>
          <p:nvPr/>
        </p:nvSpPr>
        <p:spPr bwMode="auto">
          <a:xfrm>
            <a:off x="4719641" y="1714487"/>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410" name="Connecteur droit 409"/>
          <p:cNvCxnSpPr>
            <a:stCxn id="408" idx="5"/>
          </p:cNvCxnSpPr>
          <p:nvPr/>
        </p:nvCxnSpPr>
        <p:spPr>
          <a:xfrm rot="16200000" flipH="1">
            <a:off x="5253596" y="2110332"/>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Connecteur droit 410"/>
          <p:cNvCxnSpPr>
            <a:stCxn id="310" idx="6"/>
          </p:cNvCxnSpPr>
          <p:nvPr/>
        </p:nvCxnSpPr>
        <p:spPr>
          <a:xfrm flipV="1">
            <a:off x="5251571" y="2571748"/>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Connecteur droit 411"/>
          <p:cNvCxnSpPr/>
          <p:nvPr/>
        </p:nvCxnSpPr>
        <p:spPr>
          <a:xfrm>
            <a:off x="5715008" y="2571744"/>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3" name="Connecteur droit avec flèche 412"/>
          <p:cNvCxnSpPr/>
          <p:nvPr/>
        </p:nvCxnSpPr>
        <p:spPr>
          <a:xfrm>
            <a:off x="5357818" y="3071810"/>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4" name="Connecteur droit avec flèche 413"/>
          <p:cNvCxnSpPr/>
          <p:nvPr/>
        </p:nvCxnSpPr>
        <p:spPr>
          <a:xfrm>
            <a:off x="5357818" y="3000372"/>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5" name="Connecteur droit avec flèche 414"/>
          <p:cNvCxnSpPr/>
          <p:nvPr/>
        </p:nvCxnSpPr>
        <p:spPr>
          <a:xfrm>
            <a:off x="5357818" y="2857496"/>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6" name="Connecteur droit avec flèche 415"/>
          <p:cNvCxnSpPr/>
          <p:nvPr/>
        </p:nvCxnSpPr>
        <p:spPr>
          <a:xfrm flipV="1">
            <a:off x="5286381" y="1714488"/>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7" name="ZoneTexte 416"/>
          <p:cNvSpPr txBox="1"/>
          <p:nvPr/>
        </p:nvSpPr>
        <p:spPr>
          <a:xfrm>
            <a:off x="6072198" y="2071678"/>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418" name="Connecteur droit 417"/>
          <p:cNvCxnSpPr/>
          <p:nvPr/>
        </p:nvCxnSpPr>
        <p:spPr>
          <a:xfrm>
            <a:off x="6715140" y="2571745"/>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Connecteur droit 418"/>
          <p:cNvCxnSpPr/>
          <p:nvPr/>
        </p:nvCxnSpPr>
        <p:spPr>
          <a:xfrm flipV="1">
            <a:off x="6715142" y="2146439"/>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ZoneTexte 419"/>
          <p:cNvSpPr txBox="1"/>
          <p:nvPr/>
        </p:nvSpPr>
        <p:spPr>
          <a:xfrm>
            <a:off x="7500958" y="1857364"/>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421" name="ZoneTexte 420"/>
          <p:cNvSpPr txBox="1"/>
          <p:nvPr/>
        </p:nvSpPr>
        <p:spPr>
          <a:xfrm>
            <a:off x="7500958" y="2643182"/>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422" name="Connecteur droit avec flèche 421"/>
          <p:cNvCxnSpPr>
            <a:stCxn id="313" idx="7"/>
          </p:cNvCxnSpPr>
          <p:nvPr/>
        </p:nvCxnSpPr>
        <p:spPr>
          <a:xfrm rot="5400000" flipH="1" flipV="1">
            <a:off x="5856838" y="1011453"/>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3" name="Connecteur droit avec flèche 422"/>
          <p:cNvCxnSpPr/>
          <p:nvPr/>
        </p:nvCxnSpPr>
        <p:spPr>
          <a:xfrm>
            <a:off x="5357819" y="1930897"/>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4" name="ZoneTexte 423"/>
          <p:cNvSpPr txBox="1"/>
          <p:nvPr/>
        </p:nvSpPr>
        <p:spPr>
          <a:xfrm>
            <a:off x="857224" y="3929066"/>
            <a:ext cx="7786742"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800" dirty="0" smtClean="0"/>
              <a:t>proton  (m=0.938GeV/c</a:t>
            </a:r>
            <a:r>
              <a:rPr lang="fr-FR" sz="2800" baseline="30000" dirty="0" smtClean="0"/>
              <a:t>2</a:t>
            </a:r>
            <a:r>
              <a:rPr lang="fr-FR" sz="2800" dirty="0" smtClean="0"/>
              <a:t>, E=270GeV)</a:t>
            </a:r>
            <a:r>
              <a:rPr lang="fr-FR" sz="2800" baseline="30000" dirty="0" smtClean="0"/>
              <a:t> </a:t>
            </a:r>
            <a:r>
              <a:rPr lang="fr-FR" sz="2800" dirty="0" smtClean="0"/>
              <a:t> </a:t>
            </a:r>
          </a:p>
          <a:p>
            <a:r>
              <a:rPr lang="fr-FR" sz="2800" dirty="0" smtClean="0"/>
              <a:t> + antiproton (m=0.938GeV/c</a:t>
            </a:r>
            <a:r>
              <a:rPr lang="fr-FR" sz="2800" baseline="30000" dirty="0" smtClean="0"/>
              <a:t>2</a:t>
            </a:r>
            <a:r>
              <a:rPr lang="fr-FR" sz="2800" dirty="0" smtClean="0"/>
              <a:t> , E=270GeV)</a:t>
            </a:r>
            <a:r>
              <a:rPr lang="fr-FR" sz="2800" baseline="30000" dirty="0" smtClean="0"/>
              <a:t> </a:t>
            </a:r>
          </a:p>
          <a:p>
            <a:r>
              <a:rPr lang="fr-FR" sz="2800" baseline="30000" dirty="0" smtClean="0">
                <a:sym typeface="Symbol"/>
              </a:rPr>
              <a:t> </a:t>
            </a:r>
            <a:r>
              <a:rPr lang="fr-FR" sz="2800" dirty="0" smtClean="0">
                <a:sym typeface="Symbol"/>
              </a:rPr>
              <a:t> Z</a:t>
            </a:r>
            <a:r>
              <a:rPr lang="fr-FR" sz="2800" baseline="30000" dirty="0" smtClean="0">
                <a:sym typeface="Symbol"/>
              </a:rPr>
              <a:t>0</a:t>
            </a:r>
            <a:r>
              <a:rPr lang="fr-FR" sz="2800" dirty="0" smtClean="0">
                <a:sym typeface="Symbol"/>
              </a:rPr>
              <a:t> (m=</a:t>
            </a:r>
            <a:r>
              <a:rPr lang="fr-FR" sz="2800" dirty="0" smtClean="0"/>
              <a:t>91.2GeV/c</a:t>
            </a:r>
            <a:r>
              <a:rPr lang="fr-FR" sz="2800" baseline="30000" dirty="0" smtClean="0"/>
              <a:t>2</a:t>
            </a:r>
            <a:r>
              <a:rPr lang="fr-FR" sz="2800" dirty="0" smtClean="0"/>
              <a:t>) + particules résiduelles</a:t>
            </a:r>
            <a:endParaRPr lang="fr-FR" sz="2800" dirty="0"/>
          </a:p>
        </p:txBody>
      </p:sp>
      <p:sp>
        <p:nvSpPr>
          <p:cNvPr id="426" name="ZoneTexte 425"/>
          <p:cNvSpPr txBox="1"/>
          <p:nvPr/>
        </p:nvSpPr>
        <p:spPr>
          <a:xfrm>
            <a:off x="928662" y="5643578"/>
            <a:ext cx="2832827"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800" dirty="0" smtClean="0">
                <a:sym typeface="Symbol"/>
              </a:rPr>
              <a:t>Suivi de Z</a:t>
            </a:r>
            <a:r>
              <a:rPr lang="fr-FR" sz="2800" baseline="30000" dirty="0" smtClean="0">
                <a:sym typeface="Symbol"/>
              </a:rPr>
              <a:t>0</a:t>
            </a:r>
            <a:r>
              <a:rPr lang="fr-FR" sz="2800" dirty="0" smtClean="0">
                <a:sym typeface="Symbol"/>
              </a:rPr>
              <a:t>  e</a:t>
            </a:r>
            <a:r>
              <a:rPr lang="fr-FR" sz="2800" baseline="30000" dirty="0" smtClean="0">
                <a:sym typeface="Symbol"/>
              </a:rPr>
              <a:t>+</a:t>
            </a:r>
            <a:r>
              <a:rPr lang="fr-FR" sz="2800" dirty="0" smtClean="0">
                <a:sym typeface="Symbol"/>
              </a:rPr>
              <a:t> e</a:t>
            </a:r>
            <a:r>
              <a:rPr lang="fr-FR" sz="2800" baseline="30000" dirty="0" smtClean="0">
                <a:sym typeface="Symbol"/>
              </a:rPr>
              <a:t>-</a:t>
            </a:r>
            <a:endParaRPr lang="fr-FR" sz="2800" baseline="30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85720" y="285728"/>
            <a:ext cx="2357454" cy="1143000"/>
          </a:xfrm>
        </p:spPr>
        <p:txBody>
          <a:bodyPr>
            <a:normAutofit/>
          </a:bodyPr>
          <a:lstStyle/>
          <a:p>
            <a:r>
              <a:rPr lang="en-US" dirty="0" smtClean="0">
                <a:solidFill>
                  <a:srgbClr val="FF0000"/>
                </a:solidFill>
              </a:rPr>
              <a:t>le LHC </a:t>
            </a:r>
            <a:endParaRPr lang="fr-FR" b="1" dirty="0" smtClean="0">
              <a:solidFill>
                <a:srgbClr val="FF0000"/>
              </a:solidFill>
              <a:latin typeface="Lucida Handwriting" pitchFamily="66" charset="0"/>
            </a:endParaRPr>
          </a:p>
        </p:txBody>
      </p:sp>
      <p:sp>
        <p:nvSpPr>
          <p:cNvPr id="13317" name="Text Box 9"/>
          <p:cNvSpPr txBox="1">
            <a:spLocks noChangeArrowheads="1"/>
          </p:cNvSpPr>
          <p:nvPr/>
        </p:nvSpPr>
        <p:spPr bwMode="auto">
          <a:xfrm>
            <a:off x="285720" y="2500306"/>
            <a:ext cx="2347898" cy="1631216"/>
          </a:xfrm>
          <a:prstGeom prst="rect">
            <a:avLst/>
          </a:prstGeom>
          <a:noFill/>
          <a:ln w="9525">
            <a:noFill/>
            <a:miter lim="800000"/>
            <a:headEnd/>
            <a:tailEnd/>
          </a:ln>
        </p:spPr>
        <p:txBody>
          <a:bodyPr wrap="square">
            <a:spAutoFit/>
          </a:bodyPr>
          <a:lstStyle/>
          <a:p>
            <a:pPr>
              <a:spcBef>
                <a:spcPct val="0"/>
              </a:spcBef>
            </a:pPr>
            <a:r>
              <a:rPr lang="fr-FR" sz="2000" dirty="0">
                <a:solidFill>
                  <a:schemeClr val="accent1"/>
                </a:solidFill>
                <a:latin typeface="Arial Black" pitchFamily="34" charset="0"/>
              </a:rPr>
              <a:t>LHC : Large Hadron </a:t>
            </a:r>
            <a:r>
              <a:rPr lang="fr-FR" sz="2000" dirty="0" err="1">
                <a:solidFill>
                  <a:schemeClr val="accent1"/>
                </a:solidFill>
                <a:latin typeface="Arial Black" pitchFamily="34" charset="0"/>
              </a:rPr>
              <a:t>Collider</a:t>
            </a:r>
            <a:r>
              <a:rPr lang="fr-FR" sz="2000" dirty="0">
                <a:solidFill>
                  <a:schemeClr val="accent1"/>
                </a:solidFill>
                <a:latin typeface="Arial Black" pitchFamily="34" charset="0"/>
              </a:rPr>
              <a:t> = grand collisionneur de hadrons</a:t>
            </a:r>
            <a:endParaRPr lang="fr-FR" sz="2400" dirty="0">
              <a:solidFill>
                <a:schemeClr val="tx1"/>
              </a:solidFill>
              <a:latin typeface="Arial" charset="0"/>
            </a:endParaRPr>
          </a:p>
        </p:txBody>
      </p:sp>
      <p:sp>
        <p:nvSpPr>
          <p:cNvPr id="13318" name="Text Box 10"/>
          <p:cNvSpPr txBox="1">
            <a:spLocks noChangeArrowheads="1"/>
          </p:cNvSpPr>
          <p:nvPr/>
        </p:nvSpPr>
        <p:spPr bwMode="auto">
          <a:xfrm>
            <a:off x="285720" y="1571612"/>
            <a:ext cx="2422525" cy="830997"/>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9" name="Picture 4" descr="colliding_beam"/>
          <p:cNvPicPr>
            <a:picLocks noChangeArrowheads="1"/>
          </p:cNvPicPr>
          <p:nvPr/>
        </p:nvPicPr>
        <p:blipFill>
          <a:blip r:embed="rId3" cstate="print"/>
          <a:srcRect/>
          <a:stretch>
            <a:fillRect/>
          </a:stretch>
        </p:blipFill>
        <p:spPr bwMode="auto">
          <a:xfrm>
            <a:off x="2757490" y="5072074"/>
            <a:ext cx="5354638" cy="787400"/>
          </a:xfrm>
          <a:prstGeom prst="rect">
            <a:avLst/>
          </a:prstGeom>
          <a:noFill/>
          <a:ln w="9525">
            <a:noFill/>
            <a:miter lim="800000"/>
            <a:headEnd/>
            <a:tailEnd/>
          </a:ln>
        </p:spPr>
      </p:pic>
      <p:sp>
        <p:nvSpPr>
          <p:cNvPr id="10" name="Text Box 5"/>
          <p:cNvSpPr txBox="1">
            <a:spLocks noChangeArrowheads="1"/>
          </p:cNvSpPr>
          <p:nvPr/>
        </p:nvSpPr>
        <p:spPr bwMode="auto">
          <a:xfrm>
            <a:off x="1828796" y="4643446"/>
            <a:ext cx="3786214"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FF0000"/>
                </a:solidFill>
              </a:rPr>
              <a:t>Protons de 7 </a:t>
            </a:r>
            <a:r>
              <a:rPr lang="fr-FR" sz="2000" b="1" dirty="0" err="1">
                <a:solidFill>
                  <a:srgbClr val="FF0000"/>
                </a:solidFill>
              </a:rPr>
              <a:t>TeV</a:t>
            </a:r>
            <a:r>
              <a:rPr lang="fr-FR" sz="2000" b="1" dirty="0">
                <a:solidFill>
                  <a:srgbClr val="FF0000"/>
                </a:solidFill>
              </a:rPr>
              <a:t> d’énergie</a:t>
            </a:r>
            <a:endParaRPr lang="fr-FR" sz="2000" dirty="0"/>
          </a:p>
        </p:txBody>
      </p:sp>
      <p:sp>
        <p:nvSpPr>
          <p:cNvPr id="11" name="Text Box 6"/>
          <p:cNvSpPr txBox="1">
            <a:spLocks noChangeArrowheads="1"/>
          </p:cNvSpPr>
          <p:nvPr/>
        </p:nvSpPr>
        <p:spPr bwMode="auto">
          <a:xfrm>
            <a:off x="5329258" y="4643446"/>
            <a:ext cx="3814742"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0070C0"/>
                </a:solidFill>
              </a:rPr>
              <a:t>Protons de 7 </a:t>
            </a:r>
            <a:r>
              <a:rPr lang="fr-FR" sz="2000" b="1" dirty="0" err="1">
                <a:solidFill>
                  <a:srgbClr val="0070C0"/>
                </a:solidFill>
              </a:rPr>
              <a:t>TeV</a:t>
            </a:r>
            <a:r>
              <a:rPr lang="fr-FR" sz="2000" b="1" dirty="0">
                <a:solidFill>
                  <a:srgbClr val="0070C0"/>
                </a:solidFill>
              </a:rPr>
              <a:t> d’énergie</a:t>
            </a:r>
            <a:endParaRPr lang="fr-FR" sz="2000" dirty="0">
              <a:solidFill>
                <a:srgbClr val="0070C0"/>
              </a:solidFill>
            </a:endParaRPr>
          </a:p>
        </p:txBody>
      </p:sp>
      <p:sp>
        <p:nvSpPr>
          <p:cNvPr id="12" name="Text Box 7"/>
          <p:cNvSpPr txBox="1">
            <a:spLocks noChangeArrowheads="1"/>
          </p:cNvSpPr>
          <p:nvPr/>
        </p:nvSpPr>
        <p:spPr bwMode="auto">
          <a:xfrm>
            <a:off x="2786050" y="5929330"/>
            <a:ext cx="5286412" cy="70788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smtClean="0">
                <a:solidFill>
                  <a:srgbClr val="0070C0"/>
                </a:solidFill>
              </a:rPr>
              <a:t>TeV</a:t>
            </a:r>
            <a:r>
              <a:rPr lang="fr-FR" sz="2000" b="1" dirty="0" smtClean="0">
                <a:solidFill>
                  <a:srgbClr val="0070C0"/>
                </a:solidFill>
              </a:rPr>
              <a:t> (énergie équivalente à environ 14000 fois la masse du proton)</a:t>
            </a:r>
            <a:endParaRPr lang="fr-FR" sz="2000" b="1" dirty="0">
              <a:solidFill>
                <a:srgbClr val="0070C0"/>
              </a:solidFill>
            </a:endParaRPr>
          </a:p>
        </p:txBody>
      </p:sp>
      <p:pic>
        <p:nvPicPr>
          <p:cNvPr id="13" name="Picture 2" descr="LHC-OverallView"/>
          <p:cNvPicPr>
            <a:picLocks noChangeAspect="1" noChangeArrowheads="1"/>
          </p:cNvPicPr>
          <p:nvPr/>
        </p:nvPicPr>
        <p:blipFill>
          <a:blip r:embed="rId4" cstate="print"/>
          <a:srcRect t="8065"/>
          <a:stretch>
            <a:fillRect/>
          </a:stretch>
        </p:blipFill>
        <p:spPr bwMode="auto">
          <a:xfrm>
            <a:off x="2857488" y="428604"/>
            <a:ext cx="5772232" cy="4286257"/>
          </a:xfrm>
          <a:prstGeom prst="rect">
            <a:avLst/>
          </a:prstGeom>
          <a:noFill/>
        </p:spPr>
      </p:pic>
      <p:sp>
        <p:nvSpPr>
          <p:cNvPr id="14" name="Text Box 4"/>
          <p:cNvSpPr txBox="1">
            <a:spLocks noChangeArrowheads="1"/>
          </p:cNvSpPr>
          <p:nvPr/>
        </p:nvSpPr>
        <p:spPr bwMode="auto">
          <a:xfrm>
            <a:off x="0" y="4180344"/>
            <a:ext cx="2643174" cy="2677656"/>
          </a:xfrm>
          <a:prstGeom prst="rect">
            <a:avLst/>
          </a:prstGeom>
          <a:noFill/>
          <a:ln w="9525">
            <a:noFill/>
            <a:miter lim="800000"/>
            <a:headEnd/>
            <a:tailEnd/>
          </a:ln>
        </p:spPr>
        <p:txBody>
          <a:bodyPr wrap="square">
            <a:spAutoFit/>
          </a:bodyPr>
          <a:lstStyle/>
          <a:p>
            <a:pPr marL="457200" indent="-457200">
              <a:spcBef>
                <a:spcPct val="0"/>
              </a:spcBef>
            </a:pPr>
            <a:r>
              <a:rPr lang="fr-FR" sz="2000" b="1" i="1" dirty="0">
                <a:solidFill>
                  <a:srgbClr val="FF0000"/>
                </a:solidFill>
                <a:latin typeface="Arial" charset="0"/>
              </a:rPr>
              <a:t>	</a:t>
            </a:r>
            <a:r>
              <a:rPr lang="fr-FR" sz="2400" b="1" i="1" dirty="0"/>
              <a:t>Etudier les particules produites lors de collisions entre deux faisceaux de protons.</a:t>
            </a:r>
            <a:endParaRPr lang="fr-FR" sz="2400" dirty="0">
              <a:latin typeface="Arial" charset="0"/>
            </a:endParaRPr>
          </a:p>
        </p:txBody>
      </p:sp>
      <p:sp>
        <p:nvSpPr>
          <p:cNvPr id="15" name="Espace réservé du pied de page 14"/>
          <p:cNvSpPr>
            <a:spLocks noGrp="1"/>
          </p:cNvSpPr>
          <p:nvPr>
            <p:ph type="ftr" sz="quarter" idx="11"/>
          </p:nvPr>
        </p:nvSpPr>
        <p:spPr/>
        <p:txBody>
          <a:bodyPr/>
          <a:lstStyle/>
          <a:p>
            <a:r>
              <a:rPr lang="fr-FR" smtClean="0"/>
              <a:t>Visite LAPP Fevrier 2010</a:t>
            </a:r>
            <a:endParaRPr lang="fr-B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0504028_10"/>
          <p:cNvPicPr>
            <a:picLocks noChangeAspect="1" noChangeArrowheads="1"/>
          </p:cNvPicPr>
          <p:nvPr/>
        </p:nvPicPr>
        <p:blipFill>
          <a:blip r:embed="rId2" cstate="print"/>
          <a:srcRect/>
          <a:stretch>
            <a:fillRect/>
          </a:stretch>
        </p:blipFill>
        <p:spPr bwMode="auto">
          <a:xfrm>
            <a:off x="0" y="0"/>
            <a:ext cx="10548938" cy="6873875"/>
          </a:xfrm>
          <a:prstGeom prst="rect">
            <a:avLst/>
          </a:prstGeom>
          <a:noFill/>
          <a:ln w="9525">
            <a:noFill/>
            <a:miter lim="800000"/>
            <a:headEnd/>
            <a:tailEnd/>
          </a:ln>
        </p:spPr>
      </p:pic>
      <p:sp>
        <p:nvSpPr>
          <p:cNvPr id="25603" name="Rectangle 9"/>
          <p:cNvSpPr>
            <a:spLocks noChangeArrowheads="1"/>
          </p:cNvSpPr>
          <p:nvPr/>
        </p:nvSpPr>
        <p:spPr bwMode="auto">
          <a:xfrm>
            <a:off x="7216775" y="6491288"/>
            <a:ext cx="1927225" cy="366712"/>
          </a:xfrm>
          <a:prstGeom prst="rect">
            <a:avLst/>
          </a:prstGeom>
          <a:noFill/>
          <a:ln w="9525">
            <a:noFill/>
            <a:miter lim="800000"/>
            <a:headEnd type="none" w="sm" len="sm"/>
            <a:tailEnd type="none" w="sm" len="sm"/>
          </a:ln>
        </p:spPr>
        <p:txBody>
          <a:bodyPr wrap="none">
            <a:spAutoFit/>
          </a:bodyPr>
          <a:lstStyle/>
          <a:p>
            <a:r>
              <a:rPr lang="en-US" sz="1800">
                <a:latin typeface="Arial Unicode MS" pitchFamily="34" charset="-128"/>
              </a:rPr>
              <a:t>©CERN, Geneva</a:t>
            </a:r>
            <a:endParaRPr lang="fr-FR" sz="1800">
              <a:latin typeface="Arial Unicode MS" pitchFamily="34" charset="-128"/>
            </a:endParaRPr>
          </a:p>
        </p:txBody>
      </p:sp>
      <p:sp>
        <p:nvSpPr>
          <p:cNvPr id="4" name="Espace réservé du pied de page 3"/>
          <p:cNvSpPr>
            <a:spLocks noGrp="1"/>
          </p:cNvSpPr>
          <p:nvPr>
            <p:ph type="ftr" sz="quarter" idx="11"/>
          </p:nvPr>
        </p:nvSpPr>
        <p:spPr/>
        <p:txBody>
          <a:bodyPr/>
          <a:lstStyle/>
          <a:p>
            <a:r>
              <a:rPr lang="fr-FR" smtClean="0"/>
              <a:t>Visite LAPP Fevrier 2010</a:t>
            </a:r>
            <a:endParaRPr lang="fr-BE"/>
          </a:p>
        </p:txBody>
      </p:sp>
      <p:sp>
        <p:nvSpPr>
          <p:cNvPr id="5" name="Rectangle 4"/>
          <p:cNvSpPr/>
          <p:nvPr/>
        </p:nvSpPr>
        <p:spPr>
          <a:xfrm>
            <a:off x="5214942" y="4286256"/>
            <a:ext cx="4572000" cy="923330"/>
          </a:xfrm>
          <a:prstGeom prst="rect">
            <a:avLst/>
          </a:prstGeom>
        </p:spPr>
        <p:txBody>
          <a:bodyPr>
            <a:spAutoFit/>
          </a:bodyPr>
          <a:lstStyle/>
          <a:p>
            <a:r>
              <a:rPr lang="fr-FR" b="1" dirty="0" smtClean="0"/>
              <a:t>2000 paquets contenant chacun une centaine de milliards de protons. </a:t>
            </a:r>
          </a:p>
          <a:p>
            <a:r>
              <a:rPr lang="fr-FR" b="1" dirty="0" smtClean="0"/>
              <a:t>11000 tours en une seconde</a:t>
            </a:r>
            <a:endParaRPr lang="en-US" b="1" dirty="0"/>
          </a:p>
        </p:txBody>
      </p:sp>
    </p:spTree>
  </p:cSld>
  <p:clrMapOvr>
    <a:masterClrMapping/>
  </p:clrMapOvr>
  <p:transition advClick="0" advTm="6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 LAPP Fevrier 2010</a:t>
            </a:r>
            <a:endParaRPr lang="fr-BE"/>
          </a:p>
        </p:txBody>
      </p:sp>
      <p:sp>
        <p:nvSpPr>
          <p:cNvPr id="4" name="ZoneTexte 3"/>
          <p:cNvSpPr txBox="1"/>
          <p:nvPr/>
        </p:nvSpPr>
        <p:spPr>
          <a:xfrm>
            <a:off x="928662" y="214290"/>
            <a:ext cx="7160102" cy="584775"/>
          </a:xfrm>
          <a:prstGeom prst="rect">
            <a:avLst/>
          </a:prstGeom>
          <a:noFill/>
        </p:spPr>
        <p:txBody>
          <a:bodyPr wrap="none" rtlCol="0">
            <a:spAutoFit/>
          </a:bodyPr>
          <a:lstStyle/>
          <a:p>
            <a:r>
              <a:rPr lang="fr-FR" sz="3200" dirty="0" smtClean="0">
                <a:solidFill>
                  <a:srgbClr val="FF0000"/>
                </a:solidFill>
              </a:rPr>
              <a:t>Exemple de la production du </a:t>
            </a:r>
            <a:r>
              <a:rPr lang="fr-FR" sz="3200" dirty="0" err="1" smtClean="0">
                <a:solidFill>
                  <a:srgbClr val="FF0000"/>
                </a:solidFill>
              </a:rPr>
              <a:t>higgs</a:t>
            </a:r>
            <a:r>
              <a:rPr lang="fr-FR" sz="3200" dirty="0" smtClean="0">
                <a:solidFill>
                  <a:srgbClr val="FF0000"/>
                </a:solidFill>
              </a:rPr>
              <a:t> au LHC</a:t>
            </a:r>
            <a:endParaRPr lang="fr-FR" sz="3200" dirty="0">
              <a:solidFill>
                <a:srgbClr val="FF0000"/>
              </a:solidFill>
            </a:endParaRPr>
          </a:p>
        </p:txBody>
      </p:sp>
      <p:grpSp>
        <p:nvGrpSpPr>
          <p:cNvPr id="5" name="Group 4"/>
          <p:cNvGrpSpPr>
            <a:grpSpLocks/>
          </p:cNvGrpSpPr>
          <p:nvPr/>
        </p:nvGrpSpPr>
        <p:grpSpPr bwMode="auto">
          <a:xfrm>
            <a:off x="785786" y="2143116"/>
            <a:ext cx="4069228" cy="1057056"/>
            <a:chOff x="3659" y="3805"/>
            <a:chExt cx="2107" cy="837"/>
          </a:xfrm>
        </p:grpSpPr>
        <p:grpSp>
          <p:nvGrpSpPr>
            <p:cNvPr id="6" name="Group 5"/>
            <p:cNvGrpSpPr>
              <a:grpSpLocks/>
            </p:cNvGrpSpPr>
            <p:nvPr/>
          </p:nvGrpSpPr>
          <p:grpSpPr bwMode="auto">
            <a:xfrm flipH="1">
              <a:off x="3827" y="4301"/>
              <a:ext cx="809" cy="0"/>
              <a:chOff x="8096" y="4470"/>
              <a:chExt cx="5443" cy="0"/>
            </a:xfrm>
          </p:grpSpPr>
          <p:sp>
            <p:nvSpPr>
              <p:cNvPr id="24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4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7" name="Group 10"/>
            <p:cNvGrpSpPr>
              <a:grpSpLocks/>
            </p:cNvGrpSpPr>
            <p:nvPr/>
          </p:nvGrpSpPr>
          <p:grpSpPr bwMode="auto">
            <a:xfrm>
              <a:off x="4795" y="4093"/>
              <a:ext cx="809" cy="0"/>
              <a:chOff x="8096" y="4470"/>
              <a:chExt cx="5443" cy="0"/>
            </a:xfrm>
          </p:grpSpPr>
          <p:sp>
            <p:nvSpPr>
              <p:cNvPr id="23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3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3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4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8"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9" name="Group 16"/>
            <p:cNvGrpSpPr>
              <a:grpSpLocks/>
            </p:cNvGrpSpPr>
            <p:nvPr/>
          </p:nvGrpSpPr>
          <p:grpSpPr bwMode="auto">
            <a:xfrm rot="-681839">
              <a:off x="4587" y="3943"/>
              <a:ext cx="65" cy="51"/>
              <a:chOff x="0" y="6512"/>
              <a:chExt cx="21386" cy="6122"/>
            </a:xfrm>
          </p:grpSpPr>
          <p:grpSp>
            <p:nvGrpSpPr>
              <p:cNvPr id="207" name="Group 17"/>
              <p:cNvGrpSpPr>
                <a:grpSpLocks/>
              </p:cNvGrpSpPr>
              <p:nvPr/>
            </p:nvGrpSpPr>
            <p:grpSpPr bwMode="auto">
              <a:xfrm>
                <a:off x="8595" y="6512"/>
                <a:ext cx="4309" cy="6122"/>
                <a:chOff x="8595" y="6512"/>
                <a:chExt cx="4309" cy="6122"/>
              </a:xfrm>
            </p:grpSpPr>
            <p:sp>
              <p:nvSpPr>
                <p:cNvPr id="23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8" name="Group 23"/>
              <p:cNvGrpSpPr>
                <a:grpSpLocks/>
              </p:cNvGrpSpPr>
              <p:nvPr/>
            </p:nvGrpSpPr>
            <p:grpSpPr bwMode="auto">
              <a:xfrm>
                <a:off x="12768" y="6512"/>
                <a:ext cx="4309" cy="6122"/>
                <a:chOff x="8595" y="6512"/>
                <a:chExt cx="4309" cy="6122"/>
              </a:xfrm>
            </p:grpSpPr>
            <p:sp>
              <p:nvSpPr>
                <p:cNvPr id="22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9" name="Group 29"/>
              <p:cNvGrpSpPr>
                <a:grpSpLocks/>
              </p:cNvGrpSpPr>
              <p:nvPr/>
            </p:nvGrpSpPr>
            <p:grpSpPr bwMode="auto">
              <a:xfrm>
                <a:off x="4377" y="6512"/>
                <a:ext cx="4309" cy="6122"/>
                <a:chOff x="8595" y="6512"/>
                <a:chExt cx="4309" cy="6122"/>
              </a:xfrm>
            </p:grpSpPr>
            <p:sp>
              <p:nvSpPr>
                <p:cNvPr id="22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0" name="Group 35"/>
              <p:cNvGrpSpPr>
                <a:grpSpLocks/>
              </p:cNvGrpSpPr>
              <p:nvPr/>
            </p:nvGrpSpPr>
            <p:grpSpPr bwMode="auto">
              <a:xfrm>
                <a:off x="0" y="6512"/>
                <a:ext cx="4309" cy="6122"/>
                <a:chOff x="8595" y="6512"/>
                <a:chExt cx="4309" cy="6122"/>
              </a:xfrm>
            </p:grpSpPr>
            <p:sp>
              <p:nvSpPr>
                <p:cNvPr id="21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1" name="Group 41"/>
              <p:cNvGrpSpPr>
                <a:grpSpLocks/>
              </p:cNvGrpSpPr>
              <p:nvPr/>
            </p:nvGrpSpPr>
            <p:grpSpPr bwMode="auto">
              <a:xfrm>
                <a:off x="17077" y="6512"/>
                <a:ext cx="4309" cy="6122"/>
                <a:chOff x="8595" y="6512"/>
                <a:chExt cx="4309" cy="6122"/>
              </a:xfrm>
            </p:grpSpPr>
            <p:sp>
              <p:nvSpPr>
                <p:cNvPr id="21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47"/>
            <p:cNvGrpSpPr>
              <a:grpSpLocks/>
            </p:cNvGrpSpPr>
            <p:nvPr/>
          </p:nvGrpSpPr>
          <p:grpSpPr bwMode="auto">
            <a:xfrm rot="-4434957">
              <a:off x="4637" y="4045"/>
              <a:ext cx="108" cy="31"/>
              <a:chOff x="0" y="6512"/>
              <a:chExt cx="21386" cy="6122"/>
            </a:xfrm>
          </p:grpSpPr>
          <p:grpSp>
            <p:nvGrpSpPr>
              <p:cNvPr id="177" name="Group 48"/>
              <p:cNvGrpSpPr>
                <a:grpSpLocks/>
              </p:cNvGrpSpPr>
              <p:nvPr/>
            </p:nvGrpSpPr>
            <p:grpSpPr bwMode="auto">
              <a:xfrm>
                <a:off x="8595" y="6512"/>
                <a:ext cx="4309" cy="6122"/>
                <a:chOff x="8595" y="6512"/>
                <a:chExt cx="4309" cy="6122"/>
              </a:xfrm>
            </p:grpSpPr>
            <p:sp>
              <p:nvSpPr>
                <p:cNvPr id="20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78" name="Group 54"/>
              <p:cNvGrpSpPr>
                <a:grpSpLocks/>
              </p:cNvGrpSpPr>
              <p:nvPr/>
            </p:nvGrpSpPr>
            <p:grpSpPr bwMode="auto">
              <a:xfrm>
                <a:off x="12768" y="6512"/>
                <a:ext cx="4309" cy="6122"/>
                <a:chOff x="8595" y="6512"/>
                <a:chExt cx="4309" cy="6122"/>
              </a:xfrm>
            </p:grpSpPr>
            <p:sp>
              <p:nvSpPr>
                <p:cNvPr id="19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79" name="Group 60"/>
              <p:cNvGrpSpPr>
                <a:grpSpLocks/>
              </p:cNvGrpSpPr>
              <p:nvPr/>
            </p:nvGrpSpPr>
            <p:grpSpPr bwMode="auto">
              <a:xfrm>
                <a:off x="4377" y="6512"/>
                <a:ext cx="4309" cy="6122"/>
                <a:chOff x="8595" y="6512"/>
                <a:chExt cx="4309" cy="6122"/>
              </a:xfrm>
            </p:grpSpPr>
            <p:sp>
              <p:nvSpPr>
                <p:cNvPr id="19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0" name="Group 66"/>
              <p:cNvGrpSpPr>
                <a:grpSpLocks/>
              </p:cNvGrpSpPr>
              <p:nvPr/>
            </p:nvGrpSpPr>
            <p:grpSpPr bwMode="auto">
              <a:xfrm>
                <a:off x="0" y="6512"/>
                <a:ext cx="4309" cy="6122"/>
                <a:chOff x="8595" y="6512"/>
                <a:chExt cx="4309" cy="6122"/>
              </a:xfrm>
            </p:grpSpPr>
            <p:sp>
              <p:nvSpPr>
                <p:cNvPr id="18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1" name="Group 72"/>
              <p:cNvGrpSpPr>
                <a:grpSpLocks/>
              </p:cNvGrpSpPr>
              <p:nvPr/>
            </p:nvGrpSpPr>
            <p:grpSpPr bwMode="auto">
              <a:xfrm>
                <a:off x="17077" y="6512"/>
                <a:ext cx="4309" cy="6122"/>
                <a:chOff x="8595" y="6512"/>
                <a:chExt cx="4309" cy="6122"/>
              </a:xfrm>
            </p:grpSpPr>
            <p:sp>
              <p:nvSpPr>
                <p:cNvPr id="18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1" name="Group 78"/>
            <p:cNvGrpSpPr>
              <a:grpSpLocks/>
            </p:cNvGrpSpPr>
            <p:nvPr/>
          </p:nvGrpSpPr>
          <p:grpSpPr bwMode="auto">
            <a:xfrm rot="3858794">
              <a:off x="4530" y="4087"/>
              <a:ext cx="108" cy="48"/>
              <a:chOff x="0" y="6512"/>
              <a:chExt cx="21386" cy="6122"/>
            </a:xfrm>
          </p:grpSpPr>
          <p:grpSp>
            <p:nvGrpSpPr>
              <p:cNvPr id="147" name="Group 79"/>
              <p:cNvGrpSpPr>
                <a:grpSpLocks/>
              </p:cNvGrpSpPr>
              <p:nvPr/>
            </p:nvGrpSpPr>
            <p:grpSpPr bwMode="auto">
              <a:xfrm>
                <a:off x="8595" y="6512"/>
                <a:ext cx="4309" cy="6122"/>
                <a:chOff x="8595" y="6512"/>
                <a:chExt cx="4309" cy="6122"/>
              </a:xfrm>
            </p:grpSpPr>
            <p:sp>
              <p:nvSpPr>
                <p:cNvPr id="17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8" name="Group 85"/>
              <p:cNvGrpSpPr>
                <a:grpSpLocks/>
              </p:cNvGrpSpPr>
              <p:nvPr/>
            </p:nvGrpSpPr>
            <p:grpSpPr bwMode="auto">
              <a:xfrm>
                <a:off x="12768" y="6512"/>
                <a:ext cx="4309" cy="6122"/>
                <a:chOff x="8595" y="6512"/>
                <a:chExt cx="4309" cy="6122"/>
              </a:xfrm>
            </p:grpSpPr>
            <p:sp>
              <p:nvSpPr>
                <p:cNvPr id="16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9" name="Group 91"/>
              <p:cNvGrpSpPr>
                <a:grpSpLocks/>
              </p:cNvGrpSpPr>
              <p:nvPr/>
            </p:nvGrpSpPr>
            <p:grpSpPr bwMode="auto">
              <a:xfrm>
                <a:off x="4377" y="6512"/>
                <a:ext cx="4309" cy="6122"/>
                <a:chOff x="8595" y="6512"/>
                <a:chExt cx="4309" cy="6122"/>
              </a:xfrm>
            </p:grpSpPr>
            <p:sp>
              <p:nvSpPr>
                <p:cNvPr id="16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0" name="Group 97"/>
              <p:cNvGrpSpPr>
                <a:grpSpLocks/>
              </p:cNvGrpSpPr>
              <p:nvPr/>
            </p:nvGrpSpPr>
            <p:grpSpPr bwMode="auto">
              <a:xfrm>
                <a:off x="0" y="6512"/>
                <a:ext cx="4309" cy="6122"/>
                <a:chOff x="8595" y="6512"/>
                <a:chExt cx="4309" cy="6122"/>
              </a:xfrm>
            </p:grpSpPr>
            <p:sp>
              <p:nvSpPr>
                <p:cNvPr id="15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1" name="Group 103"/>
              <p:cNvGrpSpPr>
                <a:grpSpLocks/>
              </p:cNvGrpSpPr>
              <p:nvPr/>
            </p:nvGrpSpPr>
            <p:grpSpPr bwMode="auto">
              <a:xfrm>
                <a:off x="17077" y="6512"/>
                <a:ext cx="4309" cy="6122"/>
                <a:chOff x="8595" y="6512"/>
                <a:chExt cx="4309" cy="6122"/>
              </a:xfrm>
            </p:grpSpPr>
            <p:sp>
              <p:nvSpPr>
                <p:cNvPr id="15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2"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3" name="Group 110"/>
            <p:cNvGrpSpPr>
              <a:grpSpLocks/>
            </p:cNvGrpSpPr>
            <p:nvPr/>
          </p:nvGrpSpPr>
          <p:grpSpPr bwMode="auto">
            <a:xfrm rot="-681839">
              <a:off x="4756" y="4231"/>
              <a:ext cx="65" cy="51"/>
              <a:chOff x="0" y="6512"/>
              <a:chExt cx="21386" cy="6122"/>
            </a:xfrm>
          </p:grpSpPr>
          <p:grpSp>
            <p:nvGrpSpPr>
              <p:cNvPr id="117" name="Group 111"/>
              <p:cNvGrpSpPr>
                <a:grpSpLocks/>
              </p:cNvGrpSpPr>
              <p:nvPr/>
            </p:nvGrpSpPr>
            <p:grpSpPr bwMode="auto">
              <a:xfrm>
                <a:off x="8595" y="6512"/>
                <a:ext cx="4309" cy="6122"/>
                <a:chOff x="8595" y="6512"/>
                <a:chExt cx="4309" cy="6122"/>
              </a:xfrm>
            </p:grpSpPr>
            <p:sp>
              <p:nvSpPr>
                <p:cNvPr id="14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18" name="Group 117"/>
              <p:cNvGrpSpPr>
                <a:grpSpLocks/>
              </p:cNvGrpSpPr>
              <p:nvPr/>
            </p:nvGrpSpPr>
            <p:grpSpPr bwMode="auto">
              <a:xfrm>
                <a:off x="12768" y="6512"/>
                <a:ext cx="4309" cy="6122"/>
                <a:chOff x="8595" y="6512"/>
                <a:chExt cx="4309" cy="6122"/>
              </a:xfrm>
            </p:grpSpPr>
            <p:sp>
              <p:nvSpPr>
                <p:cNvPr id="13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19" name="Group 123"/>
              <p:cNvGrpSpPr>
                <a:grpSpLocks/>
              </p:cNvGrpSpPr>
              <p:nvPr/>
            </p:nvGrpSpPr>
            <p:grpSpPr bwMode="auto">
              <a:xfrm>
                <a:off x="4377" y="6512"/>
                <a:ext cx="4309" cy="6122"/>
                <a:chOff x="8595" y="6512"/>
                <a:chExt cx="4309" cy="6122"/>
              </a:xfrm>
            </p:grpSpPr>
            <p:sp>
              <p:nvSpPr>
                <p:cNvPr id="13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0" name="Group 129"/>
              <p:cNvGrpSpPr>
                <a:grpSpLocks/>
              </p:cNvGrpSpPr>
              <p:nvPr/>
            </p:nvGrpSpPr>
            <p:grpSpPr bwMode="auto">
              <a:xfrm>
                <a:off x="0" y="6512"/>
                <a:ext cx="4309" cy="6122"/>
                <a:chOff x="8595" y="6512"/>
                <a:chExt cx="4309" cy="6122"/>
              </a:xfrm>
            </p:grpSpPr>
            <p:sp>
              <p:nvSpPr>
                <p:cNvPr id="12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1" name="Group 135"/>
              <p:cNvGrpSpPr>
                <a:grpSpLocks/>
              </p:cNvGrpSpPr>
              <p:nvPr/>
            </p:nvGrpSpPr>
            <p:grpSpPr bwMode="auto">
              <a:xfrm>
                <a:off x="17077" y="6512"/>
                <a:ext cx="4309" cy="6122"/>
                <a:chOff x="8595" y="6512"/>
                <a:chExt cx="4309" cy="6122"/>
              </a:xfrm>
            </p:grpSpPr>
            <p:sp>
              <p:nvSpPr>
                <p:cNvPr id="12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4" name="Group 141"/>
            <p:cNvGrpSpPr>
              <a:grpSpLocks/>
            </p:cNvGrpSpPr>
            <p:nvPr/>
          </p:nvGrpSpPr>
          <p:grpSpPr bwMode="auto">
            <a:xfrm rot="-4434957">
              <a:off x="4806" y="4333"/>
              <a:ext cx="108" cy="31"/>
              <a:chOff x="0" y="6512"/>
              <a:chExt cx="21386" cy="6122"/>
            </a:xfrm>
          </p:grpSpPr>
          <p:grpSp>
            <p:nvGrpSpPr>
              <p:cNvPr id="87" name="Group 142"/>
              <p:cNvGrpSpPr>
                <a:grpSpLocks/>
              </p:cNvGrpSpPr>
              <p:nvPr/>
            </p:nvGrpSpPr>
            <p:grpSpPr bwMode="auto">
              <a:xfrm>
                <a:off x="8595" y="6512"/>
                <a:ext cx="4309" cy="6122"/>
                <a:chOff x="8595" y="6512"/>
                <a:chExt cx="4309" cy="6122"/>
              </a:xfrm>
            </p:grpSpPr>
            <p:sp>
              <p:nvSpPr>
                <p:cNvPr id="11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8" name="Group 148"/>
              <p:cNvGrpSpPr>
                <a:grpSpLocks/>
              </p:cNvGrpSpPr>
              <p:nvPr/>
            </p:nvGrpSpPr>
            <p:grpSpPr bwMode="auto">
              <a:xfrm>
                <a:off x="12768" y="6512"/>
                <a:ext cx="4309" cy="6122"/>
                <a:chOff x="8595" y="6512"/>
                <a:chExt cx="4309" cy="6122"/>
              </a:xfrm>
            </p:grpSpPr>
            <p:sp>
              <p:nvSpPr>
                <p:cNvPr id="10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9" name="Group 154"/>
              <p:cNvGrpSpPr>
                <a:grpSpLocks/>
              </p:cNvGrpSpPr>
              <p:nvPr/>
            </p:nvGrpSpPr>
            <p:grpSpPr bwMode="auto">
              <a:xfrm>
                <a:off x="4377" y="6512"/>
                <a:ext cx="4309" cy="6122"/>
                <a:chOff x="8595" y="6512"/>
                <a:chExt cx="4309" cy="6122"/>
              </a:xfrm>
            </p:grpSpPr>
            <p:sp>
              <p:nvSpPr>
                <p:cNvPr id="10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0" name="Group 160"/>
              <p:cNvGrpSpPr>
                <a:grpSpLocks/>
              </p:cNvGrpSpPr>
              <p:nvPr/>
            </p:nvGrpSpPr>
            <p:grpSpPr bwMode="auto">
              <a:xfrm>
                <a:off x="0" y="6512"/>
                <a:ext cx="4309" cy="6122"/>
                <a:chOff x="8595" y="6512"/>
                <a:chExt cx="4309" cy="6122"/>
              </a:xfrm>
            </p:grpSpPr>
            <p:sp>
              <p:nvSpPr>
                <p:cNvPr id="9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1" name="Group 166"/>
              <p:cNvGrpSpPr>
                <a:grpSpLocks/>
              </p:cNvGrpSpPr>
              <p:nvPr/>
            </p:nvGrpSpPr>
            <p:grpSpPr bwMode="auto">
              <a:xfrm>
                <a:off x="17077" y="6512"/>
                <a:ext cx="4309" cy="6122"/>
                <a:chOff x="8595" y="6512"/>
                <a:chExt cx="4309" cy="6122"/>
              </a:xfrm>
            </p:grpSpPr>
            <p:sp>
              <p:nvSpPr>
                <p:cNvPr id="9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5" name="Group 172"/>
            <p:cNvGrpSpPr>
              <a:grpSpLocks/>
            </p:cNvGrpSpPr>
            <p:nvPr/>
          </p:nvGrpSpPr>
          <p:grpSpPr bwMode="auto">
            <a:xfrm rot="3858794">
              <a:off x="4706" y="4370"/>
              <a:ext cx="94" cy="48"/>
              <a:chOff x="0" y="6512"/>
              <a:chExt cx="21386" cy="6122"/>
            </a:xfrm>
          </p:grpSpPr>
          <p:grpSp>
            <p:nvGrpSpPr>
              <p:cNvPr id="57" name="Group 173"/>
              <p:cNvGrpSpPr>
                <a:grpSpLocks/>
              </p:cNvGrpSpPr>
              <p:nvPr/>
            </p:nvGrpSpPr>
            <p:grpSpPr bwMode="auto">
              <a:xfrm>
                <a:off x="8595" y="6512"/>
                <a:ext cx="4309" cy="6122"/>
                <a:chOff x="8595" y="6512"/>
                <a:chExt cx="4309" cy="6122"/>
              </a:xfrm>
            </p:grpSpPr>
            <p:sp>
              <p:nvSpPr>
                <p:cNvPr id="8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58" name="Group 179"/>
              <p:cNvGrpSpPr>
                <a:grpSpLocks/>
              </p:cNvGrpSpPr>
              <p:nvPr/>
            </p:nvGrpSpPr>
            <p:grpSpPr bwMode="auto">
              <a:xfrm>
                <a:off x="12768" y="6512"/>
                <a:ext cx="4309" cy="6122"/>
                <a:chOff x="8595" y="6512"/>
                <a:chExt cx="4309" cy="6122"/>
              </a:xfrm>
            </p:grpSpPr>
            <p:sp>
              <p:nvSpPr>
                <p:cNvPr id="7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59" name="Group 185"/>
              <p:cNvGrpSpPr>
                <a:grpSpLocks/>
              </p:cNvGrpSpPr>
              <p:nvPr/>
            </p:nvGrpSpPr>
            <p:grpSpPr bwMode="auto">
              <a:xfrm>
                <a:off x="4377" y="6512"/>
                <a:ext cx="4309" cy="6122"/>
                <a:chOff x="8595" y="6512"/>
                <a:chExt cx="4309" cy="6122"/>
              </a:xfrm>
            </p:grpSpPr>
            <p:sp>
              <p:nvSpPr>
                <p:cNvPr id="7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0" name="Group 191"/>
              <p:cNvGrpSpPr>
                <a:grpSpLocks/>
              </p:cNvGrpSpPr>
              <p:nvPr/>
            </p:nvGrpSpPr>
            <p:grpSpPr bwMode="auto">
              <a:xfrm>
                <a:off x="0" y="6512"/>
                <a:ext cx="4309" cy="6122"/>
                <a:chOff x="8595" y="6512"/>
                <a:chExt cx="4309" cy="6122"/>
              </a:xfrm>
            </p:grpSpPr>
            <p:sp>
              <p:nvSpPr>
                <p:cNvPr id="6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1" name="Group 197"/>
              <p:cNvGrpSpPr>
                <a:grpSpLocks/>
              </p:cNvGrpSpPr>
              <p:nvPr/>
            </p:nvGrpSpPr>
            <p:grpSpPr bwMode="auto">
              <a:xfrm>
                <a:off x="17077" y="6512"/>
                <a:ext cx="4309" cy="6122"/>
                <a:chOff x="8595" y="6512"/>
                <a:chExt cx="4309" cy="6122"/>
              </a:xfrm>
            </p:grpSpPr>
            <p:sp>
              <p:nvSpPr>
                <p:cNvPr id="6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6"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17"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18"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19"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 name="Group 207"/>
            <p:cNvGrpSpPr>
              <a:grpSpLocks/>
            </p:cNvGrpSpPr>
            <p:nvPr/>
          </p:nvGrpSpPr>
          <p:grpSpPr bwMode="auto">
            <a:xfrm>
              <a:off x="4802" y="4589"/>
              <a:ext cx="809" cy="0"/>
              <a:chOff x="8232" y="4606"/>
              <a:chExt cx="5443" cy="0"/>
            </a:xfrm>
          </p:grpSpPr>
          <p:sp>
            <p:nvSpPr>
              <p:cNvPr id="5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1" name="Group 212"/>
            <p:cNvGrpSpPr>
              <a:grpSpLocks/>
            </p:cNvGrpSpPr>
            <p:nvPr/>
          </p:nvGrpSpPr>
          <p:grpSpPr bwMode="auto">
            <a:xfrm>
              <a:off x="4944" y="4438"/>
              <a:ext cx="809" cy="0"/>
              <a:chOff x="8232" y="4606"/>
              <a:chExt cx="5443" cy="0"/>
            </a:xfrm>
          </p:grpSpPr>
          <p:sp>
            <p:nvSpPr>
              <p:cNvPr id="4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2" name="Group 217"/>
            <p:cNvGrpSpPr>
              <a:grpSpLocks/>
            </p:cNvGrpSpPr>
            <p:nvPr/>
          </p:nvGrpSpPr>
          <p:grpSpPr bwMode="auto">
            <a:xfrm>
              <a:off x="4944" y="4243"/>
              <a:ext cx="809" cy="0"/>
              <a:chOff x="8232" y="4606"/>
              <a:chExt cx="5443" cy="0"/>
            </a:xfrm>
          </p:grpSpPr>
          <p:sp>
            <p:nvSpPr>
              <p:cNvPr id="4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4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4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4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3" name="Group 222"/>
            <p:cNvGrpSpPr>
              <a:grpSpLocks/>
            </p:cNvGrpSpPr>
            <p:nvPr/>
          </p:nvGrpSpPr>
          <p:grpSpPr bwMode="auto">
            <a:xfrm flipH="1">
              <a:off x="3814" y="3805"/>
              <a:ext cx="809" cy="0"/>
              <a:chOff x="8096" y="4470"/>
              <a:chExt cx="5443" cy="0"/>
            </a:xfrm>
          </p:grpSpPr>
          <p:sp>
            <p:nvSpPr>
              <p:cNvPr id="4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4" name="Group 227"/>
            <p:cNvGrpSpPr>
              <a:grpSpLocks/>
            </p:cNvGrpSpPr>
            <p:nvPr/>
          </p:nvGrpSpPr>
          <p:grpSpPr bwMode="auto">
            <a:xfrm flipH="1">
              <a:off x="3680" y="3955"/>
              <a:ext cx="812" cy="0"/>
              <a:chOff x="8096" y="4470"/>
              <a:chExt cx="5443" cy="0"/>
            </a:xfrm>
          </p:grpSpPr>
          <p:sp>
            <p:nvSpPr>
              <p:cNvPr id="3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3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3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5" name="Group 232"/>
            <p:cNvGrpSpPr>
              <a:grpSpLocks/>
            </p:cNvGrpSpPr>
            <p:nvPr/>
          </p:nvGrpSpPr>
          <p:grpSpPr bwMode="auto">
            <a:xfrm flipH="1">
              <a:off x="3673" y="4143"/>
              <a:ext cx="812" cy="0"/>
              <a:chOff x="8096" y="4470"/>
              <a:chExt cx="5443" cy="0"/>
            </a:xfrm>
          </p:grpSpPr>
          <p:sp>
            <p:nvSpPr>
              <p:cNvPr id="3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3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3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3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2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pic>
        <p:nvPicPr>
          <p:cNvPr id="245" name="Picture 8" descr="Higgs_graph2"/>
          <p:cNvPicPr>
            <a:picLocks noChangeAspect="1" noChangeArrowheads="1"/>
          </p:cNvPicPr>
          <p:nvPr/>
        </p:nvPicPr>
        <p:blipFill>
          <a:blip r:embed="rId2" cstate="print"/>
          <a:srcRect/>
          <a:stretch>
            <a:fillRect/>
          </a:stretch>
        </p:blipFill>
        <p:spPr bwMode="auto">
          <a:xfrm>
            <a:off x="2725472" y="3357562"/>
            <a:ext cx="5593028" cy="2447930"/>
          </a:xfrm>
          <a:prstGeom prst="rect">
            <a:avLst/>
          </a:prstGeom>
          <a:noFill/>
          <a:ln w="9525">
            <a:noFill/>
            <a:miter lim="800000"/>
            <a:headEnd/>
            <a:tailEnd/>
          </a:ln>
        </p:spPr>
      </p:pic>
      <p:pic>
        <p:nvPicPr>
          <p:cNvPr id="246" name="Picture 5"/>
          <p:cNvPicPr>
            <a:picLocks noChangeAspect="1" noChangeArrowheads="1"/>
          </p:cNvPicPr>
          <p:nvPr/>
        </p:nvPicPr>
        <p:blipFill>
          <a:blip r:embed="rId3" cstate="print"/>
          <a:srcRect/>
          <a:stretch>
            <a:fillRect/>
          </a:stretch>
        </p:blipFill>
        <p:spPr bwMode="auto">
          <a:xfrm>
            <a:off x="1000100" y="785794"/>
            <a:ext cx="1971066" cy="1551312"/>
          </a:xfrm>
          <a:prstGeom prst="rect">
            <a:avLst/>
          </a:prstGeom>
          <a:noFill/>
          <a:ln w="9525">
            <a:noFill/>
            <a:round/>
            <a:headEnd/>
            <a:tailEnd/>
          </a:ln>
        </p:spPr>
      </p:pic>
      <p:sp>
        <p:nvSpPr>
          <p:cNvPr id="247" name="ZoneTexte 246"/>
          <p:cNvSpPr txBox="1"/>
          <p:nvPr/>
        </p:nvSpPr>
        <p:spPr>
          <a:xfrm>
            <a:off x="357158" y="2143116"/>
            <a:ext cx="401072" cy="584775"/>
          </a:xfrm>
          <a:prstGeom prst="rect">
            <a:avLst/>
          </a:prstGeom>
          <a:noFill/>
        </p:spPr>
        <p:txBody>
          <a:bodyPr wrap="none" rtlCol="0">
            <a:spAutoFit/>
          </a:bodyPr>
          <a:lstStyle/>
          <a:p>
            <a:r>
              <a:rPr lang="fr-FR" sz="3200" b="1" dirty="0" smtClean="0"/>
              <a:t>p</a:t>
            </a:r>
            <a:endParaRPr lang="fr-FR" sz="3200" b="1" dirty="0"/>
          </a:p>
        </p:txBody>
      </p:sp>
      <p:sp>
        <p:nvSpPr>
          <p:cNvPr id="248" name="Rectangle 247"/>
          <p:cNvSpPr/>
          <p:nvPr/>
        </p:nvSpPr>
        <p:spPr>
          <a:xfrm>
            <a:off x="4929190" y="2428868"/>
            <a:ext cx="404278" cy="584775"/>
          </a:xfrm>
          <a:prstGeom prst="rect">
            <a:avLst/>
          </a:prstGeom>
        </p:spPr>
        <p:txBody>
          <a:bodyPr wrap="none">
            <a:spAutoFit/>
          </a:bodyPr>
          <a:lstStyle/>
          <a:p>
            <a:pPr lvl="0"/>
            <a:r>
              <a:rPr lang="fr-FR" sz="3200" b="1" dirty="0" smtClean="0">
                <a:solidFill>
                  <a:prstClr val="black"/>
                </a:solidFill>
              </a:rPr>
              <a:t>p</a:t>
            </a:r>
            <a:endParaRPr lang="fr-FR" sz="3200" b="1" dirty="0">
              <a:solidFill>
                <a:prstClr val="black"/>
              </a:solidFill>
            </a:endParaRPr>
          </a:p>
        </p:txBody>
      </p:sp>
      <p:cxnSp>
        <p:nvCxnSpPr>
          <p:cNvPr id="251" name="Connecteur droit 250"/>
          <p:cNvCxnSpPr/>
          <p:nvPr/>
        </p:nvCxnSpPr>
        <p:spPr>
          <a:xfrm>
            <a:off x="2714612"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Connecteur droit 253"/>
          <p:cNvCxnSpPr/>
          <p:nvPr/>
        </p:nvCxnSpPr>
        <p:spPr>
          <a:xfrm>
            <a:off x="5857884"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Connecteur droit 254"/>
          <p:cNvCxnSpPr/>
          <p:nvPr/>
        </p:nvCxnSpPr>
        <p:spPr>
          <a:xfrm>
            <a:off x="8001024"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Plan</a:t>
            </a:r>
            <a:endParaRPr lang="fr-FR" dirty="0"/>
          </a:p>
        </p:txBody>
      </p:sp>
      <p:sp>
        <p:nvSpPr>
          <p:cNvPr id="3" name="Espace réservé du contenu 2"/>
          <p:cNvSpPr>
            <a:spLocks noGrp="1"/>
          </p:cNvSpPr>
          <p:nvPr>
            <p:ph idx="1"/>
          </p:nvPr>
        </p:nvSpPr>
        <p:spPr/>
        <p:txBody>
          <a:bodyPr/>
          <a:lstStyle/>
          <a:p>
            <a:r>
              <a:rPr lang="en-US" dirty="0" err="1" smtClean="0"/>
              <a:t>Présentation</a:t>
            </a:r>
            <a:r>
              <a:rPr lang="en-US" dirty="0" smtClean="0"/>
              <a:t> du </a:t>
            </a:r>
            <a:r>
              <a:rPr lang="en-US" dirty="0" err="1" smtClean="0"/>
              <a:t>laboratoire</a:t>
            </a:r>
            <a:r>
              <a:rPr lang="en-US" dirty="0" smtClean="0"/>
              <a:t> </a:t>
            </a:r>
          </a:p>
          <a:p>
            <a:r>
              <a:rPr lang="en-US" dirty="0" smtClean="0"/>
              <a:t>La physique des </a:t>
            </a:r>
            <a:r>
              <a:rPr lang="en-US" dirty="0" err="1" smtClean="0"/>
              <a:t>particules</a:t>
            </a:r>
            <a:r>
              <a:rPr lang="en-US" dirty="0" smtClean="0"/>
              <a:t> </a:t>
            </a:r>
            <a:r>
              <a:rPr lang="en-US" dirty="0" err="1" smtClean="0"/>
              <a:t>aujourd’hui</a:t>
            </a:r>
            <a:endParaRPr lang="en-US" dirty="0" smtClean="0"/>
          </a:p>
          <a:p>
            <a:r>
              <a:rPr lang="en-US" dirty="0" smtClean="0"/>
              <a:t>le </a:t>
            </a:r>
            <a:r>
              <a:rPr lang="en-US" dirty="0" err="1" smtClean="0"/>
              <a:t>lhc</a:t>
            </a:r>
            <a:endParaRPr lang="en-US" dirty="0" smtClean="0"/>
          </a:p>
          <a:p>
            <a:r>
              <a:rPr lang="en-US" dirty="0" smtClean="0"/>
              <a:t>Les techniques de detection</a:t>
            </a:r>
          </a:p>
          <a:p>
            <a:r>
              <a:rPr lang="en-US" dirty="0" smtClean="0"/>
              <a:t>Les experiences du LHC</a:t>
            </a:r>
          </a:p>
          <a:p>
            <a:r>
              <a:rPr lang="en-US" dirty="0" err="1" smtClean="0"/>
              <a:t>Expériences</a:t>
            </a:r>
            <a:r>
              <a:rPr lang="en-US" dirty="0" smtClean="0"/>
              <a:t> neutrinos et </a:t>
            </a:r>
            <a:r>
              <a:rPr lang="en-US" dirty="0" err="1" smtClean="0"/>
              <a:t>astro-particules</a:t>
            </a:r>
            <a:endParaRPr lang="en-US" dirty="0" smtClean="0"/>
          </a:p>
          <a:p>
            <a:r>
              <a:rPr lang="en-US" dirty="0" smtClean="0"/>
              <a:t>Les métiers de la </a:t>
            </a:r>
            <a:r>
              <a:rPr lang="en-US" dirty="0" err="1" smtClean="0"/>
              <a:t>recherche</a:t>
            </a:r>
            <a:endParaRPr lang="en-US" dirty="0" smtClean="0"/>
          </a:p>
        </p:txBody>
      </p:sp>
      <p:sp>
        <p:nvSpPr>
          <p:cNvPr id="5" name="Espace réservé du pied de page 4"/>
          <p:cNvSpPr>
            <a:spLocks noGrp="1"/>
          </p:cNvSpPr>
          <p:nvPr>
            <p:ph type="ftr" sz="quarter" idx="11"/>
          </p:nvPr>
        </p:nvSpPr>
        <p:spPr/>
        <p:txBody>
          <a:bodyPr/>
          <a:lstStyle/>
          <a:p>
            <a:r>
              <a:rPr lang="fr-FR" smtClean="0"/>
              <a:t>Visite LAPP Fevrier 2010</a:t>
            </a:r>
            <a:endParaRPr lang="fr-B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Comment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détecter</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ces</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particules</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6" name="Image 5" descr="logolapp.JPG"/>
          <p:cNvPicPr>
            <a:picLocks noChangeAspect="1"/>
          </p:cNvPicPr>
          <p:nvPr/>
        </p:nvPicPr>
        <p:blipFill>
          <a:blip r:embed="rId4" cstate="print"/>
          <a:stretch>
            <a:fillRect/>
          </a:stretch>
        </p:blipFill>
        <p:spPr>
          <a:xfrm>
            <a:off x="642910" y="6072206"/>
            <a:ext cx="710431" cy="420996"/>
          </a:xfrm>
          <a:prstGeom prst="rect">
            <a:avLst/>
          </a:prstGeom>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Visite LAPP Fevrier 2010</a:t>
            </a:r>
            <a:endParaRPr lang="fr-FR" dirty="0"/>
          </a:p>
        </p:txBody>
      </p:sp>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643042"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643042"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2" name="ZoneTexte 11"/>
          <p:cNvSpPr txBox="1"/>
          <p:nvPr/>
        </p:nvSpPr>
        <p:spPr>
          <a:xfrm>
            <a:off x="6429388" y="3857628"/>
            <a:ext cx="1337546"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sp>
        <p:nvSpPr>
          <p:cNvPr id="13" name="ZoneTexte 12"/>
          <p:cNvSpPr txBox="1"/>
          <p:nvPr/>
        </p:nvSpPr>
        <p:spPr>
          <a:xfrm>
            <a:off x="1214414" y="3786190"/>
            <a:ext cx="1419299"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grpSp>
        <p:nvGrpSpPr>
          <p:cNvPr id="14" name="Group 4"/>
          <p:cNvGrpSpPr>
            <a:grpSpLocks/>
          </p:cNvGrpSpPr>
          <p:nvPr/>
        </p:nvGrpSpPr>
        <p:grpSpPr bwMode="auto">
          <a:xfrm>
            <a:off x="2318856" y="2928936"/>
            <a:ext cx="4069228" cy="1057056"/>
            <a:chOff x="3659" y="3805"/>
            <a:chExt cx="2107" cy="837"/>
          </a:xfrm>
        </p:grpSpPr>
        <p:grpSp>
          <p:nvGrpSpPr>
            <p:cNvPr id="1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6"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8" name="Group 16"/>
            <p:cNvGrpSpPr>
              <a:grpSpLocks/>
            </p:cNvGrpSpPr>
            <p:nvPr/>
          </p:nvGrpSpPr>
          <p:grpSpPr bwMode="auto">
            <a:xfrm rot="-681839">
              <a:off x="4587" y="3943"/>
              <a:ext cx="65" cy="51"/>
              <a:chOff x="0" y="6512"/>
              <a:chExt cx="21386" cy="6122"/>
            </a:xfrm>
          </p:grpSpPr>
          <p:grpSp>
            <p:nvGrpSpPr>
              <p:cNvPr id="217"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9" name="Group 47"/>
            <p:cNvGrpSpPr>
              <a:grpSpLocks/>
            </p:cNvGrpSpPr>
            <p:nvPr/>
          </p:nvGrpSpPr>
          <p:grpSpPr bwMode="auto">
            <a:xfrm rot="-4434957">
              <a:off x="4639" y="4045"/>
              <a:ext cx="108" cy="31"/>
              <a:chOff x="0" y="6512"/>
              <a:chExt cx="21386" cy="6122"/>
            </a:xfrm>
          </p:grpSpPr>
          <p:grpSp>
            <p:nvGrpSpPr>
              <p:cNvPr id="187"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8"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9"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0"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1"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0" name="Group 78"/>
            <p:cNvGrpSpPr>
              <a:grpSpLocks/>
            </p:cNvGrpSpPr>
            <p:nvPr/>
          </p:nvGrpSpPr>
          <p:grpSpPr bwMode="auto">
            <a:xfrm rot="3858794">
              <a:off x="4530" y="4087"/>
              <a:ext cx="108" cy="48"/>
              <a:chOff x="0" y="6512"/>
              <a:chExt cx="21386" cy="6122"/>
            </a:xfrm>
          </p:grpSpPr>
          <p:grpSp>
            <p:nvGrpSpPr>
              <p:cNvPr id="157"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8"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110"/>
            <p:cNvGrpSpPr>
              <a:grpSpLocks/>
            </p:cNvGrpSpPr>
            <p:nvPr/>
          </p:nvGrpSpPr>
          <p:grpSpPr bwMode="auto">
            <a:xfrm rot="-681839">
              <a:off x="4756" y="4231"/>
              <a:ext cx="65" cy="51"/>
              <a:chOff x="0" y="6512"/>
              <a:chExt cx="21386" cy="6122"/>
            </a:xfrm>
          </p:grpSpPr>
          <p:grpSp>
            <p:nvGrpSpPr>
              <p:cNvPr id="127"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141"/>
            <p:cNvGrpSpPr>
              <a:grpSpLocks/>
            </p:cNvGrpSpPr>
            <p:nvPr/>
          </p:nvGrpSpPr>
          <p:grpSpPr bwMode="auto">
            <a:xfrm rot="-4434957">
              <a:off x="4808" y="4333"/>
              <a:ext cx="108" cy="31"/>
              <a:chOff x="0" y="6512"/>
              <a:chExt cx="21386" cy="6122"/>
            </a:xfrm>
          </p:grpSpPr>
          <p:grpSp>
            <p:nvGrpSpPr>
              <p:cNvPr id="9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 name="Group 172"/>
            <p:cNvGrpSpPr>
              <a:grpSpLocks/>
            </p:cNvGrpSpPr>
            <p:nvPr/>
          </p:nvGrpSpPr>
          <p:grpSpPr bwMode="auto">
            <a:xfrm rot="3858794">
              <a:off x="4704" y="4370"/>
              <a:ext cx="94" cy="48"/>
              <a:chOff x="0" y="6512"/>
              <a:chExt cx="21386" cy="6122"/>
            </a:xfrm>
          </p:grpSpPr>
          <p:grpSp>
            <p:nvGrpSpPr>
              <p:cNvPr id="67"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0"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1"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9"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0"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1"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2"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3"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4"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214810" y="5786454"/>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LAPP Fevrier 2010</a:t>
            </a:r>
            <a:endParaRPr lang="fr-FR"/>
          </a:p>
        </p:txBody>
      </p:sp>
      <p:sp>
        <p:nvSpPr>
          <p:cNvPr id="9" name="Rectangle 2"/>
          <p:cNvSpPr txBox="1">
            <a:spLocks noChangeArrowheads="1"/>
          </p:cNvSpPr>
          <p:nvPr/>
        </p:nvSpPr>
        <p:spPr>
          <a:xfrm>
            <a:off x="428596" y="0"/>
            <a:ext cx="8316913" cy="75088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0000"/>
                </a:solidFill>
                <a:effectLst/>
                <a:uLnTx/>
                <a:uFillTx/>
                <a:latin typeface="+mj-lt"/>
                <a:ea typeface="+mj-ea"/>
                <a:cs typeface="+mj-cs"/>
              </a:rPr>
              <a:t>Les détecteurs</a:t>
            </a:r>
            <a:endParaRPr kumimoji="0" lang="fr-FR" sz="4400" b="0" i="0" u="none" strike="noStrike" kern="1200" cap="none" spc="0" normalizeH="0" baseline="0" noProof="0" dirty="0" smtClean="0">
              <a:ln>
                <a:noFill/>
              </a:ln>
              <a:solidFill>
                <a:srgbClr val="FF0000"/>
              </a:solidFill>
              <a:effectLst/>
              <a:uLnTx/>
              <a:uFillTx/>
              <a:latin typeface="+mj-lt"/>
              <a:ea typeface="+mj-ea"/>
              <a:cs typeface="+mj-cs"/>
            </a:endParaRPr>
          </a:p>
        </p:txBody>
      </p:sp>
      <p:pic>
        <p:nvPicPr>
          <p:cNvPr id="7" name="Image 6" descr="babar-4.jpg"/>
          <p:cNvPicPr>
            <a:picLocks noChangeAspect="1"/>
          </p:cNvPicPr>
          <p:nvPr/>
        </p:nvPicPr>
        <p:blipFill>
          <a:blip r:embed="rId2" cstate="print"/>
          <a:stretch>
            <a:fillRect/>
          </a:stretch>
        </p:blipFill>
        <p:spPr>
          <a:xfrm>
            <a:off x="2428860" y="2280512"/>
            <a:ext cx="6715140" cy="4577487"/>
          </a:xfrm>
          <a:prstGeom prst="rect">
            <a:avLst/>
          </a:prstGeom>
        </p:spPr>
      </p:pic>
      <p:sp>
        <p:nvSpPr>
          <p:cNvPr id="8" name="Text Box 7"/>
          <p:cNvSpPr txBox="1">
            <a:spLocks noChangeArrowheads="1"/>
          </p:cNvSpPr>
          <p:nvPr/>
        </p:nvSpPr>
        <p:spPr bwMode="auto">
          <a:xfrm>
            <a:off x="214282" y="642918"/>
            <a:ext cx="8501122" cy="1631216"/>
          </a:xfrm>
          <a:prstGeom prst="rect">
            <a:avLst/>
          </a:prstGeom>
          <a:noFill/>
          <a:ln w="9525">
            <a:noFill/>
            <a:miter lim="800000"/>
            <a:headEnd/>
            <a:tailEnd/>
          </a:ln>
          <a:effectLst/>
        </p:spPr>
        <p:txBody>
          <a:bodyPr wrap="square">
            <a:spAutoFit/>
          </a:bodyPr>
          <a:lstStyle/>
          <a:p>
            <a:pPr>
              <a:spcBef>
                <a:spcPct val="50000"/>
              </a:spcBef>
              <a:buFont typeface="Arial" pitchFamily="34" charset="0"/>
              <a:buChar char="•"/>
              <a:defRPr/>
            </a:pPr>
            <a:r>
              <a:rPr lang="fr-FR" sz="2000" b="1" dirty="0" smtClean="0">
                <a:solidFill>
                  <a:srgbClr val="00B0F0"/>
                </a:solidFill>
                <a:latin typeface="Comic Sans MS" pitchFamily="66" charset="0"/>
              </a:rPr>
              <a:t> Ils sont </a:t>
            </a:r>
            <a:r>
              <a:rPr lang="fr-FR" sz="2000" b="1" dirty="0">
                <a:solidFill>
                  <a:srgbClr val="00B0F0"/>
                </a:solidFill>
                <a:latin typeface="Comic Sans MS" pitchFamily="66" charset="0"/>
              </a:rPr>
              <a:t>constitués de couches successives comme un </a:t>
            </a:r>
            <a:r>
              <a:rPr lang="fr-FR" sz="2000" b="1" dirty="0" smtClean="0">
                <a:solidFill>
                  <a:srgbClr val="00B0F0"/>
                </a:solidFill>
                <a:latin typeface="Comic Sans MS" pitchFamily="66" charset="0"/>
              </a:rPr>
              <a:t>oignon</a:t>
            </a:r>
          </a:p>
          <a:p>
            <a:pPr>
              <a:spcBef>
                <a:spcPct val="50000"/>
              </a:spcBef>
              <a:buFont typeface="Arial" pitchFamily="34" charset="0"/>
              <a:buChar char="•"/>
              <a:defRPr/>
            </a:pPr>
            <a:r>
              <a:rPr lang="fr-FR" sz="2000" b="1" dirty="0" smtClean="0">
                <a:solidFill>
                  <a:srgbClr val="00B0F0"/>
                </a:solidFill>
                <a:latin typeface="Comic Sans MS" pitchFamily="66" charset="0"/>
              </a:rPr>
              <a:t> Chaque couche = sous détecteur ayant un rôle spécifique : </a:t>
            </a:r>
          </a:p>
          <a:p>
            <a:pPr>
              <a:spcBef>
                <a:spcPct val="50000"/>
              </a:spcBef>
              <a:defRPr/>
            </a:pPr>
            <a:r>
              <a:rPr lang="fr-FR" sz="2000" b="1" dirty="0" smtClean="0">
                <a:latin typeface="Comic Sans MS" pitchFamily="66" charset="0"/>
              </a:rPr>
              <a:t>enregistrer le passage d'une particule (détecteur de traces), mesurer son énergie </a:t>
            </a:r>
            <a:r>
              <a:rPr lang="en-US" sz="2000" b="1" dirty="0" smtClean="0">
                <a:latin typeface="Comic Sans MS" pitchFamily="66" charset="0"/>
              </a:rPr>
              <a:t>(</a:t>
            </a:r>
            <a:r>
              <a:rPr lang="fr-FR" sz="2000" b="1" dirty="0" smtClean="0">
                <a:latin typeface="Comic Sans MS" pitchFamily="66" charset="0"/>
              </a:rPr>
              <a:t>calorimètre</a:t>
            </a:r>
            <a:r>
              <a:rPr lang="en-US" sz="2000" b="1" dirty="0" smtClean="0">
                <a:latin typeface="Comic Sans MS" pitchFamily="66" charset="0"/>
              </a:rPr>
              <a:t>), …</a:t>
            </a:r>
            <a:endParaRPr lang="fr-FR" sz="2000" b="1" dirty="0" smtClean="0">
              <a:latin typeface="Comic Sans MS" pitchFamily="66" charset="0"/>
            </a:endParaRPr>
          </a:p>
        </p:txBody>
      </p:sp>
      <p:sp>
        <p:nvSpPr>
          <p:cNvPr id="10" name="ZoneTexte 9"/>
          <p:cNvSpPr txBox="1"/>
          <p:nvPr/>
        </p:nvSpPr>
        <p:spPr>
          <a:xfrm>
            <a:off x="285720" y="4357694"/>
            <a:ext cx="1659365" cy="369332"/>
          </a:xfrm>
          <a:prstGeom prst="rect">
            <a:avLst/>
          </a:prstGeom>
          <a:noFill/>
          <a:ln w="38100">
            <a:solidFill>
              <a:srgbClr val="FF0000"/>
            </a:solidFill>
          </a:ln>
        </p:spPr>
        <p:txBody>
          <a:bodyPr wrap="none" rtlCol="0">
            <a:spAutoFit/>
          </a:bodyPr>
          <a:lstStyle/>
          <a:p>
            <a:r>
              <a:rPr lang="fr-FR" b="1" dirty="0" smtClean="0"/>
              <a:t>Traces chargées</a:t>
            </a:r>
            <a:endParaRPr lang="fr-FR" b="1" dirty="0"/>
          </a:p>
        </p:txBody>
      </p:sp>
      <p:sp>
        <p:nvSpPr>
          <p:cNvPr id="11" name="ZoneTexte 10"/>
          <p:cNvSpPr txBox="1"/>
          <p:nvPr/>
        </p:nvSpPr>
        <p:spPr>
          <a:xfrm>
            <a:off x="0" y="3571876"/>
            <a:ext cx="2071670" cy="646331"/>
          </a:xfrm>
          <a:prstGeom prst="rect">
            <a:avLst/>
          </a:prstGeom>
          <a:noFill/>
          <a:ln w="38100">
            <a:solidFill>
              <a:srgbClr val="009999"/>
            </a:solidFill>
          </a:ln>
        </p:spPr>
        <p:txBody>
          <a:bodyPr wrap="square" rtlCol="0">
            <a:spAutoFit/>
          </a:bodyPr>
          <a:lstStyle/>
          <a:p>
            <a:r>
              <a:rPr lang="fr-FR" b="1" dirty="0" smtClean="0"/>
              <a:t>Identification des particules chargées</a:t>
            </a:r>
            <a:endParaRPr lang="fr-FR" b="1" dirty="0"/>
          </a:p>
        </p:txBody>
      </p:sp>
      <p:cxnSp>
        <p:nvCxnSpPr>
          <p:cNvPr id="13" name="Connecteur droit avec flèche 12"/>
          <p:cNvCxnSpPr>
            <a:stCxn id="10" idx="3"/>
          </p:cNvCxnSpPr>
          <p:nvPr/>
        </p:nvCxnSpPr>
        <p:spPr>
          <a:xfrm flipV="1">
            <a:off x="1945085" y="4214818"/>
            <a:ext cx="483775" cy="3275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0" idx="3"/>
          </p:cNvCxnSpPr>
          <p:nvPr/>
        </p:nvCxnSpPr>
        <p:spPr>
          <a:xfrm>
            <a:off x="1945085" y="4542360"/>
            <a:ext cx="483775" cy="31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1" idx="3"/>
          </p:cNvCxnSpPr>
          <p:nvPr/>
        </p:nvCxnSpPr>
        <p:spPr>
          <a:xfrm flipV="1">
            <a:off x="2071670" y="3857629"/>
            <a:ext cx="357190" cy="3741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0" y="3071810"/>
            <a:ext cx="2055627" cy="369332"/>
          </a:xfrm>
          <a:prstGeom prst="rect">
            <a:avLst/>
          </a:prstGeom>
          <a:noFill/>
          <a:ln w="38100">
            <a:solidFill>
              <a:srgbClr val="7030A0"/>
            </a:solidFill>
          </a:ln>
        </p:spPr>
        <p:txBody>
          <a:bodyPr wrap="none" rtlCol="0">
            <a:spAutoFit/>
          </a:bodyPr>
          <a:lstStyle/>
          <a:p>
            <a:r>
              <a:rPr lang="fr-FR" dirty="0" smtClean="0"/>
              <a:t>Mesure de l’énergie</a:t>
            </a:r>
            <a:endParaRPr lang="fr-FR" dirty="0"/>
          </a:p>
        </p:txBody>
      </p:sp>
      <p:sp>
        <p:nvSpPr>
          <p:cNvPr id="20" name="ZoneTexte 19"/>
          <p:cNvSpPr txBox="1"/>
          <p:nvPr/>
        </p:nvSpPr>
        <p:spPr>
          <a:xfrm>
            <a:off x="142844" y="2285992"/>
            <a:ext cx="2000232" cy="646331"/>
          </a:xfrm>
          <a:prstGeom prst="rect">
            <a:avLst/>
          </a:prstGeom>
          <a:noFill/>
          <a:ln w="38100">
            <a:solidFill>
              <a:schemeClr val="tx2">
                <a:lumMod val="60000"/>
                <a:lumOff val="40000"/>
              </a:schemeClr>
            </a:solidFill>
          </a:ln>
        </p:spPr>
        <p:txBody>
          <a:bodyPr wrap="square" rtlCol="0">
            <a:spAutoFit/>
          </a:bodyPr>
          <a:lstStyle/>
          <a:p>
            <a:r>
              <a:rPr lang="fr-FR" dirty="0" smtClean="0"/>
              <a:t>Identification des muons</a:t>
            </a:r>
            <a:endParaRPr lang="fr-FR" dirty="0"/>
          </a:p>
        </p:txBody>
      </p:sp>
      <p:cxnSp>
        <p:nvCxnSpPr>
          <p:cNvPr id="22" name="Connecteur droit avec flèche 21"/>
          <p:cNvCxnSpPr>
            <a:stCxn id="19" idx="3"/>
          </p:cNvCxnSpPr>
          <p:nvPr/>
        </p:nvCxnSpPr>
        <p:spPr>
          <a:xfrm>
            <a:off x="2055627" y="3256476"/>
            <a:ext cx="444671" cy="24396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9" idx="3"/>
          </p:cNvCxnSpPr>
          <p:nvPr/>
        </p:nvCxnSpPr>
        <p:spPr>
          <a:xfrm flipV="1">
            <a:off x="2055627" y="3143248"/>
            <a:ext cx="373233" cy="11322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20" idx="3"/>
          </p:cNvCxnSpPr>
          <p:nvPr/>
        </p:nvCxnSpPr>
        <p:spPr>
          <a:xfrm>
            <a:off x="2143076" y="2609158"/>
            <a:ext cx="285784" cy="176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1357290" y="1428736"/>
            <a:ext cx="7572428" cy="5262979"/>
          </a:xfrm>
          <a:prstGeom prst="rect">
            <a:avLst/>
          </a:prstGeom>
          <a:noFill/>
          <a:ln w="9525">
            <a:solidFill>
              <a:schemeClr val="accent1"/>
            </a:solidFill>
            <a:miter lim="800000"/>
            <a:headEnd/>
            <a:tailEnd/>
          </a:ln>
          <a:effectLst/>
        </p:spPr>
        <p:txBody>
          <a:bodyPr wrap="square">
            <a:spAutoFit/>
          </a:bodyPr>
          <a:lstStyle/>
          <a:p>
            <a:pPr>
              <a:spcBef>
                <a:spcPct val="50000"/>
              </a:spcBef>
              <a:buFontTx/>
              <a:buChar char="•"/>
              <a:defRPr/>
            </a:pPr>
            <a:r>
              <a:rPr lang="fr-FR" sz="2400" b="1" dirty="0" smtClean="0">
                <a:solidFill>
                  <a:srgbClr val="FF0000"/>
                </a:solidFill>
                <a:latin typeface="Calibri" pitchFamily="34" charset="0"/>
              </a:rPr>
              <a:t>L'énergie:</a:t>
            </a:r>
            <a:r>
              <a:rPr lang="fr-FR" sz="2400" dirty="0" smtClean="0">
                <a:solidFill>
                  <a:srgbClr val="0070C0"/>
                </a:solidFill>
                <a:latin typeface="Calibri" pitchFamily="34" charset="0"/>
              </a:rPr>
              <a:t> 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 (</a:t>
            </a:r>
            <a:r>
              <a:rPr lang="fr-FR" sz="2400" b="1" dirty="0" err="1" smtClean="0">
                <a:solidFill>
                  <a:srgbClr val="0070C0"/>
                </a:solidFill>
                <a:latin typeface="Calibri" pitchFamily="34" charset="0"/>
              </a:rPr>
              <a:t>ev</a:t>
            </a:r>
            <a:r>
              <a:rPr lang="fr-FR" sz="2400" b="1" dirty="0" smtClean="0">
                <a:solidFill>
                  <a:srgbClr val="0070C0"/>
                </a:solidFill>
                <a:latin typeface="Calibri" pitchFamily="34" charset="0"/>
              </a:rPr>
              <a:t>) </a:t>
            </a:r>
            <a:r>
              <a:rPr lang="fr-FR" sz="2400" b="1" i="1" dirty="0" smtClean="0">
                <a:latin typeface="Calibri" pitchFamily="34" charset="0"/>
              </a:rPr>
              <a:t>[ 1,6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Joules] </a:t>
            </a:r>
            <a:r>
              <a:rPr lang="fr-FR" sz="2400" dirty="0" smtClean="0">
                <a:solidFill>
                  <a:srgbClr val="0070C0"/>
                </a:solidFill>
                <a:latin typeface="Calibri" pitchFamily="34" charset="0"/>
              </a:rPr>
              <a:t>et ses dérivés </a:t>
            </a:r>
            <a:r>
              <a:rPr lang="fr-FR" sz="2400" dirty="0" err="1" smtClean="0">
                <a:solidFill>
                  <a:srgbClr val="0070C0"/>
                </a:solidFill>
                <a:latin typeface="Calibri" pitchFamily="34" charset="0"/>
              </a:rPr>
              <a:t>kev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Mev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GeV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TeV</a:t>
            </a:r>
            <a:endParaRPr lang="fr-FR" sz="2400" dirty="0" smtClean="0">
              <a:solidFill>
                <a:srgbClr val="0070C0"/>
              </a:solidFill>
              <a:latin typeface="Calibri" pitchFamily="34" charset="0"/>
            </a:endParaRPr>
          </a:p>
          <a:p>
            <a:pPr>
              <a:spcBef>
                <a:spcPct val="50000"/>
              </a:spcBef>
              <a:buFontTx/>
              <a:buChar char="•"/>
              <a:defRPr/>
            </a:pPr>
            <a:r>
              <a:rPr lang="fr-FR" sz="2400" dirty="0" smtClean="0">
                <a:solidFill>
                  <a:srgbClr val="FF0000"/>
                </a:solidFill>
                <a:latin typeface="Calibri" pitchFamily="34" charset="0"/>
              </a:rPr>
              <a:t> </a:t>
            </a:r>
            <a:r>
              <a:rPr lang="fr-FR" sz="2400" b="1" dirty="0" smtClean="0">
                <a:solidFill>
                  <a:srgbClr val="FF0000"/>
                </a:solidFill>
                <a:latin typeface="Calibri" pitchFamily="34" charset="0"/>
              </a:rPr>
              <a:t>La masse </a:t>
            </a:r>
            <a:r>
              <a:rPr lang="fr-FR" sz="2400" b="1" dirty="0" smtClean="0">
                <a:latin typeface="Calibri" pitchFamily="34" charset="0"/>
              </a:rPr>
              <a:t>m</a:t>
            </a:r>
            <a:r>
              <a:rPr lang="fr-FR" sz="2400" b="1" dirty="0" smtClean="0">
                <a:solidFill>
                  <a:srgbClr val="FF0000"/>
                </a:solidFill>
                <a:latin typeface="Calibri" pitchFamily="34" charset="0"/>
              </a:rPr>
              <a:t> </a:t>
            </a:r>
            <a:r>
              <a:rPr lang="fr-FR" sz="2400" dirty="0" smtClean="0">
                <a:solidFill>
                  <a:srgbClr val="0070C0"/>
                </a:solidFill>
                <a:latin typeface="Calibri" pitchFamily="34" charset="0"/>
              </a:rPr>
              <a:t>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r>
              <a:rPr lang="fr-FR" sz="2400" b="1" baseline="30000" dirty="0" smtClean="0">
                <a:solidFill>
                  <a:srgbClr val="0070C0"/>
                </a:solidFill>
                <a:latin typeface="Calibri" pitchFamily="34" charset="0"/>
              </a:rPr>
              <a:t>2</a:t>
            </a:r>
            <a:r>
              <a:rPr lang="fr-FR" sz="2400" b="1" dirty="0" smtClean="0">
                <a:solidFill>
                  <a:srgbClr val="0070C0"/>
                </a:solidFill>
                <a:latin typeface="Calibri" pitchFamily="34" charset="0"/>
              </a:rPr>
              <a:t> </a:t>
            </a:r>
            <a:r>
              <a:rPr lang="fr-FR" sz="2400" b="1" i="1" dirty="0" smtClean="0">
                <a:latin typeface="Calibri" pitchFamily="34" charset="0"/>
              </a:rPr>
              <a:t>[1,78 </a:t>
            </a:r>
            <a:r>
              <a:rPr lang="fr-FR" sz="2400" b="1" i="1" dirty="0" smtClean="0">
                <a:latin typeface="Calibri" pitchFamily="34" charset="0"/>
                <a:sym typeface="Symbol"/>
              </a:rPr>
              <a:t></a:t>
            </a:r>
            <a:r>
              <a:rPr lang="fr-FR" sz="2400" b="1" i="1" dirty="0" smtClean="0">
                <a:latin typeface="Calibri" pitchFamily="34" charset="0"/>
              </a:rPr>
              <a:t>10</a:t>
            </a:r>
            <a:r>
              <a:rPr lang="fr-FR" sz="2400" b="1" i="1" baseline="30000" dirty="0" smtClean="0">
                <a:latin typeface="Calibri" pitchFamily="34" charset="0"/>
              </a:rPr>
              <a:t>-36</a:t>
            </a:r>
            <a:r>
              <a:rPr lang="fr-FR" sz="2400" b="1" i="1" dirty="0" smtClean="0">
                <a:latin typeface="Calibri" pitchFamily="34" charset="0"/>
              </a:rPr>
              <a:t> kg] </a:t>
            </a:r>
            <a:r>
              <a:rPr lang="fr-FR" sz="2400" dirty="0" smtClean="0">
                <a:latin typeface="Calibri" pitchFamily="34" charset="0"/>
              </a:rPr>
              <a:t>par exemple masse électron</a:t>
            </a:r>
            <a:r>
              <a:rPr lang="fr-FR" sz="2400" b="1" dirty="0" smtClean="0">
                <a:solidFill>
                  <a:srgbClr val="FF0000"/>
                </a:solidFill>
                <a:latin typeface="Calibri" pitchFamily="34" charset="0"/>
              </a:rPr>
              <a:t> 0,511MeV/c</a:t>
            </a:r>
            <a:r>
              <a:rPr lang="fr-FR" sz="2400" b="1" baseline="30000" dirty="0" smtClean="0">
                <a:solidFill>
                  <a:srgbClr val="FF0000"/>
                </a:solidFill>
                <a:latin typeface="Calibri" pitchFamily="34" charset="0"/>
              </a:rPr>
              <a:t>2</a:t>
            </a:r>
            <a:r>
              <a:rPr lang="fr-FR" sz="2400" b="1" dirty="0" smtClean="0">
                <a:solidFill>
                  <a:srgbClr val="FF0000"/>
                </a:solidFill>
                <a:latin typeface="Calibri" pitchFamily="34" charset="0"/>
              </a:rPr>
              <a:t> </a:t>
            </a:r>
            <a:r>
              <a:rPr lang="fr-FR" sz="2400" dirty="0" smtClean="0">
                <a:latin typeface="Calibri" pitchFamily="34" charset="0"/>
              </a:rPr>
              <a:t>masse proton </a:t>
            </a:r>
            <a:r>
              <a:rPr lang="fr-FR" sz="2400" b="1" dirty="0" smtClean="0">
                <a:solidFill>
                  <a:srgbClr val="FF0000"/>
                </a:solidFill>
                <a:latin typeface="Calibri" pitchFamily="34" charset="0"/>
              </a:rPr>
              <a:t>938 MeV/c</a:t>
            </a:r>
            <a:r>
              <a:rPr lang="fr-FR" sz="2400" b="1" baseline="30000" dirty="0" smtClean="0">
                <a:solidFill>
                  <a:srgbClr val="FF0000"/>
                </a:solidFill>
                <a:latin typeface="Calibri" pitchFamily="34" charset="0"/>
              </a:rPr>
              <a:t>2</a:t>
            </a:r>
          </a:p>
          <a:p>
            <a:pPr>
              <a:spcBef>
                <a:spcPct val="50000"/>
              </a:spcBef>
              <a:buFontTx/>
              <a:buChar char="•"/>
              <a:defRPr/>
            </a:pPr>
            <a:r>
              <a:rPr lang="fr-FR" sz="2400" b="1" dirty="0" smtClean="0">
                <a:solidFill>
                  <a:srgbClr val="FF0000"/>
                </a:solidFill>
                <a:latin typeface="Calibri" pitchFamily="34" charset="0"/>
              </a:rPr>
              <a:t> La quantité de mouvement </a:t>
            </a:r>
            <a:r>
              <a:rPr lang="fr-FR" sz="2400" b="1" dirty="0" smtClean="0">
                <a:latin typeface="Calibri" pitchFamily="34" charset="0"/>
              </a:rPr>
              <a:t>(</a:t>
            </a:r>
            <a:r>
              <a:rPr lang="fr-FR" sz="2400" dirty="0" smtClean="0">
                <a:latin typeface="Symbol" pitchFamily="18" charset="2"/>
              </a:rPr>
              <a:t>g</a:t>
            </a:r>
            <a:r>
              <a:rPr lang="fr-FR" sz="2400" b="1" dirty="0" smtClean="0">
                <a:latin typeface="Calibri" pitchFamily="34" charset="0"/>
              </a:rPr>
              <a:t> </a:t>
            </a:r>
            <a:r>
              <a:rPr lang="fr-FR" sz="2400" b="1" dirty="0" err="1" smtClean="0">
                <a:latin typeface="Calibri" pitchFamily="34" charset="0"/>
              </a:rPr>
              <a:t>m×v</a:t>
            </a:r>
            <a:r>
              <a:rPr lang="fr-FR" sz="2400" b="1" dirty="0" smtClean="0">
                <a:latin typeface="Calibri" pitchFamily="34" charset="0"/>
              </a:rPr>
              <a:t>) </a:t>
            </a:r>
            <a:r>
              <a:rPr lang="fr-FR" sz="2400" dirty="0" smtClean="0">
                <a:solidFill>
                  <a:srgbClr val="0070C0"/>
                </a:solidFill>
                <a:latin typeface="Calibri" pitchFamily="34" charset="0"/>
              </a:rPr>
              <a:t>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endParaRPr lang="en-US" sz="2400" b="1" dirty="0">
              <a:latin typeface="Calibri" pitchFamily="34" charset="0"/>
            </a:endParaRPr>
          </a:p>
          <a:p>
            <a:pPr>
              <a:spcBef>
                <a:spcPct val="50000"/>
              </a:spcBef>
              <a:buFontTx/>
              <a:buChar char="•"/>
              <a:defRPr/>
            </a:pPr>
            <a:r>
              <a:rPr lang="fr-FR" sz="2400" b="1" dirty="0">
                <a:solidFill>
                  <a:srgbClr val="FF0000"/>
                </a:solidFill>
                <a:latin typeface="Calibri" pitchFamily="34" charset="0"/>
              </a:rPr>
              <a:t> La charge </a:t>
            </a:r>
            <a:r>
              <a:rPr lang="fr-FR" sz="2400" b="1" dirty="0" smtClean="0">
                <a:solidFill>
                  <a:srgbClr val="FF0000"/>
                </a:solidFill>
                <a:latin typeface="Calibri" pitchFamily="34" charset="0"/>
              </a:rPr>
              <a:t>électrique </a:t>
            </a:r>
            <a:r>
              <a:rPr lang="fr-FR" sz="2400" dirty="0" smtClean="0">
                <a:solidFill>
                  <a:srgbClr val="0070C0"/>
                </a:solidFill>
                <a:latin typeface="Calibri" pitchFamily="34" charset="0"/>
              </a:rPr>
              <a:t>comptée en charge élémentaire </a:t>
            </a:r>
            <a:r>
              <a:rPr lang="fr-FR" sz="2400" b="1" i="1" dirty="0" smtClean="0">
                <a:latin typeface="Calibri" pitchFamily="34" charset="0"/>
              </a:rPr>
              <a:t>[+1 </a:t>
            </a:r>
            <a:r>
              <a:rPr lang="fr-FR" sz="2400" b="1" i="1" dirty="0" smtClean="0">
                <a:latin typeface="Calibri" pitchFamily="34" charset="0"/>
                <a:sym typeface="Symbol"/>
              </a:rPr>
              <a:t></a:t>
            </a:r>
            <a:r>
              <a:rPr lang="fr-FR" sz="2400" b="1" i="1" dirty="0" smtClean="0">
                <a:latin typeface="Calibri" pitchFamily="34" charset="0"/>
              </a:rPr>
              <a:t> + 1,6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C]</a:t>
            </a:r>
            <a:r>
              <a:rPr lang="fr-FR" sz="2400" dirty="0" smtClean="0">
                <a:solidFill>
                  <a:srgbClr val="0070C0"/>
                </a:solidFill>
                <a:latin typeface="Calibri" pitchFamily="34" charset="0"/>
              </a:rPr>
              <a:t> </a:t>
            </a:r>
            <a:endParaRPr lang="fr-FR" sz="2400" dirty="0">
              <a:solidFill>
                <a:srgbClr val="0070C0"/>
              </a:solidFill>
              <a:latin typeface="Calibri" pitchFamily="34" charset="0"/>
            </a:endParaRPr>
          </a:p>
          <a:p>
            <a:pPr>
              <a:spcBef>
                <a:spcPct val="50000"/>
              </a:spcBef>
              <a:buFontTx/>
              <a:buChar char="•"/>
              <a:defRPr/>
            </a:pPr>
            <a:r>
              <a:rPr lang="fr-FR" sz="2400" b="1" dirty="0">
                <a:solidFill>
                  <a:srgbClr val="FF0000"/>
                </a:solidFill>
                <a:latin typeface="Calibri" pitchFamily="34" charset="0"/>
              </a:rPr>
              <a:t> </a:t>
            </a:r>
            <a:r>
              <a:rPr lang="fr-FR" sz="2400" b="1" dirty="0" smtClean="0">
                <a:solidFill>
                  <a:srgbClr val="FF0000"/>
                </a:solidFill>
                <a:latin typeface="Calibri" pitchFamily="34" charset="0"/>
              </a:rPr>
              <a:t>La stabilité </a:t>
            </a:r>
            <a:r>
              <a:rPr lang="fr-FR" sz="2400" dirty="0" smtClean="0">
                <a:solidFill>
                  <a:srgbClr val="0070C0"/>
                </a:solidFill>
                <a:latin typeface="Calibri" pitchFamily="34" charset="0"/>
              </a:rPr>
              <a:t>[temps de vie]: la plupart de ces particules sont instables et vivent un temps infime avant de se désintégrer en d’autres particule plus stables</a:t>
            </a:r>
            <a:endParaRPr lang="fr-FR" sz="2400" dirty="0">
              <a:solidFill>
                <a:srgbClr val="0070C0"/>
              </a:solidFill>
              <a:latin typeface="Calibri" pitchFamily="34" charset="0"/>
            </a:endParaRPr>
          </a:p>
        </p:txBody>
      </p:sp>
      <p:sp>
        <p:nvSpPr>
          <p:cNvPr id="5" name="Titre 4"/>
          <p:cNvSpPr>
            <a:spLocks noGrp="1"/>
          </p:cNvSpPr>
          <p:nvPr>
            <p:ph type="title"/>
          </p:nvPr>
        </p:nvSpPr>
        <p:spPr>
          <a:xfrm>
            <a:off x="571472" y="214290"/>
            <a:ext cx="8229600" cy="1071570"/>
          </a:xfrm>
        </p:spPr>
        <p:txBody>
          <a:bodyPr>
            <a:normAutofit fontScale="90000"/>
          </a:bodyPr>
          <a:lstStyle/>
          <a:p>
            <a:r>
              <a:rPr lang="fr-FR" dirty="0" smtClean="0">
                <a:solidFill>
                  <a:srgbClr val="FF0000"/>
                </a:solidFill>
                <a:latin typeface="Calibri" pitchFamily="34" charset="0"/>
              </a:rPr>
              <a:t>Propriétés des particules mesurées avec un détecteur</a:t>
            </a:r>
            <a:endParaRPr lang="fr-FR" dirty="0">
              <a:solidFill>
                <a:srgbClr val="FF0000"/>
              </a:solidFill>
              <a:latin typeface="Calibri" pitchFamily="34" charset="0"/>
            </a:endParaRPr>
          </a:p>
        </p:txBody>
      </p:sp>
      <p:grpSp>
        <p:nvGrpSpPr>
          <p:cNvPr id="2" name="Groupe 5"/>
          <p:cNvGrpSpPr/>
          <p:nvPr/>
        </p:nvGrpSpPr>
        <p:grpSpPr>
          <a:xfrm>
            <a:off x="125413" y="71438"/>
            <a:ext cx="1156490" cy="6715125"/>
            <a:chOff x="125413" y="71438"/>
            <a:chExt cx="1156490" cy="6715125"/>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grpSp>
      <p:sp>
        <p:nvSpPr>
          <p:cNvPr id="10" name="Espace réservé du pied de page 9"/>
          <p:cNvSpPr>
            <a:spLocks noGrp="1"/>
          </p:cNvSpPr>
          <p:nvPr>
            <p:ph type="ftr" sz="quarter" idx="11"/>
          </p:nvPr>
        </p:nvSpPr>
        <p:spPr/>
        <p:txBody>
          <a:bodyPr/>
          <a:lstStyle/>
          <a:p>
            <a:r>
              <a:rPr lang="fr-FR" smtClean="0"/>
              <a:t>Visite LAPP Fevrier 2010</a:t>
            </a:r>
            <a:endParaRPr lang="fr-BE"/>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rPr>
              <a:t>Détecter les traces chargées</a:t>
            </a:r>
            <a:endParaRPr lang="fr-FR" b="1" dirty="0">
              <a:solidFill>
                <a:srgbClr val="FF0000"/>
              </a:solidFill>
            </a:endParaRPr>
          </a:p>
        </p:txBody>
      </p:sp>
      <p:sp>
        <p:nvSpPr>
          <p:cNvPr id="4" name="Espace réservé du pied de page 3"/>
          <p:cNvSpPr>
            <a:spLocks noGrp="1"/>
          </p:cNvSpPr>
          <p:nvPr>
            <p:ph type="ftr" sz="quarter" idx="11"/>
          </p:nvPr>
        </p:nvSpPr>
        <p:spPr/>
        <p:txBody>
          <a:bodyPr/>
          <a:lstStyle/>
          <a:p>
            <a:r>
              <a:rPr lang="fr-FR" smtClean="0"/>
              <a:t>Visite LAPP Fevrier 2010</a:t>
            </a:r>
            <a:endParaRPr lang="fr-BE" dirty="0"/>
          </a:p>
        </p:txBody>
      </p:sp>
      <p:pic>
        <p:nvPicPr>
          <p:cNvPr id="5" name="Picture 2"/>
          <p:cNvPicPr>
            <a:picLocks noChangeAspect="1" noChangeArrowheads="1"/>
          </p:cNvPicPr>
          <p:nvPr/>
        </p:nvPicPr>
        <p:blipFill>
          <a:blip r:embed="rId2" cstate="print"/>
          <a:srcRect l="3923" t="15625" r="55459" b="32291"/>
          <a:stretch>
            <a:fillRect/>
          </a:stretch>
        </p:blipFill>
        <p:spPr bwMode="auto">
          <a:xfrm>
            <a:off x="137129" y="1428736"/>
            <a:ext cx="4363433" cy="4813822"/>
          </a:xfrm>
          <a:prstGeom prst="rect">
            <a:avLst/>
          </a:prstGeom>
          <a:noFill/>
          <a:ln w="9525">
            <a:noFill/>
            <a:miter lim="800000"/>
            <a:headEnd/>
            <a:tailEnd/>
          </a:ln>
        </p:spPr>
      </p:pic>
      <p:sp>
        <p:nvSpPr>
          <p:cNvPr id="6" name="ZoneTexte 5"/>
          <p:cNvSpPr txBox="1"/>
          <p:nvPr/>
        </p:nvSpPr>
        <p:spPr>
          <a:xfrm>
            <a:off x="2428860" y="3929066"/>
            <a:ext cx="1995098" cy="369332"/>
          </a:xfrm>
          <a:prstGeom prst="rect">
            <a:avLst/>
          </a:prstGeom>
          <a:solidFill>
            <a:srgbClr val="00B0F0"/>
          </a:solidFill>
          <a:ln w="38100">
            <a:solidFill>
              <a:schemeClr val="bg1"/>
            </a:solidFill>
          </a:ln>
        </p:spPr>
        <p:txBody>
          <a:bodyPr wrap="none" rtlCol="0">
            <a:spAutoFit/>
          </a:bodyPr>
          <a:lstStyle/>
          <a:p>
            <a:r>
              <a:rPr lang="fr-FR" b="1" dirty="0" smtClean="0">
                <a:solidFill>
                  <a:schemeClr val="bg1"/>
                </a:solidFill>
              </a:rPr>
              <a:t>Précision  ~100 </a:t>
            </a:r>
            <a:r>
              <a:rPr lang="fr-FR" b="1" dirty="0" smtClean="0">
                <a:solidFill>
                  <a:schemeClr val="bg1"/>
                </a:solidFill>
                <a:latin typeface="Symbol" pitchFamily="18" charset="2"/>
              </a:rPr>
              <a:t>m</a:t>
            </a:r>
            <a:r>
              <a:rPr lang="fr-FR" b="1" dirty="0" smtClean="0">
                <a:solidFill>
                  <a:schemeClr val="bg1"/>
                </a:solidFill>
              </a:rPr>
              <a:t>m</a:t>
            </a:r>
            <a:endParaRPr lang="fr-FR" b="1" dirty="0">
              <a:solidFill>
                <a:schemeClr val="bg1"/>
              </a:solidFill>
            </a:endParaRPr>
          </a:p>
        </p:txBody>
      </p:sp>
      <p:pic>
        <p:nvPicPr>
          <p:cNvPr id="7" name="Picture 2"/>
          <p:cNvPicPr>
            <a:picLocks noChangeAspect="1" noChangeArrowheads="1"/>
          </p:cNvPicPr>
          <p:nvPr/>
        </p:nvPicPr>
        <p:blipFill>
          <a:blip r:embed="rId2" cstate="print"/>
          <a:srcRect l="47665" t="15625" r="3905" b="8333"/>
          <a:stretch>
            <a:fillRect/>
          </a:stretch>
        </p:blipFill>
        <p:spPr bwMode="auto">
          <a:xfrm>
            <a:off x="4786314" y="1428736"/>
            <a:ext cx="4125789" cy="4857784"/>
          </a:xfrm>
          <a:prstGeom prst="rect">
            <a:avLst/>
          </a:prstGeom>
          <a:noFill/>
          <a:ln w="9525">
            <a:noFill/>
            <a:miter lim="800000"/>
            <a:headEnd/>
            <a:tailEnd/>
          </a:ln>
        </p:spPr>
      </p:pic>
      <p:sp>
        <p:nvSpPr>
          <p:cNvPr id="8" name="ZoneTexte 7"/>
          <p:cNvSpPr txBox="1"/>
          <p:nvPr/>
        </p:nvSpPr>
        <p:spPr>
          <a:xfrm>
            <a:off x="5500694" y="2357430"/>
            <a:ext cx="1878078" cy="369332"/>
          </a:xfrm>
          <a:prstGeom prst="rect">
            <a:avLst/>
          </a:prstGeom>
          <a:solidFill>
            <a:srgbClr val="00B0F0"/>
          </a:solidFill>
          <a:ln w="38100">
            <a:solidFill>
              <a:schemeClr val="bg1"/>
            </a:solidFill>
          </a:ln>
        </p:spPr>
        <p:txBody>
          <a:bodyPr wrap="none" rtlCol="0">
            <a:spAutoFit/>
          </a:bodyPr>
          <a:lstStyle/>
          <a:p>
            <a:r>
              <a:rPr lang="fr-FR" b="1" dirty="0" smtClean="0">
                <a:solidFill>
                  <a:schemeClr val="bg1"/>
                </a:solidFill>
              </a:rPr>
              <a:t>Précision  ~10 </a:t>
            </a:r>
            <a:r>
              <a:rPr lang="fr-FR" b="1" dirty="0" smtClean="0">
                <a:solidFill>
                  <a:schemeClr val="bg1"/>
                </a:solidFill>
                <a:latin typeface="Symbol" pitchFamily="18" charset="2"/>
              </a:rPr>
              <a:t>m</a:t>
            </a:r>
            <a:r>
              <a:rPr lang="fr-FR" b="1" dirty="0" smtClean="0">
                <a:solidFill>
                  <a:schemeClr val="bg1"/>
                </a:solidFill>
              </a:rPr>
              <a:t>m</a:t>
            </a:r>
            <a:endParaRPr lang="fr-FR"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magnet"/>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3984625" y="2522538"/>
            <a:ext cx="1168400" cy="971550"/>
          </a:xfrm>
          <a:prstGeom prst="rect">
            <a:avLst/>
          </a:prstGeom>
          <a:noFill/>
          <a:ln w="9525">
            <a:noFill/>
            <a:miter lim="800000"/>
            <a:headEnd/>
            <a:tailEnd/>
          </a:ln>
        </p:spPr>
      </p:pic>
      <p:sp>
        <p:nvSpPr>
          <p:cNvPr id="5" name="Line 11"/>
          <p:cNvSpPr>
            <a:spLocks noChangeShapeType="1"/>
          </p:cNvSpPr>
          <p:nvPr/>
        </p:nvSpPr>
        <p:spPr bwMode="auto">
          <a:xfrm flipH="1">
            <a:off x="3517900" y="2200275"/>
            <a:ext cx="2663825" cy="1728788"/>
          </a:xfrm>
          <a:prstGeom prst="line">
            <a:avLst/>
          </a:prstGeom>
          <a:noFill/>
          <a:ln w="9525">
            <a:solidFill>
              <a:schemeClr val="tx1"/>
            </a:solidFill>
            <a:prstDash val="dash"/>
            <a:round/>
            <a:headEnd/>
            <a:tailEnd/>
          </a:ln>
        </p:spPr>
        <p:txBody>
          <a:bodyPr/>
          <a:lstStyle/>
          <a:p>
            <a:endParaRPr lang="fr-FR"/>
          </a:p>
        </p:txBody>
      </p:sp>
      <p:sp>
        <p:nvSpPr>
          <p:cNvPr id="6" name="Arc 12"/>
          <p:cNvSpPr>
            <a:spLocks/>
          </p:cNvSpPr>
          <p:nvPr/>
        </p:nvSpPr>
        <p:spPr bwMode="auto">
          <a:xfrm rot="464829" flipH="1">
            <a:off x="5084763" y="2684463"/>
            <a:ext cx="635000" cy="676275"/>
          </a:xfrm>
          <a:custGeom>
            <a:avLst/>
            <a:gdLst>
              <a:gd name="T0" fmla="*/ 334257 w 21600"/>
              <a:gd name="T1" fmla="*/ 0 h 20064"/>
              <a:gd name="T2" fmla="*/ 633030 w 21600"/>
              <a:gd name="T3" fmla="*/ 676275 h 20064"/>
              <a:gd name="T4" fmla="*/ 0 w 21600"/>
              <a:gd name="T5" fmla="*/ 619009 h 20064"/>
              <a:gd name="T6" fmla="*/ 0 60000 65536"/>
              <a:gd name="T7" fmla="*/ 0 60000 65536"/>
              <a:gd name="T8" fmla="*/ 0 60000 65536"/>
              <a:gd name="T9" fmla="*/ 0 w 21600"/>
              <a:gd name="T10" fmla="*/ 0 h 20064"/>
              <a:gd name="T11" fmla="*/ 21600 w 21600"/>
              <a:gd name="T12" fmla="*/ 20064 h 20064"/>
            </a:gdLst>
            <a:ahLst/>
            <a:cxnLst>
              <a:cxn ang="T6">
                <a:pos x="T0" y="T1"/>
              </a:cxn>
              <a:cxn ang="T7">
                <a:pos x="T2" y="T3"/>
              </a:cxn>
              <a:cxn ang="T8">
                <a:pos x="T4" y="T5"/>
              </a:cxn>
            </a:cxnLst>
            <a:rect l="T9" t="T10" r="T11" b="T12"/>
            <a:pathLst>
              <a:path w="21600" h="20064" fill="none" extrusionOk="0">
                <a:moveTo>
                  <a:pt x="11370" y="-1"/>
                </a:moveTo>
                <a:cubicBezTo>
                  <a:pt x="17729" y="3937"/>
                  <a:pt x="21600" y="10884"/>
                  <a:pt x="21600" y="18365"/>
                </a:cubicBezTo>
                <a:cubicBezTo>
                  <a:pt x="21600" y="18931"/>
                  <a:pt x="21577" y="19498"/>
                  <a:pt x="21533" y="20064"/>
                </a:cubicBezTo>
              </a:path>
              <a:path w="21600" h="20064" stroke="0" extrusionOk="0">
                <a:moveTo>
                  <a:pt x="11370" y="-1"/>
                </a:moveTo>
                <a:cubicBezTo>
                  <a:pt x="17729" y="3937"/>
                  <a:pt x="21600" y="10884"/>
                  <a:pt x="21600" y="18365"/>
                </a:cubicBezTo>
                <a:cubicBezTo>
                  <a:pt x="21600" y="18931"/>
                  <a:pt x="21577" y="19498"/>
                  <a:pt x="21533" y="20064"/>
                </a:cubicBezTo>
                <a:lnTo>
                  <a:pt x="0" y="18365"/>
                </a:lnTo>
                <a:close/>
              </a:path>
            </a:pathLst>
          </a:custGeom>
          <a:noFill/>
          <a:ln w="12700">
            <a:solidFill>
              <a:schemeClr val="tx1"/>
            </a:solidFill>
            <a:round/>
            <a:headEnd/>
            <a:tailEnd type="triangle" w="med" len="med"/>
          </a:ln>
        </p:spPr>
        <p:txBody>
          <a:bodyPr wrap="none" anchor="ctr"/>
          <a:lstStyle/>
          <a:p>
            <a:endParaRPr lang="fr-FR"/>
          </a:p>
        </p:txBody>
      </p:sp>
      <p:sp>
        <p:nvSpPr>
          <p:cNvPr id="7" name="Arc 13"/>
          <p:cNvSpPr>
            <a:spLocks/>
          </p:cNvSpPr>
          <p:nvPr/>
        </p:nvSpPr>
        <p:spPr bwMode="auto">
          <a:xfrm rot="3150550" flipV="1">
            <a:off x="4508500" y="1819276"/>
            <a:ext cx="784225" cy="1587500"/>
          </a:xfrm>
          <a:custGeom>
            <a:avLst/>
            <a:gdLst>
              <a:gd name="T0" fmla="*/ 403878 w 21363"/>
              <a:gd name="T1" fmla="*/ 0 h 18588"/>
              <a:gd name="T2" fmla="*/ 784225 w 21363"/>
              <a:gd name="T3" fmla="*/ 1315059 h 18588"/>
              <a:gd name="T4" fmla="*/ 0 w 21363"/>
              <a:gd name="T5" fmla="*/ 1587500 h 18588"/>
              <a:gd name="T6" fmla="*/ 0 60000 65536"/>
              <a:gd name="T7" fmla="*/ 0 60000 65536"/>
              <a:gd name="T8" fmla="*/ 0 60000 65536"/>
              <a:gd name="T9" fmla="*/ 0 w 21363"/>
              <a:gd name="T10" fmla="*/ 0 h 18588"/>
              <a:gd name="T11" fmla="*/ 21363 w 21363"/>
              <a:gd name="T12" fmla="*/ 18588 h 18588"/>
            </a:gdLst>
            <a:ahLst/>
            <a:cxnLst>
              <a:cxn ang="T6">
                <a:pos x="T0" y="T1"/>
              </a:cxn>
              <a:cxn ang="T7">
                <a:pos x="T2" y="T3"/>
              </a:cxn>
              <a:cxn ang="T8">
                <a:pos x="T4" y="T5"/>
              </a:cxn>
            </a:cxnLst>
            <a:rect l="T9" t="T10" r="T11" b="T12"/>
            <a:pathLst>
              <a:path w="21363" h="18588" fill="none" extrusionOk="0">
                <a:moveTo>
                  <a:pt x="11002" y="-1"/>
                </a:moveTo>
                <a:cubicBezTo>
                  <a:pt x="16597" y="3311"/>
                  <a:pt x="20402" y="8967"/>
                  <a:pt x="21363" y="15397"/>
                </a:cubicBezTo>
              </a:path>
              <a:path w="21363" h="18588" stroke="0" extrusionOk="0">
                <a:moveTo>
                  <a:pt x="11002" y="-1"/>
                </a:moveTo>
                <a:cubicBezTo>
                  <a:pt x="16597" y="3311"/>
                  <a:pt x="20402" y="8967"/>
                  <a:pt x="21363" y="15397"/>
                </a:cubicBezTo>
                <a:lnTo>
                  <a:pt x="0" y="18588"/>
                </a:lnTo>
                <a:close/>
              </a:path>
            </a:pathLst>
          </a:custGeom>
          <a:noFill/>
          <a:ln w="12700">
            <a:solidFill>
              <a:schemeClr val="tx1"/>
            </a:solidFill>
            <a:round/>
            <a:headEnd type="triangle" w="med" len="med"/>
            <a:tailEnd/>
          </a:ln>
        </p:spPr>
        <p:txBody>
          <a:bodyPr wrap="none" anchor="ctr"/>
          <a:lstStyle/>
          <a:p>
            <a:endParaRPr lang="fr-FR"/>
          </a:p>
        </p:txBody>
      </p:sp>
      <p:sp>
        <p:nvSpPr>
          <p:cNvPr id="8" name="Text Box 14"/>
          <p:cNvSpPr txBox="1">
            <a:spLocks noChangeArrowheads="1"/>
          </p:cNvSpPr>
          <p:nvPr/>
        </p:nvSpPr>
        <p:spPr bwMode="auto">
          <a:xfrm>
            <a:off x="2500298" y="2143116"/>
            <a:ext cx="1285884" cy="400110"/>
          </a:xfrm>
          <a:prstGeom prst="rect">
            <a:avLst/>
          </a:prstGeom>
          <a:noFill/>
          <a:ln w="9525">
            <a:noFill/>
            <a:miter lim="800000"/>
            <a:headEnd/>
            <a:tailEnd/>
          </a:ln>
        </p:spPr>
        <p:txBody>
          <a:bodyPr wrap="square">
            <a:spAutoFit/>
          </a:bodyPr>
          <a:lstStyle/>
          <a:p>
            <a:pPr eaLnBrk="1" hangingPunct="1">
              <a:spcBef>
                <a:spcPct val="50000"/>
              </a:spcBef>
            </a:pPr>
            <a:r>
              <a:rPr lang="fr-FR" sz="2000" b="1" dirty="0" smtClean="0">
                <a:solidFill>
                  <a:schemeClr val="accent2"/>
                </a:solidFill>
                <a:latin typeface="Arial" charset="0"/>
              </a:rPr>
              <a:t>Charge –</a:t>
            </a:r>
            <a:r>
              <a:rPr lang="fr-FR" sz="1200" b="0" dirty="0" smtClean="0">
                <a:solidFill>
                  <a:schemeClr val="accent2"/>
                </a:solidFill>
                <a:latin typeface="Arial" charset="0"/>
              </a:rPr>
              <a:t> </a:t>
            </a:r>
            <a:endParaRPr lang="fr-FR" sz="1200" b="0" dirty="0">
              <a:solidFill>
                <a:schemeClr val="accent2"/>
              </a:solidFill>
              <a:latin typeface="Arial" charset="0"/>
            </a:endParaRPr>
          </a:p>
        </p:txBody>
      </p:sp>
      <p:sp>
        <p:nvSpPr>
          <p:cNvPr id="9" name="Text Box 15"/>
          <p:cNvSpPr txBox="1">
            <a:spLocks noChangeArrowheads="1"/>
          </p:cNvSpPr>
          <p:nvPr/>
        </p:nvSpPr>
        <p:spPr bwMode="auto">
          <a:xfrm>
            <a:off x="5214942" y="2928934"/>
            <a:ext cx="1500198" cy="400110"/>
          </a:xfrm>
          <a:prstGeom prst="rect">
            <a:avLst/>
          </a:prstGeom>
          <a:noFill/>
          <a:ln w="9525">
            <a:noFill/>
            <a:miter lim="800000"/>
            <a:headEnd/>
            <a:tailEnd/>
          </a:ln>
        </p:spPr>
        <p:txBody>
          <a:bodyPr wrap="square">
            <a:spAutoFit/>
          </a:bodyPr>
          <a:lstStyle/>
          <a:p>
            <a:pPr eaLnBrk="1" hangingPunct="1">
              <a:spcBef>
                <a:spcPct val="50000"/>
              </a:spcBef>
            </a:pPr>
            <a:r>
              <a:rPr lang="fr-FR" sz="2000" b="1" dirty="0" smtClean="0">
                <a:solidFill>
                  <a:schemeClr val="accent2"/>
                </a:solidFill>
                <a:latin typeface="Arial" charset="0"/>
              </a:rPr>
              <a:t>Charge + </a:t>
            </a:r>
            <a:endParaRPr lang="fr-FR" sz="2000" b="1" dirty="0">
              <a:solidFill>
                <a:schemeClr val="accent2"/>
              </a:solidFill>
              <a:latin typeface="Arial" charset="0"/>
            </a:endParaRPr>
          </a:p>
        </p:txBody>
      </p:sp>
      <p:sp>
        <p:nvSpPr>
          <p:cNvPr id="10" name="Line 16"/>
          <p:cNvSpPr>
            <a:spLocks noChangeShapeType="1"/>
          </p:cNvSpPr>
          <p:nvPr/>
        </p:nvSpPr>
        <p:spPr bwMode="auto">
          <a:xfrm flipH="1">
            <a:off x="5467350" y="2179638"/>
            <a:ext cx="742950" cy="487362"/>
          </a:xfrm>
          <a:prstGeom prst="line">
            <a:avLst/>
          </a:prstGeom>
          <a:noFill/>
          <a:ln w="12700">
            <a:solidFill>
              <a:schemeClr val="tx1"/>
            </a:solidFill>
            <a:round/>
            <a:headEnd/>
            <a:tailEnd/>
          </a:ln>
        </p:spPr>
        <p:txBody>
          <a:bodyPr/>
          <a:lstStyle/>
          <a:p>
            <a:endParaRPr lang="fr-FR"/>
          </a:p>
        </p:txBody>
      </p:sp>
      <p:sp>
        <p:nvSpPr>
          <p:cNvPr id="11" name="Text Box 17"/>
          <p:cNvSpPr txBox="1">
            <a:spLocks noChangeArrowheads="1"/>
          </p:cNvSpPr>
          <p:nvPr/>
        </p:nvSpPr>
        <p:spPr bwMode="auto">
          <a:xfrm>
            <a:off x="6043613" y="2233613"/>
            <a:ext cx="1439862" cy="400110"/>
          </a:xfrm>
          <a:prstGeom prst="rect">
            <a:avLst/>
          </a:prstGeom>
          <a:noFill/>
          <a:ln w="9525">
            <a:noFill/>
            <a:miter lim="800000"/>
            <a:headEnd/>
            <a:tailEnd/>
          </a:ln>
        </p:spPr>
        <p:txBody>
          <a:bodyPr>
            <a:spAutoFit/>
          </a:bodyPr>
          <a:lstStyle/>
          <a:p>
            <a:pPr eaLnBrk="1" hangingPunct="1">
              <a:spcBef>
                <a:spcPct val="50000"/>
              </a:spcBef>
            </a:pPr>
            <a:r>
              <a:rPr lang="fr-FR" sz="2000" b="1" dirty="0" smtClean="0">
                <a:solidFill>
                  <a:schemeClr val="accent2"/>
                </a:solidFill>
                <a:latin typeface="Arial" charset="0"/>
              </a:rPr>
              <a:t>particule</a:t>
            </a:r>
            <a:endParaRPr lang="fr-FR" sz="2000" b="1" dirty="0">
              <a:solidFill>
                <a:schemeClr val="accent2"/>
              </a:solidFill>
              <a:latin typeface="Arial" charset="0"/>
            </a:endParaRPr>
          </a:p>
        </p:txBody>
      </p:sp>
      <p:sp>
        <p:nvSpPr>
          <p:cNvPr id="12" name="ZoneTexte 11"/>
          <p:cNvSpPr txBox="1"/>
          <p:nvPr/>
        </p:nvSpPr>
        <p:spPr>
          <a:xfrm>
            <a:off x="353447" y="285728"/>
            <a:ext cx="8395889" cy="1077218"/>
          </a:xfrm>
          <a:prstGeom prst="rect">
            <a:avLst/>
          </a:prstGeom>
          <a:noFill/>
        </p:spPr>
        <p:txBody>
          <a:bodyPr wrap="none" rtlCol="0">
            <a:spAutoFit/>
          </a:bodyPr>
          <a:lstStyle/>
          <a:p>
            <a:pPr algn="ctr"/>
            <a:r>
              <a:rPr lang="en-US" sz="3200" b="1" dirty="0" err="1" smtClean="0">
                <a:solidFill>
                  <a:srgbClr val="FF0000"/>
                </a:solidFill>
              </a:rPr>
              <a:t>Mesurer</a:t>
            </a:r>
            <a:r>
              <a:rPr lang="en-US" sz="3200" b="1" dirty="0" smtClean="0">
                <a:solidFill>
                  <a:srgbClr val="FF0000"/>
                </a:solidFill>
              </a:rPr>
              <a:t> la charge et la </a:t>
            </a:r>
            <a:r>
              <a:rPr lang="en-US" sz="3200" b="1" dirty="0" err="1" smtClean="0">
                <a:solidFill>
                  <a:srgbClr val="FF0000"/>
                </a:solidFill>
              </a:rPr>
              <a:t>quantité</a:t>
            </a:r>
            <a:r>
              <a:rPr lang="en-US" sz="3200" b="1" dirty="0" smtClean="0">
                <a:solidFill>
                  <a:srgbClr val="FF0000"/>
                </a:solidFill>
              </a:rPr>
              <a:t> de </a:t>
            </a:r>
            <a:r>
              <a:rPr lang="en-US" sz="3200" b="1" dirty="0" err="1" smtClean="0">
                <a:solidFill>
                  <a:srgbClr val="FF0000"/>
                </a:solidFill>
              </a:rPr>
              <a:t>mouvement</a:t>
            </a:r>
            <a:r>
              <a:rPr lang="en-US" sz="3200" b="1" dirty="0" smtClean="0">
                <a:solidFill>
                  <a:srgbClr val="FF0000"/>
                </a:solidFill>
              </a:rPr>
              <a:t> </a:t>
            </a:r>
          </a:p>
          <a:p>
            <a:pPr algn="ctr"/>
            <a:r>
              <a:rPr lang="en-US" sz="3200" b="1" dirty="0" smtClean="0">
                <a:solidFill>
                  <a:srgbClr val="FF0000"/>
                </a:solidFill>
              </a:rPr>
              <a:t>des </a:t>
            </a:r>
            <a:r>
              <a:rPr lang="en-US" sz="3200" b="1" dirty="0" err="1" smtClean="0">
                <a:solidFill>
                  <a:srgbClr val="FF0000"/>
                </a:solidFill>
              </a:rPr>
              <a:t>particules</a:t>
            </a:r>
            <a:r>
              <a:rPr lang="en-US" sz="3200" b="1" dirty="0" smtClean="0">
                <a:solidFill>
                  <a:srgbClr val="FF0000"/>
                </a:solidFill>
              </a:rPr>
              <a:t> </a:t>
            </a:r>
            <a:r>
              <a:rPr lang="en-US" sz="3200" b="1" dirty="0" err="1" smtClean="0">
                <a:solidFill>
                  <a:srgbClr val="FF0000"/>
                </a:solidFill>
              </a:rPr>
              <a:t>chargées</a:t>
            </a:r>
            <a:endParaRPr lang="fr-FR" sz="3200" b="1" dirty="0">
              <a:solidFill>
                <a:srgbClr val="FF0000"/>
              </a:solidFill>
            </a:endParaRPr>
          </a:p>
        </p:txBody>
      </p:sp>
      <p:sp>
        <p:nvSpPr>
          <p:cNvPr id="13" name="ZoneTexte 12"/>
          <p:cNvSpPr txBox="1"/>
          <p:nvPr/>
        </p:nvSpPr>
        <p:spPr>
          <a:xfrm>
            <a:off x="1000100" y="4143380"/>
            <a:ext cx="7143800" cy="2246769"/>
          </a:xfrm>
          <a:prstGeom prst="rect">
            <a:avLst/>
          </a:prstGeom>
          <a:noFill/>
        </p:spPr>
        <p:txBody>
          <a:bodyPr wrap="square" rtlCol="0">
            <a:spAutoFit/>
          </a:bodyPr>
          <a:lstStyle/>
          <a:p>
            <a:r>
              <a:rPr lang="en-US" sz="2000" dirty="0" smtClean="0"/>
              <a:t>Un </a:t>
            </a:r>
            <a:r>
              <a:rPr lang="fr-FR" sz="2000" dirty="0" smtClean="0"/>
              <a:t>aimant</a:t>
            </a:r>
            <a:r>
              <a:rPr lang="en-US" sz="2000" dirty="0" smtClean="0"/>
              <a:t> nous </a:t>
            </a:r>
            <a:r>
              <a:rPr lang="en-US" sz="2000" dirty="0" err="1" smtClean="0"/>
              <a:t>renseigne</a:t>
            </a:r>
            <a:r>
              <a:rPr lang="en-US" sz="2000" dirty="0" smtClean="0"/>
              <a:t> </a:t>
            </a:r>
            <a:r>
              <a:rPr lang="en-US" sz="2000" dirty="0" err="1" smtClean="0"/>
              <a:t>sur</a:t>
            </a:r>
            <a:r>
              <a:rPr lang="en-US" sz="2000" dirty="0" smtClean="0"/>
              <a:t> la </a:t>
            </a:r>
            <a:r>
              <a:rPr lang="en-US" sz="2000" b="1" dirty="0" smtClean="0">
                <a:solidFill>
                  <a:srgbClr val="FF0000"/>
                </a:solidFill>
              </a:rPr>
              <a:t>charge</a:t>
            </a:r>
            <a:r>
              <a:rPr lang="en-US" sz="2000" dirty="0" smtClean="0"/>
              <a:t> et la</a:t>
            </a:r>
            <a:r>
              <a:rPr lang="en-US" sz="2000" b="1" dirty="0" smtClean="0">
                <a:solidFill>
                  <a:srgbClr val="FF0000"/>
                </a:solidFill>
              </a:rPr>
              <a:t> </a:t>
            </a:r>
            <a:r>
              <a:rPr lang="en-US" sz="2000" b="1" dirty="0" err="1" smtClean="0">
                <a:solidFill>
                  <a:srgbClr val="FF0000"/>
                </a:solidFill>
              </a:rPr>
              <a:t>quantité</a:t>
            </a:r>
            <a:r>
              <a:rPr lang="en-US" sz="2000" b="1" dirty="0" smtClean="0">
                <a:solidFill>
                  <a:srgbClr val="FF0000"/>
                </a:solidFill>
              </a:rPr>
              <a:t> de </a:t>
            </a:r>
            <a:r>
              <a:rPr lang="en-US" sz="2000" b="1" dirty="0" err="1" smtClean="0">
                <a:solidFill>
                  <a:srgbClr val="FF0000"/>
                </a:solidFill>
              </a:rPr>
              <a:t>mouvement</a:t>
            </a:r>
            <a:r>
              <a:rPr lang="en-US" sz="2000" dirty="0" smtClean="0"/>
              <a:t> </a:t>
            </a:r>
            <a:r>
              <a:rPr lang="en-US" sz="2000" b="1" dirty="0" smtClean="0"/>
              <a:t>[masse x </a:t>
            </a:r>
            <a:r>
              <a:rPr lang="en-US" sz="2000" b="1" dirty="0" err="1" smtClean="0"/>
              <a:t>vitesse</a:t>
            </a:r>
            <a:r>
              <a:rPr lang="en-US" sz="2000" dirty="0" smtClean="0"/>
              <a:t>] des </a:t>
            </a:r>
            <a:r>
              <a:rPr lang="en-US" sz="2000" dirty="0" err="1" smtClean="0"/>
              <a:t>particules</a:t>
            </a:r>
            <a:r>
              <a:rPr lang="en-US" sz="2000" dirty="0" smtClean="0"/>
              <a:t> </a:t>
            </a:r>
            <a:r>
              <a:rPr lang="en-US" sz="2000" dirty="0" err="1" smtClean="0"/>
              <a:t>chargées</a:t>
            </a:r>
            <a:r>
              <a:rPr lang="en-US" sz="2000" dirty="0" smtClean="0"/>
              <a:t> </a:t>
            </a:r>
          </a:p>
          <a:p>
            <a:endParaRPr lang="en-US" sz="2000" dirty="0" smtClean="0"/>
          </a:p>
          <a:p>
            <a:pPr>
              <a:buFont typeface="Arial" pitchFamily="34" charset="0"/>
              <a:buChar char="•"/>
            </a:pPr>
            <a:r>
              <a:rPr lang="en-US" sz="2000" dirty="0" smtClean="0"/>
              <a:t> </a:t>
            </a:r>
            <a:r>
              <a:rPr lang="en-US" sz="2000" dirty="0" err="1" smtClean="0"/>
              <a:t>Particule</a:t>
            </a:r>
            <a:r>
              <a:rPr lang="en-US" sz="2000" dirty="0" smtClean="0"/>
              <a:t> + </a:t>
            </a:r>
            <a:r>
              <a:rPr lang="en-US" sz="2000" dirty="0" err="1" smtClean="0"/>
              <a:t>coubée</a:t>
            </a:r>
            <a:r>
              <a:rPr lang="en-US" sz="2000" dirty="0" smtClean="0"/>
              <a:t> </a:t>
            </a:r>
            <a:r>
              <a:rPr lang="en-US" sz="2000" dirty="0" err="1" smtClean="0"/>
              <a:t>vers</a:t>
            </a:r>
            <a:r>
              <a:rPr lang="en-US" sz="2000" dirty="0" smtClean="0"/>
              <a:t> la </a:t>
            </a:r>
            <a:r>
              <a:rPr lang="en-US" sz="2000" dirty="0" err="1" smtClean="0"/>
              <a:t>droite</a:t>
            </a:r>
            <a:r>
              <a:rPr lang="en-US" sz="2000" dirty="0" smtClean="0"/>
              <a:t>, </a:t>
            </a:r>
            <a:r>
              <a:rPr lang="en-US" sz="2000" dirty="0" err="1" smtClean="0"/>
              <a:t>particule</a:t>
            </a:r>
            <a:r>
              <a:rPr lang="en-US" sz="2000" dirty="0" smtClean="0"/>
              <a:t> - </a:t>
            </a:r>
            <a:r>
              <a:rPr lang="en-US" sz="2000" dirty="0" err="1" smtClean="0"/>
              <a:t>courbée</a:t>
            </a:r>
            <a:r>
              <a:rPr lang="en-US" sz="2000" dirty="0" smtClean="0"/>
              <a:t> </a:t>
            </a:r>
            <a:r>
              <a:rPr lang="en-US" sz="2000" dirty="0" err="1" smtClean="0"/>
              <a:t>vers</a:t>
            </a:r>
            <a:r>
              <a:rPr lang="en-US" sz="2000" dirty="0" smtClean="0"/>
              <a:t> la gauche </a:t>
            </a:r>
          </a:p>
          <a:p>
            <a:pPr>
              <a:buFont typeface="Arial" pitchFamily="34" charset="0"/>
              <a:buChar char="•"/>
            </a:pPr>
            <a:r>
              <a:rPr lang="en-US" sz="2000" dirty="0" smtClean="0"/>
              <a:t> </a:t>
            </a:r>
            <a:r>
              <a:rPr lang="en-US" sz="2000" dirty="0" err="1" smtClean="0"/>
              <a:t>Une</a:t>
            </a:r>
            <a:r>
              <a:rPr lang="en-US" sz="2000" dirty="0" smtClean="0"/>
              <a:t> </a:t>
            </a:r>
            <a:r>
              <a:rPr lang="en-US" sz="2000" dirty="0" err="1" smtClean="0"/>
              <a:t>particule</a:t>
            </a:r>
            <a:r>
              <a:rPr lang="en-US" sz="2000" dirty="0" smtClean="0"/>
              <a:t> de masse </a:t>
            </a:r>
            <a:r>
              <a:rPr lang="en-US" sz="2000" dirty="0" err="1" smtClean="0"/>
              <a:t>donnée</a:t>
            </a:r>
            <a:r>
              <a:rPr lang="en-US" sz="2000" dirty="0" smtClean="0"/>
              <a:t> sera </a:t>
            </a:r>
            <a:r>
              <a:rPr lang="en-US" sz="2000" dirty="0" err="1" smtClean="0"/>
              <a:t>moins</a:t>
            </a:r>
            <a:r>
              <a:rPr lang="en-US" sz="2000" dirty="0" smtClean="0"/>
              <a:t> </a:t>
            </a:r>
            <a:r>
              <a:rPr lang="en-US" sz="2000" dirty="0" err="1" smtClean="0"/>
              <a:t>déviée</a:t>
            </a:r>
            <a:r>
              <a:rPr lang="en-US" sz="2000" dirty="0" smtClean="0"/>
              <a:t> </a:t>
            </a:r>
            <a:r>
              <a:rPr lang="en-US" sz="2000" dirty="0" err="1" smtClean="0"/>
              <a:t>si</a:t>
            </a:r>
            <a:r>
              <a:rPr lang="en-US" sz="2000" dirty="0" smtClean="0"/>
              <a:t> </a:t>
            </a:r>
            <a:r>
              <a:rPr lang="en-US" sz="2000" dirty="0" err="1" smtClean="0"/>
              <a:t>elle</a:t>
            </a:r>
            <a:r>
              <a:rPr lang="en-US" sz="2000" dirty="0" smtClean="0"/>
              <a:t> </a:t>
            </a:r>
            <a:r>
              <a:rPr lang="en-US" sz="2000" dirty="0" err="1" smtClean="0"/>
              <a:t>très</a:t>
            </a:r>
            <a:r>
              <a:rPr lang="en-US" sz="2000" dirty="0" smtClean="0"/>
              <a:t> </a:t>
            </a:r>
            <a:r>
              <a:rPr lang="en-US" sz="2000" dirty="0" err="1" smtClean="0"/>
              <a:t>rapide</a:t>
            </a:r>
            <a:r>
              <a:rPr lang="en-US" sz="2000" dirty="0" smtClean="0"/>
              <a:t> et </a:t>
            </a:r>
            <a:r>
              <a:rPr lang="en-US" sz="2000" dirty="0" err="1" smtClean="0"/>
              <a:t>fortement</a:t>
            </a:r>
            <a:r>
              <a:rPr lang="en-US" sz="2000" dirty="0" smtClean="0"/>
              <a:t> </a:t>
            </a:r>
            <a:r>
              <a:rPr lang="en-US" sz="2000" dirty="0" err="1" smtClean="0"/>
              <a:t>déviée</a:t>
            </a:r>
            <a:r>
              <a:rPr lang="en-US" sz="2000" dirty="0" smtClean="0"/>
              <a:t> </a:t>
            </a:r>
            <a:r>
              <a:rPr lang="en-US" sz="2000" dirty="0" err="1" smtClean="0"/>
              <a:t>si</a:t>
            </a:r>
            <a:r>
              <a:rPr lang="en-US" sz="2000" dirty="0" smtClean="0"/>
              <a:t> </a:t>
            </a:r>
            <a:r>
              <a:rPr lang="en-US" sz="2000" dirty="0" err="1" smtClean="0"/>
              <a:t>elle</a:t>
            </a:r>
            <a:r>
              <a:rPr lang="en-US" sz="2000" dirty="0" smtClean="0"/>
              <a:t> </a:t>
            </a:r>
            <a:r>
              <a:rPr lang="en-US" sz="2000" dirty="0" err="1" smtClean="0"/>
              <a:t>est</a:t>
            </a:r>
            <a:r>
              <a:rPr lang="en-US" sz="2000" dirty="0" smtClean="0"/>
              <a:t> </a:t>
            </a:r>
            <a:r>
              <a:rPr lang="en-US" sz="2000" dirty="0" err="1" smtClean="0"/>
              <a:t>très</a:t>
            </a:r>
            <a:r>
              <a:rPr lang="en-US" sz="2000" dirty="0" smtClean="0"/>
              <a:t> </a:t>
            </a:r>
            <a:r>
              <a:rPr lang="en-US" sz="2000" dirty="0" err="1" smtClean="0"/>
              <a:t>lente</a:t>
            </a:r>
            <a:r>
              <a:rPr lang="en-US" sz="2000" dirty="0" smtClean="0"/>
              <a:t>  </a:t>
            </a:r>
            <a:endParaRPr lang="fr-FR" sz="2000" dirty="0"/>
          </a:p>
        </p:txBody>
      </p:sp>
      <p:sp>
        <p:nvSpPr>
          <p:cNvPr id="14" name="Espace réservé du pied de page 3"/>
          <p:cNvSpPr>
            <a:spLocks noGrp="1"/>
          </p:cNvSpPr>
          <p:nvPr>
            <p:ph type="ftr" sz="quarter" idx="11"/>
          </p:nvPr>
        </p:nvSpPr>
        <p:spPr>
          <a:xfrm>
            <a:off x="3124200" y="6356350"/>
            <a:ext cx="2895600" cy="365125"/>
          </a:xfrm>
        </p:spPr>
        <p:txBody>
          <a:bodyPr/>
          <a:lstStyle/>
          <a:p>
            <a:pPr>
              <a:defRPr/>
            </a:pPr>
            <a:r>
              <a:rPr lang="fr-FR" smtClean="0"/>
              <a:t>Visite LAPP Fevrier 2010</a:t>
            </a:r>
            <a:endParaRPr lang="fr-FR"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8"/>
          <p:cNvPicPr>
            <a:picLocks noChangeAspect="1" noChangeArrowheads="1"/>
          </p:cNvPicPr>
          <p:nvPr/>
        </p:nvPicPr>
        <p:blipFill>
          <a:blip r:embed="rId3" cstate="print"/>
          <a:srcRect/>
          <a:stretch>
            <a:fillRect/>
          </a:stretch>
        </p:blipFill>
        <p:spPr bwMode="auto">
          <a:xfrm>
            <a:off x="142844" y="3632404"/>
            <a:ext cx="3143272" cy="3225596"/>
          </a:xfrm>
          <a:prstGeom prst="rect">
            <a:avLst/>
          </a:prstGeom>
          <a:noFill/>
          <a:ln w="36000" algn="ctr">
            <a:noFill/>
            <a:miter lim="800000"/>
            <a:headEnd/>
            <a:tailEnd/>
          </a:ln>
          <a:effectLst/>
        </p:spPr>
      </p:pic>
      <p:sp>
        <p:nvSpPr>
          <p:cNvPr id="2" name="Espace réservé du pied de page 1"/>
          <p:cNvSpPr>
            <a:spLocks noGrp="1"/>
          </p:cNvSpPr>
          <p:nvPr>
            <p:ph type="ftr" sz="quarter" idx="11"/>
          </p:nvPr>
        </p:nvSpPr>
        <p:spPr/>
        <p:txBody>
          <a:bodyPr/>
          <a:lstStyle/>
          <a:p>
            <a:r>
              <a:rPr lang="fr-FR" smtClean="0"/>
              <a:t>Visite LAPP Fevrier 2010</a:t>
            </a:r>
            <a:endParaRPr lang="fr-BE"/>
          </a:p>
        </p:txBody>
      </p:sp>
      <p:sp>
        <p:nvSpPr>
          <p:cNvPr id="3" name="ZoneTexte 2"/>
          <p:cNvSpPr txBox="1"/>
          <p:nvPr/>
        </p:nvSpPr>
        <p:spPr>
          <a:xfrm>
            <a:off x="1372719" y="214290"/>
            <a:ext cx="5687584" cy="584775"/>
          </a:xfrm>
          <a:prstGeom prst="rect">
            <a:avLst/>
          </a:prstGeom>
          <a:noFill/>
        </p:spPr>
        <p:txBody>
          <a:bodyPr wrap="none" rtlCol="0">
            <a:spAutoFit/>
          </a:bodyPr>
          <a:lstStyle/>
          <a:p>
            <a:pPr algn="ctr"/>
            <a:r>
              <a:rPr lang="en-US" sz="3200" b="1" dirty="0" smtClean="0">
                <a:solidFill>
                  <a:srgbClr val="FF0000"/>
                </a:solidFill>
              </a:rPr>
              <a:t>Identifier les </a:t>
            </a:r>
            <a:r>
              <a:rPr lang="en-US" sz="3200" b="1" dirty="0" err="1" smtClean="0">
                <a:solidFill>
                  <a:srgbClr val="FF0000"/>
                </a:solidFill>
              </a:rPr>
              <a:t>particules</a:t>
            </a:r>
            <a:r>
              <a:rPr lang="en-US" sz="3200" b="1" dirty="0" smtClean="0">
                <a:solidFill>
                  <a:srgbClr val="FF0000"/>
                </a:solidFill>
              </a:rPr>
              <a:t> </a:t>
            </a:r>
            <a:r>
              <a:rPr lang="en-US" sz="3200" b="1" dirty="0" err="1" smtClean="0">
                <a:solidFill>
                  <a:srgbClr val="FF0000"/>
                </a:solidFill>
              </a:rPr>
              <a:t>chargées</a:t>
            </a:r>
            <a:endParaRPr lang="fr-FR" sz="3200" b="1" dirty="0">
              <a:solidFill>
                <a:srgbClr val="FF0000"/>
              </a:solidFill>
            </a:endParaRPr>
          </a:p>
        </p:txBody>
      </p:sp>
      <p:sp>
        <p:nvSpPr>
          <p:cNvPr id="6" name="Rectangle 5"/>
          <p:cNvSpPr/>
          <p:nvPr/>
        </p:nvSpPr>
        <p:spPr>
          <a:xfrm>
            <a:off x="2214546" y="1000108"/>
            <a:ext cx="928694" cy="271464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16200000">
            <a:off x="2141394" y="1644764"/>
            <a:ext cx="1060704" cy="9144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p:cNvCxnSpPr/>
          <p:nvPr/>
        </p:nvCxnSpPr>
        <p:spPr>
          <a:xfrm flipV="1">
            <a:off x="214282" y="2071678"/>
            <a:ext cx="3500462" cy="71438"/>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2214546" y="2714620"/>
            <a:ext cx="928694" cy="923330"/>
          </a:xfrm>
          <a:prstGeom prst="rect">
            <a:avLst/>
          </a:prstGeom>
          <a:noFill/>
        </p:spPr>
        <p:txBody>
          <a:bodyPr wrap="square" rtlCol="0">
            <a:spAutoFit/>
          </a:bodyPr>
          <a:lstStyle/>
          <a:p>
            <a:pPr algn="ctr"/>
            <a:r>
              <a:rPr lang="fr-FR" dirty="0" smtClean="0"/>
              <a:t>Milieu d’indice </a:t>
            </a:r>
            <a:r>
              <a:rPr lang="fr-FR" b="1" dirty="0" smtClean="0">
                <a:solidFill>
                  <a:srgbClr val="FF0000"/>
                </a:solidFill>
              </a:rPr>
              <a:t>n</a:t>
            </a:r>
            <a:endParaRPr lang="fr-FR" b="1" dirty="0">
              <a:solidFill>
                <a:srgbClr val="FF0000"/>
              </a:solidFill>
            </a:endParaRPr>
          </a:p>
        </p:txBody>
      </p:sp>
      <p:sp>
        <p:nvSpPr>
          <p:cNvPr id="20" name="ZoneTexte 19"/>
          <p:cNvSpPr txBox="1"/>
          <p:nvPr/>
        </p:nvSpPr>
        <p:spPr>
          <a:xfrm>
            <a:off x="142844" y="1071546"/>
            <a:ext cx="1857388" cy="923330"/>
          </a:xfrm>
          <a:prstGeom prst="rect">
            <a:avLst/>
          </a:prstGeom>
          <a:noFill/>
        </p:spPr>
        <p:txBody>
          <a:bodyPr wrap="square" rtlCol="0">
            <a:spAutoFit/>
          </a:bodyPr>
          <a:lstStyle/>
          <a:p>
            <a:r>
              <a:rPr lang="fr-FR" dirty="0" smtClean="0"/>
              <a:t>Particule chargée de masse </a:t>
            </a:r>
            <a:r>
              <a:rPr lang="fr-FR" b="1" dirty="0" smtClean="0">
                <a:solidFill>
                  <a:srgbClr val="FF0000"/>
                </a:solidFill>
              </a:rPr>
              <a:t>m </a:t>
            </a:r>
            <a:r>
              <a:rPr lang="fr-FR" dirty="0" smtClean="0"/>
              <a:t>vitesse</a:t>
            </a:r>
            <a:r>
              <a:rPr lang="fr-FR" b="1" dirty="0" smtClean="0">
                <a:solidFill>
                  <a:srgbClr val="FF0000"/>
                </a:solidFill>
              </a:rPr>
              <a:t> v </a:t>
            </a:r>
            <a:endParaRPr lang="fr-FR" b="1" dirty="0">
              <a:solidFill>
                <a:srgbClr val="FF0000"/>
              </a:solidFill>
            </a:endParaRPr>
          </a:p>
        </p:txBody>
      </p:sp>
      <p:sp>
        <p:nvSpPr>
          <p:cNvPr id="21" name="Arc 20"/>
          <p:cNvSpPr/>
          <p:nvPr/>
        </p:nvSpPr>
        <p:spPr>
          <a:xfrm>
            <a:off x="2571736" y="1857364"/>
            <a:ext cx="142876" cy="35719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2714612" y="1643050"/>
            <a:ext cx="431528" cy="461665"/>
          </a:xfrm>
          <a:prstGeom prst="rect">
            <a:avLst/>
          </a:prstGeom>
          <a:noFill/>
        </p:spPr>
        <p:txBody>
          <a:bodyPr wrap="none" rtlCol="0">
            <a:spAutoFit/>
          </a:bodyPr>
          <a:lstStyle/>
          <a:p>
            <a:r>
              <a:rPr lang="fr-FR" sz="2400" b="1" dirty="0" err="1" smtClean="0">
                <a:latin typeface="Symbol" pitchFamily="18" charset="2"/>
              </a:rPr>
              <a:t>q</a:t>
            </a:r>
            <a:r>
              <a:rPr lang="fr-FR" sz="2400" b="1" baseline="-25000" dirty="0" err="1" smtClean="0"/>
              <a:t>c</a:t>
            </a:r>
            <a:endParaRPr lang="fr-FR" sz="2400" b="1" baseline="-25000" dirty="0">
              <a:latin typeface="Symbol" pitchFamily="18" charset="2"/>
            </a:endParaRPr>
          </a:p>
        </p:txBody>
      </p:sp>
      <p:sp>
        <p:nvSpPr>
          <p:cNvPr id="23" name="Rectangle 2"/>
          <p:cNvSpPr txBox="1">
            <a:spLocks noChangeArrowheads="1"/>
          </p:cNvSpPr>
          <p:nvPr/>
        </p:nvSpPr>
        <p:spPr>
          <a:xfrm>
            <a:off x="3286116" y="928670"/>
            <a:ext cx="3429024" cy="533400"/>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00B0F0"/>
                </a:solidFill>
                <a:effectLst/>
                <a:uLnTx/>
                <a:uFillTx/>
                <a:latin typeface="+mj-lt"/>
                <a:ea typeface="+mj-ea"/>
                <a:cs typeface="+mj-cs"/>
              </a:rPr>
              <a:t>L ’effet </a:t>
            </a:r>
            <a:r>
              <a:rPr kumimoji="0" lang="fr-FR" sz="4400" b="0" i="0" u="none" strike="noStrike" kern="1200" cap="none" spc="0" normalizeH="0" baseline="0" noProof="0" dirty="0" err="1" smtClean="0">
                <a:ln>
                  <a:noFill/>
                </a:ln>
                <a:solidFill>
                  <a:srgbClr val="00B0F0"/>
                </a:solidFill>
                <a:effectLst/>
                <a:uLnTx/>
                <a:uFillTx/>
                <a:latin typeface="+mj-lt"/>
                <a:ea typeface="+mj-ea"/>
                <a:cs typeface="+mj-cs"/>
              </a:rPr>
              <a:t>Čerenkov</a:t>
            </a:r>
            <a:endParaRPr kumimoji="0" lang="fr-FR" sz="4400" b="0" i="0" u="none" strike="noStrike" kern="1200" cap="none" spc="0" normalizeH="0" baseline="0" noProof="0" dirty="0" smtClean="0">
              <a:ln>
                <a:noFill/>
              </a:ln>
              <a:solidFill>
                <a:srgbClr val="00B0F0"/>
              </a:solidFill>
              <a:effectLst/>
              <a:uLnTx/>
              <a:uFillTx/>
              <a:latin typeface="+mj-lt"/>
              <a:ea typeface="+mj-ea"/>
              <a:cs typeface="+mj-cs"/>
            </a:endParaRPr>
          </a:p>
        </p:txBody>
      </p:sp>
      <p:pic>
        <p:nvPicPr>
          <p:cNvPr id="24" name="Picture 6" descr="fullpower"/>
          <p:cNvPicPr>
            <a:picLocks noChangeAspect="1" noChangeArrowheads="1"/>
          </p:cNvPicPr>
          <p:nvPr/>
        </p:nvPicPr>
        <p:blipFill>
          <a:blip r:embed="rId4" cstate="print"/>
          <a:srcRect/>
          <a:stretch>
            <a:fillRect/>
          </a:stretch>
        </p:blipFill>
        <p:spPr>
          <a:xfrm>
            <a:off x="8197871" y="0"/>
            <a:ext cx="946129" cy="1303862"/>
          </a:xfrm>
          <a:prstGeom prst="rect">
            <a:avLst/>
          </a:prstGeom>
        </p:spPr>
      </p:pic>
      <p:sp>
        <p:nvSpPr>
          <p:cNvPr id="25" name="ZoneTexte 24"/>
          <p:cNvSpPr txBox="1"/>
          <p:nvPr/>
        </p:nvSpPr>
        <p:spPr>
          <a:xfrm>
            <a:off x="3643306" y="1428736"/>
            <a:ext cx="5357851"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fr-FR" dirty="0" smtClean="0"/>
              <a:t> </a:t>
            </a:r>
            <a:r>
              <a:rPr lang="fr-FR" sz="2400" dirty="0" smtClean="0"/>
              <a:t>Si </a:t>
            </a:r>
            <a:r>
              <a:rPr lang="fr-FR" sz="2400" b="1" dirty="0" smtClean="0">
                <a:solidFill>
                  <a:srgbClr val="FF0000"/>
                </a:solidFill>
              </a:rPr>
              <a:t>v &gt; c / n</a:t>
            </a:r>
            <a:r>
              <a:rPr lang="fr-FR" sz="2400" dirty="0" smtClean="0"/>
              <a:t> (vitesse de la lumière dans le milieu) émission de lumière selon un angle </a:t>
            </a:r>
            <a:r>
              <a:rPr lang="fr-FR" sz="2400" b="1" dirty="0" err="1" smtClean="0">
                <a:latin typeface="Symbol" pitchFamily="18" charset="2"/>
              </a:rPr>
              <a:t>q</a:t>
            </a:r>
            <a:r>
              <a:rPr lang="fr-FR" sz="2400" b="1" baseline="-25000" dirty="0" err="1" smtClean="0"/>
              <a:t>c</a:t>
            </a:r>
            <a:r>
              <a:rPr lang="fr-FR" sz="2400" b="1" baseline="-25000" dirty="0" smtClean="0"/>
              <a:t>  </a:t>
            </a:r>
            <a:r>
              <a:rPr lang="fr-FR" sz="2400" dirty="0" smtClean="0"/>
              <a:t>tel que cos(</a:t>
            </a:r>
            <a:r>
              <a:rPr lang="fr-FR" sz="2400" b="1" dirty="0" err="1" smtClean="0">
                <a:latin typeface="Symbol" pitchFamily="18" charset="2"/>
              </a:rPr>
              <a:t>q</a:t>
            </a:r>
            <a:r>
              <a:rPr lang="fr-FR" sz="2400" b="1" baseline="-25000" dirty="0" err="1" smtClean="0"/>
              <a:t>c</a:t>
            </a:r>
            <a:r>
              <a:rPr lang="fr-FR" sz="2400" dirty="0" smtClean="0"/>
              <a:t>)=c/(v n) </a:t>
            </a:r>
          </a:p>
          <a:p>
            <a:pPr>
              <a:buFont typeface="Arial" pitchFamily="34" charset="0"/>
              <a:buChar char="•"/>
            </a:pPr>
            <a:r>
              <a:rPr lang="fr-FR" sz="2400" b="1" dirty="0" smtClean="0">
                <a:latin typeface="Symbol" pitchFamily="18" charset="2"/>
              </a:rPr>
              <a:t> </a:t>
            </a:r>
            <a:r>
              <a:rPr lang="fr-FR" sz="2400" dirty="0" smtClean="0"/>
              <a:t>pas de lumière si </a:t>
            </a:r>
            <a:r>
              <a:rPr lang="fr-FR" sz="2400" b="1" dirty="0" smtClean="0">
                <a:solidFill>
                  <a:srgbClr val="FF0000"/>
                </a:solidFill>
              </a:rPr>
              <a:t>v &lt; c / n</a:t>
            </a:r>
            <a:r>
              <a:rPr lang="fr-FR" sz="2400" dirty="0" smtClean="0"/>
              <a:t> </a:t>
            </a:r>
          </a:p>
          <a:p>
            <a:pPr>
              <a:buFont typeface="Arial" pitchFamily="34" charset="0"/>
              <a:buChar char="•"/>
            </a:pPr>
            <a:r>
              <a:rPr lang="en-US" sz="2400" dirty="0" smtClean="0"/>
              <a:t> </a:t>
            </a:r>
            <a:r>
              <a:rPr lang="en-US" sz="2400" dirty="0" err="1" smtClean="0"/>
              <a:t>Cet</a:t>
            </a:r>
            <a:r>
              <a:rPr lang="en-US" sz="2400" dirty="0" smtClean="0"/>
              <a:t> </a:t>
            </a:r>
            <a:r>
              <a:rPr lang="en-US" sz="2400" dirty="0" err="1" smtClean="0"/>
              <a:t>effet</a:t>
            </a:r>
            <a:r>
              <a:rPr lang="en-US" sz="2400" dirty="0" smtClean="0"/>
              <a:t> </a:t>
            </a:r>
            <a:r>
              <a:rPr lang="en-US" sz="2400" dirty="0" err="1" smtClean="0"/>
              <a:t>est</a:t>
            </a:r>
            <a:r>
              <a:rPr lang="en-US" sz="2400" dirty="0" smtClean="0"/>
              <a:t> </a:t>
            </a:r>
            <a:r>
              <a:rPr lang="en-US" sz="2400" dirty="0" err="1" smtClean="0"/>
              <a:t>utilis</a:t>
            </a:r>
            <a:r>
              <a:rPr lang="fr-FR" sz="2400" dirty="0" smtClean="0"/>
              <a:t>é</a:t>
            </a:r>
            <a:r>
              <a:rPr lang="en-US" sz="2400" dirty="0" smtClean="0"/>
              <a:t> </a:t>
            </a:r>
            <a:r>
              <a:rPr lang="en-US" sz="2400" dirty="0" err="1" smtClean="0"/>
              <a:t>dans</a:t>
            </a:r>
            <a:r>
              <a:rPr lang="en-US" sz="2400" dirty="0" smtClean="0"/>
              <a:t> les d</a:t>
            </a:r>
            <a:r>
              <a:rPr lang="fr-FR" sz="2400" dirty="0" smtClean="0"/>
              <a:t>é</a:t>
            </a:r>
            <a:r>
              <a:rPr lang="en-US" sz="2400" dirty="0" err="1" smtClean="0"/>
              <a:t>tecteurs</a:t>
            </a:r>
            <a:r>
              <a:rPr lang="en-US" sz="2400" dirty="0" smtClean="0"/>
              <a:t> </a:t>
            </a:r>
            <a:r>
              <a:rPr lang="en-US" sz="2400" b="1" dirty="0" smtClean="0"/>
              <a:t>pour identifier la nature des </a:t>
            </a:r>
            <a:r>
              <a:rPr lang="en-US" sz="2400" b="1" dirty="0" err="1" smtClean="0"/>
              <a:t>particules</a:t>
            </a:r>
            <a:r>
              <a:rPr lang="en-US" sz="2400" b="1" dirty="0" smtClean="0"/>
              <a:t> </a:t>
            </a:r>
            <a:r>
              <a:rPr lang="en-US" sz="2400" dirty="0" smtClean="0"/>
              <a:t>[</a:t>
            </a:r>
            <a:r>
              <a:rPr lang="en-US" sz="2400" dirty="0" err="1" smtClean="0"/>
              <a:t>il</a:t>
            </a:r>
            <a:r>
              <a:rPr lang="en-US" sz="2400" dirty="0" smtClean="0"/>
              <a:t> nous </a:t>
            </a:r>
            <a:r>
              <a:rPr lang="en-US" sz="2400" dirty="0" err="1" smtClean="0"/>
              <a:t>renseigne</a:t>
            </a:r>
            <a:r>
              <a:rPr lang="en-US" sz="2400" dirty="0" smtClean="0"/>
              <a:t> </a:t>
            </a:r>
            <a:r>
              <a:rPr lang="en-US" sz="2400" dirty="0" err="1" smtClean="0"/>
              <a:t>sur</a:t>
            </a:r>
            <a:r>
              <a:rPr lang="en-US" sz="2400" dirty="0" smtClean="0"/>
              <a:t> la </a:t>
            </a:r>
            <a:r>
              <a:rPr lang="en-US" sz="2400" b="1" dirty="0" err="1" smtClean="0"/>
              <a:t>vitesse</a:t>
            </a:r>
            <a:r>
              <a:rPr lang="en-US" sz="2400" dirty="0" smtClean="0"/>
              <a:t> des </a:t>
            </a:r>
            <a:r>
              <a:rPr lang="en-US" sz="2400" dirty="0" err="1" smtClean="0"/>
              <a:t>particules</a:t>
            </a:r>
            <a:r>
              <a:rPr lang="en-US" sz="2400" dirty="0" smtClean="0"/>
              <a:t>]</a:t>
            </a:r>
            <a:endParaRPr lang="fr-FR" sz="2400" baseline="-25000" dirty="0" smtClean="0"/>
          </a:p>
        </p:txBody>
      </p:sp>
      <p:sp>
        <p:nvSpPr>
          <p:cNvPr id="30" name="ZoneTexte 29"/>
          <p:cNvSpPr txBox="1"/>
          <p:nvPr/>
        </p:nvSpPr>
        <p:spPr>
          <a:xfrm>
            <a:off x="3714744" y="4857760"/>
            <a:ext cx="514353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400" dirty="0" smtClean="0"/>
              <a:t>Ayant mesuré </a:t>
            </a:r>
            <a:r>
              <a:rPr lang="fr-FR" sz="2400" b="1" dirty="0" smtClean="0">
                <a:solidFill>
                  <a:srgbClr val="FF0000"/>
                </a:solidFill>
              </a:rPr>
              <a:t>p</a:t>
            </a:r>
            <a:r>
              <a:rPr lang="fr-FR" sz="2400" dirty="0" smtClean="0"/>
              <a:t> et </a:t>
            </a:r>
            <a:r>
              <a:rPr lang="fr-FR" sz="2400" b="1" dirty="0" err="1" smtClean="0">
                <a:solidFill>
                  <a:srgbClr val="FF0000"/>
                </a:solidFill>
                <a:latin typeface="Symbol" pitchFamily="18" charset="2"/>
              </a:rPr>
              <a:t>q</a:t>
            </a:r>
            <a:r>
              <a:rPr lang="fr-FR" sz="2400" b="1" baseline="-25000" dirty="0" err="1" smtClean="0">
                <a:solidFill>
                  <a:srgbClr val="FF0000"/>
                </a:solidFill>
              </a:rPr>
              <a:t>c</a:t>
            </a:r>
            <a:r>
              <a:rPr lang="fr-FR" sz="2400" dirty="0" smtClean="0"/>
              <a:t>, on peut savoir si on a affaire à un </a:t>
            </a:r>
            <a:r>
              <a:rPr lang="fr-FR" sz="2400" b="1" dirty="0" smtClean="0">
                <a:solidFill>
                  <a:srgbClr val="FF0000"/>
                </a:solidFill>
                <a:latin typeface="Symbol" pitchFamily="18" charset="2"/>
              </a:rPr>
              <a:t>p</a:t>
            </a:r>
            <a:r>
              <a:rPr lang="fr-FR" sz="2400" dirty="0" smtClean="0"/>
              <a:t> (</a:t>
            </a:r>
            <a:r>
              <a:rPr lang="fr-FR" sz="2400" b="1" dirty="0" smtClean="0"/>
              <a:t>m=138</a:t>
            </a:r>
            <a:r>
              <a:rPr lang="fr-FR" sz="2400" b="1" dirty="0" smtClean="0">
                <a:latin typeface="Calibri" pitchFamily="34" charset="0"/>
              </a:rPr>
              <a:t> MeV/c</a:t>
            </a:r>
            <a:r>
              <a:rPr lang="fr-FR" sz="2400" b="1" baseline="30000" dirty="0" smtClean="0">
                <a:latin typeface="Calibri" pitchFamily="34" charset="0"/>
              </a:rPr>
              <a:t>2</a:t>
            </a:r>
            <a:r>
              <a:rPr lang="fr-FR" sz="2400" dirty="0" smtClean="0"/>
              <a:t>) ou a un </a:t>
            </a:r>
            <a:r>
              <a:rPr lang="fr-FR" sz="2400" b="1" dirty="0" smtClean="0">
                <a:solidFill>
                  <a:srgbClr val="FF0000"/>
                </a:solidFill>
              </a:rPr>
              <a:t>K</a:t>
            </a:r>
            <a:r>
              <a:rPr lang="fr-FR" sz="2400" dirty="0" smtClean="0"/>
              <a:t> (</a:t>
            </a:r>
            <a:r>
              <a:rPr lang="fr-FR" sz="2400" b="1" dirty="0" smtClean="0"/>
              <a:t>m=493</a:t>
            </a:r>
            <a:r>
              <a:rPr lang="fr-FR" sz="2400" b="1" dirty="0" smtClean="0">
                <a:latin typeface="Calibri" pitchFamily="34" charset="0"/>
              </a:rPr>
              <a:t> MeV/c</a:t>
            </a:r>
            <a:r>
              <a:rPr lang="fr-FR" sz="2400" b="1" baseline="30000" dirty="0" smtClean="0">
                <a:latin typeface="Calibri" pitchFamily="34" charset="0"/>
              </a:rPr>
              <a:t>2</a:t>
            </a:r>
            <a:r>
              <a:rPr lang="fr-FR" sz="2400" dirty="0" smtClean="0"/>
              <a:t>)</a:t>
            </a:r>
            <a:endParaRPr lang="fr-FR"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42910" y="142852"/>
            <a:ext cx="8358246" cy="533400"/>
          </a:xfrm>
        </p:spPr>
        <p:txBody>
          <a:bodyPr>
            <a:normAutofit fontScale="90000"/>
          </a:bodyPr>
          <a:lstStyle/>
          <a:p>
            <a:r>
              <a:rPr lang="fr-FR" b="1" dirty="0" smtClean="0">
                <a:solidFill>
                  <a:srgbClr val="FF0000"/>
                </a:solidFill>
              </a:rPr>
              <a:t>Mesurer  l’ énergie</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8" name="Text Box 5"/>
          <p:cNvSpPr txBox="1">
            <a:spLocks noChangeArrowheads="1"/>
          </p:cNvSpPr>
          <p:nvPr/>
        </p:nvSpPr>
        <p:spPr bwMode="auto">
          <a:xfrm>
            <a:off x="642910" y="4572008"/>
            <a:ext cx="8358246" cy="138499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fr-FR" altLang="fr-FR" sz="2400" b="1" dirty="0">
                <a:solidFill>
                  <a:srgbClr val="292929"/>
                </a:solidFill>
                <a:latin typeface="Helvetica" pitchFamily="34" charset="0"/>
              </a:rPr>
              <a:t>Calorimètre :</a:t>
            </a:r>
            <a:r>
              <a:rPr lang="fr-FR" altLang="fr-FR" sz="2400" dirty="0">
                <a:solidFill>
                  <a:srgbClr val="292929"/>
                </a:solidFill>
                <a:latin typeface="Helvetica" pitchFamily="34" charset="0"/>
              </a:rPr>
              <a:t> </a:t>
            </a:r>
          </a:p>
          <a:p>
            <a:r>
              <a:rPr lang="fr-FR" altLang="fr-FR" sz="1800" dirty="0">
                <a:solidFill>
                  <a:srgbClr val="292929"/>
                </a:solidFill>
                <a:latin typeface="Helvetica" pitchFamily="34" charset="0"/>
              </a:rPr>
              <a:t>- </a:t>
            </a:r>
            <a:r>
              <a:rPr lang="fr-FR" altLang="fr-FR" sz="2000" dirty="0">
                <a:solidFill>
                  <a:srgbClr val="292929"/>
                </a:solidFill>
                <a:latin typeface="Helvetica" pitchFamily="34" charset="0"/>
              </a:rPr>
              <a:t>arrêter la particule, mesurer son énergie et son point d’impact</a:t>
            </a:r>
          </a:p>
          <a:p>
            <a:r>
              <a:rPr lang="fr-FR" altLang="fr-FR" sz="2000" dirty="0">
                <a:solidFill>
                  <a:srgbClr val="292929"/>
                </a:solidFill>
                <a:latin typeface="Helvetica" pitchFamily="34" charset="0"/>
              </a:rPr>
              <a:t>- la particule cède son énergie en interagissant avec le détecteur</a:t>
            </a:r>
          </a:p>
          <a:p>
            <a:r>
              <a:rPr lang="fr-FR" altLang="fr-FR" sz="2000" dirty="0">
                <a:solidFill>
                  <a:srgbClr val="292929"/>
                </a:solidFill>
                <a:latin typeface="Helvetica" pitchFamily="34" charset="0"/>
              </a:rPr>
              <a:t>- une fraction est cédée par ionisation </a:t>
            </a:r>
            <a:r>
              <a:rPr lang="fr-FR" altLang="fr-FR" sz="2000" dirty="0">
                <a:solidFill>
                  <a:srgbClr val="292929"/>
                </a:solidFill>
                <a:latin typeface="Helvetica" pitchFamily="34" charset="0"/>
                <a:sym typeface="Wingdings" pitchFamily="2" charset="2"/>
              </a:rPr>
              <a:t></a:t>
            </a:r>
            <a:r>
              <a:rPr lang="fr-FR" altLang="fr-FR" sz="2000" dirty="0">
                <a:solidFill>
                  <a:srgbClr val="292929"/>
                </a:solidFill>
                <a:latin typeface="Helvetica" pitchFamily="34" charset="0"/>
              </a:rPr>
              <a:t> signal électrique mesurable</a:t>
            </a:r>
          </a:p>
        </p:txBody>
      </p:sp>
      <p:sp>
        <p:nvSpPr>
          <p:cNvPr id="9" name="Espace réservé du pied de page 3"/>
          <p:cNvSpPr>
            <a:spLocks noGrp="1"/>
          </p:cNvSpPr>
          <p:nvPr>
            <p:ph type="ftr" sz="quarter" idx="11"/>
          </p:nvPr>
        </p:nvSpPr>
        <p:spPr>
          <a:xfrm>
            <a:off x="3124200" y="6356350"/>
            <a:ext cx="2895600" cy="365125"/>
          </a:xfrm>
        </p:spPr>
        <p:txBody>
          <a:bodyPr/>
          <a:lstStyle/>
          <a:p>
            <a:pPr>
              <a:defRPr/>
            </a:pPr>
            <a:r>
              <a:rPr lang="fr-FR" smtClean="0"/>
              <a:t>Visite LAPP Fevrier 2010</a:t>
            </a:r>
            <a:endParaRPr lang="fr-FR" dirty="0"/>
          </a:p>
        </p:txBody>
      </p:sp>
      <p:grpSp>
        <p:nvGrpSpPr>
          <p:cNvPr id="13" name="Groupe 12"/>
          <p:cNvGrpSpPr/>
          <p:nvPr/>
        </p:nvGrpSpPr>
        <p:grpSpPr>
          <a:xfrm>
            <a:off x="1643042" y="928670"/>
            <a:ext cx="5286412" cy="3508288"/>
            <a:chOff x="2000232" y="2643182"/>
            <a:chExt cx="5286412" cy="3508288"/>
          </a:xfrm>
        </p:grpSpPr>
        <p:pic>
          <p:nvPicPr>
            <p:cNvPr id="6" name="Picture 8" descr="ATLAS Detector Layers Image"/>
            <p:cNvPicPr>
              <a:picLocks noChangeAspect="1" noChangeArrowheads="1"/>
            </p:cNvPicPr>
            <p:nvPr/>
          </p:nvPicPr>
          <p:blipFill>
            <a:blip r:embed="rId2" cstate="print"/>
            <a:srcRect/>
            <a:stretch>
              <a:fillRect/>
            </a:stretch>
          </p:blipFill>
          <p:spPr bwMode="auto">
            <a:xfrm>
              <a:off x="2000232" y="2928934"/>
              <a:ext cx="5103923" cy="3222536"/>
            </a:xfrm>
            <a:prstGeom prst="rect">
              <a:avLst/>
            </a:prstGeom>
            <a:noFill/>
            <a:ln w="9525">
              <a:noFill/>
              <a:miter lim="800000"/>
              <a:headEnd/>
              <a:tailEnd/>
            </a:ln>
          </p:spPr>
        </p:pic>
        <p:sp>
          <p:nvSpPr>
            <p:cNvPr id="7" name="ZoneTexte 6"/>
            <p:cNvSpPr txBox="1"/>
            <p:nvPr/>
          </p:nvSpPr>
          <p:spPr>
            <a:xfrm>
              <a:off x="2714612" y="2643182"/>
              <a:ext cx="1214446" cy="646331"/>
            </a:xfrm>
            <a:prstGeom prst="rect">
              <a:avLst/>
            </a:prstGeom>
            <a:solidFill>
              <a:srgbClr val="009999"/>
            </a:solidFill>
          </p:spPr>
          <p:txBody>
            <a:bodyPr wrap="square" rtlCol="0">
              <a:spAutoFit/>
            </a:bodyPr>
            <a:lstStyle/>
            <a:p>
              <a:r>
                <a:rPr lang="fr-FR" b="1" dirty="0" smtClean="0">
                  <a:solidFill>
                    <a:srgbClr val="FFFF00"/>
                  </a:solidFill>
                </a:rPr>
                <a:t>Détecteurs de traces</a:t>
              </a:r>
              <a:endParaRPr lang="fr-FR" b="1" dirty="0">
                <a:solidFill>
                  <a:srgbClr val="FFFF00"/>
                </a:solidFill>
              </a:endParaRPr>
            </a:p>
          </p:txBody>
        </p:sp>
        <p:sp>
          <p:nvSpPr>
            <p:cNvPr id="10" name="ZoneTexte 9"/>
            <p:cNvSpPr txBox="1"/>
            <p:nvPr/>
          </p:nvSpPr>
          <p:spPr>
            <a:xfrm>
              <a:off x="3929058" y="2643182"/>
              <a:ext cx="1000132" cy="646331"/>
            </a:xfrm>
            <a:prstGeom prst="rect">
              <a:avLst/>
            </a:prstGeom>
            <a:solidFill>
              <a:srgbClr val="FF0000"/>
            </a:solidFill>
          </p:spPr>
          <p:txBody>
            <a:bodyPr wrap="square" rtlCol="0">
              <a:spAutoFit/>
            </a:bodyPr>
            <a:lstStyle/>
            <a:p>
              <a:r>
                <a:rPr lang="fr-FR" sz="1200" b="1" dirty="0" smtClean="0">
                  <a:solidFill>
                    <a:schemeClr val="bg1"/>
                  </a:solidFill>
                </a:rPr>
                <a:t>Calorimètre électromagnétique</a:t>
              </a:r>
              <a:endParaRPr lang="fr-FR" sz="1200" b="1" dirty="0">
                <a:solidFill>
                  <a:schemeClr val="bg1"/>
                </a:solidFill>
              </a:endParaRPr>
            </a:p>
          </p:txBody>
        </p:sp>
        <p:sp>
          <p:nvSpPr>
            <p:cNvPr id="12" name="ZoneTexte 11"/>
            <p:cNvSpPr txBox="1"/>
            <p:nvPr/>
          </p:nvSpPr>
          <p:spPr>
            <a:xfrm>
              <a:off x="4929190" y="2714620"/>
              <a:ext cx="1214446" cy="584775"/>
            </a:xfrm>
            <a:prstGeom prst="rect">
              <a:avLst/>
            </a:prstGeom>
            <a:solidFill>
              <a:srgbClr val="00FF00"/>
            </a:solidFill>
          </p:spPr>
          <p:txBody>
            <a:bodyPr wrap="square" rtlCol="0">
              <a:spAutoFit/>
            </a:bodyPr>
            <a:lstStyle/>
            <a:p>
              <a:r>
                <a:rPr lang="fr-FR" sz="1600" b="1" dirty="0" smtClean="0"/>
                <a:t>Calorimètre</a:t>
              </a:r>
              <a:r>
                <a:rPr lang="fr-FR" sz="1200" b="1" dirty="0" smtClean="0"/>
                <a:t> </a:t>
              </a:r>
              <a:r>
                <a:rPr lang="fr-FR" sz="1600" b="1" dirty="0" smtClean="0"/>
                <a:t>hadronique</a:t>
              </a:r>
              <a:endParaRPr lang="fr-FR" sz="1600" b="1" dirty="0"/>
            </a:p>
          </p:txBody>
        </p:sp>
        <p:sp>
          <p:nvSpPr>
            <p:cNvPr id="11" name="ZoneTexte 10"/>
            <p:cNvSpPr txBox="1"/>
            <p:nvPr/>
          </p:nvSpPr>
          <p:spPr>
            <a:xfrm>
              <a:off x="6072198" y="2643182"/>
              <a:ext cx="1214446" cy="646331"/>
            </a:xfrm>
            <a:prstGeom prst="rect">
              <a:avLst/>
            </a:prstGeom>
            <a:solidFill>
              <a:srgbClr val="0000FF"/>
            </a:solidFill>
          </p:spPr>
          <p:txBody>
            <a:bodyPr wrap="square" rtlCol="0">
              <a:spAutoFit/>
            </a:bodyPr>
            <a:lstStyle/>
            <a:p>
              <a:r>
                <a:rPr lang="fr-FR" b="1" dirty="0" smtClean="0">
                  <a:solidFill>
                    <a:srgbClr val="FFFF00"/>
                  </a:solidFill>
                </a:rPr>
                <a:t>Détecteurs de muons</a:t>
              </a:r>
              <a:endParaRPr lang="fr-FR" b="1" dirty="0">
                <a:solidFill>
                  <a:srgbClr val="FFFF00"/>
                </a:solidFill>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428596" y="428604"/>
            <a:ext cx="8215370" cy="1323439"/>
          </a:xfrm>
          <a:prstGeom prst="rect">
            <a:avLst/>
          </a:prstGeom>
          <a:noFill/>
          <a:ln w="9525">
            <a:noFill/>
            <a:miter lim="800000"/>
            <a:headEnd/>
            <a:tailEnd/>
          </a:ln>
        </p:spPr>
        <p:txBody>
          <a:bodyPr wrap="square">
            <a:spAutoFit/>
          </a:bodyPr>
          <a:lstStyle/>
          <a:p>
            <a:r>
              <a:rPr lang="fr-FR" sz="4000" dirty="0" smtClean="0">
                <a:solidFill>
                  <a:srgbClr val="FF0000"/>
                </a:solidFill>
              </a:rPr>
              <a:t>Exemple: un événement d’ALEPH (1989-2000, collisions e+e-)</a:t>
            </a:r>
            <a:endParaRPr lang="fr-FR" sz="4000" dirty="0">
              <a:solidFill>
                <a:srgbClr val="FF0000"/>
              </a:solidFill>
            </a:endParaRPr>
          </a:p>
        </p:txBody>
      </p:sp>
      <p:pic>
        <p:nvPicPr>
          <p:cNvPr id="35844" name="Picture 1028" descr="higgsaleph"/>
          <p:cNvPicPr>
            <a:picLocks noChangeAspect="1" noChangeArrowheads="1"/>
          </p:cNvPicPr>
          <p:nvPr/>
        </p:nvPicPr>
        <p:blipFill>
          <a:blip r:embed="rId2" cstate="print"/>
          <a:srcRect/>
          <a:stretch>
            <a:fillRect/>
          </a:stretch>
        </p:blipFill>
        <p:spPr bwMode="auto">
          <a:xfrm>
            <a:off x="441325" y="3048000"/>
            <a:ext cx="4648200" cy="3335338"/>
          </a:xfrm>
          <a:prstGeom prst="rect">
            <a:avLst/>
          </a:prstGeom>
          <a:noFill/>
          <a:ln w="9525">
            <a:noFill/>
            <a:miter lim="800000"/>
            <a:headEnd/>
            <a:tailEnd/>
          </a:ln>
        </p:spPr>
      </p:pic>
      <p:sp>
        <p:nvSpPr>
          <p:cNvPr id="35845" name="Text Box 1029"/>
          <p:cNvSpPr txBox="1">
            <a:spLocks noChangeArrowheads="1"/>
          </p:cNvSpPr>
          <p:nvPr/>
        </p:nvSpPr>
        <p:spPr bwMode="auto">
          <a:xfrm>
            <a:off x="5394325" y="3962400"/>
            <a:ext cx="3597275" cy="1569660"/>
          </a:xfrm>
          <a:prstGeom prst="rect">
            <a:avLst/>
          </a:prstGeom>
          <a:noFill/>
          <a:ln w="9525">
            <a:noFill/>
            <a:miter lim="800000"/>
            <a:headEnd/>
            <a:tailEnd/>
          </a:ln>
        </p:spPr>
        <p:txBody>
          <a:bodyPr wrap="square">
            <a:spAutoFit/>
          </a:bodyPr>
          <a:lstStyle/>
          <a:p>
            <a:r>
              <a:rPr lang="fr-FR" sz="1600" b="1" dirty="0" smtClean="0">
                <a:solidFill>
                  <a:srgbClr val="FF0000"/>
                </a:solidFill>
              </a:rPr>
              <a:t>Le </a:t>
            </a:r>
            <a:r>
              <a:rPr lang="fr-FR" sz="1600" b="1" dirty="0" err="1" smtClean="0">
                <a:solidFill>
                  <a:srgbClr val="FF0000"/>
                </a:solidFill>
              </a:rPr>
              <a:t>detecteur</a:t>
            </a:r>
            <a:r>
              <a:rPr lang="fr-FR" sz="1600" b="1" dirty="0" smtClean="0">
                <a:solidFill>
                  <a:srgbClr val="FF0000"/>
                </a:solidFill>
              </a:rPr>
              <a:t> de traces (TPC) </a:t>
            </a:r>
            <a:r>
              <a:rPr lang="fr-FR" sz="1600" b="1" dirty="0">
                <a:solidFill>
                  <a:srgbClr val="FF0000"/>
                </a:solidFill>
              </a:rPr>
              <a:t>mesure les trajectoires </a:t>
            </a:r>
            <a:r>
              <a:rPr lang="fr-FR" sz="1600" b="1" dirty="0" smtClean="0">
                <a:solidFill>
                  <a:srgbClr val="FF0000"/>
                </a:solidFill>
              </a:rPr>
              <a:t>que le </a:t>
            </a:r>
            <a:r>
              <a:rPr lang="fr-FR" sz="1600" b="1" dirty="0">
                <a:solidFill>
                  <a:srgbClr val="FF0000"/>
                </a:solidFill>
              </a:rPr>
              <a:t>champ magnétique a courbées : </a:t>
            </a:r>
            <a:r>
              <a:rPr lang="fr-FR" sz="1600" b="1" dirty="0" smtClean="0">
                <a:solidFill>
                  <a:srgbClr val="FF0000"/>
                </a:solidFill>
              </a:rPr>
              <a:t>on reconstruit ainsi a l’aide d’un programme l’impulsion </a:t>
            </a:r>
            <a:r>
              <a:rPr lang="fr-FR" sz="1600" b="1" dirty="0">
                <a:solidFill>
                  <a:srgbClr val="FF0000"/>
                </a:solidFill>
              </a:rPr>
              <a:t>de la particule sa charge et ses angles d’émission.</a:t>
            </a:r>
            <a:endParaRPr lang="fr-FR" b="1" dirty="0"/>
          </a:p>
        </p:txBody>
      </p:sp>
      <p:sp>
        <p:nvSpPr>
          <p:cNvPr id="35846" name="Line 1030"/>
          <p:cNvSpPr>
            <a:spLocks noChangeShapeType="1"/>
          </p:cNvSpPr>
          <p:nvPr/>
        </p:nvSpPr>
        <p:spPr bwMode="auto">
          <a:xfrm flipH="1">
            <a:off x="2362200" y="4343400"/>
            <a:ext cx="3032125" cy="444500"/>
          </a:xfrm>
          <a:prstGeom prst="line">
            <a:avLst/>
          </a:prstGeom>
          <a:noFill/>
          <a:ln w="28575">
            <a:solidFill>
              <a:srgbClr val="FF0000"/>
            </a:solidFill>
            <a:round/>
            <a:headEnd/>
            <a:tailEnd type="triangle" w="med" len="med"/>
          </a:ln>
        </p:spPr>
        <p:txBody>
          <a:bodyPr wrap="none" anchor="ctr"/>
          <a:lstStyle/>
          <a:p>
            <a:endParaRPr lang="fr-FR"/>
          </a:p>
        </p:txBody>
      </p:sp>
      <p:sp>
        <p:nvSpPr>
          <p:cNvPr id="35847" name="Text Box 1031"/>
          <p:cNvSpPr txBox="1">
            <a:spLocks noChangeArrowheads="1"/>
          </p:cNvSpPr>
          <p:nvPr/>
        </p:nvSpPr>
        <p:spPr bwMode="auto">
          <a:xfrm>
            <a:off x="5394325" y="3048000"/>
            <a:ext cx="3052763" cy="581025"/>
          </a:xfrm>
          <a:prstGeom prst="rect">
            <a:avLst/>
          </a:prstGeom>
          <a:noFill/>
          <a:ln w="9525">
            <a:noFill/>
            <a:miter lim="800000"/>
            <a:headEnd/>
            <a:tailEnd/>
          </a:ln>
        </p:spPr>
        <p:txBody>
          <a:bodyPr>
            <a:spAutoFit/>
          </a:bodyPr>
          <a:lstStyle/>
          <a:p>
            <a:r>
              <a:rPr lang="fr-FR" sz="1600" b="1">
                <a:solidFill>
                  <a:schemeClr val="accent1"/>
                </a:solidFill>
              </a:rPr>
              <a:t>Les calorimètres mesurent la valeur des énergies</a:t>
            </a:r>
            <a:endParaRPr lang="fr-FR" sz="1600" b="1"/>
          </a:p>
        </p:txBody>
      </p:sp>
      <p:sp>
        <p:nvSpPr>
          <p:cNvPr id="35848" name="Line 1032"/>
          <p:cNvSpPr>
            <a:spLocks noChangeShapeType="1"/>
          </p:cNvSpPr>
          <p:nvPr/>
        </p:nvSpPr>
        <p:spPr bwMode="auto">
          <a:xfrm flipH="1">
            <a:off x="2857487" y="3352800"/>
            <a:ext cx="2536837" cy="504828"/>
          </a:xfrm>
          <a:prstGeom prst="line">
            <a:avLst/>
          </a:prstGeom>
          <a:noFill/>
          <a:ln w="28575">
            <a:solidFill>
              <a:srgbClr val="FFFF00"/>
            </a:solidFill>
            <a:round/>
            <a:headEnd/>
            <a:tailEnd type="triangle" w="med" len="med"/>
          </a:ln>
        </p:spPr>
        <p:txBody>
          <a:bodyPr wrap="none" anchor="ctr"/>
          <a:lstStyle/>
          <a:p>
            <a:endParaRPr lang="fr-FR"/>
          </a:p>
        </p:txBody>
      </p:sp>
      <p:sp>
        <p:nvSpPr>
          <p:cNvPr id="35849" name="Text Box 1033"/>
          <p:cNvSpPr txBox="1">
            <a:spLocks noChangeArrowheads="1"/>
          </p:cNvSpPr>
          <p:nvPr/>
        </p:nvSpPr>
        <p:spPr bwMode="auto">
          <a:xfrm>
            <a:off x="5357818" y="5857892"/>
            <a:ext cx="3597275" cy="825500"/>
          </a:xfrm>
          <a:prstGeom prst="rect">
            <a:avLst/>
          </a:prstGeom>
          <a:noFill/>
          <a:ln w="9525">
            <a:noFill/>
            <a:miter lim="800000"/>
            <a:headEnd/>
            <a:tailEnd/>
          </a:ln>
        </p:spPr>
        <p:txBody>
          <a:bodyPr>
            <a:spAutoFit/>
          </a:bodyPr>
          <a:lstStyle/>
          <a:p>
            <a:r>
              <a:rPr lang="fr-FR" sz="1600" b="1" dirty="0">
                <a:solidFill>
                  <a:schemeClr val="accent2"/>
                </a:solidFill>
              </a:rPr>
              <a:t>Le détecteur de vertex mesure la durée de vie de certaines particules</a:t>
            </a:r>
          </a:p>
          <a:p>
            <a:endParaRPr lang="fr-FR" sz="1600" b="1" dirty="0"/>
          </a:p>
        </p:txBody>
      </p:sp>
      <p:sp>
        <p:nvSpPr>
          <p:cNvPr id="35850" name="Line 1034"/>
          <p:cNvSpPr>
            <a:spLocks noChangeShapeType="1"/>
          </p:cNvSpPr>
          <p:nvPr/>
        </p:nvSpPr>
        <p:spPr bwMode="auto">
          <a:xfrm flipH="1" flipV="1">
            <a:off x="4752974" y="5486400"/>
            <a:ext cx="676281" cy="514368"/>
          </a:xfrm>
          <a:prstGeom prst="line">
            <a:avLst/>
          </a:prstGeom>
          <a:noFill/>
          <a:ln w="28575">
            <a:solidFill>
              <a:schemeClr val="accent2"/>
            </a:solidFill>
            <a:round/>
            <a:headEnd/>
            <a:tailEnd type="triangle" w="med" len="med"/>
          </a:ln>
        </p:spPr>
        <p:txBody>
          <a:bodyPr wrap="none" anchor="ctr"/>
          <a:lstStyle/>
          <a:p>
            <a:endParaRPr lang="fr-FR"/>
          </a:p>
        </p:txBody>
      </p:sp>
      <p:sp>
        <p:nvSpPr>
          <p:cNvPr id="11" name="Line 1032"/>
          <p:cNvSpPr>
            <a:spLocks noChangeShapeType="1"/>
          </p:cNvSpPr>
          <p:nvPr/>
        </p:nvSpPr>
        <p:spPr bwMode="auto">
          <a:xfrm flipH="1">
            <a:off x="1500165" y="3357562"/>
            <a:ext cx="3822721" cy="285752"/>
          </a:xfrm>
          <a:prstGeom prst="line">
            <a:avLst/>
          </a:prstGeom>
          <a:noFill/>
          <a:ln w="28575">
            <a:solidFill>
              <a:srgbClr val="FFFF00"/>
            </a:solidFill>
            <a:round/>
            <a:headEnd/>
            <a:tailEnd type="triangle" w="med" len="med"/>
          </a:ln>
        </p:spPr>
        <p:txBody>
          <a:bodyPr wrap="none" anchor="ctr"/>
          <a:lstStyle/>
          <a:p>
            <a:endParaRPr lang="fr-F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9"/>
          <p:cNvSpPr txBox="1">
            <a:spLocks noChangeArrowheads="1"/>
          </p:cNvSpPr>
          <p:nvPr/>
        </p:nvSpPr>
        <p:spPr bwMode="auto">
          <a:xfrm>
            <a:off x="7058025" y="2541588"/>
            <a:ext cx="184150" cy="457200"/>
          </a:xfrm>
          <a:prstGeom prst="rect">
            <a:avLst/>
          </a:prstGeom>
          <a:noFill/>
          <a:ln w="9525">
            <a:noFill/>
            <a:miter lim="800000"/>
            <a:headEnd type="none" w="sm" len="sm"/>
            <a:tailEnd type="none" w="sm" len="sm"/>
          </a:ln>
        </p:spPr>
        <p:txBody>
          <a:bodyPr wrap="none">
            <a:spAutoFit/>
          </a:bodyPr>
          <a:lstStyle/>
          <a:p>
            <a:endParaRPr lang="fr-FR" sz="2400"/>
          </a:p>
        </p:txBody>
      </p:sp>
      <p:pic>
        <p:nvPicPr>
          <p:cNvPr id="32771" name="Picture 13" descr="des_und_0106_003"/>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
        <p:nvSpPr>
          <p:cNvPr id="32772" name="Rectangle 14"/>
          <p:cNvSpPr>
            <a:spLocks noChangeArrowheads="1"/>
          </p:cNvSpPr>
          <p:nvPr/>
        </p:nvSpPr>
        <p:spPr bwMode="auto">
          <a:xfrm>
            <a:off x="7216775" y="6332538"/>
            <a:ext cx="1731963" cy="336550"/>
          </a:xfrm>
          <a:prstGeom prst="rect">
            <a:avLst/>
          </a:prstGeom>
          <a:noFill/>
          <a:ln w="9525">
            <a:noFill/>
            <a:miter lim="800000"/>
            <a:headEnd type="none" w="sm" len="sm"/>
            <a:tailEnd type="none" w="sm" len="sm"/>
          </a:ln>
        </p:spPr>
        <p:txBody>
          <a:bodyPr wrap="none">
            <a:spAutoFit/>
          </a:bodyPr>
          <a:lstStyle/>
          <a:p>
            <a:r>
              <a:rPr lang="en-US" sz="1600">
                <a:latin typeface="Arial Unicode MS" pitchFamily="34" charset="-128"/>
              </a:rPr>
              <a:t>©CERN, Geneva</a:t>
            </a:r>
          </a:p>
        </p:txBody>
      </p:sp>
      <p:sp>
        <p:nvSpPr>
          <p:cNvPr id="5" name="Rectangle 3"/>
          <p:cNvSpPr txBox="1">
            <a:spLocks noChangeArrowheads="1"/>
          </p:cNvSpPr>
          <p:nvPr/>
        </p:nvSpPr>
        <p:spPr>
          <a:xfrm>
            <a:off x="666750" y="327025"/>
            <a:ext cx="77724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rgbClr val="FF0000"/>
                </a:solidFill>
                <a:effectLst/>
                <a:uLnTx/>
                <a:uFillTx/>
                <a:latin typeface="+mj-lt"/>
                <a:ea typeface="+mj-ea"/>
                <a:cs typeface="+mj-cs"/>
              </a:rPr>
              <a:t>Le détecteur ATLAS au LHC</a:t>
            </a:r>
          </a:p>
        </p:txBody>
      </p:sp>
      <p:sp>
        <p:nvSpPr>
          <p:cNvPr id="6" name="Espace réservé du pied de page 5"/>
          <p:cNvSpPr>
            <a:spLocks noGrp="1"/>
          </p:cNvSpPr>
          <p:nvPr>
            <p:ph type="ftr" sz="quarter" idx="11"/>
          </p:nvPr>
        </p:nvSpPr>
        <p:spPr/>
        <p:txBody>
          <a:bodyPr/>
          <a:lstStyle/>
          <a:p>
            <a:r>
              <a:rPr lang="fr-FR" smtClean="0"/>
              <a:t>Visite LAPP Fevrier 2010</a:t>
            </a:r>
            <a:endParaRPr lang="fr-BE"/>
          </a:p>
        </p:txBody>
      </p:sp>
    </p:spTree>
  </p:cSld>
  <p:clrMapOvr>
    <a:masterClrMapping/>
  </p:clrMapOvr>
  <p:transition advClick="0" advTm="6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30725" name="Text Box 8"/>
          <p:cNvSpPr txBox="1">
            <a:spLocks noChangeArrowheads="1"/>
          </p:cNvSpPr>
          <p:nvPr/>
        </p:nvSpPr>
        <p:spPr bwMode="auto">
          <a:xfrm>
            <a:off x="8159750" y="4221163"/>
            <a:ext cx="984250" cy="274637"/>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sp>
        <p:nvSpPr>
          <p:cNvPr id="7"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8" name="Text Box 7"/>
          <p:cNvSpPr txBox="1">
            <a:spLocks noChangeArrowheads="1"/>
          </p:cNvSpPr>
          <p:nvPr/>
        </p:nvSpPr>
        <p:spPr bwMode="auto">
          <a:xfrm>
            <a:off x="3214678" y="5000636"/>
            <a:ext cx="4214842" cy="1338828"/>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rPr>
              <a:t>22 m de haut, 44 m de long, poids de 7000 </a:t>
            </a:r>
            <a:r>
              <a:rPr lang="fr-FR" b="1" dirty="0" smtClean="0">
                <a:solidFill>
                  <a:srgbClr val="292929"/>
                </a:solidFill>
              </a:rPr>
              <a:t>tonnes, dans une caverne à 100m sous terre</a:t>
            </a:r>
            <a:endParaRPr lang="fr-FR" b="1" dirty="0">
              <a:solidFill>
                <a:srgbClr val="292929"/>
              </a:solidFill>
            </a:endParaRPr>
          </a:p>
          <a:p>
            <a:pPr algn="ctr">
              <a:spcBef>
                <a:spcPct val="50000"/>
              </a:spcBef>
            </a:pPr>
            <a:r>
              <a:rPr lang="fr-FR" dirty="0"/>
              <a:t>Composé de plusieurs sous-détecteurs</a:t>
            </a:r>
          </a:p>
        </p:txBody>
      </p:sp>
      <p:sp>
        <p:nvSpPr>
          <p:cNvPr id="9" name="Espace réservé du pied de page 8"/>
          <p:cNvSpPr>
            <a:spLocks noGrp="1"/>
          </p:cNvSpPr>
          <p:nvPr>
            <p:ph type="ftr" sz="quarter" idx="11"/>
          </p:nvPr>
        </p:nvSpPr>
        <p:spPr/>
        <p:txBody>
          <a:bodyPr/>
          <a:lstStyle/>
          <a:p>
            <a:r>
              <a:rPr lang="fr-FR" smtClean="0"/>
              <a:t>Visite LAPP Fevrier 2010</a:t>
            </a:r>
            <a:endParaRPr lang="fr-BE" dirty="0"/>
          </a:p>
        </p:txBody>
      </p:sp>
    </p:spTree>
  </p:cSld>
  <p:clrMapOvr>
    <a:masterClrMapping/>
  </p:clrMapOvr>
  <p:transition advClick="0" advTm="6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00" y="142852"/>
            <a:ext cx="8015286" cy="1143000"/>
          </a:xfrm>
        </p:spPr>
        <p:txBody>
          <a:bodyPr/>
          <a:lstStyle/>
          <a:p>
            <a:pPr eaLnBrk="1" hangingPunct="1"/>
            <a:r>
              <a:rPr lang="en-US" dirty="0" err="1" smtClean="0">
                <a:solidFill>
                  <a:srgbClr val="FF0000"/>
                </a:solidFill>
              </a:rPr>
              <a:t>Historique</a:t>
            </a:r>
            <a:r>
              <a:rPr lang="en-US" dirty="0" smtClean="0">
                <a:solidFill>
                  <a:srgbClr val="FF0000"/>
                </a:solidFill>
              </a:rPr>
              <a:t> (1)</a:t>
            </a:r>
            <a:endParaRPr lang="fr-FR" dirty="0" smtClean="0">
              <a:solidFill>
                <a:srgbClr val="FF0000"/>
              </a:solidFill>
            </a:endParaRPr>
          </a:p>
        </p:txBody>
      </p:sp>
      <p:sp>
        <p:nvSpPr>
          <p:cNvPr id="12" name="Espace réservé du pied de page 11"/>
          <p:cNvSpPr>
            <a:spLocks noGrp="1"/>
          </p:cNvSpPr>
          <p:nvPr>
            <p:ph type="ftr" sz="quarter" idx="11"/>
          </p:nvPr>
        </p:nvSpPr>
        <p:spPr>
          <a:xfrm>
            <a:off x="3124200" y="6356350"/>
            <a:ext cx="3662378" cy="365125"/>
          </a:xfrm>
        </p:spPr>
        <p:txBody>
          <a:bodyPr/>
          <a:lstStyle/>
          <a:p>
            <a:pPr>
              <a:defRPr/>
            </a:pPr>
            <a:r>
              <a:rPr lang="fr-FR" b="1" dirty="0" smtClean="0">
                <a:solidFill>
                  <a:srgbClr val="FF0000"/>
                </a:solidFill>
              </a:rPr>
              <a:t>Jean-Pierre Lees, Fête de la science, nov.2008</a:t>
            </a:r>
            <a:endParaRPr lang="fr-FR" b="1" dirty="0">
              <a:solidFill>
                <a:srgbClr val="FF0000"/>
              </a:solidFill>
            </a:endParaRPr>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3</a:t>
            </a:fld>
            <a:endParaRPr lang="fr-FR" dirty="0"/>
          </a:p>
        </p:txBody>
      </p:sp>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6" name="Image 5" descr="Lapp_1.jpg"/>
          <p:cNvPicPr>
            <a:picLocks noChangeAspect="1"/>
          </p:cNvPicPr>
          <p:nvPr/>
        </p:nvPicPr>
        <p:blipFill>
          <a:blip r:embed="rId4"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786182" y="1285860"/>
            <a:ext cx="2428892" cy="1631216"/>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1976: </a:t>
            </a:r>
            <a:r>
              <a:rPr lang="fr-FR" sz="2000" dirty="0" smtClean="0"/>
              <a:t>création du LAPP par des </a:t>
            </a:r>
            <a:r>
              <a:rPr lang="fr-FR" sz="2000" dirty="0"/>
              <a:t>physiciens </a:t>
            </a:r>
            <a:r>
              <a:rPr lang="fr-FR" sz="2000" dirty="0" smtClean="0"/>
              <a:t>désireux de se </a:t>
            </a:r>
            <a:r>
              <a:rPr lang="fr-FR" sz="2000" dirty="0"/>
              <a:t>rapprocher  du</a:t>
            </a:r>
            <a:r>
              <a:rPr lang="fr-FR" sz="2000" b="1" dirty="0"/>
              <a:t> CERN.  </a:t>
            </a:r>
            <a:endParaRPr lang="fr-FR" sz="2000" dirty="0"/>
          </a:p>
        </p:txBody>
      </p:sp>
      <p:sp>
        <p:nvSpPr>
          <p:cNvPr id="3081" name="ZoneTexte 9"/>
          <p:cNvSpPr txBox="1">
            <a:spLocks noChangeArrowheads="1"/>
          </p:cNvSpPr>
          <p:nvPr/>
        </p:nvSpPr>
        <p:spPr bwMode="auto">
          <a:xfrm>
            <a:off x="785786" y="4000504"/>
            <a:ext cx="4857784"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t>Le LAPP participe </a:t>
            </a:r>
            <a:r>
              <a:rPr lang="fr-FR" sz="2000" dirty="0"/>
              <a:t>à </a:t>
            </a:r>
            <a:r>
              <a:rPr lang="fr-FR" sz="2000" dirty="0" smtClean="0"/>
              <a:t>des expériences </a:t>
            </a:r>
            <a:r>
              <a:rPr lang="fr-FR" sz="2000" dirty="0"/>
              <a:t>importantes de l'histoire de la </a:t>
            </a:r>
            <a:r>
              <a:rPr lang="fr-FR" sz="2000" b="1" dirty="0"/>
              <a:t>physique des particules</a:t>
            </a:r>
            <a:r>
              <a:rPr lang="fr-FR" sz="2000" dirty="0"/>
              <a:t>, dont </a:t>
            </a:r>
            <a:r>
              <a:rPr lang="fr-FR" sz="2000" dirty="0" smtClean="0"/>
              <a:t>UA1, </a:t>
            </a:r>
            <a:r>
              <a:rPr lang="fr-FR" sz="2000" dirty="0"/>
              <a:t>qui </a:t>
            </a:r>
            <a:r>
              <a:rPr lang="fr-FR" sz="2000" dirty="0" smtClean="0"/>
              <a:t>permit </a:t>
            </a:r>
            <a:r>
              <a:rPr lang="fr-FR" sz="2000" dirty="0"/>
              <a:t>en 1983 de découvrir les bosons W et Z  </a:t>
            </a:r>
            <a:r>
              <a:rPr lang="fr-FR" sz="2000" dirty="0" smtClean="0"/>
              <a:t>[Prix Nobel </a:t>
            </a:r>
            <a:r>
              <a:rPr lang="fr-FR" sz="2000" dirty="0"/>
              <a:t>de physique 1984]</a:t>
            </a:r>
          </a:p>
        </p:txBody>
      </p:sp>
      <p:pic>
        <p:nvPicPr>
          <p:cNvPr id="14" name="Image 13" descr="logolapp.JPG"/>
          <p:cNvPicPr>
            <a:picLocks noChangeAspect="1"/>
          </p:cNvPicPr>
          <p:nvPr/>
        </p:nvPicPr>
        <p:blipFill>
          <a:blip r:embed="rId5" cstate="print"/>
          <a:stretch>
            <a:fillRect/>
          </a:stretch>
        </p:blipFill>
        <p:spPr>
          <a:xfrm>
            <a:off x="571472" y="6286520"/>
            <a:ext cx="710431" cy="420996"/>
          </a:xfrm>
          <a:prstGeom prst="rect">
            <a:avLst/>
          </a:prstGeom>
        </p:spPr>
      </p:pic>
      <p:pic>
        <p:nvPicPr>
          <p:cNvPr id="15" name="Image 14" descr="UA1.jpg"/>
          <p:cNvPicPr>
            <a:picLocks noChangeAspect="1"/>
          </p:cNvPicPr>
          <p:nvPr/>
        </p:nvPicPr>
        <p:blipFill>
          <a:blip r:embed="rId6"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7" cstate="print"/>
          <a:stretch>
            <a:fillRect/>
          </a:stretch>
        </p:blipFill>
        <p:spPr>
          <a:xfrm>
            <a:off x="857224" y="1071546"/>
            <a:ext cx="2810739" cy="1866330"/>
          </a:xfrm>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714884"/>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808288" y="-458788"/>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42" name="ZoneTexte 41"/>
          <p:cNvSpPr txBox="1"/>
          <p:nvPr/>
        </p:nvSpPr>
        <p:spPr>
          <a:xfrm>
            <a:off x="2928926" y="5072074"/>
            <a:ext cx="5072066" cy="1569660"/>
          </a:xfrm>
          <a:prstGeom prst="rect">
            <a:avLst/>
          </a:prstGeom>
          <a:solidFill>
            <a:srgbClr val="0070C0"/>
          </a:solidFill>
        </p:spPr>
        <p:txBody>
          <a:bodyPr wrap="square" rtlCol="0">
            <a:spAutoFit/>
          </a:bodyPr>
          <a:lstStyle/>
          <a:p>
            <a:pPr>
              <a:buFont typeface="Arial" pitchFamily="34" charset="0"/>
              <a:buChar char="•"/>
            </a:pPr>
            <a:r>
              <a:rPr lang="fr-FR" sz="2400" b="1" dirty="0" smtClean="0">
                <a:solidFill>
                  <a:schemeClr val="bg1"/>
                </a:solidFill>
                <a:latin typeface="Comic Sans MS" pitchFamily="66" charset="0"/>
              </a:rPr>
              <a:t> Recherche du boson de </a:t>
            </a:r>
            <a:r>
              <a:rPr lang="fr-FR" sz="2400" b="1" dirty="0" err="1" smtClean="0">
                <a:solidFill>
                  <a:schemeClr val="bg1"/>
                </a:solidFill>
                <a:latin typeface="Comic Sans MS" pitchFamily="66" charset="0"/>
              </a:rPr>
              <a:t>Higgs</a:t>
            </a:r>
            <a:endParaRPr lang="fr-FR" sz="2400" b="1" dirty="0" smtClean="0">
              <a:solidFill>
                <a:schemeClr val="bg1"/>
              </a:solidFill>
              <a:latin typeface="Comic Sans MS" pitchFamily="66" charset="0"/>
            </a:endParaRPr>
          </a:p>
          <a:p>
            <a:pPr>
              <a:buFont typeface="Arial" pitchFamily="34" charset="0"/>
              <a:buChar char="•"/>
            </a:pPr>
            <a:r>
              <a:rPr lang="fr-FR" sz="2400" b="1" dirty="0" smtClean="0">
                <a:solidFill>
                  <a:schemeClr val="bg1"/>
                </a:solidFill>
                <a:latin typeface="Comic Sans MS" pitchFamily="66" charset="0"/>
              </a:rPr>
              <a:t> Découverte de nouvelles particules au delà du Modèle Standard ?</a:t>
            </a:r>
            <a:endParaRPr lang="fr-FR" sz="2400" dirty="0">
              <a:solidFill>
                <a:schemeClr val="bg1"/>
              </a:solidFill>
            </a:endParaRPr>
          </a:p>
        </p:txBody>
      </p:sp>
      <p:sp>
        <p:nvSpPr>
          <p:cNvPr id="43" name="Espace réservé du pied de page 42"/>
          <p:cNvSpPr>
            <a:spLocks noGrp="1"/>
          </p:cNvSpPr>
          <p:nvPr>
            <p:ph type="ftr" sz="quarter" idx="11"/>
          </p:nvPr>
        </p:nvSpPr>
        <p:spPr/>
        <p:txBody>
          <a:bodyPr/>
          <a:lstStyle/>
          <a:p>
            <a:r>
              <a:rPr lang="fr-FR" smtClean="0"/>
              <a:t>Visite LAPP Fevrier 2010</a:t>
            </a:r>
            <a:endParaRPr lang="fr-B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 y="-21"/>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 y="21"/>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122238"/>
            <a:ext cx="8534400" cy="487362"/>
          </a:xfrm>
        </p:spPr>
        <p:txBody>
          <a:bodyPr>
            <a:normAutofit fontScale="90000"/>
          </a:bodyPr>
          <a:lstStyle/>
          <a:p>
            <a:pPr eaLnBrk="1" hangingPunct="1"/>
            <a:r>
              <a:rPr lang="en-US" sz="3200" smtClean="0"/>
              <a:t>The first collision candidate at 900 GeV (Nov. 23</a:t>
            </a:r>
            <a:r>
              <a:rPr lang="en-US" sz="3200" baseline="30000" smtClean="0"/>
              <a:t>rd</a:t>
            </a:r>
            <a:r>
              <a:rPr lang="en-US" sz="3200" smtClean="0"/>
              <a:t>)</a:t>
            </a:r>
          </a:p>
        </p:txBody>
      </p:sp>
      <p:pic>
        <p:nvPicPr>
          <p:cNvPr id="4100" name="Picture 6" descr="first.png"/>
          <p:cNvPicPr preferRelativeResize="0">
            <a:picLocks noChangeAspect="1"/>
          </p:cNvPicPr>
          <p:nvPr/>
        </p:nvPicPr>
        <p:blipFill>
          <a:blip r:embed="rId2" cstate="print"/>
          <a:srcRect/>
          <a:stretch>
            <a:fillRect/>
          </a:stretch>
        </p:blipFill>
        <p:spPr bwMode="auto">
          <a:xfrm>
            <a:off x="571500" y="609600"/>
            <a:ext cx="7962900" cy="5486400"/>
          </a:xfrm>
          <a:prstGeom prst="rect">
            <a:avLst/>
          </a:prstGeom>
          <a:noFill/>
          <a:ln w="38100">
            <a:noFill/>
            <a:miter lim="800000"/>
            <a:headEnd/>
            <a:tailEnd/>
          </a:ln>
        </p:spPr>
      </p:pic>
      <p:sp>
        <p:nvSpPr>
          <p:cNvPr id="7" name="Footer Placeholder 6"/>
          <p:cNvSpPr>
            <a:spLocks noGrp="1"/>
          </p:cNvSpPr>
          <p:nvPr>
            <p:ph type="ftr" sz="quarter" idx="11"/>
          </p:nvPr>
        </p:nvSpPr>
        <p:spPr/>
        <p:txBody>
          <a:bodyPr/>
          <a:lstStyle/>
          <a:p>
            <a:pPr>
              <a:defRPr/>
            </a:pPr>
            <a:r>
              <a:rPr lang="en-US" smtClean="0"/>
              <a:t>Visite LAPP Fevrier 2010</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2700"/>
            <a:ext cx="8229600" cy="576263"/>
          </a:xfrm>
        </p:spPr>
        <p:txBody>
          <a:bodyPr>
            <a:normAutofit fontScale="90000"/>
          </a:bodyPr>
          <a:lstStyle/>
          <a:p>
            <a:pPr eaLnBrk="1" hangingPunct="1"/>
            <a:r>
              <a:rPr lang="en-US" sz="3200" dirty="0" smtClean="0"/>
              <a:t>Two jet event at 2.36 </a:t>
            </a:r>
            <a:r>
              <a:rPr lang="en-US" sz="3200" dirty="0" err="1" smtClean="0"/>
              <a:t>TeV</a:t>
            </a:r>
            <a:r>
              <a:rPr lang="en-US" sz="3200" dirty="0" smtClean="0"/>
              <a:t> (Dec. 8</a:t>
            </a:r>
            <a:r>
              <a:rPr lang="en-US" sz="3200" baseline="30000" dirty="0" smtClean="0"/>
              <a:t>th</a:t>
            </a:r>
            <a:r>
              <a:rPr lang="en-US" sz="3200" dirty="0" smtClean="0"/>
              <a:t>)</a:t>
            </a:r>
          </a:p>
        </p:txBody>
      </p:sp>
      <p:pic>
        <p:nvPicPr>
          <p:cNvPr id="5124" name="Picture 5" descr="dijet.png"/>
          <p:cNvPicPr preferRelativeResize="0">
            <a:picLocks noChangeAspect="1"/>
          </p:cNvPicPr>
          <p:nvPr/>
        </p:nvPicPr>
        <p:blipFill>
          <a:blip r:embed="rId2" cstate="print"/>
          <a:srcRect/>
          <a:stretch>
            <a:fillRect/>
          </a:stretch>
        </p:blipFill>
        <p:spPr bwMode="auto">
          <a:xfrm>
            <a:off x="576263" y="612775"/>
            <a:ext cx="7964487" cy="5486400"/>
          </a:xfrm>
          <a:prstGeom prst="rect">
            <a:avLst/>
          </a:prstGeom>
          <a:noFill/>
          <a:ln w="38100">
            <a:noFill/>
            <a:round/>
            <a:headEnd/>
            <a:tailEnd/>
          </a:ln>
        </p:spPr>
      </p:pic>
      <p:sp>
        <p:nvSpPr>
          <p:cNvPr id="7" name="Footer Placeholder 6"/>
          <p:cNvSpPr>
            <a:spLocks noGrp="1"/>
          </p:cNvSpPr>
          <p:nvPr>
            <p:ph type="ftr" sz="quarter" idx="11"/>
          </p:nvPr>
        </p:nvSpPr>
        <p:spPr/>
        <p:txBody>
          <a:bodyPr/>
          <a:lstStyle/>
          <a:p>
            <a:pPr>
              <a:defRPr/>
            </a:pPr>
            <a:r>
              <a:rPr lang="en-US" smtClean="0"/>
              <a:t>Visite LAPP Fevrier 2010</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0"/>
            <a:ext cx="4648200" cy="1143000"/>
          </a:xfrm>
        </p:spPr>
        <p:txBody>
          <a:bodyPr/>
          <a:lstStyle/>
          <a:p>
            <a:pPr eaLnBrk="1" hangingPunct="1"/>
            <a:r>
              <a:rPr lang="en-US" smtClean="0"/>
              <a:t>Two more events</a:t>
            </a:r>
          </a:p>
        </p:txBody>
      </p:sp>
      <p:sp>
        <p:nvSpPr>
          <p:cNvPr id="3" name="Content Placeholder 2"/>
          <p:cNvSpPr>
            <a:spLocks noGrp="1"/>
          </p:cNvSpPr>
          <p:nvPr>
            <p:ph idx="1"/>
          </p:nvPr>
        </p:nvSpPr>
        <p:spPr>
          <a:xfrm>
            <a:off x="1219200" y="1219200"/>
            <a:ext cx="3429000" cy="914400"/>
          </a:xfrm>
        </p:spPr>
        <p:txBody>
          <a:bodyPr rtlCol="0">
            <a:normAutofit fontScale="92500" lnSpcReduction="10000"/>
          </a:bodyPr>
          <a:lstStyle/>
          <a:p>
            <a:pPr eaLnBrk="1" fontAlgn="auto" hangingPunct="1">
              <a:spcAft>
                <a:spcPts val="0"/>
              </a:spcAft>
              <a:buFont typeface="Arial" pitchFamily="34" charset="0"/>
              <a:buChar char="•"/>
              <a:defRPr/>
            </a:pPr>
            <a:r>
              <a:rPr lang="en-US" sz="2800" dirty="0" smtClean="0"/>
              <a:t>K</a:t>
            </a:r>
            <a:r>
              <a:rPr lang="en-US" sz="2800" baseline="-25000" dirty="0" smtClean="0"/>
              <a:t>s</a:t>
            </a:r>
            <a:r>
              <a:rPr lang="en-US" sz="2800" dirty="0" smtClean="0">
                <a:sym typeface="Wingdings" pitchFamily="2" charset="2"/>
              </a:rPr>
              <a:t></a:t>
            </a:r>
            <a:r>
              <a:rPr lang="en-US" sz="2800" dirty="0" smtClean="0">
                <a:sym typeface="Symbol"/>
              </a:rPr>
              <a:t></a:t>
            </a:r>
            <a:r>
              <a:rPr lang="en-US" sz="2800" baseline="30000" dirty="0" smtClean="0">
                <a:sym typeface="Symbol"/>
              </a:rPr>
              <a:t>+</a:t>
            </a:r>
            <a:r>
              <a:rPr lang="en-US" sz="2800" dirty="0" smtClean="0">
                <a:sym typeface="Symbol"/>
              </a:rPr>
              <a:t></a:t>
            </a:r>
            <a:r>
              <a:rPr lang="en-US" sz="2800" baseline="30000" dirty="0" smtClean="0">
                <a:sym typeface="Symbol"/>
              </a:rPr>
              <a:t>-</a:t>
            </a:r>
            <a:endParaRPr lang="en-US" sz="2800" baseline="30000" dirty="0" smtClean="0">
              <a:sym typeface="Wingdings" pitchFamily="2" charset="2"/>
            </a:endParaRPr>
          </a:p>
          <a:p>
            <a:pPr eaLnBrk="1" fontAlgn="auto" hangingPunct="1">
              <a:spcAft>
                <a:spcPts val="0"/>
              </a:spcAft>
              <a:buFont typeface="Arial" pitchFamily="34" charset="0"/>
              <a:buChar char="•"/>
              <a:defRPr/>
            </a:pPr>
            <a:r>
              <a:rPr lang="en-US" sz="2800" dirty="0" err="1" smtClean="0">
                <a:sym typeface="Wingdings" pitchFamily="2" charset="2"/>
              </a:rPr>
              <a:t>Dimuon</a:t>
            </a:r>
            <a:r>
              <a:rPr lang="en-US" sz="2800" dirty="0" smtClean="0">
                <a:sym typeface="Wingdings" pitchFamily="2" charset="2"/>
              </a:rPr>
              <a:t> event</a:t>
            </a:r>
            <a:endParaRPr lang="en-US" sz="2800" dirty="0"/>
          </a:p>
        </p:txBody>
      </p:sp>
      <p:pic>
        <p:nvPicPr>
          <p:cNvPr id="6148" name="Picture 2"/>
          <p:cNvPicPr>
            <a:picLocks noChangeAspect="1" noChangeArrowheads="1"/>
          </p:cNvPicPr>
          <p:nvPr/>
        </p:nvPicPr>
        <p:blipFill>
          <a:blip r:embed="rId2" cstate="print"/>
          <a:srcRect/>
          <a:stretch>
            <a:fillRect/>
          </a:stretch>
        </p:blipFill>
        <p:spPr bwMode="auto">
          <a:xfrm>
            <a:off x="5151438" y="0"/>
            <a:ext cx="3992562" cy="6229350"/>
          </a:xfrm>
          <a:prstGeom prst="rect">
            <a:avLst/>
          </a:prstGeom>
          <a:noFill/>
          <a:ln w="9525">
            <a:noFill/>
            <a:miter lim="800000"/>
            <a:headEnd/>
            <a:tailEnd/>
          </a:ln>
        </p:spPr>
      </p:pic>
      <p:pic>
        <p:nvPicPr>
          <p:cNvPr id="6149" name="Picture 7" descr="di-muon.png"/>
          <p:cNvPicPr preferRelativeResize="0">
            <a:picLocks noChangeAspect="1"/>
          </p:cNvPicPr>
          <p:nvPr/>
        </p:nvPicPr>
        <p:blipFill>
          <a:blip r:embed="rId3" cstate="print"/>
          <a:srcRect/>
          <a:stretch>
            <a:fillRect/>
          </a:stretch>
        </p:blipFill>
        <p:spPr bwMode="auto">
          <a:xfrm>
            <a:off x="30163" y="2706189"/>
            <a:ext cx="5111750" cy="3521075"/>
          </a:xfrm>
          <a:prstGeom prst="rect">
            <a:avLst/>
          </a:prstGeom>
          <a:noFill/>
          <a:ln w="38100">
            <a:noFill/>
            <a:miter lim="800000"/>
            <a:headEnd/>
            <a:tailEnd/>
          </a:ln>
        </p:spPr>
      </p:pic>
      <p:sp>
        <p:nvSpPr>
          <p:cNvPr id="8" name="Footer Placeholder 7"/>
          <p:cNvSpPr>
            <a:spLocks noGrp="1"/>
          </p:cNvSpPr>
          <p:nvPr>
            <p:ph type="ftr" sz="quarter" idx="11"/>
          </p:nvPr>
        </p:nvSpPr>
        <p:spPr/>
        <p:txBody>
          <a:bodyPr/>
          <a:lstStyle/>
          <a:p>
            <a:pPr>
              <a:defRPr/>
            </a:pPr>
            <a:r>
              <a:rPr lang="en-US" smtClean="0"/>
              <a:t>Visite LAPP Fevrier 2010</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1500166" y="142852"/>
            <a:ext cx="6072230" cy="1200329"/>
          </a:xfrm>
          <a:prstGeom prst="rect">
            <a:avLst/>
          </a:prstGeom>
          <a:noFill/>
          <a:ln w="9525">
            <a:noFill/>
            <a:miter lim="800000"/>
            <a:headEnd/>
            <a:tailEnd/>
          </a:ln>
        </p:spPr>
        <p:txBody>
          <a:bodyPr wrap="square">
            <a:spAutoFit/>
          </a:bodyPr>
          <a:lstStyle/>
          <a:p>
            <a:pPr algn="ctr"/>
            <a:r>
              <a:rPr lang="fr-FR" sz="3600" b="1" i="1" dirty="0" smtClean="0">
                <a:solidFill>
                  <a:srgbClr val="FF0000"/>
                </a:solidFill>
              </a:rPr>
              <a:t>Le détecteur </a:t>
            </a:r>
            <a:r>
              <a:rPr lang="fr-FR" sz="3600" b="1" i="1" dirty="0" err="1" smtClean="0">
                <a:solidFill>
                  <a:srgbClr val="FF0000"/>
                </a:solidFill>
              </a:rPr>
              <a:t>LHCb</a:t>
            </a:r>
            <a:r>
              <a:rPr lang="fr-FR" sz="3600" b="1" i="1" dirty="0" smtClean="0">
                <a:solidFill>
                  <a:srgbClr val="FF0000"/>
                </a:solidFill>
              </a:rPr>
              <a:t>…</a:t>
            </a:r>
          </a:p>
          <a:p>
            <a:pPr algn="ctr"/>
            <a:r>
              <a:rPr lang="fr-FR" sz="3600" b="1" i="1" dirty="0" smtClean="0">
                <a:solidFill>
                  <a:srgbClr val="FF0000"/>
                </a:solidFill>
              </a:rPr>
              <a:t> Etudie les hadrons « beaux »</a:t>
            </a:r>
            <a:endParaRPr lang="fr-FR" sz="3600" b="1" dirty="0">
              <a:solidFill>
                <a:srgbClr val="FF0000"/>
              </a:solidFill>
            </a:endParaRPr>
          </a:p>
        </p:txBody>
      </p:sp>
      <p:sp>
        <p:nvSpPr>
          <p:cNvPr id="5" name="Espace réservé du pied de page 4"/>
          <p:cNvSpPr>
            <a:spLocks noGrp="1"/>
          </p:cNvSpPr>
          <p:nvPr>
            <p:ph type="ftr" sz="quarter" idx="11"/>
          </p:nvPr>
        </p:nvSpPr>
        <p:spPr/>
        <p:txBody>
          <a:bodyPr/>
          <a:lstStyle/>
          <a:p>
            <a:r>
              <a:rPr lang="fr-FR" smtClean="0"/>
              <a:t>Visite LAPP Fevrier 2010</a:t>
            </a:r>
            <a:endParaRPr lang="fr-BE" dirty="0"/>
          </a:p>
        </p:txBody>
      </p:sp>
      <p:pic>
        <p:nvPicPr>
          <p:cNvPr id="7" name="Picture 4" descr="LHCbCavernDec06"/>
          <p:cNvPicPr>
            <a:picLocks noChangeAspect="1" noChangeArrowheads="1"/>
          </p:cNvPicPr>
          <p:nvPr/>
        </p:nvPicPr>
        <p:blipFill>
          <a:blip r:embed="rId2" cstate="print"/>
          <a:srcRect/>
          <a:stretch>
            <a:fillRect/>
          </a:stretch>
        </p:blipFill>
        <p:spPr bwMode="auto">
          <a:xfrm>
            <a:off x="142844" y="1285860"/>
            <a:ext cx="6540055" cy="4357718"/>
          </a:xfrm>
          <a:prstGeom prst="rect">
            <a:avLst/>
          </a:prstGeom>
          <a:noFill/>
          <a:ln w="9525">
            <a:noFill/>
            <a:miter lim="800000"/>
            <a:headEnd/>
            <a:tailEnd/>
          </a:ln>
        </p:spPr>
      </p:pic>
      <p:sp>
        <p:nvSpPr>
          <p:cNvPr id="8" name="ZoneTexte 7"/>
          <p:cNvSpPr txBox="1"/>
          <p:nvPr/>
        </p:nvSpPr>
        <p:spPr>
          <a:xfrm>
            <a:off x="6929454" y="3357562"/>
            <a:ext cx="2000264" cy="2308324"/>
          </a:xfrm>
          <a:prstGeom prst="rect">
            <a:avLst/>
          </a:prstGeom>
          <a:solidFill>
            <a:srgbClr val="0070C0"/>
          </a:solidFill>
        </p:spPr>
        <p:txBody>
          <a:bodyPr wrap="square" rtlCol="0">
            <a:spAutoFit/>
          </a:bodyPr>
          <a:lstStyle/>
          <a:p>
            <a:r>
              <a:rPr lang="fr-FR" sz="2400" b="1" dirty="0" smtClean="0">
                <a:solidFill>
                  <a:schemeClr val="bg1"/>
                </a:solidFill>
                <a:latin typeface="Comic Sans MS" pitchFamily="66" charset="0"/>
              </a:rPr>
              <a:t>Pour Etudier l'asymétrie matière – </a:t>
            </a:r>
            <a:r>
              <a:rPr lang="fr-FR" sz="2400" b="1" dirty="0" err="1" smtClean="0">
                <a:solidFill>
                  <a:schemeClr val="bg1"/>
                </a:solidFill>
                <a:latin typeface="Comic Sans MS" pitchFamily="66" charset="0"/>
              </a:rPr>
              <a:t>anti-matière</a:t>
            </a:r>
            <a:endParaRPr lang="fr-FR" sz="2400" dirty="0">
              <a:solidFill>
                <a:schemeClr val="bg1"/>
              </a:solidFill>
            </a:endParaRPr>
          </a:p>
        </p:txBody>
      </p:sp>
      <p:sp>
        <p:nvSpPr>
          <p:cNvPr id="10" name="ZoneTexte 9"/>
          <p:cNvSpPr txBox="1"/>
          <p:nvPr/>
        </p:nvSpPr>
        <p:spPr>
          <a:xfrm>
            <a:off x="6858016" y="1357298"/>
            <a:ext cx="1914627" cy="120032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400" b="1" dirty="0" smtClean="0"/>
              <a:t>B</a:t>
            </a:r>
            <a:r>
              <a:rPr lang="fr-FR" sz="2400" b="1" baseline="30000" dirty="0" smtClean="0"/>
              <a:t>+  </a:t>
            </a:r>
            <a:r>
              <a:rPr lang="fr-FR" sz="2400" b="1" dirty="0" smtClean="0"/>
              <a:t>: anti b – u</a:t>
            </a:r>
          </a:p>
          <a:p>
            <a:r>
              <a:rPr lang="fr-FR" sz="2400" b="1" dirty="0" smtClean="0"/>
              <a:t>B</a:t>
            </a:r>
            <a:r>
              <a:rPr lang="fr-FR" sz="2400" b="1" baseline="30000" dirty="0" smtClean="0"/>
              <a:t>0</a:t>
            </a:r>
            <a:r>
              <a:rPr lang="fr-FR" sz="2400" b="1" baseline="-25000" dirty="0" smtClean="0"/>
              <a:t>d</a:t>
            </a:r>
            <a:r>
              <a:rPr lang="fr-FR" sz="2400" b="1" dirty="0" smtClean="0"/>
              <a:t>: anti b – d</a:t>
            </a:r>
          </a:p>
          <a:p>
            <a:r>
              <a:rPr lang="fr-FR" sz="2400" b="1" dirty="0" smtClean="0"/>
              <a:t>B</a:t>
            </a:r>
            <a:r>
              <a:rPr lang="fr-FR" sz="2400" b="1" baseline="30000" dirty="0" smtClean="0"/>
              <a:t>0</a:t>
            </a:r>
            <a:r>
              <a:rPr lang="fr-FR" sz="2400" b="1" baseline="-25000" dirty="0" smtClean="0"/>
              <a:t>s</a:t>
            </a:r>
            <a:r>
              <a:rPr lang="fr-FR" sz="2400" b="1" dirty="0" smtClean="0"/>
              <a:t>: anti b – 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Stages 3iemes, 19 janvier 2009</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35</a:t>
            </a:fld>
            <a:endParaRPr lang="fr-BE"/>
          </a:p>
        </p:txBody>
      </p:sp>
      <p:sp>
        <p:nvSpPr>
          <p:cNvPr id="4" name="Text Box 3"/>
          <p:cNvSpPr txBox="1">
            <a:spLocks noChangeArrowheads="1"/>
          </p:cNvSpPr>
          <p:nvPr/>
        </p:nvSpPr>
        <p:spPr bwMode="auto">
          <a:xfrm>
            <a:off x="2857488" y="214290"/>
            <a:ext cx="4238661" cy="646331"/>
          </a:xfrm>
          <a:prstGeom prst="rect">
            <a:avLst/>
          </a:prstGeom>
          <a:noFill/>
          <a:ln w="9525">
            <a:noFill/>
            <a:miter lim="800000"/>
            <a:headEnd/>
            <a:tailEnd/>
          </a:ln>
        </p:spPr>
        <p:txBody>
          <a:bodyPr wrap="none">
            <a:spAutoFit/>
          </a:bodyPr>
          <a:lstStyle/>
          <a:p>
            <a:r>
              <a:rPr lang="fr-FR" sz="3600" b="1" i="1" dirty="0" smtClean="0">
                <a:solidFill>
                  <a:srgbClr val="FF0000"/>
                </a:solidFill>
              </a:rPr>
              <a:t>Le détecteur </a:t>
            </a:r>
            <a:r>
              <a:rPr lang="fr-FR" sz="3600" b="1" i="1" dirty="0" err="1" smtClean="0">
                <a:solidFill>
                  <a:srgbClr val="FF0000"/>
                </a:solidFill>
              </a:rPr>
              <a:t>LHCb</a:t>
            </a:r>
            <a:r>
              <a:rPr lang="fr-FR" sz="3600" b="1" i="1" dirty="0" smtClean="0">
                <a:solidFill>
                  <a:srgbClr val="FF0000"/>
                </a:solidFill>
              </a:rPr>
              <a:t> (2)</a:t>
            </a:r>
            <a:endParaRPr lang="fr-FR" sz="3600" b="1" dirty="0">
              <a:solidFill>
                <a:srgbClr val="FF0000"/>
              </a:solidFill>
            </a:endParaRPr>
          </a:p>
        </p:txBody>
      </p:sp>
      <p:pic>
        <p:nvPicPr>
          <p:cNvPr id="5" name="Picture 6"/>
          <p:cNvPicPr>
            <a:picLocks noChangeAspect="1" noChangeArrowheads="1"/>
          </p:cNvPicPr>
          <p:nvPr/>
        </p:nvPicPr>
        <p:blipFill>
          <a:blip r:embed="rId3" cstate="print"/>
          <a:srcRect/>
          <a:stretch>
            <a:fillRect/>
          </a:stretch>
        </p:blipFill>
        <p:spPr bwMode="auto">
          <a:xfrm>
            <a:off x="428597" y="857249"/>
            <a:ext cx="8715404" cy="5757613"/>
          </a:xfrm>
          <a:prstGeom prst="rect">
            <a:avLst/>
          </a:prstGeom>
          <a:noFill/>
          <a:ln w="9525" algn="ctr">
            <a:noFill/>
            <a:miter lim="800000"/>
            <a:headEnd/>
            <a:tailEnd/>
          </a:ln>
        </p:spPr>
      </p:pic>
      <p:sp>
        <p:nvSpPr>
          <p:cNvPr id="6" name="ZoneTexte 5"/>
          <p:cNvSpPr txBox="1"/>
          <p:nvPr/>
        </p:nvSpPr>
        <p:spPr>
          <a:xfrm>
            <a:off x="2214546" y="2500306"/>
            <a:ext cx="1117935" cy="461665"/>
          </a:xfrm>
          <a:prstGeom prst="rect">
            <a:avLst/>
          </a:prstGeom>
          <a:solidFill>
            <a:srgbClr val="00B0F0"/>
          </a:solidFill>
        </p:spPr>
        <p:txBody>
          <a:bodyPr wrap="none" rtlCol="0">
            <a:spAutoFit/>
          </a:bodyPr>
          <a:lstStyle/>
          <a:p>
            <a:r>
              <a:rPr lang="fr-FR" sz="2400" b="1" dirty="0" smtClean="0">
                <a:solidFill>
                  <a:schemeClr val="bg1"/>
                </a:solidFill>
              </a:rPr>
              <a:t>Aimant</a:t>
            </a:r>
            <a:endParaRPr lang="fr-FR" sz="2400" b="1" dirty="0">
              <a:solidFill>
                <a:schemeClr val="bg1"/>
              </a:solidFill>
            </a:endParaRPr>
          </a:p>
        </p:txBody>
      </p:sp>
      <p:sp>
        <p:nvSpPr>
          <p:cNvPr id="7" name="ZoneTexte 6"/>
          <p:cNvSpPr txBox="1"/>
          <p:nvPr/>
        </p:nvSpPr>
        <p:spPr>
          <a:xfrm>
            <a:off x="3071802" y="1071546"/>
            <a:ext cx="1571635" cy="1200329"/>
          </a:xfrm>
          <a:prstGeom prst="rect">
            <a:avLst/>
          </a:prstGeom>
          <a:solidFill>
            <a:srgbClr val="CC9900"/>
          </a:solidFill>
        </p:spPr>
        <p:txBody>
          <a:bodyPr wrap="square" rtlCol="0">
            <a:spAutoFit/>
          </a:bodyPr>
          <a:lstStyle/>
          <a:p>
            <a:r>
              <a:rPr lang="fr-FR" sz="2400" b="1" dirty="0" smtClean="0">
                <a:solidFill>
                  <a:schemeClr val="bg1"/>
                </a:solidFill>
              </a:rPr>
              <a:t>Détecteur de traces chargées</a:t>
            </a:r>
            <a:endParaRPr lang="fr-FR" sz="2400" b="1" dirty="0">
              <a:solidFill>
                <a:schemeClr val="bg1"/>
              </a:solidFill>
            </a:endParaRPr>
          </a:p>
        </p:txBody>
      </p:sp>
      <p:sp>
        <p:nvSpPr>
          <p:cNvPr id="14" name="Forme libre 13"/>
          <p:cNvSpPr/>
          <p:nvPr/>
        </p:nvSpPr>
        <p:spPr>
          <a:xfrm>
            <a:off x="192505" y="3128211"/>
            <a:ext cx="7567863" cy="1215189"/>
          </a:xfrm>
          <a:custGeom>
            <a:avLst/>
            <a:gdLst>
              <a:gd name="connsiteX0" fmla="*/ 0 w 7567863"/>
              <a:gd name="connsiteY0" fmla="*/ 1215189 h 1215189"/>
              <a:gd name="connsiteX1" fmla="*/ 2346158 w 7567863"/>
              <a:gd name="connsiteY1" fmla="*/ 1130968 h 1215189"/>
              <a:gd name="connsiteX2" fmla="*/ 3681663 w 7567863"/>
              <a:gd name="connsiteY2" fmla="*/ 926431 h 1215189"/>
              <a:gd name="connsiteX3" fmla="*/ 7567863 w 7567863"/>
              <a:gd name="connsiteY3" fmla="*/ 0 h 1215189"/>
              <a:gd name="connsiteX4" fmla="*/ 7363327 w 7567863"/>
              <a:gd name="connsiteY4" fmla="*/ 48126 h 121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7863" h="1215189">
                <a:moveTo>
                  <a:pt x="0" y="1215189"/>
                </a:moveTo>
                <a:cubicBezTo>
                  <a:pt x="866274" y="1197141"/>
                  <a:pt x="1732548" y="1179094"/>
                  <a:pt x="2346158" y="1130968"/>
                </a:cubicBezTo>
                <a:cubicBezTo>
                  <a:pt x="2959769" y="1082842"/>
                  <a:pt x="2811379" y="1114926"/>
                  <a:pt x="3681663" y="926431"/>
                </a:cubicBezTo>
                <a:cubicBezTo>
                  <a:pt x="4551947" y="737936"/>
                  <a:pt x="7567863" y="0"/>
                  <a:pt x="7567863" y="0"/>
                </a:cubicBezTo>
                <a:lnTo>
                  <a:pt x="7363327" y="48126"/>
                </a:ln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0" y="2571744"/>
            <a:ext cx="1214446" cy="923330"/>
          </a:xfrm>
          <a:prstGeom prst="rect">
            <a:avLst/>
          </a:prstGeom>
          <a:solidFill>
            <a:srgbClr val="FFFF00"/>
          </a:solidFill>
        </p:spPr>
        <p:txBody>
          <a:bodyPr wrap="square" rtlCol="0">
            <a:spAutoFit/>
          </a:bodyPr>
          <a:lstStyle/>
          <a:p>
            <a:r>
              <a:rPr lang="fr-FR" b="1" dirty="0" smtClean="0"/>
              <a:t>Détecteur de vertex (silicium)</a:t>
            </a:r>
            <a:endParaRPr lang="fr-FR" b="1" dirty="0"/>
          </a:p>
        </p:txBody>
      </p:sp>
      <p:sp>
        <p:nvSpPr>
          <p:cNvPr id="16" name="ZoneTexte 15"/>
          <p:cNvSpPr txBox="1"/>
          <p:nvPr/>
        </p:nvSpPr>
        <p:spPr>
          <a:xfrm>
            <a:off x="1000100" y="1571612"/>
            <a:ext cx="1428760" cy="923330"/>
          </a:xfrm>
          <a:prstGeom prst="rect">
            <a:avLst/>
          </a:prstGeom>
          <a:solidFill>
            <a:srgbClr val="FFC000"/>
          </a:solidFill>
        </p:spPr>
        <p:txBody>
          <a:bodyPr wrap="square" rtlCol="0">
            <a:spAutoFit/>
          </a:bodyPr>
          <a:lstStyle/>
          <a:p>
            <a:r>
              <a:rPr lang="fr-FR" b="1" dirty="0" smtClean="0"/>
              <a:t>Détecteur </a:t>
            </a:r>
            <a:r>
              <a:rPr lang="fr-FR" b="1" dirty="0" err="1" smtClean="0"/>
              <a:t>Čerenkov</a:t>
            </a:r>
            <a:r>
              <a:rPr lang="fr-FR" b="1" dirty="0" smtClean="0"/>
              <a:t> n</a:t>
            </a:r>
            <a:r>
              <a:rPr lang="fr-FR" b="1" baseline="30000" dirty="0" smtClean="0"/>
              <a:t>0</a:t>
            </a:r>
            <a:r>
              <a:rPr lang="fr-FR" b="1" dirty="0" smtClean="0"/>
              <a:t>1</a:t>
            </a:r>
          </a:p>
        </p:txBody>
      </p:sp>
      <p:sp>
        <p:nvSpPr>
          <p:cNvPr id="17" name="ZoneTexte 16"/>
          <p:cNvSpPr txBox="1"/>
          <p:nvPr/>
        </p:nvSpPr>
        <p:spPr>
          <a:xfrm>
            <a:off x="4786314" y="1000108"/>
            <a:ext cx="1143008" cy="923330"/>
          </a:xfrm>
          <a:prstGeom prst="rect">
            <a:avLst/>
          </a:prstGeom>
          <a:solidFill>
            <a:srgbClr val="FFFF00"/>
          </a:solidFill>
        </p:spPr>
        <p:txBody>
          <a:bodyPr wrap="square" rtlCol="0">
            <a:spAutoFit/>
          </a:bodyPr>
          <a:lstStyle/>
          <a:p>
            <a:r>
              <a:rPr lang="fr-FR" b="1" dirty="0" smtClean="0"/>
              <a:t>Détecteur </a:t>
            </a:r>
            <a:r>
              <a:rPr lang="fr-FR" b="1" dirty="0" err="1" smtClean="0"/>
              <a:t>Čerenkov</a:t>
            </a:r>
            <a:r>
              <a:rPr lang="fr-FR" b="1" dirty="0" smtClean="0"/>
              <a:t> n</a:t>
            </a:r>
            <a:r>
              <a:rPr lang="fr-FR" b="1" baseline="30000" dirty="0" smtClean="0"/>
              <a:t>0</a:t>
            </a:r>
            <a:r>
              <a:rPr lang="fr-FR" b="1" dirty="0" smtClean="0"/>
              <a:t>2</a:t>
            </a:r>
          </a:p>
        </p:txBody>
      </p:sp>
      <p:cxnSp>
        <p:nvCxnSpPr>
          <p:cNvPr id="19" name="Connecteur droit avec flèche 18"/>
          <p:cNvCxnSpPr>
            <a:stCxn id="15" idx="2"/>
          </p:cNvCxnSpPr>
          <p:nvPr/>
        </p:nvCxnSpPr>
        <p:spPr>
          <a:xfrm rot="16200000" flipH="1">
            <a:off x="586665" y="3515631"/>
            <a:ext cx="505430" cy="4643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16" idx="2"/>
          </p:cNvCxnSpPr>
          <p:nvPr/>
        </p:nvCxnSpPr>
        <p:spPr>
          <a:xfrm rot="16200000" flipH="1">
            <a:off x="1104575" y="3104847"/>
            <a:ext cx="1291248" cy="714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7" idx="2"/>
          </p:cNvCxnSpPr>
          <p:nvPr/>
        </p:nvCxnSpPr>
        <p:spPr>
          <a:xfrm rot="16200000" flipH="1">
            <a:off x="3279058" y="2850437"/>
            <a:ext cx="1228563" cy="714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17" idx="2"/>
          </p:cNvCxnSpPr>
          <p:nvPr/>
        </p:nvCxnSpPr>
        <p:spPr>
          <a:xfrm rot="5400000">
            <a:off x="4390723" y="2247591"/>
            <a:ext cx="1291248" cy="6429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8082" y="428604"/>
            <a:ext cx="1571635" cy="1200329"/>
          </a:xfrm>
          <a:prstGeom prst="rect">
            <a:avLst/>
          </a:prstGeom>
          <a:solidFill>
            <a:srgbClr val="33CC33"/>
          </a:solidFill>
        </p:spPr>
        <p:txBody>
          <a:bodyPr wrap="square" rtlCol="0">
            <a:spAutoFit/>
          </a:bodyPr>
          <a:lstStyle/>
          <a:p>
            <a:r>
              <a:rPr lang="fr-FR" sz="2400" b="1" dirty="0" smtClean="0">
                <a:solidFill>
                  <a:schemeClr val="bg1"/>
                </a:solidFill>
              </a:rPr>
              <a:t>Détecteurs de traces (muons)</a:t>
            </a:r>
            <a:endParaRPr lang="fr-FR" sz="2400" b="1" dirty="0">
              <a:solidFill>
                <a:schemeClr val="bg1"/>
              </a:solidFill>
            </a:endParaRPr>
          </a:p>
        </p:txBody>
      </p:sp>
      <p:cxnSp>
        <p:nvCxnSpPr>
          <p:cNvPr id="30" name="Connecteur droit avec flèche 29"/>
          <p:cNvCxnSpPr>
            <a:stCxn id="28" idx="2"/>
          </p:cNvCxnSpPr>
          <p:nvPr/>
        </p:nvCxnSpPr>
        <p:spPr>
          <a:xfrm rot="5400000">
            <a:off x="7315305" y="1743148"/>
            <a:ext cx="942811" cy="7143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8" idx="2"/>
          </p:cNvCxnSpPr>
          <p:nvPr/>
        </p:nvCxnSpPr>
        <p:spPr>
          <a:xfrm rot="5400000">
            <a:off x="7029553" y="1600272"/>
            <a:ext cx="1085687" cy="1143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4071934" y="6027003"/>
            <a:ext cx="1697131" cy="830997"/>
          </a:xfrm>
          <a:prstGeom prst="rect">
            <a:avLst/>
          </a:prstGeom>
          <a:solidFill>
            <a:srgbClr val="00B0F0"/>
          </a:solidFill>
        </p:spPr>
        <p:txBody>
          <a:bodyPr wrap="none" rtlCol="0">
            <a:spAutoFit/>
          </a:bodyPr>
          <a:lstStyle/>
          <a:p>
            <a:pPr algn="ctr"/>
            <a:r>
              <a:rPr lang="fr-FR" sz="2400" b="1" dirty="0" smtClean="0">
                <a:solidFill>
                  <a:schemeClr val="bg1"/>
                </a:solidFill>
              </a:rPr>
              <a:t>Calorimètre</a:t>
            </a:r>
          </a:p>
          <a:p>
            <a:pPr algn="ctr"/>
            <a:r>
              <a:rPr lang="fr-FR" sz="2400" b="1" dirty="0" smtClean="0">
                <a:solidFill>
                  <a:schemeClr val="bg1"/>
                </a:solidFill>
              </a:rPr>
              <a:t>e, </a:t>
            </a:r>
            <a:r>
              <a:rPr lang="fr-FR" sz="2400" b="1" dirty="0" smtClean="0">
                <a:solidFill>
                  <a:schemeClr val="bg1"/>
                </a:solidFill>
                <a:latin typeface="Symbol" pitchFamily="18" charset="2"/>
              </a:rPr>
              <a:t>g</a:t>
            </a:r>
          </a:p>
        </p:txBody>
      </p:sp>
      <p:cxnSp>
        <p:nvCxnSpPr>
          <p:cNvPr id="39" name="Connecteur droit avec flèche 38"/>
          <p:cNvCxnSpPr>
            <a:stCxn id="37" idx="0"/>
          </p:cNvCxnSpPr>
          <p:nvPr/>
        </p:nvCxnSpPr>
        <p:spPr>
          <a:xfrm rot="5400000" flipH="1" flipV="1">
            <a:off x="4840291" y="5509474"/>
            <a:ext cx="597739" cy="4373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57818" y="2000240"/>
            <a:ext cx="1697131" cy="830997"/>
          </a:xfrm>
          <a:prstGeom prst="rect">
            <a:avLst/>
          </a:prstGeom>
          <a:solidFill>
            <a:srgbClr val="3703C9"/>
          </a:solidFill>
        </p:spPr>
        <p:txBody>
          <a:bodyPr wrap="none" rtlCol="0">
            <a:spAutoFit/>
          </a:bodyPr>
          <a:lstStyle/>
          <a:p>
            <a:pPr algn="ctr"/>
            <a:r>
              <a:rPr lang="fr-FR" sz="2400" b="1" dirty="0" smtClean="0">
                <a:solidFill>
                  <a:schemeClr val="bg1"/>
                </a:solidFill>
              </a:rPr>
              <a:t>Calorimètre</a:t>
            </a:r>
          </a:p>
          <a:p>
            <a:pPr algn="ctr"/>
            <a:r>
              <a:rPr lang="fr-FR" sz="2400" b="1" dirty="0" smtClean="0">
                <a:solidFill>
                  <a:schemeClr val="bg1"/>
                </a:solidFill>
              </a:rPr>
              <a:t>hadronique</a:t>
            </a:r>
            <a:endParaRPr lang="fr-FR" sz="2400" b="1" dirty="0" smtClean="0">
              <a:solidFill>
                <a:schemeClr val="bg1"/>
              </a:solidFill>
              <a:latin typeface="Symbol" pitchFamily="18" charset="2"/>
            </a:endParaRPr>
          </a:p>
        </p:txBody>
      </p:sp>
      <p:cxnSp>
        <p:nvCxnSpPr>
          <p:cNvPr id="36" name="Connecteur droit avec flèche 35"/>
          <p:cNvCxnSpPr>
            <a:stCxn id="28" idx="2"/>
          </p:cNvCxnSpPr>
          <p:nvPr/>
        </p:nvCxnSpPr>
        <p:spPr>
          <a:xfrm rot="5400000">
            <a:off x="6493768" y="1421677"/>
            <a:ext cx="1442877" cy="1857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stCxn id="28" idx="2"/>
          </p:cNvCxnSpPr>
          <p:nvPr/>
        </p:nvCxnSpPr>
        <p:spPr>
          <a:xfrm rot="5400000">
            <a:off x="6743801" y="1528834"/>
            <a:ext cx="1300001" cy="15001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stCxn id="41" idx="2"/>
          </p:cNvCxnSpPr>
          <p:nvPr/>
        </p:nvCxnSpPr>
        <p:spPr>
          <a:xfrm rot="5400000">
            <a:off x="5876129" y="2884430"/>
            <a:ext cx="383449" cy="277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rot="16200000" flipH="1">
            <a:off x="2500298" y="3214685"/>
            <a:ext cx="571507"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0" y="0"/>
            <a:ext cx="6072230" cy="1200329"/>
          </a:xfrm>
          <a:prstGeom prst="rect">
            <a:avLst/>
          </a:prstGeom>
          <a:noFill/>
          <a:ln w="9525">
            <a:noFill/>
            <a:miter lim="800000"/>
            <a:headEnd/>
            <a:tailEnd/>
          </a:ln>
        </p:spPr>
        <p:txBody>
          <a:bodyPr wrap="square">
            <a:spAutoFit/>
          </a:bodyPr>
          <a:lstStyle/>
          <a:p>
            <a:pPr algn="ctr"/>
            <a:r>
              <a:rPr lang="fr-FR" sz="3600" b="1" i="1" dirty="0" smtClean="0">
                <a:solidFill>
                  <a:srgbClr val="FF0000"/>
                </a:solidFill>
              </a:rPr>
              <a:t>Le détecteur </a:t>
            </a:r>
            <a:r>
              <a:rPr lang="fr-FR" sz="3600" b="1" i="1" dirty="0" err="1" smtClean="0">
                <a:solidFill>
                  <a:srgbClr val="FF0000"/>
                </a:solidFill>
              </a:rPr>
              <a:t>LHCb</a:t>
            </a:r>
            <a:r>
              <a:rPr lang="fr-FR" sz="3600" b="1" i="1" dirty="0" smtClean="0">
                <a:solidFill>
                  <a:srgbClr val="FF0000"/>
                </a:solidFill>
              </a:rPr>
              <a:t>…</a:t>
            </a:r>
          </a:p>
          <a:p>
            <a:pPr algn="ctr"/>
            <a:r>
              <a:rPr lang="fr-FR" sz="3600" b="1" i="1" dirty="0" smtClean="0">
                <a:solidFill>
                  <a:srgbClr val="FF0000"/>
                </a:solidFill>
              </a:rPr>
              <a:t> Etudie les hadrons « beaux »</a:t>
            </a:r>
            <a:endParaRPr lang="fr-FR" sz="3600" b="1" dirty="0">
              <a:solidFill>
                <a:srgbClr val="FF0000"/>
              </a:solidFill>
            </a:endParaRPr>
          </a:p>
        </p:txBody>
      </p:sp>
      <p:sp>
        <p:nvSpPr>
          <p:cNvPr id="5" name="Espace réservé du pied de page 4"/>
          <p:cNvSpPr>
            <a:spLocks noGrp="1"/>
          </p:cNvSpPr>
          <p:nvPr>
            <p:ph type="ftr" sz="quarter" idx="11"/>
          </p:nvPr>
        </p:nvSpPr>
        <p:spPr/>
        <p:txBody>
          <a:bodyPr/>
          <a:lstStyle/>
          <a:p>
            <a:r>
              <a:rPr lang="fr-FR" smtClean="0"/>
              <a:t>Visite LAPP Fevrier 2010</a:t>
            </a:r>
            <a:endParaRPr lang="fr-BE" dirty="0"/>
          </a:p>
        </p:txBody>
      </p:sp>
      <p:sp>
        <p:nvSpPr>
          <p:cNvPr id="6" name="ZoneTexte 5"/>
          <p:cNvSpPr txBox="1"/>
          <p:nvPr/>
        </p:nvSpPr>
        <p:spPr>
          <a:xfrm>
            <a:off x="6000760" y="5786454"/>
            <a:ext cx="2844881" cy="400110"/>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LHC/ accélérateurs</a:t>
            </a:r>
            <a:endParaRPr lang="fr-FR" sz="2000" b="1" dirty="0"/>
          </a:p>
        </p:txBody>
      </p:sp>
      <p:pic>
        <p:nvPicPr>
          <p:cNvPr id="7" name="Picture 4" descr="LHCbCavernDec06"/>
          <p:cNvPicPr>
            <a:picLocks noChangeAspect="1" noChangeArrowheads="1"/>
          </p:cNvPicPr>
          <p:nvPr/>
        </p:nvPicPr>
        <p:blipFill>
          <a:blip r:embed="rId2" cstate="print"/>
          <a:srcRect/>
          <a:stretch>
            <a:fillRect/>
          </a:stretch>
        </p:blipFill>
        <p:spPr bwMode="auto">
          <a:xfrm>
            <a:off x="6248400" y="152400"/>
            <a:ext cx="2590800" cy="1726281"/>
          </a:xfrm>
          <a:prstGeom prst="rect">
            <a:avLst/>
          </a:prstGeom>
          <a:noFill/>
          <a:ln w="9525">
            <a:noFill/>
            <a:miter lim="800000"/>
            <a:headEnd/>
            <a:tailEnd/>
          </a:ln>
        </p:spPr>
      </p:pic>
      <p:pic>
        <p:nvPicPr>
          <p:cNvPr id="11" name="Image 10" descr="LHCB_63872_03714_0.jpg"/>
          <p:cNvPicPr>
            <a:picLocks noChangeAspect="1"/>
          </p:cNvPicPr>
          <p:nvPr/>
        </p:nvPicPr>
        <p:blipFill>
          <a:blip r:embed="rId3" cstate="print"/>
          <a:stretch>
            <a:fillRect/>
          </a:stretch>
        </p:blipFill>
        <p:spPr>
          <a:xfrm>
            <a:off x="0" y="1295400"/>
            <a:ext cx="9144000" cy="5192429"/>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571500" y="571500"/>
            <a:ext cx="5429250" cy="846138"/>
          </a:xfrm>
        </p:spPr>
        <p:txBody>
          <a:bodyPr>
            <a:normAutofit/>
          </a:bodyPr>
          <a:lstStyle/>
          <a:p>
            <a:pPr eaLnBrk="1" hangingPunct="1"/>
            <a:r>
              <a:rPr lang="en-US" dirty="0" smtClean="0">
                <a:solidFill>
                  <a:srgbClr val="FF0000"/>
                </a:solidFill>
              </a:rPr>
              <a:t>Les neutrinos: OPERA</a:t>
            </a:r>
          </a:p>
        </p:txBody>
      </p:sp>
      <p:sp>
        <p:nvSpPr>
          <p:cNvPr id="49" name="Espace réservé du pied de page 48"/>
          <p:cNvSpPr>
            <a:spLocks noGrp="1"/>
          </p:cNvSpPr>
          <p:nvPr>
            <p:ph type="ftr" sz="quarter" idx="11"/>
          </p:nvPr>
        </p:nvSpPr>
        <p:spPr/>
        <p:txBody>
          <a:bodyPr/>
          <a:lstStyle/>
          <a:p>
            <a:pPr>
              <a:defRPr/>
            </a:pPr>
            <a:r>
              <a:rPr lang="fr-FR" smtClean="0"/>
              <a:t>Jean-Pierre Lees, Stages 3iemes, 19 janvier 2009</a:t>
            </a:r>
            <a:endParaRPr lang="fr-FR" dirty="0"/>
          </a:p>
        </p:txBody>
      </p:sp>
      <p:sp>
        <p:nvSpPr>
          <p:cNvPr id="48" name="Espace réservé du numéro de diapositive 47"/>
          <p:cNvSpPr>
            <a:spLocks noGrp="1"/>
          </p:cNvSpPr>
          <p:nvPr>
            <p:ph type="sldNum" sz="quarter" idx="12"/>
          </p:nvPr>
        </p:nvSpPr>
        <p:spPr/>
        <p:txBody>
          <a:bodyPr/>
          <a:lstStyle/>
          <a:p>
            <a:pPr>
              <a:defRPr/>
            </a:pPr>
            <a:fld id="{C3C0A238-3F66-490F-ADDC-7C414ED936D2}" type="slidenum">
              <a:rPr lang="fr-FR" smtClean="0"/>
              <a:pPr>
                <a:defRPr/>
              </a:pPr>
              <a:t>37</a:t>
            </a:fld>
            <a:endParaRPr lang="fr-FR" dirty="0"/>
          </a:p>
        </p:txBody>
      </p:sp>
      <p:sp>
        <p:nvSpPr>
          <p:cNvPr id="15364"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15370"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15371"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2"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3"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4"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5"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6"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7"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8"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15379"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15380"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15381"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15382"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15383"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15384"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15385"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15386"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15387"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15388"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15389"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15390"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15391"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15392"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15393"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15394"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15395"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15396"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15397"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15398"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15399"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15400"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15401"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15402"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15403"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15404"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15366"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15367"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15368" name="Picture 76" descr="SSL12603"/>
          <p:cNvPicPr>
            <a:picLocks noChangeAspect="1" noChangeArrowheads="1"/>
          </p:cNvPicPr>
          <p:nvPr/>
        </p:nvPicPr>
        <p:blipFill>
          <a:blip r:embed="rId2" cstate="print"/>
          <a:srcRect l="23236" r="16608" b="14738"/>
          <a:stretch>
            <a:fillRect/>
          </a:stretch>
        </p:blipFill>
        <p:spPr bwMode="auto">
          <a:xfrm>
            <a:off x="6572264" y="3286124"/>
            <a:ext cx="2168525" cy="2305050"/>
          </a:xfrm>
          <a:prstGeom prst="rect">
            <a:avLst/>
          </a:prstGeom>
          <a:noFill/>
          <a:ln w="9525">
            <a:noFill/>
            <a:miter lim="800000"/>
            <a:headEnd/>
            <a:tailEnd/>
          </a:ln>
        </p:spPr>
      </p:pic>
      <p:sp>
        <p:nvSpPr>
          <p:cNvPr id="15369" name="Rectangle 2"/>
          <p:cNvSpPr>
            <a:spLocks noChangeArrowheads="1"/>
          </p:cNvSpPr>
          <p:nvPr/>
        </p:nvSpPr>
        <p:spPr bwMode="auto">
          <a:xfrm>
            <a:off x="6000760" y="5572140"/>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50" name="Picture 5" descr="montagnes"/>
          <p:cNvPicPr>
            <a:picLocks noChangeAspect="1" noChangeArrowheads="1"/>
          </p:cNvPicPr>
          <p:nvPr/>
        </p:nvPicPr>
        <p:blipFill>
          <a:blip r:embed="rId3" cstate="print"/>
          <a:srcRect/>
          <a:stretch>
            <a:fillRect/>
          </a:stretch>
        </p:blipFill>
        <p:spPr bwMode="auto">
          <a:xfrm>
            <a:off x="0" y="2285992"/>
            <a:ext cx="5562600" cy="308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lake"/>
          <p:cNvPicPr>
            <a:picLocks noChangeAspect="1" noChangeArrowheads="1"/>
          </p:cNvPicPr>
          <p:nvPr/>
        </p:nvPicPr>
        <p:blipFill>
          <a:blip r:embed="rId2" cstate="print"/>
          <a:srcRect/>
          <a:stretch>
            <a:fillRect/>
          </a:stretch>
        </p:blipFill>
        <p:spPr bwMode="auto">
          <a:xfrm>
            <a:off x="0" y="457200"/>
            <a:ext cx="3505200" cy="2628900"/>
          </a:xfrm>
          <a:prstGeom prst="rect">
            <a:avLst/>
          </a:prstGeom>
          <a:noFill/>
          <a:ln w="9525">
            <a:noFill/>
            <a:miter lim="800000"/>
            <a:headEnd/>
            <a:tailEnd/>
          </a:ln>
        </p:spPr>
      </p:pic>
      <p:pic>
        <p:nvPicPr>
          <p:cNvPr id="51203" name="Picture 3" descr="Operaadetector"/>
          <p:cNvPicPr>
            <a:picLocks noChangeAspect="1" noChangeArrowheads="1"/>
          </p:cNvPicPr>
          <p:nvPr/>
        </p:nvPicPr>
        <p:blipFill>
          <a:blip r:embed="rId3" cstate="print"/>
          <a:srcRect/>
          <a:stretch>
            <a:fillRect/>
          </a:stretch>
        </p:blipFill>
        <p:spPr bwMode="auto">
          <a:xfrm>
            <a:off x="-152400" y="3721100"/>
            <a:ext cx="4572000" cy="3136900"/>
          </a:xfrm>
          <a:prstGeom prst="rect">
            <a:avLst/>
          </a:prstGeom>
          <a:noFill/>
          <a:ln w="9525">
            <a:noFill/>
            <a:miter lim="800000"/>
            <a:headEnd/>
            <a:tailEnd/>
          </a:ln>
        </p:spPr>
      </p:pic>
      <p:sp>
        <p:nvSpPr>
          <p:cNvPr id="51205" name="Line 5"/>
          <p:cNvSpPr>
            <a:spLocks noChangeShapeType="1"/>
          </p:cNvSpPr>
          <p:nvPr/>
        </p:nvSpPr>
        <p:spPr bwMode="auto">
          <a:xfrm flipV="1">
            <a:off x="2286000" y="4038600"/>
            <a:ext cx="2895600" cy="1371600"/>
          </a:xfrm>
          <a:prstGeom prst="line">
            <a:avLst/>
          </a:prstGeom>
          <a:noFill/>
          <a:ln w="28575">
            <a:solidFill>
              <a:srgbClr val="3333CC"/>
            </a:solidFill>
            <a:prstDash val="sysDot"/>
            <a:round/>
            <a:headEnd/>
            <a:tailEnd/>
          </a:ln>
        </p:spPr>
        <p:txBody>
          <a:bodyPr wrap="none" anchor="ctr"/>
          <a:lstStyle/>
          <a:p>
            <a:endParaRPr lang="fr-FR"/>
          </a:p>
        </p:txBody>
      </p:sp>
      <p:sp>
        <p:nvSpPr>
          <p:cNvPr id="51206" name="Oval 6"/>
          <p:cNvSpPr>
            <a:spLocks noChangeArrowheads="1"/>
          </p:cNvSpPr>
          <p:nvPr/>
        </p:nvSpPr>
        <p:spPr bwMode="auto">
          <a:xfrm>
            <a:off x="2209800" y="5410200"/>
            <a:ext cx="141288" cy="182563"/>
          </a:xfrm>
          <a:prstGeom prst="ellipse">
            <a:avLst/>
          </a:prstGeom>
          <a:noFill/>
          <a:ln w="25400">
            <a:solidFill>
              <a:schemeClr val="accent2"/>
            </a:solidFill>
            <a:prstDash val="sysDot"/>
            <a:round/>
            <a:headEnd/>
            <a:tailEnd/>
          </a:ln>
        </p:spPr>
        <p:txBody>
          <a:bodyPr wrap="none" anchor="ctr"/>
          <a:lstStyle/>
          <a:p>
            <a:endParaRPr lang="fr-FR"/>
          </a:p>
        </p:txBody>
      </p:sp>
      <p:sp>
        <p:nvSpPr>
          <p:cNvPr id="51207" name="Line 7"/>
          <p:cNvSpPr>
            <a:spLocks noChangeShapeType="1"/>
          </p:cNvSpPr>
          <p:nvPr/>
        </p:nvSpPr>
        <p:spPr bwMode="auto">
          <a:xfrm flipH="1" flipV="1">
            <a:off x="2362200" y="5562600"/>
            <a:ext cx="3124200" cy="990600"/>
          </a:xfrm>
          <a:prstGeom prst="line">
            <a:avLst/>
          </a:prstGeom>
          <a:noFill/>
          <a:ln w="25400">
            <a:solidFill>
              <a:srgbClr val="3333CC"/>
            </a:solidFill>
            <a:prstDash val="sysDot"/>
            <a:round/>
            <a:headEnd/>
            <a:tailEnd/>
          </a:ln>
        </p:spPr>
        <p:txBody>
          <a:bodyPr wrap="none" anchor="ctr"/>
          <a:lstStyle/>
          <a:p>
            <a:endParaRPr lang="fr-FR"/>
          </a:p>
        </p:txBody>
      </p:sp>
      <p:sp>
        <p:nvSpPr>
          <p:cNvPr id="51208" name="Oval 8"/>
          <p:cNvSpPr>
            <a:spLocks noChangeArrowheads="1"/>
          </p:cNvSpPr>
          <p:nvPr/>
        </p:nvSpPr>
        <p:spPr bwMode="auto">
          <a:xfrm>
            <a:off x="4419600" y="3962400"/>
            <a:ext cx="2473325" cy="2579688"/>
          </a:xfrm>
          <a:prstGeom prst="ellipse">
            <a:avLst/>
          </a:prstGeom>
          <a:noFill/>
          <a:ln w="19050">
            <a:solidFill>
              <a:srgbClr val="3333CC"/>
            </a:solidFill>
            <a:prstDash val="sysDot"/>
            <a:round/>
            <a:headEnd/>
            <a:tailEnd/>
          </a:ln>
        </p:spPr>
        <p:txBody>
          <a:bodyPr wrap="none" anchor="ctr"/>
          <a:lstStyle/>
          <a:p>
            <a:endParaRPr lang="fr-FR"/>
          </a:p>
        </p:txBody>
      </p:sp>
      <p:sp>
        <p:nvSpPr>
          <p:cNvPr id="51209" name="Oval 9"/>
          <p:cNvSpPr>
            <a:spLocks noChangeArrowheads="1"/>
          </p:cNvSpPr>
          <p:nvPr/>
        </p:nvSpPr>
        <p:spPr bwMode="auto">
          <a:xfrm>
            <a:off x="7043738" y="3886200"/>
            <a:ext cx="2100262" cy="2255838"/>
          </a:xfrm>
          <a:prstGeom prst="ellipse">
            <a:avLst/>
          </a:prstGeom>
          <a:noFill/>
          <a:ln w="19050">
            <a:solidFill>
              <a:schemeClr val="accent2"/>
            </a:solidFill>
            <a:prstDash val="sysDot"/>
            <a:round/>
            <a:headEnd/>
            <a:tailEnd/>
          </a:ln>
        </p:spPr>
        <p:txBody>
          <a:bodyPr wrap="none" anchor="ctr"/>
          <a:lstStyle/>
          <a:p>
            <a:endParaRPr lang="fr-FR"/>
          </a:p>
        </p:txBody>
      </p:sp>
      <p:sp>
        <p:nvSpPr>
          <p:cNvPr id="51210" name="Rectangle 10"/>
          <p:cNvSpPr>
            <a:spLocks noChangeArrowheads="1"/>
          </p:cNvSpPr>
          <p:nvPr/>
        </p:nvSpPr>
        <p:spPr bwMode="auto">
          <a:xfrm>
            <a:off x="7467600" y="6172200"/>
            <a:ext cx="1265238" cy="465138"/>
          </a:xfrm>
          <a:prstGeom prst="rect">
            <a:avLst/>
          </a:prstGeom>
          <a:noFill/>
          <a:ln w="9525">
            <a:noFill/>
            <a:miter lim="800000"/>
            <a:headEnd/>
            <a:tailEnd/>
          </a:ln>
        </p:spPr>
        <p:txBody>
          <a:bodyPr wrap="none">
            <a:spAutoFit/>
          </a:bodyPr>
          <a:lstStyle/>
          <a:p>
            <a:pPr algn="ctr">
              <a:spcBef>
                <a:spcPct val="50000"/>
              </a:spcBef>
            </a:pPr>
            <a:r>
              <a:rPr lang="en-GB" sz="1600"/>
              <a:t>brique</a:t>
            </a:r>
            <a:endParaRPr lang="en-GB" sz="1200" b="1"/>
          </a:p>
          <a:p>
            <a:pPr algn="ctr">
              <a:lnSpc>
                <a:spcPct val="20000"/>
              </a:lnSpc>
              <a:spcBef>
                <a:spcPct val="50000"/>
              </a:spcBef>
            </a:pPr>
            <a:r>
              <a:rPr lang="en-GB" sz="1200"/>
              <a:t>(56 Pb/Emulsion)</a:t>
            </a:r>
            <a:endParaRPr lang="en-US" sz="1200" b="1"/>
          </a:p>
        </p:txBody>
      </p:sp>
      <p:sp>
        <p:nvSpPr>
          <p:cNvPr id="51211" name="AutoShape 11"/>
          <p:cNvSpPr>
            <a:spLocks/>
          </p:cNvSpPr>
          <p:nvPr/>
        </p:nvSpPr>
        <p:spPr bwMode="auto">
          <a:xfrm rot="-5324996">
            <a:off x="5000626" y="4256087"/>
            <a:ext cx="74612" cy="182563"/>
          </a:xfrm>
          <a:prstGeom prst="rightBrace">
            <a:avLst>
              <a:gd name="adj1" fmla="val 20390"/>
              <a:gd name="adj2" fmla="val 50000"/>
            </a:avLst>
          </a:prstGeom>
          <a:noFill/>
          <a:ln w="19050">
            <a:solidFill>
              <a:srgbClr val="3333CC"/>
            </a:solidFill>
            <a:round/>
            <a:headEnd/>
            <a:tailEnd/>
          </a:ln>
        </p:spPr>
        <p:txBody>
          <a:bodyPr wrap="none" anchor="ctr"/>
          <a:lstStyle/>
          <a:p>
            <a:endParaRPr lang="fr-FR"/>
          </a:p>
        </p:txBody>
      </p:sp>
      <p:sp>
        <p:nvSpPr>
          <p:cNvPr id="51212" name="Line 12"/>
          <p:cNvSpPr>
            <a:spLocks noChangeShapeType="1"/>
          </p:cNvSpPr>
          <p:nvPr/>
        </p:nvSpPr>
        <p:spPr bwMode="auto">
          <a:xfrm flipH="1" flipV="1">
            <a:off x="5149850" y="5943600"/>
            <a:ext cx="128588" cy="130175"/>
          </a:xfrm>
          <a:prstGeom prst="line">
            <a:avLst/>
          </a:prstGeom>
          <a:noFill/>
          <a:ln w="12700">
            <a:solidFill>
              <a:srgbClr val="3333CC"/>
            </a:solidFill>
            <a:round/>
            <a:headEnd type="none" w="sm" len="sm"/>
            <a:tailEnd type="stealth" w="sm" len="sm"/>
          </a:ln>
        </p:spPr>
        <p:txBody>
          <a:bodyPr wrap="none" anchor="ctr"/>
          <a:lstStyle/>
          <a:p>
            <a:endParaRPr lang="fr-FR"/>
          </a:p>
        </p:txBody>
      </p:sp>
      <p:sp>
        <p:nvSpPr>
          <p:cNvPr id="51213" name="Text Box 13"/>
          <p:cNvSpPr txBox="1">
            <a:spLocks noChangeArrowheads="1"/>
          </p:cNvSpPr>
          <p:nvPr/>
        </p:nvSpPr>
        <p:spPr bwMode="auto">
          <a:xfrm>
            <a:off x="5073650" y="6019800"/>
            <a:ext cx="1247775" cy="287338"/>
          </a:xfrm>
          <a:prstGeom prst="rect">
            <a:avLst/>
          </a:prstGeom>
          <a:noFill/>
          <a:ln w="12700">
            <a:noFill/>
            <a:miter lim="800000"/>
            <a:headEnd type="none" w="sm" len="sm"/>
            <a:tailEnd type="none" w="sm" len="sm"/>
          </a:ln>
        </p:spPr>
        <p:txBody>
          <a:bodyPr>
            <a:spAutoFit/>
          </a:bodyPr>
          <a:lstStyle/>
          <a:p>
            <a:pPr algn="ctr">
              <a:lnSpc>
                <a:spcPct val="80000"/>
              </a:lnSpc>
              <a:spcBef>
                <a:spcPct val="50000"/>
              </a:spcBef>
            </a:pPr>
            <a:r>
              <a:rPr lang="en-GB" sz="1600"/>
              <a:t>scintillateur</a:t>
            </a:r>
          </a:p>
        </p:txBody>
      </p:sp>
      <p:sp>
        <p:nvSpPr>
          <p:cNvPr id="51214" name="Text Box 14"/>
          <p:cNvSpPr txBox="1">
            <a:spLocks noChangeArrowheads="1"/>
          </p:cNvSpPr>
          <p:nvPr/>
        </p:nvSpPr>
        <p:spPr bwMode="auto">
          <a:xfrm>
            <a:off x="5302250" y="5638800"/>
            <a:ext cx="1552575" cy="287338"/>
          </a:xfrm>
          <a:prstGeom prst="rect">
            <a:avLst/>
          </a:prstGeom>
          <a:noFill/>
          <a:ln w="12700">
            <a:noFill/>
            <a:miter lim="800000"/>
            <a:headEnd type="none" w="sm" len="sm"/>
            <a:tailEnd type="none" w="sm" len="sm"/>
          </a:ln>
        </p:spPr>
        <p:txBody>
          <a:bodyPr>
            <a:spAutoFit/>
          </a:bodyPr>
          <a:lstStyle/>
          <a:p>
            <a:pPr>
              <a:lnSpc>
                <a:spcPct val="80000"/>
              </a:lnSpc>
              <a:spcBef>
                <a:spcPct val="50000"/>
              </a:spcBef>
            </a:pPr>
            <a:r>
              <a:rPr lang="en-GB" sz="1600"/>
              <a:t>Mur de briques</a:t>
            </a:r>
          </a:p>
        </p:txBody>
      </p:sp>
      <p:sp>
        <p:nvSpPr>
          <p:cNvPr id="51215" name="Text Box 15"/>
          <p:cNvSpPr txBox="1">
            <a:spLocks noChangeArrowheads="1"/>
          </p:cNvSpPr>
          <p:nvPr/>
        </p:nvSpPr>
        <p:spPr bwMode="auto">
          <a:xfrm>
            <a:off x="5300663" y="4059238"/>
            <a:ext cx="590550" cy="396875"/>
          </a:xfrm>
          <a:prstGeom prst="rect">
            <a:avLst/>
          </a:prstGeom>
          <a:noFill/>
          <a:ln w="9525">
            <a:noFill/>
            <a:miter lim="800000"/>
            <a:headEnd/>
            <a:tailEnd/>
          </a:ln>
        </p:spPr>
        <p:txBody>
          <a:bodyPr>
            <a:spAutoFit/>
          </a:bodyPr>
          <a:lstStyle/>
          <a:p>
            <a:pPr>
              <a:spcBef>
                <a:spcPct val="50000"/>
              </a:spcBef>
            </a:pPr>
            <a:endParaRPr lang="en-GB" sz="2000" b="1">
              <a:solidFill>
                <a:srgbClr val="0000CC"/>
              </a:solidFill>
            </a:endParaRPr>
          </a:p>
        </p:txBody>
      </p:sp>
      <p:sp>
        <p:nvSpPr>
          <p:cNvPr id="51216" name="Text Box 16"/>
          <p:cNvSpPr txBox="1">
            <a:spLocks noChangeArrowheads="1"/>
          </p:cNvSpPr>
          <p:nvPr/>
        </p:nvSpPr>
        <p:spPr bwMode="auto">
          <a:xfrm>
            <a:off x="5302250" y="4011613"/>
            <a:ext cx="822325" cy="336550"/>
          </a:xfrm>
          <a:prstGeom prst="rect">
            <a:avLst/>
          </a:prstGeom>
          <a:noFill/>
          <a:ln w="9525">
            <a:noFill/>
            <a:miter lim="800000"/>
            <a:headEnd/>
            <a:tailEnd/>
          </a:ln>
        </p:spPr>
        <p:txBody>
          <a:bodyPr>
            <a:spAutoFit/>
          </a:bodyPr>
          <a:lstStyle/>
          <a:p>
            <a:pPr>
              <a:spcBef>
                <a:spcPct val="50000"/>
              </a:spcBef>
            </a:pPr>
            <a:r>
              <a:rPr lang="en-GB" sz="1600"/>
              <a:t>module</a:t>
            </a:r>
          </a:p>
        </p:txBody>
      </p:sp>
      <p:sp>
        <p:nvSpPr>
          <p:cNvPr id="51217" name="Line 17"/>
          <p:cNvSpPr>
            <a:spLocks noChangeShapeType="1"/>
          </p:cNvSpPr>
          <p:nvPr/>
        </p:nvSpPr>
        <p:spPr bwMode="auto">
          <a:xfrm flipH="1" flipV="1">
            <a:off x="5040313" y="4181475"/>
            <a:ext cx="4762" cy="111125"/>
          </a:xfrm>
          <a:prstGeom prst="line">
            <a:avLst/>
          </a:prstGeom>
          <a:noFill/>
          <a:ln w="12700">
            <a:solidFill>
              <a:srgbClr val="3333CC"/>
            </a:solidFill>
            <a:round/>
            <a:headEnd type="stealth" w="sm" len="sm"/>
            <a:tailEnd/>
          </a:ln>
        </p:spPr>
        <p:txBody>
          <a:bodyPr wrap="none" anchor="ctr"/>
          <a:lstStyle/>
          <a:p>
            <a:endParaRPr lang="fr-FR"/>
          </a:p>
        </p:txBody>
      </p:sp>
      <p:sp>
        <p:nvSpPr>
          <p:cNvPr id="51218" name="Line 18"/>
          <p:cNvSpPr>
            <a:spLocks noChangeShapeType="1"/>
          </p:cNvSpPr>
          <p:nvPr/>
        </p:nvSpPr>
        <p:spPr bwMode="auto">
          <a:xfrm flipV="1">
            <a:off x="5046663" y="4179888"/>
            <a:ext cx="296862" cy="4762"/>
          </a:xfrm>
          <a:prstGeom prst="line">
            <a:avLst/>
          </a:prstGeom>
          <a:noFill/>
          <a:ln w="12700">
            <a:solidFill>
              <a:srgbClr val="3333CC"/>
            </a:solidFill>
            <a:round/>
            <a:headEnd/>
            <a:tailEnd/>
          </a:ln>
        </p:spPr>
        <p:txBody>
          <a:bodyPr wrap="none" anchor="ctr"/>
          <a:lstStyle/>
          <a:p>
            <a:endParaRPr lang="fr-FR"/>
          </a:p>
        </p:txBody>
      </p:sp>
      <p:grpSp>
        <p:nvGrpSpPr>
          <p:cNvPr id="2" name="Group 19"/>
          <p:cNvGrpSpPr>
            <a:grpSpLocks/>
          </p:cNvGrpSpPr>
          <p:nvPr/>
        </p:nvGrpSpPr>
        <p:grpSpPr bwMode="auto">
          <a:xfrm>
            <a:off x="4495800" y="4435475"/>
            <a:ext cx="766763" cy="1531938"/>
            <a:chOff x="4306" y="2895"/>
            <a:chExt cx="483" cy="965"/>
          </a:xfrm>
        </p:grpSpPr>
        <p:sp>
          <p:nvSpPr>
            <p:cNvPr id="51273" name="Line 20"/>
            <p:cNvSpPr>
              <a:spLocks noChangeShapeType="1"/>
            </p:cNvSpPr>
            <p:nvPr/>
          </p:nvSpPr>
          <p:spPr bwMode="auto">
            <a:xfrm flipH="1">
              <a:off x="4561" y="2895"/>
              <a:ext cx="0" cy="962"/>
            </a:xfrm>
            <a:prstGeom prst="line">
              <a:avLst/>
            </a:prstGeom>
            <a:noFill/>
            <a:ln w="38100">
              <a:solidFill>
                <a:srgbClr val="3333CC"/>
              </a:solidFill>
              <a:round/>
              <a:headEnd type="none" w="sm" len="sm"/>
              <a:tailEnd type="none" w="sm" len="sm"/>
            </a:ln>
          </p:spPr>
          <p:txBody>
            <a:bodyPr wrap="none" anchor="ctr"/>
            <a:lstStyle/>
            <a:p>
              <a:endParaRPr lang="fr-FR"/>
            </a:p>
          </p:txBody>
        </p:sp>
        <p:sp>
          <p:nvSpPr>
            <p:cNvPr id="51274" name="Line 21"/>
            <p:cNvSpPr>
              <a:spLocks noChangeShapeType="1"/>
            </p:cNvSpPr>
            <p:nvPr/>
          </p:nvSpPr>
          <p:spPr bwMode="auto">
            <a:xfrm>
              <a:off x="4708" y="2895"/>
              <a:ext cx="1" cy="965"/>
            </a:xfrm>
            <a:prstGeom prst="line">
              <a:avLst/>
            </a:prstGeom>
            <a:noFill/>
            <a:ln w="38100">
              <a:solidFill>
                <a:srgbClr val="3333CC"/>
              </a:solidFill>
              <a:round/>
              <a:headEnd type="none" w="sm" len="sm"/>
              <a:tailEnd type="none" w="sm" len="sm"/>
            </a:ln>
          </p:spPr>
          <p:txBody>
            <a:bodyPr wrap="none" anchor="ctr"/>
            <a:lstStyle/>
            <a:p>
              <a:endParaRPr lang="fr-FR"/>
            </a:p>
          </p:txBody>
        </p:sp>
        <p:grpSp>
          <p:nvGrpSpPr>
            <p:cNvPr id="3" name="Group 22"/>
            <p:cNvGrpSpPr>
              <a:grpSpLocks/>
            </p:cNvGrpSpPr>
            <p:nvPr/>
          </p:nvGrpSpPr>
          <p:grpSpPr bwMode="auto">
            <a:xfrm>
              <a:off x="4591" y="2895"/>
              <a:ext cx="85" cy="953"/>
              <a:chOff x="4591" y="2901"/>
              <a:chExt cx="85" cy="953"/>
            </a:xfrm>
          </p:grpSpPr>
          <p:grpSp>
            <p:nvGrpSpPr>
              <p:cNvPr id="4" name="Group 23"/>
              <p:cNvGrpSpPr>
                <a:grpSpLocks/>
              </p:cNvGrpSpPr>
              <p:nvPr/>
            </p:nvGrpSpPr>
            <p:grpSpPr bwMode="auto">
              <a:xfrm>
                <a:off x="4591" y="2901"/>
                <a:ext cx="85" cy="953"/>
                <a:chOff x="4419" y="154"/>
                <a:chExt cx="106" cy="953"/>
              </a:xfrm>
            </p:grpSpPr>
            <p:sp>
              <p:nvSpPr>
                <p:cNvPr id="51295" name="Rectangle 24"/>
                <p:cNvSpPr>
                  <a:spLocks noChangeArrowheads="1"/>
                </p:cNvSpPr>
                <p:nvPr/>
              </p:nvSpPr>
              <p:spPr bwMode="auto">
                <a:xfrm>
                  <a:off x="4419" y="154"/>
                  <a:ext cx="106" cy="953"/>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fr-FR"/>
                </a:p>
              </p:txBody>
            </p:sp>
            <p:sp>
              <p:nvSpPr>
                <p:cNvPr id="51296" name="Line 25"/>
                <p:cNvSpPr>
                  <a:spLocks noChangeShapeType="1"/>
                </p:cNvSpPr>
                <p:nvPr/>
              </p:nvSpPr>
              <p:spPr bwMode="auto">
                <a:xfrm>
                  <a:off x="4422" y="276"/>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7" name="Line 26"/>
                <p:cNvSpPr>
                  <a:spLocks noChangeShapeType="1"/>
                </p:cNvSpPr>
                <p:nvPr/>
              </p:nvSpPr>
              <p:spPr bwMode="auto">
                <a:xfrm>
                  <a:off x="4422" y="394"/>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8" name="Line 27"/>
                <p:cNvSpPr>
                  <a:spLocks noChangeShapeType="1"/>
                </p:cNvSpPr>
                <p:nvPr/>
              </p:nvSpPr>
              <p:spPr bwMode="auto">
                <a:xfrm>
                  <a:off x="4422" y="512"/>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9" name="Line 28"/>
                <p:cNvSpPr>
                  <a:spLocks noChangeShapeType="1"/>
                </p:cNvSpPr>
                <p:nvPr/>
              </p:nvSpPr>
              <p:spPr bwMode="auto">
                <a:xfrm>
                  <a:off x="4422" y="631"/>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0" name="Line 29"/>
                <p:cNvSpPr>
                  <a:spLocks noChangeShapeType="1"/>
                </p:cNvSpPr>
                <p:nvPr/>
              </p:nvSpPr>
              <p:spPr bwMode="auto">
                <a:xfrm>
                  <a:off x="4422" y="749"/>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1" name="Line 30"/>
                <p:cNvSpPr>
                  <a:spLocks noChangeShapeType="1"/>
                </p:cNvSpPr>
                <p:nvPr/>
              </p:nvSpPr>
              <p:spPr bwMode="auto">
                <a:xfrm>
                  <a:off x="4422" y="867"/>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2" name="Line 31"/>
                <p:cNvSpPr>
                  <a:spLocks noChangeShapeType="1"/>
                </p:cNvSpPr>
                <p:nvPr/>
              </p:nvSpPr>
              <p:spPr bwMode="auto">
                <a:xfrm>
                  <a:off x="4422" y="986"/>
                  <a:ext cx="102" cy="0"/>
                </a:xfrm>
                <a:prstGeom prst="line">
                  <a:avLst/>
                </a:prstGeom>
                <a:noFill/>
                <a:ln w="12700">
                  <a:solidFill>
                    <a:schemeClr val="tx1"/>
                  </a:solidFill>
                  <a:round/>
                  <a:headEnd type="none" w="sm" len="sm"/>
                  <a:tailEnd type="none" w="sm" len="sm"/>
                </a:ln>
              </p:spPr>
              <p:txBody>
                <a:bodyPr wrap="none" anchor="ctr"/>
                <a:lstStyle/>
                <a:p>
                  <a:endParaRPr lang="fr-FR"/>
                </a:p>
              </p:txBody>
            </p:sp>
          </p:grpSp>
          <p:sp>
            <p:nvSpPr>
              <p:cNvPr id="51294" name="Rectangle 32"/>
              <p:cNvSpPr>
                <a:spLocks noChangeArrowheads="1"/>
              </p:cNvSpPr>
              <p:nvPr/>
            </p:nvSpPr>
            <p:spPr bwMode="auto">
              <a:xfrm>
                <a:off x="4597" y="2907"/>
                <a:ext cx="73" cy="944"/>
              </a:xfrm>
              <a:prstGeom prst="rect">
                <a:avLst/>
              </a:prstGeom>
              <a:solidFill>
                <a:srgbClr val="FFCCCC">
                  <a:alpha val="50195"/>
                </a:srgbClr>
              </a:solidFill>
              <a:ln w="12700">
                <a:noFill/>
                <a:miter lim="800000"/>
                <a:headEnd type="none" w="sm" len="sm"/>
                <a:tailEnd type="none" w="sm" len="sm"/>
              </a:ln>
            </p:spPr>
            <p:txBody>
              <a:bodyPr wrap="none" anchor="ctr"/>
              <a:lstStyle/>
              <a:p>
                <a:endParaRPr lang="fr-FR"/>
              </a:p>
            </p:txBody>
          </p:sp>
        </p:grpSp>
        <p:grpSp>
          <p:nvGrpSpPr>
            <p:cNvPr id="5" name="Group 33"/>
            <p:cNvGrpSpPr>
              <a:grpSpLocks/>
            </p:cNvGrpSpPr>
            <p:nvPr/>
          </p:nvGrpSpPr>
          <p:grpSpPr bwMode="auto">
            <a:xfrm>
              <a:off x="4443" y="2895"/>
              <a:ext cx="85" cy="953"/>
              <a:chOff x="4591" y="2901"/>
              <a:chExt cx="85" cy="953"/>
            </a:xfrm>
          </p:grpSpPr>
          <p:grpSp>
            <p:nvGrpSpPr>
              <p:cNvPr id="6" name="Group 34"/>
              <p:cNvGrpSpPr>
                <a:grpSpLocks/>
              </p:cNvGrpSpPr>
              <p:nvPr/>
            </p:nvGrpSpPr>
            <p:grpSpPr bwMode="auto">
              <a:xfrm>
                <a:off x="4591" y="2901"/>
                <a:ext cx="85" cy="953"/>
                <a:chOff x="4419" y="154"/>
                <a:chExt cx="106" cy="953"/>
              </a:xfrm>
            </p:grpSpPr>
            <p:sp>
              <p:nvSpPr>
                <p:cNvPr id="51285" name="Rectangle 35"/>
                <p:cNvSpPr>
                  <a:spLocks noChangeArrowheads="1"/>
                </p:cNvSpPr>
                <p:nvPr/>
              </p:nvSpPr>
              <p:spPr bwMode="auto">
                <a:xfrm>
                  <a:off x="4419" y="154"/>
                  <a:ext cx="106" cy="953"/>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fr-FR"/>
                </a:p>
              </p:txBody>
            </p:sp>
            <p:sp>
              <p:nvSpPr>
                <p:cNvPr id="51286" name="Line 36"/>
                <p:cNvSpPr>
                  <a:spLocks noChangeShapeType="1"/>
                </p:cNvSpPr>
                <p:nvPr/>
              </p:nvSpPr>
              <p:spPr bwMode="auto">
                <a:xfrm>
                  <a:off x="4422" y="276"/>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7" name="Line 37"/>
                <p:cNvSpPr>
                  <a:spLocks noChangeShapeType="1"/>
                </p:cNvSpPr>
                <p:nvPr/>
              </p:nvSpPr>
              <p:spPr bwMode="auto">
                <a:xfrm>
                  <a:off x="4422" y="394"/>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8" name="Line 38"/>
                <p:cNvSpPr>
                  <a:spLocks noChangeShapeType="1"/>
                </p:cNvSpPr>
                <p:nvPr/>
              </p:nvSpPr>
              <p:spPr bwMode="auto">
                <a:xfrm>
                  <a:off x="4422" y="512"/>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9" name="Line 39"/>
                <p:cNvSpPr>
                  <a:spLocks noChangeShapeType="1"/>
                </p:cNvSpPr>
                <p:nvPr/>
              </p:nvSpPr>
              <p:spPr bwMode="auto">
                <a:xfrm>
                  <a:off x="4422" y="631"/>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0" name="Line 40"/>
                <p:cNvSpPr>
                  <a:spLocks noChangeShapeType="1"/>
                </p:cNvSpPr>
                <p:nvPr/>
              </p:nvSpPr>
              <p:spPr bwMode="auto">
                <a:xfrm>
                  <a:off x="4422" y="749"/>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1" name="Line 41"/>
                <p:cNvSpPr>
                  <a:spLocks noChangeShapeType="1"/>
                </p:cNvSpPr>
                <p:nvPr/>
              </p:nvSpPr>
              <p:spPr bwMode="auto">
                <a:xfrm>
                  <a:off x="4422" y="867"/>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2" name="Line 42"/>
                <p:cNvSpPr>
                  <a:spLocks noChangeShapeType="1"/>
                </p:cNvSpPr>
                <p:nvPr/>
              </p:nvSpPr>
              <p:spPr bwMode="auto">
                <a:xfrm>
                  <a:off x="4422" y="986"/>
                  <a:ext cx="102" cy="0"/>
                </a:xfrm>
                <a:prstGeom prst="line">
                  <a:avLst/>
                </a:prstGeom>
                <a:noFill/>
                <a:ln w="12700">
                  <a:solidFill>
                    <a:schemeClr val="tx1"/>
                  </a:solidFill>
                  <a:round/>
                  <a:headEnd type="none" w="sm" len="sm"/>
                  <a:tailEnd type="none" w="sm" len="sm"/>
                </a:ln>
              </p:spPr>
              <p:txBody>
                <a:bodyPr wrap="none" anchor="ctr"/>
                <a:lstStyle/>
                <a:p>
                  <a:endParaRPr lang="fr-FR"/>
                </a:p>
              </p:txBody>
            </p:sp>
          </p:grpSp>
          <p:sp>
            <p:nvSpPr>
              <p:cNvPr id="51284" name="Rectangle 43"/>
              <p:cNvSpPr>
                <a:spLocks noChangeArrowheads="1"/>
              </p:cNvSpPr>
              <p:nvPr/>
            </p:nvSpPr>
            <p:spPr bwMode="auto">
              <a:xfrm>
                <a:off x="4597" y="2907"/>
                <a:ext cx="73" cy="944"/>
              </a:xfrm>
              <a:prstGeom prst="rect">
                <a:avLst/>
              </a:prstGeom>
              <a:solidFill>
                <a:srgbClr val="FFCCCC">
                  <a:alpha val="50195"/>
                </a:srgbClr>
              </a:solidFill>
              <a:ln w="12700">
                <a:noFill/>
                <a:miter lim="800000"/>
                <a:headEnd type="none" w="sm" len="sm"/>
                <a:tailEnd type="none" w="sm" len="sm"/>
              </a:ln>
            </p:spPr>
            <p:txBody>
              <a:bodyPr wrap="none" anchor="ctr"/>
              <a:lstStyle/>
              <a:p>
                <a:endParaRPr lang="fr-FR"/>
              </a:p>
            </p:txBody>
          </p:sp>
        </p:grpSp>
        <p:sp>
          <p:nvSpPr>
            <p:cNvPr id="51277" name="Rectangle 44"/>
            <p:cNvSpPr>
              <a:spLocks noChangeArrowheads="1"/>
            </p:cNvSpPr>
            <p:nvPr/>
          </p:nvSpPr>
          <p:spPr bwMode="auto">
            <a:xfrm>
              <a:off x="4446" y="3254"/>
              <a:ext cx="73" cy="122"/>
            </a:xfrm>
            <a:prstGeom prst="rect">
              <a:avLst/>
            </a:prstGeom>
            <a:solidFill>
              <a:schemeClr val="hlink">
                <a:alpha val="50195"/>
              </a:schemeClr>
            </a:solidFill>
            <a:ln w="12700">
              <a:noFill/>
              <a:miter lim="800000"/>
              <a:headEnd type="none" w="sm" len="sm"/>
              <a:tailEnd type="none" w="sm" len="sm"/>
            </a:ln>
          </p:spPr>
          <p:txBody>
            <a:bodyPr wrap="none" anchor="ctr"/>
            <a:lstStyle/>
            <a:p>
              <a:endParaRPr lang="fr-FR"/>
            </a:p>
          </p:txBody>
        </p:sp>
        <p:grpSp>
          <p:nvGrpSpPr>
            <p:cNvPr id="7" name="Group 45"/>
            <p:cNvGrpSpPr>
              <a:grpSpLocks/>
            </p:cNvGrpSpPr>
            <p:nvPr/>
          </p:nvGrpSpPr>
          <p:grpSpPr bwMode="auto">
            <a:xfrm>
              <a:off x="4306" y="3227"/>
              <a:ext cx="483" cy="126"/>
              <a:chOff x="4286" y="3331"/>
              <a:chExt cx="483" cy="126"/>
            </a:xfrm>
          </p:grpSpPr>
          <p:sp>
            <p:nvSpPr>
              <p:cNvPr id="51279" name="Line 46"/>
              <p:cNvSpPr>
                <a:spLocks noChangeShapeType="1"/>
              </p:cNvSpPr>
              <p:nvPr/>
            </p:nvSpPr>
            <p:spPr bwMode="auto">
              <a:xfrm flipV="1">
                <a:off x="4286" y="3414"/>
                <a:ext cx="165" cy="1"/>
              </a:xfrm>
              <a:prstGeom prst="line">
                <a:avLst/>
              </a:prstGeom>
              <a:noFill/>
              <a:ln w="12700">
                <a:solidFill>
                  <a:srgbClr val="CC0000"/>
                </a:solidFill>
                <a:prstDash val="dash"/>
                <a:round/>
                <a:headEnd type="none" w="sm" len="sm"/>
                <a:tailEnd type="none" w="sm" len="sm"/>
              </a:ln>
            </p:spPr>
            <p:txBody>
              <a:bodyPr wrap="none" anchor="ctr"/>
              <a:lstStyle/>
              <a:p>
                <a:endParaRPr lang="fr-FR"/>
              </a:p>
            </p:txBody>
          </p:sp>
          <p:sp>
            <p:nvSpPr>
              <p:cNvPr id="51280" name="Line 47"/>
              <p:cNvSpPr>
                <a:spLocks noChangeShapeType="1"/>
              </p:cNvSpPr>
              <p:nvPr/>
            </p:nvSpPr>
            <p:spPr bwMode="auto">
              <a:xfrm flipV="1">
                <a:off x="4454" y="3331"/>
                <a:ext cx="308" cy="83"/>
              </a:xfrm>
              <a:prstGeom prst="line">
                <a:avLst/>
              </a:prstGeom>
              <a:noFill/>
              <a:ln w="12700">
                <a:solidFill>
                  <a:srgbClr val="CC0000"/>
                </a:solidFill>
                <a:round/>
                <a:headEnd type="none" w="sm" len="sm"/>
                <a:tailEnd type="none" w="sm" len="sm"/>
              </a:ln>
            </p:spPr>
            <p:txBody>
              <a:bodyPr wrap="none" anchor="ctr"/>
              <a:lstStyle/>
              <a:p>
                <a:endParaRPr lang="fr-FR"/>
              </a:p>
            </p:txBody>
          </p:sp>
          <p:sp>
            <p:nvSpPr>
              <p:cNvPr id="51281" name="Line 48"/>
              <p:cNvSpPr>
                <a:spLocks noChangeShapeType="1"/>
              </p:cNvSpPr>
              <p:nvPr/>
            </p:nvSpPr>
            <p:spPr bwMode="auto">
              <a:xfrm>
                <a:off x="4461" y="3416"/>
                <a:ext cx="305" cy="41"/>
              </a:xfrm>
              <a:prstGeom prst="line">
                <a:avLst/>
              </a:prstGeom>
              <a:noFill/>
              <a:ln w="12700">
                <a:solidFill>
                  <a:srgbClr val="CC0000"/>
                </a:solidFill>
                <a:round/>
                <a:headEnd type="none" w="sm" len="sm"/>
                <a:tailEnd type="none" w="sm" len="sm"/>
              </a:ln>
            </p:spPr>
            <p:txBody>
              <a:bodyPr wrap="none" anchor="ctr"/>
              <a:lstStyle/>
              <a:p>
                <a:endParaRPr lang="fr-FR"/>
              </a:p>
            </p:txBody>
          </p:sp>
          <p:sp>
            <p:nvSpPr>
              <p:cNvPr id="51282" name="Line 49"/>
              <p:cNvSpPr>
                <a:spLocks noChangeShapeType="1"/>
              </p:cNvSpPr>
              <p:nvPr/>
            </p:nvSpPr>
            <p:spPr bwMode="auto">
              <a:xfrm flipV="1">
                <a:off x="4454" y="3391"/>
                <a:ext cx="315" cy="25"/>
              </a:xfrm>
              <a:prstGeom prst="line">
                <a:avLst/>
              </a:prstGeom>
              <a:noFill/>
              <a:ln w="12700">
                <a:solidFill>
                  <a:srgbClr val="CC0000"/>
                </a:solidFill>
                <a:round/>
                <a:headEnd type="none" w="sm" len="sm"/>
                <a:tailEnd type="none" w="sm" len="sm"/>
              </a:ln>
            </p:spPr>
            <p:txBody>
              <a:bodyPr wrap="none" anchor="ctr"/>
              <a:lstStyle/>
              <a:p>
                <a:endParaRPr lang="fr-FR"/>
              </a:p>
            </p:txBody>
          </p:sp>
        </p:grpSp>
      </p:grpSp>
      <p:sp>
        <p:nvSpPr>
          <p:cNvPr id="51220" name="Line 50"/>
          <p:cNvSpPr>
            <a:spLocks noChangeShapeType="1"/>
          </p:cNvSpPr>
          <p:nvPr/>
        </p:nvSpPr>
        <p:spPr bwMode="auto">
          <a:xfrm flipH="1" flipV="1">
            <a:off x="5033963" y="5643563"/>
            <a:ext cx="344487" cy="71437"/>
          </a:xfrm>
          <a:prstGeom prst="line">
            <a:avLst/>
          </a:prstGeom>
          <a:noFill/>
          <a:ln w="12700">
            <a:solidFill>
              <a:srgbClr val="3333CC"/>
            </a:solidFill>
            <a:round/>
            <a:headEnd type="none" w="sm" len="sm"/>
            <a:tailEnd type="stealth" w="sm" len="sm"/>
          </a:ln>
        </p:spPr>
        <p:txBody>
          <a:bodyPr wrap="none" anchor="ctr"/>
          <a:lstStyle/>
          <a:p>
            <a:endParaRPr lang="fr-FR"/>
          </a:p>
        </p:txBody>
      </p:sp>
      <p:sp>
        <p:nvSpPr>
          <p:cNvPr id="51221" name="Oval 51"/>
          <p:cNvSpPr>
            <a:spLocks noChangeArrowheads="1"/>
          </p:cNvSpPr>
          <p:nvPr/>
        </p:nvSpPr>
        <p:spPr bwMode="auto">
          <a:xfrm>
            <a:off x="4692650" y="4953000"/>
            <a:ext cx="228600" cy="227013"/>
          </a:xfrm>
          <a:prstGeom prst="ellipse">
            <a:avLst/>
          </a:prstGeom>
          <a:noFill/>
          <a:ln w="19050">
            <a:solidFill>
              <a:schemeClr val="accent2"/>
            </a:solidFill>
            <a:prstDash val="sysDot"/>
            <a:round/>
            <a:headEnd/>
            <a:tailEnd/>
          </a:ln>
        </p:spPr>
        <p:txBody>
          <a:bodyPr wrap="none" anchor="ctr"/>
          <a:lstStyle/>
          <a:p>
            <a:endParaRPr lang="fr-FR"/>
          </a:p>
        </p:txBody>
      </p:sp>
      <p:sp>
        <p:nvSpPr>
          <p:cNvPr id="51222" name="Line 52"/>
          <p:cNvSpPr>
            <a:spLocks noChangeShapeType="1"/>
          </p:cNvSpPr>
          <p:nvPr/>
        </p:nvSpPr>
        <p:spPr bwMode="auto">
          <a:xfrm>
            <a:off x="4845050" y="5151438"/>
            <a:ext cx="2927350" cy="944562"/>
          </a:xfrm>
          <a:prstGeom prst="line">
            <a:avLst/>
          </a:prstGeom>
          <a:noFill/>
          <a:ln w="25400">
            <a:solidFill>
              <a:schemeClr val="accent2"/>
            </a:solidFill>
            <a:prstDash val="sysDot"/>
            <a:round/>
            <a:headEnd/>
            <a:tailEnd/>
          </a:ln>
        </p:spPr>
        <p:txBody>
          <a:bodyPr wrap="none" anchor="ctr"/>
          <a:lstStyle/>
          <a:p>
            <a:endParaRPr lang="fr-FR"/>
          </a:p>
        </p:txBody>
      </p:sp>
      <p:sp>
        <p:nvSpPr>
          <p:cNvPr id="51223" name="Line 53"/>
          <p:cNvSpPr>
            <a:spLocks noChangeShapeType="1"/>
          </p:cNvSpPr>
          <p:nvPr/>
        </p:nvSpPr>
        <p:spPr bwMode="auto">
          <a:xfrm flipH="1">
            <a:off x="4768850" y="3962400"/>
            <a:ext cx="3003550" cy="990600"/>
          </a:xfrm>
          <a:prstGeom prst="line">
            <a:avLst/>
          </a:prstGeom>
          <a:noFill/>
          <a:ln w="25400">
            <a:solidFill>
              <a:schemeClr val="accent2"/>
            </a:solidFill>
            <a:prstDash val="sysDot"/>
            <a:round/>
            <a:headEnd/>
            <a:tailEnd/>
          </a:ln>
        </p:spPr>
        <p:txBody>
          <a:bodyPr wrap="none" anchor="ctr"/>
          <a:lstStyle/>
          <a:p>
            <a:endParaRPr lang="fr-FR"/>
          </a:p>
        </p:txBody>
      </p:sp>
      <p:pic>
        <p:nvPicPr>
          <p:cNvPr id="51224" name="Picture 54" descr="brickevent"/>
          <p:cNvPicPr>
            <a:picLocks noChangeAspect="1" noChangeArrowheads="1"/>
          </p:cNvPicPr>
          <p:nvPr/>
        </p:nvPicPr>
        <p:blipFill>
          <a:blip r:embed="rId4" cstate="print"/>
          <a:srcRect/>
          <a:stretch>
            <a:fillRect/>
          </a:stretch>
        </p:blipFill>
        <p:spPr bwMode="auto">
          <a:xfrm>
            <a:off x="7543800" y="4038600"/>
            <a:ext cx="1235075" cy="1878013"/>
          </a:xfrm>
          <a:prstGeom prst="rect">
            <a:avLst/>
          </a:prstGeom>
          <a:noFill/>
          <a:ln w="9525">
            <a:noFill/>
            <a:miter lim="800000"/>
            <a:headEnd/>
            <a:tailEnd/>
          </a:ln>
        </p:spPr>
      </p:pic>
      <p:sp>
        <p:nvSpPr>
          <p:cNvPr id="51225" name="Line 55"/>
          <p:cNvSpPr>
            <a:spLocks noChangeShapeType="1"/>
          </p:cNvSpPr>
          <p:nvPr/>
        </p:nvSpPr>
        <p:spPr bwMode="auto">
          <a:xfrm flipV="1">
            <a:off x="7696200" y="5715000"/>
            <a:ext cx="990600" cy="0"/>
          </a:xfrm>
          <a:prstGeom prst="line">
            <a:avLst/>
          </a:prstGeom>
          <a:noFill/>
          <a:ln w="9525">
            <a:solidFill>
              <a:srgbClr val="808080"/>
            </a:solidFill>
            <a:round/>
            <a:headEnd type="stealth" w="med" len="med"/>
            <a:tailEnd type="stealth" w="med" len="med"/>
          </a:ln>
        </p:spPr>
        <p:txBody>
          <a:bodyPr wrap="none" anchor="ctr"/>
          <a:lstStyle/>
          <a:p>
            <a:endParaRPr lang="fr-FR"/>
          </a:p>
        </p:txBody>
      </p:sp>
      <p:sp>
        <p:nvSpPr>
          <p:cNvPr id="51226" name="Text Box 56"/>
          <p:cNvSpPr txBox="1">
            <a:spLocks noChangeArrowheads="1"/>
          </p:cNvSpPr>
          <p:nvPr/>
        </p:nvSpPr>
        <p:spPr bwMode="auto">
          <a:xfrm>
            <a:off x="7848600" y="5715000"/>
            <a:ext cx="614363" cy="422275"/>
          </a:xfrm>
          <a:prstGeom prst="rect">
            <a:avLst/>
          </a:prstGeom>
          <a:noFill/>
          <a:ln w="9525">
            <a:noFill/>
            <a:miter lim="800000"/>
            <a:headEnd/>
            <a:tailEnd/>
          </a:ln>
        </p:spPr>
        <p:txBody>
          <a:bodyPr>
            <a:spAutoFit/>
          </a:bodyPr>
          <a:lstStyle/>
          <a:p>
            <a:pPr algn="ctr">
              <a:lnSpc>
                <a:spcPct val="90000"/>
              </a:lnSpc>
              <a:spcBef>
                <a:spcPct val="50000"/>
              </a:spcBef>
            </a:pPr>
            <a:r>
              <a:rPr lang="fr-FR" sz="1200" b="1">
                <a:solidFill>
                  <a:srgbClr val="5F5F5F"/>
                </a:solidFill>
              </a:rPr>
              <a:t>8 cm (</a:t>
            </a:r>
            <a:r>
              <a:rPr lang="en-GB" sz="1200" b="1">
                <a:solidFill>
                  <a:srgbClr val="5F5F5F"/>
                </a:solidFill>
              </a:rPr>
              <a:t>10X</a:t>
            </a:r>
            <a:r>
              <a:rPr lang="en-GB" sz="1200" b="1" baseline="-25000">
                <a:solidFill>
                  <a:srgbClr val="5F5F5F"/>
                </a:solidFill>
              </a:rPr>
              <a:t>0</a:t>
            </a:r>
            <a:r>
              <a:rPr lang="en-GB" sz="1200" b="1">
                <a:solidFill>
                  <a:srgbClr val="5F5F5F"/>
                </a:solidFill>
              </a:rPr>
              <a:t>)</a:t>
            </a:r>
            <a:endParaRPr lang="en-GB" sz="1200" b="1" baseline="-25000">
              <a:solidFill>
                <a:srgbClr val="0000CC"/>
              </a:solidFill>
            </a:endParaRPr>
          </a:p>
        </p:txBody>
      </p:sp>
      <p:sp>
        <p:nvSpPr>
          <p:cNvPr id="51227" name="Rectangle 57"/>
          <p:cNvSpPr>
            <a:spLocks noChangeArrowheads="1"/>
          </p:cNvSpPr>
          <p:nvPr/>
        </p:nvSpPr>
        <p:spPr bwMode="auto">
          <a:xfrm>
            <a:off x="7620000" y="4267200"/>
            <a:ext cx="1073150" cy="1401763"/>
          </a:xfrm>
          <a:prstGeom prst="rect">
            <a:avLst/>
          </a:prstGeom>
          <a:noFill/>
          <a:ln w="9525">
            <a:solidFill>
              <a:srgbClr val="5F5F5F"/>
            </a:solidFill>
            <a:miter lim="800000"/>
            <a:headEnd/>
            <a:tailEnd/>
          </a:ln>
        </p:spPr>
        <p:txBody>
          <a:bodyPr wrap="none" anchor="ctr"/>
          <a:lstStyle/>
          <a:p>
            <a:pPr algn="ctr">
              <a:spcBef>
                <a:spcPct val="50000"/>
              </a:spcBef>
            </a:pPr>
            <a:endParaRPr lang="en-GB" sz="1400" b="1">
              <a:solidFill>
                <a:srgbClr val="292929"/>
              </a:solidFill>
            </a:endParaRPr>
          </a:p>
        </p:txBody>
      </p:sp>
      <p:sp>
        <p:nvSpPr>
          <p:cNvPr id="51228" name="Text Box 58"/>
          <p:cNvSpPr txBox="1">
            <a:spLocks noChangeArrowheads="1"/>
          </p:cNvSpPr>
          <p:nvPr/>
        </p:nvSpPr>
        <p:spPr bwMode="auto">
          <a:xfrm>
            <a:off x="2590800" y="6172200"/>
            <a:ext cx="1231900" cy="476250"/>
          </a:xfrm>
          <a:prstGeom prst="rect">
            <a:avLst/>
          </a:prstGeom>
          <a:noFill/>
          <a:ln w="9525">
            <a:noFill/>
            <a:miter lim="800000"/>
            <a:headEnd/>
            <a:tailEnd/>
          </a:ln>
        </p:spPr>
        <p:txBody>
          <a:bodyPr>
            <a:spAutoFit/>
          </a:bodyPr>
          <a:lstStyle/>
          <a:p>
            <a:pPr algn="ctr" eaLnBrk="1" hangingPunct="1">
              <a:lnSpc>
                <a:spcPct val="70000"/>
              </a:lnSpc>
              <a:spcBef>
                <a:spcPct val="100000"/>
              </a:spcBef>
            </a:pPr>
            <a:r>
              <a:rPr lang="en-GB" sz="1800" b="1">
                <a:solidFill>
                  <a:srgbClr val="0000CC"/>
                </a:solidFill>
              </a:rPr>
              <a:t>206,000 briques</a:t>
            </a:r>
          </a:p>
        </p:txBody>
      </p:sp>
      <p:pic>
        <p:nvPicPr>
          <p:cNvPr id="51230" name="Picture 60"/>
          <p:cNvPicPr>
            <a:picLocks noChangeArrowheads="1"/>
          </p:cNvPicPr>
          <p:nvPr/>
        </p:nvPicPr>
        <p:blipFill>
          <a:blip r:embed="rId5" cstate="print"/>
          <a:srcRect/>
          <a:stretch>
            <a:fillRect/>
          </a:stretch>
        </p:blipFill>
        <p:spPr bwMode="auto">
          <a:xfrm>
            <a:off x="0" y="0"/>
            <a:ext cx="609600" cy="457200"/>
          </a:xfrm>
          <a:prstGeom prst="rect">
            <a:avLst/>
          </a:prstGeom>
          <a:noFill/>
          <a:ln w="9525">
            <a:noFill/>
            <a:miter lim="800000"/>
            <a:headEnd/>
            <a:tailEnd/>
          </a:ln>
        </p:spPr>
      </p:pic>
      <p:sp>
        <p:nvSpPr>
          <p:cNvPr id="110653" name="Rectangle 61"/>
          <p:cNvSpPr>
            <a:spLocks noChangeArrowheads="1"/>
          </p:cNvSpPr>
          <p:nvPr/>
        </p:nvSpPr>
        <p:spPr bwMode="auto">
          <a:xfrm>
            <a:off x="3733800" y="533400"/>
            <a:ext cx="5181600" cy="1463675"/>
          </a:xfrm>
          <a:prstGeom prst="rect">
            <a:avLst/>
          </a:prstGeom>
          <a:noFill/>
          <a:ln w="9525">
            <a:noFill/>
            <a:miter lim="800000"/>
            <a:headEnd/>
            <a:tailEnd/>
          </a:ln>
          <a:effectLst/>
        </p:spPr>
        <p:txBody>
          <a:bodyPr lIns="92075" tIns="46038" rIns="92075" bIns="46038">
            <a:spAutoFit/>
          </a:bodyPr>
          <a:lstStyle/>
          <a:p>
            <a:pPr algn="ctr" eaLnBrk="1" hangingPunct="1">
              <a:spcBef>
                <a:spcPct val="50000"/>
              </a:spcBef>
              <a:defRPr/>
            </a:pPr>
            <a:r>
              <a:rPr lang="en-US" b="1" u="sng">
                <a:solidFill>
                  <a:srgbClr val="996633"/>
                </a:solidFill>
                <a:effectLst>
                  <a:outerShdw blurRad="38100" dist="38100" dir="2700000" algn="tl">
                    <a:srgbClr val="C0C0C0"/>
                  </a:outerShdw>
                </a:effectLst>
                <a:latin typeface="Times New Roman" pitchFamily="18" charset="0"/>
              </a:rPr>
              <a:t>Oscillation de neutrinos, </a:t>
            </a:r>
            <a:r>
              <a:rPr lang="fr-FR" b="1" u="sng">
                <a:solidFill>
                  <a:srgbClr val="996633"/>
                </a:solidFill>
                <a:effectLst>
                  <a:outerShdw blurRad="38100" dist="38100" dir="2700000" algn="tl">
                    <a:srgbClr val="C0C0C0"/>
                  </a:outerShdw>
                </a:effectLst>
                <a:latin typeface="Times New Roman" pitchFamily="18" charset="0"/>
              </a:rPr>
              <a:t>détection</a:t>
            </a:r>
            <a:r>
              <a:rPr lang="en-US" b="1" u="sng">
                <a:solidFill>
                  <a:srgbClr val="996633"/>
                </a:solidFill>
                <a:effectLst>
                  <a:outerShdw blurRad="38100" dist="38100" dir="2700000" algn="tl">
                    <a:srgbClr val="C0C0C0"/>
                  </a:outerShdw>
                </a:effectLst>
                <a:latin typeface="Times New Roman" pitchFamily="18" charset="0"/>
              </a:rPr>
              <a:t> par interaction de courant charg</a:t>
            </a:r>
            <a:r>
              <a:rPr lang="en-US" b="1" u="sng">
                <a:solidFill>
                  <a:srgbClr val="996633"/>
                </a:solidFill>
                <a:effectLst>
                  <a:outerShdw blurRad="38100" dist="38100" dir="2700000" algn="tl">
                    <a:srgbClr val="C0C0C0"/>
                  </a:outerShdw>
                </a:effectLst>
                <a:latin typeface="Times New Roman" pitchFamily="18" charset="0"/>
                <a:cs typeface="Times New Roman" pitchFamily="18" charset="0"/>
              </a:rPr>
              <a:t>é</a:t>
            </a:r>
            <a:r>
              <a:rPr lang="en-US" b="1" u="sng">
                <a:solidFill>
                  <a:srgbClr val="996633"/>
                </a:solidFill>
                <a:effectLst>
                  <a:outerShdw blurRad="38100" dist="38100" dir="2700000" algn="tl">
                    <a:srgbClr val="C0C0C0"/>
                  </a:outerShdw>
                </a:effectLst>
                <a:latin typeface="Times New Roman" pitchFamily="18" charset="0"/>
              </a:rPr>
              <a:t>:</a:t>
            </a:r>
          </a:p>
          <a:p>
            <a:pPr algn="ctr" eaLnBrk="1" hangingPunct="1">
              <a:spcBef>
                <a:spcPct val="50000"/>
              </a:spcBef>
              <a:defRPr/>
            </a:pPr>
            <a:r>
              <a:rPr lang="en-US" sz="2800">
                <a:latin typeface="Symbol" pitchFamily="18" charset="2"/>
              </a:rPr>
              <a:t>n</a:t>
            </a:r>
            <a:r>
              <a:rPr lang="en-US" sz="2800" baseline="-15000">
                <a:latin typeface="Symbol" pitchFamily="18" charset="2"/>
              </a:rPr>
              <a:t>m      </a:t>
            </a:r>
            <a:r>
              <a:rPr lang="en-US" sz="2800">
                <a:latin typeface="Symbol" pitchFamily="18" charset="2"/>
              </a:rPr>
              <a:t> </a:t>
            </a:r>
            <a:r>
              <a:rPr lang="en-US" sz="2800">
                <a:latin typeface="Symbol" pitchFamily="18" charset="2"/>
                <a:sym typeface="Symbol" pitchFamily="18" charset="2"/>
              </a:rPr>
              <a:t></a:t>
            </a:r>
            <a:r>
              <a:rPr lang="en-US" sz="2800">
                <a:latin typeface="Symbol" pitchFamily="18" charset="2"/>
                <a:sym typeface="Monotype Sorts" pitchFamily="2" charset="2"/>
              </a:rPr>
              <a:t>   </a:t>
            </a:r>
            <a:r>
              <a:rPr lang="en-US" sz="2800">
                <a:latin typeface="Symbol" pitchFamily="18" charset="2"/>
              </a:rPr>
              <a:t>  </a:t>
            </a:r>
            <a:r>
              <a:rPr lang="en-US" sz="2800" b="1">
                <a:solidFill>
                  <a:srgbClr val="FF0000"/>
                </a:solidFill>
                <a:latin typeface="Symbol" pitchFamily="18" charset="2"/>
              </a:rPr>
              <a:t>n</a:t>
            </a:r>
            <a:r>
              <a:rPr lang="en-US" sz="2800" b="1" baseline="-10000">
                <a:solidFill>
                  <a:srgbClr val="FF0000"/>
                </a:solidFill>
                <a:latin typeface="Symbol" pitchFamily="18" charset="2"/>
              </a:rPr>
              <a:t>t</a:t>
            </a:r>
            <a:r>
              <a:rPr lang="en-US" sz="2800">
                <a:latin typeface="Symbol" pitchFamily="18" charset="2"/>
              </a:rPr>
              <a:t>  </a:t>
            </a:r>
            <a:r>
              <a:rPr lang="en-US" sz="2800">
                <a:latin typeface="Symbol" pitchFamily="18" charset="2"/>
                <a:sym typeface="Symbol" pitchFamily="18" charset="2"/>
              </a:rPr>
              <a:t></a:t>
            </a:r>
            <a:r>
              <a:rPr lang="en-US" sz="2800">
                <a:latin typeface="Symbol" pitchFamily="18" charset="2"/>
              </a:rPr>
              <a:t>    </a:t>
            </a:r>
            <a:r>
              <a:rPr lang="en-US" sz="2800" b="1">
                <a:solidFill>
                  <a:srgbClr val="FF0000"/>
                </a:solidFill>
                <a:latin typeface="Symbol" pitchFamily="18" charset="2"/>
              </a:rPr>
              <a:t>t</a:t>
            </a:r>
            <a:r>
              <a:rPr lang="en-US" sz="2800" b="1" baseline="30000">
                <a:solidFill>
                  <a:srgbClr val="FF0000"/>
                </a:solidFill>
                <a:latin typeface="Times New Roman" pitchFamily="18" charset="0"/>
              </a:rPr>
              <a:t>-</a:t>
            </a:r>
            <a:r>
              <a:rPr lang="en-US" sz="2800">
                <a:latin typeface="Times New Roman" pitchFamily="18" charset="0"/>
              </a:rPr>
              <a:t> + X</a:t>
            </a:r>
            <a:r>
              <a:rPr lang="en-US" sz="2800">
                <a:latin typeface="Symbol" pitchFamily="18" charset="2"/>
              </a:rPr>
              <a:t> </a:t>
            </a:r>
            <a:endParaRPr lang="en-US" sz="2800">
              <a:latin typeface="Times New Roman" pitchFamily="18" charset="0"/>
            </a:endParaRPr>
          </a:p>
        </p:txBody>
      </p:sp>
      <p:grpSp>
        <p:nvGrpSpPr>
          <p:cNvPr id="8" name="Group 62"/>
          <p:cNvGrpSpPr>
            <a:grpSpLocks/>
          </p:cNvGrpSpPr>
          <p:nvPr/>
        </p:nvGrpSpPr>
        <p:grpSpPr bwMode="auto">
          <a:xfrm>
            <a:off x="4800600" y="2133600"/>
            <a:ext cx="3906838" cy="1889125"/>
            <a:chOff x="3120" y="1296"/>
            <a:chExt cx="2461" cy="1190"/>
          </a:xfrm>
        </p:grpSpPr>
        <p:sp>
          <p:nvSpPr>
            <p:cNvPr id="51233" name="Text Box 63"/>
            <p:cNvSpPr txBox="1">
              <a:spLocks noChangeArrowheads="1"/>
            </p:cNvSpPr>
            <p:nvPr/>
          </p:nvSpPr>
          <p:spPr bwMode="auto">
            <a:xfrm>
              <a:off x="3840" y="2160"/>
              <a:ext cx="1536" cy="326"/>
            </a:xfrm>
            <a:prstGeom prst="rect">
              <a:avLst/>
            </a:prstGeom>
            <a:noFill/>
            <a:ln w="9525">
              <a:noFill/>
              <a:miter lim="800000"/>
              <a:headEnd/>
              <a:tailEnd/>
            </a:ln>
          </p:spPr>
          <p:txBody>
            <a:bodyPr>
              <a:spAutoFit/>
            </a:bodyPr>
            <a:lstStyle/>
            <a:p>
              <a:r>
                <a:rPr lang="en-US" sz="1400"/>
                <a:t>Feuilles </a:t>
              </a:r>
            </a:p>
            <a:p>
              <a:r>
                <a:rPr lang="fr-FR" sz="1400"/>
                <a:t>d’émulsion</a:t>
              </a:r>
              <a:r>
                <a:rPr lang="en-US" sz="1400"/>
                <a:t>(</a:t>
              </a:r>
              <a:r>
                <a:rPr lang="en-GB" sz="1400"/>
                <a:t>4</a:t>
              </a:r>
              <a:r>
                <a:rPr lang="fr-FR" sz="1400"/>
                <a:t>0  </a:t>
              </a:r>
              <a:r>
                <a:rPr lang="fr-FR" sz="1400">
                  <a:latin typeface="Symbol" pitchFamily="18" charset="2"/>
                </a:rPr>
                <a:t>m</a:t>
              </a:r>
              <a:r>
                <a:rPr lang="fr-FR" sz="1400"/>
                <a:t>m</a:t>
              </a:r>
              <a:r>
                <a:rPr lang="en-US" sz="1400"/>
                <a:t>)</a:t>
              </a:r>
              <a:endParaRPr lang="fr-FR" sz="1400"/>
            </a:p>
          </p:txBody>
        </p:sp>
        <p:grpSp>
          <p:nvGrpSpPr>
            <p:cNvPr id="9" name="Group 64"/>
            <p:cNvGrpSpPr>
              <a:grpSpLocks/>
            </p:cNvGrpSpPr>
            <p:nvPr/>
          </p:nvGrpSpPr>
          <p:grpSpPr bwMode="auto">
            <a:xfrm>
              <a:off x="3120" y="1296"/>
              <a:ext cx="2461" cy="1046"/>
              <a:chOff x="2496" y="1248"/>
              <a:chExt cx="2461" cy="1046"/>
            </a:xfrm>
          </p:grpSpPr>
          <p:sp>
            <p:nvSpPr>
              <p:cNvPr id="51235" name="Line 65"/>
              <p:cNvSpPr>
                <a:spLocks noChangeShapeType="1"/>
              </p:cNvSpPr>
              <p:nvPr/>
            </p:nvSpPr>
            <p:spPr bwMode="auto">
              <a:xfrm>
                <a:off x="2496" y="1729"/>
                <a:ext cx="384" cy="0"/>
              </a:xfrm>
              <a:prstGeom prst="line">
                <a:avLst/>
              </a:prstGeom>
              <a:noFill/>
              <a:ln w="9525">
                <a:solidFill>
                  <a:srgbClr val="CC0000"/>
                </a:solidFill>
                <a:prstDash val="sysDot"/>
                <a:round/>
                <a:headEnd/>
                <a:tailEnd type="stealth" w="med" len="med"/>
              </a:ln>
            </p:spPr>
            <p:txBody>
              <a:bodyPr wrap="none" anchor="ctr"/>
              <a:lstStyle/>
              <a:p>
                <a:endParaRPr lang="fr-FR"/>
              </a:p>
            </p:txBody>
          </p:sp>
          <p:sp>
            <p:nvSpPr>
              <p:cNvPr id="51236" name="Text Box 66"/>
              <p:cNvSpPr txBox="1">
                <a:spLocks noChangeArrowheads="1"/>
              </p:cNvSpPr>
              <p:nvPr/>
            </p:nvSpPr>
            <p:spPr bwMode="auto">
              <a:xfrm>
                <a:off x="2516" y="1625"/>
                <a:ext cx="288" cy="288"/>
              </a:xfrm>
              <a:prstGeom prst="rect">
                <a:avLst/>
              </a:prstGeom>
              <a:noFill/>
              <a:ln w="9525">
                <a:noFill/>
                <a:miter lim="800000"/>
                <a:headEnd/>
                <a:tailEnd/>
              </a:ln>
            </p:spPr>
            <p:txBody>
              <a:bodyPr>
                <a:spAutoFit/>
              </a:bodyPr>
              <a:lstStyle/>
              <a:p>
                <a:pPr algn="ctr">
                  <a:spcBef>
                    <a:spcPct val="50000"/>
                  </a:spcBef>
                </a:pPr>
                <a:r>
                  <a:rPr lang="en-GB" b="1">
                    <a:latin typeface="Symbol" pitchFamily="18" charset="2"/>
                  </a:rPr>
                  <a:t>n</a:t>
                </a:r>
              </a:p>
            </p:txBody>
          </p:sp>
          <p:grpSp>
            <p:nvGrpSpPr>
              <p:cNvPr id="10" name="Group 67"/>
              <p:cNvGrpSpPr>
                <a:grpSpLocks/>
              </p:cNvGrpSpPr>
              <p:nvPr/>
            </p:nvGrpSpPr>
            <p:grpSpPr bwMode="auto">
              <a:xfrm>
                <a:off x="2832" y="1248"/>
                <a:ext cx="1509" cy="1046"/>
                <a:chOff x="3312" y="1056"/>
                <a:chExt cx="1509" cy="1046"/>
              </a:xfrm>
            </p:grpSpPr>
            <p:sp>
              <p:nvSpPr>
                <p:cNvPr id="51240" name="Rectangle 68"/>
                <p:cNvSpPr>
                  <a:spLocks noChangeArrowheads="1"/>
                </p:cNvSpPr>
                <p:nvPr/>
              </p:nvSpPr>
              <p:spPr bwMode="auto">
                <a:xfrm>
                  <a:off x="4447" y="1104"/>
                  <a:ext cx="374" cy="756"/>
                </a:xfrm>
                <a:prstGeom prst="rect">
                  <a:avLst/>
                </a:prstGeom>
                <a:solidFill>
                  <a:srgbClr val="C0C0C0"/>
                </a:solidFill>
                <a:ln w="9525">
                  <a:noFill/>
                  <a:miter lim="800000"/>
                  <a:headEnd/>
                  <a:tailEnd/>
                </a:ln>
              </p:spPr>
              <p:txBody>
                <a:bodyPr/>
                <a:lstStyle/>
                <a:p>
                  <a:endParaRPr lang="fr-FR"/>
                </a:p>
              </p:txBody>
            </p:sp>
            <p:sp>
              <p:nvSpPr>
                <p:cNvPr id="51241" name="Rectangle 69"/>
                <p:cNvSpPr>
                  <a:spLocks noChangeArrowheads="1"/>
                </p:cNvSpPr>
                <p:nvPr/>
              </p:nvSpPr>
              <p:spPr bwMode="auto">
                <a:xfrm>
                  <a:off x="3360" y="1104"/>
                  <a:ext cx="374" cy="756"/>
                </a:xfrm>
                <a:prstGeom prst="rect">
                  <a:avLst/>
                </a:prstGeom>
                <a:solidFill>
                  <a:srgbClr val="C0C0C0"/>
                </a:solidFill>
                <a:ln w="9525">
                  <a:noFill/>
                  <a:miter lim="800000"/>
                  <a:headEnd/>
                  <a:tailEnd/>
                </a:ln>
              </p:spPr>
              <p:txBody>
                <a:bodyPr/>
                <a:lstStyle/>
                <a:p>
                  <a:endParaRPr lang="fr-FR"/>
                </a:p>
              </p:txBody>
            </p:sp>
            <p:sp>
              <p:nvSpPr>
                <p:cNvPr id="51242" name="Rectangle 70"/>
                <p:cNvSpPr>
                  <a:spLocks noChangeArrowheads="1"/>
                </p:cNvSpPr>
                <p:nvPr/>
              </p:nvSpPr>
              <p:spPr bwMode="auto">
                <a:xfrm>
                  <a:off x="3912" y="1104"/>
                  <a:ext cx="373" cy="756"/>
                </a:xfrm>
                <a:prstGeom prst="rect">
                  <a:avLst/>
                </a:prstGeom>
                <a:solidFill>
                  <a:srgbClr val="C0C0C0"/>
                </a:solidFill>
                <a:ln w="9525">
                  <a:noFill/>
                  <a:miter lim="800000"/>
                  <a:headEnd/>
                  <a:tailEnd/>
                </a:ln>
              </p:spPr>
              <p:txBody>
                <a:bodyPr/>
                <a:lstStyle/>
                <a:p>
                  <a:endParaRPr lang="fr-FR"/>
                </a:p>
              </p:txBody>
            </p:sp>
            <p:sp>
              <p:nvSpPr>
                <p:cNvPr id="51243" name="Rectangle 71"/>
                <p:cNvSpPr>
                  <a:spLocks noChangeArrowheads="1"/>
                </p:cNvSpPr>
                <p:nvPr/>
              </p:nvSpPr>
              <p:spPr bwMode="auto">
                <a:xfrm>
                  <a:off x="3735" y="1104"/>
                  <a:ext cx="33" cy="756"/>
                </a:xfrm>
                <a:prstGeom prst="rect">
                  <a:avLst/>
                </a:prstGeom>
                <a:solidFill>
                  <a:srgbClr val="FFCC00"/>
                </a:solidFill>
                <a:ln w="9525">
                  <a:noFill/>
                  <a:miter lim="800000"/>
                  <a:headEnd/>
                  <a:tailEnd/>
                </a:ln>
              </p:spPr>
              <p:txBody>
                <a:bodyPr/>
                <a:lstStyle/>
                <a:p>
                  <a:endParaRPr lang="fr-FR"/>
                </a:p>
              </p:txBody>
            </p:sp>
            <p:sp>
              <p:nvSpPr>
                <p:cNvPr id="51244" name="Rectangle 72"/>
                <p:cNvSpPr>
                  <a:spLocks noChangeArrowheads="1"/>
                </p:cNvSpPr>
                <p:nvPr/>
              </p:nvSpPr>
              <p:spPr bwMode="auto">
                <a:xfrm>
                  <a:off x="3879" y="1104"/>
                  <a:ext cx="34" cy="756"/>
                </a:xfrm>
                <a:prstGeom prst="rect">
                  <a:avLst/>
                </a:prstGeom>
                <a:solidFill>
                  <a:srgbClr val="FFCC00"/>
                </a:solidFill>
                <a:ln w="9525">
                  <a:noFill/>
                  <a:miter lim="800000"/>
                  <a:headEnd/>
                  <a:tailEnd/>
                </a:ln>
              </p:spPr>
              <p:txBody>
                <a:bodyPr/>
                <a:lstStyle/>
                <a:p>
                  <a:endParaRPr lang="fr-FR"/>
                </a:p>
              </p:txBody>
            </p:sp>
            <p:sp>
              <p:nvSpPr>
                <p:cNvPr id="51245" name="Rectangle 73"/>
                <p:cNvSpPr>
                  <a:spLocks noChangeArrowheads="1"/>
                </p:cNvSpPr>
                <p:nvPr/>
              </p:nvSpPr>
              <p:spPr bwMode="auto">
                <a:xfrm>
                  <a:off x="4427" y="1104"/>
                  <a:ext cx="36" cy="756"/>
                </a:xfrm>
                <a:prstGeom prst="rect">
                  <a:avLst/>
                </a:prstGeom>
                <a:solidFill>
                  <a:srgbClr val="FFCC00"/>
                </a:solidFill>
                <a:ln w="9525">
                  <a:noFill/>
                  <a:miter lim="800000"/>
                  <a:headEnd/>
                  <a:tailEnd/>
                </a:ln>
              </p:spPr>
              <p:txBody>
                <a:bodyPr/>
                <a:lstStyle/>
                <a:p>
                  <a:endParaRPr lang="fr-FR"/>
                </a:p>
              </p:txBody>
            </p:sp>
            <p:sp>
              <p:nvSpPr>
                <p:cNvPr id="51246" name="Rectangle 74"/>
                <p:cNvSpPr>
                  <a:spLocks noChangeArrowheads="1"/>
                </p:cNvSpPr>
                <p:nvPr/>
              </p:nvSpPr>
              <p:spPr bwMode="auto">
                <a:xfrm>
                  <a:off x="4285" y="1104"/>
                  <a:ext cx="35" cy="756"/>
                </a:xfrm>
                <a:prstGeom prst="rect">
                  <a:avLst/>
                </a:prstGeom>
                <a:solidFill>
                  <a:srgbClr val="FFCC00"/>
                </a:solidFill>
                <a:ln w="9525">
                  <a:noFill/>
                  <a:miter lim="800000"/>
                  <a:headEnd/>
                  <a:tailEnd/>
                </a:ln>
              </p:spPr>
              <p:txBody>
                <a:bodyPr/>
                <a:lstStyle/>
                <a:p>
                  <a:endParaRPr lang="fr-FR"/>
                </a:p>
              </p:txBody>
            </p:sp>
            <p:sp>
              <p:nvSpPr>
                <p:cNvPr id="51247" name="Line 75"/>
                <p:cNvSpPr>
                  <a:spLocks noChangeShapeType="1"/>
                </p:cNvSpPr>
                <p:nvPr/>
              </p:nvSpPr>
              <p:spPr bwMode="auto">
                <a:xfrm>
                  <a:off x="3594" y="1537"/>
                  <a:ext cx="988" cy="230"/>
                </a:xfrm>
                <a:prstGeom prst="line">
                  <a:avLst/>
                </a:prstGeom>
                <a:noFill/>
                <a:ln w="6350">
                  <a:solidFill>
                    <a:srgbClr val="4D4D4D"/>
                  </a:solidFill>
                  <a:round/>
                  <a:headEnd/>
                  <a:tailEnd/>
                </a:ln>
              </p:spPr>
              <p:txBody>
                <a:bodyPr/>
                <a:lstStyle/>
                <a:p>
                  <a:endParaRPr lang="fr-FR"/>
                </a:p>
              </p:txBody>
            </p:sp>
            <p:sp>
              <p:nvSpPr>
                <p:cNvPr id="51248" name="Line 76"/>
                <p:cNvSpPr>
                  <a:spLocks noChangeShapeType="1"/>
                </p:cNvSpPr>
                <p:nvPr/>
              </p:nvSpPr>
              <p:spPr bwMode="auto">
                <a:xfrm>
                  <a:off x="3603" y="1535"/>
                  <a:ext cx="998" cy="121"/>
                </a:xfrm>
                <a:prstGeom prst="line">
                  <a:avLst/>
                </a:prstGeom>
                <a:noFill/>
                <a:ln w="6350">
                  <a:solidFill>
                    <a:srgbClr val="4D4D4D"/>
                  </a:solidFill>
                  <a:round/>
                  <a:headEnd/>
                  <a:tailEnd/>
                </a:ln>
              </p:spPr>
              <p:txBody>
                <a:bodyPr/>
                <a:lstStyle/>
                <a:p>
                  <a:endParaRPr lang="fr-FR"/>
                </a:p>
              </p:txBody>
            </p:sp>
            <p:sp>
              <p:nvSpPr>
                <p:cNvPr id="51249" name="Line 77"/>
                <p:cNvSpPr>
                  <a:spLocks noChangeShapeType="1"/>
                </p:cNvSpPr>
                <p:nvPr/>
              </p:nvSpPr>
              <p:spPr bwMode="auto">
                <a:xfrm flipV="1">
                  <a:off x="3380" y="1536"/>
                  <a:ext cx="205" cy="1"/>
                </a:xfrm>
                <a:prstGeom prst="line">
                  <a:avLst/>
                </a:prstGeom>
                <a:noFill/>
                <a:ln w="9525">
                  <a:solidFill>
                    <a:srgbClr val="CC0000"/>
                  </a:solidFill>
                  <a:prstDash val="sysDot"/>
                  <a:round/>
                  <a:headEnd/>
                  <a:tailEnd/>
                </a:ln>
              </p:spPr>
              <p:txBody>
                <a:bodyPr wrap="none" anchor="ctr"/>
                <a:lstStyle/>
                <a:p>
                  <a:endParaRPr lang="fr-FR"/>
                </a:p>
              </p:txBody>
            </p:sp>
            <p:sp>
              <p:nvSpPr>
                <p:cNvPr id="51250" name="Line 78"/>
                <p:cNvSpPr>
                  <a:spLocks noChangeShapeType="1"/>
                </p:cNvSpPr>
                <p:nvPr/>
              </p:nvSpPr>
              <p:spPr bwMode="auto">
                <a:xfrm flipV="1">
                  <a:off x="3601" y="1399"/>
                  <a:ext cx="468" cy="135"/>
                </a:xfrm>
                <a:prstGeom prst="line">
                  <a:avLst/>
                </a:prstGeom>
                <a:noFill/>
                <a:ln w="6350">
                  <a:solidFill>
                    <a:srgbClr val="CC0000"/>
                  </a:solidFill>
                  <a:round/>
                  <a:headEnd/>
                  <a:tailEnd/>
                </a:ln>
              </p:spPr>
              <p:txBody>
                <a:bodyPr wrap="none" anchor="ctr"/>
                <a:lstStyle/>
                <a:p>
                  <a:endParaRPr lang="fr-FR"/>
                </a:p>
              </p:txBody>
            </p:sp>
            <p:sp>
              <p:nvSpPr>
                <p:cNvPr id="51251" name="Line 79"/>
                <p:cNvSpPr>
                  <a:spLocks noChangeShapeType="1"/>
                </p:cNvSpPr>
                <p:nvPr/>
              </p:nvSpPr>
              <p:spPr bwMode="auto">
                <a:xfrm>
                  <a:off x="4071" y="1398"/>
                  <a:ext cx="550" cy="6"/>
                </a:xfrm>
                <a:prstGeom prst="line">
                  <a:avLst/>
                </a:prstGeom>
                <a:noFill/>
                <a:ln w="6350">
                  <a:solidFill>
                    <a:srgbClr val="CC0000"/>
                  </a:solidFill>
                  <a:round/>
                  <a:headEnd/>
                  <a:tailEnd/>
                </a:ln>
              </p:spPr>
              <p:txBody>
                <a:bodyPr wrap="none" anchor="ctr"/>
                <a:lstStyle/>
                <a:p>
                  <a:endParaRPr lang="fr-FR"/>
                </a:p>
              </p:txBody>
            </p:sp>
            <p:sp>
              <p:nvSpPr>
                <p:cNvPr id="51252" name="Line 80"/>
                <p:cNvSpPr>
                  <a:spLocks noChangeShapeType="1"/>
                </p:cNvSpPr>
                <p:nvPr/>
              </p:nvSpPr>
              <p:spPr bwMode="auto">
                <a:xfrm flipV="1">
                  <a:off x="4066" y="1118"/>
                  <a:ext cx="415" cy="282"/>
                </a:xfrm>
                <a:prstGeom prst="line">
                  <a:avLst/>
                </a:prstGeom>
                <a:noFill/>
                <a:ln w="6350">
                  <a:solidFill>
                    <a:srgbClr val="CC0000"/>
                  </a:solidFill>
                  <a:prstDash val="sysDot"/>
                  <a:round/>
                  <a:headEnd/>
                  <a:tailEnd/>
                </a:ln>
              </p:spPr>
              <p:txBody>
                <a:bodyPr wrap="none" anchor="ctr"/>
                <a:lstStyle/>
                <a:p>
                  <a:endParaRPr lang="fr-FR"/>
                </a:p>
              </p:txBody>
            </p:sp>
            <p:sp>
              <p:nvSpPr>
                <p:cNvPr id="51253" name="Line 81"/>
                <p:cNvSpPr>
                  <a:spLocks noChangeShapeType="1"/>
                </p:cNvSpPr>
                <p:nvPr/>
              </p:nvSpPr>
              <p:spPr bwMode="auto">
                <a:xfrm flipV="1">
                  <a:off x="4075" y="1241"/>
                  <a:ext cx="497" cy="156"/>
                </a:xfrm>
                <a:prstGeom prst="line">
                  <a:avLst/>
                </a:prstGeom>
                <a:noFill/>
                <a:ln w="6350">
                  <a:solidFill>
                    <a:srgbClr val="CC0000"/>
                  </a:solidFill>
                  <a:prstDash val="sysDot"/>
                  <a:round/>
                  <a:headEnd/>
                  <a:tailEnd/>
                </a:ln>
              </p:spPr>
              <p:txBody>
                <a:bodyPr wrap="none" anchor="ctr"/>
                <a:lstStyle/>
                <a:p>
                  <a:endParaRPr lang="fr-FR"/>
                </a:p>
              </p:txBody>
            </p:sp>
            <p:sp>
              <p:nvSpPr>
                <p:cNvPr id="51254" name="Line 82"/>
                <p:cNvSpPr>
                  <a:spLocks noChangeShapeType="1"/>
                </p:cNvSpPr>
                <p:nvPr/>
              </p:nvSpPr>
              <p:spPr bwMode="auto">
                <a:xfrm>
                  <a:off x="4282" y="1401"/>
                  <a:ext cx="38" cy="0"/>
                </a:xfrm>
                <a:prstGeom prst="line">
                  <a:avLst/>
                </a:prstGeom>
                <a:noFill/>
                <a:ln w="28575">
                  <a:solidFill>
                    <a:srgbClr val="CC0000"/>
                  </a:solidFill>
                  <a:round/>
                  <a:headEnd/>
                  <a:tailEnd/>
                </a:ln>
              </p:spPr>
              <p:txBody>
                <a:bodyPr wrap="none" anchor="ctr"/>
                <a:lstStyle/>
                <a:p>
                  <a:endParaRPr lang="fr-FR"/>
                </a:p>
              </p:txBody>
            </p:sp>
            <p:sp>
              <p:nvSpPr>
                <p:cNvPr id="51255" name="Line 83"/>
                <p:cNvSpPr>
                  <a:spLocks noChangeShapeType="1"/>
                </p:cNvSpPr>
                <p:nvPr/>
              </p:nvSpPr>
              <p:spPr bwMode="auto">
                <a:xfrm>
                  <a:off x="4425" y="1403"/>
                  <a:ext cx="38" cy="0"/>
                </a:xfrm>
                <a:prstGeom prst="line">
                  <a:avLst/>
                </a:prstGeom>
                <a:noFill/>
                <a:ln w="28575">
                  <a:solidFill>
                    <a:srgbClr val="CC0000"/>
                  </a:solidFill>
                  <a:round/>
                  <a:headEnd/>
                  <a:tailEnd/>
                </a:ln>
              </p:spPr>
              <p:txBody>
                <a:bodyPr wrap="none" anchor="ctr"/>
                <a:lstStyle/>
                <a:p>
                  <a:endParaRPr lang="fr-FR"/>
                </a:p>
              </p:txBody>
            </p:sp>
            <p:sp>
              <p:nvSpPr>
                <p:cNvPr id="51256" name="Line 84"/>
                <p:cNvSpPr>
                  <a:spLocks noChangeShapeType="1"/>
                </p:cNvSpPr>
                <p:nvPr/>
              </p:nvSpPr>
              <p:spPr bwMode="auto">
                <a:xfrm flipV="1">
                  <a:off x="3876" y="1445"/>
                  <a:ext cx="36" cy="10"/>
                </a:xfrm>
                <a:prstGeom prst="line">
                  <a:avLst/>
                </a:prstGeom>
                <a:noFill/>
                <a:ln w="28575">
                  <a:solidFill>
                    <a:srgbClr val="CC0000"/>
                  </a:solidFill>
                  <a:round/>
                  <a:headEnd/>
                  <a:tailEnd/>
                </a:ln>
              </p:spPr>
              <p:txBody>
                <a:bodyPr wrap="none" anchor="ctr"/>
                <a:lstStyle/>
                <a:p>
                  <a:endParaRPr lang="fr-FR"/>
                </a:p>
              </p:txBody>
            </p:sp>
            <p:sp>
              <p:nvSpPr>
                <p:cNvPr id="51257" name="Line 85"/>
                <p:cNvSpPr>
                  <a:spLocks noChangeShapeType="1"/>
                </p:cNvSpPr>
                <p:nvPr/>
              </p:nvSpPr>
              <p:spPr bwMode="auto">
                <a:xfrm flipV="1">
                  <a:off x="3732" y="1486"/>
                  <a:ext cx="36" cy="10"/>
                </a:xfrm>
                <a:prstGeom prst="line">
                  <a:avLst/>
                </a:prstGeom>
                <a:noFill/>
                <a:ln w="28575">
                  <a:solidFill>
                    <a:srgbClr val="CC0000"/>
                  </a:solidFill>
                  <a:round/>
                  <a:headEnd/>
                  <a:tailEnd/>
                </a:ln>
              </p:spPr>
              <p:txBody>
                <a:bodyPr wrap="none" anchor="ctr"/>
                <a:lstStyle/>
                <a:p>
                  <a:endParaRPr lang="fr-FR"/>
                </a:p>
              </p:txBody>
            </p:sp>
            <p:sp>
              <p:nvSpPr>
                <p:cNvPr id="51258" name="Line 86"/>
                <p:cNvSpPr>
                  <a:spLocks noChangeShapeType="1"/>
                </p:cNvSpPr>
                <p:nvPr/>
              </p:nvSpPr>
              <p:spPr bwMode="auto">
                <a:xfrm>
                  <a:off x="3728" y="1551"/>
                  <a:ext cx="40" cy="6"/>
                </a:xfrm>
                <a:prstGeom prst="line">
                  <a:avLst/>
                </a:prstGeom>
                <a:noFill/>
                <a:ln w="28575">
                  <a:solidFill>
                    <a:schemeClr val="tx1"/>
                  </a:solidFill>
                  <a:round/>
                  <a:headEnd/>
                  <a:tailEnd/>
                </a:ln>
              </p:spPr>
              <p:txBody>
                <a:bodyPr wrap="none" anchor="ctr"/>
                <a:lstStyle/>
                <a:p>
                  <a:endParaRPr lang="fr-FR"/>
                </a:p>
              </p:txBody>
            </p:sp>
            <p:sp>
              <p:nvSpPr>
                <p:cNvPr id="51259" name="Line 87"/>
                <p:cNvSpPr>
                  <a:spLocks noChangeShapeType="1"/>
                </p:cNvSpPr>
                <p:nvPr/>
              </p:nvSpPr>
              <p:spPr bwMode="auto">
                <a:xfrm>
                  <a:off x="3881" y="1570"/>
                  <a:ext cx="40" cy="6"/>
                </a:xfrm>
                <a:prstGeom prst="line">
                  <a:avLst/>
                </a:prstGeom>
                <a:noFill/>
                <a:ln w="28575">
                  <a:solidFill>
                    <a:schemeClr val="tx1"/>
                  </a:solidFill>
                  <a:round/>
                  <a:headEnd/>
                  <a:tailEnd/>
                </a:ln>
              </p:spPr>
              <p:txBody>
                <a:bodyPr wrap="none" anchor="ctr"/>
                <a:lstStyle/>
                <a:p>
                  <a:endParaRPr lang="fr-FR"/>
                </a:p>
              </p:txBody>
            </p:sp>
            <p:sp>
              <p:nvSpPr>
                <p:cNvPr id="51260" name="Line 88"/>
                <p:cNvSpPr>
                  <a:spLocks noChangeShapeType="1"/>
                </p:cNvSpPr>
                <p:nvPr/>
              </p:nvSpPr>
              <p:spPr bwMode="auto">
                <a:xfrm>
                  <a:off x="4426" y="1636"/>
                  <a:ext cx="41" cy="5"/>
                </a:xfrm>
                <a:prstGeom prst="line">
                  <a:avLst/>
                </a:prstGeom>
                <a:noFill/>
                <a:ln w="28575">
                  <a:solidFill>
                    <a:schemeClr val="tx1"/>
                  </a:solidFill>
                  <a:round/>
                  <a:headEnd/>
                  <a:tailEnd/>
                </a:ln>
              </p:spPr>
              <p:txBody>
                <a:bodyPr wrap="none" anchor="ctr"/>
                <a:lstStyle/>
                <a:p>
                  <a:endParaRPr lang="fr-FR"/>
                </a:p>
              </p:txBody>
            </p:sp>
            <p:sp>
              <p:nvSpPr>
                <p:cNvPr id="51261" name="Line 89"/>
                <p:cNvSpPr>
                  <a:spLocks noChangeShapeType="1"/>
                </p:cNvSpPr>
                <p:nvPr/>
              </p:nvSpPr>
              <p:spPr bwMode="auto">
                <a:xfrm>
                  <a:off x="4281" y="1619"/>
                  <a:ext cx="40" cy="6"/>
                </a:xfrm>
                <a:prstGeom prst="line">
                  <a:avLst/>
                </a:prstGeom>
                <a:noFill/>
                <a:ln w="28575">
                  <a:solidFill>
                    <a:schemeClr val="tx1"/>
                  </a:solidFill>
                  <a:round/>
                  <a:headEnd/>
                  <a:tailEnd/>
                </a:ln>
              </p:spPr>
              <p:txBody>
                <a:bodyPr wrap="none" anchor="ctr"/>
                <a:lstStyle/>
                <a:p>
                  <a:endParaRPr lang="fr-FR"/>
                </a:p>
              </p:txBody>
            </p:sp>
            <p:sp>
              <p:nvSpPr>
                <p:cNvPr id="51262" name="Line 90"/>
                <p:cNvSpPr>
                  <a:spLocks noChangeShapeType="1"/>
                </p:cNvSpPr>
                <p:nvPr/>
              </p:nvSpPr>
              <p:spPr bwMode="auto">
                <a:xfrm>
                  <a:off x="3732" y="1570"/>
                  <a:ext cx="31" cy="6"/>
                </a:xfrm>
                <a:prstGeom prst="line">
                  <a:avLst/>
                </a:prstGeom>
                <a:noFill/>
                <a:ln w="28575">
                  <a:solidFill>
                    <a:schemeClr val="tx1"/>
                  </a:solidFill>
                  <a:round/>
                  <a:headEnd/>
                  <a:tailEnd/>
                </a:ln>
              </p:spPr>
              <p:txBody>
                <a:bodyPr wrap="none" anchor="ctr"/>
                <a:lstStyle/>
                <a:p>
                  <a:endParaRPr lang="fr-FR"/>
                </a:p>
              </p:txBody>
            </p:sp>
            <p:sp>
              <p:nvSpPr>
                <p:cNvPr id="51263" name="Line 91"/>
                <p:cNvSpPr>
                  <a:spLocks noChangeShapeType="1"/>
                </p:cNvSpPr>
                <p:nvPr/>
              </p:nvSpPr>
              <p:spPr bwMode="auto">
                <a:xfrm>
                  <a:off x="3881" y="1604"/>
                  <a:ext cx="32" cy="6"/>
                </a:xfrm>
                <a:prstGeom prst="line">
                  <a:avLst/>
                </a:prstGeom>
                <a:noFill/>
                <a:ln w="28575">
                  <a:solidFill>
                    <a:schemeClr val="tx1"/>
                  </a:solidFill>
                  <a:round/>
                  <a:headEnd/>
                  <a:tailEnd/>
                </a:ln>
              </p:spPr>
              <p:txBody>
                <a:bodyPr wrap="none" anchor="ctr"/>
                <a:lstStyle/>
                <a:p>
                  <a:endParaRPr lang="fr-FR"/>
                </a:p>
              </p:txBody>
            </p:sp>
            <p:sp>
              <p:nvSpPr>
                <p:cNvPr id="51264" name="Line 92"/>
                <p:cNvSpPr>
                  <a:spLocks noChangeShapeType="1"/>
                </p:cNvSpPr>
                <p:nvPr/>
              </p:nvSpPr>
              <p:spPr bwMode="auto">
                <a:xfrm>
                  <a:off x="4285" y="1699"/>
                  <a:ext cx="31" cy="7"/>
                </a:xfrm>
                <a:prstGeom prst="line">
                  <a:avLst/>
                </a:prstGeom>
                <a:noFill/>
                <a:ln w="28575">
                  <a:solidFill>
                    <a:schemeClr val="tx1"/>
                  </a:solidFill>
                  <a:round/>
                  <a:headEnd/>
                  <a:tailEnd/>
                </a:ln>
              </p:spPr>
              <p:txBody>
                <a:bodyPr wrap="none" anchor="ctr"/>
                <a:lstStyle/>
                <a:p>
                  <a:endParaRPr lang="fr-FR"/>
                </a:p>
              </p:txBody>
            </p:sp>
            <p:sp>
              <p:nvSpPr>
                <p:cNvPr id="51265" name="Line 93"/>
                <p:cNvSpPr>
                  <a:spLocks noChangeShapeType="1"/>
                </p:cNvSpPr>
                <p:nvPr/>
              </p:nvSpPr>
              <p:spPr bwMode="auto">
                <a:xfrm>
                  <a:off x="4426" y="1732"/>
                  <a:ext cx="31" cy="6"/>
                </a:xfrm>
                <a:prstGeom prst="line">
                  <a:avLst/>
                </a:prstGeom>
                <a:noFill/>
                <a:ln w="28575">
                  <a:solidFill>
                    <a:schemeClr val="tx1"/>
                  </a:solidFill>
                  <a:round/>
                  <a:headEnd/>
                  <a:tailEnd/>
                </a:ln>
              </p:spPr>
              <p:txBody>
                <a:bodyPr wrap="none" anchor="ctr"/>
                <a:lstStyle/>
                <a:p>
                  <a:endParaRPr lang="fr-FR"/>
                </a:p>
              </p:txBody>
            </p:sp>
            <p:sp>
              <p:nvSpPr>
                <p:cNvPr id="51266" name="Text Box 94"/>
                <p:cNvSpPr txBox="1">
                  <a:spLocks noChangeArrowheads="1"/>
                </p:cNvSpPr>
                <p:nvPr/>
              </p:nvSpPr>
              <p:spPr bwMode="auto">
                <a:xfrm>
                  <a:off x="3360" y="1584"/>
                  <a:ext cx="377" cy="250"/>
                </a:xfrm>
                <a:prstGeom prst="rect">
                  <a:avLst/>
                </a:prstGeom>
                <a:noFill/>
                <a:ln w="9525">
                  <a:noFill/>
                  <a:miter lim="800000"/>
                  <a:headEnd/>
                  <a:tailEnd/>
                </a:ln>
              </p:spPr>
              <p:txBody>
                <a:bodyPr>
                  <a:spAutoFit/>
                </a:bodyPr>
                <a:lstStyle/>
                <a:p>
                  <a:pPr algn="ctr">
                    <a:spcBef>
                      <a:spcPct val="50000"/>
                    </a:spcBef>
                  </a:pPr>
                  <a:r>
                    <a:rPr lang="en-GB" sz="2000" b="1"/>
                    <a:t>Pb</a:t>
                  </a:r>
                </a:p>
              </p:txBody>
            </p:sp>
            <p:sp>
              <p:nvSpPr>
                <p:cNvPr id="51267" name="Text Box 95"/>
                <p:cNvSpPr txBox="1">
                  <a:spLocks noChangeArrowheads="1"/>
                </p:cNvSpPr>
                <p:nvPr/>
              </p:nvSpPr>
              <p:spPr bwMode="auto">
                <a:xfrm>
                  <a:off x="3712" y="1909"/>
                  <a:ext cx="1005" cy="193"/>
                </a:xfrm>
                <a:prstGeom prst="rect">
                  <a:avLst/>
                </a:prstGeom>
                <a:noFill/>
                <a:ln w="9525">
                  <a:noFill/>
                  <a:miter lim="800000"/>
                  <a:headEnd/>
                  <a:tailEnd/>
                </a:ln>
              </p:spPr>
              <p:txBody>
                <a:bodyPr>
                  <a:spAutoFit/>
                </a:bodyPr>
                <a:lstStyle/>
                <a:p>
                  <a:pPr algn="ctr">
                    <a:spcBef>
                      <a:spcPct val="50000"/>
                    </a:spcBef>
                  </a:pPr>
                  <a:endParaRPr lang="en-GB" sz="1400"/>
                </a:p>
              </p:txBody>
            </p:sp>
            <p:sp>
              <p:nvSpPr>
                <p:cNvPr id="51268" name="Line 96"/>
                <p:cNvSpPr>
                  <a:spLocks noChangeShapeType="1"/>
                </p:cNvSpPr>
                <p:nvPr/>
              </p:nvSpPr>
              <p:spPr bwMode="auto">
                <a:xfrm flipH="1" flipV="1">
                  <a:off x="3897" y="1853"/>
                  <a:ext cx="50" cy="73"/>
                </a:xfrm>
                <a:prstGeom prst="line">
                  <a:avLst/>
                </a:prstGeom>
                <a:noFill/>
                <a:ln w="9525">
                  <a:solidFill>
                    <a:srgbClr val="292929"/>
                  </a:solidFill>
                  <a:round/>
                  <a:headEnd/>
                  <a:tailEnd type="stealth" w="sm" len="sm"/>
                </a:ln>
              </p:spPr>
              <p:txBody>
                <a:bodyPr wrap="none" anchor="ctr"/>
                <a:lstStyle/>
                <a:p>
                  <a:endParaRPr lang="fr-FR"/>
                </a:p>
              </p:txBody>
            </p:sp>
            <p:sp>
              <p:nvSpPr>
                <p:cNvPr id="51269" name="Line 97"/>
                <p:cNvSpPr>
                  <a:spLocks noChangeShapeType="1"/>
                </p:cNvSpPr>
                <p:nvPr/>
              </p:nvSpPr>
              <p:spPr bwMode="auto">
                <a:xfrm flipH="1" flipV="1">
                  <a:off x="3751" y="1856"/>
                  <a:ext cx="185" cy="80"/>
                </a:xfrm>
                <a:prstGeom prst="line">
                  <a:avLst/>
                </a:prstGeom>
                <a:noFill/>
                <a:ln w="9525">
                  <a:solidFill>
                    <a:srgbClr val="292929"/>
                  </a:solidFill>
                  <a:round/>
                  <a:headEnd/>
                  <a:tailEnd type="stealth" w="sm" len="sm"/>
                </a:ln>
              </p:spPr>
              <p:txBody>
                <a:bodyPr wrap="none" anchor="ctr"/>
                <a:lstStyle/>
                <a:p>
                  <a:endParaRPr lang="fr-FR"/>
                </a:p>
              </p:txBody>
            </p:sp>
            <p:sp>
              <p:nvSpPr>
                <p:cNvPr id="51270" name="Text Box 98"/>
                <p:cNvSpPr txBox="1">
                  <a:spLocks noChangeArrowheads="1"/>
                </p:cNvSpPr>
                <p:nvPr/>
              </p:nvSpPr>
              <p:spPr bwMode="auto">
                <a:xfrm>
                  <a:off x="3833" y="1313"/>
                  <a:ext cx="290" cy="288"/>
                </a:xfrm>
                <a:prstGeom prst="rect">
                  <a:avLst/>
                </a:prstGeom>
                <a:noFill/>
                <a:ln w="9525">
                  <a:noFill/>
                  <a:miter lim="800000"/>
                  <a:headEnd/>
                  <a:tailEnd/>
                </a:ln>
              </p:spPr>
              <p:txBody>
                <a:bodyPr>
                  <a:spAutoFit/>
                </a:bodyPr>
                <a:lstStyle/>
                <a:p>
                  <a:pPr algn="ctr">
                    <a:spcBef>
                      <a:spcPct val="50000"/>
                    </a:spcBef>
                  </a:pPr>
                  <a:r>
                    <a:rPr lang="en-GB" b="1">
                      <a:latin typeface="Symbol" pitchFamily="18" charset="2"/>
                    </a:rPr>
                    <a:t>t</a:t>
                  </a:r>
                </a:p>
              </p:txBody>
            </p:sp>
            <p:sp>
              <p:nvSpPr>
                <p:cNvPr id="51271" name="Line 99"/>
                <p:cNvSpPr>
                  <a:spLocks noChangeShapeType="1"/>
                </p:cNvSpPr>
                <p:nvPr/>
              </p:nvSpPr>
              <p:spPr bwMode="auto">
                <a:xfrm>
                  <a:off x="3360" y="1248"/>
                  <a:ext cx="384"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51272" name="Text Box 100"/>
                <p:cNvSpPr txBox="1">
                  <a:spLocks noChangeArrowheads="1"/>
                </p:cNvSpPr>
                <p:nvPr/>
              </p:nvSpPr>
              <p:spPr bwMode="auto">
                <a:xfrm>
                  <a:off x="3312" y="1056"/>
                  <a:ext cx="450" cy="212"/>
                </a:xfrm>
                <a:prstGeom prst="rect">
                  <a:avLst/>
                </a:prstGeom>
                <a:noFill/>
                <a:ln w="9525">
                  <a:noFill/>
                  <a:miter lim="800000"/>
                  <a:headEnd/>
                  <a:tailEnd/>
                </a:ln>
              </p:spPr>
              <p:txBody>
                <a:bodyPr>
                  <a:spAutoFit/>
                </a:bodyPr>
                <a:lstStyle/>
                <a:p>
                  <a:pPr algn="ctr">
                    <a:spcBef>
                      <a:spcPct val="50000"/>
                    </a:spcBef>
                  </a:pPr>
                  <a:r>
                    <a:rPr lang="en-GB" sz="1600" b="1"/>
                    <a:t>1 mm</a:t>
                  </a:r>
                </a:p>
              </p:txBody>
            </p:sp>
          </p:grpSp>
          <p:sp>
            <p:nvSpPr>
              <p:cNvPr id="51238" name="Rectangle 101"/>
              <p:cNvSpPr>
                <a:spLocks noChangeArrowheads="1"/>
              </p:cNvSpPr>
              <p:nvPr/>
            </p:nvSpPr>
            <p:spPr bwMode="auto">
              <a:xfrm>
                <a:off x="4032" y="2016"/>
                <a:ext cx="925" cy="192"/>
              </a:xfrm>
              <a:prstGeom prst="rect">
                <a:avLst/>
              </a:prstGeom>
              <a:noFill/>
              <a:ln w="9525">
                <a:noFill/>
                <a:miter lim="800000"/>
                <a:headEnd/>
                <a:tailEnd/>
              </a:ln>
            </p:spPr>
            <p:txBody>
              <a:bodyPr wrap="none">
                <a:spAutoFit/>
              </a:bodyPr>
              <a:lstStyle/>
              <a:p>
                <a:pPr eaLnBrk="1" hangingPunct="1"/>
                <a:r>
                  <a:rPr lang="en-US" sz="1400"/>
                  <a:t>plastique</a:t>
                </a:r>
                <a:r>
                  <a:rPr lang="fr-FR" sz="1400"/>
                  <a:t> 200 </a:t>
                </a:r>
                <a:r>
                  <a:rPr lang="fr-FR" sz="1400">
                    <a:latin typeface="Symbol" pitchFamily="18" charset="2"/>
                  </a:rPr>
                  <a:t>m</a:t>
                </a:r>
                <a:r>
                  <a:rPr lang="fr-FR" sz="1400"/>
                  <a:t>m</a:t>
                </a:r>
                <a:r>
                  <a:rPr lang="en-GB" sz="1400"/>
                  <a:t>.</a:t>
                </a:r>
                <a:endParaRPr lang="fr-FR" sz="1400"/>
              </a:p>
            </p:txBody>
          </p:sp>
          <p:sp>
            <p:nvSpPr>
              <p:cNvPr id="51239" name="Line 102"/>
              <p:cNvSpPr>
                <a:spLocks noChangeShapeType="1"/>
              </p:cNvSpPr>
              <p:nvPr/>
            </p:nvSpPr>
            <p:spPr bwMode="auto">
              <a:xfrm flipH="1" flipV="1">
                <a:off x="3984" y="2068"/>
                <a:ext cx="96" cy="92"/>
              </a:xfrm>
              <a:prstGeom prst="line">
                <a:avLst/>
              </a:prstGeom>
              <a:noFill/>
              <a:ln w="9525">
                <a:solidFill>
                  <a:schemeClr val="tx1"/>
                </a:solidFill>
                <a:round/>
                <a:headEnd/>
                <a:tailEnd type="triangle" w="med" len="med"/>
              </a:ln>
            </p:spPr>
            <p:txBody>
              <a:bodyPr/>
              <a:lstStyle/>
              <a:p>
                <a:endParaRPr lang="fr-FR"/>
              </a:p>
            </p:txBody>
          </p:sp>
        </p:grpSp>
      </p:grpSp>
      <p:sp>
        <p:nvSpPr>
          <p:cNvPr id="101" name="Espace réservé du numéro de diapositive 100"/>
          <p:cNvSpPr>
            <a:spLocks noGrp="1"/>
          </p:cNvSpPr>
          <p:nvPr>
            <p:ph type="sldNum" sz="quarter" idx="12"/>
          </p:nvPr>
        </p:nvSpPr>
        <p:spPr/>
        <p:txBody>
          <a:bodyPr/>
          <a:lstStyle/>
          <a:p>
            <a:fld id="{CF4668DC-857F-487D-BFFA-8C0CA5037977}" type="slidenum">
              <a:rPr lang="fr-BE" smtClean="0"/>
              <a:pPr/>
              <a:t>38</a:t>
            </a:fld>
            <a:endParaRPr lang="fr-BE"/>
          </a:p>
        </p:txBody>
      </p:sp>
      <p:sp>
        <p:nvSpPr>
          <p:cNvPr id="102" name="Espace réservé du pied de page 101"/>
          <p:cNvSpPr>
            <a:spLocks noGrp="1"/>
          </p:cNvSpPr>
          <p:nvPr>
            <p:ph type="ftr" sz="quarter" idx="11"/>
          </p:nvPr>
        </p:nvSpPr>
        <p:spPr/>
        <p:txBody>
          <a:bodyPr/>
          <a:lstStyle/>
          <a:p>
            <a:r>
              <a:rPr lang="fr-FR" smtClean="0"/>
              <a:t>Jean-Pierre Lees, Stages 3iemes, 19 janvier 2009</a:t>
            </a:r>
            <a:endParaRPr lang="fr-BE"/>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Fev07-0038-sma"/>
          <p:cNvPicPr>
            <a:picLocks noChangeAspect="1" noChangeArrowheads="1"/>
          </p:cNvPicPr>
          <p:nvPr/>
        </p:nvPicPr>
        <p:blipFill>
          <a:blip r:embed="rId3" cstate="print"/>
          <a:srcRect/>
          <a:stretch>
            <a:fillRect/>
          </a:stretch>
        </p:blipFill>
        <p:spPr bwMode="auto">
          <a:xfrm>
            <a:off x="36513" y="241300"/>
            <a:ext cx="8172450" cy="6130925"/>
          </a:xfrm>
          <a:prstGeom prst="rect">
            <a:avLst/>
          </a:prstGeom>
          <a:noFill/>
          <a:ln w="9525">
            <a:noFill/>
            <a:miter lim="800000"/>
            <a:headEnd/>
            <a:tailEnd/>
          </a:ln>
        </p:spPr>
      </p:pic>
      <p:sp>
        <p:nvSpPr>
          <p:cNvPr id="17411" name="Text Box 5"/>
          <p:cNvSpPr txBox="1">
            <a:spLocks noChangeArrowheads="1"/>
          </p:cNvSpPr>
          <p:nvPr/>
        </p:nvSpPr>
        <p:spPr bwMode="auto">
          <a:xfrm>
            <a:off x="250825" y="333375"/>
            <a:ext cx="7654925" cy="457200"/>
          </a:xfrm>
          <a:prstGeom prst="rect">
            <a:avLst/>
          </a:prstGeom>
          <a:solidFill>
            <a:srgbClr val="EAEAEA"/>
          </a:solidFill>
          <a:ln w="9525">
            <a:noFill/>
            <a:miter lim="800000"/>
            <a:headEnd/>
            <a:tailEnd/>
          </a:ln>
        </p:spPr>
        <p:txBody>
          <a:bodyPr wrap="none">
            <a:spAutoFit/>
          </a:bodyPr>
          <a:lstStyle/>
          <a:p>
            <a:r>
              <a:rPr lang="fr-FR" sz="2400">
                <a:solidFill>
                  <a:srgbClr val="FF0000"/>
                </a:solidFill>
                <a:latin typeface="Comic Sans MS" pitchFamily="66" charset="0"/>
              </a:rPr>
              <a:t>Responsabilité du LAPP: les manipulateurs de briques</a:t>
            </a:r>
          </a:p>
        </p:txBody>
      </p:sp>
      <p:sp>
        <p:nvSpPr>
          <p:cNvPr id="17412" name="Rectangle 6"/>
          <p:cNvSpPr>
            <a:spLocks noChangeArrowheads="1"/>
          </p:cNvSpPr>
          <p:nvPr/>
        </p:nvSpPr>
        <p:spPr bwMode="auto">
          <a:xfrm>
            <a:off x="3857625" y="1357313"/>
            <a:ext cx="1223963" cy="1803400"/>
          </a:xfrm>
          <a:prstGeom prst="rect">
            <a:avLst/>
          </a:prstGeom>
          <a:noFill/>
          <a:ln w="9525">
            <a:noFill/>
            <a:miter lim="800000"/>
            <a:headEnd/>
            <a:tailEnd/>
          </a:ln>
        </p:spPr>
        <p:txBody>
          <a:bodyPr>
            <a:spAutoFit/>
          </a:bodyPr>
          <a:lstStyle/>
          <a:p>
            <a:r>
              <a:rPr lang="fr-FR" sz="1600">
                <a:solidFill>
                  <a:schemeClr val="bg1"/>
                </a:solidFill>
                <a:latin typeface="Comic Sans MS" pitchFamily="66" charset="0"/>
              </a:rPr>
              <a:t>De chaque côté, 31 ‘murs’ de 64 étages, plateaux o</a:t>
            </a:r>
            <a:r>
              <a:rPr lang="en-US" sz="1600">
                <a:solidFill>
                  <a:schemeClr val="bg1"/>
                </a:solidFill>
                <a:latin typeface="Comic Sans MS" pitchFamily="66" charset="0"/>
              </a:rPr>
              <a:t>ù</a:t>
            </a:r>
            <a:r>
              <a:rPr lang="fr-FR" sz="1600">
                <a:solidFill>
                  <a:schemeClr val="bg1"/>
                </a:solidFill>
                <a:latin typeface="Comic Sans MS" pitchFamily="66" charset="0"/>
              </a:rPr>
              <a:t> pousser</a:t>
            </a:r>
          </a:p>
          <a:p>
            <a:r>
              <a:rPr lang="fr-FR" sz="1600">
                <a:solidFill>
                  <a:schemeClr val="bg1"/>
                </a:solidFill>
                <a:latin typeface="Comic Sans MS" pitchFamily="66" charset="0"/>
              </a:rPr>
              <a:t>26 briques </a:t>
            </a:r>
          </a:p>
        </p:txBody>
      </p:sp>
      <p:sp>
        <p:nvSpPr>
          <p:cNvPr id="17413" name="Rectangle 8"/>
          <p:cNvSpPr>
            <a:spLocks noChangeArrowheads="1"/>
          </p:cNvSpPr>
          <p:nvPr/>
        </p:nvSpPr>
        <p:spPr bwMode="auto">
          <a:xfrm>
            <a:off x="7092950" y="1098550"/>
            <a:ext cx="828675" cy="1069975"/>
          </a:xfrm>
          <a:prstGeom prst="rect">
            <a:avLst/>
          </a:prstGeom>
          <a:noFill/>
          <a:ln w="9525">
            <a:noFill/>
            <a:miter lim="800000"/>
            <a:headEnd/>
            <a:tailEnd/>
          </a:ln>
        </p:spPr>
        <p:txBody>
          <a:bodyPr>
            <a:spAutoFit/>
          </a:bodyPr>
          <a:lstStyle/>
          <a:p>
            <a:r>
              <a:rPr lang="fr-FR" sz="1600">
                <a:solidFill>
                  <a:schemeClr val="bg1"/>
                </a:solidFill>
                <a:latin typeface="Comic Sans MS" pitchFamily="66" charset="0"/>
              </a:rPr>
              <a:t>2eme bloc de 31 murs</a:t>
            </a:r>
          </a:p>
        </p:txBody>
      </p:sp>
      <p:cxnSp>
        <p:nvCxnSpPr>
          <p:cNvPr id="10" name="Connecteur droit avec flèche 9"/>
          <p:cNvCxnSpPr/>
          <p:nvPr/>
        </p:nvCxnSpPr>
        <p:spPr>
          <a:xfrm rot="5400000">
            <a:off x="1928813" y="2071688"/>
            <a:ext cx="3143250" cy="571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Espace réservé du pied de page 7"/>
          <p:cNvSpPr>
            <a:spLocks noGrp="1"/>
          </p:cNvSpPr>
          <p:nvPr>
            <p:ph type="ftr" sz="quarter" idx="11"/>
          </p:nvPr>
        </p:nvSpPr>
        <p:spPr/>
        <p:txBody>
          <a:bodyPr/>
          <a:lstStyle/>
          <a:p>
            <a:pPr>
              <a:defRPr/>
            </a:pPr>
            <a:r>
              <a:rPr lang="fr-FR" smtClean="0"/>
              <a:t>Jean-Pierre Lees, Stages 3iemes, 19 janvier 2009</a:t>
            </a:r>
            <a:endParaRPr lang="fr-FR"/>
          </a:p>
        </p:txBody>
      </p:sp>
      <p:sp>
        <p:nvSpPr>
          <p:cNvPr id="7" name="Espace réservé du numéro de diapositive 6"/>
          <p:cNvSpPr>
            <a:spLocks noGrp="1"/>
          </p:cNvSpPr>
          <p:nvPr>
            <p:ph type="sldNum" sz="quarter" idx="12"/>
          </p:nvPr>
        </p:nvSpPr>
        <p:spPr/>
        <p:txBody>
          <a:bodyPr/>
          <a:lstStyle/>
          <a:p>
            <a:pPr>
              <a:defRPr/>
            </a:pPr>
            <a:fld id="{6DB72ED5-C314-430C-B074-B4F94A59832C}" type="slidenum">
              <a:rPr lang="fr-FR" smtClean="0"/>
              <a:pPr>
                <a:defRPr/>
              </a:pPr>
              <a:t>39</a:t>
            </a:fld>
            <a:endParaRPr lang="fr-F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a:off x="125413" y="71438"/>
            <a:ext cx="1156490" cy="6715125"/>
            <a:chOff x="125413" y="71438"/>
            <a:chExt cx="1156490" cy="6715125"/>
          </a:xfrm>
        </p:grpSpPr>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4" name="Image 13"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3074" name="Titre 1"/>
          <p:cNvSpPr>
            <a:spLocks noGrp="1"/>
          </p:cNvSpPr>
          <p:nvPr>
            <p:ph type="title"/>
          </p:nvPr>
        </p:nvSpPr>
        <p:spPr>
          <a:xfrm>
            <a:off x="785786" y="142852"/>
            <a:ext cx="8229600" cy="1143000"/>
          </a:xfrm>
        </p:spPr>
        <p:txBody>
          <a:bodyPr/>
          <a:lstStyle/>
          <a:p>
            <a:pPr eaLnBrk="1" hangingPunct="1"/>
            <a:r>
              <a:rPr lang="en-US" dirty="0" err="1" smtClean="0">
                <a:solidFill>
                  <a:srgbClr val="FF0000"/>
                </a:solidFill>
              </a:rPr>
              <a:t>Historique</a:t>
            </a:r>
            <a:r>
              <a:rPr lang="en-US" dirty="0" smtClean="0">
                <a:solidFill>
                  <a:srgbClr val="FF0000"/>
                </a:solidFill>
              </a:rPr>
              <a:t> (2)</a:t>
            </a:r>
            <a:endParaRPr lang="fr-FR" dirty="0" smtClean="0">
              <a:solidFill>
                <a:srgbClr val="FF0000"/>
              </a:solidFill>
            </a:endParaRPr>
          </a:p>
        </p:txBody>
      </p:sp>
      <p:sp>
        <p:nvSpPr>
          <p:cNvPr id="12" name="Espace réservé du pied de page 11"/>
          <p:cNvSpPr>
            <a:spLocks noGrp="1"/>
          </p:cNvSpPr>
          <p:nvPr>
            <p:ph type="ftr" sz="quarter" idx="11"/>
          </p:nvPr>
        </p:nvSpPr>
        <p:spPr/>
        <p:txBody>
          <a:bodyPr/>
          <a:lstStyle/>
          <a:p>
            <a:pPr>
              <a:defRPr/>
            </a:pPr>
            <a:r>
              <a:rPr lang="fr-FR" smtClean="0"/>
              <a:t>Visite LAPP Fevrier 2010</a:t>
            </a:r>
            <a:endParaRPr lang="fr-FR" dirty="0"/>
          </a:p>
        </p:txBody>
      </p:sp>
      <p:pic>
        <p:nvPicPr>
          <p:cNvPr id="3078" name="Image 6" descr="Lapp_2.jpg"/>
          <p:cNvPicPr>
            <a:picLocks noChangeAspect="1"/>
          </p:cNvPicPr>
          <p:nvPr/>
        </p:nvPicPr>
        <p:blipFill>
          <a:blip r:embed="rId5" cstate="print"/>
          <a:srcRect/>
          <a:stretch>
            <a:fillRect/>
          </a:stretch>
        </p:blipFill>
        <p:spPr bwMode="auto">
          <a:xfrm>
            <a:off x="5286380" y="1357298"/>
            <a:ext cx="3650116" cy="2000264"/>
          </a:xfrm>
          <a:prstGeom prst="rect">
            <a:avLst/>
          </a:prstGeom>
          <a:noFill/>
          <a:ln w="9525">
            <a:noFill/>
            <a:miter lim="800000"/>
            <a:headEnd/>
            <a:tailEnd/>
          </a:ln>
        </p:spPr>
      </p:pic>
      <p:sp>
        <p:nvSpPr>
          <p:cNvPr id="3080" name="ZoneTexte 8"/>
          <p:cNvSpPr txBox="1">
            <a:spLocks noChangeArrowheads="1"/>
          </p:cNvSpPr>
          <p:nvPr/>
        </p:nvSpPr>
        <p:spPr bwMode="auto">
          <a:xfrm>
            <a:off x="785786" y="3714752"/>
            <a:ext cx="8001056" cy="1692771"/>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éloignes: Italie, Californie, Namibie, station spatiale internationale ISS</a:t>
            </a:r>
            <a:endParaRPr lang="fr-FR" sz="2000" dirty="0"/>
          </a:p>
        </p:txBody>
      </p:sp>
      <p:sp>
        <p:nvSpPr>
          <p:cNvPr id="16" name="ZoneTexte 8"/>
          <p:cNvSpPr txBox="1">
            <a:spLocks noChangeArrowheads="1"/>
          </p:cNvSpPr>
          <p:nvPr/>
        </p:nvSpPr>
        <p:spPr bwMode="auto">
          <a:xfrm>
            <a:off x="928662" y="1357298"/>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7" name="ZoneTexte 8"/>
          <p:cNvSpPr txBox="1">
            <a:spLocks noChangeArrowheads="1"/>
          </p:cNvSpPr>
          <p:nvPr/>
        </p:nvSpPr>
        <p:spPr bwMode="auto">
          <a:xfrm>
            <a:off x="928662" y="2571744"/>
            <a:ext cx="3571900" cy="1015663"/>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1995: </a:t>
            </a:r>
            <a:r>
              <a:rPr lang="fr-FR" sz="2000" dirty="0"/>
              <a:t>le LAPP devient Unité Mixte de Recherche </a:t>
            </a:r>
            <a:r>
              <a:rPr lang="fr-FR" sz="2000" dirty="0" smtClean="0"/>
              <a:t>  (</a:t>
            </a:r>
            <a:r>
              <a:rPr lang="fr-FR" sz="2000" b="1" dirty="0" smtClean="0"/>
              <a:t>CNRS</a:t>
            </a:r>
            <a:r>
              <a:rPr lang="fr-FR" sz="2000" dirty="0" smtClean="0"/>
              <a:t> </a:t>
            </a:r>
            <a:r>
              <a:rPr lang="fr-FR" sz="2000" dirty="0"/>
              <a:t>et </a:t>
            </a:r>
            <a:r>
              <a:rPr lang="fr-FR" sz="2000" b="1" dirty="0" smtClean="0"/>
              <a:t>Université de Savoie)</a:t>
            </a:r>
            <a:r>
              <a:rPr lang="fr-FR" sz="2000" dirty="0" smtClean="0"/>
              <a:t>.</a:t>
            </a:r>
            <a:endParaRPr lang="fr-FR" sz="2000" dirty="0"/>
          </a:p>
        </p:txBody>
      </p:sp>
      <p:sp>
        <p:nvSpPr>
          <p:cNvPr id="18" name="ZoneTexte 17"/>
          <p:cNvSpPr txBox="1"/>
          <p:nvPr/>
        </p:nvSpPr>
        <p:spPr>
          <a:xfrm>
            <a:off x="571472" y="1857364"/>
            <a:ext cx="4493859" cy="400110"/>
          </a:xfrm>
          <a:prstGeom prst="rect">
            <a:avLst/>
          </a:prstGeom>
          <a:solidFill>
            <a:schemeClr val="tx2">
              <a:lumMod val="20000"/>
              <a:lumOff val="80000"/>
            </a:schemeClr>
          </a:solidFill>
          <a:effectLst>
            <a:innerShdw blurRad="63500" dist="50800" dir="2700000">
              <a:prstClr val="black">
                <a:alpha val="50000"/>
              </a:prstClr>
            </a:innerShdw>
          </a:effectLst>
        </p:spPr>
        <p:txBody>
          <a:bodyPr wrap="none" rtlCol="0">
            <a:spAutoFit/>
          </a:bodyPr>
          <a:lstStyle/>
          <a:p>
            <a:pPr>
              <a:buFont typeface="Arial" pitchFamily="34" charset="0"/>
              <a:buChar char="•"/>
            </a:pP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collisionneur</a:t>
            </a:r>
            <a:r>
              <a:rPr lang="en-US" sz="2000" b="1" dirty="0" smtClean="0"/>
              <a:t>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a:t>
            </a:r>
            <a:r>
              <a:rPr lang="en-US" sz="2000" dirty="0" smtClean="0"/>
              <a:t> </a:t>
            </a:r>
            <a:endParaRPr lang="fr-FR" sz="2000" dirty="0"/>
          </a:p>
        </p:txBody>
      </p:sp>
      <p:sp>
        <p:nvSpPr>
          <p:cNvPr id="19" name="ZoneTexte 8"/>
          <p:cNvSpPr txBox="1">
            <a:spLocks noChangeArrowheads="1"/>
          </p:cNvSpPr>
          <p:nvPr/>
        </p:nvSpPr>
        <p:spPr bwMode="auto">
          <a:xfrm>
            <a:off x="4643438" y="5786454"/>
            <a:ext cx="4143404" cy="400110"/>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2009: </a:t>
            </a:r>
            <a:r>
              <a:rPr lang="fr-FR" sz="2000" dirty="0"/>
              <a:t>le </a:t>
            </a:r>
            <a:r>
              <a:rPr lang="fr-FR" sz="2000" b="1" dirty="0" smtClean="0"/>
              <a:t>LHC</a:t>
            </a:r>
            <a:r>
              <a:rPr lang="fr-FR" sz="2000" dirty="0" smtClean="0"/>
              <a:t> démarre au </a:t>
            </a:r>
            <a:r>
              <a:rPr lang="fr-FR" sz="2000" b="1" dirty="0" smtClean="0"/>
              <a:t>CERN</a:t>
            </a:r>
            <a:endParaRPr lang="fr-FR" sz="20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1428728" y="4714884"/>
            <a:ext cx="6842125" cy="1920875"/>
          </a:xfrm>
          <a:prstGeom prst="rect">
            <a:avLst/>
          </a:prstGeom>
          <a:noFill/>
          <a:ln w="9525">
            <a:noFill/>
            <a:miter lim="800000"/>
            <a:headEnd type="none" w="sm" len="sm"/>
            <a:tailEnd type="none" w="sm" len="sm"/>
          </a:ln>
        </p:spPr>
        <p:txBody>
          <a:bodyPr>
            <a:spAutoFit/>
          </a:bodyPr>
          <a:lstStyle/>
          <a:p>
            <a:r>
              <a:rPr kumimoji="0" lang="fr-FR" sz="4000" i="1" dirty="0">
                <a:latin typeface="Arial Unicode MS" pitchFamily="34" charset="-128"/>
              </a:rPr>
              <a:t>L’espace contient </a:t>
            </a:r>
            <a:r>
              <a:rPr kumimoji="0" lang="fr-FR" sz="4000" i="1" dirty="0" smtClean="0">
                <a:latin typeface="Arial Unicode MS" pitchFamily="34" charset="-128"/>
              </a:rPr>
              <a:t> aussi des </a:t>
            </a:r>
            <a:r>
              <a:rPr kumimoji="0" lang="fr-FR" sz="4000" i="1" dirty="0">
                <a:latin typeface="Arial Unicode MS" pitchFamily="34" charset="-128"/>
              </a:rPr>
              <a:t>accélérateurs naturels extrêmement  puissants</a:t>
            </a: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692275" y="4076700"/>
            <a:ext cx="7451725" cy="701675"/>
          </a:xfrm>
          <a:prstGeom prst="rect">
            <a:avLst/>
          </a:prstGeom>
          <a:noFill/>
          <a:ln w="9525">
            <a:noFill/>
            <a:miter lim="800000"/>
            <a:headEnd type="none" w="sm" len="sm"/>
            <a:tailEnd type="none" w="sm" len="sm"/>
          </a:ln>
        </p:spPr>
        <p:txBody>
          <a:bodyPr>
            <a:spAutoFit/>
          </a:bodyPr>
          <a:lstStyle/>
          <a:p>
            <a:r>
              <a:rPr lang="fr-FR" sz="2000" b="1" i="1">
                <a:latin typeface="Arial Unicode MS" pitchFamily="34" charset="-128"/>
              </a:rPr>
              <a:t>Image optique et Image en rayons X de la nébuleuse du Crabe (reste d’une explosion de supernova)</a:t>
            </a:r>
            <a:endParaRPr lang="fr-FR" sz="2800" b="1"/>
          </a:p>
        </p:txBody>
      </p:sp>
      <p:sp>
        <p:nvSpPr>
          <p:cNvPr id="9" name="Espace réservé du pied de page 8"/>
          <p:cNvSpPr>
            <a:spLocks noGrp="1"/>
          </p:cNvSpPr>
          <p:nvPr>
            <p:ph type="ftr" sz="quarter" idx="11"/>
          </p:nvPr>
        </p:nvSpPr>
        <p:spPr/>
        <p:txBody>
          <a:bodyPr/>
          <a:lstStyle/>
          <a:p>
            <a:r>
              <a:rPr lang="fr-FR" smtClean="0"/>
              <a:t>Visite LAPP Fevrier 2010</a:t>
            </a:r>
            <a:endParaRPr lang="fr-BE"/>
          </a:p>
        </p:txBody>
      </p:sp>
    </p:spTree>
  </p:cSld>
  <p:clrMapOvr>
    <a:masterClrMapping/>
  </p:clrMapOvr>
  <p:transition advClick="0" advTm="6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92"/>
          <p:cNvSpPr>
            <a:spLocks noGrp="1" noChangeArrowheads="1"/>
          </p:cNvSpPr>
          <p:nvPr>
            <p:ph type="body" sz="half" idx="1"/>
          </p:nvPr>
        </p:nvSpPr>
        <p:spPr>
          <a:xfrm>
            <a:off x="0" y="3284538"/>
            <a:ext cx="7200900" cy="5041900"/>
          </a:xfrm>
          <a:noFill/>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ClrTx/>
              <a:buSzTx/>
              <a:buFontTx/>
              <a:buNone/>
            </a:pPr>
            <a:endParaRPr lang="en-US" sz="2400" smtClean="0"/>
          </a:p>
          <a:p>
            <a:pPr lvl="1" eaLnBrk="1" hangingPunct="1">
              <a:buFont typeface="Wingdings 3" pitchFamily="18" charset="2"/>
              <a:buNone/>
            </a:pPr>
            <a:endParaRPr lang="fr-FR" smtClean="0"/>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5" y="1071563"/>
            <a:ext cx="2300288" cy="1143000"/>
            <a:chOff x="708833" y="1086880"/>
            <a:chExt cx="2515536" cy="1341988"/>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28875" y="1143000"/>
            <a:ext cx="4695825" cy="3714750"/>
            <a:chOff x="2126666" y="1413911"/>
            <a:chExt cx="4673528"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523412" y="1570614"/>
              <a:ext cx="1599520" cy="828604"/>
            </a:xfrm>
            <a:prstGeom prst="rect">
              <a:avLst/>
            </a:prstGeom>
            <a:noFill/>
            <a:ln w="9525">
              <a:noFill/>
              <a:miter lim="800000"/>
              <a:headEnd/>
              <a:tailEnd/>
            </a:ln>
          </p:spPr>
          <p:txBody>
            <a:bodyPr>
              <a:spAutoFit/>
            </a:bodyPr>
            <a:lstStyle/>
            <a:p>
              <a:pPr>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4125" name="Text Box 829"/>
            <p:cNvSpPr txBox="1">
              <a:spLocks noChangeArrowheads="1"/>
            </p:cNvSpPr>
            <p:nvPr/>
          </p:nvSpPr>
          <p:spPr bwMode="auto">
            <a:xfrm>
              <a:off x="3365255" y="1957320"/>
              <a:ext cx="443374" cy="400110"/>
            </a:xfrm>
            <a:prstGeom prst="rect">
              <a:avLst/>
            </a:prstGeom>
            <a:noFill/>
            <a:ln w="9525">
              <a:noFill/>
              <a:miter lim="800000"/>
              <a:headEnd/>
              <a:tailEnd/>
            </a:ln>
          </p:spPr>
          <p:txBody>
            <a:bodyPr>
              <a:spAutoFit/>
            </a:bodyPr>
            <a:lstStyle/>
            <a:p>
              <a:pPr>
                <a:spcBef>
                  <a:spcPct val="50000"/>
                </a:spcBef>
              </a:pPr>
              <a:r>
                <a:rPr lang="en-US" sz="2000">
                  <a:cs typeface="Times New Roman" pitchFamily="18" charset="0"/>
                </a:rPr>
                <a:t>¯</a:t>
              </a:r>
            </a:p>
          </p:txBody>
        </p:sp>
        <p:sp>
          <p:nvSpPr>
            <p:cNvPr id="4126" name="Text Box 830"/>
            <p:cNvSpPr txBox="1">
              <a:spLocks noChangeArrowheads="1"/>
            </p:cNvSpPr>
            <p:nvPr/>
          </p:nvSpPr>
          <p:spPr bwMode="auto">
            <a:xfrm>
              <a:off x="3079503" y="2001228"/>
              <a:ext cx="443374" cy="784830"/>
            </a:xfrm>
            <a:prstGeom prst="rect">
              <a:avLst/>
            </a:prstGeom>
            <a:noFill/>
            <a:ln w="28575">
              <a:noFill/>
              <a:miter lim="800000"/>
              <a:headEnd/>
              <a:tailEnd/>
            </a:ln>
          </p:spPr>
          <p:txBody>
            <a:bodyPr>
              <a:spAutoFit/>
            </a:bodyPr>
            <a:lstStyle/>
            <a:p>
              <a:pPr>
                <a:spcBef>
                  <a:spcPct val="50000"/>
                </a:spcBef>
              </a:pPr>
              <a:r>
                <a:rPr lang="en-US"/>
                <a:t>¯</a:t>
              </a:r>
            </a:p>
            <a:p>
              <a:pPr>
                <a:spcBef>
                  <a:spcPct val="50000"/>
                </a:spcBef>
              </a:pPr>
              <a:endParaRPr lang="en-US">
                <a:solidFill>
                  <a:srgbClr val="0000FF"/>
                </a:solidFill>
                <a:cs typeface="Times New Roman" pitchFamily="18" charset="0"/>
              </a:endParaRPr>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5" name="ZoneTexte 68"/>
          <p:cNvSpPr txBox="1">
            <a:spLocks noChangeArrowheads="1"/>
          </p:cNvSpPr>
          <p:nvPr/>
        </p:nvSpPr>
        <p:spPr bwMode="auto">
          <a:xfrm>
            <a:off x="0" y="0"/>
            <a:ext cx="2286000" cy="923925"/>
          </a:xfrm>
          <a:prstGeom prst="rect">
            <a:avLst/>
          </a:prstGeom>
          <a:noFill/>
          <a:ln w="9525">
            <a:noFill/>
            <a:miter lim="800000"/>
            <a:headEnd/>
            <a:tailEnd/>
          </a:ln>
        </p:spPr>
        <p:txBody>
          <a:bodyPr>
            <a:spAutoFit/>
          </a:bodyPr>
          <a:lstStyle/>
          <a:p>
            <a:pPr algn="r"/>
            <a:r>
              <a:rPr lang="en-US">
                <a:solidFill>
                  <a:srgbClr val="0000FF"/>
                </a:solidFill>
              </a:rPr>
              <a:t>Sources des rayons cosmiques galactiques et extra galactiques  </a:t>
            </a:r>
          </a:p>
        </p:txBody>
      </p:sp>
      <p:sp>
        <p:nvSpPr>
          <p:cNvPr id="4106" name="ZoneTexte 70"/>
          <p:cNvSpPr txBox="1">
            <a:spLocks noChangeArrowheads="1"/>
          </p:cNvSpPr>
          <p:nvPr/>
        </p:nvSpPr>
        <p:spPr bwMode="auto">
          <a:xfrm>
            <a:off x="3500438" y="0"/>
            <a:ext cx="2357437" cy="1477963"/>
          </a:xfrm>
          <a:prstGeom prst="rect">
            <a:avLst/>
          </a:prstGeom>
          <a:noFill/>
          <a:ln w="9525">
            <a:noFill/>
            <a:miter lim="800000"/>
            <a:headEnd/>
            <a:tailEnd/>
          </a:ln>
        </p:spPr>
        <p:txBody>
          <a:bodyPr>
            <a:spAutoFit/>
          </a:bodyPr>
          <a:lstStyle/>
          <a:p>
            <a:r>
              <a:rPr lang="fr-FR">
                <a:solidFill>
                  <a:srgbClr val="0000FF"/>
                </a:solidFill>
              </a:rPr>
              <a:t>messagers cosmiques:</a:t>
            </a:r>
          </a:p>
          <a:p>
            <a:r>
              <a:rPr lang="fr-FR">
                <a:solidFill>
                  <a:srgbClr val="0000FF"/>
                </a:solidFill>
              </a:rPr>
              <a:t>Particules chargées, neutres et ondes gravitationnelles</a:t>
            </a:r>
          </a:p>
          <a:p>
            <a:endParaRPr lang="fr-FR">
              <a:solidFill>
                <a:srgbClr val="0000FF"/>
              </a:solidFill>
            </a:endParaRPr>
          </a:p>
        </p:txBody>
      </p:sp>
      <p:sp>
        <p:nvSpPr>
          <p:cNvPr id="4107" name="ZoneTexte 71"/>
          <p:cNvSpPr txBox="1">
            <a:spLocks noChangeArrowheads="1"/>
          </p:cNvSpPr>
          <p:nvPr/>
        </p:nvSpPr>
        <p:spPr bwMode="auto">
          <a:xfrm>
            <a:off x="6572250" y="-3175"/>
            <a:ext cx="2357438" cy="922338"/>
          </a:xfrm>
          <a:prstGeom prst="rect">
            <a:avLst/>
          </a:prstGeom>
          <a:noFill/>
          <a:ln w="9525">
            <a:noFill/>
            <a:miter lim="800000"/>
            <a:headEnd/>
            <a:tailEnd/>
          </a:ln>
        </p:spPr>
        <p:txBody>
          <a:bodyPr>
            <a:spAutoFit/>
          </a:bodyPr>
          <a:lstStyle/>
          <a:p>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en-US" sz="1400"/>
              <a:t>Nebuleuses de pulsar</a:t>
            </a: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en-US"/>
              <a:t> </a:t>
            </a:r>
            <a:r>
              <a:rPr lang="en-US" sz="1400"/>
              <a:t>Restes de Supernovae</a:t>
            </a: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286625" y="2714625"/>
            <a:ext cx="1428750" cy="1071563"/>
          </a:xfrm>
          <a:prstGeom prst="rect">
            <a:avLst/>
          </a:prstGeom>
          <a:noFill/>
          <a:ln w="9525">
            <a:noFill/>
            <a:miter lim="800000"/>
            <a:headEnd/>
            <a:tailEnd/>
          </a:ln>
        </p:spPr>
      </p:pic>
      <p:sp>
        <p:nvSpPr>
          <p:cNvPr id="4113" name="Text Box 827"/>
          <p:cNvSpPr txBox="1">
            <a:spLocks noChangeArrowheads="1"/>
          </p:cNvSpPr>
          <p:nvPr/>
        </p:nvSpPr>
        <p:spPr bwMode="auto">
          <a:xfrm>
            <a:off x="6964363" y="1071563"/>
            <a:ext cx="1179512" cy="3206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AMS02</a:t>
            </a:r>
          </a:p>
        </p:txBody>
      </p:sp>
      <p:sp>
        <p:nvSpPr>
          <p:cNvPr id="4114"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Antares:Telescope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HESS: Telescope  Gamma </a:t>
            </a:r>
          </a:p>
        </p:txBody>
      </p:sp>
      <p:sp>
        <p:nvSpPr>
          <p:cNvPr id="4117" name="Text Box 827"/>
          <p:cNvSpPr txBox="1">
            <a:spLocks noChangeArrowheads="1"/>
          </p:cNvSpPr>
          <p:nvPr/>
        </p:nvSpPr>
        <p:spPr bwMode="auto">
          <a:xfrm>
            <a:off x="5786438" y="5370513"/>
            <a:ext cx="3643312" cy="630237"/>
          </a:xfrm>
          <a:prstGeom prst="rect">
            <a:avLst/>
          </a:prstGeom>
          <a:noFill/>
          <a:ln w="9525">
            <a:noFill/>
            <a:miter lim="800000"/>
            <a:headEnd/>
            <a:tailEnd/>
          </a:ln>
        </p:spPr>
        <p:txBody>
          <a:bodyPr>
            <a:spAutoFit/>
          </a:bodyPr>
          <a:lstStyle/>
          <a:p>
            <a:pPr algn="l">
              <a:spcBef>
                <a:spcPct val="50000"/>
              </a:spcBef>
            </a:pPr>
            <a:r>
              <a:rPr lang="en-US" sz="1400" i="1">
                <a:latin typeface="Footlight MT Light" pitchFamily="18" charset="0"/>
              </a:rPr>
              <a:t>Virgo:  detection des ondes gravitationnelles</a:t>
            </a:r>
          </a:p>
          <a:p>
            <a:pPr>
              <a:spcBef>
                <a:spcPct val="50000"/>
              </a:spcBef>
            </a:pPr>
            <a:endParaRPr lang="en-US" sz="1400" i="1">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071688" cy="307975"/>
          </a:xfrm>
          <a:prstGeom prst="rect">
            <a:avLst/>
          </a:prstGeom>
          <a:noFill/>
          <a:ln w="9525">
            <a:noFill/>
            <a:miter lim="800000"/>
            <a:headEnd/>
            <a:tailEnd/>
          </a:ln>
        </p:spPr>
        <p:txBody>
          <a:bodyPr>
            <a:spAutoFit/>
          </a:bodyPr>
          <a:lstStyle/>
          <a:p>
            <a:r>
              <a:rPr lang="fr-FR" sz="1400"/>
              <a:t>Sursaut G</a:t>
            </a:r>
            <a:r>
              <a:rPr lang="en-US" sz="1400"/>
              <a:t>amma associe </a:t>
            </a:r>
            <a:r>
              <a:rPr lang="fr-FR" sz="1400"/>
              <a:t> </a:t>
            </a:r>
            <a:r>
              <a:rPr lang="en-US" sz="1400"/>
              <a:t>   </a:t>
            </a:r>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
        <p:nvSpPr>
          <p:cNvPr id="54" name="Espace réservé du pied de page 53"/>
          <p:cNvSpPr>
            <a:spLocks noGrp="1"/>
          </p:cNvSpPr>
          <p:nvPr>
            <p:ph type="ftr" sz="quarter" idx="11"/>
          </p:nvPr>
        </p:nvSpPr>
        <p:spPr/>
        <p:txBody>
          <a:bodyPr/>
          <a:lstStyle/>
          <a:p>
            <a:r>
              <a:rPr lang="fr-FR" smtClean="0"/>
              <a:t>Visite LAPP Fevrier 2010</a:t>
            </a:r>
            <a:endParaRPr lang="fr-BE" dirty="0"/>
          </a:p>
        </p:txBody>
      </p:sp>
    </p:spTree>
  </p:cSld>
  <p:clrMapOvr>
    <a:masterClrMapping/>
  </p:clrMapOvr>
  <p:transition advTm="41046"/>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LAPP Fevrier 2010</a:t>
            </a:r>
            <a:endParaRPr lang="fr-FR"/>
          </a:p>
        </p:txBody>
      </p:sp>
      <p:pic>
        <p:nvPicPr>
          <p:cNvPr id="4" name="Image 4" descr="test1.jpg"/>
          <p:cNvPicPr>
            <a:picLocks noChangeAspect="1"/>
          </p:cNvPicPr>
          <p:nvPr/>
        </p:nvPicPr>
        <p:blipFill>
          <a:blip r:embed="rId2" cstate="print"/>
          <a:srcRect/>
          <a:stretch>
            <a:fillRect/>
          </a:stretch>
        </p:blipFill>
        <p:spPr bwMode="auto">
          <a:xfrm>
            <a:off x="4429124" y="142852"/>
            <a:ext cx="4572000" cy="3338513"/>
          </a:xfrm>
          <a:prstGeom prst="rect">
            <a:avLst/>
          </a:prstGeom>
          <a:noFill/>
          <a:ln w="9525">
            <a:noFill/>
            <a:miter lim="800000"/>
            <a:headEnd/>
            <a:tailEnd/>
          </a:ln>
        </p:spPr>
      </p:pic>
      <p:pic>
        <p:nvPicPr>
          <p:cNvPr id="5" name="Image 5" descr="test.jpg"/>
          <p:cNvPicPr>
            <a:picLocks noChangeAspect="1"/>
          </p:cNvPicPr>
          <p:nvPr/>
        </p:nvPicPr>
        <p:blipFill>
          <a:blip r:embed="rId3" cstate="print"/>
          <a:srcRect/>
          <a:stretch>
            <a:fillRect/>
          </a:stretch>
        </p:blipFill>
        <p:spPr bwMode="auto">
          <a:xfrm>
            <a:off x="214282" y="2786058"/>
            <a:ext cx="4056063" cy="3044825"/>
          </a:xfrm>
          <a:prstGeom prst="rect">
            <a:avLst/>
          </a:prstGeom>
          <a:noFill/>
          <a:ln w="9525">
            <a:noFill/>
            <a:miter lim="800000"/>
            <a:headEnd/>
            <a:tailEnd/>
          </a:ln>
        </p:spPr>
      </p:pic>
      <p:sp>
        <p:nvSpPr>
          <p:cNvPr id="6" name="Rectangle 5"/>
          <p:cNvSpPr/>
          <p:nvPr/>
        </p:nvSpPr>
        <p:spPr>
          <a:xfrm>
            <a:off x="357158" y="357166"/>
            <a:ext cx="3929090" cy="2062103"/>
          </a:xfrm>
          <a:prstGeom prst="rect">
            <a:avLst/>
          </a:prstGeom>
        </p:spPr>
        <p:txBody>
          <a:bodyPr wrap="square">
            <a:spAutoFit/>
          </a:bodyPr>
          <a:lstStyle/>
          <a:p>
            <a:r>
              <a:rPr lang="fr-FR" sz="3200" dirty="0" smtClean="0">
                <a:solidFill>
                  <a:srgbClr val="FF0000"/>
                </a:solidFill>
              </a:rPr>
              <a:t>l'expérience H.E.S.S </a:t>
            </a:r>
            <a:r>
              <a:rPr lang="fr-FR" sz="2400" dirty="0" smtClean="0"/>
              <a:t>étudie les sources de rayons cosmiques </a:t>
            </a:r>
            <a:br>
              <a:rPr lang="fr-FR" sz="2400" dirty="0" smtClean="0"/>
            </a:br>
            <a:r>
              <a:rPr lang="fr-FR" sz="2400" dirty="0" smtClean="0"/>
              <a:t>au pied du Gamsberg, (Namibie) </a:t>
            </a:r>
            <a:endParaRPr lang="fr-FR" sz="2400" dirty="0"/>
          </a:p>
        </p:txBody>
      </p:sp>
      <p:pic>
        <p:nvPicPr>
          <p:cNvPr id="7" name="Picture 17" descr="vue 05"/>
          <p:cNvPicPr>
            <a:picLocks noChangeAspect="1" noChangeArrowheads="1"/>
          </p:cNvPicPr>
          <p:nvPr/>
        </p:nvPicPr>
        <p:blipFill>
          <a:blip r:embed="rId4" cstate="print"/>
          <a:srcRect l="12852" t="3903" r="16652" b="13057"/>
          <a:stretch>
            <a:fillRect/>
          </a:stretch>
        </p:blipFill>
        <p:spPr bwMode="auto">
          <a:xfrm>
            <a:off x="5286380" y="3714752"/>
            <a:ext cx="3436922" cy="2460875"/>
          </a:xfrm>
          <a:prstGeom prst="rect">
            <a:avLst/>
          </a:prstGeom>
          <a:noFill/>
          <a:ln w="9525">
            <a:solidFill>
              <a:schemeClr val="tx1"/>
            </a:solidFill>
            <a:miter lim="800000"/>
            <a:headEnd/>
            <a:tailEnd/>
          </a:ln>
        </p:spPr>
      </p:pic>
      <p:sp>
        <p:nvSpPr>
          <p:cNvPr id="8" name="ZoneTexte 7"/>
          <p:cNvSpPr txBox="1"/>
          <p:nvPr/>
        </p:nvSpPr>
        <p:spPr>
          <a:xfrm>
            <a:off x="0" y="6150114"/>
            <a:ext cx="3286116"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2000" b="1" dirty="0" smtClean="0"/>
              <a:t>Stand HESS/ </a:t>
            </a:r>
            <a:r>
              <a:rPr lang="fr-FR" sz="2000" b="1" dirty="0" err="1" smtClean="0"/>
              <a:t>astroparticules</a:t>
            </a:r>
            <a:r>
              <a:rPr lang="fr-FR" sz="2000" b="1" dirty="0" smtClean="0"/>
              <a:t>  et mécanique</a:t>
            </a:r>
            <a:endParaRPr lang="fr-FR" sz="2000" b="1"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pied de page 4"/>
          <p:cNvSpPr>
            <a:spLocks noGrp="1"/>
          </p:cNvSpPr>
          <p:nvPr>
            <p:ph type="ftr" sz="quarter" idx="11"/>
          </p:nvPr>
        </p:nvSpPr>
        <p:spPr>
          <a:noFill/>
        </p:spPr>
        <p:txBody>
          <a:bodyPr/>
          <a:lstStyle/>
          <a:p>
            <a:r>
              <a:rPr lang="fr-FR" smtClean="0"/>
              <a:t>Jean-Pierre Lees, Fête de la science, nov.2008</a:t>
            </a:r>
            <a:endParaRPr lang="fr-FR"/>
          </a:p>
        </p:txBody>
      </p:sp>
      <p:sp>
        <p:nvSpPr>
          <p:cNvPr id="13316" name="Rectangle 3"/>
          <p:cNvSpPr>
            <a:spLocks noGrp="1" noChangeArrowheads="1"/>
          </p:cNvSpPr>
          <p:nvPr>
            <p:ph type="body" idx="1"/>
          </p:nvPr>
        </p:nvSpPr>
        <p:spPr>
          <a:xfrm>
            <a:off x="3143240" y="1285860"/>
            <a:ext cx="1928826" cy="685800"/>
          </a:xfrm>
        </p:spPr>
        <p:txBody>
          <a:bodyPr/>
          <a:lstStyle/>
          <a:p>
            <a:pPr>
              <a:buFontTx/>
              <a:buNone/>
            </a:pPr>
            <a:r>
              <a:rPr lang="en-US" b="1" dirty="0" smtClean="0">
                <a:solidFill>
                  <a:srgbClr val="FF0000"/>
                </a:solidFill>
              </a:rPr>
              <a:t>2000 volts</a:t>
            </a:r>
            <a:endParaRPr lang="fr-FR" b="1" dirty="0" smtClean="0"/>
          </a:p>
        </p:txBody>
      </p:sp>
      <p:sp>
        <p:nvSpPr>
          <p:cNvPr id="13317" name="Text Box 35"/>
          <p:cNvSpPr txBox="1">
            <a:spLocks noChangeArrowheads="1"/>
          </p:cNvSpPr>
          <p:nvPr/>
        </p:nvSpPr>
        <p:spPr bwMode="auto">
          <a:xfrm>
            <a:off x="6858016" y="5286388"/>
            <a:ext cx="2133600" cy="457200"/>
          </a:xfrm>
          <a:prstGeom prst="rect">
            <a:avLst/>
          </a:prstGeom>
          <a:noFill/>
          <a:ln w="9525">
            <a:noFill/>
            <a:miter lim="800000"/>
            <a:headEnd/>
            <a:tailEnd/>
          </a:ln>
        </p:spPr>
        <p:txBody>
          <a:bodyPr>
            <a:spAutoFit/>
          </a:bodyPr>
          <a:lstStyle/>
          <a:p>
            <a:pPr>
              <a:spcBef>
                <a:spcPct val="50000"/>
              </a:spcBef>
            </a:pPr>
            <a:r>
              <a:rPr lang="en-US" sz="2400" b="1" dirty="0"/>
              <a:t>10.000.000 e</a:t>
            </a:r>
            <a:r>
              <a:rPr lang="en-US" sz="2400" b="1" baseline="30000" dirty="0"/>
              <a:t>-</a:t>
            </a:r>
            <a:endParaRPr lang="fr-FR" sz="2400" b="1" baseline="30000" dirty="0"/>
          </a:p>
        </p:txBody>
      </p:sp>
      <p:grpSp>
        <p:nvGrpSpPr>
          <p:cNvPr id="2" name="Group 78"/>
          <p:cNvGrpSpPr>
            <a:grpSpLocks/>
          </p:cNvGrpSpPr>
          <p:nvPr/>
        </p:nvGrpSpPr>
        <p:grpSpPr bwMode="auto">
          <a:xfrm>
            <a:off x="0" y="1554163"/>
            <a:ext cx="9296400" cy="3170238"/>
            <a:chOff x="0" y="979"/>
            <a:chExt cx="5856" cy="1997"/>
          </a:xfrm>
        </p:grpSpPr>
        <p:sp>
          <p:nvSpPr>
            <p:cNvPr id="13330" name="Line 33"/>
            <p:cNvSpPr>
              <a:spLocks noChangeShapeType="1"/>
            </p:cNvSpPr>
            <p:nvPr/>
          </p:nvSpPr>
          <p:spPr bwMode="auto">
            <a:xfrm flipV="1">
              <a:off x="0" y="1824"/>
              <a:ext cx="624" cy="96"/>
            </a:xfrm>
            <a:prstGeom prst="line">
              <a:avLst/>
            </a:prstGeom>
            <a:noFill/>
            <a:ln w="38100">
              <a:solidFill>
                <a:schemeClr val="accent2"/>
              </a:solidFill>
              <a:prstDash val="sysDot"/>
              <a:round/>
              <a:headEnd/>
              <a:tailEnd/>
            </a:ln>
          </p:spPr>
          <p:txBody>
            <a:bodyPr/>
            <a:lstStyle/>
            <a:p>
              <a:endParaRPr lang="fr-FR"/>
            </a:p>
          </p:txBody>
        </p:sp>
        <p:sp>
          <p:nvSpPr>
            <p:cNvPr id="13331" name="Line 4"/>
            <p:cNvSpPr>
              <a:spLocks noChangeShapeType="1"/>
            </p:cNvSpPr>
            <p:nvPr/>
          </p:nvSpPr>
          <p:spPr bwMode="auto">
            <a:xfrm>
              <a:off x="1296" y="1536"/>
              <a:ext cx="3459" cy="0"/>
            </a:xfrm>
            <a:prstGeom prst="line">
              <a:avLst/>
            </a:prstGeom>
            <a:noFill/>
            <a:ln w="38100">
              <a:solidFill>
                <a:schemeClr val="tx1"/>
              </a:solidFill>
              <a:round/>
              <a:headEnd/>
              <a:tailEnd/>
            </a:ln>
          </p:spPr>
          <p:txBody>
            <a:bodyPr/>
            <a:lstStyle/>
            <a:p>
              <a:endParaRPr lang="fr-FR"/>
            </a:p>
          </p:txBody>
        </p:sp>
        <p:sp>
          <p:nvSpPr>
            <p:cNvPr id="13332" name="Line 5"/>
            <p:cNvSpPr>
              <a:spLocks noChangeShapeType="1"/>
            </p:cNvSpPr>
            <p:nvPr/>
          </p:nvSpPr>
          <p:spPr bwMode="auto">
            <a:xfrm>
              <a:off x="1299" y="2544"/>
              <a:ext cx="3456" cy="0"/>
            </a:xfrm>
            <a:prstGeom prst="line">
              <a:avLst/>
            </a:prstGeom>
            <a:noFill/>
            <a:ln w="38100">
              <a:solidFill>
                <a:schemeClr val="tx1"/>
              </a:solidFill>
              <a:round/>
              <a:headEnd/>
              <a:tailEnd/>
            </a:ln>
          </p:spPr>
          <p:txBody>
            <a:bodyPr/>
            <a:lstStyle/>
            <a:p>
              <a:endParaRPr lang="fr-FR"/>
            </a:p>
          </p:txBody>
        </p:sp>
        <p:sp>
          <p:nvSpPr>
            <p:cNvPr id="13333" name="Line 6"/>
            <p:cNvSpPr>
              <a:spLocks noChangeShapeType="1"/>
            </p:cNvSpPr>
            <p:nvPr/>
          </p:nvSpPr>
          <p:spPr bwMode="auto">
            <a:xfrm>
              <a:off x="576" y="1104"/>
              <a:ext cx="0" cy="1872"/>
            </a:xfrm>
            <a:prstGeom prst="line">
              <a:avLst/>
            </a:prstGeom>
            <a:noFill/>
            <a:ln w="38100">
              <a:solidFill>
                <a:schemeClr val="tx1"/>
              </a:solidFill>
              <a:round/>
              <a:headEnd/>
              <a:tailEnd/>
            </a:ln>
          </p:spPr>
          <p:txBody>
            <a:bodyPr/>
            <a:lstStyle/>
            <a:p>
              <a:endParaRPr lang="fr-FR"/>
            </a:p>
          </p:txBody>
        </p:sp>
        <p:sp>
          <p:nvSpPr>
            <p:cNvPr id="13334" name="Line 11"/>
            <p:cNvSpPr>
              <a:spLocks noChangeShapeType="1"/>
            </p:cNvSpPr>
            <p:nvPr/>
          </p:nvSpPr>
          <p:spPr bwMode="auto">
            <a:xfrm>
              <a:off x="4755" y="1536"/>
              <a:ext cx="0" cy="1008"/>
            </a:xfrm>
            <a:prstGeom prst="line">
              <a:avLst/>
            </a:prstGeom>
            <a:noFill/>
            <a:ln w="38100">
              <a:solidFill>
                <a:schemeClr val="tx1"/>
              </a:solidFill>
              <a:round/>
              <a:headEnd/>
              <a:tailEnd/>
            </a:ln>
          </p:spPr>
          <p:txBody>
            <a:bodyPr/>
            <a:lstStyle/>
            <a:p>
              <a:endParaRPr lang="fr-FR"/>
            </a:p>
          </p:txBody>
        </p:sp>
        <p:sp>
          <p:nvSpPr>
            <p:cNvPr id="13335" name="Line 12"/>
            <p:cNvSpPr>
              <a:spLocks noChangeShapeType="1"/>
            </p:cNvSpPr>
            <p:nvPr/>
          </p:nvSpPr>
          <p:spPr bwMode="auto">
            <a:xfrm>
              <a:off x="630" y="1200"/>
              <a:ext cx="0" cy="1728"/>
            </a:xfrm>
            <a:prstGeom prst="line">
              <a:avLst/>
            </a:prstGeom>
            <a:noFill/>
            <a:ln w="38100">
              <a:solidFill>
                <a:schemeClr val="accent2"/>
              </a:solidFill>
              <a:round/>
              <a:headEnd/>
              <a:tailEnd/>
            </a:ln>
          </p:spPr>
          <p:txBody>
            <a:bodyPr/>
            <a:lstStyle/>
            <a:p>
              <a:endParaRPr lang="fr-FR"/>
            </a:p>
          </p:txBody>
        </p:sp>
        <p:sp>
          <p:nvSpPr>
            <p:cNvPr id="13336" name="Line 13"/>
            <p:cNvSpPr>
              <a:spLocks noChangeShapeType="1"/>
            </p:cNvSpPr>
            <p:nvPr/>
          </p:nvSpPr>
          <p:spPr bwMode="auto">
            <a:xfrm flipV="1">
              <a:off x="686" y="2256"/>
              <a:ext cx="557" cy="624"/>
            </a:xfrm>
            <a:prstGeom prst="line">
              <a:avLst/>
            </a:prstGeom>
            <a:noFill/>
            <a:ln w="28575">
              <a:solidFill>
                <a:schemeClr val="tx1"/>
              </a:solidFill>
              <a:round/>
              <a:headEnd/>
              <a:tailEnd/>
            </a:ln>
          </p:spPr>
          <p:txBody>
            <a:bodyPr/>
            <a:lstStyle/>
            <a:p>
              <a:endParaRPr lang="fr-FR"/>
            </a:p>
          </p:txBody>
        </p:sp>
        <p:sp>
          <p:nvSpPr>
            <p:cNvPr id="13337" name="Line 14"/>
            <p:cNvSpPr>
              <a:spLocks noChangeShapeType="1"/>
            </p:cNvSpPr>
            <p:nvPr/>
          </p:nvSpPr>
          <p:spPr bwMode="auto">
            <a:xfrm>
              <a:off x="686" y="1200"/>
              <a:ext cx="557" cy="624"/>
            </a:xfrm>
            <a:prstGeom prst="line">
              <a:avLst/>
            </a:prstGeom>
            <a:noFill/>
            <a:ln w="28575">
              <a:solidFill>
                <a:schemeClr val="tx1"/>
              </a:solidFill>
              <a:round/>
              <a:headEnd/>
              <a:tailEnd/>
            </a:ln>
          </p:spPr>
          <p:txBody>
            <a:bodyPr/>
            <a:lstStyle/>
            <a:p>
              <a:endParaRPr lang="fr-FR"/>
            </a:p>
          </p:txBody>
        </p:sp>
        <p:sp>
          <p:nvSpPr>
            <p:cNvPr id="13338" name="Line 16"/>
            <p:cNvSpPr>
              <a:spLocks noChangeShapeType="1"/>
            </p:cNvSpPr>
            <p:nvPr/>
          </p:nvSpPr>
          <p:spPr bwMode="auto">
            <a:xfrm>
              <a:off x="1745" y="1728"/>
              <a:ext cx="279" cy="144"/>
            </a:xfrm>
            <a:prstGeom prst="line">
              <a:avLst/>
            </a:prstGeom>
            <a:noFill/>
            <a:ln w="28575">
              <a:solidFill>
                <a:schemeClr val="tx1"/>
              </a:solidFill>
              <a:round/>
              <a:headEnd/>
              <a:tailEnd/>
            </a:ln>
          </p:spPr>
          <p:txBody>
            <a:bodyPr/>
            <a:lstStyle/>
            <a:p>
              <a:endParaRPr lang="fr-FR"/>
            </a:p>
          </p:txBody>
        </p:sp>
        <p:sp>
          <p:nvSpPr>
            <p:cNvPr id="13339" name="Line 17"/>
            <p:cNvSpPr>
              <a:spLocks noChangeShapeType="1"/>
            </p:cNvSpPr>
            <p:nvPr/>
          </p:nvSpPr>
          <p:spPr bwMode="auto">
            <a:xfrm flipV="1">
              <a:off x="1912" y="2016"/>
              <a:ext cx="446" cy="144"/>
            </a:xfrm>
            <a:prstGeom prst="line">
              <a:avLst/>
            </a:prstGeom>
            <a:noFill/>
            <a:ln w="28575">
              <a:solidFill>
                <a:schemeClr val="tx1"/>
              </a:solidFill>
              <a:round/>
              <a:headEnd/>
              <a:tailEnd/>
            </a:ln>
          </p:spPr>
          <p:txBody>
            <a:bodyPr/>
            <a:lstStyle/>
            <a:p>
              <a:endParaRPr lang="fr-FR"/>
            </a:p>
          </p:txBody>
        </p:sp>
        <p:sp>
          <p:nvSpPr>
            <p:cNvPr id="13340" name="Line 18"/>
            <p:cNvSpPr>
              <a:spLocks noChangeShapeType="1"/>
            </p:cNvSpPr>
            <p:nvPr/>
          </p:nvSpPr>
          <p:spPr bwMode="auto">
            <a:xfrm>
              <a:off x="2470" y="1728"/>
              <a:ext cx="334" cy="144"/>
            </a:xfrm>
            <a:prstGeom prst="line">
              <a:avLst/>
            </a:prstGeom>
            <a:noFill/>
            <a:ln w="28575">
              <a:solidFill>
                <a:schemeClr val="tx1"/>
              </a:solidFill>
              <a:round/>
              <a:headEnd/>
              <a:tailEnd/>
            </a:ln>
          </p:spPr>
          <p:txBody>
            <a:bodyPr/>
            <a:lstStyle/>
            <a:p>
              <a:endParaRPr lang="fr-FR"/>
            </a:p>
          </p:txBody>
        </p:sp>
        <p:sp>
          <p:nvSpPr>
            <p:cNvPr id="13341" name="Line 19"/>
            <p:cNvSpPr>
              <a:spLocks noChangeShapeType="1"/>
            </p:cNvSpPr>
            <p:nvPr/>
          </p:nvSpPr>
          <p:spPr bwMode="auto">
            <a:xfrm>
              <a:off x="630" y="1872"/>
              <a:ext cx="948" cy="336"/>
            </a:xfrm>
            <a:prstGeom prst="line">
              <a:avLst/>
            </a:prstGeom>
            <a:noFill/>
            <a:ln w="9525">
              <a:solidFill>
                <a:srgbClr val="FF0000"/>
              </a:solidFill>
              <a:round/>
              <a:headEnd/>
              <a:tailEnd/>
            </a:ln>
          </p:spPr>
          <p:txBody>
            <a:bodyPr/>
            <a:lstStyle/>
            <a:p>
              <a:endParaRPr lang="fr-FR"/>
            </a:p>
          </p:txBody>
        </p:sp>
        <p:sp>
          <p:nvSpPr>
            <p:cNvPr id="13342" name="Line 20"/>
            <p:cNvSpPr>
              <a:spLocks noChangeShapeType="1"/>
            </p:cNvSpPr>
            <p:nvPr/>
          </p:nvSpPr>
          <p:spPr bwMode="auto">
            <a:xfrm flipV="1">
              <a:off x="1578" y="1776"/>
              <a:ext cx="223" cy="432"/>
            </a:xfrm>
            <a:prstGeom prst="line">
              <a:avLst/>
            </a:prstGeom>
            <a:noFill/>
            <a:ln w="9525">
              <a:solidFill>
                <a:srgbClr val="FF0000"/>
              </a:solidFill>
              <a:round/>
              <a:headEnd/>
              <a:tailEnd/>
            </a:ln>
          </p:spPr>
          <p:txBody>
            <a:bodyPr/>
            <a:lstStyle/>
            <a:p>
              <a:endParaRPr lang="fr-FR"/>
            </a:p>
          </p:txBody>
        </p:sp>
        <p:sp>
          <p:nvSpPr>
            <p:cNvPr id="13343" name="Line 21"/>
            <p:cNvSpPr>
              <a:spLocks noChangeShapeType="1"/>
            </p:cNvSpPr>
            <p:nvPr/>
          </p:nvSpPr>
          <p:spPr bwMode="auto">
            <a:xfrm flipV="1">
              <a:off x="1578" y="1776"/>
              <a:ext cx="278" cy="432"/>
            </a:xfrm>
            <a:prstGeom prst="line">
              <a:avLst/>
            </a:prstGeom>
            <a:noFill/>
            <a:ln w="9525">
              <a:solidFill>
                <a:srgbClr val="FF0000"/>
              </a:solidFill>
              <a:round/>
              <a:headEnd/>
              <a:tailEnd/>
            </a:ln>
          </p:spPr>
          <p:txBody>
            <a:bodyPr/>
            <a:lstStyle/>
            <a:p>
              <a:endParaRPr lang="fr-FR"/>
            </a:p>
          </p:txBody>
        </p:sp>
        <p:sp>
          <p:nvSpPr>
            <p:cNvPr id="13344" name="Line 23"/>
            <p:cNvSpPr>
              <a:spLocks noChangeShapeType="1"/>
            </p:cNvSpPr>
            <p:nvPr/>
          </p:nvSpPr>
          <p:spPr bwMode="auto">
            <a:xfrm flipV="1">
              <a:off x="1578" y="1824"/>
              <a:ext cx="334" cy="384"/>
            </a:xfrm>
            <a:prstGeom prst="line">
              <a:avLst/>
            </a:prstGeom>
            <a:noFill/>
            <a:ln w="9525">
              <a:solidFill>
                <a:srgbClr val="FF0000"/>
              </a:solidFill>
              <a:round/>
              <a:headEnd/>
              <a:tailEnd/>
            </a:ln>
          </p:spPr>
          <p:txBody>
            <a:bodyPr/>
            <a:lstStyle/>
            <a:p>
              <a:endParaRPr lang="fr-FR"/>
            </a:p>
          </p:txBody>
        </p:sp>
        <p:sp>
          <p:nvSpPr>
            <p:cNvPr id="13345" name="Line 24"/>
            <p:cNvSpPr>
              <a:spLocks noChangeShapeType="1"/>
            </p:cNvSpPr>
            <p:nvPr/>
          </p:nvSpPr>
          <p:spPr bwMode="auto">
            <a:xfrm>
              <a:off x="1912" y="1824"/>
              <a:ext cx="0" cy="336"/>
            </a:xfrm>
            <a:prstGeom prst="line">
              <a:avLst/>
            </a:prstGeom>
            <a:noFill/>
            <a:ln w="9525">
              <a:solidFill>
                <a:srgbClr val="FF0000"/>
              </a:solidFill>
              <a:round/>
              <a:headEnd/>
              <a:tailEnd/>
            </a:ln>
          </p:spPr>
          <p:txBody>
            <a:bodyPr/>
            <a:lstStyle/>
            <a:p>
              <a:endParaRPr lang="fr-FR"/>
            </a:p>
          </p:txBody>
        </p:sp>
        <p:sp>
          <p:nvSpPr>
            <p:cNvPr id="13346" name="Line 25"/>
            <p:cNvSpPr>
              <a:spLocks noChangeShapeType="1"/>
            </p:cNvSpPr>
            <p:nvPr/>
          </p:nvSpPr>
          <p:spPr bwMode="auto">
            <a:xfrm>
              <a:off x="1912" y="1824"/>
              <a:ext cx="56" cy="288"/>
            </a:xfrm>
            <a:prstGeom prst="line">
              <a:avLst/>
            </a:prstGeom>
            <a:noFill/>
            <a:ln w="9525">
              <a:solidFill>
                <a:srgbClr val="FF0000"/>
              </a:solidFill>
              <a:round/>
              <a:headEnd/>
              <a:tailEnd/>
            </a:ln>
          </p:spPr>
          <p:txBody>
            <a:bodyPr/>
            <a:lstStyle/>
            <a:p>
              <a:endParaRPr lang="fr-FR"/>
            </a:p>
          </p:txBody>
        </p:sp>
        <p:sp>
          <p:nvSpPr>
            <p:cNvPr id="13347" name="Line 26"/>
            <p:cNvSpPr>
              <a:spLocks noChangeShapeType="1"/>
            </p:cNvSpPr>
            <p:nvPr/>
          </p:nvSpPr>
          <p:spPr bwMode="auto">
            <a:xfrm>
              <a:off x="1912" y="1824"/>
              <a:ext cx="112" cy="288"/>
            </a:xfrm>
            <a:prstGeom prst="line">
              <a:avLst/>
            </a:prstGeom>
            <a:noFill/>
            <a:ln w="9525">
              <a:solidFill>
                <a:srgbClr val="FF0000"/>
              </a:solidFill>
              <a:round/>
              <a:headEnd/>
              <a:tailEnd/>
            </a:ln>
          </p:spPr>
          <p:txBody>
            <a:bodyPr/>
            <a:lstStyle/>
            <a:p>
              <a:endParaRPr lang="fr-FR"/>
            </a:p>
          </p:txBody>
        </p:sp>
        <p:sp>
          <p:nvSpPr>
            <p:cNvPr id="13348" name="Line 27"/>
            <p:cNvSpPr>
              <a:spLocks noChangeShapeType="1"/>
            </p:cNvSpPr>
            <p:nvPr/>
          </p:nvSpPr>
          <p:spPr bwMode="auto">
            <a:xfrm>
              <a:off x="1856" y="1776"/>
              <a:ext cx="279" cy="288"/>
            </a:xfrm>
            <a:prstGeom prst="line">
              <a:avLst/>
            </a:prstGeom>
            <a:noFill/>
            <a:ln w="9525">
              <a:solidFill>
                <a:srgbClr val="FF0000"/>
              </a:solidFill>
              <a:round/>
              <a:headEnd/>
              <a:tailEnd/>
            </a:ln>
          </p:spPr>
          <p:txBody>
            <a:bodyPr/>
            <a:lstStyle/>
            <a:p>
              <a:endParaRPr lang="fr-FR"/>
            </a:p>
          </p:txBody>
        </p:sp>
        <p:sp>
          <p:nvSpPr>
            <p:cNvPr id="13349" name="Line 28"/>
            <p:cNvSpPr>
              <a:spLocks noChangeShapeType="1"/>
            </p:cNvSpPr>
            <p:nvPr/>
          </p:nvSpPr>
          <p:spPr bwMode="auto">
            <a:xfrm>
              <a:off x="1856" y="1824"/>
              <a:ext cx="279" cy="288"/>
            </a:xfrm>
            <a:prstGeom prst="line">
              <a:avLst/>
            </a:prstGeom>
            <a:noFill/>
            <a:ln w="9525">
              <a:solidFill>
                <a:srgbClr val="FF0000"/>
              </a:solidFill>
              <a:round/>
              <a:headEnd/>
              <a:tailEnd/>
            </a:ln>
          </p:spPr>
          <p:txBody>
            <a:bodyPr/>
            <a:lstStyle/>
            <a:p>
              <a:endParaRPr lang="fr-FR"/>
            </a:p>
          </p:txBody>
        </p:sp>
        <p:sp>
          <p:nvSpPr>
            <p:cNvPr id="13350" name="Line 29"/>
            <p:cNvSpPr>
              <a:spLocks noChangeShapeType="1"/>
            </p:cNvSpPr>
            <p:nvPr/>
          </p:nvSpPr>
          <p:spPr bwMode="auto">
            <a:xfrm>
              <a:off x="1856" y="1776"/>
              <a:ext cx="223" cy="336"/>
            </a:xfrm>
            <a:prstGeom prst="line">
              <a:avLst/>
            </a:prstGeom>
            <a:noFill/>
            <a:ln w="9525">
              <a:solidFill>
                <a:srgbClr val="FF0000"/>
              </a:solidFill>
              <a:round/>
              <a:headEnd/>
              <a:tailEnd/>
            </a:ln>
          </p:spPr>
          <p:txBody>
            <a:bodyPr/>
            <a:lstStyle/>
            <a:p>
              <a:endParaRPr lang="fr-FR"/>
            </a:p>
          </p:txBody>
        </p:sp>
        <p:sp>
          <p:nvSpPr>
            <p:cNvPr id="13351" name="Line 30"/>
            <p:cNvSpPr>
              <a:spLocks noChangeShapeType="1"/>
            </p:cNvSpPr>
            <p:nvPr/>
          </p:nvSpPr>
          <p:spPr bwMode="auto">
            <a:xfrm>
              <a:off x="2971" y="1920"/>
              <a:ext cx="1394" cy="0"/>
            </a:xfrm>
            <a:prstGeom prst="line">
              <a:avLst/>
            </a:prstGeom>
            <a:noFill/>
            <a:ln w="57150">
              <a:solidFill>
                <a:schemeClr val="tx1"/>
              </a:solidFill>
              <a:prstDash val="sysDot"/>
              <a:round/>
              <a:headEnd/>
              <a:tailEnd/>
            </a:ln>
          </p:spPr>
          <p:txBody>
            <a:bodyPr/>
            <a:lstStyle/>
            <a:p>
              <a:endParaRPr lang="fr-FR"/>
            </a:p>
          </p:txBody>
        </p:sp>
        <p:sp>
          <p:nvSpPr>
            <p:cNvPr id="13352" name="Line 31"/>
            <p:cNvSpPr>
              <a:spLocks noChangeShapeType="1"/>
            </p:cNvSpPr>
            <p:nvPr/>
          </p:nvSpPr>
          <p:spPr bwMode="auto">
            <a:xfrm>
              <a:off x="4532" y="1776"/>
              <a:ext cx="0" cy="240"/>
            </a:xfrm>
            <a:prstGeom prst="line">
              <a:avLst/>
            </a:prstGeom>
            <a:noFill/>
            <a:ln w="57150">
              <a:solidFill>
                <a:schemeClr val="accent2"/>
              </a:solidFill>
              <a:round/>
              <a:headEnd/>
              <a:tailEnd/>
            </a:ln>
          </p:spPr>
          <p:txBody>
            <a:bodyPr/>
            <a:lstStyle/>
            <a:p>
              <a:endParaRPr lang="fr-FR"/>
            </a:p>
          </p:txBody>
        </p:sp>
        <p:sp>
          <p:nvSpPr>
            <p:cNvPr id="13353" name="Line 32"/>
            <p:cNvSpPr>
              <a:spLocks noChangeShapeType="1"/>
            </p:cNvSpPr>
            <p:nvPr/>
          </p:nvSpPr>
          <p:spPr bwMode="auto">
            <a:xfrm>
              <a:off x="4532" y="1920"/>
              <a:ext cx="781" cy="0"/>
            </a:xfrm>
            <a:prstGeom prst="line">
              <a:avLst/>
            </a:prstGeom>
            <a:noFill/>
            <a:ln w="28575">
              <a:solidFill>
                <a:schemeClr val="accent2"/>
              </a:solidFill>
              <a:round/>
              <a:headEnd/>
              <a:tailEnd/>
            </a:ln>
          </p:spPr>
          <p:txBody>
            <a:bodyPr/>
            <a:lstStyle/>
            <a:p>
              <a:endParaRPr lang="fr-FR"/>
            </a:p>
          </p:txBody>
        </p:sp>
        <p:sp>
          <p:nvSpPr>
            <p:cNvPr id="13354" name="Text Box 34"/>
            <p:cNvSpPr txBox="1">
              <a:spLocks noChangeArrowheads="1"/>
            </p:cNvSpPr>
            <p:nvPr/>
          </p:nvSpPr>
          <p:spPr bwMode="auto">
            <a:xfrm>
              <a:off x="630" y="1920"/>
              <a:ext cx="557" cy="288"/>
            </a:xfrm>
            <a:prstGeom prst="rect">
              <a:avLst/>
            </a:prstGeom>
            <a:noFill/>
            <a:ln w="9525">
              <a:noFill/>
              <a:miter lim="800000"/>
              <a:headEnd/>
              <a:tailEnd/>
            </a:ln>
          </p:spPr>
          <p:txBody>
            <a:bodyPr>
              <a:spAutoFit/>
            </a:bodyPr>
            <a:lstStyle/>
            <a:p>
              <a:pPr>
                <a:spcBef>
                  <a:spcPct val="50000"/>
                </a:spcBef>
              </a:pPr>
              <a:r>
                <a:rPr lang="en-US" sz="2400" b="1"/>
                <a:t>1 e</a:t>
              </a:r>
              <a:r>
                <a:rPr lang="en-US" sz="2400" b="1" baseline="30000"/>
                <a:t>-</a:t>
              </a:r>
              <a:endParaRPr lang="fr-FR" sz="2400" b="1" baseline="30000"/>
            </a:p>
          </p:txBody>
        </p:sp>
        <p:sp>
          <p:nvSpPr>
            <p:cNvPr id="13355" name="Line 36"/>
            <p:cNvSpPr>
              <a:spLocks noChangeShapeType="1"/>
            </p:cNvSpPr>
            <p:nvPr/>
          </p:nvSpPr>
          <p:spPr bwMode="auto">
            <a:xfrm>
              <a:off x="686" y="1008"/>
              <a:ext cx="1226" cy="0"/>
            </a:xfrm>
            <a:prstGeom prst="line">
              <a:avLst/>
            </a:prstGeom>
            <a:noFill/>
            <a:ln w="76200">
              <a:solidFill>
                <a:srgbClr val="FF0000"/>
              </a:solidFill>
              <a:round/>
              <a:headEnd type="arrow" w="med" len="med"/>
              <a:tailEnd/>
            </a:ln>
          </p:spPr>
          <p:txBody>
            <a:bodyPr/>
            <a:lstStyle/>
            <a:p>
              <a:endParaRPr lang="fr-FR"/>
            </a:p>
          </p:txBody>
        </p:sp>
        <p:sp>
          <p:nvSpPr>
            <p:cNvPr id="13356" name="Line 37"/>
            <p:cNvSpPr>
              <a:spLocks noChangeShapeType="1"/>
            </p:cNvSpPr>
            <p:nvPr/>
          </p:nvSpPr>
          <p:spPr bwMode="auto">
            <a:xfrm flipV="1">
              <a:off x="3306" y="979"/>
              <a:ext cx="1239" cy="29"/>
            </a:xfrm>
            <a:prstGeom prst="line">
              <a:avLst/>
            </a:prstGeom>
            <a:noFill/>
            <a:ln w="57150">
              <a:solidFill>
                <a:srgbClr val="FF0000"/>
              </a:solidFill>
              <a:round/>
              <a:headEnd/>
              <a:tailEnd type="arrow" w="med" len="med"/>
            </a:ln>
          </p:spPr>
          <p:txBody>
            <a:bodyPr/>
            <a:lstStyle/>
            <a:p>
              <a:endParaRPr lang="fr-FR"/>
            </a:p>
          </p:txBody>
        </p:sp>
        <p:sp>
          <p:nvSpPr>
            <p:cNvPr id="13357" name="Line 38"/>
            <p:cNvSpPr>
              <a:spLocks noChangeShapeType="1"/>
            </p:cNvSpPr>
            <p:nvPr/>
          </p:nvSpPr>
          <p:spPr bwMode="auto">
            <a:xfrm>
              <a:off x="1856" y="1824"/>
              <a:ext cx="335" cy="240"/>
            </a:xfrm>
            <a:prstGeom prst="line">
              <a:avLst/>
            </a:prstGeom>
            <a:noFill/>
            <a:ln w="9525">
              <a:solidFill>
                <a:srgbClr val="FF0000"/>
              </a:solidFill>
              <a:round/>
              <a:headEnd/>
              <a:tailEnd/>
            </a:ln>
          </p:spPr>
          <p:txBody>
            <a:bodyPr/>
            <a:lstStyle/>
            <a:p>
              <a:endParaRPr lang="fr-FR"/>
            </a:p>
          </p:txBody>
        </p:sp>
        <p:sp>
          <p:nvSpPr>
            <p:cNvPr id="13358" name="Line 39"/>
            <p:cNvSpPr>
              <a:spLocks noChangeShapeType="1"/>
            </p:cNvSpPr>
            <p:nvPr/>
          </p:nvSpPr>
          <p:spPr bwMode="auto">
            <a:xfrm>
              <a:off x="1856" y="1776"/>
              <a:ext cx="168" cy="384"/>
            </a:xfrm>
            <a:prstGeom prst="line">
              <a:avLst/>
            </a:prstGeom>
            <a:noFill/>
            <a:ln w="9525">
              <a:solidFill>
                <a:srgbClr val="FF0000"/>
              </a:solidFill>
              <a:round/>
              <a:headEnd/>
              <a:tailEnd/>
            </a:ln>
          </p:spPr>
          <p:txBody>
            <a:bodyPr/>
            <a:lstStyle/>
            <a:p>
              <a:endParaRPr lang="fr-FR"/>
            </a:p>
          </p:txBody>
        </p:sp>
        <p:sp>
          <p:nvSpPr>
            <p:cNvPr id="13359" name="Line 40"/>
            <p:cNvSpPr>
              <a:spLocks noChangeShapeType="1"/>
            </p:cNvSpPr>
            <p:nvPr/>
          </p:nvSpPr>
          <p:spPr bwMode="auto">
            <a:xfrm>
              <a:off x="1801" y="1776"/>
              <a:ext cx="278" cy="336"/>
            </a:xfrm>
            <a:prstGeom prst="line">
              <a:avLst/>
            </a:prstGeom>
            <a:noFill/>
            <a:ln w="9525">
              <a:solidFill>
                <a:srgbClr val="FF0000"/>
              </a:solidFill>
              <a:round/>
              <a:headEnd/>
              <a:tailEnd/>
            </a:ln>
          </p:spPr>
          <p:txBody>
            <a:bodyPr/>
            <a:lstStyle/>
            <a:p>
              <a:endParaRPr lang="fr-FR"/>
            </a:p>
          </p:txBody>
        </p:sp>
        <p:sp>
          <p:nvSpPr>
            <p:cNvPr id="13360" name="Text Box 41"/>
            <p:cNvSpPr txBox="1">
              <a:spLocks noChangeArrowheads="1"/>
            </p:cNvSpPr>
            <p:nvPr/>
          </p:nvSpPr>
          <p:spPr bwMode="auto">
            <a:xfrm>
              <a:off x="96" y="1392"/>
              <a:ext cx="288" cy="480"/>
            </a:xfrm>
            <a:prstGeom prst="rect">
              <a:avLst/>
            </a:prstGeom>
            <a:noFill/>
            <a:ln w="9525">
              <a:noFill/>
              <a:miter lim="800000"/>
              <a:headEnd/>
              <a:tailEnd/>
            </a:ln>
          </p:spPr>
          <p:txBody>
            <a:bodyPr>
              <a:spAutoFit/>
            </a:bodyPr>
            <a:lstStyle/>
            <a:p>
              <a:pPr>
                <a:spcBef>
                  <a:spcPct val="50000"/>
                </a:spcBef>
              </a:pPr>
              <a:r>
                <a:rPr lang="en-US">
                  <a:solidFill>
                    <a:schemeClr val="accent2"/>
                  </a:solidFill>
                  <a:latin typeface="Symbol" pitchFamily="18" charset="2"/>
                  <a:sym typeface="Symbol" pitchFamily="18" charset="2"/>
                </a:rPr>
                <a:t>g</a:t>
              </a:r>
              <a:endParaRPr lang="fr-FR">
                <a:solidFill>
                  <a:schemeClr val="accent2"/>
                </a:solidFill>
                <a:latin typeface="Symbol" pitchFamily="18" charset="2"/>
              </a:endParaRPr>
            </a:p>
          </p:txBody>
        </p:sp>
        <p:sp>
          <p:nvSpPr>
            <p:cNvPr id="13361" name="Text Box 43"/>
            <p:cNvSpPr txBox="1">
              <a:spLocks noChangeArrowheads="1"/>
            </p:cNvSpPr>
            <p:nvPr/>
          </p:nvSpPr>
          <p:spPr bwMode="auto">
            <a:xfrm>
              <a:off x="1200" y="1488"/>
              <a:ext cx="4656" cy="288"/>
            </a:xfrm>
            <a:prstGeom prst="rect">
              <a:avLst/>
            </a:prstGeom>
            <a:noFill/>
            <a:ln w="9525">
              <a:noFill/>
              <a:miter lim="800000"/>
              <a:headEnd/>
              <a:tailEnd/>
            </a:ln>
          </p:spPr>
          <p:txBody>
            <a:bodyPr>
              <a:spAutoFit/>
            </a:bodyPr>
            <a:lstStyle/>
            <a:p>
              <a:pPr>
                <a:spcBef>
                  <a:spcPct val="50000"/>
                </a:spcBef>
              </a:pPr>
              <a:r>
                <a:rPr lang="en-US" sz="2400" dirty="0"/>
                <a:t>            </a:t>
              </a:r>
              <a:r>
                <a:rPr lang="en-US" sz="2400" dirty="0">
                  <a:solidFill>
                    <a:schemeClr val="accent2"/>
                  </a:solidFill>
                </a:rPr>
                <a:t> 2</a:t>
              </a:r>
              <a:r>
                <a:rPr lang="en-US" sz="2400" dirty="0"/>
                <a:t>        </a:t>
              </a:r>
              <a:r>
                <a:rPr lang="en-US" sz="2400" dirty="0">
                  <a:solidFill>
                    <a:schemeClr val="accent2"/>
                  </a:solidFill>
                </a:rPr>
                <a:t> 4 </a:t>
              </a:r>
              <a:r>
                <a:rPr lang="en-US" sz="2400" dirty="0"/>
                <a:t>             </a:t>
              </a:r>
              <a:r>
                <a:rPr lang="en-US" sz="2400" dirty="0">
                  <a:solidFill>
                    <a:schemeClr val="accent2"/>
                  </a:solidFill>
                </a:rPr>
                <a:t>…etc….</a:t>
              </a:r>
              <a:r>
                <a:rPr lang="en-US" sz="2400" dirty="0"/>
                <a:t>         </a:t>
              </a:r>
              <a:r>
                <a:rPr lang="en-US" sz="2400" dirty="0">
                  <a:solidFill>
                    <a:schemeClr val="accent2"/>
                  </a:solidFill>
                </a:rPr>
                <a:t>12</a:t>
              </a:r>
              <a:endParaRPr lang="fr-FR" sz="2400" dirty="0">
                <a:solidFill>
                  <a:schemeClr val="accent2"/>
                </a:solidFill>
              </a:endParaRPr>
            </a:p>
          </p:txBody>
        </p:sp>
        <p:sp>
          <p:nvSpPr>
            <p:cNvPr id="13362" name="Line 46"/>
            <p:cNvSpPr>
              <a:spLocks noChangeShapeType="1"/>
            </p:cNvSpPr>
            <p:nvPr/>
          </p:nvSpPr>
          <p:spPr bwMode="auto">
            <a:xfrm flipV="1">
              <a:off x="2064" y="1824"/>
              <a:ext cx="528" cy="240"/>
            </a:xfrm>
            <a:prstGeom prst="line">
              <a:avLst/>
            </a:prstGeom>
            <a:noFill/>
            <a:ln w="76200">
              <a:solidFill>
                <a:srgbClr val="FF0000"/>
              </a:solidFill>
              <a:round/>
              <a:headEnd/>
              <a:tailEnd/>
            </a:ln>
          </p:spPr>
          <p:txBody>
            <a:bodyPr/>
            <a:lstStyle/>
            <a:p>
              <a:endParaRPr lang="fr-FR"/>
            </a:p>
          </p:txBody>
        </p:sp>
        <p:sp>
          <p:nvSpPr>
            <p:cNvPr id="13363" name="Line 47"/>
            <p:cNvSpPr>
              <a:spLocks noChangeShapeType="1"/>
            </p:cNvSpPr>
            <p:nvPr/>
          </p:nvSpPr>
          <p:spPr bwMode="auto">
            <a:xfrm>
              <a:off x="2592" y="1824"/>
              <a:ext cx="480" cy="240"/>
            </a:xfrm>
            <a:prstGeom prst="line">
              <a:avLst/>
            </a:prstGeom>
            <a:noFill/>
            <a:ln w="76200">
              <a:solidFill>
                <a:srgbClr val="FF0000"/>
              </a:solidFill>
              <a:round/>
              <a:headEnd/>
              <a:tailEnd/>
            </a:ln>
          </p:spPr>
          <p:txBody>
            <a:bodyPr/>
            <a:lstStyle/>
            <a:p>
              <a:endParaRPr lang="fr-FR"/>
            </a:p>
          </p:txBody>
        </p:sp>
        <p:sp>
          <p:nvSpPr>
            <p:cNvPr id="13364" name="Line 49"/>
            <p:cNvSpPr>
              <a:spLocks noChangeShapeType="1"/>
            </p:cNvSpPr>
            <p:nvPr/>
          </p:nvSpPr>
          <p:spPr bwMode="auto">
            <a:xfrm>
              <a:off x="4368" y="1920"/>
              <a:ext cx="144" cy="0"/>
            </a:xfrm>
            <a:prstGeom prst="line">
              <a:avLst/>
            </a:prstGeom>
            <a:noFill/>
            <a:ln w="76200">
              <a:solidFill>
                <a:srgbClr val="FF0000"/>
              </a:solidFill>
              <a:round/>
              <a:headEnd/>
              <a:tailEnd/>
            </a:ln>
          </p:spPr>
          <p:txBody>
            <a:bodyPr/>
            <a:lstStyle/>
            <a:p>
              <a:endParaRPr lang="fr-FR"/>
            </a:p>
          </p:txBody>
        </p:sp>
        <p:sp>
          <p:nvSpPr>
            <p:cNvPr id="13365" name="Line 50"/>
            <p:cNvSpPr>
              <a:spLocks noChangeShapeType="1"/>
            </p:cNvSpPr>
            <p:nvPr/>
          </p:nvSpPr>
          <p:spPr bwMode="auto">
            <a:xfrm flipV="1">
              <a:off x="2016" y="1776"/>
              <a:ext cx="528" cy="336"/>
            </a:xfrm>
            <a:prstGeom prst="line">
              <a:avLst/>
            </a:prstGeom>
            <a:noFill/>
            <a:ln w="76200">
              <a:solidFill>
                <a:srgbClr val="FF0000"/>
              </a:solidFill>
              <a:round/>
              <a:headEnd/>
              <a:tailEnd/>
            </a:ln>
          </p:spPr>
          <p:txBody>
            <a:bodyPr/>
            <a:lstStyle/>
            <a:p>
              <a:endParaRPr lang="fr-FR"/>
            </a:p>
          </p:txBody>
        </p:sp>
        <p:sp>
          <p:nvSpPr>
            <p:cNvPr id="13366" name="Line 51"/>
            <p:cNvSpPr>
              <a:spLocks noChangeShapeType="1"/>
            </p:cNvSpPr>
            <p:nvPr/>
          </p:nvSpPr>
          <p:spPr bwMode="auto">
            <a:xfrm flipV="1">
              <a:off x="2160" y="1824"/>
              <a:ext cx="576" cy="240"/>
            </a:xfrm>
            <a:prstGeom prst="line">
              <a:avLst/>
            </a:prstGeom>
            <a:noFill/>
            <a:ln w="76200">
              <a:solidFill>
                <a:srgbClr val="FF0000"/>
              </a:solidFill>
              <a:round/>
              <a:headEnd/>
              <a:tailEnd/>
            </a:ln>
          </p:spPr>
          <p:txBody>
            <a:bodyPr/>
            <a:lstStyle/>
            <a:p>
              <a:endParaRPr lang="fr-FR"/>
            </a:p>
          </p:txBody>
        </p:sp>
        <p:sp>
          <p:nvSpPr>
            <p:cNvPr id="13367" name="Line 52"/>
            <p:cNvSpPr>
              <a:spLocks noChangeShapeType="1"/>
            </p:cNvSpPr>
            <p:nvPr/>
          </p:nvSpPr>
          <p:spPr bwMode="auto">
            <a:xfrm>
              <a:off x="2544" y="1872"/>
              <a:ext cx="576" cy="288"/>
            </a:xfrm>
            <a:prstGeom prst="line">
              <a:avLst/>
            </a:prstGeom>
            <a:noFill/>
            <a:ln w="76200">
              <a:solidFill>
                <a:srgbClr val="FF0000"/>
              </a:solidFill>
              <a:round/>
              <a:headEnd/>
              <a:tailEnd/>
            </a:ln>
          </p:spPr>
          <p:txBody>
            <a:bodyPr/>
            <a:lstStyle/>
            <a:p>
              <a:endParaRPr lang="fr-FR"/>
            </a:p>
          </p:txBody>
        </p:sp>
        <p:sp>
          <p:nvSpPr>
            <p:cNvPr id="13368" name="Line 53"/>
            <p:cNvSpPr>
              <a:spLocks noChangeShapeType="1"/>
            </p:cNvSpPr>
            <p:nvPr/>
          </p:nvSpPr>
          <p:spPr bwMode="auto">
            <a:xfrm>
              <a:off x="2640" y="1872"/>
              <a:ext cx="480" cy="240"/>
            </a:xfrm>
            <a:prstGeom prst="line">
              <a:avLst/>
            </a:prstGeom>
            <a:noFill/>
            <a:ln w="76200">
              <a:solidFill>
                <a:srgbClr val="FF0000"/>
              </a:solidFill>
              <a:round/>
              <a:headEnd/>
              <a:tailEnd/>
            </a:ln>
          </p:spPr>
          <p:txBody>
            <a:bodyPr/>
            <a:lstStyle/>
            <a:p>
              <a:endParaRPr lang="fr-FR"/>
            </a:p>
          </p:txBody>
        </p:sp>
        <p:sp>
          <p:nvSpPr>
            <p:cNvPr id="13369" name="Line 54"/>
            <p:cNvSpPr>
              <a:spLocks noChangeShapeType="1"/>
            </p:cNvSpPr>
            <p:nvPr/>
          </p:nvSpPr>
          <p:spPr bwMode="auto">
            <a:xfrm>
              <a:off x="4368" y="1968"/>
              <a:ext cx="144" cy="0"/>
            </a:xfrm>
            <a:prstGeom prst="line">
              <a:avLst/>
            </a:prstGeom>
            <a:noFill/>
            <a:ln w="76200">
              <a:solidFill>
                <a:srgbClr val="FF0000"/>
              </a:solidFill>
              <a:round/>
              <a:headEnd/>
              <a:tailEnd/>
            </a:ln>
          </p:spPr>
          <p:txBody>
            <a:bodyPr/>
            <a:lstStyle/>
            <a:p>
              <a:endParaRPr lang="fr-FR"/>
            </a:p>
          </p:txBody>
        </p:sp>
        <p:sp>
          <p:nvSpPr>
            <p:cNvPr id="13370" name="Line 55"/>
            <p:cNvSpPr>
              <a:spLocks noChangeShapeType="1"/>
            </p:cNvSpPr>
            <p:nvPr/>
          </p:nvSpPr>
          <p:spPr bwMode="auto">
            <a:xfrm>
              <a:off x="4368" y="1872"/>
              <a:ext cx="144" cy="0"/>
            </a:xfrm>
            <a:prstGeom prst="line">
              <a:avLst/>
            </a:prstGeom>
            <a:noFill/>
            <a:ln w="76200">
              <a:solidFill>
                <a:srgbClr val="FF0000"/>
              </a:solidFill>
              <a:round/>
              <a:headEnd/>
              <a:tailEnd/>
            </a:ln>
          </p:spPr>
          <p:txBody>
            <a:bodyPr/>
            <a:lstStyle/>
            <a:p>
              <a:endParaRPr lang="fr-FR"/>
            </a:p>
          </p:txBody>
        </p:sp>
        <p:sp>
          <p:nvSpPr>
            <p:cNvPr id="13371" name="Line 56"/>
            <p:cNvSpPr>
              <a:spLocks noChangeShapeType="1"/>
            </p:cNvSpPr>
            <p:nvPr/>
          </p:nvSpPr>
          <p:spPr bwMode="auto">
            <a:xfrm>
              <a:off x="4368" y="1824"/>
              <a:ext cx="144" cy="0"/>
            </a:xfrm>
            <a:prstGeom prst="line">
              <a:avLst/>
            </a:prstGeom>
            <a:noFill/>
            <a:ln w="76200">
              <a:solidFill>
                <a:srgbClr val="FF0000"/>
              </a:solidFill>
              <a:round/>
              <a:headEnd/>
              <a:tailEnd/>
            </a:ln>
          </p:spPr>
          <p:txBody>
            <a:bodyPr/>
            <a:lstStyle/>
            <a:p>
              <a:endParaRPr lang="fr-FR"/>
            </a:p>
          </p:txBody>
        </p:sp>
        <p:sp>
          <p:nvSpPr>
            <p:cNvPr id="13372" name="Text Box 57"/>
            <p:cNvSpPr txBox="1">
              <a:spLocks noChangeArrowheads="1"/>
            </p:cNvSpPr>
            <p:nvPr/>
          </p:nvSpPr>
          <p:spPr bwMode="auto">
            <a:xfrm>
              <a:off x="1392" y="2208"/>
              <a:ext cx="336" cy="288"/>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1</a:t>
              </a:r>
              <a:endParaRPr lang="fr-FR" sz="2400">
                <a:solidFill>
                  <a:schemeClr val="accent2"/>
                </a:solidFill>
              </a:endParaRPr>
            </a:p>
          </p:txBody>
        </p:sp>
        <p:sp>
          <p:nvSpPr>
            <p:cNvPr id="13373" name="Text Box 58"/>
            <p:cNvSpPr txBox="1">
              <a:spLocks noChangeArrowheads="1"/>
            </p:cNvSpPr>
            <p:nvPr/>
          </p:nvSpPr>
          <p:spPr bwMode="auto">
            <a:xfrm>
              <a:off x="2016" y="2160"/>
              <a:ext cx="336" cy="288"/>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3</a:t>
              </a:r>
              <a:endParaRPr lang="fr-FR" sz="2400">
                <a:solidFill>
                  <a:schemeClr val="accent2"/>
                </a:solidFill>
              </a:endParaRPr>
            </a:p>
          </p:txBody>
        </p:sp>
        <p:sp>
          <p:nvSpPr>
            <p:cNvPr id="13374" name="Arc 59"/>
            <p:cNvSpPr>
              <a:spLocks/>
            </p:cNvSpPr>
            <p:nvPr/>
          </p:nvSpPr>
          <p:spPr bwMode="auto">
            <a:xfrm flipV="1">
              <a:off x="576" y="2544"/>
              <a:ext cx="720" cy="432"/>
            </a:xfrm>
            <a:custGeom>
              <a:avLst/>
              <a:gdLst>
                <a:gd name="T0" fmla="*/ 0 w 21600"/>
                <a:gd name="T1" fmla="*/ 0 h 21600"/>
                <a:gd name="T2" fmla="*/ 720 w 21600"/>
                <a:gd name="T3" fmla="*/ 432 h 21600"/>
                <a:gd name="T4" fmla="*/ 0 w 21600"/>
                <a:gd name="T5" fmla="*/ 43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75" name="Arc 60"/>
            <p:cNvSpPr>
              <a:spLocks/>
            </p:cNvSpPr>
            <p:nvPr/>
          </p:nvSpPr>
          <p:spPr bwMode="auto">
            <a:xfrm>
              <a:off x="576" y="1104"/>
              <a:ext cx="720" cy="432"/>
            </a:xfrm>
            <a:custGeom>
              <a:avLst/>
              <a:gdLst>
                <a:gd name="T0" fmla="*/ 0 w 21600"/>
                <a:gd name="T1" fmla="*/ 0 h 21600"/>
                <a:gd name="T2" fmla="*/ 720 w 21600"/>
                <a:gd name="T3" fmla="*/ 432 h 21600"/>
                <a:gd name="T4" fmla="*/ 0 w 21600"/>
                <a:gd name="T5" fmla="*/ 43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76" name="Arc 62"/>
            <p:cNvSpPr>
              <a:spLocks/>
            </p:cNvSpPr>
            <p:nvPr/>
          </p:nvSpPr>
          <p:spPr bwMode="auto">
            <a:xfrm rot="784607" flipV="1">
              <a:off x="1392" y="1968"/>
              <a:ext cx="384" cy="288"/>
            </a:xfrm>
            <a:custGeom>
              <a:avLst/>
              <a:gdLst>
                <a:gd name="T0" fmla="*/ 0 w 21600"/>
                <a:gd name="T1" fmla="*/ 0 h 21600"/>
                <a:gd name="T2" fmla="*/ 384 w 21600"/>
                <a:gd name="T3" fmla="*/ 288 h 21600"/>
                <a:gd name="T4" fmla="*/ 0 w 21600"/>
                <a:gd name="T5" fmla="*/ 2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grpSp>
      <p:grpSp>
        <p:nvGrpSpPr>
          <p:cNvPr id="3" name="Group 75"/>
          <p:cNvGrpSpPr>
            <a:grpSpLocks/>
          </p:cNvGrpSpPr>
          <p:nvPr/>
        </p:nvGrpSpPr>
        <p:grpSpPr bwMode="auto">
          <a:xfrm>
            <a:off x="7620000" y="3071818"/>
            <a:ext cx="914400" cy="609600"/>
            <a:chOff x="4800" y="1440"/>
            <a:chExt cx="576" cy="384"/>
          </a:xfrm>
        </p:grpSpPr>
        <p:grpSp>
          <p:nvGrpSpPr>
            <p:cNvPr id="4" name="Group 72"/>
            <p:cNvGrpSpPr>
              <a:grpSpLocks/>
            </p:cNvGrpSpPr>
            <p:nvPr/>
          </p:nvGrpSpPr>
          <p:grpSpPr bwMode="auto">
            <a:xfrm>
              <a:off x="4992" y="1440"/>
              <a:ext cx="192" cy="384"/>
              <a:chOff x="2400" y="2880"/>
              <a:chExt cx="192" cy="384"/>
            </a:xfrm>
          </p:grpSpPr>
          <p:sp>
            <p:nvSpPr>
              <p:cNvPr id="13326" name="Arc 66"/>
              <p:cNvSpPr>
                <a:spLocks/>
              </p:cNvSpPr>
              <p:nvPr/>
            </p:nvSpPr>
            <p:spPr bwMode="auto">
              <a:xfrm>
                <a:off x="2496" y="2880"/>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27" name="Arc 67"/>
              <p:cNvSpPr>
                <a:spLocks/>
              </p:cNvSpPr>
              <p:nvPr/>
            </p:nvSpPr>
            <p:spPr bwMode="auto">
              <a:xfrm flipH="1" flipV="1">
                <a:off x="2544" y="3072"/>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28" name="Arc 68"/>
              <p:cNvSpPr>
                <a:spLocks/>
              </p:cNvSpPr>
              <p:nvPr/>
            </p:nvSpPr>
            <p:spPr bwMode="auto">
              <a:xfrm flipV="1">
                <a:off x="2400" y="3072"/>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29" name="Arc 69"/>
              <p:cNvSpPr>
                <a:spLocks/>
              </p:cNvSpPr>
              <p:nvPr/>
            </p:nvSpPr>
            <p:spPr bwMode="auto">
              <a:xfrm flipH="1">
                <a:off x="2448" y="2880"/>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grpSp>
        <p:sp>
          <p:nvSpPr>
            <p:cNvPr id="13324" name="Line 73"/>
            <p:cNvSpPr>
              <a:spLocks noChangeShapeType="1"/>
            </p:cNvSpPr>
            <p:nvPr/>
          </p:nvSpPr>
          <p:spPr bwMode="auto">
            <a:xfrm flipH="1">
              <a:off x="4800" y="1824"/>
              <a:ext cx="192" cy="0"/>
            </a:xfrm>
            <a:prstGeom prst="line">
              <a:avLst/>
            </a:prstGeom>
            <a:noFill/>
            <a:ln w="38100">
              <a:solidFill>
                <a:schemeClr val="tx1"/>
              </a:solidFill>
              <a:round/>
              <a:headEnd/>
              <a:tailEnd/>
            </a:ln>
          </p:spPr>
          <p:txBody>
            <a:bodyPr/>
            <a:lstStyle/>
            <a:p>
              <a:endParaRPr lang="fr-FR"/>
            </a:p>
          </p:txBody>
        </p:sp>
        <p:sp>
          <p:nvSpPr>
            <p:cNvPr id="13325" name="Line 74"/>
            <p:cNvSpPr>
              <a:spLocks noChangeShapeType="1"/>
            </p:cNvSpPr>
            <p:nvPr/>
          </p:nvSpPr>
          <p:spPr bwMode="auto">
            <a:xfrm flipH="1">
              <a:off x="5184" y="1824"/>
              <a:ext cx="192" cy="0"/>
            </a:xfrm>
            <a:prstGeom prst="line">
              <a:avLst/>
            </a:prstGeom>
            <a:noFill/>
            <a:ln w="38100">
              <a:solidFill>
                <a:schemeClr val="tx1"/>
              </a:solidFill>
              <a:round/>
              <a:headEnd/>
              <a:tailEnd/>
            </a:ln>
          </p:spPr>
          <p:txBody>
            <a:bodyPr/>
            <a:lstStyle/>
            <a:p>
              <a:endParaRPr lang="fr-FR"/>
            </a:p>
          </p:txBody>
        </p:sp>
      </p:grpSp>
      <p:sp>
        <p:nvSpPr>
          <p:cNvPr id="13320" name="Line 76"/>
          <p:cNvSpPr>
            <a:spLocks noChangeShapeType="1"/>
          </p:cNvSpPr>
          <p:nvPr/>
        </p:nvSpPr>
        <p:spPr bwMode="auto">
          <a:xfrm flipV="1">
            <a:off x="7924800" y="3986218"/>
            <a:ext cx="152400" cy="1143000"/>
          </a:xfrm>
          <a:prstGeom prst="line">
            <a:avLst/>
          </a:prstGeom>
          <a:noFill/>
          <a:ln w="38100">
            <a:solidFill>
              <a:srgbClr val="FF0000"/>
            </a:solidFill>
            <a:round/>
            <a:headEnd/>
            <a:tailEnd type="triangle" w="med" len="med"/>
          </a:ln>
        </p:spPr>
        <p:txBody>
          <a:bodyPr/>
          <a:lstStyle/>
          <a:p>
            <a:endParaRPr lang="fr-FR"/>
          </a:p>
        </p:txBody>
      </p:sp>
      <p:sp>
        <p:nvSpPr>
          <p:cNvPr id="13321" name="Text Box 77"/>
          <p:cNvSpPr txBox="1">
            <a:spLocks noChangeArrowheads="1"/>
          </p:cNvSpPr>
          <p:nvPr/>
        </p:nvSpPr>
        <p:spPr bwMode="auto">
          <a:xfrm>
            <a:off x="285720" y="4714884"/>
            <a:ext cx="7572428" cy="1015663"/>
          </a:xfrm>
          <a:prstGeom prst="rect">
            <a:avLst/>
          </a:prstGeom>
          <a:noFill/>
          <a:ln w="9525">
            <a:noFill/>
            <a:miter lim="800000"/>
            <a:headEnd/>
            <a:tailEnd/>
          </a:ln>
        </p:spPr>
        <p:txBody>
          <a:bodyPr wrap="square">
            <a:spAutoFit/>
          </a:bodyPr>
          <a:lstStyle/>
          <a:p>
            <a:pPr>
              <a:buFont typeface="Arial" pitchFamily="34" charset="0"/>
              <a:buChar char="•"/>
            </a:pPr>
            <a:r>
              <a:rPr lang="fr-FR" sz="2000" b="1" dirty="0" smtClean="0">
                <a:solidFill>
                  <a:schemeClr val="accent2"/>
                </a:solidFill>
              </a:rPr>
              <a:t> Très utilisé dans notre domaine (un incontournable…)</a:t>
            </a:r>
          </a:p>
          <a:p>
            <a:pPr>
              <a:buFont typeface="Arial" pitchFamily="34" charset="0"/>
              <a:buChar char="•"/>
            </a:pPr>
            <a:r>
              <a:rPr lang="fr-FR" sz="2000" b="1" dirty="0" smtClean="0">
                <a:solidFill>
                  <a:schemeClr val="accent2"/>
                </a:solidFill>
              </a:rPr>
              <a:t> Convertit les signaux lumineux en signaux électriques et les amplifie</a:t>
            </a:r>
          </a:p>
          <a:p>
            <a:pPr>
              <a:buFont typeface="Arial" pitchFamily="34" charset="0"/>
              <a:buChar char="•"/>
            </a:pPr>
            <a:r>
              <a:rPr lang="fr-FR" sz="2000" b="1" dirty="0" smtClean="0">
                <a:solidFill>
                  <a:schemeClr val="accent2"/>
                </a:solidFill>
              </a:rPr>
              <a:t> Permet</a:t>
            </a:r>
            <a:r>
              <a:rPr lang="en-US" sz="2000" b="1" dirty="0" smtClean="0">
                <a:solidFill>
                  <a:schemeClr val="accent2"/>
                </a:solidFill>
              </a:rPr>
              <a:t> </a:t>
            </a:r>
            <a:r>
              <a:rPr lang="en-US" sz="2000" b="1" dirty="0">
                <a:solidFill>
                  <a:schemeClr val="accent2"/>
                </a:solidFill>
              </a:rPr>
              <a:t>la </a:t>
            </a:r>
            <a:r>
              <a:rPr lang="en-US" sz="2000" b="1" dirty="0" err="1">
                <a:solidFill>
                  <a:schemeClr val="accent2"/>
                </a:solidFill>
              </a:rPr>
              <a:t>d</a:t>
            </a:r>
            <a:r>
              <a:rPr lang="en-US" sz="2000" b="1" dirty="0" err="1">
                <a:solidFill>
                  <a:schemeClr val="accent2"/>
                </a:solidFill>
                <a:cs typeface="Times New Roman" charset="0"/>
              </a:rPr>
              <a:t>é</a:t>
            </a:r>
            <a:r>
              <a:rPr lang="en-US" sz="2000" b="1" dirty="0" err="1">
                <a:solidFill>
                  <a:schemeClr val="accent2"/>
                </a:solidFill>
              </a:rPr>
              <a:t>tection</a:t>
            </a:r>
            <a:r>
              <a:rPr lang="en-US" sz="2000" b="1" dirty="0">
                <a:solidFill>
                  <a:schemeClr val="accent2"/>
                </a:solidFill>
              </a:rPr>
              <a:t> d’un </a:t>
            </a:r>
            <a:r>
              <a:rPr lang="en-US" sz="2000" b="1" dirty="0" err="1">
                <a:solidFill>
                  <a:schemeClr val="accent2"/>
                </a:solidFill>
              </a:rPr>
              <a:t>seul</a:t>
            </a:r>
            <a:r>
              <a:rPr lang="en-US" sz="2000" b="1" dirty="0">
                <a:solidFill>
                  <a:schemeClr val="accent2"/>
                </a:solidFill>
              </a:rPr>
              <a:t> photon !</a:t>
            </a:r>
            <a:endParaRPr lang="fr-FR" sz="2000" b="1" dirty="0">
              <a:solidFill>
                <a:schemeClr val="accent2"/>
              </a:solidFill>
            </a:endParaRPr>
          </a:p>
        </p:txBody>
      </p:sp>
      <p:sp>
        <p:nvSpPr>
          <p:cNvPr id="13322" name="Text Box 79"/>
          <p:cNvSpPr txBox="1">
            <a:spLocks noChangeArrowheads="1"/>
          </p:cNvSpPr>
          <p:nvPr/>
        </p:nvSpPr>
        <p:spPr bwMode="auto">
          <a:xfrm>
            <a:off x="0" y="3910018"/>
            <a:ext cx="838200" cy="396875"/>
          </a:xfrm>
          <a:prstGeom prst="rect">
            <a:avLst/>
          </a:prstGeom>
          <a:noFill/>
          <a:ln w="9525">
            <a:noFill/>
            <a:miter lim="800000"/>
            <a:headEnd/>
            <a:tailEnd/>
          </a:ln>
        </p:spPr>
        <p:txBody>
          <a:bodyPr>
            <a:spAutoFit/>
          </a:bodyPr>
          <a:lstStyle/>
          <a:p>
            <a:pPr>
              <a:spcBef>
                <a:spcPct val="50000"/>
              </a:spcBef>
            </a:pPr>
            <a:r>
              <a:rPr lang="fr-FR" sz="2000">
                <a:solidFill>
                  <a:schemeClr val="accent2"/>
                </a:solidFill>
              </a:rPr>
              <a:t>(bleu)</a:t>
            </a:r>
          </a:p>
        </p:txBody>
      </p:sp>
      <p:sp>
        <p:nvSpPr>
          <p:cNvPr id="65" name="ZoneTexte 64"/>
          <p:cNvSpPr txBox="1"/>
          <p:nvPr/>
        </p:nvSpPr>
        <p:spPr>
          <a:xfrm>
            <a:off x="1142976" y="214290"/>
            <a:ext cx="6572296" cy="1077218"/>
          </a:xfrm>
          <a:prstGeom prst="rect">
            <a:avLst/>
          </a:prstGeom>
          <a:noFill/>
        </p:spPr>
        <p:txBody>
          <a:bodyPr wrap="square" rtlCol="0">
            <a:spAutoFit/>
          </a:bodyPr>
          <a:lstStyle/>
          <a:p>
            <a:pPr algn="ctr"/>
            <a:r>
              <a:rPr lang="en-US" sz="3200" b="1" dirty="0" smtClean="0">
                <a:solidFill>
                  <a:srgbClr val="0000FF"/>
                </a:solidFill>
              </a:rPr>
              <a:t>La </a:t>
            </a:r>
            <a:r>
              <a:rPr lang="en-US" sz="3200" b="1" dirty="0" err="1" smtClean="0">
                <a:solidFill>
                  <a:srgbClr val="0000FF"/>
                </a:solidFill>
              </a:rPr>
              <a:t>caméra</a:t>
            </a:r>
            <a:r>
              <a:rPr lang="en-US" sz="3200" b="1" dirty="0" smtClean="0">
                <a:solidFill>
                  <a:srgbClr val="0000FF"/>
                </a:solidFill>
              </a:rPr>
              <a:t> </a:t>
            </a:r>
            <a:r>
              <a:rPr lang="en-US" sz="3200" b="1" dirty="0" err="1" smtClean="0">
                <a:solidFill>
                  <a:srgbClr val="0000FF"/>
                </a:solidFill>
              </a:rPr>
              <a:t>est</a:t>
            </a:r>
            <a:r>
              <a:rPr lang="en-US" sz="3200" b="1" dirty="0" smtClean="0">
                <a:solidFill>
                  <a:srgbClr val="0000FF"/>
                </a:solidFill>
              </a:rPr>
              <a:t> </a:t>
            </a:r>
            <a:r>
              <a:rPr lang="en-US" sz="3200" b="1" dirty="0" err="1" smtClean="0">
                <a:solidFill>
                  <a:srgbClr val="0000FF"/>
                </a:solidFill>
              </a:rPr>
              <a:t>formée</a:t>
            </a:r>
            <a:r>
              <a:rPr lang="en-US" sz="3200" b="1" dirty="0" smtClean="0">
                <a:solidFill>
                  <a:srgbClr val="0000FF"/>
                </a:solidFill>
              </a:rPr>
              <a:t> de </a:t>
            </a:r>
            <a:r>
              <a:rPr lang="en-US" sz="3200" b="1" dirty="0" err="1" smtClean="0">
                <a:solidFill>
                  <a:srgbClr val="0000FF"/>
                </a:solidFill>
              </a:rPr>
              <a:t>centaines</a:t>
            </a:r>
            <a:r>
              <a:rPr lang="en-US" sz="3200" b="1" dirty="0" smtClean="0">
                <a:solidFill>
                  <a:srgbClr val="0000FF"/>
                </a:solidFill>
              </a:rPr>
              <a:t> de </a:t>
            </a:r>
            <a:r>
              <a:rPr lang="en-US" sz="3200" b="1" dirty="0" err="1" smtClean="0">
                <a:solidFill>
                  <a:srgbClr val="FF0000"/>
                </a:solidFill>
              </a:rPr>
              <a:t>photomultiplicateurs</a:t>
            </a:r>
            <a:r>
              <a:rPr lang="en-US" sz="3200" b="1" dirty="0" smtClean="0">
                <a:solidFill>
                  <a:srgbClr val="FF0000"/>
                </a:solidFill>
              </a:rPr>
              <a:t>(P.M.) </a:t>
            </a:r>
            <a:endParaRPr lang="fr-FR" sz="3200" b="1" dirty="0">
              <a:solidFill>
                <a:srgbClr val="FF0000"/>
              </a:solidFill>
            </a:endParaRPr>
          </a:p>
        </p:txBody>
      </p:sp>
      <p:sp>
        <p:nvSpPr>
          <p:cNvPr id="66" name="Espace réservé du numéro de diapositive 65"/>
          <p:cNvSpPr>
            <a:spLocks noGrp="1"/>
          </p:cNvSpPr>
          <p:nvPr>
            <p:ph type="sldNum" sz="quarter" idx="12"/>
          </p:nvPr>
        </p:nvSpPr>
        <p:spPr/>
        <p:txBody>
          <a:bodyPr/>
          <a:lstStyle/>
          <a:p>
            <a:fld id="{CF4668DC-857F-487D-BFFA-8C0CA5037977}" type="slidenum">
              <a:rPr lang="fr-BE" smtClean="0"/>
              <a:pPr/>
              <a:t>43</a:t>
            </a:fld>
            <a:endParaRPr lang="fr-BE" dirty="0"/>
          </a:p>
        </p:txBody>
      </p:sp>
      <p:sp>
        <p:nvSpPr>
          <p:cNvPr id="67" name="ZoneTexte 66"/>
          <p:cNvSpPr txBox="1"/>
          <p:nvPr/>
        </p:nvSpPr>
        <p:spPr>
          <a:xfrm>
            <a:off x="357158" y="5857892"/>
            <a:ext cx="3135987"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HESS/ </a:t>
            </a:r>
            <a:r>
              <a:rPr lang="fr-FR" sz="2000" b="1" dirty="0" err="1" smtClean="0"/>
              <a:t>astroparticules</a:t>
            </a:r>
            <a:endParaRPr lang="fr-FR" sz="2000" b="1"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LAPP Fevrier 2010</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10"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13"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7"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25"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29"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33"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42"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46"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50"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59"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63"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67"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7" name="Group 83"/>
          <p:cNvGrpSpPr>
            <a:grpSpLocks/>
          </p:cNvGrpSpPr>
          <p:nvPr/>
        </p:nvGrpSpPr>
        <p:grpSpPr bwMode="auto">
          <a:xfrm>
            <a:off x="6248400" y="3810000"/>
            <a:ext cx="2417763" cy="2617788"/>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7" name="Rectangle 86"/>
          <p:cNvSpPr/>
          <p:nvPr/>
        </p:nvSpPr>
        <p:spPr>
          <a:xfrm>
            <a:off x="357158" y="357166"/>
            <a:ext cx="6357982" cy="584775"/>
          </a:xfrm>
          <a:prstGeom prst="rect">
            <a:avLst/>
          </a:prstGeom>
        </p:spPr>
        <p:txBody>
          <a:bodyPr wrap="square">
            <a:spAutoFit/>
          </a:bodyPr>
          <a:lstStyle/>
          <a:p>
            <a:r>
              <a:rPr lang="fr-FR" sz="3200" dirty="0" smtClean="0">
                <a:solidFill>
                  <a:srgbClr val="FF0000"/>
                </a:solidFill>
              </a:rPr>
              <a:t>Principe de l'expérience H.E.S.S</a:t>
            </a:r>
            <a:endParaRPr lang="fr-FR" sz="2400" dirty="0"/>
          </a:p>
        </p:txBody>
      </p:sp>
      <p:sp>
        <p:nvSpPr>
          <p:cNvPr id="88" name="Rectangle 3"/>
          <p:cNvSpPr>
            <a:spLocks noChangeArrowheads="1"/>
          </p:cNvSpPr>
          <p:nvPr/>
        </p:nvSpPr>
        <p:spPr bwMode="auto">
          <a:xfrm>
            <a:off x="4357686" y="1000108"/>
            <a:ext cx="4500594" cy="2092881"/>
          </a:xfrm>
          <a:prstGeom prst="rect">
            <a:avLst/>
          </a:prstGeom>
          <a:solidFill>
            <a:schemeClr val="accent2"/>
          </a:solidFill>
          <a:ln w="9525">
            <a:noFill/>
            <a:miter lim="800000"/>
            <a:headEnd/>
            <a:tailEnd/>
          </a:ln>
        </p:spPr>
        <p:txBody>
          <a:bodyPr wrap="square">
            <a:spAutoFit/>
          </a:bodyPr>
          <a:lstStyle/>
          <a:p>
            <a:pPr>
              <a:spcBef>
                <a:spcPct val="50000"/>
              </a:spcBef>
              <a:buFont typeface="Arial" pitchFamily="34" charset="0"/>
              <a:buChar char="•"/>
            </a:pPr>
            <a:r>
              <a:rPr lang="fr-FR" sz="2000" b="1" dirty="0" smtClean="0">
                <a:solidFill>
                  <a:schemeClr val="bg1"/>
                </a:solidFill>
                <a:latin typeface="Comic Sans MS" pitchFamily="66" charset="0"/>
              </a:rPr>
              <a:t> Pour étudier les accélérateurs cosmiques à travers les sources de photons de haute énergie </a:t>
            </a:r>
          </a:p>
          <a:p>
            <a:pPr>
              <a:spcBef>
                <a:spcPct val="50000"/>
              </a:spcBef>
              <a:buFont typeface="Arial" pitchFamily="34" charset="0"/>
              <a:buChar char="•"/>
            </a:pPr>
            <a:r>
              <a:rPr lang="fr-FR" sz="2000" b="1" dirty="0" smtClean="0">
                <a:solidFill>
                  <a:schemeClr val="bg1"/>
                </a:solidFill>
                <a:latin typeface="Comic Sans MS" pitchFamily="66" charset="0"/>
              </a:rPr>
              <a:t> Et peut être observer des signaux inattendus? (matière noire, super symétrie…)  </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 LAPP Fevrier 2010</a:t>
            </a:r>
            <a:endParaRPr lang="fr-BE"/>
          </a:p>
        </p:txBody>
      </p:sp>
      <p:sp>
        <p:nvSpPr>
          <p:cNvPr id="3" name="ZoneTexte 2"/>
          <p:cNvSpPr txBox="1"/>
          <p:nvPr/>
        </p:nvSpPr>
        <p:spPr>
          <a:xfrm>
            <a:off x="500034" y="214290"/>
            <a:ext cx="7754880" cy="707886"/>
          </a:xfrm>
          <a:prstGeom prst="rect">
            <a:avLst/>
          </a:prstGeom>
          <a:noFill/>
        </p:spPr>
        <p:txBody>
          <a:bodyPr wrap="none" rtlCol="0">
            <a:spAutoFit/>
          </a:bodyPr>
          <a:lstStyle/>
          <a:p>
            <a:r>
              <a:rPr lang="fr-FR" sz="4000" b="1" dirty="0" smtClean="0">
                <a:solidFill>
                  <a:srgbClr val="FF0000"/>
                </a:solidFill>
              </a:rPr>
              <a:t>Une gerbe de photon (vue </a:t>
            </a:r>
            <a:r>
              <a:rPr lang="fr-FR" sz="4000" b="1" dirty="0" err="1" smtClean="0">
                <a:solidFill>
                  <a:srgbClr val="FF0000"/>
                </a:solidFill>
              </a:rPr>
              <a:t>laterale</a:t>
            </a:r>
            <a:r>
              <a:rPr lang="fr-FR" sz="4000" b="1" dirty="0" smtClean="0">
                <a:solidFill>
                  <a:srgbClr val="FF0000"/>
                </a:solidFill>
              </a:rPr>
              <a:t>) </a:t>
            </a:r>
            <a:endParaRPr lang="fr-FR" sz="4000" b="1" dirty="0">
              <a:solidFill>
                <a:srgbClr val="FF0000"/>
              </a:solidFill>
            </a:endParaRPr>
          </a:p>
        </p:txBody>
      </p:sp>
      <p:pic>
        <p:nvPicPr>
          <p:cNvPr id="4" name="g_long_divx.avi">
            <a:hlinkClick r:id="" action="ppaction://media"/>
          </p:cNvPr>
          <p:cNvPicPr>
            <a:picLocks noRot="1" noChangeAspect="1"/>
          </p:cNvPicPr>
          <p:nvPr>
            <a:videoFile r:link="rId1"/>
          </p:nvPr>
        </p:nvPicPr>
        <p:blipFill>
          <a:blip r:embed="rId3" cstate="print"/>
          <a:stretch>
            <a:fillRect/>
          </a:stretch>
        </p:blipFill>
        <p:spPr>
          <a:xfrm>
            <a:off x="2071670" y="933449"/>
            <a:ext cx="5286412" cy="57233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 LAPP Fevrier 2010</a:t>
            </a:r>
            <a:endParaRPr lang="fr-BE"/>
          </a:p>
        </p:txBody>
      </p:sp>
      <p:pic>
        <p:nvPicPr>
          <p:cNvPr id="3" name="g_lat_divx.avi">
            <a:hlinkClick r:id="" action="ppaction://media"/>
          </p:cNvPr>
          <p:cNvPicPr>
            <a:picLocks noRot="1" noChangeAspect="1"/>
          </p:cNvPicPr>
          <p:nvPr>
            <a:videoFile r:link="rId1"/>
          </p:nvPr>
        </p:nvPicPr>
        <p:blipFill>
          <a:blip r:embed="rId3" cstate="print"/>
          <a:stretch>
            <a:fillRect/>
          </a:stretch>
        </p:blipFill>
        <p:spPr>
          <a:xfrm>
            <a:off x="1785918" y="928670"/>
            <a:ext cx="5676900" cy="5676900"/>
          </a:xfrm>
          <a:prstGeom prst="rect">
            <a:avLst/>
          </a:prstGeom>
        </p:spPr>
      </p:pic>
      <p:sp>
        <p:nvSpPr>
          <p:cNvPr id="4" name="ZoneTexte 3"/>
          <p:cNvSpPr txBox="1"/>
          <p:nvPr/>
        </p:nvSpPr>
        <p:spPr>
          <a:xfrm>
            <a:off x="500034" y="214290"/>
            <a:ext cx="8352223" cy="707886"/>
          </a:xfrm>
          <a:prstGeom prst="rect">
            <a:avLst/>
          </a:prstGeom>
          <a:noFill/>
        </p:spPr>
        <p:txBody>
          <a:bodyPr wrap="none" rtlCol="0">
            <a:spAutoFit/>
          </a:bodyPr>
          <a:lstStyle/>
          <a:p>
            <a:r>
              <a:rPr lang="fr-FR" sz="4000" b="1" dirty="0" smtClean="0">
                <a:solidFill>
                  <a:srgbClr val="FF0000"/>
                </a:solidFill>
              </a:rPr>
              <a:t>Une gerbe de photon (vue transverse) </a:t>
            </a:r>
            <a:endParaRPr lang="fr-FR" sz="4000" b="1" dirty="0">
              <a:solidFill>
                <a:srgbClr val="FF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 LAPP Fevrier 2010</a:t>
            </a:r>
            <a:endParaRPr lang="fr-BE"/>
          </a:p>
        </p:txBody>
      </p:sp>
      <p:sp>
        <p:nvSpPr>
          <p:cNvPr id="3" name="ZoneTexte 2"/>
          <p:cNvSpPr txBox="1"/>
          <p:nvPr/>
        </p:nvSpPr>
        <p:spPr>
          <a:xfrm>
            <a:off x="357158" y="214290"/>
            <a:ext cx="8137549" cy="707886"/>
          </a:xfrm>
          <a:prstGeom prst="rect">
            <a:avLst/>
          </a:prstGeom>
          <a:noFill/>
        </p:spPr>
        <p:txBody>
          <a:bodyPr wrap="none" rtlCol="0">
            <a:spAutoFit/>
          </a:bodyPr>
          <a:lstStyle/>
          <a:p>
            <a:r>
              <a:rPr lang="fr-FR" sz="4000" b="1" dirty="0" smtClean="0">
                <a:solidFill>
                  <a:srgbClr val="FF0000"/>
                </a:solidFill>
              </a:rPr>
              <a:t>Une gerbe de proton (vue transverse)</a:t>
            </a:r>
            <a:endParaRPr lang="fr-FR" sz="4000" b="1" dirty="0">
              <a:solidFill>
                <a:srgbClr val="FF0000"/>
              </a:solidFill>
            </a:endParaRPr>
          </a:p>
        </p:txBody>
      </p:sp>
      <p:pic>
        <p:nvPicPr>
          <p:cNvPr id="4" name="p_lat_divx.avi">
            <a:hlinkClick r:id="" action="ppaction://media"/>
          </p:cNvPr>
          <p:cNvPicPr>
            <a:picLocks noRot="1" noChangeAspect="1"/>
          </p:cNvPicPr>
          <p:nvPr>
            <a:videoFile r:link="rId1"/>
          </p:nvPr>
        </p:nvPicPr>
        <p:blipFill>
          <a:blip r:embed="rId3" cstate="print"/>
          <a:stretch>
            <a:fillRect/>
          </a:stretch>
        </p:blipFill>
        <p:spPr>
          <a:xfrm>
            <a:off x="1714480" y="928670"/>
            <a:ext cx="5676900" cy="56769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p:cNvSpPr>
          <p:nvPr/>
        </p:nvSpPr>
        <p:spPr bwMode="auto">
          <a:xfrm>
            <a:off x="611188" y="115888"/>
            <a:ext cx="44450" cy="1052512"/>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63491"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63492" name="Rectangle 3"/>
          <p:cNvSpPr>
            <a:spLocks noGrp="1" noChangeArrowheads="1"/>
          </p:cNvSpPr>
          <p:nvPr>
            <p:ph type="title"/>
          </p:nvPr>
        </p:nvSpPr>
        <p:spPr>
          <a:xfrm>
            <a:off x="-381000" y="-228600"/>
            <a:ext cx="8229600" cy="1143000"/>
          </a:xfrm>
        </p:spPr>
        <p:txBody>
          <a:bodyPr/>
          <a:lstStyle/>
          <a:p>
            <a:pPr eaLnBrk="1" hangingPunct="1"/>
            <a:r>
              <a:rPr lang="en-US" sz="3200" b="0" dirty="0"/>
              <a:t>               HESS au LAPP   </a:t>
            </a:r>
            <a:endParaRPr lang="en-US" sz="3200" b="0" dirty="0">
              <a:ea typeface="ヒラギノ明朝 ProN W3" charset="-128"/>
              <a:cs typeface="ヒラギノ明朝 ProN W3" charset="-128"/>
            </a:endParaRPr>
          </a:p>
        </p:txBody>
      </p:sp>
      <p:pic>
        <p:nvPicPr>
          <p:cNvPr id="63493" name="Picture 2" descr="E:\data\data-NT\HESS\photos\telescopes.png"/>
          <p:cNvPicPr>
            <a:picLocks noChangeAspect="1" noChangeArrowheads="1"/>
          </p:cNvPicPr>
          <p:nvPr/>
        </p:nvPicPr>
        <p:blipFill>
          <a:blip r:embed="rId2" cstate="print"/>
          <a:srcRect l="5141" t="12766" r="6075" b="17023"/>
          <a:stretch>
            <a:fillRect/>
          </a:stretch>
        </p:blipFill>
        <p:spPr bwMode="auto">
          <a:xfrm>
            <a:off x="838200" y="914400"/>
            <a:ext cx="7716044" cy="2680167"/>
          </a:xfrm>
          <a:prstGeom prst="rect">
            <a:avLst/>
          </a:prstGeom>
          <a:noFill/>
          <a:ln w="9525">
            <a:noFill/>
            <a:miter lim="800000"/>
            <a:headEnd/>
            <a:tailEnd/>
          </a:ln>
        </p:spPr>
      </p:pic>
      <p:pic>
        <p:nvPicPr>
          <p:cNvPr id="7" name="Image 12" descr="\\Lapp.in2p3.fr\dfs_lapp\Hess\Rapport d Activites 2009\2008-juillet-08 008.jpg"/>
          <p:cNvPicPr>
            <a:picLocks noChangeAspect="1" noChangeArrowheads="1"/>
          </p:cNvPicPr>
          <p:nvPr/>
        </p:nvPicPr>
        <p:blipFill>
          <a:blip r:embed="rId3" cstate="print"/>
          <a:srcRect/>
          <a:stretch>
            <a:fillRect/>
          </a:stretch>
        </p:blipFill>
        <p:spPr bwMode="auto">
          <a:xfrm>
            <a:off x="305419" y="3797301"/>
            <a:ext cx="3885581" cy="2908299"/>
          </a:xfrm>
          <a:prstGeom prst="rect">
            <a:avLst/>
          </a:prstGeom>
          <a:noFill/>
          <a:ln w="9525">
            <a:noFill/>
            <a:miter lim="800000"/>
            <a:headEnd/>
            <a:tailEnd/>
          </a:ln>
        </p:spPr>
      </p:pic>
      <p:pic>
        <p:nvPicPr>
          <p:cNvPr id="8" name="Image 1" descr="HessPhoto4.jpg"/>
          <p:cNvPicPr>
            <a:picLocks noGrp="1" noChangeAspect="1"/>
          </p:cNvPicPr>
          <p:nvPr isPhoto="1"/>
        </p:nvPicPr>
        <p:blipFill>
          <a:blip r:embed="rId4" cstate="print"/>
          <a:srcRect/>
          <a:stretch>
            <a:fillRect/>
          </a:stretch>
        </p:blipFill>
        <p:spPr bwMode="auto">
          <a:xfrm>
            <a:off x="5105400" y="3733800"/>
            <a:ext cx="3962400" cy="2971800"/>
          </a:xfrm>
          <a:prstGeom prst="rect">
            <a:avLst/>
          </a:prstGeom>
          <a:noFill/>
          <a:ln w="9525">
            <a:noFill/>
            <a:miter lim="800000"/>
            <a:headEnd/>
            <a:tailEnd/>
          </a:ln>
        </p:spPr>
      </p:pic>
      <p:sp>
        <p:nvSpPr>
          <p:cNvPr id="9" name="Espace réservé du pied de page 8"/>
          <p:cNvSpPr>
            <a:spLocks noGrp="1"/>
          </p:cNvSpPr>
          <p:nvPr>
            <p:ph type="ftr" sz="quarter" idx="11"/>
          </p:nvPr>
        </p:nvSpPr>
        <p:spPr/>
        <p:txBody>
          <a:bodyPr/>
          <a:lstStyle/>
          <a:p>
            <a:r>
              <a:rPr lang="fr-FR" smtClean="0"/>
              <a:t>Visite LAPP Fevrier 2010</a:t>
            </a:r>
            <a:endParaRPr lang="fr-BE"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1"/>
          <p:cNvSpPr>
            <a:spLocks/>
          </p:cNvSpPr>
          <p:nvPr/>
        </p:nvSpPr>
        <p:spPr bwMode="auto">
          <a:xfrm>
            <a:off x="611188" y="115888"/>
            <a:ext cx="44450" cy="1052512"/>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67588"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8" name="Espace réservé du pied de page 7"/>
          <p:cNvSpPr>
            <a:spLocks noGrp="1"/>
          </p:cNvSpPr>
          <p:nvPr>
            <p:ph type="ftr" sz="quarter" idx="11"/>
          </p:nvPr>
        </p:nvSpPr>
        <p:spPr/>
        <p:txBody>
          <a:bodyPr/>
          <a:lstStyle/>
          <a:p>
            <a:r>
              <a:rPr lang="fr-FR" smtClean="0"/>
              <a:t>Visite LAPP Fevrier 2010</a:t>
            </a:r>
            <a:endParaRPr lang="fr-BE" dirty="0"/>
          </a:p>
        </p:txBody>
      </p:sp>
      <p:pic>
        <p:nvPicPr>
          <p:cNvPr id="9" name="debarquement.mov">
            <a:hlinkClick r:id="" action="ppaction://media"/>
          </p:cNvPr>
          <p:cNvPicPr>
            <a:picLocks noRot="1" noChangeAspect="1"/>
          </p:cNvPicPr>
          <p:nvPr>
            <a:videoFile r:link="rId1"/>
          </p:nvPr>
        </p:nvPicPr>
        <p:blipFill>
          <a:blip r:embed="rId4" cstate="print"/>
          <a:stretch>
            <a:fillRect/>
          </a:stretch>
        </p:blipFill>
        <p:spPr>
          <a:xfrm>
            <a:off x="500034" y="642918"/>
            <a:ext cx="8286774" cy="6215081"/>
          </a:xfrm>
          <a:prstGeom prst="rect">
            <a:avLst/>
          </a:prstGeom>
        </p:spPr>
      </p:pic>
      <p:sp>
        <p:nvSpPr>
          <p:cNvPr id="12" name="ZoneTexte 11"/>
          <p:cNvSpPr txBox="1"/>
          <p:nvPr/>
        </p:nvSpPr>
        <p:spPr>
          <a:xfrm>
            <a:off x="1785918" y="0"/>
            <a:ext cx="6027419" cy="646331"/>
          </a:xfrm>
          <a:prstGeom prst="rect">
            <a:avLst/>
          </a:prstGeom>
          <a:noFill/>
        </p:spPr>
        <p:txBody>
          <a:bodyPr wrap="none" rtlCol="0">
            <a:spAutoFit/>
          </a:bodyPr>
          <a:lstStyle/>
          <a:p>
            <a:r>
              <a:rPr lang="fr-FR" sz="3600" b="1" dirty="0" smtClean="0">
                <a:solidFill>
                  <a:srgbClr val="FF0000"/>
                </a:solidFill>
              </a:rPr>
              <a:t>Le déchargement de la caméra</a:t>
            </a:r>
            <a:endParaRPr lang="fr-FR" sz="3600" b="1" dirty="0">
              <a:solidFill>
                <a:srgbClr val="FF0000"/>
              </a:solidFill>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727075"/>
            <a:ext cx="184150" cy="457200"/>
          </a:xfrm>
          <a:prstGeom prst="rect">
            <a:avLst/>
          </a:prstGeom>
          <a:noFill/>
          <a:ln w="9525">
            <a:noFill/>
            <a:miter lim="800000"/>
            <a:headEnd/>
            <a:tailEnd/>
          </a:ln>
        </p:spPr>
        <p:txBody>
          <a:bodyPr wrap="none">
            <a:spAutoFit/>
          </a:bodyPr>
          <a:lstStyle/>
          <a:p>
            <a:endParaRPr lang="fr-FR"/>
          </a:p>
        </p:txBody>
      </p:sp>
      <p:sp>
        <p:nvSpPr>
          <p:cNvPr id="55299" name="Rectangle 3"/>
          <p:cNvSpPr>
            <a:spLocks noChangeArrowheads="1"/>
          </p:cNvSpPr>
          <p:nvPr/>
        </p:nvSpPr>
        <p:spPr bwMode="auto">
          <a:xfrm>
            <a:off x="500034" y="1000108"/>
            <a:ext cx="8286808" cy="4924425"/>
          </a:xfrm>
          <a:prstGeom prst="rect">
            <a:avLst/>
          </a:prstGeom>
          <a:noFill/>
          <a:ln w="9525">
            <a:noFill/>
            <a:miter lim="800000"/>
            <a:headEnd/>
            <a:tailEnd/>
          </a:ln>
        </p:spPr>
        <p:txBody>
          <a:bodyPr wrap="square">
            <a:spAutoFit/>
          </a:bodyPr>
          <a:lstStyle/>
          <a:p>
            <a:pPr>
              <a:spcBef>
                <a:spcPct val="50000"/>
              </a:spcBef>
            </a:pPr>
            <a:r>
              <a:rPr lang="fr-FR" sz="2400" b="1" dirty="0" smtClean="0">
                <a:latin typeface="Calibri" pitchFamily="34" charset="0"/>
              </a:rPr>
              <a:t>Des théoriciens [LAPTH] </a:t>
            </a:r>
            <a:r>
              <a:rPr lang="fr-FR" sz="2400" b="1" dirty="0" smtClean="0">
                <a:solidFill>
                  <a:srgbClr val="0070C0"/>
                </a:solidFill>
                <a:latin typeface="Calibri" pitchFamily="34" charset="0"/>
              </a:rPr>
              <a:t>[~25]</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Ils </a:t>
            </a:r>
            <a:r>
              <a:rPr lang="fr-FR" sz="2000" dirty="0">
                <a:solidFill>
                  <a:srgbClr val="0070C0"/>
                </a:solidFill>
                <a:latin typeface="Calibri" pitchFamily="34" charset="0"/>
              </a:rPr>
              <a:t>élaborent de nouvelles théories.</a:t>
            </a:r>
          </a:p>
          <a:p>
            <a:pPr>
              <a:spcBef>
                <a:spcPct val="50000"/>
              </a:spcBef>
            </a:pPr>
            <a:r>
              <a:rPr lang="fr-FR" sz="2400" b="1" dirty="0">
                <a:latin typeface="Calibri" pitchFamily="34" charset="0"/>
              </a:rPr>
              <a:t>Des </a:t>
            </a:r>
            <a:r>
              <a:rPr lang="fr-FR" sz="2400" b="1" dirty="0" smtClean="0">
                <a:latin typeface="Calibri" pitchFamily="34" charset="0"/>
              </a:rPr>
              <a:t>expérimentateurs [LAPP] </a:t>
            </a:r>
            <a:r>
              <a:rPr lang="fr-FR" sz="2400" b="1" dirty="0" smtClean="0">
                <a:solidFill>
                  <a:srgbClr val="0070C0"/>
                </a:solidFill>
                <a:latin typeface="Calibri" pitchFamily="34" charset="0"/>
              </a:rPr>
              <a:t>[~40]</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Au sein de grandes collaborations internationales , ils </a:t>
            </a:r>
            <a:r>
              <a:rPr lang="fr-FR" sz="2000" dirty="0">
                <a:solidFill>
                  <a:srgbClr val="0070C0"/>
                </a:solidFill>
                <a:latin typeface="Calibri" pitchFamily="34" charset="0"/>
              </a:rPr>
              <a:t>conçoivent, construisent et interprètent les résultats des </a:t>
            </a:r>
            <a:r>
              <a:rPr lang="fr-FR" sz="2000" dirty="0" smtClean="0">
                <a:solidFill>
                  <a:srgbClr val="0070C0"/>
                </a:solidFill>
                <a:latin typeface="Calibri" pitchFamily="34" charset="0"/>
              </a:rPr>
              <a:t>expériences</a:t>
            </a:r>
            <a:endParaRPr lang="fr-FR" sz="2000" dirty="0">
              <a:solidFill>
                <a:srgbClr val="0070C0"/>
              </a:solidFill>
              <a:latin typeface="Calibri" pitchFamily="34" charset="0"/>
            </a:endParaRPr>
          </a:p>
          <a:p>
            <a:pPr>
              <a:spcBef>
                <a:spcPct val="50000"/>
              </a:spcBef>
            </a:pPr>
            <a:r>
              <a:rPr lang="fr-FR" sz="2400" b="1" dirty="0" smtClean="0">
                <a:latin typeface="Calibri" pitchFamily="34" charset="0"/>
              </a:rPr>
              <a:t>Des étudiants (en thèse ou en stage) [LAPP, LAPTH]</a:t>
            </a:r>
            <a:r>
              <a:rPr lang="fr-FR" sz="2400" b="1" dirty="0" smtClean="0">
                <a:solidFill>
                  <a:srgbClr val="0070C0"/>
                </a:solidFill>
                <a:latin typeface="Calibri" pitchFamily="34" charset="0"/>
              </a:rPr>
              <a:t> [~20]</a:t>
            </a:r>
            <a:endParaRPr lang="fr-FR" sz="2400" b="1" dirty="0" smtClean="0">
              <a:latin typeface="Calibri" pitchFamily="34" charset="0"/>
            </a:endParaRPr>
          </a:p>
          <a:p>
            <a:pPr>
              <a:spcBef>
                <a:spcPct val="50000"/>
              </a:spcBef>
            </a:pPr>
            <a:r>
              <a:rPr lang="fr-FR" sz="2400" b="1" dirty="0" smtClean="0">
                <a:latin typeface="Calibri" pitchFamily="34" charset="0"/>
              </a:rPr>
              <a:t>Des </a:t>
            </a:r>
            <a:r>
              <a:rPr lang="fr-FR" sz="2400" b="1" dirty="0">
                <a:latin typeface="Calibri" pitchFamily="34" charset="0"/>
              </a:rPr>
              <a:t>ingénieurs et techniciens </a:t>
            </a:r>
            <a:r>
              <a:rPr lang="fr-FR" sz="2400" b="1" dirty="0" smtClean="0">
                <a:latin typeface="Calibri" pitchFamily="34" charset="0"/>
              </a:rPr>
              <a:t>[LAPP]</a:t>
            </a:r>
            <a:r>
              <a:rPr lang="fr-FR" sz="2400" b="1" dirty="0" smtClean="0">
                <a:solidFill>
                  <a:srgbClr val="0070C0"/>
                </a:solidFill>
                <a:latin typeface="Calibri" pitchFamily="34" charset="0"/>
              </a:rPr>
              <a:t> [~50]</a:t>
            </a:r>
            <a:endParaRPr lang="fr-FR" sz="2400" b="1" dirty="0">
              <a:latin typeface="Calibri" pitchFamily="34" charset="0"/>
            </a:endParaRPr>
          </a:p>
          <a:p>
            <a:pPr>
              <a:spcBef>
                <a:spcPct val="50000"/>
              </a:spcBef>
            </a:pPr>
            <a:r>
              <a:rPr lang="fr-FR" sz="2000" dirty="0">
                <a:solidFill>
                  <a:srgbClr val="0070C0"/>
                </a:solidFill>
                <a:latin typeface="Calibri" pitchFamily="34" charset="0"/>
              </a:rPr>
              <a:t>En informatique, électronique et  mécanique : ils réalisent les détecteurs.</a:t>
            </a:r>
          </a:p>
          <a:p>
            <a:pPr>
              <a:spcBef>
                <a:spcPct val="50000"/>
              </a:spcBef>
            </a:pPr>
            <a:r>
              <a:rPr lang="fr-FR" sz="2400" b="1" dirty="0">
                <a:latin typeface="Calibri" pitchFamily="34" charset="0"/>
              </a:rPr>
              <a:t>Des </a:t>
            </a:r>
            <a:r>
              <a:rPr lang="fr-FR" sz="2400" b="1" dirty="0" smtClean="0">
                <a:latin typeface="Calibri" pitchFamily="34" charset="0"/>
              </a:rPr>
              <a:t>administratifs [LAPP,LAPTH]</a:t>
            </a:r>
            <a:r>
              <a:rPr lang="fr-FR" sz="2400" b="1" dirty="0" smtClean="0">
                <a:solidFill>
                  <a:srgbClr val="0070C0"/>
                </a:solidFill>
                <a:latin typeface="Calibri" pitchFamily="34" charset="0"/>
              </a:rPr>
              <a:t> [~10]</a:t>
            </a:r>
            <a:endParaRPr lang="fr-FR" sz="2400" b="1" dirty="0">
              <a:latin typeface="Calibri" pitchFamily="34" charset="0"/>
            </a:endParaRPr>
          </a:p>
          <a:p>
            <a:pPr>
              <a:spcBef>
                <a:spcPct val="50000"/>
              </a:spcBef>
            </a:pPr>
            <a:r>
              <a:rPr lang="fr-FR" sz="2000" dirty="0">
                <a:solidFill>
                  <a:srgbClr val="0070C0"/>
                </a:solidFill>
                <a:latin typeface="Calibri" pitchFamily="34" charset="0"/>
              </a:rPr>
              <a:t>Pour effectuer les commandes, gérer  et prévoir… </a:t>
            </a:r>
          </a:p>
        </p:txBody>
      </p:sp>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solidFill>
                  <a:srgbClr val="FF0000"/>
                </a:solidFill>
              </a:rPr>
              <a:t>Visite LAPP Fevrier 2010</a:t>
            </a:r>
            <a:endParaRPr lang="fr-FR" dirty="0">
              <a:solidFill>
                <a:srgbClr val="FF0000"/>
              </a:solidFill>
            </a:endParaRPr>
          </a:p>
        </p:txBody>
      </p:sp>
      <p:sp>
        <p:nvSpPr>
          <p:cNvPr id="9" name="Titr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Qui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travaille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au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laboratoire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MS02_2"/>
          <p:cNvPicPr>
            <a:picLocks noChangeAspect="1" noChangeArrowheads="1"/>
          </p:cNvPicPr>
          <p:nvPr/>
        </p:nvPicPr>
        <p:blipFill>
          <a:blip r:embed="rId2" cstate="print"/>
          <a:srcRect/>
          <a:stretch>
            <a:fillRect/>
          </a:stretch>
        </p:blipFill>
        <p:spPr bwMode="auto">
          <a:xfrm>
            <a:off x="-7938" y="1709738"/>
            <a:ext cx="9151938" cy="5148262"/>
          </a:xfrm>
          <a:prstGeom prst="rect">
            <a:avLst/>
          </a:prstGeom>
          <a:noFill/>
          <a:ln w="9525">
            <a:noFill/>
            <a:miter lim="800000"/>
            <a:headEnd/>
            <a:tailEnd/>
          </a:ln>
        </p:spPr>
      </p:pic>
      <p:sp>
        <p:nvSpPr>
          <p:cNvPr id="11267" name="Line 6"/>
          <p:cNvSpPr>
            <a:spLocks noChangeShapeType="1"/>
          </p:cNvSpPr>
          <p:nvPr/>
        </p:nvSpPr>
        <p:spPr bwMode="auto">
          <a:xfrm flipH="1">
            <a:off x="1643063" y="1714500"/>
            <a:ext cx="357187" cy="1571625"/>
          </a:xfrm>
          <a:prstGeom prst="line">
            <a:avLst/>
          </a:prstGeom>
          <a:noFill/>
          <a:ln w="57150">
            <a:solidFill>
              <a:srgbClr val="FFFF00"/>
            </a:solidFill>
            <a:round/>
            <a:headEnd/>
            <a:tailEnd type="triangle" w="med" len="med"/>
          </a:ln>
        </p:spPr>
        <p:txBody>
          <a:bodyPr/>
          <a:lstStyle/>
          <a:p>
            <a:endParaRPr lang="fr-FR"/>
          </a:p>
        </p:txBody>
      </p:sp>
      <p:sp>
        <p:nvSpPr>
          <p:cNvPr id="5" name="Rectangle 2"/>
          <p:cNvSpPr txBox="1">
            <a:spLocks noRot="1" noChangeArrowheads="1"/>
          </p:cNvSpPr>
          <p:nvPr/>
        </p:nvSpPr>
        <p:spPr>
          <a:xfrm>
            <a:off x="0" y="0"/>
            <a:ext cx="9144000" cy="846138"/>
          </a:xfrm>
          <a:prstGeom prst="rect">
            <a:avLst/>
          </a:prstGeom>
        </p:spPr>
        <p:txBody>
          <a:bodyPr/>
          <a:lstStyle/>
          <a:p>
            <a:pPr algn="ctr" fontAlgn="auto">
              <a:spcAft>
                <a:spcPts val="0"/>
              </a:spcAft>
              <a:defRPr/>
            </a:pPr>
            <a:r>
              <a:rPr lang="fr-FR" sz="4400" dirty="0">
                <a:solidFill>
                  <a:srgbClr val="FF3300"/>
                </a:solidFill>
                <a:latin typeface="+mj-lt"/>
                <a:ea typeface="+mj-ea"/>
                <a:cs typeface="+mj-cs"/>
              </a:rPr>
              <a:t>L’expérience </a:t>
            </a:r>
            <a:r>
              <a:rPr lang="en-US" sz="4400" dirty="0">
                <a:solidFill>
                  <a:srgbClr val="FF0000"/>
                </a:solidFill>
                <a:latin typeface="+mj-lt"/>
                <a:ea typeface="+mj-ea"/>
                <a:cs typeface="+mj-cs"/>
              </a:rPr>
              <a:t>AMS: </a:t>
            </a:r>
            <a:r>
              <a:rPr lang="en-US" sz="4400" dirty="0" err="1">
                <a:solidFill>
                  <a:srgbClr val="FF0000"/>
                </a:solidFill>
                <a:latin typeface="+mj-lt"/>
                <a:ea typeface="+mj-ea"/>
                <a:cs typeface="+mj-cs"/>
              </a:rPr>
              <a:t>bientot</a:t>
            </a:r>
            <a:r>
              <a:rPr lang="en-US" sz="4400" dirty="0">
                <a:solidFill>
                  <a:srgbClr val="FF0000"/>
                </a:solidFill>
                <a:latin typeface="+mj-lt"/>
                <a:ea typeface="+mj-ea"/>
                <a:cs typeface="+mj-cs"/>
              </a:rPr>
              <a:t> </a:t>
            </a:r>
            <a:r>
              <a:rPr lang="en-US" sz="4400" dirty="0" err="1">
                <a:solidFill>
                  <a:srgbClr val="FF0000"/>
                </a:solidFill>
                <a:latin typeface="+mj-lt"/>
                <a:ea typeface="+mj-ea"/>
                <a:cs typeface="+mj-cs"/>
              </a:rPr>
              <a:t>sur</a:t>
            </a:r>
            <a:r>
              <a:rPr lang="en-US" sz="4400" dirty="0">
                <a:solidFill>
                  <a:srgbClr val="FF0000"/>
                </a:solidFill>
                <a:latin typeface="+mj-lt"/>
                <a:ea typeface="+mj-ea"/>
                <a:cs typeface="+mj-cs"/>
              </a:rPr>
              <a:t> la station </a:t>
            </a:r>
            <a:r>
              <a:rPr lang="en-US" sz="4400" dirty="0" err="1">
                <a:solidFill>
                  <a:srgbClr val="FF0000"/>
                </a:solidFill>
                <a:latin typeface="+mj-lt"/>
                <a:ea typeface="+mj-ea"/>
                <a:cs typeface="+mj-cs"/>
              </a:rPr>
              <a:t>spatiale</a:t>
            </a:r>
            <a:r>
              <a:rPr lang="en-US" sz="4400" dirty="0">
                <a:solidFill>
                  <a:srgbClr val="FF0000"/>
                </a:solidFill>
                <a:latin typeface="+mj-lt"/>
                <a:ea typeface="+mj-ea"/>
                <a:cs typeface="+mj-cs"/>
              </a:rPr>
              <a:t> !</a:t>
            </a:r>
          </a:p>
        </p:txBody>
      </p:sp>
      <p:sp>
        <p:nvSpPr>
          <p:cNvPr id="7" name="Espace réservé du pied de page 6"/>
          <p:cNvSpPr>
            <a:spLocks noGrp="1"/>
          </p:cNvSpPr>
          <p:nvPr>
            <p:ph type="ftr" sz="quarter" idx="11"/>
          </p:nvPr>
        </p:nvSpPr>
        <p:spPr/>
        <p:txBody>
          <a:bodyPr/>
          <a:lstStyle/>
          <a:p>
            <a:pPr>
              <a:defRPr/>
            </a:pPr>
            <a:r>
              <a:rPr lang="fr-FR" smtClean="0"/>
              <a:t>Visite LAPP Fevrier 2010</a:t>
            </a:r>
            <a:endParaRPr lang="fr-FR"/>
          </a:p>
        </p:txBody>
      </p:sp>
      <p:sp>
        <p:nvSpPr>
          <p:cNvPr id="8" name="ZoneTexte 7"/>
          <p:cNvSpPr txBox="1"/>
          <p:nvPr/>
        </p:nvSpPr>
        <p:spPr>
          <a:xfrm>
            <a:off x="6008013" y="6457890"/>
            <a:ext cx="3135987"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HESS/ </a:t>
            </a:r>
            <a:r>
              <a:rPr lang="fr-FR" sz="2000" b="1" dirty="0" err="1" smtClean="0"/>
              <a:t>astroparticules</a:t>
            </a:r>
            <a:endParaRPr lang="fr-FR" sz="2000" b="1"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74638"/>
            <a:ext cx="7043758" cy="1143000"/>
          </a:xfrm>
        </p:spPr>
        <p:txBody>
          <a:bodyPr/>
          <a:lstStyle/>
          <a:p>
            <a:pPr eaLnBrk="1" hangingPunct="1"/>
            <a:r>
              <a:rPr lang="fr-FR" dirty="0" smtClean="0">
                <a:solidFill>
                  <a:srgbClr val="FF0000"/>
                </a:solidFill>
              </a:rPr>
              <a:t>L'expérience AMS</a:t>
            </a:r>
          </a:p>
        </p:txBody>
      </p:sp>
      <p:sp>
        <p:nvSpPr>
          <p:cNvPr id="18" name="Espace réservé du pied de page 17"/>
          <p:cNvSpPr>
            <a:spLocks noGrp="1"/>
          </p:cNvSpPr>
          <p:nvPr>
            <p:ph type="ftr" sz="quarter" idx="11"/>
          </p:nvPr>
        </p:nvSpPr>
        <p:spPr/>
        <p:txBody>
          <a:bodyPr/>
          <a:lstStyle/>
          <a:p>
            <a:pPr>
              <a:defRPr/>
            </a:pPr>
            <a:r>
              <a:rPr lang="fr-FR" smtClean="0"/>
              <a:t>Visite LAPP Fevrier 2010</a:t>
            </a:r>
            <a:endParaRPr lang="fr-FR"/>
          </a:p>
        </p:txBody>
      </p:sp>
      <p:grpSp>
        <p:nvGrpSpPr>
          <p:cNvPr id="2" name="Group 4"/>
          <p:cNvGrpSpPr>
            <a:grpSpLocks/>
          </p:cNvGrpSpPr>
          <p:nvPr/>
        </p:nvGrpSpPr>
        <p:grpSpPr bwMode="auto">
          <a:xfrm>
            <a:off x="207963" y="3921125"/>
            <a:ext cx="4044950" cy="2632075"/>
            <a:chOff x="720" y="768"/>
            <a:chExt cx="2352" cy="1658"/>
          </a:xfrm>
        </p:grpSpPr>
        <p:pic>
          <p:nvPicPr>
            <p:cNvPr id="13327"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3328"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317" name="Rectangle 7"/>
          <p:cNvSpPr>
            <a:spLocks noChangeArrowheads="1"/>
          </p:cNvSpPr>
          <p:nvPr/>
        </p:nvSpPr>
        <p:spPr bwMode="auto">
          <a:xfrm>
            <a:off x="214313" y="3886200"/>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3318" name="Picture 8" descr="s97_10537_small"/>
          <p:cNvPicPr>
            <a:picLocks noChangeAspect="1" noChangeArrowheads="1"/>
          </p:cNvPicPr>
          <p:nvPr/>
        </p:nvPicPr>
        <p:blipFill>
          <a:blip r:embed="rId3" cstate="print"/>
          <a:srcRect b="6038"/>
          <a:stretch>
            <a:fillRect/>
          </a:stretch>
        </p:blipFill>
        <p:spPr bwMode="auto">
          <a:xfrm>
            <a:off x="595313" y="1438275"/>
            <a:ext cx="3352800" cy="2371725"/>
          </a:xfrm>
          <a:prstGeom prst="rect">
            <a:avLst/>
          </a:prstGeom>
          <a:noFill/>
          <a:ln w="9525">
            <a:noFill/>
            <a:miter lim="800000"/>
            <a:headEnd/>
            <a:tailEnd/>
          </a:ln>
        </p:spPr>
      </p:pic>
      <p:sp>
        <p:nvSpPr>
          <p:cNvPr id="13319"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3320" name="Rectangle 10"/>
          <p:cNvSpPr>
            <a:spLocks noChangeArrowheads="1"/>
          </p:cNvSpPr>
          <p:nvPr/>
        </p:nvSpPr>
        <p:spPr bwMode="auto">
          <a:xfrm>
            <a:off x="582613" y="3810000"/>
            <a:ext cx="3348037" cy="304800"/>
          </a:xfrm>
          <a:prstGeom prst="rect">
            <a:avLst/>
          </a:prstGeom>
          <a:noFill/>
          <a:ln w="9525">
            <a:noFill/>
            <a:miter lim="800000"/>
            <a:headEnd/>
            <a:tailEnd/>
          </a:ln>
        </p:spPr>
        <p:txBody>
          <a:bodyPr wrap="none">
            <a:spAutoFit/>
          </a:bodyPr>
          <a:lstStyle/>
          <a:p>
            <a:pPr algn="ctr"/>
            <a:r>
              <a:rPr lang="fr-FR" sz="1400" b="1">
                <a:latin typeface="Comic Sans MS" pitchFamily="66" charset="0"/>
              </a:rPr>
              <a:t>International Space Station et AMS</a:t>
            </a:r>
          </a:p>
        </p:txBody>
      </p:sp>
      <p:sp>
        <p:nvSpPr>
          <p:cNvPr id="13321" name="Rectangle 11"/>
          <p:cNvSpPr>
            <a:spLocks noChangeArrowheads="1"/>
          </p:cNvSpPr>
          <p:nvPr/>
        </p:nvSpPr>
        <p:spPr bwMode="auto">
          <a:xfrm>
            <a:off x="4572000" y="1142984"/>
            <a:ext cx="1366837" cy="730250"/>
          </a:xfrm>
          <a:prstGeom prst="rect">
            <a:avLst/>
          </a:prstGeom>
          <a:noFill/>
          <a:ln w="9525">
            <a:noFill/>
            <a:miter lim="800000"/>
            <a:headEnd/>
            <a:tailEnd/>
          </a:ln>
        </p:spPr>
        <p:txBody>
          <a:bodyPr wrap="none">
            <a:spAutoFit/>
          </a:bodyPr>
          <a:lstStyle/>
          <a:p>
            <a:pPr algn="ctr"/>
            <a:r>
              <a:rPr lang="fr-FR" sz="1400" b="1" dirty="0">
                <a:latin typeface="Comic Sans MS" pitchFamily="66" charset="0"/>
              </a:rPr>
              <a:t>Alpha</a:t>
            </a:r>
          </a:p>
          <a:p>
            <a:pPr algn="ctr"/>
            <a:r>
              <a:rPr lang="fr-FR" sz="1400" b="1" dirty="0" err="1">
                <a:latin typeface="Comic Sans MS" pitchFamily="66" charset="0"/>
              </a:rPr>
              <a:t>Magnetic</a:t>
            </a:r>
            <a:endParaRPr lang="fr-FR" sz="1400" b="1" dirty="0">
              <a:latin typeface="Comic Sans MS" pitchFamily="66" charset="0"/>
            </a:endParaRPr>
          </a:p>
          <a:p>
            <a:pPr algn="ctr"/>
            <a:r>
              <a:rPr lang="fr-FR" sz="1400" b="1" dirty="0" err="1">
                <a:latin typeface="Comic Sans MS" pitchFamily="66" charset="0"/>
              </a:rPr>
              <a:t>Spectrometer</a:t>
            </a:r>
            <a:endParaRPr lang="fr-FR" sz="1400" b="1" dirty="0">
              <a:latin typeface="Comic Sans MS" pitchFamily="66" charset="0"/>
            </a:endParaRPr>
          </a:p>
        </p:txBody>
      </p:sp>
      <p:sp>
        <p:nvSpPr>
          <p:cNvPr id="13322" name="Rectangle 12"/>
          <p:cNvSpPr>
            <a:spLocks noChangeArrowheads="1"/>
          </p:cNvSpPr>
          <p:nvPr/>
        </p:nvSpPr>
        <p:spPr bwMode="auto">
          <a:xfrm>
            <a:off x="15875" y="6553200"/>
            <a:ext cx="4403725" cy="304800"/>
          </a:xfrm>
          <a:prstGeom prst="rect">
            <a:avLst/>
          </a:prstGeom>
          <a:noFill/>
          <a:ln w="9525">
            <a:noFill/>
            <a:miter lim="800000"/>
            <a:headEnd/>
            <a:tailEnd/>
          </a:ln>
        </p:spPr>
        <p:txBody>
          <a:bodyPr wrap="none">
            <a:spAutoFit/>
          </a:bodyPr>
          <a:lstStyle/>
          <a:p>
            <a:pPr algn="ctr"/>
            <a:r>
              <a:rPr lang="fr-FR" sz="1400" b="1">
                <a:latin typeface="Comic Sans MS" pitchFamily="66" charset="0"/>
              </a:rPr>
              <a:t>Calorimètre Plomb-Scintillateur. Poids: </a:t>
            </a:r>
            <a:r>
              <a:rPr lang="fr-FR" sz="1400" b="1">
                <a:latin typeface="Comic Sans MS" pitchFamily="66" charset="0"/>
                <a:sym typeface="Symbol" pitchFamily="18" charset="2"/>
              </a:rPr>
              <a:t> 630 kg</a:t>
            </a:r>
            <a:endParaRPr lang="fr-FR" sz="1400" b="1">
              <a:latin typeface="Comic Sans MS" pitchFamily="66" charset="0"/>
            </a:endParaRPr>
          </a:p>
        </p:txBody>
      </p:sp>
      <p:pic>
        <p:nvPicPr>
          <p:cNvPr id="13323"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3324" name="Rectangle 14"/>
          <p:cNvSpPr>
            <a:spLocks noChangeArrowheads="1"/>
          </p:cNvSpPr>
          <p:nvPr/>
        </p:nvSpPr>
        <p:spPr bwMode="auto">
          <a:xfrm>
            <a:off x="6877050" y="5807075"/>
            <a:ext cx="2159000" cy="517525"/>
          </a:xfrm>
          <a:prstGeom prst="rect">
            <a:avLst/>
          </a:prstGeom>
          <a:noFill/>
          <a:ln w="9525">
            <a:noFill/>
            <a:miter lim="800000"/>
            <a:headEnd/>
            <a:tailEnd/>
          </a:ln>
        </p:spPr>
        <p:txBody>
          <a:bodyPr wrap="none">
            <a:spAutoFit/>
          </a:bodyPr>
          <a:lstStyle/>
          <a:p>
            <a:pPr algn="ctr"/>
            <a:r>
              <a:rPr lang="fr-FR" sz="1400" b="1">
                <a:latin typeface="Comic Sans MS" pitchFamily="66" charset="0"/>
              </a:rPr>
              <a:t>Electronique front-end</a:t>
            </a:r>
          </a:p>
          <a:p>
            <a:pPr algn="ctr"/>
            <a:r>
              <a:rPr lang="fr-FR" sz="1400" b="1">
                <a:latin typeface="Comic Sans MS" pitchFamily="66" charset="0"/>
              </a:rPr>
              <a:t>des PM</a:t>
            </a:r>
          </a:p>
        </p:txBody>
      </p:sp>
      <p:pic>
        <p:nvPicPr>
          <p:cNvPr id="13325" name="Picture 15" descr="PM4"/>
          <p:cNvPicPr>
            <a:picLocks noChangeAspect="1" noChangeArrowheads="1"/>
          </p:cNvPicPr>
          <p:nvPr/>
        </p:nvPicPr>
        <p:blipFill>
          <a:blip r:embed="rId5" cstate="print"/>
          <a:srcRect/>
          <a:stretch>
            <a:fillRect/>
          </a:stretch>
        </p:blipFill>
        <p:spPr bwMode="auto">
          <a:xfrm>
            <a:off x="4557713" y="4791075"/>
            <a:ext cx="2279650" cy="1397000"/>
          </a:xfrm>
          <a:prstGeom prst="rect">
            <a:avLst/>
          </a:prstGeom>
          <a:noFill/>
          <a:ln w="9525">
            <a:noFill/>
            <a:miter lim="800000"/>
            <a:headEnd/>
            <a:tailEnd/>
          </a:ln>
        </p:spPr>
      </p:pic>
      <p:sp>
        <p:nvSpPr>
          <p:cNvPr id="13326" name="Rectangle 16"/>
          <p:cNvSpPr>
            <a:spLocks noChangeArrowheads="1"/>
          </p:cNvSpPr>
          <p:nvPr/>
        </p:nvSpPr>
        <p:spPr bwMode="auto">
          <a:xfrm>
            <a:off x="4811713" y="6264275"/>
            <a:ext cx="1890712" cy="517525"/>
          </a:xfrm>
          <a:prstGeom prst="rect">
            <a:avLst/>
          </a:prstGeom>
          <a:noFill/>
          <a:ln w="9525">
            <a:noFill/>
            <a:miter lim="800000"/>
            <a:headEnd/>
            <a:tailEnd/>
          </a:ln>
        </p:spPr>
        <p:txBody>
          <a:bodyPr wrap="none">
            <a:spAutoFit/>
          </a:bodyPr>
          <a:lstStyle/>
          <a:p>
            <a:pPr algn="ctr"/>
            <a:r>
              <a:rPr lang="fr-FR" sz="1400" b="1">
                <a:latin typeface="Comic Sans MS" pitchFamily="66" charset="0"/>
              </a:rPr>
              <a:t>Boîtier des photo-</a:t>
            </a:r>
          </a:p>
          <a:p>
            <a:pPr algn="ctr"/>
            <a:r>
              <a:rPr lang="fr-FR" sz="1400" b="1">
                <a:latin typeface="Comic Sans MS" pitchFamily="66" charset="0"/>
              </a:rPr>
              <a:t>multiplicateurs (PM)</a:t>
            </a:r>
          </a:p>
        </p:txBody>
      </p:sp>
      <p:pic>
        <p:nvPicPr>
          <p:cNvPr id="25" name="Picture 4"/>
          <p:cNvPicPr>
            <a:picLocks noChangeAspect="1" noChangeArrowheads="1"/>
          </p:cNvPicPr>
          <p:nvPr/>
        </p:nvPicPr>
        <p:blipFill>
          <a:blip r:embed="rId6" cstate="print"/>
          <a:srcRect t="13620" r="58427" b="5447"/>
          <a:stretch>
            <a:fillRect/>
          </a:stretch>
        </p:blipFill>
        <p:spPr bwMode="auto">
          <a:xfrm>
            <a:off x="6000760" y="99119"/>
            <a:ext cx="3143240" cy="4404901"/>
          </a:xfrm>
          <a:prstGeom prst="rect">
            <a:avLst/>
          </a:prstGeom>
          <a:noFill/>
          <a:ln w="9525">
            <a:noFill/>
            <a:miter lim="800000"/>
            <a:headEnd/>
            <a:tailEnd/>
          </a:ln>
        </p:spPr>
      </p:pic>
      <p:sp>
        <p:nvSpPr>
          <p:cNvPr id="26" name="Rectangle 3"/>
          <p:cNvSpPr>
            <a:spLocks noChangeArrowheads="1"/>
          </p:cNvSpPr>
          <p:nvPr/>
        </p:nvSpPr>
        <p:spPr bwMode="auto">
          <a:xfrm>
            <a:off x="4071934" y="2000240"/>
            <a:ext cx="1785950"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000" b="1" dirty="0" smtClean="0">
                <a:solidFill>
                  <a:schemeClr val="bg1"/>
                </a:solidFill>
                <a:latin typeface="Comic Sans MS" pitchFamily="66" charset="0"/>
              </a:rPr>
              <a:t>Pour rechercher de l’antimatière dans l’espace…</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Slide Number Placeholder 1"/>
          <p:cNvSpPr txBox="1">
            <a:spLocks noGrp="1"/>
          </p:cNvSpPr>
          <p:nvPr/>
        </p:nvSpPr>
        <p:spPr bwMode="auto">
          <a:xfrm>
            <a:off x="8223250" y="6651625"/>
            <a:ext cx="920750" cy="206375"/>
          </a:xfrm>
          <a:prstGeom prst="rect">
            <a:avLst/>
          </a:prstGeom>
          <a:noFill/>
          <a:ln w="9525">
            <a:noFill/>
            <a:miter lim="800000"/>
            <a:headEnd/>
            <a:tailEnd/>
          </a:ln>
        </p:spPr>
        <p:txBody>
          <a:bodyPr>
            <a:prstTxWarp prst="textNoShape">
              <a:avLst/>
            </a:prstTxWarp>
          </a:bodyPr>
          <a:lstStyle/>
          <a:p>
            <a:pPr algn="r"/>
            <a:fld id="{8A40B80E-4AA9-3947-84F3-6A5186A888D8}" type="slidenum">
              <a:rPr lang="en-US" sz="1000"/>
              <a:pPr algn="r"/>
              <a:t>52</a:t>
            </a:fld>
            <a:endParaRPr lang="en-US" sz="1000"/>
          </a:p>
        </p:txBody>
      </p:sp>
      <p:pic>
        <p:nvPicPr>
          <p:cNvPr id="155651" name="Picture 46" descr="DSC_0014"/>
          <p:cNvPicPr>
            <a:picLocks noChangeAspect="1" noChangeArrowheads="1"/>
          </p:cNvPicPr>
          <p:nvPr/>
        </p:nvPicPr>
        <p:blipFill>
          <a:blip r:embed="rId3" cstate="print">
            <a:lum bright="18000"/>
          </a:blip>
          <a:srcRect/>
          <a:stretch>
            <a:fillRect/>
          </a:stretch>
        </p:blipFill>
        <p:spPr bwMode="auto">
          <a:xfrm>
            <a:off x="0" y="1016000"/>
            <a:ext cx="2273300" cy="1460500"/>
          </a:xfrm>
          <a:prstGeom prst="rect">
            <a:avLst/>
          </a:prstGeom>
          <a:noFill/>
          <a:ln w="9525">
            <a:noFill/>
            <a:miter lim="800000"/>
            <a:headEnd/>
            <a:tailEnd/>
          </a:ln>
        </p:spPr>
      </p:pic>
      <p:pic>
        <p:nvPicPr>
          <p:cNvPr id="155652" name="Picture 12" descr="Magnet assembly 3"/>
          <p:cNvPicPr>
            <a:picLocks noChangeAspect="1" noChangeArrowheads="1"/>
          </p:cNvPicPr>
          <p:nvPr/>
        </p:nvPicPr>
        <p:blipFill>
          <a:blip r:embed="rId4" cstate="print"/>
          <a:srcRect l="1086"/>
          <a:stretch>
            <a:fillRect/>
          </a:stretch>
        </p:blipFill>
        <p:spPr bwMode="auto">
          <a:xfrm>
            <a:off x="6832600" y="2827338"/>
            <a:ext cx="2311400" cy="1943100"/>
          </a:xfrm>
          <a:prstGeom prst="rect">
            <a:avLst/>
          </a:prstGeom>
          <a:noFill/>
          <a:ln w="9525">
            <a:noFill/>
            <a:miter lim="800000"/>
            <a:headEnd/>
            <a:tailEnd/>
          </a:ln>
        </p:spPr>
      </p:pic>
      <p:pic>
        <p:nvPicPr>
          <p:cNvPr id="155653" name="Picture 2" descr="04_03_2008 084"/>
          <p:cNvPicPr>
            <a:picLocks noChangeAspect="1" noChangeArrowheads="1"/>
          </p:cNvPicPr>
          <p:nvPr/>
        </p:nvPicPr>
        <p:blipFill>
          <a:blip r:embed="rId5" cstate="print">
            <a:lum bright="10000" contrast="10000"/>
          </a:blip>
          <a:srcRect l="24263" t="4234" r="24316" b="12172"/>
          <a:stretch>
            <a:fillRect/>
          </a:stretch>
        </p:blipFill>
        <p:spPr bwMode="auto">
          <a:xfrm>
            <a:off x="2312988" y="1360488"/>
            <a:ext cx="4511675" cy="5497512"/>
          </a:xfrm>
          <a:prstGeom prst="rect">
            <a:avLst/>
          </a:prstGeom>
          <a:noFill/>
          <a:ln w="9525">
            <a:noFill/>
            <a:miter lim="800000"/>
            <a:headEnd/>
            <a:tailEnd/>
          </a:ln>
        </p:spPr>
      </p:pic>
      <p:pic>
        <p:nvPicPr>
          <p:cNvPr id="155654" name="Picture 9" descr="aout05-4"/>
          <p:cNvPicPr>
            <a:picLocks noChangeAspect="1" noChangeArrowheads="1"/>
          </p:cNvPicPr>
          <p:nvPr/>
        </p:nvPicPr>
        <p:blipFill>
          <a:blip r:embed="rId6" cstate="print"/>
          <a:srcRect l="3127" t="6850" r="3648" b="7437"/>
          <a:stretch>
            <a:fillRect/>
          </a:stretch>
        </p:blipFill>
        <p:spPr bwMode="auto">
          <a:xfrm>
            <a:off x="0" y="5603875"/>
            <a:ext cx="2260600" cy="1254125"/>
          </a:xfrm>
          <a:prstGeom prst="rect">
            <a:avLst/>
          </a:prstGeom>
          <a:noFill/>
          <a:ln w="9525">
            <a:noFill/>
            <a:miter lim="800000"/>
            <a:headEnd/>
            <a:tailEnd/>
          </a:ln>
        </p:spPr>
      </p:pic>
      <p:pic>
        <p:nvPicPr>
          <p:cNvPr id="155655" name="Picture 10" descr="DSCN4092"/>
          <p:cNvPicPr>
            <a:picLocks noChangeAspect="1" noChangeArrowheads="1"/>
          </p:cNvPicPr>
          <p:nvPr/>
        </p:nvPicPr>
        <p:blipFill>
          <a:blip r:embed="rId7" cstate="print"/>
          <a:srcRect/>
          <a:stretch>
            <a:fillRect/>
          </a:stretch>
        </p:blipFill>
        <p:spPr bwMode="auto">
          <a:xfrm>
            <a:off x="6865938" y="1035050"/>
            <a:ext cx="2278062" cy="1017588"/>
          </a:xfrm>
          <a:prstGeom prst="rect">
            <a:avLst/>
          </a:prstGeom>
          <a:noFill/>
          <a:ln w="9525">
            <a:noFill/>
            <a:miter lim="800000"/>
            <a:headEnd/>
            <a:tailEnd/>
          </a:ln>
        </p:spPr>
      </p:pic>
      <p:sp>
        <p:nvSpPr>
          <p:cNvPr id="155656" name="Text Box 14"/>
          <p:cNvSpPr txBox="1">
            <a:spLocks noChangeArrowheads="1"/>
          </p:cNvSpPr>
          <p:nvPr/>
        </p:nvSpPr>
        <p:spPr bwMode="auto">
          <a:xfrm>
            <a:off x="0" y="454563"/>
            <a:ext cx="2133600" cy="486287"/>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1800" dirty="0">
                <a:solidFill>
                  <a:srgbClr val="0000FF"/>
                </a:solidFill>
              </a:rPr>
              <a:t>TRD</a:t>
            </a:r>
          </a:p>
          <a:p>
            <a:pPr>
              <a:lnSpc>
                <a:spcPct val="80000"/>
              </a:lnSpc>
            </a:pPr>
            <a:r>
              <a:rPr lang="en-US" sz="1400" i="1" dirty="0">
                <a:solidFill>
                  <a:srgbClr val="FF0C0F"/>
                </a:solidFill>
              </a:rPr>
              <a:t>Electrons</a:t>
            </a:r>
          </a:p>
        </p:txBody>
      </p:sp>
      <p:sp>
        <p:nvSpPr>
          <p:cNvPr id="155657" name="Text Box 15"/>
          <p:cNvSpPr txBox="1">
            <a:spLocks noChangeArrowheads="1"/>
          </p:cNvSpPr>
          <p:nvPr/>
        </p:nvSpPr>
        <p:spPr bwMode="auto">
          <a:xfrm>
            <a:off x="-38100" y="2617788"/>
            <a:ext cx="2344738" cy="481012"/>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1800">
                <a:solidFill>
                  <a:srgbClr val="3333FF"/>
                </a:solidFill>
              </a:rPr>
              <a:t>Silicon Tracker</a:t>
            </a:r>
          </a:p>
          <a:p>
            <a:pPr>
              <a:lnSpc>
                <a:spcPct val="80000"/>
              </a:lnSpc>
            </a:pPr>
            <a:r>
              <a:rPr lang="en-US" sz="1400" i="1">
                <a:solidFill>
                  <a:srgbClr val="FF0C0F"/>
                </a:solidFill>
              </a:rPr>
              <a:t>Mass, Charge, Energy</a:t>
            </a:r>
          </a:p>
        </p:txBody>
      </p:sp>
      <p:sp>
        <p:nvSpPr>
          <p:cNvPr id="155658" name="Text Box 16"/>
          <p:cNvSpPr txBox="1">
            <a:spLocks noChangeArrowheads="1"/>
          </p:cNvSpPr>
          <p:nvPr/>
        </p:nvSpPr>
        <p:spPr bwMode="auto">
          <a:xfrm>
            <a:off x="0" y="5135563"/>
            <a:ext cx="2405063" cy="481012"/>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1800">
                <a:solidFill>
                  <a:srgbClr val="3333FF"/>
                </a:solidFill>
              </a:rPr>
              <a:t>ECAL</a:t>
            </a:r>
          </a:p>
          <a:p>
            <a:pPr>
              <a:lnSpc>
                <a:spcPct val="80000"/>
              </a:lnSpc>
            </a:pPr>
            <a:r>
              <a:rPr lang="en-US" sz="1400" i="1">
                <a:solidFill>
                  <a:srgbClr val="FF0C0F"/>
                </a:solidFill>
              </a:rPr>
              <a:t>Electrons, Gamma-rays</a:t>
            </a:r>
            <a:endParaRPr lang="el-GR" sz="1400" i="1">
              <a:solidFill>
                <a:srgbClr val="FF0C0F"/>
              </a:solidFill>
              <a:latin typeface="MS Gothic" pitchFamily="49" charset="-128"/>
              <a:ea typeface="Arial" charset="0"/>
              <a:cs typeface="Arial" charset="0"/>
            </a:endParaRPr>
          </a:p>
        </p:txBody>
      </p:sp>
      <p:sp>
        <p:nvSpPr>
          <p:cNvPr id="155659" name="Text Box 18"/>
          <p:cNvSpPr txBox="1">
            <a:spLocks noChangeArrowheads="1"/>
          </p:cNvSpPr>
          <p:nvPr/>
        </p:nvSpPr>
        <p:spPr bwMode="auto">
          <a:xfrm>
            <a:off x="6729413" y="4718588"/>
            <a:ext cx="2541587" cy="486287"/>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1800" dirty="0" smtClean="0">
                <a:solidFill>
                  <a:srgbClr val="3333FF"/>
                </a:solidFill>
              </a:rPr>
              <a:t>RICH (Cerenkov)</a:t>
            </a:r>
            <a:endParaRPr lang="en-US" sz="1800" dirty="0">
              <a:solidFill>
                <a:srgbClr val="3333FF"/>
              </a:solidFill>
            </a:endParaRPr>
          </a:p>
          <a:p>
            <a:pPr>
              <a:lnSpc>
                <a:spcPct val="80000"/>
              </a:lnSpc>
            </a:pPr>
            <a:r>
              <a:rPr lang="en-US" sz="1400" i="1" dirty="0">
                <a:solidFill>
                  <a:srgbClr val="FF0C0F"/>
                </a:solidFill>
              </a:rPr>
              <a:t>Mass, Charge, Energy</a:t>
            </a:r>
          </a:p>
        </p:txBody>
      </p:sp>
      <p:sp>
        <p:nvSpPr>
          <p:cNvPr id="155660" name="Line 19"/>
          <p:cNvSpPr>
            <a:spLocks noChangeShapeType="1"/>
          </p:cNvSpPr>
          <p:nvPr/>
        </p:nvSpPr>
        <p:spPr bwMode="auto">
          <a:xfrm>
            <a:off x="2160588" y="1695450"/>
            <a:ext cx="1631950" cy="401638"/>
          </a:xfrm>
          <a:prstGeom prst="line">
            <a:avLst/>
          </a:prstGeom>
          <a:noFill/>
          <a:ln w="9525">
            <a:solidFill>
              <a:srgbClr val="FF0000"/>
            </a:solidFill>
            <a:round/>
            <a:headEnd/>
            <a:tailEnd type="oval" w="lg" len="lg"/>
          </a:ln>
        </p:spPr>
        <p:txBody>
          <a:bodyPr>
            <a:prstTxWarp prst="textNoShape">
              <a:avLst/>
            </a:prstTxWarp>
          </a:bodyPr>
          <a:lstStyle/>
          <a:p>
            <a:endParaRPr lang="en-US"/>
          </a:p>
        </p:txBody>
      </p:sp>
      <p:sp>
        <p:nvSpPr>
          <p:cNvPr id="155661" name="Line 20"/>
          <p:cNvSpPr>
            <a:spLocks noChangeShapeType="1"/>
          </p:cNvSpPr>
          <p:nvPr/>
        </p:nvSpPr>
        <p:spPr bwMode="auto">
          <a:xfrm>
            <a:off x="1973263" y="3848100"/>
            <a:ext cx="1774825" cy="269875"/>
          </a:xfrm>
          <a:prstGeom prst="line">
            <a:avLst/>
          </a:prstGeom>
          <a:noFill/>
          <a:ln w="9525">
            <a:solidFill>
              <a:srgbClr val="FF0000"/>
            </a:solidFill>
            <a:round/>
            <a:headEnd/>
            <a:tailEnd type="oval" w="lg" len="lg"/>
          </a:ln>
        </p:spPr>
        <p:txBody>
          <a:bodyPr>
            <a:prstTxWarp prst="textNoShape">
              <a:avLst/>
            </a:prstTxWarp>
          </a:bodyPr>
          <a:lstStyle/>
          <a:p>
            <a:endParaRPr lang="en-US"/>
          </a:p>
        </p:txBody>
      </p:sp>
      <p:sp>
        <p:nvSpPr>
          <p:cNvPr id="155662" name="Line 21"/>
          <p:cNvSpPr>
            <a:spLocks noChangeShapeType="1"/>
          </p:cNvSpPr>
          <p:nvPr/>
        </p:nvSpPr>
        <p:spPr bwMode="auto">
          <a:xfrm>
            <a:off x="1989138" y="6154738"/>
            <a:ext cx="2003425" cy="512762"/>
          </a:xfrm>
          <a:prstGeom prst="line">
            <a:avLst/>
          </a:prstGeom>
          <a:noFill/>
          <a:ln w="9525">
            <a:solidFill>
              <a:srgbClr val="FF0000"/>
            </a:solidFill>
            <a:round/>
            <a:headEnd/>
            <a:tailEnd type="oval" w="lg" len="lg"/>
          </a:ln>
        </p:spPr>
        <p:txBody>
          <a:bodyPr>
            <a:prstTxWarp prst="textNoShape">
              <a:avLst/>
            </a:prstTxWarp>
          </a:bodyPr>
          <a:lstStyle/>
          <a:p>
            <a:endParaRPr lang="en-US"/>
          </a:p>
        </p:txBody>
      </p:sp>
      <p:sp>
        <p:nvSpPr>
          <p:cNvPr id="155663" name="Line 22"/>
          <p:cNvSpPr>
            <a:spLocks noChangeShapeType="1"/>
          </p:cNvSpPr>
          <p:nvPr/>
        </p:nvSpPr>
        <p:spPr bwMode="auto">
          <a:xfrm flipH="1">
            <a:off x="4995863" y="1614488"/>
            <a:ext cx="2001837" cy="1406525"/>
          </a:xfrm>
          <a:prstGeom prst="line">
            <a:avLst/>
          </a:prstGeom>
          <a:noFill/>
          <a:ln w="9525">
            <a:solidFill>
              <a:srgbClr val="FF0000"/>
            </a:solidFill>
            <a:round/>
            <a:headEnd/>
            <a:tailEnd type="oval" w="lg" len="lg"/>
          </a:ln>
        </p:spPr>
        <p:txBody>
          <a:bodyPr>
            <a:prstTxWarp prst="textNoShape">
              <a:avLst/>
            </a:prstTxWarp>
          </a:bodyPr>
          <a:lstStyle/>
          <a:p>
            <a:endParaRPr lang="en-US"/>
          </a:p>
        </p:txBody>
      </p:sp>
      <p:sp>
        <p:nvSpPr>
          <p:cNvPr id="155664" name="Line 23"/>
          <p:cNvSpPr>
            <a:spLocks noChangeShapeType="1"/>
          </p:cNvSpPr>
          <p:nvPr/>
        </p:nvSpPr>
        <p:spPr bwMode="auto">
          <a:xfrm flipH="1">
            <a:off x="5300663" y="3924300"/>
            <a:ext cx="1689100" cy="206375"/>
          </a:xfrm>
          <a:prstGeom prst="line">
            <a:avLst/>
          </a:prstGeom>
          <a:noFill/>
          <a:ln w="9525">
            <a:solidFill>
              <a:srgbClr val="FF0000"/>
            </a:solidFill>
            <a:round/>
            <a:headEnd/>
            <a:tailEnd type="oval" w="lg" len="lg"/>
          </a:ln>
        </p:spPr>
        <p:txBody>
          <a:bodyPr>
            <a:prstTxWarp prst="textNoShape">
              <a:avLst/>
            </a:prstTxWarp>
          </a:bodyPr>
          <a:lstStyle/>
          <a:p>
            <a:endParaRPr lang="en-US"/>
          </a:p>
        </p:txBody>
      </p:sp>
      <p:sp>
        <p:nvSpPr>
          <p:cNvPr id="155665" name="Text Box 25"/>
          <p:cNvSpPr txBox="1">
            <a:spLocks noChangeArrowheads="1"/>
          </p:cNvSpPr>
          <p:nvPr/>
        </p:nvSpPr>
        <p:spPr bwMode="auto">
          <a:xfrm>
            <a:off x="6837363" y="562529"/>
            <a:ext cx="2306637" cy="437043"/>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1400" dirty="0" smtClean="0">
                <a:solidFill>
                  <a:srgbClr val="0000FF"/>
                </a:solidFill>
              </a:rPr>
              <a:t>TOF (temps de </a:t>
            </a:r>
            <a:r>
              <a:rPr lang="en-US" sz="1400" dirty="0" err="1" smtClean="0">
                <a:solidFill>
                  <a:srgbClr val="0000FF"/>
                </a:solidFill>
              </a:rPr>
              <a:t>vol</a:t>
            </a:r>
            <a:r>
              <a:rPr lang="en-US" sz="1400" dirty="0" smtClean="0">
                <a:solidFill>
                  <a:srgbClr val="0000FF"/>
                </a:solidFill>
              </a:rPr>
              <a:t>)</a:t>
            </a:r>
            <a:endParaRPr lang="en-US" sz="1400" dirty="0">
              <a:solidFill>
                <a:srgbClr val="0000FF"/>
              </a:solidFill>
            </a:endParaRPr>
          </a:p>
          <a:p>
            <a:pPr>
              <a:lnSpc>
                <a:spcPct val="80000"/>
              </a:lnSpc>
            </a:pPr>
            <a:r>
              <a:rPr lang="en-US" sz="1400" i="1" dirty="0">
                <a:solidFill>
                  <a:srgbClr val="FF0C0F"/>
                </a:solidFill>
              </a:rPr>
              <a:t>Mass, Charge, Energy</a:t>
            </a:r>
          </a:p>
        </p:txBody>
      </p:sp>
      <p:pic>
        <p:nvPicPr>
          <p:cNvPr id="155666" name="Picture 27" descr=" picture"/>
          <p:cNvPicPr>
            <a:picLocks noChangeAspect="1" noChangeArrowheads="1"/>
          </p:cNvPicPr>
          <p:nvPr/>
        </p:nvPicPr>
        <p:blipFill>
          <a:blip r:embed="rId8" cstate="print"/>
          <a:srcRect l="7005" r="1703"/>
          <a:stretch>
            <a:fillRect/>
          </a:stretch>
        </p:blipFill>
        <p:spPr bwMode="auto">
          <a:xfrm>
            <a:off x="6908800" y="5226050"/>
            <a:ext cx="2235200" cy="1631950"/>
          </a:xfrm>
          <a:prstGeom prst="rect">
            <a:avLst/>
          </a:prstGeom>
          <a:noFill/>
          <a:ln w="9525">
            <a:noFill/>
            <a:miter lim="800000"/>
            <a:headEnd/>
            <a:tailEnd/>
          </a:ln>
        </p:spPr>
      </p:pic>
      <p:sp>
        <p:nvSpPr>
          <p:cNvPr id="155667" name="Line 24"/>
          <p:cNvSpPr>
            <a:spLocks noChangeShapeType="1"/>
          </p:cNvSpPr>
          <p:nvPr/>
        </p:nvSpPr>
        <p:spPr bwMode="auto">
          <a:xfrm flipH="1">
            <a:off x="5014913" y="5553075"/>
            <a:ext cx="2073275" cy="463550"/>
          </a:xfrm>
          <a:prstGeom prst="line">
            <a:avLst/>
          </a:prstGeom>
          <a:noFill/>
          <a:ln w="9525">
            <a:solidFill>
              <a:srgbClr val="FF0000"/>
            </a:solidFill>
            <a:round/>
            <a:headEnd/>
            <a:tailEnd type="oval" w="lg" len="lg"/>
          </a:ln>
        </p:spPr>
        <p:txBody>
          <a:bodyPr>
            <a:prstTxWarp prst="textNoShape">
              <a:avLst/>
            </a:prstTxWarp>
          </a:bodyPr>
          <a:lstStyle/>
          <a:p>
            <a:endParaRPr lang="en-US"/>
          </a:p>
        </p:txBody>
      </p:sp>
      <p:sp>
        <p:nvSpPr>
          <p:cNvPr id="155668" name="Text Box 25"/>
          <p:cNvSpPr txBox="1">
            <a:spLocks noChangeArrowheads="1"/>
          </p:cNvSpPr>
          <p:nvPr/>
        </p:nvSpPr>
        <p:spPr bwMode="auto">
          <a:xfrm>
            <a:off x="2535238" y="151986"/>
            <a:ext cx="3883025" cy="978729"/>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3200" dirty="0" smtClean="0">
                <a:solidFill>
                  <a:srgbClr val="3333FF"/>
                </a:solidFill>
              </a:rPr>
              <a:t>Le </a:t>
            </a:r>
            <a:r>
              <a:rPr lang="en-US" sz="3200" dirty="0" err="1" smtClean="0">
                <a:solidFill>
                  <a:srgbClr val="3333FF"/>
                </a:solidFill>
              </a:rPr>
              <a:t>détecteur</a:t>
            </a:r>
            <a:r>
              <a:rPr lang="en-US" sz="3200" dirty="0" smtClean="0">
                <a:solidFill>
                  <a:srgbClr val="3333FF"/>
                </a:solidFill>
              </a:rPr>
              <a:t> AMS</a:t>
            </a:r>
            <a:endParaRPr lang="en-US" sz="3200" dirty="0">
              <a:solidFill>
                <a:srgbClr val="3333FF"/>
              </a:solidFill>
            </a:endParaRPr>
          </a:p>
          <a:p>
            <a:pPr>
              <a:lnSpc>
                <a:spcPct val="80000"/>
              </a:lnSpc>
            </a:pPr>
            <a:r>
              <a:rPr lang="en-US" sz="2000" dirty="0">
                <a:solidFill>
                  <a:srgbClr val="CE2E1A"/>
                </a:solidFill>
              </a:rPr>
              <a:t>Particles are identified by their mass, charge and energy.  </a:t>
            </a:r>
            <a:endParaRPr lang="en-US" sz="1600" i="1" dirty="0">
              <a:solidFill>
                <a:srgbClr val="CE2E1A"/>
              </a:solidFill>
            </a:endParaRPr>
          </a:p>
        </p:txBody>
      </p:sp>
      <p:sp>
        <p:nvSpPr>
          <p:cNvPr id="155669" name="Text Box 17"/>
          <p:cNvSpPr txBox="1">
            <a:spLocks noChangeArrowheads="1"/>
          </p:cNvSpPr>
          <p:nvPr/>
        </p:nvSpPr>
        <p:spPr bwMode="auto">
          <a:xfrm>
            <a:off x="6775450" y="2311922"/>
            <a:ext cx="2419350" cy="535531"/>
          </a:xfrm>
          <a:prstGeom prst="rect">
            <a:avLst/>
          </a:prstGeom>
          <a:noFill/>
          <a:ln w="19050">
            <a:noFill/>
            <a:miter lim="800000"/>
            <a:headEnd/>
            <a:tailEnd/>
          </a:ln>
        </p:spPr>
        <p:txBody>
          <a:bodyPr lIns="45720" rIns="45720" anchor="ctr" anchorCtr="1">
            <a:prstTxWarp prst="textNoShape">
              <a:avLst/>
            </a:prstTxWarp>
            <a:spAutoFit/>
          </a:bodyPr>
          <a:lstStyle/>
          <a:p>
            <a:pPr>
              <a:lnSpc>
                <a:spcPct val="80000"/>
              </a:lnSpc>
            </a:pPr>
            <a:r>
              <a:rPr lang="en-US" sz="1800" dirty="0" err="1" smtClean="0">
                <a:solidFill>
                  <a:srgbClr val="3333FF"/>
                </a:solidFill>
              </a:rPr>
              <a:t>Aimant</a:t>
            </a:r>
            <a:r>
              <a:rPr lang="en-US" sz="1800" dirty="0" smtClean="0">
                <a:solidFill>
                  <a:srgbClr val="3333FF"/>
                </a:solidFill>
              </a:rPr>
              <a:t> </a:t>
            </a:r>
            <a:r>
              <a:rPr lang="en-US" sz="1800" dirty="0" err="1" smtClean="0">
                <a:solidFill>
                  <a:srgbClr val="3333FF"/>
                </a:solidFill>
              </a:rPr>
              <a:t>supraconducteur</a:t>
            </a:r>
            <a:endParaRPr lang="en-US" sz="1800" dirty="0">
              <a:solidFill>
                <a:srgbClr val="3333FF"/>
              </a:solidFill>
            </a:endParaRPr>
          </a:p>
          <a:p>
            <a:pPr>
              <a:lnSpc>
                <a:spcPct val="80000"/>
              </a:lnSpc>
            </a:pPr>
            <a:r>
              <a:rPr lang="en-US" sz="1400" i="1" dirty="0">
                <a:solidFill>
                  <a:srgbClr val="FF0C0F"/>
                </a:solidFill>
              </a:rPr>
              <a:t>Mass, </a:t>
            </a:r>
            <a:r>
              <a:rPr lang="en-US" sz="1800" i="1" dirty="0">
                <a:solidFill>
                  <a:srgbClr val="FF0C0F"/>
                </a:solidFill>
              </a:rPr>
              <a:t>±</a:t>
            </a:r>
            <a:r>
              <a:rPr lang="en-US" sz="1400" i="1" dirty="0">
                <a:solidFill>
                  <a:srgbClr val="FF0C0F"/>
                </a:solidFill>
              </a:rPr>
              <a:t> Charge, Energy</a:t>
            </a:r>
          </a:p>
        </p:txBody>
      </p:sp>
      <p:pic>
        <p:nvPicPr>
          <p:cNvPr id="155670" name="Picture 23"/>
          <p:cNvPicPr>
            <a:picLocks noChangeAspect="1" noChangeArrowheads="1"/>
          </p:cNvPicPr>
          <p:nvPr/>
        </p:nvPicPr>
        <p:blipFill>
          <a:blip r:embed="rId9" cstate="print"/>
          <a:srcRect l="25690" t="17500" b="25322"/>
          <a:stretch>
            <a:fillRect/>
          </a:stretch>
        </p:blipFill>
        <p:spPr bwMode="auto">
          <a:xfrm>
            <a:off x="19050" y="3089275"/>
            <a:ext cx="2001838" cy="2054225"/>
          </a:xfrm>
          <a:prstGeom prst="rect">
            <a:avLst/>
          </a:prstGeom>
          <a:noFill/>
          <a:ln w="9525">
            <a:noFill/>
            <a:miter lim="800000"/>
            <a:headEnd/>
            <a:tailEnd/>
          </a:ln>
        </p:spPr>
      </p:pic>
      <p:sp>
        <p:nvSpPr>
          <p:cNvPr id="23" name="Espace réservé du pied de page 22"/>
          <p:cNvSpPr>
            <a:spLocks noGrp="1"/>
          </p:cNvSpPr>
          <p:nvPr>
            <p:ph type="ftr" sz="quarter" idx="11"/>
          </p:nvPr>
        </p:nvSpPr>
        <p:spPr/>
        <p:txBody>
          <a:bodyPr/>
          <a:lstStyle/>
          <a:p>
            <a:r>
              <a:rPr lang="fr-FR" smtClean="0"/>
              <a:t>Visite LAPP Fevrier 2010</a:t>
            </a:r>
            <a:endParaRPr lang="fr-BE"/>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1"/>
          <p:cNvSpPr>
            <a:spLocks/>
          </p:cNvSpPr>
          <p:nvPr/>
        </p:nvSpPr>
        <p:spPr bwMode="auto">
          <a:xfrm>
            <a:off x="611188" y="115888"/>
            <a:ext cx="44450" cy="1052512"/>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159748"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159749" name="Rectangle 4"/>
          <p:cNvSpPr>
            <a:spLocks noGrp="1" noChangeArrowheads="1"/>
          </p:cNvSpPr>
          <p:nvPr>
            <p:ph type="title"/>
          </p:nvPr>
        </p:nvSpPr>
        <p:spPr>
          <a:xfrm>
            <a:off x="762000" y="0"/>
            <a:ext cx="7489825" cy="714375"/>
          </a:xfrm>
        </p:spPr>
        <p:txBody>
          <a:bodyPr/>
          <a:lstStyle/>
          <a:p>
            <a:pPr eaLnBrk="1" hangingPunct="1"/>
            <a:r>
              <a:rPr lang="fr-FR" sz="3200" dirty="0" smtClean="0"/>
              <a:t> </a:t>
            </a:r>
            <a:r>
              <a:rPr lang="fr-FR" sz="4000" b="1" dirty="0" smtClean="0">
                <a:solidFill>
                  <a:srgbClr val="FF0000"/>
                </a:solidFill>
              </a:rPr>
              <a:t>2010 …. </a:t>
            </a:r>
          </a:p>
        </p:txBody>
      </p:sp>
      <p:sp>
        <p:nvSpPr>
          <p:cNvPr id="7" name="Espace réservé du pied de page 6"/>
          <p:cNvSpPr>
            <a:spLocks noGrp="1"/>
          </p:cNvSpPr>
          <p:nvPr>
            <p:ph type="ftr" sz="quarter" idx="11"/>
          </p:nvPr>
        </p:nvSpPr>
        <p:spPr/>
        <p:txBody>
          <a:bodyPr/>
          <a:lstStyle/>
          <a:p>
            <a:r>
              <a:rPr lang="fr-FR" smtClean="0"/>
              <a:t>Visite LAPP Fevrier 2010</a:t>
            </a:r>
            <a:endParaRPr lang="fr-BE" dirty="0"/>
          </a:p>
        </p:txBody>
      </p:sp>
      <p:pic>
        <p:nvPicPr>
          <p:cNvPr id="14" name="STS134-with-sound.mov.AVI">
            <a:hlinkClick r:id="" action="ppaction://media"/>
          </p:cNvPr>
          <p:cNvPicPr>
            <a:picLocks noRot="1" noChangeAspect="1"/>
          </p:cNvPicPr>
          <p:nvPr>
            <a:videoFile r:link="rId1"/>
          </p:nvPr>
        </p:nvPicPr>
        <p:blipFill>
          <a:blip r:embed="rId3" cstate="print"/>
          <a:stretch>
            <a:fillRect/>
          </a:stretch>
        </p:blipFill>
        <p:spPr>
          <a:xfrm>
            <a:off x="1000100" y="1017967"/>
            <a:ext cx="6786610" cy="5089958"/>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10588" cy="608013"/>
          </a:xfrm>
        </p:spPr>
        <p:txBody>
          <a:bodyPr rtlCol="0">
            <a:normAutofit fontScale="90000"/>
          </a:bodyPr>
          <a:lstStyle/>
          <a:p>
            <a:pPr eaLnBrk="1" fontAlgn="auto" hangingPunct="1">
              <a:spcAft>
                <a:spcPts val="0"/>
              </a:spcAft>
              <a:defRPr/>
            </a:pPr>
            <a:r>
              <a:rPr lang="fr-FR" sz="4000" dirty="0" smtClean="0">
                <a:solidFill>
                  <a:srgbClr val="FF0000"/>
                </a:solidFill>
              </a:rPr>
              <a:t>L'expérience VIRGO</a:t>
            </a:r>
          </a:p>
        </p:txBody>
      </p:sp>
      <p:sp>
        <p:nvSpPr>
          <p:cNvPr id="11" name="Espace réservé du pied de page 10"/>
          <p:cNvSpPr>
            <a:spLocks noGrp="1"/>
          </p:cNvSpPr>
          <p:nvPr>
            <p:ph type="ftr" sz="quarter" idx="11"/>
          </p:nvPr>
        </p:nvSpPr>
        <p:spPr/>
        <p:txBody>
          <a:bodyPr/>
          <a:lstStyle/>
          <a:p>
            <a:pPr>
              <a:defRPr/>
            </a:pPr>
            <a:r>
              <a:rPr lang="fr-FR" smtClean="0"/>
              <a:t>Jean-Pierre Lees, Stages 3iemes, 19 janvier 2009</a:t>
            </a:r>
            <a:endParaRPr lang="fr-FR"/>
          </a:p>
        </p:txBody>
      </p:sp>
      <p:sp>
        <p:nvSpPr>
          <p:cNvPr id="10" name="Espace réservé du numéro de diapositive 9"/>
          <p:cNvSpPr>
            <a:spLocks noGrp="1"/>
          </p:cNvSpPr>
          <p:nvPr>
            <p:ph type="sldNum" sz="quarter" idx="12"/>
          </p:nvPr>
        </p:nvSpPr>
        <p:spPr/>
        <p:txBody>
          <a:bodyPr/>
          <a:lstStyle/>
          <a:p>
            <a:pPr>
              <a:defRPr/>
            </a:pPr>
            <a:fld id="{5F8B3B00-8A2C-4EE0-8190-6003FA7AA32C}" type="slidenum">
              <a:rPr lang="fr-FR" smtClean="0"/>
              <a:pPr>
                <a:defRPr/>
              </a:pPr>
              <a:t>54</a:t>
            </a:fld>
            <a:endParaRPr lang="fr-FR"/>
          </a:p>
        </p:txBody>
      </p:sp>
      <p:sp>
        <p:nvSpPr>
          <p:cNvPr id="14339" name="Rectangle 3"/>
          <p:cNvSpPr>
            <a:spLocks noChangeArrowheads="1"/>
          </p:cNvSpPr>
          <p:nvPr/>
        </p:nvSpPr>
        <p:spPr bwMode="auto">
          <a:xfrm>
            <a:off x="179388" y="836613"/>
            <a:ext cx="6253162" cy="366712"/>
          </a:xfrm>
          <a:prstGeom prst="rect">
            <a:avLst/>
          </a:prstGeom>
          <a:noFill/>
          <a:ln w="9525">
            <a:noFill/>
            <a:miter lim="800000"/>
            <a:headEnd/>
            <a:tailEnd/>
          </a:ln>
        </p:spPr>
        <p:txBody>
          <a:bodyPr wrap="none">
            <a:spAutoFit/>
          </a:bodyPr>
          <a:lstStyle/>
          <a:p>
            <a:pPr algn="ctr"/>
            <a:r>
              <a:rPr lang="fr-FR" b="1">
                <a:latin typeface="Comic Sans MS" pitchFamily="66" charset="0"/>
              </a:rPr>
              <a:t>Détection d’ondes gravitationnelles de source cosmique</a:t>
            </a:r>
          </a:p>
        </p:txBody>
      </p:sp>
      <p:pic>
        <p:nvPicPr>
          <p:cNvPr id="14340" name="Picture 5" descr="virgo4"/>
          <p:cNvPicPr>
            <a:picLocks noChangeAspect="1" noChangeArrowheads="1"/>
          </p:cNvPicPr>
          <p:nvPr/>
        </p:nvPicPr>
        <p:blipFill>
          <a:blip r:embed="rId3" cstate="print"/>
          <a:srcRect t="6828" b="4410"/>
          <a:stretch>
            <a:fillRect/>
          </a:stretch>
        </p:blipFill>
        <p:spPr bwMode="auto">
          <a:xfrm>
            <a:off x="6588125" y="981075"/>
            <a:ext cx="2317750" cy="2743200"/>
          </a:xfrm>
          <a:prstGeom prst="rect">
            <a:avLst/>
          </a:prstGeom>
          <a:noFill/>
          <a:ln w="9525">
            <a:noFill/>
            <a:miter lim="800000"/>
            <a:headEnd/>
            <a:tailEnd/>
          </a:ln>
        </p:spPr>
      </p:pic>
      <p:sp>
        <p:nvSpPr>
          <p:cNvPr id="14341" name="Rectangle 6"/>
          <p:cNvSpPr>
            <a:spLocks noChangeArrowheads="1"/>
          </p:cNvSpPr>
          <p:nvPr/>
        </p:nvSpPr>
        <p:spPr bwMode="auto">
          <a:xfrm>
            <a:off x="423863" y="3505200"/>
            <a:ext cx="5576897" cy="307777"/>
          </a:xfrm>
          <a:prstGeom prst="rect">
            <a:avLst/>
          </a:prstGeom>
          <a:solidFill>
            <a:schemeClr val="bg1"/>
          </a:solidFill>
          <a:ln w="9525">
            <a:noFill/>
            <a:miter lim="800000"/>
            <a:headEnd/>
            <a:tailEnd/>
          </a:ln>
        </p:spPr>
        <p:txBody>
          <a:bodyPr wrap="square">
            <a:spAutoFit/>
          </a:bodyPr>
          <a:lstStyle/>
          <a:p>
            <a:r>
              <a:rPr lang="fr-FR" sz="1400" b="1" dirty="0">
                <a:latin typeface="Comic Sans MS" pitchFamily="66" charset="0"/>
              </a:rPr>
              <a:t>Interféromètre suspendu de </a:t>
            </a:r>
            <a:r>
              <a:rPr lang="fr-FR" sz="1400" b="1" dirty="0" smtClean="0">
                <a:latin typeface="Comic Sans MS" pitchFamily="66" charset="0"/>
              </a:rPr>
              <a:t>Michelson avec </a:t>
            </a:r>
            <a:r>
              <a:rPr lang="fr-FR" sz="1400" b="1" dirty="0">
                <a:latin typeface="Comic Sans MS" pitchFamily="66" charset="0"/>
              </a:rPr>
              <a:t>ses bras de 3km</a:t>
            </a:r>
          </a:p>
        </p:txBody>
      </p:sp>
      <p:sp>
        <p:nvSpPr>
          <p:cNvPr id="14342" name="Rectangle 8"/>
          <p:cNvSpPr>
            <a:spLocks noChangeArrowheads="1"/>
          </p:cNvSpPr>
          <p:nvPr/>
        </p:nvSpPr>
        <p:spPr bwMode="auto">
          <a:xfrm>
            <a:off x="388938" y="6324600"/>
            <a:ext cx="3192462" cy="304800"/>
          </a:xfrm>
          <a:prstGeom prst="rect">
            <a:avLst/>
          </a:prstGeom>
          <a:solidFill>
            <a:schemeClr val="bg1"/>
          </a:solidFill>
          <a:ln w="9525">
            <a:noFill/>
            <a:miter lim="800000"/>
            <a:headEnd/>
            <a:tailEnd/>
          </a:ln>
        </p:spPr>
        <p:txBody>
          <a:bodyPr wrap="none">
            <a:spAutoFit/>
          </a:bodyPr>
          <a:lstStyle/>
          <a:p>
            <a:pPr algn="ctr"/>
            <a:r>
              <a:rPr lang="fr-FR" sz="1400" b="1">
                <a:latin typeface="Comic Sans MS" pitchFamily="66" charset="0"/>
              </a:rPr>
              <a:t>Banc de détection et électronique </a:t>
            </a:r>
          </a:p>
        </p:txBody>
      </p:sp>
      <p:pic>
        <p:nvPicPr>
          <p:cNvPr id="14343" name="Picture 11" descr="aerial"/>
          <p:cNvPicPr>
            <a:picLocks noChangeAspect="1" noChangeArrowheads="1"/>
          </p:cNvPicPr>
          <p:nvPr/>
        </p:nvPicPr>
        <p:blipFill>
          <a:blip r:embed="rId4" cstate="print"/>
          <a:srcRect t="19170" b="4424"/>
          <a:stretch>
            <a:fillRect/>
          </a:stretch>
        </p:blipFill>
        <p:spPr bwMode="auto">
          <a:xfrm>
            <a:off x="533400" y="1347788"/>
            <a:ext cx="5410200" cy="2157412"/>
          </a:xfrm>
          <a:prstGeom prst="rect">
            <a:avLst/>
          </a:prstGeom>
          <a:noFill/>
          <a:ln w="9525">
            <a:noFill/>
            <a:miter lim="800000"/>
            <a:headEnd/>
            <a:tailEnd/>
          </a:ln>
        </p:spPr>
      </p:pic>
      <p:pic>
        <p:nvPicPr>
          <p:cNvPr id="14344" name="Picture 12" descr="DetecLabSep00"/>
          <p:cNvPicPr>
            <a:picLocks noChangeAspect="1" noChangeArrowheads="1"/>
          </p:cNvPicPr>
          <p:nvPr/>
        </p:nvPicPr>
        <p:blipFill>
          <a:blip r:embed="rId5" cstate="print"/>
          <a:srcRect l="2184" t="16609" r="1773"/>
          <a:stretch>
            <a:fillRect/>
          </a:stretch>
        </p:blipFill>
        <p:spPr bwMode="auto">
          <a:xfrm>
            <a:off x="304800" y="4038600"/>
            <a:ext cx="3352800" cy="2195513"/>
          </a:xfrm>
          <a:prstGeom prst="rect">
            <a:avLst/>
          </a:prstGeom>
          <a:noFill/>
          <a:ln w="9525">
            <a:noFill/>
            <a:miter lim="800000"/>
            <a:headEnd/>
            <a:tailEnd/>
          </a:ln>
        </p:spPr>
      </p:pic>
      <p:pic>
        <p:nvPicPr>
          <p:cNvPr id="14345" name="Picture 14" descr="VirgoBancdetection"/>
          <p:cNvPicPr>
            <a:picLocks noChangeAspect="1" noChangeArrowheads="1"/>
          </p:cNvPicPr>
          <p:nvPr/>
        </p:nvPicPr>
        <p:blipFill>
          <a:blip r:embed="rId6" cstate="print"/>
          <a:srcRect/>
          <a:stretch>
            <a:fillRect/>
          </a:stretch>
        </p:blipFill>
        <p:spPr bwMode="auto">
          <a:xfrm>
            <a:off x="5003800" y="3897313"/>
            <a:ext cx="3756025" cy="281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3" name="Rectangle 1027"/>
          <p:cNvSpPr>
            <a:spLocks noChangeArrowheads="1"/>
          </p:cNvSpPr>
          <p:nvPr/>
        </p:nvSpPr>
        <p:spPr bwMode="auto">
          <a:xfrm>
            <a:off x="1371600" y="5638800"/>
            <a:ext cx="3068638" cy="762000"/>
          </a:xfrm>
          <a:prstGeom prst="rect">
            <a:avLst/>
          </a:prstGeom>
          <a:solidFill>
            <a:srgbClr val="FF99CC"/>
          </a:solidFill>
          <a:ln w="9525">
            <a:solidFill>
              <a:schemeClr val="tx1"/>
            </a:solidFill>
            <a:miter lim="800000"/>
            <a:headEnd/>
            <a:tailEnd/>
          </a:ln>
        </p:spPr>
        <p:txBody>
          <a:bodyPr wrap="none" anchor="ctr"/>
          <a:lstStyle/>
          <a:p>
            <a:pPr algn="ctr"/>
            <a:r>
              <a:rPr lang="fr-FR" b="1">
                <a:solidFill>
                  <a:srgbClr val="CC0066"/>
                </a:solidFill>
              </a:rPr>
              <a:t>Lycées</a:t>
            </a:r>
          </a:p>
          <a:p>
            <a:pPr algn="ctr"/>
            <a:endParaRPr lang="fr-FR">
              <a:solidFill>
                <a:srgbClr val="CC0066"/>
              </a:solidFill>
            </a:endParaRP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a:t>IUT</a:t>
            </a:r>
          </a:p>
          <a:p>
            <a:pPr algn="ctr"/>
            <a:r>
              <a:rPr lang="fr-FR"/>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a:t>Ecoles</a:t>
            </a:r>
          </a:p>
          <a:p>
            <a:pPr algn="ctr"/>
            <a:r>
              <a:rPr lang="fr-FR"/>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1</a:t>
            </a:r>
          </a:p>
          <a:p>
            <a:pPr algn="ctr"/>
            <a:endParaRPr lang="fr-FR"/>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2</a:t>
            </a:r>
          </a:p>
        </p:txBody>
      </p:sp>
      <p:sp>
        <p:nvSpPr>
          <p:cNvPr id="56330" name="Oval 1035"/>
          <p:cNvSpPr>
            <a:spLocks noChangeArrowheads="1"/>
          </p:cNvSpPr>
          <p:nvPr/>
        </p:nvSpPr>
        <p:spPr bwMode="auto">
          <a:xfrm>
            <a:off x="1985963" y="1600200"/>
            <a:ext cx="2357437" cy="727075"/>
          </a:xfrm>
          <a:prstGeom prst="ellipse">
            <a:avLst/>
          </a:prstGeom>
          <a:solidFill>
            <a:schemeClr val="accent1"/>
          </a:solidFill>
          <a:ln w="9525">
            <a:solidFill>
              <a:schemeClr val="tx1"/>
            </a:solidFill>
            <a:round/>
            <a:headEnd/>
            <a:tailEnd/>
          </a:ln>
        </p:spPr>
        <p:txBody>
          <a:bodyPr wrap="none" anchor="ctr"/>
          <a:lstStyle/>
          <a:p>
            <a:pPr algn="ctr"/>
            <a:r>
              <a:rPr lang="fr-FR" b="1"/>
              <a:t>Thèses/ Doctorat</a:t>
            </a: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noFill/>
            <a:miter lim="800000"/>
            <a:headEnd/>
            <a:tailEnd/>
          </a:ln>
        </p:spPr>
        <p:txBody>
          <a:bodyPr>
            <a:spAutoFit/>
          </a:bodyPr>
          <a:lstStyle/>
          <a:p>
            <a:r>
              <a:rPr lang="fr-FR" sz="1600"/>
              <a:t>Baccalauréat</a:t>
            </a:r>
          </a:p>
        </p:txBody>
      </p:sp>
      <p:sp>
        <p:nvSpPr>
          <p:cNvPr id="56332" name="Rectangle 1033"/>
          <p:cNvSpPr>
            <a:spLocks noChangeArrowheads="1"/>
          </p:cNvSpPr>
          <p:nvPr/>
        </p:nvSpPr>
        <p:spPr bwMode="auto">
          <a:xfrm>
            <a:off x="6324600" y="1295400"/>
            <a:ext cx="2425700" cy="5029200"/>
          </a:xfrm>
          <a:prstGeom prst="rect">
            <a:avLst/>
          </a:prstGeom>
          <a:solidFill>
            <a:srgbClr val="FFFF00"/>
          </a:solidFill>
          <a:ln w="9525">
            <a:solidFill>
              <a:schemeClr val="tx1"/>
            </a:solidFill>
            <a:miter lim="800000"/>
            <a:headEnd/>
            <a:tailEnd/>
          </a:ln>
        </p:spPr>
        <p:txBody>
          <a:bodyPr wrap="none" anchor="ctr"/>
          <a:lstStyle/>
          <a:p>
            <a:pPr algn="ctr"/>
            <a:endParaRPr lang="fr-FR"/>
          </a:p>
        </p:txBody>
      </p:sp>
      <p:sp>
        <p:nvSpPr>
          <p:cNvPr id="56333" name="Text Box 1037"/>
          <p:cNvSpPr txBox="1">
            <a:spLocks noChangeArrowheads="1"/>
          </p:cNvSpPr>
          <p:nvPr/>
        </p:nvSpPr>
        <p:spPr bwMode="auto">
          <a:xfrm>
            <a:off x="6646863" y="5299075"/>
            <a:ext cx="1366837" cy="822325"/>
          </a:xfrm>
          <a:prstGeom prst="rect">
            <a:avLst/>
          </a:prstGeom>
          <a:noFill/>
          <a:ln w="9525">
            <a:noFill/>
            <a:miter lim="800000"/>
            <a:headEnd/>
            <a:tailEnd/>
          </a:ln>
        </p:spPr>
        <p:txBody>
          <a:bodyPr wrap="none">
            <a:spAutoFit/>
          </a:bodyPr>
          <a:lstStyle/>
          <a:p>
            <a:r>
              <a:rPr lang="fr-FR"/>
              <a:t>Agent </a:t>
            </a:r>
          </a:p>
          <a:p>
            <a:r>
              <a:rPr lang="fr-FR"/>
              <a:t>technique</a:t>
            </a:r>
          </a:p>
        </p:txBody>
      </p:sp>
      <p:sp>
        <p:nvSpPr>
          <p:cNvPr id="56334" name="Text Box 1038"/>
          <p:cNvSpPr txBox="1">
            <a:spLocks noChangeArrowheads="1"/>
          </p:cNvSpPr>
          <p:nvPr/>
        </p:nvSpPr>
        <p:spPr bwMode="auto">
          <a:xfrm>
            <a:off x="6562725" y="4827588"/>
            <a:ext cx="1535113" cy="457200"/>
          </a:xfrm>
          <a:prstGeom prst="rect">
            <a:avLst/>
          </a:prstGeom>
          <a:noFill/>
          <a:ln w="9525">
            <a:noFill/>
            <a:miter lim="800000"/>
            <a:headEnd/>
            <a:tailEnd/>
          </a:ln>
        </p:spPr>
        <p:txBody>
          <a:bodyPr wrap="none">
            <a:spAutoFit/>
          </a:bodyPr>
          <a:lstStyle/>
          <a:p>
            <a:r>
              <a:rPr lang="fr-FR">
                <a:solidFill>
                  <a:srgbClr val="CC0066"/>
                </a:solidFill>
              </a:rPr>
              <a:t>Technicien</a:t>
            </a:r>
            <a:endParaRPr lang="fr-FR"/>
          </a:p>
        </p:txBody>
      </p:sp>
      <p:sp>
        <p:nvSpPr>
          <p:cNvPr id="56335" name="Text Box 1039"/>
          <p:cNvSpPr txBox="1">
            <a:spLocks noChangeArrowheads="1"/>
          </p:cNvSpPr>
          <p:nvPr/>
        </p:nvSpPr>
        <p:spPr bwMode="auto">
          <a:xfrm>
            <a:off x="6553200" y="3810000"/>
            <a:ext cx="1333500" cy="822325"/>
          </a:xfrm>
          <a:prstGeom prst="rect">
            <a:avLst/>
          </a:prstGeom>
          <a:noFill/>
          <a:ln w="9525">
            <a:noFill/>
            <a:miter lim="800000"/>
            <a:headEnd/>
            <a:tailEnd/>
          </a:ln>
        </p:spPr>
        <p:txBody>
          <a:bodyPr wrap="none">
            <a:spAutoFit/>
          </a:bodyPr>
          <a:lstStyle/>
          <a:p>
            <a:r>
              <a:rPr lang="fr-FR">
                <a:solidFill>
                  <a:srgbClr val="99CCFF"/>
                </a:solidFill>
              </a:rPr>
              <a:t>Assistant</a:t>
            </a:r>
          </a:p>
          <a:p>
            <a:r>
              <a:rPr lang="fr-FR">
                <a:solidFill>
                  <a:srgbClr val="99CCFF"/>
                </a:solidFill>
              </a:rPr>
              <a:t>ingénieur</a:t>
            </a:r>
            <a:endParaRPr lang="fr-FR"/>
          </a:p>
        </p:txBody>
      </p:sp>
      <p:sp>
        <p:nvSpPr>
          <p:cNvPr id="56336" name="Text Box 1040"/>
          <p:cNvSpPr txBox="1">
            <a:spLocks noChangeArrowheads="1"/>
          </p:cNvSpPr>
          <p:nvPr/>
        </p:nvSpPr>
        <p:spPr bwMode="auto">
          <a:xfrm>
            <a:off x="6616700" y="2819400"/>
            <a:ext cx="1427163" cy="822325"/>
          </a:xfrm>
          <a:prstGeom prst="rect">
            <a:avLst/>
          </a:prstGeom>
          <a:noFill/>
          <a:ln w="9525">
            <a:noFill/>
            <a:miter lim="800000"/>
            <a:headEnd/>
            <a:tailEnd/>
          </a:ln>
        </p:spPr>
        <p:txBody>
          <a:bodyPr wrap="none">
            <a:spAutoFit/>
          </a:bodyPr>
          <a:lstStyle/>
          <a:p>
            <a:r>
              <a:rPr lang="fr-FR">
                <a:solidFill>
                  <a:schemeClr val="accent2"/>
                </a:solidFill>
              </a:rPr>
              <a:t>Ingénieur</a:t>
            </a:r>
            <a:r>
              <a:rPr lang="fr-FR"/>
              <a:t> </a:t>
            </a:r>
          </a:p>
          <a:p>
            <a:r>
              <a:rPr lang="fr-FR">
                <a:solidFill>
                  <a:schemeClr val="accent2"/>
                </a:solidFill>
              </a:rPr>
              <a:t>d ’études</a:t>
            </a:r>
            <a:endParaRPr lang="fr-FR"/>
          </a:p>
        </p:txBody>
      </p:sp>
      <p:sp>
        <p:nvSpPr>
          <p:cNvPr id="56337" name="Text Box 1041"/>
          <p:cNvSpPr txBox="1">
            <a:spLocks noChangeArrowheads="1"/>
          </p:cNvSpPr>
          <p:nvPr/>
        </p:nvSpPr>
        <p:spPr bwMode="auto">
          <a:xfrm>
            <a:off x="6540500" y="1447800"/>
            <a:ext cx="1571625" cy="457200"/>
          </a:xfrm>
          <a:prstGeom prst="rect">
            <a:avLst/>
          </a:prstGeom>
          <a:noFill/>
          <a:ln w="9525">
            <a:noFill/>
            <a:miter lim="800000"/>
            <a:headEnd/>
            <a:tailEnd/>
          </a:ln>
        </p:spPr>
        <p:txBody>
          <a:bodyPr wrap="none">
            <a:spAutoFit/>
          </a:bodyPr>
          <a:lstStyle/>
          <a:p>
            <a:r>
              <a:rPr lang="fr-FR">
                <a:solidFill>
                  <a:schemeClr val="accent1"/>
                </a:solidFill>
              </a:rPr>
              <a:t>Chercheurs</a:t>
            </a:r>
            <a:endParaRPr lang="fr-FR"/>
          </a:p>
        </p:txBody>
      </p:sp>
      <p:sp>
        <p:nvSpPr>
          <p:cNvPr id="56338" name="Text Box 1042"/>
          <p:cNvSpPr txBox="1">
            <a:spLocks noChangeArrowheads="1"/>
          </p:cNvSpPr>
          <p:nvPr/>
        </p:nvSpPr>
        <p:spPr bwMode="auto">
          <a:xfrm>
            <a:off x="6540500" y="1981200"/>
            <a:ext cx="1730375" cy="822325"/>
          </a:xfrm>
          <a:prstGeom prst="rect">
            <a:avLst/>
          </a:prstGeom>
          <a:noFill/>
          <a:ln w="9525">
            <a:noFill/>
            <a:miter lim="800000"/>
            <a:headEnd/>
            <a:tailEnd/>
          </a:ln>
        </p:spPr>
        <p:txBody>
          <a:bodyPr wrap="none">
            <a:spAutoFit/>
          </a:bodyPr>
          <a:lstStyle/>
          <a:p>
            <a:r>
              <a:rPr lang="fr-FR">
                <a:solidFill>
                  <a:srgbClr val="FF0066"/>
                </a:solidFill>
              </a:rPr>
              <a:t>Ingénieurs</a:t>
            </a:r>
          </a:p>
          <a:p>
            <a:r>
              <a:rPr lang="fr-FR">
                <a:solidFill>
                  <a:srgbClr val="FF0066"/>
                </a:solidFill>
              </a:rPr>
              <a:t>de recherche</a:t>
            </a:r>
            <a:endParaRPr lang="fr-FR"/>
          </a:p>
        </p:txBody>
      </p:sp>
      <p:sp>
        <p:nvSpPr>
          <p:cNvPr id="56339" name="Line 1043"/>
          <p:cNvSpPr>
            <a:spLocks noChangeShapeType="1"/>
          </p:cNvSpPr>
          <p:nvPr/>
        </p:nvSpPr>
        <p:spPr bwMode="auto">
          <a:xfrm flipV="1">
            <a:off x="1730375" y="2279650"/>
            <a:ext cx="682625" cy="330200"/>
          </a:xfrm>
          <a:prstGeom prst="line">
            <a:avLst/>
          </a:prstGeom>
          <a:noFill/>
          <a:ln w="57150">
            <a:solidFill>
              <a:schemeClr val="tx1"/>
            </a:solidFill>
            <a:round/>
            <a:headEnd/>
            <a:tailEnd type="triangle" w="med" len="med"/>
          </a:ln>
        </p:spPr>
        <p:txBody>
          <a:bodyPr wrap="none" anchor="ctr"/>
          <a:lstStyle/>
          <a:p>
            <a:endParaRPr lang="fr-FR"/>
          </a:p>
        </p:txBody>
      </p:sp>
      <p:sp>
        <p:nvSpPr>
          <p:cNvPr id="56340" name="Line 1044"/>
          <p:cNvSpPr>
            <a:spLocks noChangeShapeType="1"/>
          </p:cNvSpPr>
          <p:nvPr/>
        </p:nvSpPr>
        <p:spPr bwMode="auto">
          <a:xfrm flipH="1" flipV="1">
            <a:off x="1752600" y="5029200"/>
            <a:ext cx="609600" cy="228600"/>
          </a:xfrm>
          <a:prstGeom prst="line">
            <a:avLst/>
          </a:prstGeom>
          <a:noFill/>
          <a:ln w="38100">
            <a:solidFill>
              <a:schemeClr val="tx1"/>
            </a:solidFill>
            <a:round/>
            <a:headEnd/>
            <a:tailEnd type="triangle" w="med" len="med"/>
          </a:ln>
        </p:spPr>
        <p:txBody>
          <a:bodyPr wrap="none" anchor="ctr"/>
          <a:lstStyle/>
          <a:p>
            <a:endParaRPr lang="fr-FR"/>
          </a:p>
        </p:txBody>
      </p:sp>
      <p:sp>
        <p:nvSpPr>
          <p:cNvPr id="56341" name="Line 1045"/>
          <p:cNvSpPr>
            <a:spLocks noChangeShapeType="1"/>
          </p:cNvSpPr>
          <p:nvPr/>
        </p:nvSpPr>
        <p:spPr bwMode="auto">
          <a:xfrm flipV="1">
            <a:off x="2971800" y="5065713"/>
            <a:ext cx="38100" cy="344487"/>
          </a:xfrm>
          <a:prstGeom prst="line">
            <a:avLst/>
          </a:prstGeom>
          <a:noFill/>
          <a:ln w="38100">
            <a:solidFill>
              <a:schemeClr val="tx1"/>
            </a:solidFill>
            <a:round/>
            <a:headEnd/>
            <a:tailEnd type="triangle" w="med" len="med"/>
          </a:ln>
        </p:spPr>
        <p:txBody>
          <a:bodyPr wrap="none" anchor="ctr"/>
          <a:lstStyle/>
          <a:p>
            <a:endParaRPr lang="fr-FR"/>
          </a:p>
        </p:txBody>
      </p:sp>
      <p:sp>
        <p:nvSpPr>
          <p:cNvPr id="56342" name="Line 1046"/>
          <p:cNvSpPr>
            <a:spLocks noChangeShapeType="1"/>
          </p:cNvSpPr>
          <p:nvPr/>
        </p:nvSpPr>
        <p:spPr bwMode="auto">
          <a:xfrm flipV="1">
            <a:off x="3505200" y="5029200"/>
            <a:ext cx="866775" cy="304800"/>
          </a:xfrm>
          <a:prstGeom prst="line">
            <a:avLst/>
          </a:prstGeom>
          <a:noFill/>
          <a:ln w="38100">
            <a:solidFill>
              <a:schemeClr val="tx1"/>
            </a:solidFill>
            <a:round/>
            <a:headEnd/>
            <a:tailEnd type="triangle" w="med" len="med"/>
          </a:ln>
        </p:spPr>
        <p:txBody>
          <a:bodyPr wrap="none" anchor="ctr"/>
          <a:lstStyle/>
          <a:p>
            <a:endParaRPr lang="fr-FR"/>
          </a:p>
        </p:txBody>
      </p:sp>
      <p:sp>
        <p:nvSpPr>
          <p:cNvPr id="56343" name="Line 1047"/>
          <p:cNvSpPr>
            <a:spLocks noChangeShapeType="1"/>
          </p:cNvSpPr>
          <p:nvPr/>
        </p:nvSpPr>
        <p:spPr bwMode="auto">
          <a:xfrm flipH="1" flipV="1">
            <a:off x="3124200" y="4267200"/>
            <a:ext cx="28575" cy="290513"/>
          </a:xfrm>
          <a:prstGeom prst="line">
            <a:avLst/>
          </a:prstGeom>
          <a:noFill/>
          <a:ln w="38100">
            <a:solidFill>
              <a:schemeClr val="tx1"/>
            </a:solidFill>
            <a:round/>
            <a:headEnd/>
            <a:tailEnd type="triangle" w="med" len="med"/>
          </a:ln>
        </p:spPr>
        <p:txBody>
          <a:bodyPr wrap="none" anchor="ctr"/>
          <a:lstStyle/>
          <a:p>
            <a:endParaRPr lang="fr-FR"/>
          </a:p>
        </p:txBody>
      </p:sp>
      <p:sp>
        <p:nvSpPr>
          <p:cNvPr id="56344" name="Line 1048"/>
          <p:cNvSpPr>
            <a:spLocks noChangeShapeType="1"/>
          </p:cNvSpPr>
          <p:nvPr/>
        </p:nvSpPr>
        <p:spPr bwMode="auto">
          <a:xfrm flipH="1" flipV="1">
            <a:off x="3519488" y="4357688"/>
            <a:ext cx="768350" cy="141287"/>
          </a:xfrm>
          <a:prstGeom prst="line">
            <a:avLst/>
          </a:prstGeom>
          <a:noFill/>
          <a:ln w="38100">
            <a:solidFill>
              <a:schemeClr val="tx1"/>
            </a:solidFill>
            <a:round/>
            <a:headEnd/>
            <a:tailEnd type="triangle" w="med" len="med"/>
          </a:ln>
        </p:spPr>
        <p:txBody>
          <a:bodyPr wrap="none" anchor="ctr"/>
          <a:lstStyle/>
          <a:p>
            <a:endParaRPr lang="fr-FR"/>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round/>
            <a:headEnd/>
            <a:tailEnd type="triangle" w="med" len="med"/>
          </a:ln>
        </p:spPr>
        <p:txBody>
          <a:bodyPr wrap="none" anchor="ctr"/>
          <a:lstStyle/>
          <a:p>
            <a:endParaRPr lang="fr-FR"/>
          </a:p>
        </p:txBody>
      </p:sp>
      <p:sp>
        <p:nvSpPr>
          <p:cNvPr id="56346" name="Line 1050"/>
          <p:cNvSpPr>
            <a:spLocks noChangeShapeType="1"/>
          </p:cNvSpPr>
          <p:nvPr/>
        </p:nvSpPr>
        <p:spPr bwMode="auto">
          <a:xfrm flipH="1" flipV="1">
            <a:off x="1447800" y="4114800"/>
            <a:ext cx="20638" cy="414338"/>
          </a:xfrm>
          <a:prstGeom prst="line">
            <a:avLst/>
          </a:prstGeom>
          <a:noFill/>
          <a:ln w="38100">
            <a:solidFill>
              <a:schemeClr val="tx1"/>
            </a:solidFill>
            <a:round/>
            <a:headEnd/>
            <a:tailEnd type="triangle" w="med" len="med"/>
          </a:ln>
        </p:spPr>
        <p:txBody>
          <a:bodyPr wrap="none" anchor="ctr"/>
          <a:lstStyle/>
          <a:p>
            <a:endParaRPr lang="fr-FR"/>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round/>
            <a:headEnd/>
            <a:tailEnd type="triangle" w="med" len="med"/>
          </a:ln>
        </p:spPr>
        <p:txBody>
          <a:bodyPr wrap="none" anchor="ctr"/>
          <a:lstStyle/>
          <a:p>
            <a:endParaRPr lang="fr-FR"/>
          </a:p>
        </p:txBody>
      </p:sp>
      <p:sp>
        <p:nvSpPr>
          <p:cNvPr id="56348" name="Line 1052"/>
          <p:cNvSpPr>
            <a:spLocks noChangeShapeType="1"/>
          </p:cNvSpPr>
          <p:nvPr/>
        </p:nvSpPr>
        <p:spPr bwMode="auto">
          <a:xfrm flipV="1">
            <a:off x="1752600" y="2895600"/>
            <a:ext cx="152400" cy="381000"/>
          </a:xfrm>
          <a:prstGeom prst="line">
            <a:avLst/>
          </a:prstGeom>
          <a:noFill/>
          <a:ln w="38100">
            <a:solidFill>
              <a:schemeClr val="tx1"/>
            </a:solidFill>
            <a:round/>
            <a:headEnd/>
            <a:tailEnd type="triangle" w="med" len="med"/>
          </a:ln>
        </p:spPr>
        <p:txBody>
          <a:bodyPr wrap="none" anchor="ctr"/>
          <a:lstStyle/>
          <a:p>
            <a:endParaRPr lang="fr-FR"/>
          </a:p>
        </p:txBody>
      </p:sp>
      <p:sp>
        <p:nvSpPr>
          <p:cNvPr id="56349" name="Line 1053"/>
          <p:cNvSpPr>
            <a:spLocks noChangeShapeType="1"/>
          </p:cNvSpPr>
          <p:nvPr/>
        </p:nvSpPr>
        <p:spPr bwMode="auto">
          <a:xfrm flipV="1">
            <a:off x="4114800" y="1752600"/>
            <a:ext cx="2209800" cy="120650"/>
          </a:xfrm>
          <a:prstGeom prst="line">
            <a:avLst/>
          </a:prstGeom>
          <a:noFill/>
          <a:ln w="76200">
            <a:solidFill>
              <a:schemeClr val="accent1"/>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1" name="Line 1055"/>
          <p:cNvSpPr>
            <a:spLocks noChangeShapeType="1"/>
          </p:cNvSpPr>
          <p:nvPr/>
        </p:nvSpPr>
        <p:spPr bwMode="auto">
          <a:xfrm flipV="1">
            <a:off x="4343400" y="2438400"/>
            <a:ext cx="2046288"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a:off x="3657600" y="3048000"/>
            <a:ext cx="2590800" cy="76200"/>
          </a:xfrm>
          <a:prstGeom prst="line">
            <a:avLst/>
          </a:prstGeom>
          <a:noFill/>
          <a:ln w="76200">
            <a:solidFill>
              <a:schemeClr val="accent2"/>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7000"/>
            <a:ext cx="4179888" cy="425450"/>
          </a:xfrm>
          <a:prstGeom prst="line">
            <a:avLst/>
          </a:prstGeom>
          <a:noFill/>
          <a:ln w="76200">
            <a:solidFill>
              <a:schemeClr val="accent2"/>
            </a:solidFill>
            <a:round/>
            <a:headEnd/>
            <a:tailEnd type="triangle" w="med" len="med"/>
          </a:ln>
        </p:spPr>
        <p:txBody>
          <a:bodyPr wrap="none" anchor="ctr"/>
          <a:lstStyle/>
          <a:p>
            <a:endParaRPr lang="fr-FR"/>
          </a:p>
        </p:txBody>
      </p:sp>
      <p:sp>
        <p:nvSpPr>
          <p:cNvPr id="56354" name="Line 1058"/>
          <p:cNvSpPr>
            <a:spLocks noChangeShapeType="1"/>
          </p:cNvSpPr>
          <p:nvPr/>
        </p:nvSpPr>
        <p:spPr bwMode="auto">
          <a:xfrm flipV="1">
            <a:off x="4713288" y="4267200"/>
            <a:ext cx="1611312" cy="279400"/>
          </a:xfrm>
          <a:prstGeom prst="line">
            <a:avLst/>
          </a:prstGeom>
          <a:noFill/>
          <a:ln w="76200">
            <a:solidFill>
              <a:srgbClr val="99CCFF"/>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495800" y="5867400"/>
            <a:ext cx="17526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36550" cy="457200"/>
          </a:xfrm>
          <a:prstGeom prst="rect">
            <a:avLst/>
          </a:prstGeom>
          <a:noFill/>
          <a:ln w="9525">
            <a:noFill/>
            <a:miter lim="800000"/>
            <a:headEnd/>
            <a:tailEnd/>
          </a:ln>
        </p:spPr>
        <p:txBody>
          <a:bodyPr wrap="none">
            <a:spAutoFit/>
          </a:bodyPr>
          <a:lstStyle/>
          <a:p>
            <a:r>
              <a:rPr lang="fr-FR">
                <a:solidFill>
                  <a:srgbClr val="CC0066"/>
                </a:solidFill>
              </a:rPr>
              <a:t>0</a:t>
            </a:r>
            <a:endParaRPr lang="fr-FR"/>
          </a:p>
        </p:txBody>
      </p:sp>
      <p:sp>
        <p:nvSpPr>
          <p:cNvPr id="56358" name="Text Box 1062"/>
          <p:cNvSpPr txBox="1">
            <a:spLocks noChangeArrowheads="1"/>
          </p:cNvSpPr>
          <p:nvPr/>
        </p:nvSpPr>
        <p:spPr bwMode="auto">
          <a:xfrm>
            <a:off x="5105400" y="3962400"/>
            <a:ext cx="1143000" cy="457200"/>
          </a:xfrm>
          <a:prstGeom prst="rect">
            <a:avLst/>
          </a:prstGeom>
          <a:noFill/>
          <a:ln w="9525">
            <a:noFill/>
            <a:miter lim="800000"/>
            <a:headEnd/>
            <a:tailEnd/>
          </a:ln>
        </p:spPr>
        <p:txBody>
          <a:bodyPr>
            <a:spAutoFit/>
          </a:bodyPr>
          <a:lstStyle/>
          <a:p>
            <a:r>
              <a:rPr lang="fr-FR">
                <a:solidFill>
                  <a:srgbClr val="99CCFF"/>
                </a:solidFill>
              </a:rPr>
              <a:t>+2(+3)</a:t>
            </a:r>
            <a:endParaRPr lang="fr-F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09600" y="4114800"/>
            <a:ext cx="762000" cy="457200"/>
          </a:xfrm>
          <a:prstGeom prst="rect">
            <a:avLst/>
          </a:prstGeom>
          <a:noFill/>
          <a:ln w="9525">
            <a:noFill/>
            <a:miter lim="800000"/>
            <a:headEnd/>
            <a:tailEnd/>
          </a:ln>
        </p:spPr>
        <p:txBody>
          <a:bodyPr>
            <a:spAutoFit/>
          </a:bodyPr>
          <a:lstStyle/>
          <a:p>
            <a:r>
              <a:rPr lang="fr-FR">
                <a:solidFill>
                  <a:schemeClr val="accent2"/>
                </a:solidFill>
              </a:rPr>
              <a:t>(+3)</a:t>
            </a:r>
          </a:p>
        </p:txBody>
      </p:sp>
      <p:sp>
        <p:nvSpPr>
          <p:cNvPr id="56363" name="Text Box 1069"/>
          <p:cNvSpPr txBox="1">
            <a:spLocks noChangeArrowheads="1"/>
          </p:cNvSpPr>
          <p:nvPr/>
        </p:nvSpPr>
        <p:spPr bwMode="auto">
          <a:xfrm>
            <a:off x="2209800" y="4267200"/>
            <a:ext cx="762000" cy="457200"/>
          </a:xfrm>
          <a:prstGeom prst="rect">
            <a:avLst/>
          </a:prstGeom>
          <a:noFill/>
          <a:ln w="9525">
            <a:noFill/>
            <a:miter lim="800000"/>
            <a:headEnd/>
            <a:tailEnd/>
          </a:ln>
        </p:spPr>
        <p:txBody>
          <a:bodyPr>
            <a:spAutoFit/>
          </a:bodyPr>
          <a:lstStyle/>
          <a:p>
            <a:r>
              <a:rPr lang="fr-FR">
                <a:solidFill>
                  <a:schemeClr val="accent2"/>
                </a:solidFill>
              </a:rPr>
              <a:t>(+2)</a:t>
            </a:r>
          </a:p>
        </p:txBody>
      </p:sp>
      <p:sp>
        <p:nvSpPr>
          <p:cNvPr id="56364" name="Text Box 1070"/>
          <p:cNvSpPr txBox="1">
            <a:spLocks noChangeArrowheads="1"/>
          </p:cNvSpPr>
          <p:nvPr/>
        </p:nvSpPr>
        <p:spPr bwMode="auto">
          <a:xfrm>
            <a:off x="3505200" y="3124200"/>
            <a:ext cx="762000" cy="457200"/>
          </a:xfrm>
          <a:prstGeom prst="rect">
            <a:avLst/>
          </a:prstGeom>
          <a:noFill/>
          <a:ln w="9525">
            <a:noFill/>
            <a:miter lim="800000"/>
            <a:headEnd/>
            <a:tailEnd/>
          </a:ln>
        </p:spPr>
        <p:txBody>
          <a:bodyPr>
            <a:spAutoFit/>
          </a:bodyPr>
          <a:lstStyle/>
          <a:p>
            <a:r>
              <a:rPr lang="fr-FR">
                <a:solidFill>
                  <a:schemeClr val="accent2"/>
                </a:solidFill>
              </a:rPr>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7" name="Espace réservé du numéro de diapositive 46"/>
          <p:cNvSpPr>
            <a:spLocks noGrp="1"/>
          </p:cNvSpPr>
          <p:nvPr>
            <p:ph type="sldNum" sz="quarter" idx="12"/>
          </p:nvPr>
        </p:nvSpPr>
        <p:spPr/>
        <p:txBody>
          <a:bodyPr/>
          <a:lstStyle/>
          <a:p>
            <a:fld id="{CF4668DC-857F-487D-BFFA-8C0CA5037977}" type="slidenum">
              <a:rPr lang="fr-BE" smtClean="0"/>
              <a:pPr/>
              <a:t>55</a:t>
            </a:fld>
            <a:endParaRPr lang="fr-BE"/>
          </a:p>
        </p:txBody>
      </p:sp>
      <p:sp>
        <p:nvSpPr>
          <p:cNvPr id="48" name="Espace réservé du pied de page 47"/>
          <p:cNvSpPr>
            <a:spLocks noGrp="1"/>
          </p:cNvSpPr>
          <p:nvPr>
            <p:ph type="ftr" sz="quarter" idx="11"/>
          </p:nvPr>
        </p:nvSpPr>
        <p:spPr/>
        <p:txBody>
          <a:bodyPr/>
          <a:lstStyle/>
          <a:p>
            <a:r>
              <a:rPr lang="fr-FR" smtClean="0"/>
              <a:t>Jean-Pierre Lees, Stages 3iemes, 19 janvier 2009</a:t>
            </a:r>
            <a:endParaRPr lang="fr-BE"/>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 LAPP Fevrier 2010</a:t>
            </a:r>
            <a:endParaRPr lang="fr-BE"/>
          </a:p>
        </p:txBody>
      </p:sp>
      <p:sp>
        <p:nvSpPr>
          <p:cNvPr id="3" name="ZoneTexte 2"/>
          <p:cNvSpPr txBox="1"/>
          <p:nvPr/>
        </p:nvSpPr>
        <p:spPr>
          <a:xfrm>
            <a:off x="2714612" y="2571744"/>
            <a:ext cx="3597460" cy="1107996"/>
          </a:xfrm>
          <a:prstGeom prst="rect">
            <a:avLst/>
          </a:prstGeom>
          <a:noFill/>
        </p:spPr>
        <p:txBody>
          <a:bodyPr wrap="none" rtlCol="0">
            <a:spAutoFit/>
          </a:bodyPr>
          <a:lstStyle/>
          <a:p>
            <a:r>
              <a:rPr lang="fr-FR" sz="6600" b="1" dirty="0" smtClean="0">
                <a:solidFill>
                  <a:srgbClr val="FF0000"/>
                </a:solidFill>
              </a:rPr>
              <a:t>The End…</a:t>
            </a:r>
            <a:endParaRPr lang="fr-FR" sz="6600" b="1"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1"/>
          <p:cNvSpPr>
            <a:spLocks/>
          </p:cNvSpPr>
          <p:nvPr/>
        </p:nvSpPr>
        <p:spPr bwMode="auto">
          <a:xfrm>
            <a:off x="609600" y="0"/>
            <a:ext cx="44450" cy="1052513"/>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157700"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157701" name="Rectangle 3"/>
          <p:cNvSpPr>
            <a:spLocks noGrp="1" noChangeArrowheads="1"/>
          </p:cNvSpPr>
          <p:nvPr>
            <p:ph type="title"/>
          </p:nvPr>
        </p:nvSpPr>
        <p:spPr>
          <a:xfrm>
            <a:off x="457200" y="0"/>
            <a:ext cx="8001000" cy="914400"/>
          </a:xfrm>
        </p:spPr>
        <p:txBody>
          <a:bodyPr/>
          <a:lstStyle/>
          <a:p>
            <a:pPr eaLnBrk="1" hangingPunct="1"/>
            <a:r>
              <a:rPr lang="fr-FR" sz="3200" b="0" dirty="0" smtClean="0">
                <a:ea typeface="ヒラギノ明朝 ProN W3" charset="-128"/>
                <a:cs typeface="ヒラギノ明朝 ProN W3" charset="-128"/>
              </a:rPr>
              <a:t>Les caractéristiques d’AMS </a:t>
            </a:r>
            <a:endParaRPr lang="en-US" sz="3200" b="0" dirty="0" smtClean="0">
              <a:ea typeface="ヒラギノ明朝 ProN W3" charset="-128"/>
              <a:cs typeface="ヒラギノ明朝 ProN W3" charset="-128"/>
            </a:endParaRPr>
          </a:p>
        </p:txBody>
      </p:sp>
      <p:sp>
        <p:nvSpPr>
          <p:cNvPr id="157702" name="Rectangle 14"/>
          <p:cNvSpPr>
            <a:spLocks noChangeArrowheads="1"/>
          </p:cNvSpPr>
          <p:nvPr/>
        </p:nvSpPr>
        <p:spPr bwMode="auto">
          <a:xfrm>
            <a:off x="1143000" y="5942013"/>
            <a:ext cx="6858000" cy="425450"/>
          </a:xfrm>
          <a:prstGeom prst="rect">
            <a:avLst/>
          </a:prstGeom>
          <a:noFill/>
          <a:ln w="9525">
            <a:noFill/>
            <a:miter lim="800000"/>
            <a:headEnd/>
            <a:tailEnd/>
          </a:ln>
        </p:spPr>
        <p:txBody>
          <a:bodyPr>
            <a:prstTxWarp prst="textNoShape">
              <a:avLst/>
            </a:prstTxWarp>
            <a:spAutoFit/>
          </a:bodyPr>
          <a:lstStyle/>
          <a:p>
            <a:pPr>
              <a:lnSpc>
                <a:spcPct val="110000"/>
              </a:lnSpc>
            </a:pPr>
            <a:endParaRPr lang="en-AU" sz="2000">
              <a:solidFill>
                <a:srgbClr val="000E87"/>
              </a:solidFill>
              <a:latin typeface="Symbol" charset="2"/>
            </a:endParaRPr>
          </a:p>
        </p:txBody>
      </p:sp>
      <p:sp>
        <p:nvSpPr>
          <p:cNvPr id="157703" name="Text Box 17"/>
          <p:cNvSpPr txBox="1">
            <a:spLocks noChangeArrowheads="1"/>
          </p:cNvSpPr>
          <p:nvPr/>
        </p:nvSpPr>
        <p:spPr bwMode="auto">
          <a:xfrm>
            <a:off x="1219200" y="5881688"/>
            <a:ext cx="184150" cy="523875"/>
          </a:xfrm>
          <a:prstGeom prst="rect">
            <a:avLst/>
          </a:prstGeom>
          <a:noFill/>
          <a:ln w="9525">
            <a:noFill/>
            <a:miter lim="800000"/>
            <a:headEnd/>
            <a:tailEnd/>
          </a:ln>
        </p:spPr>
        <p:txBody>
          <a:bodyPr wrap="none">
            <a:prstTxWarp prst="textNoShape">
              <a:avLst/>
            </a:prstTxWarp>
            <a:spAutoFit/>
          </a:bodyPr>
          <a:lstStyle/>
          <a:p>
            <a:endParaRPr lang="de-DE" sz="2800" b="1">
              <a:solidFill>
                <a:srgbClr val="0000FF"/>
              </a:solidFill>
            </a:endParaRPr>
          </a:p>
          <a:p>
            <a:endParaRPr lang="de-DE" sz="2800" b="1">
              <a:solidFill>
                <a:srgbClr val="0000FF"/>
              </a:solidFill>
            </a:endParaRPr>
          </a:p>
        </p:txBody>
      </p:sp>
      <p:sp>
        <p:nvSpPr>
          <p:cNvPr id="157704" name="Line 6"/>
          <p:cNvSpPr>
            <a:spLocks noChangeShapeType="1"/>
          </p:cNvSpPr>
          <p:nvPr/>
        </p:nvSpPr>
        <p:spPr bwMode="auto">
          <a:xfrm>
            <a:off x="1187450" y="1700213"/>
            <a:ext cx="863600" cy="1657350"/>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57705" name="Freeform 7"/>
          <p:cNvSpPr>
            <a:spLocks/>
          </p:cNvSpPr>
          <p:nvPr/>
        </p:nvSpPr>
        <p:spPr bwMode="auto">
          <a:xfrm>
            <a:off x="2051050" y="3357563"/>
            <a:ext cx="288925" cy="935037"/>
          </a:xfrm>
          <a:custGeom>
            <a:avLst/>
            <a:gdLst>
              <a:gd name="T0" fmla="*/ 0 w 182"/>
              <a:gd name="T1" fmla="*/ 0 h 589"/>
              <a:gd name="T2" fmla="*/ 2147483647 w 182"/>
              <a:gd name="T3" fmla="*/ 2147483647 h 589"/>
              <a:gd name="T4" fmla="*/ 2147483647 w 182"/>
              <a:gd name="T5" fmla="*/ 2147483647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prstTxWarp prst="textNoShape">
              <a:avLst/>
            </a:prstTxWarp>
          </a:bodyPr>
          <a:lstStyle/>
          <a:p>
            <a:endParaRPr lang="en-AU"/>
          </a:p>
        </p:txBody>
      </p:sp>
      <p:sp>
        <p:nvSpPr>
          <p:cNvPr id="157706" name="Line 8"/>
          <p:cNvSpPr>
            <a:spLocks noChangeShapeType="1"/>
          </p:cNvSpPr>
          <p:nvPr/>
        </p:nvSpPr>
        <p:spPr bwMode="auto">
          <a:xfrm>
            <a:off x="2339975" y="4221163"/>
            <a:ext cx="25400" cy="1223962"/>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57707" name="Rectangle 71"/>
          <p:cNvSpPr>
            <a:spLocks noChangeArrowheads="1"/>
          </p:cNvSpPr>
          <p:nvPr/>
        </p:nvSpPr>
        <p:spPr bwMode="auto">
          <a:xfrm>
            <a:off x="23314025" y="19262725"/>
            <a:ext cx="3840163" cy="519113"/>
          </a:xfrm>
          <a:prstGeom prst="rect">
            <a:avLst/>
          </a:prstGeom>
          <a:solidFill>
            <a:schemeClr val="bg1"/>
          </a:solidFill>
          <a:ln w="9525">
            <a:noFill/>
            <a:miter lim="800000"/>
            <a:headEnd/>
            <a:tailEnd/>
          </a:ln>
        </p:spPr>
        <p:txBody>
          <a:bodyPr>
            <a:prstTxWarp prst="textNoShape">
              <a:avLst/>
            </a:prstTxWarp>
            <a:spAutoFit/>
          </a:bodyPr>
          <a:lstStyle/>
          <a:p>
            <a:r>
              <a:rPr lang="en-US" sz="1600" b="1">
                <a:solidFill>
                  <a:srgbClr val="FF3300"/>
                </a:solidFill>
              </a:rPr>
              <a:t> </a:t>
            </a:r>
            <a:r>
              <a:rPr lang="en-US" sz="2800" b="1"/>
              <a:t>Front-End Electronics </a:t>
            </a:r>
          </a:p>
        </p:txBody>
      </p:sp>
      <p:sp>
        <p:nvSpPr>
          <p:cNvPr id="157708" name="Rectangle 70"/>
          <p:cNvSpPr>
            <a:spLocks noChangeArrowheads="1"/>
          </p:cNvSpPr>
          <p:nvPr/>
        </p:nvSpPr>
        <p:spPr bwMode="auto">
          <a:xfrm>
            <a:off x="24903113" y="214074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57709" name="Rectangle 70"/>
          <p:cNvSpPr>
            <a:spLocks noChangeArrowheads="1"/>
          </p:cNvSpPr>
          <p:nvPr/>
        </p:nvSpPr>
        <p:spPr bwMode="auto">
          <a:xfrm>
            <a:off x="25055513" y="215598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57710" name="Rectangle 70"/>
          <p:cNvSpPr>
            <a:spLocks noChangeArrowheads="1"/>
          </p:cNvSpPr>
          <p:nvPr/>
        </p:nvSpPr>
        <p:spPr bwMode="auto">
          <a:xfrm>
            <a:off x="25207913" y="217122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57711" name="Rectangle 70"/>
          <p:cNvSpPr>
            <a:spLocks noChangeArrowheads="1"/>
          </p:cNvSpPr>
          <p:nvPr/>
        </p:nvSpPr>
        <p:spPr bwMode="auto">
          <a:xfrm>
            <a:off x="25360313" y="218646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grpSp>
        <p:nvGrpSpPr>
          <p:cNvPr id="2" name="Group 89"/>
          <p:cNvGrpSpPr>
            <a:grpSpLocks/>
          </p:cNvGrpSpPr>
          <p:nvPr/>
        </p:nvGrpSpPr>
        <p:grpSpPr bwMode="auto">
          <a:xfrm>
            <a:off x="228600" y="1219200"/>
            <a:ext cx="8839200" cy="5530850"/>
            <a:chOff x="38" y="626"/>
            <a:chExt cx="5712" cy="3532"/>
          </a:xfrm>
        </p:grpSpPr>
        <p:sp>
          <p:nvSpPr>
            <p:cNvPr id="157714" name="Rectangle 3"/>
            <p:cNvSpPr>
              <a:spLocks noChangeArrowheads="1"/>
            </p:cNvSpPr>
            <p:nvPr/>
          </p:nvSpPr>
          <p:spPr bwMode="auto">
            <a:xfrm>
              <a:off x="44" y="3684"/>
              <a:ext cx="775" cy="474"/>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5" name="Rectangle 4"/>
            <p:cNvSpPr>
              <a:spLocks noChangeArrowheads="1"/>
            </p:cNvSpPr>
            <p:nvPr/>
          </p:nvSpPr>
          <p:spPr bwMode="auto">
            <a:xfrm>
              <a:off x="4061" y="2145"/>
              <a:ext cx="652" cy="474"/>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6" name="Rectangle 5"/>
            <p:cNvSpPr>
              <a:spLocks noChangeArrowheads="1"/>
            </p:cNvSpPr>
            <p:nvPr/>
          </p:nvSpPr>
          <p:spPr bwMode="auto">
            <a:xfrm>
              <a:off x="1471" y="1670"/>
              <a:ext cx="795" cy="475"/>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7" name="Rectangle 6"/>
            <p:cNvSpPr>
              <a:spLocks noChangeArrowheads="1"/>
            </p:cNvSpPr>
            <p:nvPr/>
          </p:nvSpPr>
          <p:spPr bwMode="auto">
            <a:xfrm>
              <a:off x="4061" y="1670"/>
              <a:ext cx="652" cy="475"/>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8" name="Rectangle 7"/>
            <p:cNvSpPr>
              <a:spLocks noChangeArrowheads="1"/>
            </p:cNvSpPr>
            <p:nvPr/>
          </p:nvSpPr>
          <p:spPr bwMode="auto">
            <a:xfrm>
              <a:off x="1573" y="752"/>
              <a:ext cx="1342" cy="323"/>
            </a:xfrm>
            <a:prstGeom prst="rect">
              <a:avLst/>
            </a:prstGeom>
            <a:noFill/>
            <a:ln w="19050">
              <a:noFill/>
              <a:miter lim="800000"/>
              <a:headEnd/>
              <a:tailEnd/>
            </a:ln>
          </p:spPr>
          <p:txBody>
            <a:bodyPr lIns="45720" rIns="45720">
              <a:prstTxWarp prst="textNoShape">
                <a:avLst/>
              </a:prstTxWarp>
            </a:bodyPr>
            <a:lstStyle/>
            <a:p>
              <a:pPr>
                <a:spcBef>
                  <a:spcPct val="20000"/>
                </a:spcBef>
              </a:pPr>
              <a:r>
                <a:rPr lang="en-US" sz="2400">
                  <a:solidFill>
                    <a:srgbClr val="0080FF"/>
                  </a:solidFill>
                  <a:latin typeface="Arial" charset="0"/>
                </a:rPr>
                <a:t>He,Li,Be,..Fe</a:t>
              </a:r>
              <a:endParaRPr lang="en-US" sz="2800">
                <a:solidFill>
                  <a:srgbClr val="0080FF"/>
                </a:solidFill>
                <a:latin typeface="Arial" charset="0"/>
              </a:endParaRPr>
            </a:p>
          </p:txBody>
        </p:sp>
        <p:sp>
          <p:nvSpPr>
            <p:cNvPr id="157719" name="Rectangle 8"/>
            <p:cNvSpPr>
              <a:spLocks noChangeArrowheads="1"/>
            </p:cNvSpPr>
            <p:nvPr/>
          </p:nvSpPr>
          <p:spPr bwMode="auto">
            <a:xfrm>
              <a:off x="1004" y="696"/>
              <a:ext cx="632" cy="435"/>
            </a:xfrm>
            <a:prstGeom prst="rect">
              <a:avLst/>
            </a:prstGeom>
            <a:noFill/>
            <a:ln w="19050">
              <a:noFill/>
              <a:miter lim="800000"/>
              <a:headEnd/>
              <a:tailEnd/>
            </a:ln>
          </p:spPr>
          <p:txBody>
            <a:bodyPr lIns="45720" rIns="45720">
              <a:prstTxWarp prst="textNoShape">
                <a:avLst/>
              </a:prstTxWarp>
            </a:bodyPr>
            <a:lstStyle/>
            <a:p>
              <a:pPr algn="ctr">
                <a:spcBef>
                  <a:spcPct val="20000"/>
                </a:spcBef>
              </a:pPr>
              <a:r>
                <a:rPr lang="en-US" sz="2800" dirty="0">
                  <a:solidFill>
                    <a:srgbClr val="0080FF"/>
                  </a:solidFill>
                  <a:latin typeface="Arial" charset="0"/>
                </a:rPr>
                <a:t>P</a:t>
              </a:r>
            </a:p>
          </p:txBody>
        </p:sp>
        <p:sp>
          <p:nvSpPr>
            <p:cNvPr id="157720" name="Rectangle 9"/>
            <p:cNvSpPr>
              <a:spLocks noChangeArrowheads="1"/>
            </p:cNvSpPr>
            <p:nvPr/>
          </p:nvSpPr>
          <p:spPr bwMode="auto">
            <a:xfrm>
              <a:off x="629" y="669"/>
              <a:ext cx="528" cy="421"/>
            </a:xfrm>
            <a:prstGeom prst="rect">
              <a:avLst/>
            </a:prstGeom>
            <a:noFill/>
            <a:ln w="19050">
              <a:noFill/>
              <a:miter lim="800000"/>
              <a:headEnd/>
              <a:tailEnd/>
            </a:ln>
          </p:spPr>
          <p:txBody>
            <a:bodyPr lIns="45720" rIns="45720">
              <a:prstTxWarp prst="textNoShape">
                <a:avLst/>
              </a:prstTxWarp>
            </a:bodyPr>
            <a:lstStyle/>
            <a:p>
              <a:pPr algn="ctr">
                <a:spcBef>
                  <a:spcPct val="20000"/>
                </a:spcBef>
              </a:pPr>
              <a:r>
                <a:rPr lang="en-US" sz="2800" dirty="0">
                  <a:solidFill>
                    <a:srgbClr val="0080FF"/>
                  </a:solidFill>
                  <a:latin typeface="Arial" charset="0"/>
                </a:rPr>
                <a:t>e</a:t>
              </a:r>
              <a:r>
                <a:rPr lang="en-US" sz="2800" baseline="30000" dirty="0">
                  <a:solidFill>
                    <a:srgbClr val="0080FF"/>
                  </a:solidFill>
                  <a:latin typeface="Arial" charset="0"/>
                </a:rPr>
                <a:t>–</a:t>
              </a:r>
              <a:endParaRPr lang="en-US" sz="2800" dirty="0">
                <a:solidFill>
                  <a:srgbClr val="0080FF"/>
                </a:solidFill>
                <a:latin typeface="Arial" charset="0"/>
              </a:endParaRPr>
            </a:p>
          </p:txBody>
        </p:sp>
        <p:sp>
          <p:nvSpPr>
            <p:cNvPr id="157721" name="Rectangle 10"/>
            <p:cNvSpPr>
              <a:spLocks noChangeArrowheads="1"/>
            </p:cNvSpPr>
            <p:nvPr/>
          </p:nvSpPr>
          <p:spPr bwMode="auto">
            <a:xfrm>
              <a:off x="4852" y="627"/>
              <a:ext cx="875" cy="571"/>
            </a:xfrm>
            <a:prstGeom prst="rect">
              <a:avLst/>
            </a:prstGeom>
            <a:noFill/>
            <a:ln w="19050">
              <a:noFill/>
              <a:miter lim="800000"/>
              <a:headEnd/>
              <a:tailEnd/>
            </a:ln>
          </p:spPr>
          <p:txBody>
            <a:bodyPr lIns="45720" rIns="45720" anchor="ctr">
              <a:prstTxWarp prst="textNoShape">
                <a:avLst/>
              </a:prstTxWarp>
            </a:bodyPr>
            <a:lstStyle/>
            <a:p>
              <a:pPr algn="ctr">
                <a:spcBef>
                  <a:spcPct val="20000"/>
                </a:spcBef>
              </a:pPr>
              <a:r>
                <a:rPr lang="en-US" sz="2400" dirty="0">
                  <a:solidFill>
                    <a:srgbClr val="0080FF"/>
                  </a:solidFill>
                  <a:latin typeface="Arial" charset="0"/>
                </a:rPr>
                <a:t>He, C</a:t>
              </a:r>
              <a:endParaRPr lang="en-US" sz="2800" dirty="0">
                <a:solidFill>
                  <a:srgbClr val="0080FF"/>
                </a:solidFill>
                <a:latin typeface="Arial" charset="0"/>
              </a:endParaRPr>
            </a:p>
          </p:txBody>
        </p:sp>
        <p:sp>
          <p:nvSpPr>
            <p:cNvPr id="157722" name="Rectangle 11"/>
            <p:cNvSpPr>
              <a:spLocks noChangeArrowheads="1"/>
            </p:cNvSpPr>
            <p:nvPr/>
          </p:nvSpPr>
          <p:spPr bwMode="auto">
            <a:xfrm>
              <a:off x="4218" y="627"/>
              <a:ext cx="795" cy="571"/>
            </a:xfrm>
            <a:prstGeom prst="rect">
              <a:avLst/>
            </a:prstGeom>
            <a:noFill/>
            <a:ln w="19050">
              <a:noFill/>
              <a:miter lim="800000"/>
              <a:headEnd/>
              <a:tailEnd/>
            </a:ln>
          </p:spPr>
          <p:txBody>
            <a:bodyPr lIns="45720" rIns="45720" anchor="ctr">
              <a:prstTxWarp prst="textNoShape">
                <a:avLst/>
              </a:prstTxWarp>
            </a:bodyPr>
            <a:lstStyle/>
            <a:p>
              <a:pPr algn="ctr">
                <a:spcBef>
                  <a:spcPct val="20000"/>
                </a:spcBef>
              </a:pPr>
              <a:r>
                <a:rPr lang="en-US" sz="2800" dirty="0">
                  <a:solidFill>
                    <a:srgbClr val="0080FF"/>
                  </a:solidFill>
                  <a:latin typeface="Arial" charset="0"/>
                </a:rPr>
                <a:t>P, D</a:t>
              </a:r>
            </a:p>
          </p:txBody>
        </p:sp>
        <p:sp>
          <p:nvSpPr>
            <p:cNvPr id="157723" name="Rectangle 12"/>
            <p:cNvSpPr>
              <a:spLocks noChangeArrowheads="1"/>
            </p:cNvSpPr>
            <p:nvPr/>
          </p:nvSpPr>
          <p:spPr bwMode="auto">
            <a:xfrm>
              <a:off x="3771" y="674"/>
              <a:ext cx="545" cy="478"/>
            </a:xfrm>
            <a:prstGeom prst="rect">
              <a:avLst/>
            </a:prstGeom>
            <a:noFill/>
            <a:ln w="19050">
              <a:noFill/>
              <a:miter lim="800000"/>
              <a:headEnd/>
              <a:tailEnd/>
            </a:ln>
          </p:spPr>
          <p:txBody>
            <a:bodyPr lIns="45720" rIns="45720">
              <a:prstTxWarp prst="textNoShape">
                <a:avLst/>
              </a:prstTxWarp>
            </a:bodyPr>
            <a:lstStyle/>
            <a:p>
              <a:pPr>
                <a:spcBef>
                  <a:spcPct val="20000"/>
                </a:spcBef>
              </a:pPr>
              <a:r>
                <a:rPr lang="en-US" sz="2800">
                  <a:solidFill>
                    <a:srgbClr val="0080FF"/>
                  </a:solidFill>
                  <a:latin typeface="Arial" charset="0"/>
                </a:rPr>
                <a:t>e</a:t>
              </a:r>
              <a:r>
                <a:rPr lang="en-US" sz="2800" baseline="30000">
                  <a:solidFill>
                    <a:srgbClr val="0080FF"/>
                  </a:solidFill>
                  <a:latin typeface="Arial" charset="0"/>
                </a:rPr>
                <a:t>+</a:t>
              </a:r>
              <a:endParaRPr lang="en-US" sz="2800">
                <a:solidFill>
                  <a:srgbClr val="0080FF"/>
                </a:solidFill>
                <a:latin typeface="Arial" charset="0"/>
              </a:endParaRPr>
            </a:p>
          </p:txBody>
        </p:sp>
        <p:sp>
          <p:nvSpPr>
            <p:cNvPr id="157724" name="Line 13"/>
            <p:cNvSpPr>
              <a:spLocks noChangeShapeType="1"/>
            </p:cNvSpPr>
            <p:nvPr/>
          </p:nvSpPr>
          <p:spPr bwMode="auto">
            <a:xfrm>
              <a:off x="39" y="626"/>
              <a:ext cx="5600" cy="0"/>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25" name="Line 14"/>
            <p:cNvSpPr>
              <a:spLocks noChangeShapeType="1"/>
            </p:cNvSpPr>
            <p:nvPr/>
          </p:nvSpPr>
          <p:spPr bwMode="auto">
            <a:xfrm>
              <a:off x="44" y="1197"/>
              <a:ext cx="5599"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6" name="Line 15"/>
            <p:cNvSpPr>
              <a:spLocks noChangeShapeType="1"/>
            </p:cNvSpPr>
            <p:nvPr/>
          </p:nvSpPr>
          <p:spPr bwMode="auto">
            <a:xfrm>
              <a:off x="44" y="1670"/>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7" name="Line 16"/>
            <p:cNvSpPr>
              <a:spLocks noChangeShapeType="1"/>
            </p:cNvSpPr>
            <p:nvPr/>
          </p:nvSpPr>
          <p:spPr bwMode="auto">
            <a:xfrm>
              <a:off x="44" y="2145"/>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8" name="Line 17"/>
            <p:cNvSpPr>
              <a:spLocks noChangeShapeType="1"/>
            </p:cNvSpPr>
            <p:nvPr/>
          </p:nvSpPr>
          <p:spPr bwMode="auto">
            <a:xfrm>
              <a:off x="44" y="2619"/>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9" name="Line 18"/>
            <p:cNvSpPr>
              <a:spLocks noChangeShapeType="1"/>
            </p:cNvSpPr>
            <p:nvPr/>
          </p:nvSpPr>
          <p:spPr bwMode="auto">
            <a:xfrm>
              <a:off x="44" y="3093"/>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0" name="Line 19"/>
            <p:cNvSpPr>
              <a:spLocks noChangeShapeType="1"/>
            </p:cNvSpPr>
            <p:nvPr/>
          </p:nvSpPr>
          <p:spPr bwMode="auto">
            <a:xfrm>
              <a:off x="44" y="3684"/>
              <a:ext cx="5594"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1" name="Line 20"/>
            <p:cNvSpPr>
              <a:spLocks noChangeShapeType="1"/>
            </p:cNvSpPr>
            <p:nvPr/>
          </p:nvSpPr>
          <p:spPr bwMode="auto">
            <a:xfrm>
              <a:off x="44" y="4158"/>
              <a:ext cx="5594" cy="0"/>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32" name="Line 21"/>
            <p:cNvSpPr>
              <a:spLocks noChangeShapeType="1"/>
            </p:cNvSpPr>
            <p:nvPr/>
          </p:nvSpPr>
          <p:spPr bwMode="auto">
            <a:xfrm>
              <a:off x="44" y="626"/>
              <a:ext cx="0" cy="3532"/>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33" name="Line 22"/>
            <p:cNvSpPr>
              <a:spLocks noChangeShapeType="1"/>
            </p:cNvSpPr>
            <p:nvPr/>
          </p:nvSpPr>
          <p:spPr bwMode="auto">
            <a:xfrm>
              <a:off x="616" y="626"/>
              <a:ext cx="0" cy="3532"/>
            </a:xfrm>
            <a:prstGeom prst="line">
              <a:avLst/>
            </a:prstGeom>
            <a:noFill/>
            <a:ln w="38100">
              <a:solidFill>
                <a:schemeClr val="tx1"/>
              </a:solidFill>
              <a:round/>
              <a:headEnd/>
              <a:tailEnd/>
            </a:ln>
          </p:spPr>
          <p:txBody>
            <a:bodyPr lIns="45720" rIns="45720" anchor="ctr" anchorCtr="1">
              <a:prstTxWarp prst="textNoShape">
                <a:avLst/>
              </a:prstTxWarp>
              <a:spAutoFit/>
            </a:bodyPr>
            <a:lstStyle/>
            <a:p>
              <a:endParaRPr lang="en-US"/>
            </a:p>
          </p:txBody>
        </p:sp>
        <p:sp>
          <p:nvSpPr>
            <p:cNvPr id="157734" name="Line 23"/>
            <p:cNvSpPr>
              <a:spLocks noChangeShapeType="1"/>
            </p:cNvSpPr>
            <p:nvPr/>
          </p:nvSpPr>
          <p:spPr bwMode="auto">
            <a:xfrm>
              <a:off x="4254" y="626"/>
              <a:ext cx="0" cy="3061"/>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5" name="Line 24"/>
            <p:cNvSpPr>
              <a:spLocks noChangeShapeType="1"/>
            </p:cNvSpPr>
            <p:nvPr/>
          </p:nvSpPr>
          <p:spPr bwMode="auto">
            <a:xfrm>
              <a:off x="1080" y="626"/>
              <a:ext cx="0" cy="3068"/>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6" name="Line 25"/>
            <p:cNvSpPr>
              <a:spLocks noChangeShapeType="1"/>
            </p:cNvSpPr>
            <p:nvPr/>
          </p:nvSpPr>
          <p:spPr bwMode="auto">
            <a:xfrm>
              <a:off x="3076" y="626"/>
              <a:ext cx="0" cy="3053"/>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pic>
          <p:nvPicPr>
            <p:cNvPr id="157737" name="Picture 26" descr="y03K193_13eTeV"/>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3857" y="1202"/>
              <a:ext cx="259" cy="455"/>
            </a:xfrm>
            <a:prstGeom prst="rect">
              <a:avLst/>
            </a:prstGeom>
            <a:noFill/>
            <a:ln w="9525">
              <a:noFill/>
              <a:miter lim="800000"/>
              <a:headEnd/>
              <a:tailEnd/>
            </a:ln>
          </p:spPr>
        </p:pic>
        <p:pic>
          <p:nvPicPr>
            <p:cNvPr id="157738" name="Picture 27"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187" y="1339"/>
              <a:ext cx="190" cy="181"/>
            </a:xfrm>
            <a:prstGeom prst="rect">
              <a:avLst/>
            </a:prstGeom>
            <a:noFill/>
            <a:ln w="9525">
              <a:noFill/>
              <a:miter lim="800000"/>
              <a:headEnd/>
              <a:tailEnd/>
            </a:ln>
          </p:spPr>
        </p:pic>
        <p:pic>
          <p:nvPicPr>
            <p:cNvPr id="157739" name="Picture 28"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498" y="1349"/>
              <a:ext cx="159" cy="150"/>
            </a:xfrm>
            <a:prstGeom prst="rect">
              <a:avLst/>
            </a:prstGeom>
            <a:noFill/>
            <a:ln w="9525">
              <a:noFill/>
              <a:miter lim="800000"/>
              <a:headEnd/>
              <a:tailEnd/>
            </a:ln>
          </p:spPr>
        </p:pic>
        <p:pic>
          <p:nvPicPr>
            <p:cNvPr id="157740" name="Picture 29"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697" y="3111"/>
              <a:ext cx="289" cy="516"/>
            </a:xfrm>
            <a:prstGeom prst="rect">
              <a:avLst/>
            </a:prstGeom>
            <a:noFill/>
            <a:ln w="9525">
              <a:noFill/>
              <a:miter lim="800000"/>
              <a:headEnd/>
              <a:tailEnd/>
            </a:ln>
          </p:spPr>
        </p:pic>
        <p:pic>
          <p:nvPicPr>
            <p:cNvPr id="157741" name="Picture 30" descr="y03K193_13eTeV"/>
            <p:cNvPicPr>
              <a:picLocks noChangeAspect="1" noChangeArrowheads="1"/>
            </p:cNvPicPr>
            <p:nvPr/>
          </p:nvPicPr>
          <p:blipFill>
            <a:blip r:embed="rId7" cstate="print">
              <a:clrChange>
                <a:clrFrom>
                  <a:srgbClr val="FFFFFE"/>
                </a:clrFrom>
                <a:clrTo>
                  <a:srgbClr val="FFFFFE">
                    <a:alpha val="0"/>
                  </a:srgbClr>
                </a:clrTo>
              </a:clrChange>
            </a:blip>
            <a:srcRect/>
            <a:stretch>
              <a:fillRect/>
            </a:stretch>
          </p:blipFill>
          <p:spPr bwMode="auto">
            <a:xfrm>
              <a:off x="4526" y="3153"/>
              <a:ext cx="156" cy="506"/>
            </a:xfrm>
            <a:prstGeom prst="rect">
              <a:avLst/>
            </a:prstGeom>
            <a:noFill/>
            <a:ln w="9525">
              <a:noFill/>
              <a:miter lim="800000"/>
              <a:headEnd/>
              <a:tailEnd/>
            </a:ln>
          </p:spPr>
        </p:pic>
        <p:pic>
          <p:nvPicPr>
            <p:cNvPr id="157742" name="Picture 31" descr="y03K193_13eTeV"/>
            <p:cNvPicPr>
              <a:picLocks noChangeAspect="1" noChangeArrowheads="1"/>
            </p:cNvPicPr>
            <p:nvPr/>
          </p:nvPicPr>
          <p:blipFill>
            <a:blip r:embed="rId8" cstate="print">
              <a:clrChange>
                <a:clrFrom>
                  <a:srgbClr val="FFFFFE"/>
                </a:clrFrom>
                <a:clrTo>
                  <a:srgbClr val="FFFFFE">
                    <a:alpha val="0"/>
                  </a:srgbClr>
                </a:clrTo>
              </a:clrChange>
            </a:blip>
            <a:srcRect/>
            <a:stretch>
              <a:fillRect/>
            </a:stretch>
          </p:blipFill>
          <p:spPr bwMode="auto">
            <a:xfrm>
              <a:off x="5104" y="3194"/>
              <a:ext cx="242" cy="422"/>
            </a:xfrm>
            <a:prstGeom prst="rect">
              <a:avLst/>
            </a:prstGeom>
            <a:noFill/>
            <a:ln w="9525">
              <a:noFill/>
              <a:miter lim="800000"/>
              <a:headEnd/>
              <a:tailEnd/>
            </a:ln>
          </p:spPr>
        </p:pic>
        <p:pic>
          <p:nvPicPr>
            <p:cNvPr id="157743" name="Picture 32" descr="y03K193_13eTeV"/>
            <p:cNvPicPr>
              <a:picLocks noChangeAspect="1" noChangeArrowheads="1"/>
            </p:cNvPicPr>
            <p:nvPr/>
          </p:nvPicPr>
          <p:blipFill>
            <a:blip r:embed="rId9" cstate="print">
              <a:clrChange>
                <a:clrFrom>
                  <a:srgbClr val="FFFFFE"/>
                </a:clrFrom>
                <a:clrTo>
                  <a:srgbClr val="FFFFFE">
                    <a:alpha val="0"/>
                  </a:srgbClr>
                </a:clrTo>
              </a:clrChange>
            </a:blip>
            <a:srcRect/>
            <a:stretch>
              <a:fillRect/>
            </a:stretch>
          </p:blipFill>
          <p:spPr bwMode="auto">
            <a:xfrm>
              <a:off x="2163" y="3168"/>
              <a:ext cx="298" cy="516"/>
            </a:xfrm>
            <a:prstGeom prst="rect">
              <a:avLst/>
            </a:prstGeom>
            <a:noFill/>
            <a:ln w="9525">
              <a:noFill/>
              <a:miter lim="800000"/>
              <a:headEnd/>
              <a:tailEnd/>
            </a:ln>
          </p:spPr>
        </p:pic>
        <p:sp>
          <p:nvSpPr>
            <p:cNvPr id="52" name="Text Box 33"/>
            <p:cNvSpPr txBox="1">
              <a:spLocks noChangeArrowheads="1"/>
            </p:cNvSpPr>
            <p:nvPr/>
          </p:nvSpPr>
          <p:spPr bwMode="auto">
            <a:xfrm>
              <a:off x="131" y="1271"/>
              <a:ext cx="399" cy="252"/>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11880B"/>
                  </a:solidFill>
                  <a:latin typeface="+mj-lt"/>
                  <a:ea typeface="ＭＳ Ｐゴシック" charset="-128"/>
                  <a:cs typeface="ＭＳ Ｐゴシック" charset="-128"/>
                </a:rPr>
                <a:t>TRD</a:t>
              </a:r>
            </a:p>
          </p:txBody>
        </p:sp>
        <p:sp>
          <p:nvSpPr>
            <p:cNvPr id="53" name="Text Box 34"/>
            <p:cNvSpPr txBox="1">
              <a:spLocks noChangeArrowheads="1"/>
            </p:cNvSpPr>
            <p:nvPr/>
          </p:nvSpPr>
          <p:spPr bwMode="auto">
            <a:xfrm>
              <a:off x="144" y="1748"/>
              <a:ext cx="387" cy="246"/>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804000"/>
                  </a:solidFill>
                  <a:latin typeface="+mj-lt"/>
                  <a:ea typeface="ＭＳ Ｐゴシック" charset="-128"/>
                  <a:cs typeface="ＭＳ Ｐゴシック" charset="-128"/>
                </a:rPr>
                <a:t>TOF</a:t>
              </a:r>
            </a:p>
          </p:txBody>
        </p:sp>
        <p:sp>
          <p:nvSpPr>
            <p:cNvPr id="54" name="Text Box 35"/>
            <p:cNvSpPr txBox="1">
              <a:spLocks noChangeArrowheads="1"/>
            </p:cNvSpPr>
            <p:nvPr/>
          </p:nvSpPr>
          <p:spPr bwMode="auto">
            <a:xfrm>
              <a:off x="38" y="2238"/>
              <a:ext cx="608" cy="252"/>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FF0080"/>
                  </a:solidFill>
                  <a:latin typeface="+mj-lt"/>
                  <a:ea typeface="ＭＳ Ｐゴシック" charset="-128"/>
                  <a:cs typeface="ＭＳ Ｐゴシック" charset="-128"/>
                </a:rPr>
                <a:t>Tracker</a:t>
              </a:r>
            </a:p>
          </p:txBody>
        </p:sp>
        <p:sp>
          <p:nvSpPr>
            <p:cNvPr id="55" name="Text Box 36"/>
            <p:cNvSpPr txBox="1">
              <a:spLocks noChangeArrowheads="1"/>
            </p:cNvSpPr>
            <p:nvPr/>
          </p:nvSpPr>
          <p:spPr bwMode="auto">
            <a:xfrm>
              <a:off x="113" y="2744"/>
              <a:ext cx="480" cy="252"/>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008080"/>
                  </a:solidFill>
                  <a:latin typeface="+mj-lt"/>
                  <a:ea typeface="ＭＳ Ｐゴシック" charset="-128"/>
                  <a:cs typeface="ＭＳ Ｐゴシック" charset="-128"/>
                </a:rPr>
                <a:t>RICH</a:t>
              </a:r>
            </a:p>
          </p:txBody>
        </p:sp>
        <p:sp>
          <p:nvSpPr>
            <p:cNvPr id="56" name="Text Box 37"/>
            <p:cNvSpPr txBox="1">
              <a:spLocks noChangeArrowheads="1"/>
            </p:cNvSpPr>
            <p:nvPr/>
          </p:nvSpPr>
          <p:spPr bwMode="auto">
            <a:xfrm>
              <a:off x="96" y="3208"/>
              <a:ext cx="502" cy="250"/>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0000CC"/>
                  </a:solidFill>
                  <a:latin typeface="+mn-lt"/>
                  <a:ea typeface="ＭＳ Ｐゴシック" charset="-128"/>
                  <a:cs typeface="ＭＳ Ｐゴシック" charset="-128"/>
                </a:rPr>
                <a:t>ECAL</a:t>
              </a:r>
            </a:p>
          </p:txBody>
        </p:sp>
        <p:sp>
          <p:nvSpPr>
            <p:cNvPr id="157749" name="Text Box 38"/>
            <p:cNvSpPr txBox="1">
              <a:spLocks noChangeArrowheads="1"/>
            </p:cNvSpPr>
            <p:nvPr/>
          </p:nvSpPr>
          <p:spPr bwMode="auto">
            <a:xfrm>
              <a:off x="4384" y="712"/>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sp>
          <p:nvSpPr>
            <p:cNvPr id="157750" name="Text Box 39"/>
            <p:cNvSpPr txBox="1">
              <a:spLocks noChangeArrowheads="1"/>
            </p:cNvSpPr>
            <p:nvPr/>
          </p:nvSpPr>
          <p:spPr bwMode="auto">
            <a:xfrm>
              <a:off x="4665" y="712"/>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sp>
          <p:nvSpPr>
            <p:cNvPr id="157751" name="Text Box 40"/>
            <p:cNvSpPr txBox="1">
              <a:spLocks noChangeArrowheads="1"/>
            </p:cNvSpPr>
            <p:nvPr/>
          </p:nvSpPr>
          <p:spPr bwMode="auto">
            <a:xfrm>
              <a:off x="5073" y="712"/>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sp>
          <p:nvSpPr>
            <p:cNvPr id="157752" name="Text Box 41"/>
            <p:cNvSpPr txBox="1">
              <a:spLocks noChangeArrowheads="1"/>
            </p:cNvSpPr>
            <p:nvPr/>
          </p:nvSpPr>
          <p:spPr bwMode="auto">
            <a:xfrm>
              <a:off x="5394" y="728"/>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pic>
          <p:nvPicPr>
            <p:cNvPr id="157753" name="Picture 42" descr="y03K193_13eTeV"/>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748" y="1209"/>
              <a:ext cx="269" cy="470"/>
            </a:xfrm>
            <a:prstGeom prst="rect">
              <a:avLst/>
            </a:prstGeom>
            <a:noFill/>
            <a:ln w="9525">
              <a:noFill/>
              <a:miter lim="800000"/>
              <a:headEnd/>
              <a:tailEnd/>
            </a:ln>
          </p:spPr>
        </p:pic>
        <p:pic>
          <p:nvPicPr>
            <p:cNvPr id="157754" name="Picture 43"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1209" y="1339"/>
              <a:ext cx="189" cy="181"/>
            </a:xfrm>
            <a:prstGeom prst="rect">
              <a:avLst/>
            </a:prstGeom>
            <a:noFill/>
            <a:ln w="9525">
              <a:noFill/>
              <a:miter lim="800000"/>
              <a:headEnd/>
              <a:tailEnd/>
            </a:ln>
          </p:spPr>
        </p:pic>
        <p:pic>
          <p:nvPicPr>
            <p:cNvPr id="157755" name="Picture 44"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204" y="1339"/>
              <a:ext cx="190" cy="181"/>
            </a:xfrm>
            <a:prstGeom prst="rect">
              <a:avLst/>
            </a:prstGeom>
            <a:noFill/>
            <a:ln w="9525">
              <a:noFill/>
              <a:miter lim="800000"/>
              <a:headEnd/>
              <a:tailEnd/>
            </a:ln>
          </p:spPr>
        </p:pic>
        <p:pic>
          <p:nvPicPr>
            <p:cNvPr id="157756" name="Picture 45"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3888" y="1836"/>
              <a:ext cx="159" cy="150"/>
            </a:xfrm>
            <a:prstGeom prst="rect">
              <a:avLst/>
            </a:prstGeom>
            <a:noFill/>
            <a:ln w="9525">
              <a:noFill/>
              <a:miter lim="800000"/>
              <a:headEnd/>
              <a:tailEnd/>
            </a:ln>
          </p:spPr>
        </p:pic>
        <p:pic>
          <p:nvPicPr>
            <p:cNvPr id="157757" name="Picture 46"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499" y="1774"/>
              <a:ext cx="160" cy="150"/>
            </a:xfrm>
            <a:prstGeom prst="rect">
              <a:avLst/>
            </a:prstGeom>
            <a:noFill/>
            <a:ln w="9525">
              <a:noFill/>
              <a:miter lim="800000"/>
              <a:headEnd/>
              <a:tailEnd/>
            </a:ln>
          </p:spPr>
        </p:pic>
        <p:pic>
          <p:nvPicPr>
            <p:cNvPr id="157758" name="Picture 47"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499" y="1878"/>
              <a:ext cx="160" cy="150"/>
            </a:xfrm>
            <a:prstGeom prst="rect">
              <a:avLst/>
            </a:prstGeom>
            <a:noFill/>
            <a:ln w="9525">
              <a:noFill/>
              <a:miter lim="800000"/>
              <a:headEnd/>
              <a:tailEnd/>
            </a:ln>
          </p:spPr>
        </p:pic>
        <p:sp>
          <p:nvSpPr>
            <p:cNvPr id="157759" name="Arc 48"/>
            <p:cNvSpPr>
              <a:spLocks/>
            </p:cNvSpPr>
            <p:nvPr/>
          </p:nvSpPr>
          <p:spPr bwMode="auto">
            <a:xfrm flipH="1" flipV="1">
              <a:off x="3860"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0" name="Arc 49"/>
            <p:cNvSpPr>
              <a:spLocks/>
            </p:cNvSpPr>
            <p:nvPr/>
          </p:nvSpPr>
          <p:spPr bwMode="auto">
            <a:xfrm flipV="1">
              <a:off x="4475"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1" name="Arc 50"/>
            <p:cNvSpPr>
              <a:spLocks/>
            </p:cNvSpPr>
            <p:nvPr/>
          </p:nvSpPr>
          <p:spPr bwMode="auto">
            <a:xfrm flipV="1">
              <a:off x="711"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2" name="Arc 51"/>
            <p:cNvSpPr>
              <a:spLocks/>
            </p:cNvSpPr>
            <p:nvPr/>
          </p:nvSpPr>
          <p:spPr bwMode="auto">
            <a:xfrm flipH="1" flipV="1">
              <a:off x="1198" y="2264"/>
              <a:ext cx="242"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3" name="Arc 52"/>
            <p:cNvSpPr>
              <a:spLocks/>
            </p:cNvSpPr>
            <p:nvPr/>
          </p:nvSpPr>
          <p:spPr bwMode="auto">
            <a:xfrm flipV="1">
              <a:off x="5118"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0000CC"/>
              </a:solidFill>
              <a:round/>
              <a:headEnd/>
              <a:tailEnd/>
            </a:ln>
          </p:spPr>
          <p:txBody>
            <a:bodyPr wrap="none" lIns="45720" rIns="45720" anchor="ctr">
              <a:prstTxWarp prst="textNoShape">
                <a:avLst/>
              </a:prstTxWarp>
              <a:spAutoFit/>
            </a:bodyPr>
            <a:lstStyle/>
            <a:p>
              <a:endParaRPr lang="en-AU"/>
            </a:p>
          </p:txBody>
        </p:sp>
        <p:sp>
          <p:nvSpPr>
            <p:cNvPr id="157764" name="Arc 53"/>
            <p:cNvSpPr>
              <a:spLocks/>
            </p:cNvSpPr>
            <p:nvPr/>
          </p:nvSpPr>
          <p:spPr bwMode="auto">
            <a:xfrm flipH="1" flipV="1">
              <a:off x="2209"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63500">
              <a:solidFill>
                <a:srgbClr val="0000CC"/>
              </a:solidFill>
              <a:round/>
              <a:headEnd/>
              <a:tailEnd/>
            </a:ln>
          </p:spPr>
          <p:txBody>
            <a:bodyPr wrap="none" lIns="45720" rIns="45720" anchor="ctr">
              <a:prstTxWarp prst="textNoShape">
                <a:avLst/>
              </a:prstTxWarp>
              <a:spAutoFit/>
            </a:bodyPr>
            <a:lstStyle/>
            <a:p>
              <a:endParaRPr lang="en-AU"/>
            </a:p>
          </p:txBody>
        </p:sp>
        <p:sp>
          <p:nvSpPr>
            <p:cNvPr id="157765" name="Oval 54"/>
            <p:cNvSpPr>
              <a:spLocks noChangeArrowheads="1"/>
            </p:cNvSpPr>
            <p:nvPr/>
          </p:nvSpPr>
          <p:spPr bwMode="auto">
            <a:xfrm>
              <a:off x="3850" y="2720"/>
              <a:ext cx="312"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sp>
          <p:nvSpPr>
            <p:cNvPr id="157766" name="Oval 55"/>
            <p:cNvSpPr>
              <a:spLocks noChangeArrowheads="1"/>
            </p:cNvSpPr>
            <p:nvPr/>
          </p:nvSpPr>
          <p:spPr bwMode="auto">
            <a:xfrm>
              <a:off x="5138" y="2720"/>
              <a:ext cx="312" cy="321"/>
            </a:xfrm>
            <a:prstGeom prst="ellipse">
              <a:avLst/>
            </a:prstGeom>
            <a:noFill/>
            <a:ln w="50800" cap="rnd">
              <a:solidFill>
                <a:srgbClr val="0000CC"/>
              </a:solidFill>
              <a:prstDash val="sysDot"/>
              <a:round/>
              <a:headEnd/>
              <a:tailEnd/>
            </a:ln>
          </p:spPr>
          <p:txBody>
            <a:bodyPr wrap="none" lIns="45720" rIns="45720" anchor="ctr">
              <a:prstTxWarp prst="textNoShape">
                <a:avLst/>
              </a:prstTxWarp>
              <a:spAutoFit/>
            </a:bodyPr>
            <a:lstStyle/>
            <a:p>
              <a:endParaRPr lang="en-AU"/>
            </a:p>
          </p:txBody>
        </p:sp>
        <p:sp>
          <p:nvSpPr>
            <p:cNvPr id="157767" name="Oval 56"/>
            <p:cNvSpPr>
              <a:spLocks noChangeArrowheads="1"/>
            </p:cNvSpPr>
            <p:nvPr/>
          </p:nvSpPr>
          <p:spPr bwMode="auto">
            <a:xfrm>
              <a:off x="711" y="2720"/>
              <a:ext cx="312"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sp>
          <p:nvSpPr>
            <p:cNvPr id="157768" name="Oval 57"/>
            <p:cNvSpPr>
              <a:spLocks noChangeArrowheads="1"/>
            </p:cNvSpPr>
            <p:nvPr/>
          </p:nvSpPr>
          <p:spPr bwMode="auto">
            <a:xfrm>
              <a:off x="1775" y="2720"/>
              <a:ext cx="312" cy="321"/>
            </a:xfrm>
            <a:prstGeom prst="ellipse">
              <a:avLst/>
            </a:prstGeom>
            <a:noFill/>
            <a:ln w="31750" cap="rnd">
              <a:solidFill>
                <a:srgbClr val="0000CC"/>
              </a:solidFill>
              <a:prstDash val="sysDot"/>
              <a:round/>
              <a:headEnd/>
              <a:tailEnd/>
            </a:ln>
          </p:spPr>
          <p:txBody>
            <a:bodyPr wrap="none" lIns="45720" rIns="45720" anchor="ctr">
              <a:prstTxWarp prst="textNoShape">
                <a:avLst/>
              </a:prstTxWarp>
              <a:spAutoFit/>
            </a:bodyPr>
            <a:lstStyle/>
            <a:p>
              <a:endParaRPr lang="en-AU"/>
            </a:p>
          </p:txBody>
        </p:sp>
        <p:sp>
          <p:nvSpPr>
            <p:cNvPr id="157769" name="Oval 58"/>
            <p:cNvSpPr>
              <a:spLocks noChangeArrowheads="1"/>
            </p:cNvSpPr>
            <p:nvPr/>
          </p:nvSpPr>
          <p:spPr bwMode="auto">
            <a:xfrm>
              <a:off x="2469" y="2720"/>
              <a:ext cx="311" cy="321"/>
            </a:xfrm>
            <a:prstGeom prst="ellipse">
              <a:avLst/>
            </a:prstGeom>
            <a:noFill/>
            <a:ln w="57150" cap="rnd">
              <a:solidFill>
                <a:srgbClr val="0000CC"/>
              </a:solidFill>
              <a:prstDash val="sysDot"/>
              <a:round/>
              <a:headEnd/>
              <a:tailEnd/>
            </a:ln>
          </p:spPr>
          <p:txBody>
            <a:bodyPr wrap="none" lIns="45720" rIns="45720" anchor="ctr">
              <a:prstTxWarp prst="textNoShape">
                <a:avLst/>
              </a:prstTxWarp>
              <a:spAutoFit/>
            </a:bodyPr>
            <a:lstStyle/>
            <a:p>
              <a:endParaRPr lang="en-AU"/>
            </a:p>
          </p:txBody>
        </p:sp>
        <p:sp>
          <p:nvSpPr>
            <p:cNvPr id="157770" name="Line 59"/>
            <p:cNvSpPr>
              <a:spLocks noChangeShapeType="1"/>
            </p:cNvSpPr>
            <p:nvPr/>
          </p:nvSpPr>
          <p:spPr bwMode="auto">
            <a:xfrm>
              <a:off x="2139" y="2865"/>
              <a:ext cx="261" cy="1"/>
            </a:xfrm>
            <a:prstGeom prst="line">
              <a:avLst/>
            </a:prstGeom>
            <a:noFill/>
            <a:ln w="19050">
              <a:solidFill>
                <a:schemeClr val="tx1"/>
              </a:solidFill>
              <a:round/>
              <a:headEnd/>
              <a:tailEnd type="triangle" w="med" len="med"/>
            </a:ln>
          </p:spPr>
          <p:txBody>
            <a:bodyPr wrap="none" lIns="45720" rIns="45720" anchor="ctr">
              <a:prstTxWarp prst="textNoShape">
                <a:avLst/>
              </a:prstTxWarp>
              <a:spAutoFit/>
            </a:bodyPr>
            <a:lstStyle/>
            <a:p>
              <a:endParaRPr lang="en-US"/>
            </a:p>
          </p:txBody>
        </p:sp>
        <p:pic>
          <p:nvPicPr>
            <p:cNvPr id="157771" name="Picture 60"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3816" y="3111"/>
              <a:ext cx="289" cy="516"/>
            </a:xfrm>
            <a:prstGeom prst="rect">
              <a:avLst/>
            </a:prstGeom>
            <a:noFill/>
            <a:ln w="9525">
              <a:noFill/>
              <a:miter lim="800000"/>
              <a:headEnd/>
              <a:tailEnd/>
            </a:ln>
          </p:spPr>
        </p:pic>
        <p:pic>
          <p:nvPicPr>
            <p:cNvPr id="157772" name="Picture 61" descr="y03K193_13eTeV"/>
            <p:cNvPicPr>
              <a:picLocks noChangeAspect="1" noChangeArrowheads="1"/>
            </p:cNvPicPr>
            <p:nvPr/>
          </p:nvPicPr>
          <p:blipFill>
            <a:blip r:embed="rId7" cstate="print">
              <a:clrChange>
                <a:clrFrom>
                  <a:srgbClr val="FFFFFE"/>
                </a:clrFrom>
                <a:clrTo>
                  <a:srgbClr val="FFFFFE">
                    <a:alpha val="0"/>
                  </a:srgbClr>
                </a:clrTo>
              </a:clrChange>
            </a:blip>
            <a:srcRect/>
            <a:stretch>
              <a:fillRect/>
            </a:stretch>
          </p:blipFill>
          <p:spPr bwMode="auto">
            <a:xfrm>
              <a:off x="1229" y="3153"/>
              <a:ext cx="156" cy="506"/>
            </a:xfrm>
            <a:prstGeom prst="rect">
              <a:avLst/>
            </a:prstGeom>
            <a:noFill/>
            <a:ln w="9525">
              <a:noFill/>
              <a:miter lim="800000"/>
              <a:headEnd/>
              <a:tailEnd/>
            </a:ln>
          </p:spPr>
        </p:pic>
        <p:sp>
          <p:nvSpPr>
            <p:cNvPr id="157773" name="Text Box 62"/>
            <p:cNvSpPr txBox="1">
              <a:spLocks noChangeArrowheads="1"/>
            </p:cNvSpPr>
            <p:nvPr/>
          </p:nvSpPr>
          <p:spPr bwMode="auto">
            <a:xfrm>
              <a:off x="64" y="3771"/>
              <a:ext cx="505" cy="285"/>
            </a:xfrm>
            <a:prstGeom prst="rect">
              <a:avLst/>
            </a:prstGeom>
            <a:noFill/>
            <a:ln w="19050">
              <a:noFill/>
              <a:miter lim="800000"/>
              <a:headEnd/>
              <a:tailEnd/>
            </a:ln>
          </p:spPr>
          <p:txBody>
            <a:bodyPr wrap="none" lIns="45720" rIns="45720" anchor="ctr" anchorCtr="1">
              <a:prstTxWarp prst="textNoShape">
                <a:avLst/>
              </a:prstTxWarp>
              <a:spAutoFit/>
            </a:bodyPr>
            <a:lstStyle/>
            <a:p>
              <a:pPr>
                <a:lnSpc>
                  <a:spcPct val="60000"/>
                </a:lnSpc>
                <a:spcBef>
                  <a:spcPct val="50000"/>
                </a:spcBef>
              </a:pPr>
              <a:r>
                <a:rPr lang="en-US" sz="1400" b="1">
                  <a:solidFill>
                    <a:srgbClr val="FF0C0F"/>
                  </a:solidFill>
                  <a:latin typeface="Arial" charset="0"/>
                  <a:ea typeface="ＭＳ Ｐゴシック" charset="-128"/>
                  <a:cs typeface="ＭＳ Ｐゴシック" charset="-128"/>
                </a:rPr>
                <a:t>Physics</a:t>
              </a:r>
            </a:p>
            <a:p>
              <a:pPr>
                <a:lnSpc>
                  <a:spcPct val="60000"/>
                </a:lnSpc>
                <a:spcBef>
                  <a:spcPct val="50000"/>
                </a:spcBef>
              </a:pPr>
              <a:r>
                <a:rPr lang="en-US" sz="1400" b="1">
                  <a:solidFill>
                    <a:srgbClr val="FF0C0F"/>
                  </a:solidFill>
                  <a:latin typeface="Arial" charset="0"/>
                  <a:ea typeface="ＭＳ Ｐゴシック" charset="-128"/>
                  <a:cs typeface="ＭＳ Ｐゴシック" charset="-128"/>
                </a:rPr>
                <a:t>example</a:t>
              </a:r>
            </a:p>
          </p:txBody>
        </p:sp>
        <p:sp>
          <p:nvSpPr>
            <p:cNvPr id="82" name="Text Box 63"/>
            <p:cNvSpPr txBox="1">
              <a:spLocks noChangeArrowheads="1"/>
            </p:cNvSpPr>
            <p:nvPr/>
          </p:nvSpPr>
          <p:spPr bwMode="auto">
            <a:xfrm>
              <a:off x="4884" y="3842"/>
              <a:ext cx="866" cy="193"/>
            </a:xfrm>
            <a:prstGeom prst="rect">
              <a:avLst/>
            </a:prstGeom>
            <a:noFill/>
            <a:ln w="19050">
              <a:noFill/>
              <a:miter lim="800000"/>
              <a:headEnd/>
              <a:tailEnd/>
            </a:ln>
            <a:effectLst/>
          </p:spPr>
          <p:txBody>
            <a:bodyPr wrap="none" lIns="45720" rIns="45720" anchor="ctr" anchorCtr="1">
              <a:prstTxWarp prst="textNoShape">
                <a:avLst/>
              </a:prstTxWarp>
              <a:spAutoFit/>
            </a:bodyPr>
            <a:lstStyle/>
            <a:p>
              <a:pPr>
                <a:lnSpc>
                  <a:spcPct val="60000"/>
                </a:lnSpc>
                <a:spcBef>
                  <a:spcPct val="50000"/>
                </a:spcBef>
                <a:defRPr/>
              </a:pPr>
              <a:r>
                <a:rPr lang="en-US" sz="2000" b="1" dirty="0">
                  <a:solidFill>
                    <a:srgbClr val="FF0C0F"/>
                  </a:solidFill>
                  <a:latin typeface="+mj-lt"/>
                  <a:ea typeface="ＭＳ Ｐゴシック" charset="-128"/>
                  <a:cs typeface="ＭＳ Ｐゴシック" charset="-128"/>
                </a:rPr>
                <a:t>Antimatter</a:t>
              </a:r>
            </a:p>
          </p:txBody>
        </p:sp>
        <p:sp>
          <p:nvSpPr>
            <p:cNvPr id="83" name="Text Box 64"/>
            <p:cNvSpPr txBox="1">
              <a:spLocks noChangeArrowheads="1"/>
            </p:cNvSpPr>
            <p:nvPr/>
          </p:nvSpPr>
          <p:spPr bwMode="auto">
            <a:xfrm>
              <a:off x="1441" y="3791"/>
              <a:ext cx="1711" cy="291"/>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400" b="1" dirty="0">
                  <a:solidFill>
                    <a:srgbClr val="FF0C0F"/>
                  </a:solidFill>
                  <a:latin typeface="+mj-lt"/>
                  <a:ea typeface="ＭＳ Ｐゴシック" charset="-128"/>
                  <a:cs typeface="ＭＳ Ｐゴシック" charset="-128"/>
                </a:rPr>
                <a:t>Cosmic Ray Physics</a:t>
              </a:r>
            </a:p>
          </p:txBody>
        </p:sp>
        <p:pic>
          <p:nvPicPr>
            <p:cNvPr id="157776" name="Picture 65"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187" y="1743"/>
              <a:ext cx="190" cy="181"/>
            </a:xfrm>
            <a:prstGeom prst="rect">
              <a:avLst/>
            </a:prstGeom>
            <a:noFill/>
            <a:ln w="9525">
              <a:noFill/>
              <a:miter lim="800000"/>
              <a:headEnd/>
              <a:tailEnd/>
            </a:ln>
          </p:spPr>
        </p:pic>
        <p:pic>
          <p:nvPicPr>
            <p:cNvPr id="157777" name="Picture 66"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187" y="1857"/>
              <a:ext cx="190" cy="181"/>
            </a:xfrm>
            <a:prstGeom prst="rect">
              <a:avLst/>
            </a:prstGeom>
            <a:noFill/>
            <a:ln w="9525">
              <a:noFill/>
              <a:miter lim="800000"/>
              <a:headEnd/>
              <a:tailEnd/>
            </a:ln>
          </p:spPr>
        </p:pic>
        <p:sp>
          <p:nvSpPr>
            <p:cNvPr id="86" name="Text Box 67"/>
            <p:cNvSpPr txBox="1">
              <a:spLocks noChangeArrowheads="1"/>
            </p:cNvSpPr>
            <p:nvPr/>
          </p:nvSpPr>
          <p:spPr bwMode="auto">
            <a:xfrm>
              <a:off x="3686" y="3794"/>
              <a:ext cx="1136" cy="213"/>
            </a:xfrm>
            <a:prstGeom prst="rect">
              <a:avLst/>
            </a:prstGeom>
            <a:noFill/>
            <a:ln w="19050">
              <a:noFill/>
              <a:miter lim="800000"/>
              <a:headEnd/>
              <a:tailEnd/>
            </a:ln>
            <a:effectLst/>
          </p:spPr>
          <p:txBody>
            <a:bodyPr wrap="none" lIns="45720" rIns="45720" anchor="ctr" anchorCtr="1">
              <a:prstTxWarp prst="textNoShape">
                <a:avLst/>
              </a:prstTxWarp>
              <a:spAutoFit/>
            </a:bodyPr>
            <a:lstStyle/>
            <a:p>
              <a:pPr>
                <a:lnSpc>
                  <a:spcPct val="60000"/>
                </a:lnSpc>
                <a:spcBef>
                  <a:spcPct val="50000"/>
                </a:spcBef>
                <a:defRPr/>
              </a:pPr>
              <a:r>
                <a:rPr lang="en-US" sz="2400" b="1" dirty="0">
                  <a:solidFill>
                    <a:srgbClr val="FF0C0F"/>
                  </a:solidFill>
                  <a:latin typeface="+mj-lt"/>
                  <a:ea typeface="ＭＳ Ｐゴシック" charset="-128"/>
                  <a:cs typeface="ＭＳ Ｐゴシック" charset="-128"/>
                </a:rPr>
                <a:t>Dark matter</a:t>
              </a:r>
            </a:p>
          </p:txBody>
        </p:sp>
        <p:sp>
          <p:nvSpPr>
            <p:cNvPr id="157779" name="Oval 68"/>
            <p:cNvSpPr>
              <a:spLocks noChangeArrowheads="1"/>
            </p:cNvSpPr>
            <p:nvPr/>
          </p:nvSpPr>
          <p:spPr bwMode="auto">
            <a:xfrm>
              <a:off x="4452" y="2720"/>
              <a:ext cx="311"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sp>
          <p:nvSpPr>
            <p:cNvPr id="157780" name="Oval 69"/>
            <p:cNvSpPr>
              <a:spLocks noChangeArrowheads="1"/>
            </p:cNvSpPr>
            <p:nvPr/>
          </p:nvSpPr>
          <p:spPr bwMode="auto">
            <a:xfrm>
              <a:off x="1151" y="2720"/>
              <a:ext cx="312"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pic>
          <p:nvPicPr>
            <p:cNvPr id="157781" name="Picture 70"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224" y="1743"/>
              <a:ext cx="190" cy="181"/>
            </a:xfrm>
            <a:prstGeom prst="rect">
              <a:avLst/>
            </a:prstGeom>
            <a:noFill/>
            <a:ln w="9525">
              <a:noFill/>
              <a:miter lim="800000"/>
              <a:headEnd/>
              <a:tailEnd/>
            </a:ln>
          </p:spPr>
        </p:pic>
        <p:pic>
          <p:nvPicPr>
            <p:cNvPr id="157782" name="Picture 71"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224" y="1857"/>
              <a:ext cx="190" cy="181"/>
            </a:xfrm>
            <a:prstGeom prst="rect">
              <a:avLst/>
            </a:prstGeom>
            <a:noFill/>
            <a:ln w="9525">
              <a:noFill/>
              <a:miter lim="800000"/>
              <a:headEnd/>
              <a:tailEnd/>
            </a:ln>
          </p:spPr>
        </p:pic>
        <p:pic>
          <p:nvPicPr>
            <p:cNvPr id="157783" name="Picture 72"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1219" y="1774"/>
              <a:ext cx="159" cy="150"/>
            </a:xfrm>
            <a:prstGeom prst="rect">
              <a:avLst/>
            </a:prstGeom>
            <a:noFill/>
            <a:ln w="9525">
              <a:noFill/>
              <a:miter lim="800000"/>
              <a:headEnd/>
              <a:tailEnd/>
            </a:ln>
          </p:spPr>
        </p:pic>
        <p:pic>
          <p:nvPicPr>
            <p:cNvPr id="157784" name="Picture 73"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1219" y="1878"/>
              <a:ext cx="159" cy="150"/>
            </a:xfrm>
            <a:prstGeom prst="rect">
              <a:avLst/>
            </a:prstGeom>
            <a:noFill/>
            <a:ln w="9525">
              <a:noFill/>
              <a:miter lim="800000"/>
              <a:headEnd/>
              <a:tailEnd/>
            </a:ln>
          </p:spPr>
        </p:pic>
        <p:pic>
          <p:nvPicPr>
            <p:cNvPr id="157785" name="Picture 74"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809" y="1836"/>
              <a:ext cx="160" cy="150"/>
            </a:xfrm>
            <a:prstGeom prst="rect">
              <a:avLst/>
            </a:prstGeom>
            <a:noFill/>
            <a:ln w="9525">
              <a:noFill/>
              <a:miter lim="800000"/>
              <a:headEnd/>
              <a:tailEnd/>
            </a:ln>
          </p:spPr>
        </p:pic>
        <p:sp>
          <p:nvSpPr>
            <p:cNvPr id="157786" name="Rectangle 75"/>
            <p:cNvSpPr>
              <a:spLocks noChangeArrowheads="1"/>
            </p:cNvSpPr>
            <p:nvPr/>
          </p:nvSpPr>
          <p:spPr bwMode="auto">
            <a:xfrm>
              <a:off x="3047" y="696"/>
              <a:ext cx="632" cy="435"/>
            </a:xfrm>
            <a:prstGeom prst="rect">
              <a:avLst/>
            </a:prstGeom>
            <a:noFill/>
            <a:ln w="19050">
              <a:noFill/>
              <a:miter lim="800000"/>
              <a:headEnd/>
              <a:tailEnd/>
            </a:ln>
          </p:spPr>
          <p:txBody>
            <a:bodyPr lIns="45720" rIns="45720">
              <a:prstTxWarp prst="textNoShape">
                <a:avLst/>
              </a:prstTxWarp>
            </a:bodyPr>
            <a:lstStyle/>
            <a:p>
              <a:pPr algn="ctr">
                <a:spcBef>
                  <a:spcPct val="20000"/>
                </a:spcBef>
              </a:pPr>
              <a:r>
                <a:rPr lang="en-US" sz="3600" dirty="0">
                  <a:solidFill>
                    <a:srgbClr val="0080FF"/>
                  </a:solidFill>
                  <a:latin typeface="Symbol" charset="2"/>
                  <a:sym typeface="Symbol" charset="2"/>
                </a:rPr>
                <a:t>g</a:t>
              </a:r>
            </a:p>
          </p:txBody>
        </p:sp>
        <p:pic>
          <p:nvPicPr>
            <p:cNvPr id="157787" name="Picture 76"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3118" y="1827"/>
              <a:ext cx="159" cy="150"/>
            </a:xfrm>
            <a:prstGeom prst="rect">
              <a:avLst/>
            </a:prstGeom>
            <a:noFill/>
            <a:ln w="9525">
              <a:noFill/>
              <a:miter lim="800000"/>
              <a:headEnd/>
              <a:tailEnd/>
            </a:ln>
          </p:spPr>
        </p:pic>
        <p:sp>
          <p:nvSpPr>
            <p:cNvPr id="157788" name="Arc 77"/>
            <p:cNvSpPr>
              <a:spLocks/>
            </p:cNvSpPr>
            <p:nvPr/>
          </p:nvSpPr>
          <p:spPr bwMode="auto">
            <a:xfrm flipV="1">
              <a:off x="3114" y="2370"/>
              <a:ext cx="73" cy="1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lIns="45720" rIns="45720" anchor="ctr">
              <a:prstTxWarp prst="textNoShape">
                <a:avLst/>
              </a:prstTxWarp>
              <a:spAutoFit/>
            </a:bodyPr>
            <a:lstStyle/>
            <a:p>
              <a:endParaRPr lang="en-AU"/>
            </a:p>
          </p:txBody>
        </p:sp>
        <p:sp>
          <p:nvSpPr>
            <p:cNvPr id="157789" name="Arc 78"/>
            <p:cNvSpPr>
              <a:spLocks/>
            </p:cNvSpPr>
            <p:nvPr/>
          </p:nvSpPr>
          <p:spPr bwMode="auto">
            <a:xfrm flipH="1" flipV="1">
              <a:off x="3237" y="2360"/>
              <a:ext cx="90" cy="157"/>
            </a:xfrm>
            <a:custGeom>
              <a:avLst/>
              <a:gdLst>
                <a:gd name="T0" fmla="*/ 0 w 21600"/>
                <a:gd name="T1" fmla="*/ 0 h 20402"/>
                <a:gd name="T2" fmla="*/ 0 w 21600"/>
                <a:gd name="T3" fmla="*/ 0 h 20402"/>
                <a:gd name="T4" fmla="*/ 0 w 21600"/>
                <a:gd name="T5" fmla="*/ 0 h 20402"/>
                <a:gd name="T6" fmla="*/ 0 60000 65536"/>
                <a:gd name="T7" fmla="*/ 0 60000 65536"/>
                <a:gd name="T8" fmla="*/ 0 60000 65536"/>
                <a:gd name="T9" fmla="*/ 0 w 21600"/>
                <a:gd name="T10" fmla="*/ 0 h 20402"/>
                <a:gd name="T11" fmla="*/ 21600 w 21600"/>
                <a:gd name="T12" fmla="*/ 20402 h 20402"/>
              </a:gdLst>
              <a:ahLst/>
              <a:cxnLst>
                <a:cxn ang="T6">
                  <a:pos x="T0" y="T1"/>
                </a:cxn>
                <a:cxn ang="T7">
                  <a:pos x="T2" y="T3"/>
                </a:cxn>
                <a:cxn ang="T8">
                  <a:pos x="T4" y="T5"/>
                </a:cxn>
              </a:cxnLst>
              <a:rect l="T9" t="T10" r="T11" b="T12"/>
              <a:pathLst>
                <a:path w="21600" h="20402" fill="none" extrusionOk="0">
                  <a:moveTo>
                    <a:pt x="7092" y="-1"/>
                  </a:moveTo>
                  <a:cubicBezTo>
                    <a:pt x="15778" y="3018"/>
                    <a:pt x="21600" y="11206"/>
                    <a:pt x="21600" y="20402"/>
                  </a:cubicBezTo>
                </a:path>
                <a:path w="21600" h="20402" stroke="0" extrusionOk="0">
                  <a:moveTo>
                    <a:pt x="7092" y="-1"/>
                  </a:moveTo>
                  <a:cubicBezTo>
                    <a:pt x="15778" y="3018"/>
                    <a:pt x="21600" y="11206"/>
                    <a:pt x="21600" y="20402"/>
                  </a:cubicBezTo>
                  <a:lnTo>
                    <a:pt x="0" y="20402"/>
                  </a:lnTo>
                  <a:close/>
                </a:path>
              </a:pathLst>
            </a:custGeom>
            <a:noFill/>
            <a:ln w="19050">
              <a:solidFill>
                <a:srgbClr val="0000CC"/>
              </a:solidFill>
              <a:round/>
              <a:headEnd/>
              <a:tailEnd/>
            </a:ln>
          </p:spPr>
          <p:txBody>
            <a:bodyPr lIns="45720" rIns="45720" anchor="ctr">
              <a:prstTxWarp prst="textNoShape">
                <a:avLst/>
              </a:prstTxWarp>
              <a:spAutoFit/>
            </a:bodyPr>
            <a:lstStyle/>
            <a:p>
              <a:endParaRPr lang="en-AU"/>
            </a:p>
          </p:txBody>
        </p:sp>
        <p:sp>
          <p:nvSpPr>
            <p:cNvPr id="157790" name="Oval 79"/>
            <p:cNvSpPr>
              <a:spLocks noChangeArrowheads="1"/>
            </p:cNvSpPr>
            <p:nvPr/>
          </p:nvSpPr>
          <p:spPr bwMode="auto">
            <a:xfrm>
              <a:off x="3151" y="2656"/>
              <a:ext cx="155" cy="162"/>
            </a:xfrm>
            <a:prstGeom prst="ellipse">
              <a:avLst/>
            </a:prstGeom>
            <a:noFill/>
            <a:ln w="22225" cap="rnd">
              <a:solidFill>
                <a:srgbClr val="000080"/>
              </a:solidFill>
              <a:prstDash val="sysDot"/>
              <a:round/>
              <a:headEnd/>
              <a:tailEnd/>
            </a:ln>
          </p:spPr>
          <p:txBody>
            <a:bodyPr lIns="45720" rIns="45720" anchor="ctr">
              <a:prstTxWarp prst="textNoShape">
                <a:avLst/>
              </a:prstTxWarp>
              <a:spAutoFit/>
            </a:bodyPr>
            <a:lstStyle/>
            <a:p>
              <a:endParaRPr lang="en-AU"/>
            </a:p>
          </p:txBody>
        </p:sp>
        <p:pic>
          <p:nvPicPr>
            <p:cNvPr id="157791" name="Picture 80"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3077" y="3210"/>
              <a:ext cx="205" cy="366"/>
            </a:xfrm>
            <a:prstGeom prst="rect">
              <a:avLst/>
            </a:prstGeom>
            <a:noFill/>
            <a:ln w="9525">
              <a:noFill/>
              <a:miter lim="800000"/>
              <a:headEnd/>
              <a:tailEnd/>
            </a:ln>
          </p:spPr>
        </p:pic>
        <p:pic>
          <p:nvPicPr>
            <p:cNvPr id="157792" name="Picture 81"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3353" y="3122"/>
              <a:ext cx="225" cy="516"/>
            </a:xfrm>
            <a:prstGeom prst="rect">
              <a:avLst/>
            </a:prstGeom>
            <a:noFill/>
            <a:ln w="9525">
              <a:noFill/>
              <a:miter lim="800000"/>
              <a:headEnd/>
              <a:tailEnd/>
            </a:ln>
          </p:spPr>
        </p:pic>
        <p:sp>
          <p:nvSpPr>
            <p:cNvPr id="157793" name="Line 82"/>
            <p:cNvSpPr>
              <a:spLocks noChangeShapeType="1"/>
            </p:cNvSpPr>
            <p:nvPr/>
          </p:nvSpPr>
          <p:spPr bwMode="auto">
            <a:xfrm>
              <a:off x="3342" y="1202"/>
              <a:ext cx="0" cy="2484"/>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94" name="Line 83"/>
            <p:cNvSpPr>
              <a:spLocks noChangeShapeType="1"/>
            </p:cNvSpPr>
            <p:nvPr/>
          </p:nvSpPr>
          <p:spPr bwMode="auto">
            <a:xfrm>
              <a:off x="4897" y="626"/>
              <a:ext cx="0" cy="3512"/>
            </a:xfrm>
            <a:prstGeom prst="line">
              <a:avLst/>
            </a:prstGeom>
            <a:noFill/>
            <a:ln w="38100">
              <a:solidFill>
                <a:schemeClr val="tx1"/>
              </a:solidFill>
              <a:round/>
              <a:headEnd/>
              <a:tailEnd/>
            </a:ln>
          </p:spPr>
          <p:txBody>
            <a:bodyPr lIns="45720" rIns="45720" anchor="ctr" anchorCtr="1">
              <a:prstTxWarp prst="textNoShape">
                <a:avLst/>
              </a:prstTxWarp>
              <a:spAutoFit/>
            </a:bodyPr>
            <a:lstStyle/>
            <a:p>
              <a:endParaRPr lang="en-US"/>
            </a:p>
          </p:txBody>
        </p:sp>
        <p:sp>
          <p:nvSpPr>
            <p:cNvPr id="157795" name="Line 84"/>
            <p:cNvSpPr>
              <a:spLocks noChangeShapeType="1"/>
            </p:cNvSpPr>
            <p:nvPr/>
          </p:nvSpPr>
          <p:spPr bwMode="auto">
            <a:xfrm>
              <a:off x="1499" y="626"/>
              <a:ext cx="0" cy="3053"/>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96" name="Line 85"/>
            <p:cNvSpPr>
              <a:spLocks noChangeShapeType="1"/>
            </p:cNvSpPr>
            <p:nvPr/>
          </p:nvSpPr>
          <p:spPr bwMode="auto">
            <a:xfrm>
              <a:off x="5639" y="626"/>
              <a:ext cx="0" cy="3532"/>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97" name="Line 86"/>
            <p:cNvSpPr>
              <a:spLocks noChangeShapeType="1"/>
            </p:cNvSpPr>
            <p:nvPr/>
          </p:nvSpPr>
          <p:spPr bwMode="auto">
            <a:xfrm>
              <a:off x="3617" y="626"/>
              <a:ext cx="0" cy="3532"/>
            </a:xfrm>
            <a:prstGeom prst="line">
              <a:avLst/>
            </a:prstGeom>
            <a:noFill/>
            <a:ln w="38100" cap="sq">
              <a:solidFill>
                <a:schemeClr val="tx1"/>
              </a:solidFill>
              <a:round/>
              <a:headEnd/>
              <a:tailEnd/>
            </a:ln>
          </p:spPr>
          <p:txBody>
            <a:bodyPr lIns="45720" rIns="45720" anchor="ctr" anchorCtr="1">
              <a:prstTxWarp prst="textNoShape">
                <a:avLst/>
              </a:prstTxWarp>
              <a:spAutoFit/>
            </a:bodyPr>
            <a:lstStyle/>
            <a:p>
              <a:endParaRPr lang="en-US"/>
            </a:p>
          </p:txBody>
        </p:sp>
        <p:sp>
          <p:nvSpPr>
            <p:cNvPr id="157798" name="Oval 88"/>
            <p:cNvSpPr>
              <a:spLocks noChangeArrowheads="1"/>
            </p:cNvSpPr>
            <p:nvPr/>
          </p:nvSpPr>
          <p:spPr bwMode="auto">
            <a:xfrm>
              <a:off x="3142" y="2870"/>
              <a:ext cx="155" cy="154"/>
            </a:xfrm>
            <a:prstGeom prst="ellipse">
              <a:avLst/>
            </a:prstGeom>
            <a:noFill/>
            <a:ln w="22225" cap="rnd">
              <a:solidFill>
                <a:srgbClr val="000080"/>
              </a:solidFill>
              <a:prstDash val="sysDot"/>
              <a:round/>
              <a:headEnd/>
              <a:tailEnd/>
            </a:ln>
          </p:spPr>
          <p:txBody>
            <a:bodyPr lIns="45720" rIns="45720" anchor="ctr">
              <a:prstTxWarp prst="textNoShape">
                <a:avLst/>
              </a:prstTxWarp>
              <a:spAutoFit/>
            </a:bodyPr>
            <a:lstStyle/>
            <a:p>
              <a:endParaRPr lang="en-AU"/>
            </a:p>
          </p:txBody>
        </p:sp>
      </p:grpSp>
      <p:sp>
        <p:nvSpPr>
          <p:cNvPr id="107" name="Rectangle 106"/>
          <p:cNvSpPr/>
          <p:nvPr/>
        </p:nvSpPr>
        <p:spPr>
          <a:xfrm>
            <a:off x="1562100" y="838200"/>
            <a:ext cx="6019800" cy="446088"/>
          </a:xfrm>
          <a:prstGeom prst="rect">
            <a:avLst/>
          </a:prstGeom>
        </p:spPr>
        <p:txBody>
          <a:bodyPr>
            <a:spAutoFit/>
          </a:bodyPr>
          <a:lstStyle/>
          <a:p>
            <a:pPr>
              <a:lnSpc>
                <a:spcPct val="95000"/>
              </a:lnSpc>
              <a:defRPr/>
            </a:pPr>
            <a:r>
              <a:rPr lang="el-GR" sz="2400" b="1" dirty="0">
                <a:solidFill>
                  <a:srgbClr val="CC0000"/>
                </a:solidFill>
                <a:latin typeface="+mj-lt"/>
                <a:ea typeface="Arial Unicode MS" charset="0"/>
                <a:cs typeface="Arial Unicode MS" charset="0"/>
              </a:rPr>
              <a:t>Δ</a:t>
            </a:r>
            <a:r>
              <a:rPr lang="en-US" sz="2400" b="1" dirty="0">
                <a:solidFill>
                  <a:srgbClr val="CC0000"/>
                </a:solidFill>
                <a:latin typeface="+mj-lt"/>
                <a:ea typeface="Arial Unicode MS" charset="0"/>
                <a:cs typeface="Arial Unicode MS" charset="0"/>
              </a:rPr>
              <a:t> </a:t>
            </a:r>
            <a:r>
              <a:rPr lang="en-US" sz="2400" b="1" dirty="0" err="1">
                <a:solidFill>
                  <a:srgbClr val="CC0000"/>
                </a:solidFill>
                <a:latin typeface="+mj-lt"/>
                <a:ea typeface="Arial Unicode MS" charset="0"/>
                <a:cs typeface="Arial Unicode MS" charset="0"/>
              </a:rPr>
              <a:t>t</a:t>
            </a:r>
            <a:r>
              <a:rPr lang="en-US" sz="2400" b="1" dirty="0">
                <a:solidFill>
                  <a:srgbClr val="CC0000"/>
                </a:solidFill>
                <a:latin typeface="+mj-lt"/>
                <a:ea typeface="Arial Unicode MS" charset="0"/>
                <a:cs typeface="Arial Unicode MS" charset="0"/>
              </a:rPr>
              <a:t> = 100 </a:t>
            </a:r>
            <a:r>
              <a:rPr lang="en-US" sz="2400" b="1" dirty="0" err="1">
                <a:solidFill>
                  <a:srgbClr val="CC0000"/>
                </a:solidFill>
                <a:latin typeface="+mj-lt"/>
                <a:ea typeface="Arial Unicode MS" charset="0"/>
                <a:cs typeface="Arial Unicode MS" charset="0"/>
              </a:rPr>
              <a:t>ps</a:t>
            </a:r>
            <a:r>
              <a:rPr lang="en-US" sz="2400" b="1" dirty="0">
                <a:solidFill>
                  <a:srgbClr val="CC0000"/>
                </a:solidFill>
                <a:latin typeface="+mj-lt"/>
                <a:ea typeface="Arial Unicode MS" charset="0"/>
                <a:cs typeface="Arial Unicode MS" charset="0"/>
              </a:rPr>
              <a:t>,  </a:t>
            </a:r>
            <a:r>
              <a:rPr lang="el-GR" sz="2400" b="1" dirty="0">
                <a:solidFill>
                  <a:srgbClr val="CC0000"/>
                </a:solidFill>
                <a:latin typeface="+mj-lt"/>
                <a:ea typeface="Arial Unicode MS" charset="0"/>
                <a:cs typeface="Arial Unicode MS" charset="0"/>
              </a:rPr>
              <a:t>Δ</a:t>
            </a:r>
            <a:r>
              <a:rPr lang="en-US" sz="2400" b="1" dirty="0" err="1">
                <a:solidFill>
                  <a:srgbClr val="CC0000"/>
                </a:solidFill>
                <a:latin typeface="+mj-lt"/>
                <a:ea typeface="Arial Unicode MS" charset="0"/>
                <a:cs typeface="Arial Unicode MS" charset="0"/>
              </a:rPr>
              <a:t>x</a:t>
            </a:r>
            <a:r>
              <a:rPr lang="en-US" sz="2400" b="1" dirty="0">
                <a:solidFill>
                  <a:srgbClr val="CC0000"/>
                </a:solidFill>
                <a:latin typeface="+mj-lt"/>
                <a:ea typeface="Arial Unicode MS" charset="0"/>
                <a:cs typeface="Arial Unicode MS" charset="0"/>
              </a:rPr>
              <a:t> = 10 µ</a:t>
            </a:r>
            <a:r>
              <a:rPr lang="en-US" sz="2400" b="1" dirty="0" err="1">
                <a:solidFill>
                  <a:srgbClr val="CC0000"/>
                </a:solidFill>
                <a:latin typeface="+mj-lt"/>
                <a:ea typeface="Arial Unicode MS" charset="0"/>
                <a:cs typeface="Arial Unicode MS" charset="0"/>
              </a:rPr>
              <a:t>m</a:t>
            </a:r>
            <a:r>
              <a:rPr lang="en-US" sz="2400" b="1" dirty="0">
                <a:solidFill>
                  <a:srgbClr val="CC0000"/>
                </a:solidFill>
                <a:latin typeface="+mj-lt"/>
                <a:ea typeface="Arial Unicode MS" charset="0"/>
                <a:cs typeface="Arial Unicode MS" charset="0"/>
              </a:rPr>
              <a:t>,  </a:t>
            </a:r>
            <a:r>
              <a:rPr lang="el-GR" sz="2400" b="1" dirty="0">
                <a:solidFill>
                  <a:srgbClr val="CC0000"/>
                </a:solidFill>
                <a:latin typeface="+mj-lt"/>
                <a:ea typeface="Arial Unicode MS" charset="0"/>
                <a:cs typeface="Arial Unicode MS" charset="0"/>
              </a:rPr>
              <a:t>Δ</a:t>
            </a:r>
            <a:r>
              <a:rPr lang="en-US" sz="2400" b="1" dirty="0" err="1">
                <a:solidFill>
                  <a:srgbClr val="CC0000"/>
                </a:solidFill>
                <a:latin typeface="+mj-lt"/>
                <a:ea typeface="Arial Unicode MS" charset="0"/>
                <a:cs typeface="Arial Unicode MS" charset="0"/>
              </a:rPr>
              <a:t>v/v</a:t>
            </a:r>
            <a:r>
              <a:rPr lang="en-US" sz="2400" b="1" dirty="0">
                <a:solidFill>
                  <a:srgbClr val="CC0000"/>
                </a:solidFill>
                <a:latin typeface="+mj-lt"/>
                <a:ea typeface="Arial Unicode MS" charset="0"/>
                <a:cs typeface="Arial Unicode MS" charset="0"/>
              </a:rPr>
              <a:t> = 0.001</a:t>
            </a:r>
            <a:endParaRPr lang="el-GR" sz="2400" b="1" dirty="0">
              <a:solidFill>
                <a:srgbClr val="CC0000"/>
              </a:solidFill>
              <a:latin typeface="+mj-lt"/>
              <a:ea typeface="Arial Unicode MS" charset="0"/>
              <a:cs typeface="Arial Unicode MS" charset="0"/>
            </a:endParaRPr>
          </a:p>
        </p:txBody>
      </p:sp>
      <p:sp>
        <p:nvSpPr>
          <p:cNvPr id="103" name="Espace réservé du pied de page 102"/>
          <p:cNvSpPr>
            <a:spLocks noGrp="1"/>
          </p:cNvSpPr>
          <p:nvPr>
            <p:ph type="ftr" sz="quarter" idx="11"/>
          </p:nvPr>
        </p:nvSpPr>
        <p:spPr/>
        <p:txBody>
          <a:bodyPr/>
          <a:lstStyle/>
          <a:p>
            <a:r>
              <a:rPr lang="fr-FR" smtClean="0"/>
              <a:t>Visite LAPP Fevrier 2010</a:t>
            </a:r>
            <a:endParaRPr lang="fr-BE"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p:txBody>
          <a:bodyPr/>
          <a:lstStyle/>
          <a:p>
            <a:r>
              <a:rPr lang="en-US" dirty="0" err="1" smtClean="0">
                <a:solidFill>
                  <a:srgbClr val="FF0000"/>
                </a:solidFill>
              </a:rPr>
              <a:t>Qu</a:t>
            </a:r>
            <a:r>
              <a:rPr lang="en-US" dirty="0" smtClean="0">
                <a:solidFill>
                  <a:srgbClr val="FF0000"/>
                </a:solidFill>
              </a:rPr>
              <a:t>’ </a:t>
            </a:r>
            <a:r>
              <a:rPr lang="en-US" dirty="0" err="1" smtClean="0">
                <a:solidFill>
                  <a:srgbClr val="FF0000"/>
                </a:solidFill>
              </a:rPr>
              <a:t>étudie</a:t>
            </a:r>
            <a:r>
              <a:rPr lang="en-US" dirty="0" smtClean="0">
                <a:solidFill>
                  <a:srgbClr val="FF0000"/>
                </a:solidFill>
              </a:rPr>
              <a:t> t-on au LAPP?</a:t>
            </a:r>
            <a:endParaRPr lang="fr-FR" dirty="0">
              <a:solidFill>
                <a:srgbClr val="FF0000"/>
              </a:solidFill>
            </a:endParaRPr>
          </a:p>
        </p:txBody>
      </p:sp>
      <p:sp>
        <p:nvSpPr>
          <p:cNvPr id="3" name="Espace réservé du contenu 2"/>
          <p:cNvSpPr>
            <a:spLocks noGrp="1"/>
          </p:cNvSpPr>
          <p:nvPr>
            <p:ph idx="1"/>
          </p:nvPr>
        </p:nvSpPr>
        <p:spPr>
          <a:xfrm>
            <a:off x="1142976" y="1285860"/>
            <a:ext cx="7572428" cy="1571636"/>
          </a:xfrm>
          <a:solidFill>
            <a:schemeClr val="accent5">
              <a:lumMod val="20000"/>
              <a:lumOff val="80000"/>
            </a:schemeClr>
          </a:solidFill>
          <a:effectLst>
            <a:innerShdw blurRad="63500" dist="50800" dir="2700000">
              <a:prstClr val="black">
                <a:alpha val="50000"/>
              </a:prstClr>
            </a:innerShdw>
          </a:effectLst>
        </p:spPr>
        <p:txBody>
          <a:bodyPr>
            <a:noAutofit/>
          </a:bodyPr>
          <a:lstStyle/>
          <a:p>
            <a:r>
              <a:rPr lang="en-US" sz="2400" dirty="0" smtClean="0"/>
              <a:t>La </a:t>
            </a:r>
            <a:r>
              <a:rPr lang="fr-FR" sz="2400" dirty="0" smtClean="0"/>
              <a:t>vocation</a:t>
            </a:r>
            <a:r>
              <a:rPr lang="en-US" sz="2400" dirty="0" smtClean="0"/>
              <a:t> du LAPP </a:t>
            </a:r>
            <a:r>
              <a:rPr lang="en-US" sz="2400" dirty="0" err="1" smtClean="0"/>
              <a:t>est</a:t>
            </a:r>
            <a:r>
              <a:rPr lang="en-US" sz="2400" dirty="0" smtClean="0"/>
              <a:t> l’</a:t>
            </a:r>
            <a:r>
              <a:rPr lang="fr-FR" sz="2400" b="1" dirty="0" smtClean="0"/>
              <a:t>étude des constituants fondamentaux </a:t>
            </a:r>
            <a:r>
              <a:rPr lang="fr-FR" sz="2400" dirty="0" smtClean="0"/>
              <a:t>de la matière (</a:t>
            </a:r>
            <a:r>
              <a:rPr lang="en-US" sz="2400" b="1" dirty="0" smtClean="0">
                <a:solidFill>
                  <a:srgbClr val="FF0000"/>
                </a:solidFill>
              </a:rPr>
              <a:t>les briques les plus                                      petites de </a:t>
            </a:r>
            <a:r>
              <a:rPr lang="en-US" sz="2400" b="1" dirty="0" err="1" smtClean="0">
                <a:solidFill>
                  <a:srgbClr val="FF0000"/>
                </a:solidFill>
              </a:rPr>
              <a:t>notre</a:t>
            </a:r>
            <a:r>
              <a:rPr lang="en-US" sz="2400" b="1" dirty="0" smtClean="0">
                <a:solidFill>
                  <a:srgbClr val="FF0000"/>
                </a:solidFill>
              </a:rPr>
              <a:t> monde</a:t>
            </a:r>
            <a:r>
              <a:rPr lang="fr-FR" sz="2400" dirty="0" smtClean="0"/>
              <a:t>) et des </a:t>
            </a:r>
            <a:r>
              <a:rPr lang="fr-FR" sz="2400" b="1" dirty="0" smtClean="0"/>
              <a:t>interactions</a:t>
            </a:r>
            <a:r>
              <a:rPr lang="fr-FR" sz="2400" dirty="0" smtClean="0"/>
              <a:t> fondamentales (</a:t>
            </a:r>
            <a:r>
              <a:rPr lang="fr-FR" sz="2400" b="1" dirty="0" smtClean="0">
                <a:solidFill>
                  <a:srgbClr val="FF0000"/>
                </a:solidFill>
              </a:rPr>
              <a:t>les forces</a:t>
            </a:r>
            <a:r>
              <a:rPr lang="fr-FR" sz="2400" dirty="0" smtClean="0"/>
              <a:t>) auxquelles ils sont soumis.</a:t>
            </a:r>
            <a:endParaRPr lang="fr-FR" sz="2400" dirty="0"/>
          </a:p>
        </p:txBody>
      </p:sp>
      <p:sp>
        <p:nvSpPr>
          <p:cNvPr id="4" name="Espace réservé du pied de page 3"/>
          <p:cNvSpPr>
            <a:spLocks noGrp="1"/>
          </p:cNvSpPr>
          <p:nvPr>
            <p:ph type="ftr" sz="quarter" idx="11"/>
          </p:nvPr>
        </p:nvSpPr>
        <p:spPr/>
        <p:txBody>
          <a:bodyPr/>
          <a:lstStyle/>
          <a:p>
            <a:pPr>
              <a:defRPr/>
            </a:pPr>
            <a:r>
              <a:rPr lang="fr-FR" smtClean="0"/>
              <a:t>Visite LAPP Fevrier 2010</a:t>
            </a:r>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2051" name="Picture 3"/>
          <p:cNvPicPr>
            <a:picLocks noChangeAspect="1" noChangeArrowheads="1"/>
          </p:cNvPicPr>
          <p:nvPr/>
        </p:nvPicPr>
        <p:blipFill>
          <a:blip r:embed="rId4" cstate="print"/>
          <a:srcRect/>
          <a:stretch>
            <a:fillRect/>
          </a:stretch>
        </p:blipFill>
        <p:spPr bwMode="auto">
          <a:xfrm>
            <a:off x="1214414" y="3000372"/>
            <a:ext cx="4429156" cy="3071834"/>
          </a:xfrm>
          <a:prstGeom prst="rect">
            <a:avLst/>
          </a:prstGeom>
          <a:noFill/>
          <a:ln w="9525">
            <a:noFill/>
            <a:miter lim="800000"/>
            <a:headEnd/>
            <a:tailEnd/>
          </a:ln>
          <a:effectLst/>
        </p:spPr>
      </p:pic>
      <p:sp>
        <p:nvSpPr>
          <p:cNvPr id="9" name="ZoneTexte 8"/>
          <p:cNvSpPr txBox="1"/>
          <p:nvPr/>
        </p:nvSpPr>
        <p:spPr>
          <a:xfrm>
            <a:off x="6072198" y="3143248"/>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0" name="ZoneTexte 9"/>
          <p:cNvSpPr txBox="1"/>
          <p:nvPr/>
        </p:nvSpPr>
        <p:spPr>
          <a:xfrm>
            <a:off x="6000760" y="3929066"/>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1" name="ZoneTexte 10"/>
          <p:cNvSpPr txBox="1"/>
          <p:nvPr/>
        </p:nvSpPr>
        <p:spPr>
          <a:xfrm>
            <a:off x="6043471" y="4786322"/>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Mais la physique des particules</a:t>
            </a:r>
            <a:endParaRPr lang="fr-FR" sz="2800" b="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 modèle standard</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Visite LAPP Fevrier 2010</a:t>
            </a:r>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5078313"/>
          </a:xfrm>
          <a:prstGeom prst="rect">
            <a:avLst/>
          </a:prstGeom>
          <a:noFill/>
          <a:ln w="9525">
            <a:noFill/>
            <a:miter lim="800000"/>
            <a:headEnd/>
            <a:tailEnd/>
          </a:ln>
        </p:spPr>
        <p:txBody>
          <a:bodyPr wrap="square">
            <a:spAutoFit/>
          </a:bodyPr>
          <a:lstStyle/>
          <a:p>
            <a:r>
              <a:rPr lang="fr-FR" sz="2400" b="1" dirty="0" smtClean="0">
                <a:latin typeface="Comic Sans MS" pitchFamily="66" charset="0"/>
              </a:rPr>
              <a:t>Dans l'état actuel de nos connaissances, l'organisation de la matière est décrite par le </a:t>
            </a:r>
            <a:r>
              <a:rPr lang="fr-FR" sz="2400" b="1" dirty="0" smtClean="0">
                <a:solidFill>
                  <a:srgbClr val="FF0000"/>
                </a:solidFill>
                <a:latin typeface="Comic Sans MS" pitchFamily="66" charset="0"/>
              </a:rPr>
              <a:t>modèle standard </a:t>
            </a:r>
          </a:p>
          <a:p>
            <a:pPr>
              <a:buFont typeface="Arial" pitchFamily="34" charset="0"/>
              <a:buChar char="•"/>
            </a:pPr>
            <a:r>
              <a:rPr lang="en-GB" sz="2400" b="1" dirty="0" smtClean="0">
                <a:solidFill>
                  <a:srgbClr val="0070C0"/>
                </a:solidFill>
              </a:rPr>
              <a:t> Interactions </a:t>
            </a:r>
            <a:r>
              <a:rPr lang="en-GB" sz="2400" b="1" dirty="0" err="1" smtClean="0">
                <a:solidFill>
                  <a:srgbClr val="0070C0"/>
                </a:solidFill>
              </a:rPr>
              <a:t>électromagnétique</a:t>
            </a:r>
            <a:r>
              <a:rPr lang="en-GB" sz="2400" b="1" dirty="0" smtClean="0">
                <a:solidFill>
                  <a:srgbClr val="0070C0"/>
                </a:solidFill>
              </a:rPr>
              <a:t>, </a:t>
            </a:r>
            <a:r>
              <a:rPr lang="en-GB" sz="2400" b="1" dirty="0" err="1" smtClean="0">
                <a:solidFill>
                  <a:srgbClr val="0070C0"/>
                </a:solidFill>
              </a:rPr>
              <a:t>faible</a:t>
            </a:r>
            <a:r>
              <a:rPr lang="en-GB" sz="2400" b="1" dirty="0" smtClean="0">
                <a:solidFill>
                  <a:srgbClr val="0070C0"/>
                </a:solidFill>
              </a:rPr>
              <a:t> et forte </a:t>
            </a:r>
          </a:p>
          <a:p>
            <a:pPr>
              <a:buFont typeface="Arial" pitchFamily="34" charset="0"/>
              <a:buChar char="•"/>
            </a:pPr>
            <a:r>
              <a:rPr lang="en-GB" sz="2400" b="1" dirty="0" smtClean="0">
                <a:solidFill>
                  <a:srgbClr val="0070C0"/>
                </a:solidFill>
              </a:rPr>
              <a:t> 12 </a:t>
            </a:r>
            <a:r>
              <a:rPr lang="en-GB" sz="2400" b="1" dirty="0" err="1">
                <a:solidFill>
                  <a:srgbClr val="0070C0"/>
                </a:solidFill>
              </a:rPr>
              <a:t>particules</a:t>
            </a:r>
            <a:r>
              <a:rPr lang="en-GB" sz="2400" b="1" dirty="0">
                <a:solidFill>
                  <a:srgbClr val="0070C0"/>
                </a:solidFill>
              </a:rPr>
              <a:t> </a:t>
            </a:r>
            <a:r>
              <a:rPr lang="en-GB" sz="2400" b="1" dirty="0" err="1">
                <a:solidFill>
                  <a:srgbClr val="0070C0"/>
                </a:solidFill>
              </a:rPr>
              <a:t>élémentaires</a:t>
            </a:r>
            <a:r>
              <a:rPr lang="en-GB" sz="2400" b="1" dirty="0">
                <a:solidFill>
                  <a:srgbClr val="0070C0"/>
                </a:solidFill>
              </a:rPr>
              <a:t> </a:t>
            </a:r>
            <a:r>
              <a:rPr lang="en-GB" sz="2400" b="1" dirty="0" err="1">
                <a:solidFill>
                  <a:srgbClr val="0070C0"/>
                </a:solidFill>
              </a:rPr>
              <a:t>classées</a:t>
            </a:r>
            <a:r>
              <a:rPr lang="en-GB" sz="2400" b="1" dirty="0">
                <a:solidFill>
                  <a:srgbClr val="0070C0"/>
                </a:solidFill>
              </a:rPr>
              <a:t> en 3 </a:t>
            </a:r>
            <a:r>
              <a:rPr lang="en-GB" sz="2400" b="1" dirty="0" err="1">
                <a:solidFill>
                  <a:srgbClr val="0070C0"/>
                </a:solidFill>
              </a:rPr>
              <a:t>familles</a:t>
            </a:r>
            <a:r>
              <a:rPr lang="en-GB" sz="2400" i="1" dirty="0" smtClean="0">
                <a:solidFill>
                  <a:schemeClr val="accent2"/>
                </a:solidFill>
              </a:rPr>
              <a:t>. (+ </a:t>
            </a:r>
            <a:r>
              <a:rPr lang="en-GB" sz="2400" i="1" dirty="0" err="1" smtClean="0">
                <a:solidFill>
                  <a:schemeClr val="accent2"/>
                </a:solidFill>
              </a:rPr>
              <a:t>antiparticules</a:t>
            </a:r>
            <a:r>
              <a:rPr lang="en-GB" sz="2400" i="1" dirty="0" smtClean="0">
                <a:solidFill>
                  <a:schemeClr val="accent2"/>
                </a:solidFill>
              </a:rPr>
              <a:t> </a:t>
            </a:r>
            <a:r>
              <a:rPr lang="en-GB" sz="2400" i="1" dirty="0" err="1" smtClean="0">
                <a:solidFill>
                  <a:schemeClr val="accent2"/>
                </a:solidFill>
              </a:rPr>
              <a:t>associées</a:t>
            </a:r>
            <a:r>
              <a:rPr lang="en-GB" sz="2400" i="1" dirty="0" smtClean="0">
                <a:solidFill>
                  <a:schemeClr val="accent2"/>
                </a:solidFill>
              </a:rPr>
              <a:t>) </a:t>
            </a:r>
            <a:endParaRPr lang="en-GB" sz="2400" i="1" dirty="0" smtClean="0">
              <a:solidFill>
                <a:schemeClr val="accent2"/>
              </a:solidFill>
              <a:sym typeface="Symbol" pitchFamily="18" charset="2"/>
            </a:endParaRPr>
          </a:p>
          <a:p>
            <a:r>
              <a:rPr lang="en-GB" dirty="0" smtClean="0">
                <a:sym typeface="Symbol" pitchFamily="18" charset="2"/>
              </a:rPr>
              <a:t> </a:t>
            </a:r>
            <a:r>
              <a:rPr lang="en-GB" dirty="0">
                <a:sym typeface="Symbol" pitchFamily="18" charset="2"/>
              </a:rPr>
              <a:t>La première </a:t>
            </a:r>
            <a:r>
              <a:rPr lang="en-GB" dirty="0" err="1">
                <a:sym typeface="Symbol" pitchFamily="18" charset="2"/>
              </a:rPr>
              <a:t>famille</a:t>
            </a:r>
            <a:r>
              <a:rPr lang="en-GB" dirty="0">
                <a:sym typeface="Symbol" pitchFamily="18" charset="2"/>
              </a:rPr>
              <a:t> </a:t>
            </a:r>
            <a:r>
              <a:rPr lang="en-GB" dirty="0" err="1">
                <a:sym typeface="Symbol" pitchFamily="18" charset="2"/>
              </a:rPr>
              <a:t>rassemble</a:t>
            </a:r>
            <a:r>
              <a:rPr lang="en-GB" dirty="0">
                <a:sym typeface="Symbol" pitchFamily="18" charset="2"/>
              </a:rPr>
              <a:t> les </a:t>
            </a:r>
            <a:r>
              <a:rPr lang="en-GB" dirty="0" err="1">
                <a:sym typeface="Symbol" pitchFamily="18" charset="2"/>
              </a:rPr>
              <a:t>particules</a:t>
            </a:r>
            <a:r>
              <a:rPr lang="en-GB" dirty="0">
                <a:sym typeface="Symbol" pitchFamily="18" charset="2"/>
              </a:rPr>
              <a:t> </a:t>
            </a:r>
            <a:r>
              <a:rPr lang="en-GB" dirty="0" err="1">
                <a:sym typeface="Symbol" pitchFamily="18" charset="2"/>
              </a:rPr>
              <a:t>constitutives</a:t>
            </a:r>
            <a:r>
              <a:rPr lang="en-GB" dirty="0">
                <a:sym typeface="Symbol" pitchFamily="18" charset="2"/>
              </a:rPr>
              <a:t> de la </a:t>
            </a:r>
            <a:r>
              <a:rPr lang="en-GB" dirty="0" err="1">
                <a:sym typeface="Symbol" pitchFamily="18" charset="2"/>
              </a:rPr>
              <a:t>matière</a:t>
            </a:r>
            <a:r>
              <a:rPr lang="en-GB" dirty="0">
                <a:sym typeface="Symbol" pitchFamily="18" charset="2"/>
              </a:rPr>
              <a:t> </a:t>
            </a:r>
            <a:r>
              <a:rPr lang="en-GB" dirty="0" err="1">
                <a:sym typeface="Symbol" pitchFamily="18" charset="2"/>
              </a:rPr>
              <a:t>ordinaire</a:t>
            </a:r>
            <a:r>
              <a:rPr lang="en-GB" dirty="0">
                <a:sym typeface="Symbol" pitchFamily="18" charset="2"/>
              </a:rPr>
              <a:t>.</a:t>
            </a:r>
          </a:p>
          <a:p>
            <a:pPr>
              <a:buFont typeface="Symbol"/>
              <a:buChar char="®"/>
            </a:pPr>
            <a:r>
              <a:rPr lang="en-GB" dirty="0" err="1" smtClean="0">
                <a:sym typeface="Symbol" pitchFamily="18" charset="2"/>
              </a:rPr>
              <a:t>Deuxième</a:t>
            </a:r>
            <a:r>
              <a:rPr lang="en-GB" dirty="0" smtClean="0">
                <a:sym typeface="Symbol" pitchFamily="18" charset="2"/>
              </a:rPr>
              <a:t> </a:t>
            </a:r>
            <a:r>
              <a:rPr lang="en-GB" dirty="0">
                <a:sym typeface="Symbol" pitchFamily="18" charset="2"/>
              </a:rPr>
              <a:t>et </a:t>
            </a:r>
            <a:r>
              <a:rPr lang="en-GB" dirty="0" err="1">
                <a:sym typeface="Symbol" pitchFamily="18" charset="2"/>
              </a:rPr>
              <a:t>troisième</a:t>
            </a:r>
            <a:r>
              <a:rPr lang="en-GB" dirty="0">
                <a:sym typeface="Symbol" pitchFamily="18" charset="2"/>
              </a:rPr>
              <a:t> </a:t>
            </a:r>
            <a:r>
              <a:rPr lang="en-GB" dirty="0" err="1">
                <a:sym typeface="Symbol" pitchFamily="18" charset="2"/>
              </a:rPr>
              <a:t>familles</a:t>
            </a:r>
            <a:r>
              <a:rPr lang="en-GB" dirty="0">
                <a:sym typeface="Symbol" pitchFamily="18" charset="2"/>
              </a:rPr>
              <a:t> : </a:t>
            </a:r>
            <a:r>
              <a:rPr lang="en-GB" dirty="0" err="1">
                <a:sym typeface="Symbol" pitchFamily="18" charset="2"/>
              </a:rPr>
              <a:t>matière</a:t>
            </a:r>
            <a:r>
              <a:rPr lang="en-GB" dirty="0">
                <a:sym typeface="Symbol" pitchFamily="18" charset="2"/>
              </a:rPr>
              <a:t> </a:t>
            </a:r>
            <a:r>
              <a:rPr lang="en-GB" dirty="0" err="1">
                <a:sym typeface="Symbol" pitchFamily="18" charset="2"/>
              </a:rPr>
              <a:t>produite</a:t>
            </a:r>
            <a:r>
              <a:rPr lang="en-GB" dirty="0">
                <a:sym typeface="Symbol" pitchFamily="18" charset="2"/>
              </a:rPr>
              <a:t> </a:t>
            </a:r>
            <a:r>
              <a:rPr lang="en-GB" dirty="0" err="1">
                <a:sym typeface="Symbol" pitchFamily="18" charset="2"/>
              </a:rPr>
              <a:t>uniquement</a:t>
            </a:r>
            <a:r>
              <a:rPr lang="en-GB" dirty="0">
                <a:sym typeface="Symbol" pitchFamily="18" charset="2"/>
              </a:rPr>
              <a:t> </a:t>
            </a:r>
            <a:r>
              <a:rPr lang="en-GB" dirty="0" err="1">
                <a:sym typeface="Symbol" pitchFamily="18" charset="2"/>
              </a:rPr>
              <a:t>dans</a:t>
            </a:r>
            <a:r>
              <a:rPr lang="en-GB" dirty="0">
                <a:sym typeface="Symbol" pitchFamily="18" charset="2"/>
              </a:rPr>
              <a:t> les </a:t>
            </a:r>
            <a:r>
              <a:rPr lang="en-GB" dirty="0" err="1">
                <a:sym typeface="Symbol" pitchFamily="18" charset="2"/>
              </a:rPr>
              <a:t>grands</a:t>
            </a:r>
            <a:r>
              <a:rPr lang="en-GB" dirty="0">
                <a:sym typeface="Symbol" pitchFamily="18" charset="2"/>
              </a:rPr>
              <a:t> </a:t>
            </a:r>
            <a:r>
              <a:rPr lang="en-GB" dirty="0" err="1">
                <a:sym typeface="Symbol" pitchFamily="18" charset="2"/>
              </a:rPr>
              <a:t>accélérateurs</a:t>
            </a:r>
            <a:r>
              <a:rPr lang="en-GB" dirty="0">
                <a:sym typeface="Symbol" pitchFamily="18" charset="2"/>
              </a:rPr>
              <a:t> </a:t>
            </a:r>
            <a:r>
              <a:rPr lang="en-GB" dirty="0" err="1">
                <a:sym typeface="Symbol" pitchFamily="18" charset="2"/>
              </a:rPr>
              <a:t>ou</a:t>
            </a:r>
            <a:r>
              <a:rPr lang="en-GB" dirty="0">
                <a:sym typeface="Symbol" pitchFamily="18" charset="2"/>
              </a:rPr>
              <a:t> </a:t>
            </a:r>
            <a:r>
              <a:rPr lang="en-GB" dirty="0" err="1">
                <a:sym typeface="Symbol" pitchFamily="18" charset="2"/>
              </a:rPr>
              <a:t>bien</a:t>
            </a:r>
            <a:r>
              <a:rPr lang="en-GB" dirty="0">
                <a:sym typeface="Symbol" pitchFamily="18" charset="2"/>
              </a:rPr>
              <a:t> issue des </a:t>
            </a:r>
            <a:r>
              <a:rPr lang="en-GB" dirty="0" err="1">
                <a:sym typeface="Symbol" pitchFamily="18" charset="2"/>
              </a:rPr>
              <a:t>rayons</a:t>
            </a:r>
            <a:r>
              <a:rPr lang="en-GB" dirty="0">
                <a:sym typeface="Symbol" pitchFamily="18" charset="2"/>
              </a:rPr>
              <a:t> </a:t>
            </a:r>
            <a:r>
              <a:rPr lang="en-GB" dirty="0" err="1">
                <a:sym typeface="Symbol" pitchFamily="18" charset="2"/>
              </a:rPr>
              <a:t>cosmiques</a:t>
            </a:r>
            <a:r>
              <a:rPr lang="en-GB" dirty="0" smtClean="0">
                <a:sym typeface="Symbol" pitchFamily="18" charset="2"/>
              </a:rPr>
              <a:t>.</a:t>
            </a:r>
          </a:p>
          <a:p>
            <a:pPr>
              <a:buFont typeface="Symbol"/>
              <a:buChar char="®"/>
            </a:pPr>
            <a:endParaRPr lang="en-GB" dirty="0">
              <a:solidFill>
                <a:schemeClr val="tx1"/>
              </a:solidFill>
              <a:sym typeface="Symbol" pitchFamily="18" charset="2"/>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52400" y="381000"/>
            <a:ext cx="8610600" cy="769441"/>
          </a:xfrm>
          <a:prstGeom prst="rect">
            <a:avLst/>
          </a:prstGeom>
          <a:noFill/>
          <a:ln w="9525">
            <a:noFill/>
            <a:miter lim="800000"/>
            <a:headEnd/>
            <a:tailEnd/>
          </a:ln>
        </p:spPr>
        <p:txBody>
          <a:bodyPr>
            <a:spAutoFit/>
          </a:bodyPr>
          <a:lstStyle/>
          <a:p>
            <a:pPr algn="ctr">
              <a:spcBef>
                <a:spcPct val="0"/>
              </a:spcBef>
            </a:pPr>
            <a:r>
              <a:rPr lang="en-GB" sz="4400" dirty="0">
                <a:solidFill>
                  <a:srgbClr val="FF0000"/>
                </a:solidFill>
                <a:latin typeface="+mj-lt"/>
                <a:ea typeface="+mj-ea"/>
                <a:cs typeface="+mj-cs"/>
              </a:rPr>
              <a:t>Les </a:t>
            </a:r>
            <a:r>
              <a:rPr lang="en-GB" sz="4400" dirty="0" smtClean="0">
                <a:solidFill>
                  <a:srgbClr val="FF0000"/>
                </a:solidFill>
                <a:latin typeface="+mj-lt"/>
                <a:ea typeface="+mj-ea"/>
                <a:cs typeface="+mj-cs"/>
              </a:rPr>
              <a:t>interactions </a:t>
            </a:r>
            <a:r>
              <a:rPr lang="en-GB" sz="4400" dirty="0" err="1">
                <a:solidFill>
                  <a:srgbClr val="FF0000"/>
                </a:solidFill>
                <a:latin typeface="+mj-lt"/>
                <a:ea typeface="+mj-ea"/>
                <a:cs typeface="+mj-cs"/>
              </a:rPr>
              <a:t>fondamentales</a:t>
            </a:r>
            <a:endParaRPr lang="en-GB" sz="4400" dirty="0">
              <a:solidFill>
                <a:srgbClr val="FF0000"/>
              </a:solidFill>
              <a:latin typeface="+mj-lt"/>
              <a:ea typeface="+mj-ea"/>
              <a:cs typeface="+mj-cs"/>
            </a:endParaRPr>
          </a:p>
        </p:txBody>
      </p:sp>
      <p:sp>
        <p:nvSpPr>
          <p:cNvPr id="17411" name="Text Box 3"/>
          <p:cNvSpPr txBox="1">
            <a:spLocks noChangeArrowheads="1"/>
          </p:cNvSpPr>
          <p:nvPr/>
        </p:nvSpPr>
        <p:spPr bwMode="auto">
          <a:xfrm>
            <a:off x="642910" y="1357298"/>
            <a:ext cx="7620000" cy="3908762"/>
          </a:xfrm>
          <a:prstGeom prst="rect">
            <a:avLst/>
          </a:prstGeom>
          <a:noFill/>
          <a:ln w="9525">
            <a:noFill/>
            <a:miter lim="800000"/>
            <a:headEnd/>
            <a:tailEnd/>
          </a:ln>
        </p:spPr>
        <p:txBody>
          <a:bodyPr>
            <a:spAutoFit/>
          </a:bodyPr>
          <a:lstStyle/>
          <a:p>
            <a:r>
              <a:rPr lang="en-GB" sz="2400" dirty="0"/>
              <a:t>En physique des </a:t>
            </a:r>
            <a:r>
              <a:rPr lang="en-GB" sz="2400" dirty="0" err="1"/>
              <a:t>particules</a:t>
            </a:r>
            <a:r>
              <a:rPr lang="en-GB" sz="2400" dirty="0"/>
              <a:t>, la force (</a:t>
            </a:r>
            <a:r>
              <a:rPr lang="en-GB" sz="2400" dirty="0" err="1"/>
              <a:t>l’interaction</a:t>
            </a:r>
            <a:r>
              <a:rPr lang="en-GB" sz="2400" dirty="0"/>
              <a:t>) qui </a:t>
            </a:r>
            <a:r>
              <a:rPr lang="en-GB" sz="2400" dirty="0" err="1"/>
              <a:t>s’exerce</a:t>
            </a:r>
            <a:r>
              <a:rPr lang="en-GB" sz="2400" dirty="0"/>
              <a:t> entre 2 </a:t>
            </a:r>
            <a:r>
              <a:rPr lang="en-GB" sz="2400" dirty="0" err="1"/>
              <a:t>particules</a:t>
            </a:r>
            <a:r>
              <a:rPr lang="en-GB" sz="2400" dirty="0"/>
              <a:t> </a:t>
            </a:r>
            <a:r>
              <a:rPr lang="en-GB" sz="2400" dirty="0" err="1"/>
              <a:t>élémentaires</a:t>
            </a:r>
            <a:r>
              <a:rPr lang="en-GB" sz="2400" dirty="0"/>
              <a:t>  de </a:t>
            </a:r>
            <a:r>
              <a:rPr lang="en-GB" sz="2400" dirty="0" err="1"/>
              <a:t>matière</a:t>
            </a:r>
            <a:r>
              <a:rPr lang="en-GB" sz="2400" dirty="0"/>
              <a:t> </a:t>
            </a:r>
            <a:r>
              <a:rPr lang="en-GB" sz="2400" dirty="0" err="1"/>
              <a:t>est</a:t>
            </a:r>
            <a:r>
              <a:rPr lang="en-GB" sz="2400" dirty="0"/>
              <a:t> </a:t>
            </a:r>
            <a:r>
              <a:rPr lang="en-GB" sz="2400" dirty="0" err="1"/>
              <a:t>décrite</a:t>
            </a:r>
            <a:r>
              <a:rPr lang="en-GB" sz="2400" dirty="0"/>
              <a:t> </a:t>
            </a:r>
            <a:r>
              <a:rPr lang="en-GB" sz="2400" dirty="0" err="1"/>
              <a:t>comme</a:t>
            </a:r>
            <a:r>
              <a:rPr lang="en-GB" sz="2400" dirty="0"/>
              <a:t> </a:t>
            </a:r>
            <a:r>
              <a:rPr lang="en-GB" sz="2400" dirty="0" err="1"/>
              <a:t>l’échange</a:t>
            </a:r>
            <a:r>
              <a:rPr lang="en-GB" sz="2400" dirty="0"/>
              <a:t> entre </a:t>
            </a:r>
            <a:r>
              <a:rPr lang="en-GB" sz="2400" dirty="0" err="1"/>
              <a:t>ces</a:t>
            </a:r>
            <a:r>
              <a:rPr lang="en-GB" sz="2400" dirty="0"/>
              <a:t> 2 </a:t>
            </a:r>
            <a:r>
              <a:rPr lang="en-GB" sz="2400" dirty="0" err="1"/>
              <a:t>particules</a:t>
            </a:r>
            <a:r>
              <a:rPr lang="en-GB" sz="2400" dirty="0"/>
              <a:t> </a:t>
            </a:r>
            <a:r>
              <a:rPr lang="en-GB" sz="2400" dirty="0" err="1"/>
              <a:t>d’une</a:t>
            </a:r>
            <a:r>
              <a:rPr lang="en-GB" sz="2400" dirty="0"/>
              <a:t> </a:t>
            </a:r>
            <a:r>
              <a:rPr lang="en-GB" sz="2400" dirty="0" err="1"/>
              <a:t>particule</a:t>
            </a:r>
            <a:r>
              <a:rPr lang="en-GB" sz="2400" dirty="0"/>
              <a:t> </a:t>
            </a:r>
            <a:r>
              <a:rPr lang="en-GB" sz="2400" dirty="0" err="1"/>
              <a:t>messagère</a:t>
            </a:r>
            <a:r>
              <a:rPr lang="en-GB" sz="2400" dirty="0"/>
              <a:t>.</a:t>
            </a:r>
          </a:p>
          <a:p>
            <a:endParaRPr lang="en-GB" sz="2000" dirty="0"/>
          </a:p>
          <a:p>
            <a:endParaRPr lang="en-GB" sz="2000" dirty="0"/>
          </a:p>
          <a:p>
            <a:endParaRPr lang="en-GB" sz="2000" dirty="0"/>
          </a:p>
          <a:p>
            <a:endParaRPr lang="en-GB" sz="2000" dirty="0"/>
          </a:p>
          <a:p>
            <a:endParaRPr lang="en-GB" dirty="0"/>
          </a:p>
          <a:p>
            <a:endParaRPr lang="en-GB" dirty="0"/>
          </a:p>
          <a:p>
            <a:endParaRPr lang="en-GB" dirty="0"/>
          </a:p>
          <a:p>
            <a:endParaRPr lang="en-GB" b="1" dirty="0"/>
          </a:p>
        </p:txBody>
      </p:sp>
      <p:sp>
        <p:nvSpPr>
          <p:cNvPr id="17412" name="Text Box 15"/>
          <p:cNvSpPr txBox="1">
            <a:spLocks noChangeArrowheads="1"/>
          </p:cNvSpPr>
          <p:nvPr/>
        </p:nvSpPr>
        <p:spPr bwMode="auto">
          <a:xfrm>
            <a:off x="250825" y="4437063"/>
            <a:ext cx="4652963" cy="641350"/>
          </a:xfrm>
          <a:prstGeom prst="rect">
            <a:avLst/>
          </a:prstGeom>
          <a:noFill/>
          <a:ln w="9525">
            <a:noFill/>
            <a:miter lim="800000"/>
            <a:headEnd/>
            <a:tailEnd/>
          </a:ln>
        </p:spPr>
        <p:txBody>
          <a:bodyPr>
            <a:spAutoFit/>
          </a:bodyPr>
          <a:lstStyle/>
          <a:p>
            <a:r>
              <a:rPr lang="en-GB">
                <a:solidFill>
                  <a:schemeClr val="bg1"/>
                </a:solidFill>
              </a:rPr>
              <a:t>La portée de l’interaction d</a:t>
            </a:r>
            <a:r>
              <a:rPr lang="fr-FR">
                <a:solidFill>
                  <a:schemeClr val="bg1"/>
                </a:solidFill>
              </a:rPr>
              <a:t>épend de </a:t>
            </a:r>
            <a:r>
              <a:rPr lang="en-GB">
                <a:solidFill>
                  <a:schemeClr val="bg1"/>
                </a:solidFill>
              </a:rPr>
              <a:t>la masse de la particule messagère 	</a:t>
            </a:r>
          </a:p>
        </p:txBody>
      </p:sp>
      <p:grpSp>
        <p:nvGrpSpPr>
          <p:cNvPr id="2" name="Group 24"/>
          <p:cNvGrpSpPr>
            <a:grpSpLocks/>
          </p:cNvGrpSpPr>
          <p:nvPr/>
        </p:nvGrpSpPr>
        <p:grpSpPr bwMode="auto">
          <a:xfrm>
            <a:off x="5003800" y="2852738"/>
            <a:ext cx="3883025" cy="2560637"/>
            <a:chOff x="3168" y="1429"/>
            <a:chExt cx="2446" cy="1613"/>
          </a:xfrm>
        </p:grpSpPr>
        <p:grpSp>
          <p:nvGrpSpPr>
            <p:cNvPr id="3" name="Group 23"/>
            <p:cNvGrpSpPr>
              <a:grpSpLocks/>
            </p:cNvGrpSpPr>
            <p:nvPr/>
          </p:nvGrpSpPr>
          <p:grpSpPr bwMode="auto">
            <a:xfrm>
              <a:off x="3168" y="1429"/>
              <a:ext cx="2446" cy="1613"/>
              <a:chOff x="3168" y="1436"/>
              <a:chExt cx="2446" cy="1613"/>
            </a:xfrm>
          </p:grpSpPr>
          <p:pic>
            <p:nvPicPr>
              <p:cNvPr id="17431" name="Picture 14" descr="action_ballon"/>
              <p:cNvPicPr>
                <a:picLocks noChangeAspect="1" noChangeArrowheads="1"/>
              </p:cNvPicPr>
              <p:nvPr/>
            </p:nvPicPr>
            <p:blipFill>
              <a:blip r:embed="rId3" cstate="print"/>
              <a:srcRect/>
              <a:stretch>
                <a:fillRect/>
              </a:stretch>
            </p:blipFill>
            <p:spPr bwMode="auto">
              <a:xfrm>
                <a:off x="3168" y="1440"/>
                <a:ext cx="2446" cy="1609"/>
              </a:xfrm>
              <a:prstGeom prst="rect">
                <a:avLst/>
              </a:prstGeom>
              <a:noFill/>
              <a:ln w="9525">
                <a:noFill/>
                <a:miter lim="800000"/>
                <a:headEnd/>
                <a:tailEnd/>
              </a:ln>
            </p:spPr>
          </p:pic>
          <p:sp>
            <p:nvSpPr>
              <p:cNvPr id="17432" name="Text Box 16"/>
              <p:cNvSpPr txBox="1">
                <a:spLocks noChangeArrowheads="1"/>
              </p:cNvSpPr>
              <p:nvPr/>
            </p:nvSpPr>
            <p:spPr bwMode="auto">
              <a:xfrm>
                <a:off x="3429" y="1436"/>
                <a:ext cx="1237" cy="288"/>
              </a:xfrm>
              <a:prstGeom prst="rect">
                <a:avLst/>
              </a:prstGeom>
              <a:noFill/>
              <a:ln w="9525">
                <a:noFill/>
                <a:miter lim="800000"/>
                <a:headEnd/>
                <a:tailEnd/>
              </a:ln>
            </p:spPr>
            <p:txBody>
              <a:bodyPr>
                <a:spAutoFit/>
              </a:bodyPr>
              <a:lstStyle/>
              <a:p>
                <a:pPr algn="ctr"/>
                <a:r>
                  <a:rPr lang="en-GB" sz="1200" b="1">
                    <a:solidFill>
                      <a:schemeClr val="tx1"/>
                    </a:solidFill>
                  </a:rPr>
                  <a:t>Le messager de l’interaction</a:t>
                </a:r>
                <a:endParaRPr lang="en-GB" sz="2400">
                  <a:solidFill>
                    <a:schemeClr val="tx1"/>
                  </a:solidFill>
                </a:endParaRPr>
              </a:p>
            </p:txBody>
          </p:sp>
          <p:sp>
            <p:nvSpPr>
              <p:cNvPr id="17433" name="Text Box 19"/>
              <p:cNvSpPr txBox="1">
                <a:spLocks noChangeArrowheads="1"/>
              </p:cNvSpPr>
              <p:nvPr/>
            </p:nvSpPr>
            <p:spPr bwMode="auto">
              <a:xfrm>
                <a:off x="4012" y="2175"/>
                <a:ext cx="706" cy="288"/>
              </a:xfrm>
              <a:prstGeom prst="rect">
                <a:avLst/>
              </a:prstGeom>
              <a:noFill/>
              <a:ln w="9525">
                <a:noFill/>
                <a:miter lim="800000"/>
                <a:headEnd/>
                <a:tailEnd/>
              </a:ln>
            </p:spPr>
            <p:txBody>
              <a:bodyPr>
                <a:spAutoFit/>
              </a:bodyPr>
              <a:lstStyle/>
              <a:p>
                <a:pPr algn="ctr"/>
                <a:r>
                  <a:rPr lang="en-GB" sz="1200" b="1">
                    <a:solidFill>
                      <a:schemeClr val="tx1"/>
                    </a:solidFill>
                  </a:rPr>
                  <a:t>Portée de l’interaction</a:t>
                </a:r>
                <a:endParaRPr lang="en-GB" sz="2400">
                  <a:solidFill>
                    <a:schemeClr val="tx1"/>
                  </a:solidFill>
                </a:endParaRPr>
              </a:p>
            </p:txBody>
          </p:sp>
        </p:grpSp>
        <p:sp>
          <p:nvSpPr>
            <p:cNvPr id="17429" name="Line 17"/>
            <p:cNvSpPr>
              <a:spLocks noChangeShapeType="1"/>
            </p:cNvSpPr>
            <p:nvPr/>
          </p:nvSpPr>
          <p:spPr bwMode="auto">
            <a:xfrm>
              <a:off x="4356" y="1594"/>
              <a:ext cx="81" cy="106"/>
            </a:xfrm>
            <a:prstGeom prst="line">
              <a:avLst/>
            </a:prstGeom>
            <a:noFill/>
            <a:ln w="9525">
              <a:solidFill>
                <a:schemeClr val="tx1"/>
              </a:solidFill>
              <a:round/>
              <a:headEnd/>
              <a:tailEnd type="triangle" w="med" len="med"/>
            </a:ln>
          </p:spPr>
          <p:txBody>
            <a:bodyPr wrap="none" anchor="ctr"/>
            <a:lstStyle/>
            <a:p>
              <a:endParaRPr lang="fr-FR"/>
            </a:p>
          </p:txBody>
        </p:sp>
        <p:sp>
          <p:nvSpPr>
            <p:cNvPr id="17430" name="Line 18"/>
            <p:cNvSpPr>
              <a:spLocks noChangeShapeType="1"/>
            </p:cNvSpPr>
            <p:nvPr/>
          </p:nvSpPr>
          <p:spPr bwMode="auto">
            <a:xfrm>
              <a:off x="3925" y="2181"/>
              <a:ext cx="881" cy="0"/>
            </a:xfrm>
            <a:prstGeom prst="line">
              <a:avLst/>
            </a:prstGeom>
            <a:noFill/>
            <a:ln w="9525">
              <a:solidFill>
                <a:schemeClr val="tx1"/>
              </a:solidFill>
              <a:round/>
              <a:headEnd type="triangle" w="med" len="med"/>
              <a:tailEnd type="triangle" w="med" len="med"/>
            </a:ln>
          </p:spPr>
          <p:txBody>
            <a:bodyPr wrap="none" anchor="ctr"/>
            <a:lstStyle/>
            <a:p>
              <a:endParaRPr lang="fr-FR"/>
            </a:p>
          </p:txBody>
        </p:sp>
      </p:grpSp>
      <p:grpSp>
        <p:nvGrpSpPr>
          <p:cNvPr id="4" name="Group 28"/>
          <p:cNvGrpSpPr>
            <a:grpSpLocks/>
          </p:cNvGrpSpPr>
          <p:nvPr/>
        </p:nvGrpSpPr>
        <p:grpSpPr bwMode="auto">
          <a:xfrm>
            <a:off x="500034" y="3214686"/>
            <a:ext cx="4759325" cy="1354138"/>
            <a:chOff x="411" y="1534"/>
            <a:chExt cx="2998" cy="853"/>
          </a:xfrm>
        </p:grpSpPr>
        <p:sp>
          <p:nvSpPr>
            <p:cNvPr id="17416" name="Text Box 13"/>
            <p:cNvSpPr txBox="1">
              <a:spLocks noChangeArrowheads="1"/>
            </p:cNvSpPr>
            <p:nvPr/>
          </p:nvSpPr>
          <p:spPr bwMode="auto">
            <a:xfrm>
              <a:off x="1584" y="1824"/>
              <a:ext cx="1825" cy="366"/>
            </a:xfrm>
            <a:prstGeom prst="rect">
              <a:avLst/>
            </a:prstGeom>
            <a:noFill/>
            <a:ln w="9525">
              <a:noFill/>
              <a:miter lim="800000"/>
              <a:headEnd/>
              <a:tailEnd/>
            </a:ln>
          </p:spPr>
          <p:txBody>
            <a:bodyPr>
              <a:spAutoFit/>
            </a:bodyPr>
            <a:lstStyle/>
            <a:p>
              <a:r>
                <a:rPr lang="en-GB" sz="1600">
                  <a:solidFill>
                    <a:srgbClr val="CC00CC"/>
                  </a:solidFill>
                </a:rPr>
                <a:t>Échange d’une particule messagère</a:t>
              </a:r>
              <a:endParaRPr lang="en-GB" sz="2400">
                <a:solidFill>
                  <a:schemeClr val="tx1"/>
                </a:solidFill>
              </a:endParaRPr>
            </a:p>
          </p:txBody>
        </p:sp>
        <p:grpSp>
          <p:nvGrpSpPr>
            <p:cNvPr id="5" name="Group 27"/>
            <p:cNvGrpSpPr>
              <a:grpSpLocks/>
            </p:cNvGrpSpPr>
            <p:nvPr/>
          </p:nvGrpSpPr>
          <p:grpSpPr bwMode="auto">
            <a:xfrm>
              <a:off x="411" y="1534"/>
              <a:ext cx="2237" cy="853"/>
              <a:chOff x="411" y="1534"/>
              <a:chExt cx="2237" cy="853"/>
            </a:xfrm>
          </p:grpSpPr>
          <p:sp>
            <p:nvSpPr>
              <p:cNvPr id="17418" name="Oval 4"/>
              <p:cNvSpPr>
                <a:spLocks noChangeArrowheads="1"/>
              </p:cNvSpPr>
              <p:nvPr/>
            </p:nvSpPr>
            <p:spPr bwMode="auto">
              <a:xfrm>
                <a:off x="411" y="1534"/>
                <a:ext cx="181" cy="181"/>
              </a:xfrm>
              <a:prstGeom prst="ellipse">
                <a:avLst/>
              </a:prstGeom>
              <a:solidFill>
                <a:srgbClr val="FF0000"/>
              </a:solidFill>
              <a:ln w="9525">
                <a:solidFill>
                  <a:schemeClr val="tx1"/>
                </a:solidFill>
                <a:round/>
                <a:headEnd/>
                <a:tailEnd/>
              </a:ln>
            </p:spPr>
            <p:txBody>
              <a:bodyPr wrap="none" anchor="ctr"/>
              <a:lstStyle/>
              <a:p>
                <a:endParaRPr lang="fr-FR"/>
              </a:p>
            </p:txBody>
          </p:sp>
          <p:sp>
            <p:nvSpPr>
              <p:cNvPr id="17419" name="Oval 5"/>
              <p:cNvSpPr>
                <a:spLocks noChangeArrowheads="1"/>
              </p:cNvSpPr>
              <p:nvPr/>
            </p:nvSpPr>
            <p:spPr bwMode="auto">
              <a:xfrm>
                <a:off x="411" y="2206"/>
                <a:ext cx="181" cy="18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0" name="Line 6"/>
              <p:cNvSpPr>
                <a:spLocks noChangeShapeType="1"/>
              </p:cNvSpPr>
              <p:nvPr/>
            </p:nvSpPr>
            <p:spPr bwMode="auto">
              <a:xfrm>
                <a:off x="667" y="1665"/>
                <a:ext cx="544" cy="131"/>
              </a:xfrm>
              <a:prstGeom prst="line">
                <a:avLst/>
              </a:prstGeom>
              <a:noFill/>
              <a:ln w="28575">
                <a:solidFill>
                  <a:srgbClr val="FF0000"/>
                </a:solidFill>
                <a:round/>
                <a:headEnd/>
                <a:tailEnd type="triangle" w="med" len="med"/>
              </a:ln>
            </p:spPr>
            <p:txBody>
              <a:bodyPr wrap="none" anchor="ctr"/>
              <a:lstStyle/>
              <a:p>
                <a:endParaRPr lang="fr-FR"/>
              </a:p>
            </p:txBody>
          </p:sp>
          <p:sp>
            <p:nvSpPr>
              <p:cNvPr id="17421" name="Line 7"/>
              <p:cNvSpPr>
                <a:spLocks noChangeShapeType="1"/>
              </p:cNvSpPr>
              <p:nvPr/>
            </p:nvSpPr>
            <p:spPr bwMode="auto">
              <a:xfrm flipV="1">
                <a:off x="672" y="2208"/>
                <a:ext cx="532" cy="79"/>
              </a:xfrm>
              <a:prstGeom prst="line">
                <a:avLst/>
              </a:prstGeom>
              <a:noFill/>
              <a:ln w="28575">
                <a:solidFill>
                  <a:srgbClr val="FF0000"/>
                </a:solidFill>
                <a:round/>
                <a:headEnd/>
                <a:tailEnd type="triangle" w="med" len="med"/>
              </a:ln>
            </p:spPr>
            <p:txBody>
              <a:bodyPr wrap="none" anchor="ctr"/>
              <a:lstStyle/>
              <a:p>
                <a:endParaRPr lang="fr-FR"/>
              </a:p>
            </p:txBody>
          </p:sp>
          <p:sp>
            <p:nvSpPr>
              <p:cNvPr id="17422" name="Freeform 8"/>
              <p:cNvSpPr>
                <a:spLocks/>
              </p:cNvSpPr>
              <p:nvPr/>
            </p:nvSpPr>
            <p:spPr bwMode="auto">
              <a:xfrm>
                <a:off x="1198" y="1590"/>
                <a:ext cx="1450" cy="236"/>
              </a:xfrm>
              <a:custGeom>
                <a:avLst/>
                <a:gdLst>
                  <a:gd name="T0" fmla="*/ 0 w 1450"/>
                  <a:gd name="T1" fmla="*/ 200 h 236"/>
                  <a:gd name="T2" fmla="*/ 150 w 1450"/>
                  <a:gd name="T3" fmla="*/ 225 h 236"/>
                  <a:gd name="T4" fmla="*/ 357 w 1450"/>
                  <a:gd name="T5" fmla="*/ 231 h 236"/>
                  <a:gd name="T6" fmla="*/ 657 w 1450"/>
                  <a:gd name="T7" fmla="*/ 194 h 236"/>
                  <a:gd name="T8" fmla="*/ 1275 w 1450"/>
                  <a:gd name="T9" fmla="*/ 44 h 236"/>
                  <a:gd name="T10" fmla="*/ 1450 w 1450"/>
                  <a:gd name="T11" fmla="*/ 0 h 236"/>
                  <a:gd name="T12" fmla="*/ 0 60000 65536"/>
                  <a:gd name="T13" fmla="*/ 0 60000 65536"/>
                  <a:gd name="T14" fmla="*/ 0 60000 65536"/>
                  <a:gd name="T15" fmla="*/ 0 60000 65536"/>
                  <a:gd name="T16" fmla="*/ 0 60000 65536"/>
                  <a:gd name="T17" fmla="*/ 0 60000 65536"/>
                  <a:gd name="T18" fmla="*/ 0 w 1450"/>
                  <a:gd name="T19" fmla="*/ 0 h 236"/>
                  <a:gd name="T20" fmla="*/ 1450 w 145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50" h="236">
                    <a:moveTo>
                      <a:pt x="0" y="200"/>
                    </a:moveTo>
                    <a:cubicBezTo>
                      <a:pt x="45" y="210"/>
                      <a:pt x="91" y="220"/>
                      <a:pt x="150" y="225"/>
                    </a:cubicBezTo>
                    <a:cubicBezTo>
                      <a:pt x="209" y="230"/>
                      <a:pt x="273" y="236"/>
                      <a:pt x="357" y="231"/>
                    </a:cubicBezTo>
                    <a:cubicBezTo>
                      <a:pt x="441" y="226"/>
                      <a:pt x="504" y="225"/>
                      <a:pt x="657" y="194"/>
                    </a:cubicBezTo>
                    <a:cubicBezTo>
                      <a:pt x="810" y="163"/>
                      <a:pt x="1143" y="76"/>
                      <a:pt x="1275" y="44"/>
                    </a:cubicBezTo>
                    <a:cubicBezTo>
                      <a:pt x="1407" y="12"/>
                      <a:pt x="1428" y="6"/>
                      <a:pt x="1450" y="0"/>
                    </a:cubicBezTo>
                  </a:path>
                </a:pathLst>
              </a:custGeom>
              <a:noFill/>
              <a:ln w="28575">
                <a:solidFill>
                  <a:srgbClr val="FF0000"/>
                </a:solidFill>
                <a:round/>
                <a:headEnd/>
                <a:tailEnd/>
              </a:ln>
            </p:spPr>
            <p:txBody>
              <a:bodyPr wrap="none" anchor="ctr"/>
              <a:lstStyle/>
              <a:p>
                <a:endParaRPr lang="fr-FR"/>
              </a:p>
            </p:txBody>
          </p:sp>
          <p:sp>
            <p:nvSpPr>
              <p:cNvPr id="17423" name="Freeform 9"/>
              <p:cNvSpPr>
                <a:spLocks/>
              </p:cNvSpPr>
              <p:nvPr/>
            </p:nvSpPr>
            <p:spPr bwMode="auto">
              <a:xfrm>
                <a:off x="1173" y="2164"/>
                <a:ext cx="1338" cy="180"/>
              </a:xfrm>
              <a:custGeom>
                <a:avLst/>
                <a:gdLst>
                  <a:gd name="T0" fmla="*/ 0 w 1338"/>
                  <a:gd name="T1" fmla="*/ 61 h 180"/>
                  <a:gd name="T2" fmla="*/ 169 w 1338"/>
                  <a:gd name="T3" fmla="*/ 36 h 180"/>
                  <a:gd name="T4" fmla="*/ 469 w 1338"/>
                  <a:gd name="T5" fmla="*/ 24 h 180"/>
                  <a:gd name="T6" fmla="*/ 1338 w 1338"/>
                  <a:gd name="T7" fmla="*/ 180 h 180"/>
                  <a:gd name="T8" fmla="*/ 0 60000 65536"/>
                  <a:gd name="T9" fmla="*/ 0 60000 65536"/>
                  <a:gd name="T10" fmla="*/ 0 60000 65536"/>
                  <a:gd name="T11" fmla="*/ 0 60000 65536"/>
                  <a:gd name="T12" fmla="*/ 0 w 1338"/>
                  <a:gd name="T13" fmla="*/ 0 h 180"/>
                  <a:gd name="T14" fmla="*/ 1338 w 1338"/>
                  <a:gd name="T15" fmla="*/ 180 h 180"/>
                </a:gdLst>
                <a:ahLst/>
                <a:cxnLst>
                  <a:cxn ang="T8">
                    <a:pos x="T0" y="T1"/>
                  </a:cxn>
                  <a:cxn ang="T9">
                    <a:pos x="T2" y="T3"/>
                  </a:cxn>
                  <a:cxn ang="T10">
                    <a:pos x="T4" y="T5"/>
                  </a:cxn>
                  <a:cxn ang="T11">
                    <a:pos x="T6" y="T7"/>
                  </a:cxn>
                </a:cxnLst>
                <a:rect l="T12" t="T13" r="T14" b="T15"/>
                <a:pathLst>
                  <a:path w="1338" h="180">
                    <a:moveTo>
                      <a:pt x="0" y="61"/>
                    </a:moveTo>
                    <a:cubicBezTo>
                      <a:pt x="45" y="51"/>
                      <a:pt x="91" y="42"/>
                      <a:pt x="169" y="36"/>
                    </a:cubicBezTo>
                    <a:cubicBezTo>
                      <a:pt x="247" y="30"/>
                      <a:pt x="274" y="0"/>
                      <a:pt x="469" y="24"/>
                    </a:cubicBezTo>
                    <a:cubicBezTo>
                      <a:pt x="664" y="48"/>
                      <a:pt x="1193" y="155"/>
                      <a:pt x="1338" y="180"/>
                    </a:cubicBezTo>
                  </a:path>
                </a:pathLst>
              </a:custGeom>
              <a:noFill/>
              <a:ln w="28575">
                <a:solidFill>
                  <a:srgbClr val="FF0000"/>
                </a:solidFill>
                <a:round/>
                <a:headEnd/>
                <a:tailEnd/>
              </a:ln>
            </p:spPr>
            <p:txBody>
              <a:bodyPr wrap="none" anchor="ctr"/>
              <a:lstStyle/>
              <a:p>
                <a:endParaRPr lang="fr-FR"/>
              </a:p>
            </p:txBody>
          </p:sp>
          <p:grpSp>
            <p:nvGrpSpPr>
              <p:cNvPr id="6" name="Group 10"/>
              <p:cNvGrpSpPr>
                <a:grpSpLocks/>
              </p:cNvGrpSpPr>
              <p:nvPr/>
            </p:nvGrpSpPr>
            <p:grpSpPr bwMode="auto">
              <a:xfrm>
                <a:off x="1458" y="1834"/>
                <a:ext cx="79" cy="306"/>
                <a:chOff x="2472" y="2188"/>
                <a:chExt cx="79" cy="306"/>
              </a:xfrm>
            </p:grpSpPr>
            <p:sp>
              <p:nvSpPr>
                <p:cNvPr id="17426" name="Freeform 11"/>
                <p:cNvSpPr>
                  <a:spLocks/>
                </p:cNvSpPr>
                <p:nvPr/>
              </p:nvSpPr>
              <p:spPr bwMode="auto">
                <a:xfrm>
                  <a:off x="2472" y="2275"/>
                  <a:ext cx="79" cy="219"/>
                </a:xfrm>
                <a:custGeom>
                  <a:avLst/>
                  <a:gdLst>
                    <a:gd name="T0" fmla="*/ 53 w 79"/>
                    <a:gd name="T1" fmla="*/ 219 h 219"/>
                    <a:gd name="T2" fmla="*/ 3 w 79"/>
                    <a:gd name="T3" fmla="*/ 194 h 219"/>
                    <a:gd name="T4" fmla="*/ 72 w 79"/>
                    <a:gd name="T5" fmla="*/ 156 h 219"/>
                    <a:gd name="T6" fmla="*/ 9 w 79"/>
                    <a:gd name="T7" fmla="*/ 131 h 219"/>
                    <a:gd name="T8" fmla="*/ 78 w 79"/>
                    <a:gd name="T9" fmla="*/ 75 h 219"/>
                    <a:gd name="T10" fmla="*/ 15 w 79"/>
                    <a:gd name="T11" fmla="*/ 31 h 219"/>
                    <a:gd name="T12" fmla="*/ 53 w 79"/>
                    <a:gd name="T13" fmla="*/ 0 h 219"/>
                    <a:gd name="T14" fmla="*/ 0 60000 65536"/>
                    <a:gd name="T15" fmla="*/ 0 60000 65536"/>
                    <a:gd name="T16" fmla="*/ 0 60000 65536"/>
                    <a:gd name="T17" fmla="*/ 0 60000 65536"/>
                    <a:gd name="T18" fmla="*/ 0 60000 65536"/>
                    <a:gd name="T19" fmla="*/ 0 60000 65536"/>
                    <a:gd name="T20" fmla="*/ 0 60000 65536"/>
                    <a:gd name="T21" fmla="*/ 0 w 79"/>
                    <a:gd name="T22" fmla="*/ 0 h 219"/>
                    <a:gd name="T23" fmla="*/ 79 w 7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19">
                      <a:moveTo>
                        <a:pt x="53" y="219"/>
                      </a:moveTo>
                      <a:cubicBezTo>
                        <a:pt x="26" y="212"/>
                        <a:pt x="0" y="205"/>
                        <a:pt x="3" y="194"/>
                      </a:cubicBezTo>
                      <a:cubicBezTo>
                        <a:pt x="6" y="183"/>
                        <a:pt x="71" y="166"/>
                        <a:pt x="72" y="156"/>
                      </a:cubicBezTo>
                      <a:cubicBezTo>
                        <a:pt x="73" y="146"/>
                        <a:pt x="8" y="144"/>
                        <a:pt x="9" y="131"/>
                      </a:cubicBezTo>
                      <a:cubicBezTo>
                        <a:pt x="10" y="118"/>
                        <a:pt x="77" y="92"/>
                        <a:pt x="78" y="75"/>
                      </a:cubicBezTo>
                      <a:cubicBezTo>
                        <a:pt x="79" y="58"/>
                        <a:pt x="19" y="43"/>
                        <a:pt x="15" y="31"/>
                      </a:cubicBezTo>
                      <a:cubicBezTo>
                        <a:pt x="11" y="19"/>
                        <a:pt x="47" y="5"/>
                        <a:pt x="53" y="0"/>
                      </a:cubicBezTo>
                    </a:path>
                  </a:pathLst>
                </a:custGeom>
                <a:noFill/>
                <a:ln w="28575">
                  <a:solidFill>
                    <a:srgbClr val="CC00CC"/>
                  </a:solidFill>
                  <a:round/>
                  <a:headEnd/>
                  <a:tailEnd/>
                </a:ln>
              </p:spPr>
              <p:txBody>
                <a:bodyPr wrap="none" anchor="ctr"/>
                <a:lstStyle/>
                <a:p>
                  <a:endParaRPr lang="fr-FR"/>
                </a:p>
              </p:txBody>
            </p:sp>
            <p:sp>
              <p:nvSpPr>
                <p:cNvPr id="17427" name="Line 12"/>
                <p:cNvSpPr>
                  <a:spLocks noChangeShapeType="1"/>
                </p:cNvSpPr>
                <p:nvPr/>
              </p:nvSpPr>
              <p:spPr bwMode="auto">
                <a:xfrm flipV="1">
                  <a:off x="2512" y="2188"/>
                  <a:ext cx="0" cy="63"/>
                </a:xfrm>
                <a:prstGeom prst="line">
                  <a:avLst/>
                </a:prstGeom>
                <a:noFill/>
                <a:ln w="28575">
                  <a:solidFill>
                    <a:srgbClr val="CC00CC"/>
                  </a:solidFill>
                  <a:round/>
                  <a:headEnd/>
                  <a:tailEnd type="triangle" w="med" len="med"/>
                </a:ln>
              </p:spPr>
              <p:txBody>
                <a:bodyPr wrap="none" anchor="ctr"/>
                <a:lstStyle/>
                <a:p>
                  <a:endParaRPr lang="fr-FR"/>
                </a:p>
              </p:txBody>
            </p:sp>
          </p:grpSp>
          <p:sp>
            <p:nvSpPr>
              <p:cNvPr id="17425" name="Rectangle 25"/>
              <p:cNvSpPr>
                <a:spLocks noChangeArrowheads="1"/>
              </p:cNvSpPr>
              <p:nvPr/>
            </p:nvSpPr>
            <p:spPr bwMode="auto">
              <a:xfrm>
                <a:off x="1018" y="1989"/>
                <a:ext cx="116" cy="288"/>
              </a:xfrm>
              <a:prstGeom prst="rect">
                <a:avLst/>
              </a:prstGeom>
              <a:noFill/>
              <a:ln w="9525">
                <a:noFill/>
                <a:miter lim="800000"/>
                <a:headEnd/>
                <a:tailEnd/>
              </a:ln>
            </p:spPr>
            <p:txBody>
              <a:bodyPr wrap="none">
                <a:spAutoFit/>
              </a:bodyPr>
              <a:lstStyle/>
              <a:p>
                <a:pPr>
                  <a:spcBef>
                    <a:spcPct val="0"/>
                  </a:spcBef>
                </a:pPr>
                <a:endParaRPr lang="en-US" sz="2400">
                  <a:solidFill>
                    <a:schemeClr val="tx1"/>
                  </a:solidFill>
                  <a:latin typeface="Arial" charset="0"/>
                </a:endParaRPr>
              </a:p>
            </p:txBody>
          </p:sp>
        </p:grpSp>
      </p:grpSp>
      <p:sp>
        <p:nvSpPr>
          <p:cNvPr id="17415" name="Text Box 26"/>
          <p:cNvSpPr txBox="1">
            <a:spLocks noChangeArrowheads="1"/>
          </p:cNvSpPr>
          <p:nvPr/>
        </p:nvSpPr>
        <p:spPr bwMode="auto">
          <a:xfrm>
            <a:off x="304800" y="5867400"/>
            <a:ext cx="7967663" cy="1981200"/>
          </a:xfrm>
          <a:prstGeom prst="rect">
            <a:avLst/>
          </a:prstGeom>
          <a:noFill/>
          <a:ln w="9525">
            <a:noFill/>
            <a:miter lim="800000"/>
            <a:headEnd/>
            <a:tailEnd/>
          </a:ln>
        </p:spPr>
        <p:txBody>
          <a:bodyPr wrap="none">
            <a:spAutoFit/>
          </a:bodyPr>
          <a:lstStyle/>
          <a:p>
            <a:r>
              <a:rPr lang="en-GB" sz="2000" b="1">
                <a:solidFill>
                  <a:schemeClr val="bg1"/>
                </a:solidFill>
              </a:rPr>
              <a:t>Notre monde est régi par quatre interactions fondamentales :</a:t>
            </a:r>
            <a:r>
              <a:rPr lang="en-GB" sz="2000">
                <a:solidFill>
                  <a:schemeClr val="bg1"/>
                </a:solidFill>
              </a:rPr>
              <a:t> </a:t>
            </a:r>
          </a:p>
          <a:p>
            <a:r>
              <a:rPr lang="en-GB" sz="2000">
                <a:solidFill>
                  <a:schemeClr val="bg1"/>
                </a:solidFill>
              </a:rPr>
              <a:t>Lesquelles ?</a:t>
            </a:r>
            <a:endParaRPr lang="en-GB" sz="2400">
              <a:solidFill>
                <a:schemeClr val="tx1"/>
              </a:solidFill>
            </a:endParaRPr>
          </a:p>
          <a:p>
            <a:endParaRPr lang="en-GB" sz="2400">
              <a:solidFill>
                <a:schemeClr val="tx1"/>
              </a:solidFill>
            </a:endParaRPr>
          </a:p>
          <a:p>
            <a:pPr>
              <a:spcBef>
                <a:spcPct val="0"/>
              </a:spcBef>
            </a:pPr>
            <a:endParaRPr lang="fr-FR" sz="2400">
              <a:solidFill>
                <a:schemeClr val="tx1"/>
              </a:solidFill>
              <a:latin typeface="Arial" charset="0"/>
            </a:endParaRPr>
          </a:p>
        </p:txBody>
      </p:sp>
      <p:sp>
        <p:nvSpPr>
          <p:cNvPr id="26" name="Espace réservé du pied de page 25"/>
          <p:cNvSpPr>
            <a:spLocks noGrp="1"/>
          </p:cNvSpPr>
          <p:nvPr>
            <p:ph type="ftr" sz="quarter" idx="11"/>
          </p:nvPr>
        </p:nvSpPr>
        <p:spPr/>
        <p:txBody>
          <a:bodyPr/>
          <a:lstStyle/>
          <a:p>
            <a:r>
              <a:rPr lang="fr-FR" smtClean="0"/>
              <a:t>Visite LAPP Fevrier 2010</a:t>
            </a:r>
            <a:endParaRPr lang="fr-B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 LAPP Fevrier 2010</a:t>
            </a:r>
            <a:endParaRPr lang="fr-BE"/>
          </a:p>
        </p:txBody>
      </p:sp>
      <p:pic>
        <p:nvPicPr>
          <p:cNvPr id="4" name="Picture 3"/>
          <p:cNvPicPr>
            <a:picLocks noChangeAspect="1" noChangeArrowheads="1"/>
          </p:cNvPicPr>
          <p:nvPr/>
        </p:nvPicPr>
        <p:blipFill>
          <a:blip r:embed="rId3" cstate="print"/>
          <a:srcRect/>
          <a:stretch>
            <a:fillRect/>
          </a:stretch>
        </p:blipFill>
        <p:spPr bwMode="auto">
          <a:xfrm>
            <a:off x="-1588" y="0"/>
            <a:ext cx="9145588" cy="6858000"/>
          </a:xfrm>
          <a:prstGeom prst="rect">
            <a:avLst/>
          </a:prstGeom>
          <a:noFill/>
          <a:ln w="9525">
            <a:noFill/>
            <a:miter lim="800000"/>
            <a:headEnd/>
            <a:tailEnd/>
          </a:ln>
        </p:spPr>
      </p:pic>
      <p:sp>
        <p:nvSpPr>
          <p:cNvPr id="5" name="ZoneTexte 4"/>
          <p:cNvSpPr txBox="1"/>
          <p:nvPr/>
        </p:nvSpPr>
        <p:spPr>
          <a:xfrm>
            <a:off x="3071802" y="4214818"/>
            <a:ext cx="564578"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6" name="ZoneTexte 5"/>
          <p:cNvSpPr txBox="1"/>
          <p:nvPr/>
        </p:nvSpPr>
        <p:spPr>
          <a:xfrm>
            <a:off x="2928926" y="4786322"/>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7" name="ZoneTexte 6"/>
          <p:cNvSpPr txBox="1"/>
          <p:nvPr/>
        </p:nvSpPr>
        <p:spPr>
          <a:xfrm>
            <a:off x="2928926" y="5357826"/>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8" name="ZoneTexte 7"/>
          <p:cNvSpPr txBox="1"/>
          <p:nvPr/>
        </p:nvSpPr>
        <p:spPr>
          <a:xfrm>
            <a:off x="2928926" y="5929330"/>
            <a:ext cx="1064715"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
        <p:nvSpPr>
          <p:cNvPr id="9" name="Text Box 2"/>
          <p:cNvSpPr txBox="1">
            <a:spLocks noChangeArrowheads="1"/>
          </p:cNvSpPr>
          <p:nvPr/>
        </p:nvSpPr>
        <p:spPr bwMode="auto">
          <a:xfrm>
            <a:off x="152400" y="0"/>
            <a:ext cx="8991600" cy="769441"/>
          </a:xfrm>
          <a:prstGeom prst="rect">
            <a:avLst/>
          </a:prstGeom>
          <a:solidFill>
            <a:schemeClr val="bg1"/>
          </a:solidFill>
          <a:ln w="9525">
            <a:noFill/>
            <a:miter lim="800000"/>
            <a:headEnd/>
            <a:tailEnd/>
          </a:ln>
        </p:spPr>
        <p:txBody>
          <a:bodyPr wrap="square">
            <a:spAutoFit/>
          </a:bodyPr>
          <a:lstStyle/>
          <a:p>
            <a:pPr algn="ctr">
              <a:spcBef>
                <a:spcPct val="0"/>
              </a:spcBef>
            </a:pPr>
            <a:r>
              <a:rPr lang="en-GB" sz="4400" dirty="0">
                <a:solidFill>
                  <a:srgbClr val="FF0000"/>
                </a:solidFill>
                <a:latin typeface="+mj-lt"/>
                <a:ea typeface="+mj-ea"/>
                <a:cs typeface="+mj-cs"/>
              </a:rPr>
              <a:t>Les </a:t>
            </a:r>
            <a:r>
              <a:rPr lang="en-GB" sz="4400" dirty="0" err="1">
                <a:solidFill>
                  <a:srgbClr val="FF0000"/>
                </a:solidFill>
                <a:latin typeface="+mj-lt"/>
                <a:ea typeface="+mj-ea"/>
                <a:cs typeface="+mj-cs"/>
              </a:rPr>
              <a:t>quatre</a:t>
            </a:r>
            <a:r>
              <a:rPr lang="en-GB" sz="4400" dirty="0">
                <a:solidFill>
                  <a:srgbClr val="FF0000"/>
                </a:solidFill>
                <a:latin typeface="+mj-lt"/>
                <a:ea typeface="+mj-ea"/>
                <a:cs typeface="+mj-cs"/>
              </a:rPr>
              <a:t> interactions </a:t>
            </a:r>
            <a:r>
              <a:rPr lang="en-GB" sz="4400" dirty="0" err="1">
                <a:solidFill>
                  <a:srgbClr val="FF0000"/>
                </a:solidFill>
                <a:latin typeface="+mj-lt"/>
                <a:ea typeface="+mj-ea"/>
                <a:cs typeface="+mj-cs"/>
              </a:rPr>
              <a:t>fondamentales</a:t>
            </a:r>
            <a:endParaRPr lang="en-GB" sz="440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2858</TotalTime>
  <Words>3589</Words>
  <Application>Microsoft Office PowerPoint</Application>
  <PresentationFormat>Affichage à l'écran (4:3)</PresentationFormat>
  <Paragraphs>540</Paragraphs>
  <Slides>57</Slides>
  <Notes>19</Notes>
  <HiddenSlides>0</HiddenSlides>
  <MMClips>5</MMClips>
  <ScaleCrop>false</ScaleCrop>
  <HeadingPairs>
    <vt:vector size="4" baseType="variant">
      <vt:variant>
        <vt:lpstr>Thème</vt:lpstr>
      </vt:variant>
      <vt:variant>
        <vt:i4>1</vt:i4>
      </vt:variant>
      <vt:variant>
        <vt:lpstr>Titres des diapositives</vt:lpstr>
      </vt:variant>
      <vt:variant>
        <vt:i4>57</vt:i4>
      </vt:variant>
    </vt:vector>
  </HeadingPairs>
  <TitlesOfParts>
    <vt:vector size="58" baseType="lpstr">
      <vt:lpstr>Thème Office</vt:lpstr>
      <vt:lpstr>Présentation du LAPP</vt:lpstr>
      <vt:lpstr>Plan</vt:lpstr>
      <vt:lpstr>Historique (1)</vt:lpstr>
      <vt:lpstr>Historique (2)</vt:lpstr>
      <vt:lpstr>Diapositive 5</vt:lpstr>
      <vt:lpstr>Qu’ étudie t-on au LAPP?</vt:lpstr>
      <vt:lpstr>le modèle standard</vt:lpstr>
      <vt:lpstr>Diapositive 8</vt:lpstr>
      <vt:lpstr>Diapositive 9</vt:lpstr>
      <vt:lpstr>Quarks et hadrons </vt:lpstr>
      <vt:lpstr>Quelques grands mystères actuels</vt:lpstr>
      <vt:lpstr>Accélérateurs de particules</vt:lpstr>
      <vt:lpstr>Anneau de collision</vt:lpstr>
      <vt:lpstr>SLAC</vt:lpstr>
      <vt:lpstr>Lles unités du physicien des particules</vt:lpstr>
      <vt:lpstr>Un exemple: découverte du Z0 par UA1</vt:lpstr>
      <vt:lpstr>le LHC </vt:lpstr>
      <vt:lpstr>Diapositive 18</vt:lpstr>
      <vt:lpstr>Diapositive 19</vt:lpstr>
      <vt:lpstr>Diapositive 20</vt:lpstr>
      <vt:lpstr>Diapositive 21</vt:lpstr>
      <vt:lpstr>Propriétés des particules mesurées avec un détecteur</vt:lpstr>
      <vt:lpstr>Détecter les traces chargées</vt:lpstr>
      <vt:lpstr>Diapositive 24</vt:lpstr>
      <vt:lpstr>Diapositive 25</vt:lpstr>
      <vt:lpstr>Mesurer  l’ énergie</vt:lpstr>
      <vt:lpstr>Diapositive 27</vt:lpstr>
      <vt:lpstr>Diapositive 28</vt:lpstr>
      <vt:lpstr>Le détecteur ATLAS au LHC</vt:lpstr>
      <vt:lpstr>Le détecteur ATLAS au LHC</vt:lpstr>
      <vt:lpstr>The first collision candidate at 900 GeV (Nov. 23rd)</vt:lpstr>
      <vt:lpstr>Two jet event at 2.36 TeV (Dec. 8th)</vt:lpstr>
      <vt:lpstr>Two more events</vt:lpstr>
      <vt:lpstr>Diapositive 34</vt:lpstr>
      <vt:lpstr>Diapositive 35</vt:lpstr>
      <vt:lpstr>Diapositive 36</vt:lpstr>
      <vt:lpstr>Les neutrinos: OPERA</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               HESS au LAPP   </vt:lpstr>
      <vt:lpstr>Diapositive 49</vt:lpstr>
      <vt:lpstr>Diapositive 50</vt:lpstr>
      <vt:lpstr>L'expérience AMS</vt:lpstr>
      <vt:lpstr>Diapositive 52</vt:lpstr>
      <vt:lpstr> 2010 …. </vt:lpstr>
      <vt:lpstr>L'expérience VIRGO</vt:lpstr>
      <vt:lpstr>Diapositive 55</vt:lpstr>
      <vt:lpstr>Diapositive 56</vt:lpstr>
      <vt:lpstr>Les caractéristiques d’AMS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cp:lastModifiedBy>lees</cp:lastModifiedBy>
  <cp:revision>237</cp:revision>
  <dcterms:created xsi:type="dcterms:W3CDTF">2010-01-22T21:46:54Z</dcterms:created>
  <dcterms:modified xsi:type="dcterms:W3CDTF">2010-02-11T11:22:28Z</dcterms:modified>
</cp:coreProperties>
</file>