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02" r:id="rId2"/>
    <p:sldId id="348" r:id="rId3"/>
    <p:sldId id="375" r:id="rId4"/>
    <p:sldId id="370" r:id="rId5"/>
    <p:sldId id="371" r:id="rId6"/>
    <p:sldId id="368" r:id="rId7"/>
    <p:sldId id="372" r:id="rId8"/>
    <p:sldId id="374" r:id="rId9"/>
    <p:sldId id="373" r:id="rId10"/>
    <p:sldId id="376" r:id="rId11"/>
    <p:sldId id="378" r:id="rId12"/>
    <p:sldId id="380" r:id="rId13"/>
    <p:sldId id="387" r:id="rId14"/>
    <p:sldId id="390" r:id="rId15"/>
    <p:sldId id="388" r:id="rId16"/>
    <p:sldId id="389" r:id="rId17"/>
    <p:sldId id="383" r:id="rId18"/>
    <p:sldId id="391" r:id="rId19"/>
    <p:sldId id="392" r:id="rId20"/>
    <p:sldId id="350" r:id="rId21"/>
    <p:sldId id="393" r:id="rId22"/>
    <p:sldId id="394" r:id="rId23"/>
    <p:sldId id="352" r:id="rId24"/>
    <p:sldId id="364" r:id="rId25"/>
    <p:sldId id="353" r:id="rId26"/>
    <p:sldId id="395" r:id="rId27"/>
    <p:sldId id="396" r:id="rId28"/>
    <p:sldId id="397" r:id="rId29"/>
    <p:sldId id="398" r:id="rId30"/>
    <p:sldId id="402" r:id="rId31"/>
    <p:sldId id="399" r:id="rId32"/>
    <p:sldId id="400" r:id="rId33"/>
    <p:sldId id="363" r:id="rId34"/>
    <p:sldId id="403" r:id="rId35"/>
    <p:sldId id="404" r:id="rId36"/>
    <p:sldId id="365" r:id="rId37"/>
    <p:sldId id="406" r:id="rId38"/>
    <p:sldId id="407" r:id="rId39"/>
    <p:sldId id="366" r:id="rId40"/>
    <p:sldId id="401" r:id="rId41"/>
    <p:sldId id="355" r:id="rId42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ugamont Emmanuelle" initials="B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E7D"/>
    <a:srgbClr val="D70026"/>
    <a:srgbClr val="DC0528"/>
    <a:srgbClr val="FFFFFF"/>
    <a:srgbClr val="666666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8880" autoAdjust="0"/>
  </p:normalViewPr>
  <p:slideViewPr>
    <p:cSldViewPr snapToGrid="0">
      <p:cViewPr>
        <p:scale>
          <a:sx n="100" d="100"/>
          <a:sy n="100" d="100"/>
        </p:scale>
        <p:origin x="130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352" y="-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C3DA1-9BFE-4D5D-B25D-7CC592D9C3C5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1956D-7473-4ACD-A8EB-84381C2C4B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7152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AFE2C-5007-4057-8DFB-EC24DF7E4136}" type="datetimeFigureOut">
              <a:rPr lang="fr-FR" smtClean="0"/>
              <a:pPr/>
              <a:t>21/03/2022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5FE0B-B3A6-4AF6-B265-A109385ED23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897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Saisir</a:t>
            </a:r>
            <a:r>
              <a:rPr lang="fr-FR" baseline="0" dirty="0" smtClean="0"/>
              <a:t> les champs « Titre », « P. Nom » et « Date.</a:t>
            </a:r>
          </a:p>
          <a:p>
            <a:r>
              <a:rPr lang="fr-FR" baseline="0" dirty="0" smtClean="0"/>
              <a:t>Laisser ou retirer </a:t>
            </a:r>
            <a:r>
              <a:rPr lang="fr-FR" baseline="0" smtClean="0"/>
              <a:t>le bandeau.</a:t>
            </a:r>
            <a:r>
              <a:rPr lang="fr-FR" baseline="0" dirty="0" smtClean="0"/>
              <a:t/>
            </a:r>
            <a:br>
              <a:rPr lang="fr-FR" baseline="0" dirty="0" smtClean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047848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physicists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photon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gives access to the primary electron spectrum revealing particle acceleration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transfer processes; imaging solar flares is also a way to understand the structures of electrical and magnetic fields at the surface of the Sun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Polarimetry should give precious information about the geometries of magnetic field and emission regions in compact objects and binary systems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728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solar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physicists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photon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spectrum gives access to the primary electron spectrum revealing particle acceleration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 transfer processes; imaging solar flares is also a way to understand the structures of electrical and magnetic fields at the surface of the Sun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Polarimetry should give precious information about the geometries of magnetic field and emission regions in compact objects and binary systems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3625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1509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5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44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67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387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30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1029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1950’s, gamma-ray sources were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predicted, based on particle and nuclear physics theories and first discoveries in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radioastronomy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but the difficulty to embed sufficiently large detection areas in balloons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sounding rockets used to limit observations. Experimental X-ray and gamma-ray astronomy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really started at the end of 1960’s, with the American SAS (Small Astronomy Satellite) and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 (Orbiting Solar Observatory) series satellites. X-ray emissions from Scorpius X-1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Centaurus X-3 were interpreted as neutrons stars accreting matter from an orbiting star: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 of X-ray binaries was born.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breakthrough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gamma-ray astrophysics came later, at the beginning of the 1990’s, with the Compton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Gammaray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Observatory (CGRO) and the Sigma telescope onboard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Granat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satellite. Various stellar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objects at the end of their evolution (neutron stars, black holes, supernovae) were detected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observed;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onboard CGRO provided the very first catalog of gamma-ray bursts. Active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galactic nuclei whose gamma-ray emission comes from the gravitational energy produced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matter accretion around a supermassive black hole were identified in few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percents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galaxies.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High-energy detectors are based on single photon detection, by measuring the charges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created by the ionization or the temperature elevation (micro calorimeter). We can classify the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Photodetectors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4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Gaseous ionization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used in few space experiments like Integral/JEM-X,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 a large volume for good efficiency and they are sensitive to voltage breakdown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 proton interaction. They could be of interest for X-ray polarimetry [4].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Scintillation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first detectors used in space, coupled with photomultipliers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NaI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OSO-7 in 1972). Inorganic scintillation crystals stay efficient solutions for energy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measurement in gamma-ray experiments above 10 MeV because they can be implemented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large quantities and volumes (e.g. recently in AGILE [5] and FERMI [6]). Plastic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are also widely used as active shielding in high-energy experiments for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particle detection and rejection.</a:t>
            </a: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Semiconductor detectors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Si, Ge,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CdZnTe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detectors have progressively replaced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scintillators in space experiments because of their better intrinsic spectral performance;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 show now high technological maturity to propose compact solutions for both high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imaging and spectroscopy from the visible range to the soft gamma-ray range,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versatile readout, dimensions and granularity.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calorimeter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shorty operated in space (helium failure after calibration onboard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Suzaku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2005), they would provide ultimate energy resolution, ~50 times better than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solid-state detectors to resolve features of the iron line fluorescence features at 6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compact objects. R&amp;D programs are on-going based on superconducting transition-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edgesensors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metal insulator semiconductor coupled with high-Z absorbers [7]. They require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cryogenic temperatures (&lt;100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which makes the realization and the readout of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matrices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challenging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23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Death</a:t>
            </a:r>
            <a:r>
              <a:rPr lang="fr-FR" baseline="0" dirty="0" smtClean="0"/>
              <a:t> of stars: </a:t>
            </a:r>
            <a:r>
              <a:rPr lang="fr-FR" baseline="0" dirty="0" err="1" smtClean="0"/>
              <a:t>supernovae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emitting</a:t>
            </a:r>
            <a:r>
              <a:rPr lang="fr-FR" baseline="0" dirty="0" smtClean="0"/>
              <a:t> in X-rays</a:t>
            </a:r>
          </a:p>
          <a:p>
            <a:r>
              <a:rPr lang="fr-FR" baseline="0" dirty="0" smtClean="0"/>
              <a:t>Chandra observation of </a:t>
            </a:r>
            <a:r>
              <a:rPr lang="fr-FR" baseline="0" dirty="0" err="1" smtClean="0"/>
              <a:t>Tycho</a:t>
            </a:r>
            <a:r>
              <a:rPr lang="fr-FR" baseline="0" dirty="0" smtClean="0"/>
              <a:t> supernova: Type 1a,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dwarf</a:t>
            </a:r>
            <a:endParaRPr lang="fr-FR" baseline="0" dirty="0" smtClean="0"/>
          </a:p>
          <a:p>
            <a:r>
              <a:rPr lang="fr-FR" baseline="0" dirty="0" err="1" smtClean="0"/>
              <a:t>Crab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nebula</a:t>
            </a:r>
            <a:r>
              <a:rPr lang="fr-FR" baseline="0" dirty="0" smtClean="0"/>
              <a:t> observation: Type II,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 collapse of large star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81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astrophysics missions such as XMM–Newton and Chandra use X–ray mirrors based on grazing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reection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properties. This allows extremely good angular resolution, down to 0.5arcsec for Chandra,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good signal to noise ratio thanks to the focusing of the X–rays onto a small detector surface. This technique has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so far limited to energies 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of the maximum focal length that can t in a single rocket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fairing. Hard X–ray and gamma–ray imaging instruments thus use a different imaging technique, for example that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coded masks, as those onboard the INTEGRAL or SWIFT missions. This non-focusing technique has intrinsically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lower sensitivity than focusing telescopes and does not allow reaching angular resolutions better than a few arc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minutes. In addition to the difference in angular resolution, there is also roughly two orders of magnitude of difference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point source sensitivity between X–ray and gamma–ray telescopes.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transition of techniques unfortunately happens roughly at the energy above which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identication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non-thermal component is unambiguous with respect to thermal emission. Considered from the low energy side,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obviously strongly limits the interpretation of the high quality X–ray measurements in this range, and particularly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 related to the acceleration of particles. Considered from the high-energy side, that prevents the mapping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gamma–ray emission of extended sources to the required scales to understand the emission mechanisms by comparison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lower energy data. The hard X–ray range is the energy domain where fundamental problems of astrophysics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their essential signatures, either via non thermal emissions characterizing populations of particles accelerated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 energies, or via thermal emissions revealing the presence of very hot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comptonizing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plasmas as those believed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exist close to compact objects. In addition, whereas low energy X–rays are stopped by a relatively small amount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matter, hard X–rays are extremely penetrating and can reveal sources that are otherwise left hidden. This has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 in particular by the measurements made by the IBIS/ISGRI instrument,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soft gamma-ray imager,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INTEGRAL, which has led to the discovery of a number of highly absorbed sources, mainly pulsars in supergiant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binary systems but also of obscured AGNs, which are fundamental to understand the Cosmic X-ray Background.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clear requirement for future high-energy astrophysics missions is thus to bridge this gap of sensitivity, by offering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instrumentation in the hard X–ray range with a sensitivity and angular resolution similar to those of the current X–ray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telescopes. In order to take up this challenge, a hard X–ray-focusing optics is mandatory. Such optics can readily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implemented by a simple extension of the current X–ray mirror technology to long focal lengths.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straight consequence of using focusing optics to drastically improve the hard X-ray telescopes sensitivity is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the corresponding detector planes. The sensors in question must be able to cover a large led of view thus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in the range of 100 cm2, to sample the point spread function of the mirror system with highest achievable spatial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(500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pitch typical) and to get outstanding energy resolution (~1% at 60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without bringing too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constraints at system level, such as power and mass. Top-level requirements will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rediscussed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3.3.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34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astrophysics missions such as XMM–Newton and Chandra use X–ray mirrors based on grazing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reection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properties. This allows extremely good angular resolution, down to 0.5arcsec for Chandra,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good signal to noise ratio thanks to the focusing of the X–rays onto a small detector surface. This technique has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so far limited to energies 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of the maximum focal length that can t in a single rocket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fairing. Hard X–ray and gamma–ray imaging instruments thus use a different imaging technique, for example that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coded masks, as those onboard the INTEGRAL or SWIFT missions. This non-focusing technique has intrinsically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lower sensitivity than focusing telescopes and does not allow reaching angular resolutions better than a few arc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minutes. In addition to the difference in angular resolution, there is also roughly two orders of magnitude of difference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point source sensitivity between X–ray and gamma–ray telescopes.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transition of techniques unfortunately happens roughly at the energy above which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identication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non-thermal component is unambiguous with respect to thermal emission. Considered from the low energy side,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obviously strongly limits the interpretation of the high quality X–ray measurements in this range, and particularly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 related to the acceleration of particles. Considered from the high-energy side, that prevents the mapping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gamma–ray emission of extended sources to the required scales to understand the emission mechanisms by comparison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lower energy data. The hard X–ray range is the energy domain where fundamental problems of astrophysics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their essential signatures, either via non thermal emissions characterizing populations of particles accelerated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 energies, or via thermal emissions revealing the presence of very hot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comptonizing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plasmas as those believed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exist close to compact objects. In addition, whereas low energy X–rays are stopped by a relatively small amount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matter, hard X–rays are extremely penetrating and can reveal sources that are otherwise left hidden. This has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 in particular by the measurements made by the IBIS/ISGRI instrument,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soft gamma-ray imager,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INTEGRAL, which has led to the discovery of a number of highly absorbed sources, mainly pulsars in supergiant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binary systems but also of obscured AGNs, which are fundamental to understand the Cosmic X-ray Background.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clear requirement for future high-energy astrophysics missions is thus to bridge this gap of sensitivity, by offering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instrumentation in the hard X–ray range with a sensitivity and angular resolution similar to those of the current X–ray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telescopes. In order to take up this challenge, a hard X–ray-focusing optics is mandatory. Such optics can readily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implemented by a simple extension of the current X–ray mirror technology to long focal lengths.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straight consequence of using focusing optics to drastically improve the hard X-ray telescopes sensitivity is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the corresponding detector planes. The sensors in question must be able to cover a large led of view thus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in the range of 100 cm2, to sample the point spread function of the mirror system with highest achievable spatial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(500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pitch typical) and to get outstanding energy resolution (~1% at 60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without bringing too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constraints at system level, such as power and mass. Top-level requirements will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rediscussed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3.3.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1441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astrophysics missions such as XMM–Newton and Chandra use X–ray mirrors based on grazing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incidence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reection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properties. This allows extremely good angular resolution, down to 0.5arcsec for Chandra,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good signal to noise ratio thanks to the focusing of the X–rays onto a small detector surface. This technique has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so far limited to energies below ~10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of the maximum focal length that can t in a single rocket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fairing. Hard X–ray and gamma–ray imaging instruments thus use a different imaging technique, for example that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coded masks, as those onboard the INTEGRAL or SWIFT missions. This non-focusing technique has intrinsically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 lower sensitivity than focusing telescopes and does not allow reaching angular resolutions better than a few arc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minutes. In addition to the difference in angular resolution, there is also roughly two orders of magnitude of difference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point source sensitivity between X–ray and gamma–ray telescopes.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transition of techniques unfortunately happens roughly at the energy above which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identication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non-thermal component is unambiguous with respect to thermal emission. Considered from the low energy side,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obviously strongly limits the interpretation of the high quality X–ray measurements in this range, and particularly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those related to the acceleration of particles. Considered from the high-energy side, that prevents the mapping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gamma–ray emission of extended sources to the required scales to understand the emission mechanisms by comparison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lower energy data. The hard X–ray range is the energy domain where fundamental problems of astrophysics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their essential signatures, either via non thermal emissions characterizing populations of particles accelerated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 energies, or via thermal emissions revealing the presence of very hot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comptonizing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plasmas as those believed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exist close to compact objects. In addition, whereas low energy X–rays are stopped by a relatively small amount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matter, hard X–rays are extremely penetrating and can reveal sources that are otherwise left hidden. This has been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 in particular by the measurements made by the IBIS/ISGRI instrument,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soft gamma-ray imager,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onboard INTEGRAL, which has led to the discovery of a number of highly absorbed sources, mainly pulsars in supergiant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binary systems but also of obscured AGNs, which are fundamental to understand the Cosmic X-ray Background.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clear requirement for future high-energy astrophysics missions is thus to bridge this gap of sensitivity, by offering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instrumentation in the hard X–ray range with a sensitivity and angular resolution similar to those of the current X–ray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telescopes. In order to take up this challenge, a hard X–ray-focusing optics is mandatory. Such optics can readily be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implemented by a simple extension of the current X–ray mirror technology to long focal lengths.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straight consequence of using focusing optics to drastically improve the hard X-ray telescopes sensitivity is to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create the corresponding detector planes. The sensors in question must be able to cover a large led of view thus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in the range of 100 cm2, to sample the point spread function of the mirror system with highest achievable spatial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 (500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pitch typical) and to get outstanding energy resolution (~1% at 60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without bringing too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 constraints at system level, such as power and mass. Top-level requirements will be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rediscussed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3.3.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277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Death</a:t>
            </a:r>
            <a:r>
              <a:rPr lang="fr-FR" baseline="0" dirty="0" smtClean="0"/>
              <a:t> of stars: </a:t>
            </a:r>
            <a:r>
              <a:rPr lang="fr-FR" baseline="0" dirty="0" err="1" smtClean="0"/>
              <a:t>supernovae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emitting</a:t>
            </a:r>
            <a:r>
              <a:rPr lang="fr-FR" baseline="0" dirty="0" smtClean="0"/>
              <a:t> in X-rays</a:t>
            </a:r>
          </a:p>
          <a:p>
            <a:r>
              <a:rPr lang="fr-FR" baseline="0" dirty="0" smtClean="0"/>
              <a:t>Chandra observation of </a:t>
            </a:r>
            <a:r>
              <a:rPr lang="fr-FR" baseline="0" dirty="0" err="1" smtClean="0"/>
              <a:t>Tycho</a:t>
            </a:r>
            <a:r>
              <a:rPr lang="fr-FR" baseline="0" dirty="0" smtClean="0"/>
              <a:t> supernova: Type 1a,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dwarf</a:t>
            </a:r>
            <a:endParaRPr lang="fr-FR" baseline="0" dirty="0" smtClean="0"/>
          </a:p>
          <a:p>
            <a:r>
              <a:rPr lang="fr-FR" baseline="0" dirty="0" err="1" smtClean="0"/>
              <a:t>Crab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nebula</a:t>
            </a:r>
            <a:r>
              <a:rPr lang="fr-FR" baseline="0" dirty="0" smtClean="0"/>
              <a:t> observation: Type II,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 collapse of large star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77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Death</a:t>
            </a:r>
            <a:r>
              <a:rPr lang="fr-FR" baseline="0" dirty="0" smtClean="0"/>
              <a:t> of stars: </a:t>
            </a:r>
            <a:r>
              <a:rPr lang="fr-FR" baseline="0" dirty="0" err="1" smtClean="0"/>
              <a:t>supernovae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emitting</a:t>
            </a:r>
            <a:r>
              <a:rPr lang="fr-FR" baseline="0" dirty="0" smtClean="0"/>
              <a:t> in X-rays</a:t>
            </a:r>
          </a:p>
          <a:p>
            <a:r>
              <a:rPr lang="fr-FR" baseline="0" dirty="0" smtClean="0"/>
              <a:t>Chandra observation of </a:t>
            </a:r>
            <a:r>
              <a:rPr lang="fr-FR" baseline="0" dirty="0" err="1" smtClean="0"/>
              <a:t>Tycho</a:t>
            </a:r>
            <a:r>
              <a:rPr lang="fr-FR" baseline="0" dirty="0" smtClean="0"/>
              <a:t> supernova: Type 1a,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dwarf</a:t>
            </a:r>
            <a:endParaRPr lang="fr-FR" baseline="0" dirty="0" smtClean="0"/>
          </a:p>
          <a:p>
            <a:r>
              <a:rPr lang="fr-FR" baseline="0" dirty="0" err="1" smtClean="0"/>
              <a:t>Crab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nebula</a:t>
            </a:r>
            <a:r>
              <a:rPr lang="fr-FR" baseline="0" dirty="0" smtClean="0"/>
              <a:t> observation: Type II,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 collapse of large star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699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Death</a:t>
            </a:r>
            <a:r>
              <a:rPr lang="fr-FR" baseline="0" dirty="0" smtClean="0"/>
              <a:t> of stars: </a:t>
            </a:r>
            <a:r>
              <a:rPr lang="fr-FR" baseline="0" dirty="0" err="1" smtClean="0"/>
              <a:t>supernovae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emitting</a:t>
            </a:r>
            <a:r>
              <a:rPr lang="fr-FR" baseline="0" dirty="0" smtClean="0"/>
              <a:t> in X-rays</a:t>
            </a:r>
          </a:p>
          <a:p>
            <a:r>
              <a:rPr lang="fr-FR" baseline="0" dirty="0" smtClean="0"/>
              <a:t>Chandra observation of </a:t>
            </a:r>
            <a:r>
              <a:rPr lang="fr-FR" baseline="0" dirty="0" err="1" smtClean="0"/>
              <a:t>Tycho</a:t>
            </a:r>
            <a:r>
              <a:rPr lang="fr-FR" baseline="0" dirty="0" smtClean="0"/>
              <a:t> supernova: Type 1a,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white </a:t>
            </a:r>
            <a:r>
              <a:rPr lang="fr-FR" baseline="0" dirty="0" err="1" smtClean="0"/>
              <a:t>dwarf</a:t>
            </a:r>
            <a:endParaRPr lang="fr-FR" baseline="0" dirty="0" smtClean="0"/>
          </a:p>
          <a:p>
            <a:r>
              <a:rPr lang="fr-FR" baseline="0" dirty="0" err="1" smtClean="0"/>
              <a:t>Crab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nebula</a:t>
            </a:r>
            <a:r>
              <a:rPr lang="fr-FR" baseline="0" dirty="0" smtClean="0"/>
              <a:t> observation: Type II, </a:t>
            </a:r>
            <a:r>
              <a:rPr lang="fr-FR" baseline="0" dirty="0" err="1" smtClean="0"/>
              <a:t>core</a:t>
            </a:r>
            <a:r>
              <a:rPr lang="fr-FR" baseline="0" dirty="0" smtClean="0"/>
              <a:t> collapse of large star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9555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Type II: </a:t>
            </a:r>
            <a:r>
              <a:rPr lang="fr-FR" dirty="0" err="1" smtClean="0"/>
              <a:t>core</a:t>
            </a:r>
            <a:r>
              <a:rPr lang="fr-FR" baseline="0" dirty="0" smtClean="0"/>
              <a:t> collapse supernova, </a:t>
            </a:r>
            <a:r>
              <a:rPr lang="fr-FR" baseline="0" dirty="0" err="1" smtClean="0"/>
              <a:t>heating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blows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in the ISM</a:t>
            </a:r>
          </a:p>
          <a:p>
            <a:r>
              <a:rPr lang="fr-FR" baseline="0" dirty="0" err="1" smtClean="0"/>
              <a:t>Left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compact </a:t>
            </a:r>
            <a:r>
              <a:rPr lang="fr-FR" baseline="0" dirty="0" err="1" smtClean="0"/>
              <a:t>object</a:t>
            </a:r>
            <a:r>
              <a:rPr lang="fr-FR" baseline="0" dirty="0" smtClean="0"/>
              <a:t> in the center (BH or NS)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76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Neutron star avec type II supernova</a:t>
            </a:r>
          </a:p>
          <a:p>
            <a:r>
              <a:rPr lang="fr-FR" dirty="0" err="1" smtClean="0"/>
              <a:t>Rapidly</a:t>
            </a:r>
            <a:r>
              <a:rPr lang="fr-FR" dirty="0" smtClean="0"/>
              <a:t> </a:t>
            </a:r>
            <a:r>
              <a:rPr lang="fr-FR" dirty="0" err="1" smtClean="0"/>
              <a:t>rotating</a:t>
            </a:r>
            <a:r>
              <a:rPr lang="fr-FR" dirty="0" smtClean="0"/>
              <a:t> (10-100 </a:t>
            </a:r>
            <a:r>
              <a:rPr lang="fr-FR" dirty="0" err="1" smtClean="0"/>
              <a:t>rev</a:t>
            </a:r>
            <a:r>
              <a:rPr lang="fr-FR" dirty="0" smtClean="0"/>
              <a:t>/s)</a:t>
            </a:r>
          </a:p>
          <a:p>
            <a:r>
              <a:rPr lang="fr-FR" baseline="0" dirty="0" err="1" smtClean="0"/>
              <a:t>Highly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magnetized</a:t>
            </a:r>
            <a:r>
              <a:rPr lang="fr-FR" baseline="0" dirty="0" smtClean="0"/>
              <a:t> (10^15 G)</a:t>
            </a:r>
          </a:p>
          <a:p>
            <a:r>
              <a:rPr lang="fr-FR" baseline="0" dirty="0" smtClean="0"/>
              <a:t>Jets radiation production, </a:t>
            </a:r>
            <a:r>
              <a:rPr lang="fr-FR" baseline="0" dirty="0" err="1" smtClean="0"/>
              <a:t>crossing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observers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FoV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periodically</a:t>
            </a:r>
            <a:r>
              <a:rPr lang="fr-FR" baseline="0" dirty="0" smtClean="0"/>
              <a:t> -&gt;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radio to high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gamma</a:t>
            </a:r>
          </a:p>
          <a:p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companion</a:t>
            </a:r>
            <a:r>
              <a:rPr lang="fr-FR" baseline="0" dirty="0" smtClean="0"/>
              <a:t> star, hot spot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falling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matters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emit</a:t>
            </a:r>
            <a:r>
              <a:rPr lang="fr-FR" baseline="0" dirty="0" smtClean="0"/>
              <a:t> in X-ray -&gt; X-ray pulsars</a:t>
            </a:r>
          </a:p>
          <a:p>
            <a:r>
              <a:rPr lang="fr-FR" baseline="0" dirty="0" err="1" smtClean="0"/>
              <a:t>Also</a:t>
            </a:r>
            <a:r>
              <a:rPr lang="fr-FR" baseline="0" dirty="0" smtClean="0"/>
              <a:t>: Synchrotron radiation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</a:t>
            </a:r>
            <a:r>
              <a:rPr lang="fr-FR" baseline="0" dirty="0" smtClean="0"/>
              <a:t> interaction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rotating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(IR to hard X-rays)</a:t>
            </a:r>
          </a:p>
          <a:p>
            <a:endParaRPr lang="fr-FR" baseline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994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Accretion</a:t>
            </a:r>
            <a:r>
              <a:rPr lang="fr-FR" dirty="0" smtClean="0"/>
              <a:t> </a:t>
            </a:r>
            <a:r>
              <a:rPr lang="fr-FR" dirty="0" err="1" smtClean="0"/>
              <a:t>around</a:t>
            </a:r>
            <a:r>
              <a:rPr lang="fr-FR" dirty="0" smtClean="0"/>
              <a:t>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companion</a:t>
            </a:r>
            <a:r>
              <a:rPr lang="fr-FR" dirty="0" smtClean="0"/>
              <a:t>: </a:t>
            </a:r>
            <a:r>
              <a:rPr lang="fr-FR" dirty="0" err="1" smtClean="0"/>
              <a:t>temperatures</a:t>
            </a:r>
            <a:r>
              <a:rPr lang="fr-FR" dirty="0" smtClean="0"/>
              <a:t> </a:t>
            </a:r>
            <a:r>
              <a:rPr lang="fr-FR" dirty="0" err="1" smtClean="0"/>
              <a:t>oe</a:t>
            </a:r>
            <a:r>
              <a:rPr lang="fr-FR" dirty="0" smtClean="0"/>
              <a:t> 10^7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reached</a:t>
            </a:r>
            <a:r>
              <a:rPr lang="fr-FR" dirty="0" smtClean="0"/>
              <a:t> close to the compact </a:t>
            </a:r>
            <a:r>
              <a:rPr lang="fr-FR" dirty="0" err="1" smtClean="0"/>
              <a:t>object</a:t>
            </a:r>
            <a:r>
              <a:rPr lang="fr-FR" dirty="0" smtClean="0"/>
              <a:t>, </a:t>
            </a:r>
            <a:r>
              <a:rPr lang="fr-FR" dirty="0" err="1" smtClean="0"/>
              <a:t>heating</a:t>
            </a:r>
            <a:r>
              <a:rPr lang="fr-FR" dirty="0" smtClean="0"/>
              <a:t> </a:t>
            </a:r>
            <a:r>
              <a:rPr lang="fr-FR" dirty="0" err="1" smtClean="0"/>
              <a:t>emits</a:t>
            </a:r>
            <a:r>
              <a:rPr lang="fr-FR" dirty="0" smtClean="0"/>
              <a:t> X-rays up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gfew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keV</a:t>
            </a:r>
            <a:endParaRPr lang="fr-FR" baseline="0" dirty="0" smtClean="0"/>
          </a:p>
          <a:p>
            <a:r>
              <a:rPr lang="fr-FR" baseline="0" dirty="0" smtClean="0"/>
              <a:t>Hard component (1-10 </a:t>
            </a:r>
            <a:r>
              <a:rPr lang="fr-FR" baseline="0" dirty="0" err="1" smtClean="0"/>
              <a:t>meV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ca^n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on top of soft </a:t>
            </a:r>
            <a:r>
              <a:rPr lang="fr-FR" baseline="0" dirty="0" err="1" smtClean="0"/>
              <a:t>emissions</a:t>
            </a:r>
            <a:r>
              <a:rPr lang="fr-FR" baseline="0" dirty="0" smtClean="0"/>
              <a:t>: Compton inverse on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electrons</a:t>
            </a:r>
            <a:r>
              <a:rPr lang="fr-FR" baseline="0" dirty="0" smtClean="0"/>
              <a:t> ?</a:t>
            </a:r>
          </a:p>
          <a:p>
            <a:endParaRPr lang="fr-FR" baseline="0" dirty="0" smtClean="0"/>
          </a:p>
          <a:p>
            <a:r>
              <a:rPr lang="fr-FR" baseline="0" dirty="0" smtClean="0"/>
              <a:t>Solar </a:t>
            </a:r>
            <a:r>
              <a:rPr lang="fr-FR" baseline="0" dirty="0" err="1" smtClean="0"/>
              <a:t>flares</a:t>
            </a:r>
            <a:r>
              <a:rPr lang="fr-FR" baseline="0" dirty="0" smtClean="0"/>
              <a:t>: intense X-ray and gamma-ray </a:t>
            </a:r>
            <a:r>
              <a:rPr lang="fr-FR" baseline="0" dirty="0" err="1" smtClean="0"/>
              <a:t>emissions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release in ISM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eruptions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dissipating</a:t>
            </a:r>
            <a:r>
              <a:rPr lang="fr-FR" baseline="0" dirty="0" smtClean="0"/>
              <a:t> in radiation and </a:t>
            </a:r>
            <a:r>
              <a:rPr lang="fr-FR" baseline="0" dirty="0" err="1" smtClean="0"/>
              <a:t>particle</a:t>
            </a:r>
            <a:r>
              <a:rPr lang="fr-FR" baseline="0" dirty="0" smtClean="0"/>
              <a:t> flow)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462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AGN: super massive black </a:t>
            </a:r>
            <a:r>
              <a:rPr lang="fr-FR" dirty="0" err="1" smtClean="0"/>
              <a:t>hole</a:t>
            </a:r>
            <a:r>
              <a:rPr lang="fr-FR" dirty="0" smtClean="0"/>
              <a:t> </a:t>
            </a:r>
            <a:r>
              <a:rPr lang="fr-FR" dirty="0" err="1" smtClean="0"/>
              <a:t>accretion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in the center of </a:t>
            </a:r>
            <a:r>
              <a:rPr lang="fr-FR" dirty="0" err="1" smtClean="0"/>
              <a:t>galaxy</a:t>
            </a:r>
            <a:endParaRPr lang="fr-FR" dirty="0" smtClean="0"/>
          </a:p>
          <a:p>
            <a:r>
              <a:rPr lang="fr-FR" dirty="0" err="1" smtClean="0"/>
              <a:t>Emits</a:t>
            </a:r>
            <a:r>
              <a:rPr lang="fr-FR" dirty="0" smtClean="0"/>
              <a:t> </a:t>
            </a:r>
            <a:r>
              <a:rPr lang="fr-FR" dirty="0" err="1" smtClean="0"/>
              <a:t>through</a:t>
            </a:r>
            <a:r>
              <a:rPr lang="fr-FR" dirty="0" smtClean="0"/>
              <a:t> </a:t>
            </a:r>
            <a:r>
              <a:rPr lang="fr-FR" dirty="0" err="1" smtClean="0"/>
              <a:t>entire</a:t>
            </a:r>
            <a:r>
              <a:rPr lang="fr-FR" dirty="0" smtClean="0"/>
              <a:t> </a:t>
            </a:r>
            <a:r>
              <a:rPr lang="fr-FR" dirty="0" err="1" smtClean="0"/>
              <a:t>spectrum</a:t>
            </a:r>
            <a:r>
              <a:rPr lang="fr-FR" dirty="0" smtClean="0"/>
              <a:t>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heating</a:t>
            </a:r>
            <a:r>
              <a:rPr lang="fr-FR" dirty="0" smtClean="0"/>
              <a:t> of </a:t>
            </a:r>
            <a:r>
              <a:rPr lang="fr-FR" dirty="0" err="1" smtClean="0"/>
              <a:t>disk</a:t>
            </a:r>
            <a:r>
              <a:rPr lang="fr-FR" dirty="0" smtClean="0"/>
              <a:t> and </a:t>
            </a:r>
            <a:r>
              <a:rPr lang="fr-FR" dirty="0" err="1" smtClean="0"/>
              <a:t>ejection</a:t>
            </a:r>
            <a:r>
              <a:rPr lang="fr-FR" dirty="0" smtClean="0"/>
              <a:t> of </a:t>
            </a:r>
            <a:r>
              <a:rPr lang="fr-FR" dirty="0" err="1" smtClean="0"/>
              <a:t>matter</a:t>
            </a:r>
            <a:endParaRPr lang="fr-FR" dirty="0" smtClean="0"/>
          </a:p>
          <a:p>
            <a:r>
              <a:rPr lang="fr-FR" dirty="0" smtClean="0"/>
              <a:t>GRB: explosion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mergers</a:t>
            </a:r>
            <a:r>
              <a:rPr lang="fr-FR" dirty="0" smtClean="0"/>
              <a:t> (short </a:t>
            </a:r>
            <a:r>
              <a:rPr lang="fr-FR" dirty="0" err="1" smtClean="0"/>
              <a:t>burst</a:t>
            </a:r>
            <a:r>
              <a:rPr lang="fr-FR" dirty="0" smtClean="0"/>
              <a:t>) or </a:t>
            </a:r>
            <a:r>
              <a:rPr lang="fr-FR" dirty="0" err="1" smtClean="0"/>
              <a:t>hypernova</a:t>
            </a:r>
            <a:r>
              <a:rPr lang="fr-FR" baseline="0" dirty="0" smtClean="0"/>
              <a:t> collapse (20 times </a:t>
            </a:r>
            <a:r>
              <a:rPr lang="fr-FR" baseline="0" dirty="0" err="1" smtClean="0"/>
              <a:t>solar</a:t>
            </a:r>
            <a:r>
              <a:rPr lang="fr-FR" baseline="0" dirty="0" smtClean="0"/>
              <a:t> mass, long </a:t>
            </a:r>
            <a:r>
              <a:rPr lang="fr-FR" baseline="0" dirty="0" err="1" smtClean="0"/>
              <a:t>burst</a:t>
            </a:r>
            <a:r>
              <a:rPr lang="fr-FR" baseline="0" dirty="0" smtClean="0"/>
              <a:t>); BH </a:t>
            </a:r>
            <a:r>
              <a:rPr lang="fr-FR" baseline="0" dirty="0" err="1" smtClean="0"/>
              <a:t>resulting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abosrb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immediate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matter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eject</a:t>
            </a:r>
            <a:r>
              <a:rPr lang="fr-FR" baseline="0" dirty="0" smtClean="0"/>
              <a:t> if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jet, shocking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ISM and </a:t>
            </a:r>
            <a:r>
              <a:rPr lang="fr-FR" baseline="0" dirty="0" err="1" smtClean="0"/>
              <a:t>emitting</a:t>
            </a:r>
            <a:r>
              <a:rPr lang="fr-FR" baseline="0" dirty="0" smtClean="0"/>
              <a:t> in hard X-ray/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gamma ray in prompt </a:t>
            </a:r>
            <a:r>
              <a:rPr lang="fr-FR" baseline="0" dirty="0" err="1" smtClean="0"/>
              <a:t>emission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candling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afterglow</a:t>
            </a:r>
            <a:r>
              <a:rPr lang="fr-FR" baseline="0" dirty="0" smtClean="0"/>
              <a:t> in all </a:t>
            </a:r>
            <a:r>
              <a:rPr lang="fr-FR" baseline="0" dirty="0" err="1" smtClean="0"/>
              <a:t>wavelenghts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0015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5765" y="5504598"/>
            <a:ext cx="4788464" cy="349937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 typeface="Arial" pitchFamily="34" charset="0"/>
              <a:buNone/>
              <a:defRPr sz="1400" b="0" baseline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7"/>
          </p:nvPr>
        </p:nvSpPr>
        <p:spPr>
          <a:xfrm>
            <a:off x="8025304" y="6465733"/>
            <a:ext cx="730507" cy="3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smtClean="0"/>
              <a:t>|</a:t>
            </a:r>
            <a:r>
              <a:rPr lang="fr-FR" smtClean="0"/>
              <a:t>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4" y="5456454"/>
            <a:ext cx="985013" cy="982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T.CHAMINADE IRFU/DIS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4067" y="6465733"/>
            <a:ext cx="76439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R.Labo STREAM/LISETA – 2020-01-17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ers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23850"/>
          </a:xfrm>
          <a:prstGeom prst="rect">
            <a:avLst/>
          </a:prstGeom>
        </p:spPr>
      </p:pic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49" y="6465733"/>
            <a:ext cx="2618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T.CHAMINADE IRFU/DIS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7133" y="6465733"/>
            <a:ext cx="781331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3276599" y="6465733"/>
            <a:ext cx="4207933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R.Labo STREAM/LISETA – 2020-01-17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54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bandeau_dernièr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129" y="5805576"/>
            <a:ext cx="5833871" cy="1052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876848" y="6202395"/>
            <a:ext cx="2032959" cy="378648"/>
          </a:xfrm>
          <a:prstGeom prst="rect">
            <a:avLst/>
          </a:prstGeom>
        </p:spPr>
        <p:txBody>
          <a:bodyPr tIns="36000" bIns="36000" anchor="t" anchorCtr="0"/>
          <a:lstStyle>
            <a:lvl1pPr algn="l">
              <a:lnSpc>
                <a:spcPts val="1200"/>
              </a:lnSpc>
              <a:defRPr sz="80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dirty="0" smtClean="0"/>
              <a:t>Service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13" name="Image 12" descr="bandeau_dernière.png"/>
          <p:cNvPicPr>
            <a:picLocks noChangeAspect="1"/>
          </p:cNvPicPr>
          <p:nvPr userDrawn="1"/>
        </p:nvPicPr>
        <p:blipFill>
          <a:blip r:embed="rId3" cstate="print"/>
          <a:srcRect b="15350"/>
          <a:stretch>
            <a:fillRect/>
          </a:stretch>
        </p:blipFill>
        <p:spPr>
          <a:xfrm>
            <a:off x="3310128" y="-1"/>
            <a:ext cx="5833871" cy="5805577"/>
          </a:xfrm>
          <a:prstGeom prst="rect">
            <a:avLst/>
          </a:prstGeom>
        </p:spPr>
      </p:pic>
      <p:sp>
        <p:nvSpPr>
          <p:cNvPr id="17" name="Espace réservé du numéro de diapositive 16"/>
          <p:cNvSpPr>
            <a:spLocks noGrp="1"/>
          </p:cNvSpPr>
          <p:nvPr>
            <p:ph type="sldNum" sz="quarter" idx="13"/>
          </p:nvPr>
        </p:nvSpPr>
        <p:spPr>
          <a:xfrm>
            <a:off x="3518792" y="6305910"/>
            <a:ext cx="2965399" cy="324000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r>
              <a:rPr lang="fr-FR" smtClean="0">
                <a:solidFill>
                  <a:schemeClr val="bg1"/>
                </a:solidFill>
              </a:rPr>
              <a:t>Tel : +33 1 69 08 xx xx – Fax : +33 1 69 08 xx xx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andeau_tex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0550" y="6465733"/>
            <a:ext cx="185631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T.CHAMINADE IRFU/DIS</a:t>
            </a:r>
            <a:endParaRPr lang="fr-FR" dirty="0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8464" y="6465733"/>
            <a:ext cx="68153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2624667" y="6454466"/>
            <a:ext cx="5342466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>
                <a:solidFill>
                  <a:srgbClr val="666666"/>
                </a:solidFill>
              </a:defRPr>
            </a:lvl1pPr>
          </a:lstStyle>
          <a:p>
            <a:r>
              <a:rPr lang="en-US" smtClean="0"/>
              <a:t>R.Labo STREAM/LISETA – 2020-01-17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138330"/>
            <a:ext cx="684220" cy="682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2" r:id="rId3"/>
    <p:sldLayoutId id="2147483673" r:id="rId4"/>
    <p:sldLayoutId id="214748366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itchFamily="34" charset="0"/>
        <a:buNone/>
        <a:defRPr sz="2200" kern="1200" cap="small" baseline="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363" indent="-360363" algn="l" defTabSz="914400" rtl="0" eaLnBrk="1" latinLnBrk="0" hangingPunct="1">
        <a:lnSpc>
          <a:spcPts val="2000"/>
        </a:lnSpc>
        <a:spcBef>
          <a:spcPts val="0"/>
        </a:spcBef>
        <a:buSzPct val="90000"/>
        <a:buFontTx/>
        <a:buBlip>
          <a:blip r:embed="rId9"/>
        </a:buBlip>
        <a:defRPr sz="2000" kern="1200" cap="small" baseline="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349250" indent="0" algn="l" defTabSz="914400" rtl="0" eaLnBrk="1" latinLnBrk="0" hangingPunct="1">
        <a:lnSpc>
          <a:spcPts val="2000"/>
        </a:lnSpc>
        <a:spcBef>
          <a:spcPts val="0"/>
        </a:spcBef>
        <a:buSzPct val="36000"/>
        <a:buFont typeface="Arial" pitchFamily="34" charset="0"/>
        <a:buNone/>
        <a:defRPr sz="16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7913" indent="-306388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SzPct val="36000"/>
        <a:buFontTx/>
        <a:buBlip>
          <a:blip r:embed="rId10"/>
        </a:buBlip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073150" indent="0" algn="l" defTabSz="914400" rtl="0" eaLnBrk="1" latinLnBrk="0" hangingPunct="1">
        <a:lnSpc>
          <a:spcPts val="2000"/>
        </a:lnSpc>
        <a:spcBef>
          <a:spcPts val="0"/>
        </a:spcBef>
        <a:buClr>
          <a:srgbClr val="666666"/>
        </a:buClr>
        <a:buFont typeface="Arial" pitchFamily="34" charset="0"/>
        <a:buNone/>
        <a:defRPr sz="1400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436688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i="1" kern="1200">
          <a:solidFill>
            <a:srgbClr val="666666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695699" y="6399040"/>
            <a:ext cx="236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solidFill>
                  <a:srgbClr val="666666"/>
                </a:solidFill>
              </a:rPr>
              <a:t>2022-03-24</a:t>
            </a:r>
            <a:endParaRPr lang="fr-FR" sz="1600" dirty="0" smtClean="0">
              <a:solidFill>
                <a:srgbClr val="666666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08" y="4833990"/>
            <a:ext cx="1066887" cy="472987"/>
          </a:xfrm>
          <a:prstGeom prst="rect">
            <a:avLst/>
          </a:prstGeom>
        </p:spPr>
      </p:pic>
      <p:sp>
        <p:nvSpPr>
          <p:cNvPr id="8" name="Titre 3"/>
          <p:cNvSpPr txBox="1">
            <a:spLocks/>
          </p:cNvSpPr>
          <p:nvPr/>
        </p:nvSpPr>
        <p:spPr>
          <a:xfrm>
            <a:off x="3492870" y="1363431"/>
            <a:ext cx="5544457" cy="11186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00" dirty="0">
                <a:solidFill>
                  <a:schemeClr val="tx1"/>
                </a:solidFill>
              </a:rPr>
              <a:t>Development of high pixel density hard X-ray spectroscopic imagers for the direct imaging of astrophysical sources and solar flares beyond 30 </a:t>
            </a:r>
            <a:r>
              <a:rPr lang="en-US" sz="1700" dirty="0" err="1" smtClean="0">
                <a:solidFill>
                  <a:schemeClr val="tx1"/>
                </a:solidFill>
              </a:rPr>
              <a:t>keV</a:t>
            </a:r>
            <a:endParaRPr lang="fr-FR" sz="1700" dirty="0">
              <a:solidFill>
                <a:schemeClr val="tx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1" b="4105"/>
          <a:stretch/>
        </p:blipFill>
        <p:spPr>
          <a:xfrm>
            <a:off x="4245180" y="3380390"/>
            <a:ext cx="4039838" cy="2907200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/>
        </p:nvSpPr>
        <p:spPr>
          <a:xfrm>
            <a:off x="3512457" y="702189"/>
            <a:ext cx="5544457" cy="396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Elbereth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conference 2022</a:t>
            </a:r>
            <a:endParaRPr lang="fr-F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re 3"/>
          <p:cNvSpPr txBox="1">
            <a:spLocks/>
          </p:cNvSpPr>
          <p:nvPr/>
        </p:nvSpPr>
        <p:spPr>
          <a:xfrm>
            <a:off x="3492869" y="2633701"/>
            <a:ext cx="5544457" cy="3126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Hugo </a:t>
            </a:r>
            <a:r>
              <a:rPr lang="en-US" sz="1200" dirty="0" err="1" smtClean="0">
                <a:solidFill>
                  <a:schemeClr val="tx1"/>
                </a:solidFill>
              </a:rPr>
              <a:t>Allaire</a:t>
            </a:r>
            <a:r>
              <a:rPr lang="en-US" sz="1200" dirty="0" smtClean="0">
                <a:solidFill>
                  <a:schemeClr val="tx1"/>
                </a:solidFill>
              </a:rPr>
              <a:t>, CEA/IRFU/DAP/LSIS &amp; ED127</a:t>
            </a:r>
            <a:endParaRPr lang="fr-F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Most </a:t>
            </a:r>
            <a:r>
              <a:rPr lang="fr-FR" b="1" dirty="0" smtClean="0">
                <a:sym typeface="Wingdings" panose="05000000000000000000" pitchFamily="2" charset="2"/>
              </a:rPr>
              <a:t>violent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phenomena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Universe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Type </a:t>
            </a:r>
            <a:r>
              <a:rPr lang="fr-FR" dirty="0" err="1" smtClean="0">
                <a:sym typeface="Wingdings" panose="05000000000000000000" pitchFamily="2" charset="2"/>
              </a:rPr>
              <a:t>Ia</a:t>
            </a:r>
            <a:r>
              <a:rPr lang="fr-FR" dirty="0" smtClean="0">
                <a:sym typeface="Wingdings" panose="05000000000000000000" pitchFamily="2" charset="2"/>
              </a:rPr>
              <a:t> and type II </a:t>
            </a:r>
            <a:r>
              <a:rPr lang="fr-FR" dirty="0" err="1" smtClean="0">
                <a:sym typeface="Wingdings" panose="05000000000000000000" pitchFamily="2" charset="2"/>
              </a:rPr>
              <a:t>supernovae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Pulsars</a:t>
            </a:r>
          </a:p>
          <a:p>
            <a:pPr marL="800100" lvl="1" indent="-34290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Accretion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around</a:t>
            </a:r>
            <a:r>
              <a:rPr lang="fr-FR" dirty="0">
                <a:sym typeface="Wingdings" panose="05000000000000000000" pitchFamily="2" charset="2"/>
              </a:rPr>
              <a:t> compact </a:t>
            </a:r>
            <a:r>
              <a:rPr lang="fr-FR" dirty="0" err="1">
                <a:sym typeface="Wingdings" panose="05000000000000000000" pitchFamily="2" charset="2"/>
              </a:rPr>
              <a:t>object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Solar </a:t>
            </a:r>
            <a:r>
              <a:rPr lang="fr-FR" dirty="0" err="1" smtClean="0">
                <a:sym typeface="Wingdings" panose="05000000000000000000" pitchFamily="2" charset="2"/>
              </a:rPr>
              <a:t>flares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Active </a:t>
            </a:r>
            <a:r>
              <a:rPr lang="fr-FR" dirty="0" err="1" smtClean="0">
                <a:sym typeface="Wingdings" panose="05000000000000000000" pitchFamily="2" charset="2"/>
              </a:rPr>
              <a:t>galactic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nuclei</a:t>
            </a:r>
            <a:r>
              <a:rPr lang="fr-FR" dirty="0" smtClean="0">
                <a:sym typeface="Wingdings" panose="05000000000000000000" pitchFamily="2" charset="2"/>
              </a:rPr>
              <a:t> (AGN)</a:t>
            </a: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Gamma-ray </a:t>
            </a:r>
            <a:r>
              <a:rPr lang="fr-FR" dirty="0" err="1">
                <a:sym typeface="Wingdings" panose="05000000000000000000" pitchFamily="2" charset="2"/>
              </a:rPr>
              <a:t>burst</a:t>
            </a:r>
            <a:r>
              <a:rPr lang="fr-FR" dirty="0">
                <a:sym typeface="Wingdings" panose="05000000000000000000" pitchFamily="2" charset="2"/>
              </a:rPr>
              <a:t> (GRB)</a:t>
            </a:r>
          </a:p>
          <a:p>
            <a:pPr marL="800100" lvl="1" indent="-34290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Signatures of </a:t>
            </a:r>
            <a:r>
              <a:rPr lang="fr-FR" dirty="0" err="1" smtClean="0">
                <a:sym typeface="Wingdings" panose="05000000000000000000" pitchFamily="2" charset="2"/>
              </a:rPr>
              <a:t>emission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processes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Spectrum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particle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acceleration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energy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transfer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Imaging</a:t>
            </a:r>
            <a:r>
              <a:rPr lang="fr-FR" dirty="0" smtClean="0">
                <a:sym typeface="Wingdings" panose="05000000000000000000" pitchFamily="2" charset="2"/>
              </a:rPr>
              <a:t>: structures of close sources (</a:t>
            </a:r>
            <a:r>
              <a:rPr lang="fr-FR" dirty="0" err="1" smtClean="0">
                <a:sym typeface="Wingdings" panose="05000000000000000000" pitchFamily="2" charset="2"/>
              </a:rPr>
              <a:t>solar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flares</a:t>
            </a:r>
            <a:r>
              <a:rPr lang="fr-FR" dirty="0" smtClean="0">
                <a:sym typeface="Wingdings" panose="05000000000000000000" pitchFamily="2" charset="2"/>
              </a:rPr>
              <a:t>), location of distant </a:t>
            </a:r>
            <a:r>
              <a:rPr lang="fr-FR" dirty="0" err="1" smtClean="0">
                <a:sym typeface="Wingdings" panose="05000000000000000000" pitchFamily="2" charset="2"/>
              </a:rPr>
              <a:t>ones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Polarimetry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magnetic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field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geometry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emission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region</a:t>
            </a:r>
            <a:endParaRPr lang="fr-FR" dirty="0"/>
          </a:p>
        </p:txBody>
      </p:sp>
      <p:pic>
        <p:nvPicPr>
          <p:cNvPr id="19458" name="Picture 2" descr="https://www.astronomy.ohio-state.edu/pradhan.1/Iau/ngc106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49" y="1187900"/>
            <a:ext cx="3871383" cy="17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95384" y="2830674"/>
            <a:ext cx="388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XMM-Newton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spectrum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active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Seyfert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2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galaxy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NGC 1068 </a:t>
            </a:r>
          </a:p>
        </p:txBody>
      </p:sp>
      <p:pic>
        <p:nvPicPr>
          <p:cNvPr id="19460" name="Picture 4" descr="RHESSI_Auto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6" t="2236" r="609" b="1899"/>
          <a:stretch/>
        </p:blipFill>
        <p:spPr bwMode="auto">
          <a:xfrm>
            <a:off x="5460950" y="3325708"/>
            <a:ext cx="2736851" cy="27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047784" y="6048181"/>
            <a:ext cx="3884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Observations of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flare by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RHESSI and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EOVSA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Most </a:t>
            </a:r>
            <a:r>
              <a:rPr lang="fr-FR" b="1" dirty="0" smtClean="0">
                <a:sym typeface="Wingdings" panose="05000000000000000000" pitchFamily="2" charset="2"/>
              </a:rPr>
              <a:t>violent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phenomena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Universe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Type </a:t>
            </a:r>
            <a:r>
              <a:rPr lang="fr-FR" dirty="0" err="1" smtClean="0">
                <a:sym typeface="Wingdings" panose="05000000000000000000" pitchFamily="2" charset="2"/>
              </a:rPr>
              <a:t>Ia</a:t>
            </a:r>
            <a:r>
              <a:rPr lang="fr-FR" dirty="0" smtClean="0">
                <a:sym typeface="Wingdings" panose="05000000000000000000" pitchFamily="2" charset="2"/>
              </a:rPr>
              <a:t> and type II </a:t>
            </a:r>
            <a:r>
              <a:rPr lang="fr-FR" dirty="0" err="1" smtClean="0">
                <a:sym typeface="Wingdings" panose="05000000000000000000" pitchFamily="2" charset="2"/>
              </a:rPr>
              <a:t>supernovae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Pulsars</a:t>
            </a:r>
          </a:p>
          <a:p>
            <a:pPr marL="800100" lvl="1" indent="-34290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Accretion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around</a:t>
            </a:r>
            <a:r>
              <a:rPr lang="fr-FR" dirty="0">
                <a:sym typeface="Wingdings" panose="05000000000000000000" pitchFamily="2" charset="2"/>
              </a:rPr>
              <a:t> compact </a:t>
            </a:r>
            <a:r>
              <a:rPr lang="fr-FR" dirty="0" err="1">
                <a:sym typeface="Wingdings" panose="05000000000000000000" pitchFamily="2" charset="2"/>
              </a:rPr>
              <a:t>object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Solar </a:t>
            </a:r>
            <a:r>
              <a:rPr lang="fr-FR" dirty="0" err="1" smtClean="0">
                <a:sym typeface="Wingdings" panose="05000000000000000000" pitchFamily="2" charset="2"/>
              </a:rPr>
              <a:t>flares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Active </a:t>
            </a:r>
            <a:r>
              <a:rPr lang="fr-FR" dirty="0" err="1" smtClean="0">
                <a:sym typeface="Wingdings" panose="05000000000000000000" pitchFamily="2" charset="2"/>
              </a:rPr>
              <a:t>galactic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nuclei</a:t>
            </a:r>
            <a:r>
              <a:rPr lang="fr-FR" dirty="0" smtClean="0">
                <a:sym typeface="Wingdings" panose="05000000000000000000" pitchFamily="2" charset="2"/>
              </a:rPr>
              <a:t> (AGN)</a:t>
            </a: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Gamma-ray </a:t>
            </a:r>
            <a:r>
              <a:rPr lang="fr-FR" dirty="0" err="1">
                <a:sym typeface="Wingdings" panose="05000000000000000000" pitchFamily="2" charset="2"/>
              </a:rPr>
              <a:t>burst</a:t>
            </a:r>
            <a:r>
              <a:rPr lang="fr-FR" dirty="0">
                <a:sym typeface="Wingdings" panose="05000000000000000000" pitchFamily="2" charset="2"/>
              </a:rPr>
              <a:t> (GRB)</a:t>
            </a:r>
          </a:p>
          <a:p>
            <a:pPr marL="800100" lvl="1" indent="-34290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Signatures of </a:t>
            </a:r>
            <a:r>
              <a:rPr lang="fr-FR" dirty="0" err="1" smtClean="0">
                <a:sym typeface="Wingdings" panose="05000000000000000000" pitchFamily="2" charset="2"/>
              </a:rPr>
              <a:t>emission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processes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Spectrum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particle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acceleration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energy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transfer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Imaging</a:t>
            </a:r>
            <a:r>
              <a:rPr lang="fr-FR" dirty="0" smtClean="0">
                <a:sym typeface="Wingdings" panose="05000000000000000000" pitchFamily="2" charset="2"/>
              </a:rPr>
              <a:t>: structures of close sources (</a:t>
            </a:r>
            <a:r>
              <a:rPr lang="fr-FR" dirty="0" err="1" smtClean="0">
                <a:sym typeface="Wingdings" panose="05000000000000000000" pitchFamily="2" charset="2"/>
              </a:rPr>
              <a:t>solar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flares</a:t>
            </a:r>
            <a:r>
              <a:rPr lang="fr-FR" dirty="0" smtClean="0">
                <a:sym typeface="Wingdings" panose="05000000000000000000" pitchFamily="2" charset="2"/>
              </a:rPr>
              <a:t>), location of distant </a:t>
            </a:r>
            <a:r>
              <a:rPr lang="fr-FR" dirty="0" err="1" smtClean="0">
                <a:sym typeface="Wingdings" panose="05000000000000000000" pitchFamily="2" charset="2"/>
              </a:rPr>
              <a:t>ones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Polarimetry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magnetic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field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geometry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emission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region</a:t>
            </a:r>
            <a:endParaRPr lang="fr-FR" dirty="0"/>
          </a:p>
        </p:txBody>
      </p:sp>
      <p:pic>
        <p:nvPicPr>
          <p:cNvPr id="19458" name="Picture 2" descr="https://www.astronomy.ohio-state.edu/pradhan.1/Iau/ngc106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49" y="1187900"/>
            <a:ext cx="3871383" cy="17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895384" y="2830674"/>
            <a:ext cx="388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XMM-Newton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spectrum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active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Seyfert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2 </a:t>
            </a:r>
            <a:r>
              <a:rPr lang="fr-FR" sz="1200" i="1" dirty="0" err="1">
                <a:solidFill>
                  <a:schemeClr val="bg1">
                    <a:lumMod val="50000"/>
                  </a:schemeClr>
                </a:solidFill>
              </a:rPr>
              <a:t>galaxy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</a:rPr>
              <a:t> NGC 1068 </a:t>
            </a:r>
          </a:p>
        </p:txBody>
      </p:sp>
      <p:pic>
        <p:nvPicPr>
          <p:cNvPr id="19460" name="Picture 4" descr="RHESSI_Auto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6" t="2236" r="609" b="1899"/>
          <a:stretch/>
        </p:blipFill>
        <p:spPr bwMode="auto">
          <a:xfrm>
            <a:off x="5460950" y="3325708"/>
            <a:ext cx="2736851" cy="27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047784" y="6048181"/>
            <a:ext cx="3884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Observations of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flare by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RHESSI and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EOVSA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53077" y="2881149"/>
            <a:ext cx="584835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Hard X-ray </a:t>
            </a:r>
            <a:r>
              <a:rPr lang="fr-FR" sz="3200" b="1" dirty="0" err="1" smtClean="0"/>
              <a:t>wavelengths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blocked</a:t>
            </a:r>
            <a:r>
              <a:rPr lang="fr-FR" sz="3200" b="1" dirty="0" smtClean="0"/>
              <a:t> by </a:t>
            </a:r>
            <a:r>
              <a:rPr lang="fr-FR" sz="3200" b="1" dirty="0" err="1" smtClean="0"/>
              <a:t>atmosphere</a:t>
            </a:r>
            <a:endParaRPr lang="fr-FR" sz="3200" b="1" dirty="0" smtClean="0"/>
          </a:p>
          <a:p>
            <a:pPr algn="ctr"/>
            <a:r>
              <a:rPr lang="fr-FR" sz="3200" b="1" dirty="0" smtClean="0">
                <a:sym typeface="Wingdings" panose="05000000000000000000" pitchFamily="2" charset="2"/>
              </a:rPr>
              <a:t> Go to </a:t>
            </a:r>
            <a:r>
              <a:rPr lang="fr-FR" sz="3200" b="1" dirty="0" err="1" smtClean="0">
                <a:sym typeface="Wingdings" panose="05000000000000000000" pitchFamily="2" charset="2"/>
              </a:rPr>
              <a:t>space</a:t>
            </a:r>
            <a:r>
              <a:rPr lang="fr-FR" sz="3200" b="1" dirty="0" smtClean="0">
                <a:sym typeface="Wingdings" panose="05000000000000000000" pitchFamily="2" charset="2"/>
              </a:rPr>
              <a:t> !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03131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Started</a:t>
            </a:r>
            <a:r>
              <a:rPr lang="fr-FR" dirty="0" smtClean="0">
                <a:sym typeface="Wingdings" panose="05000000000000000000" pitchFamily="2" charset="2"/>
              </a:rPr>
              <a:t> in 1960’s, major </a:t>
            </a:r>
            <a:r>
              <a:rPr lang="fr-FR" dirty="0" err="1" smtClean="0">
                <a:sym typeface="Wingdings" panose="05000000000000000000" pitchFamily="2" charset="2"/>
              </a:rPr>
              <a:t>breakthrough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in the 1990’s</a:t>
            </a:r>
          </a:p>
          <a:p>
            <a:pPr marL="742950" lvl="1" indent="-28575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Sigma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Telescope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err="1" smtClean="0">
                <a:sym typeface="Wingdings" panose="05000000000000000000" pitchFamily="2" charset="2"/>
              </a:rPr>
              <a:t>onboard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Granat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35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r>
              <a:rPr lang="fr-FR" dirty="0" smtClean="0">
                <a:sym typeface="Wingdings" panose="05000000000000000000" pitchFamily="2" charset="2"/>
              </a:rPr>
              <a:t> – 1.3 MeV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15 </a:t>
            </a:r>
            <a:r>
              <a:rPr lang="fr-FR" dirty="0" err="1" smtClean="0">
                <a:sym typeface="Wingdings" panose="05000000000000000000" pitchFamily="2" charset="2"/>
              </a:rPr>
              <a:t>arcmin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8% </a:t>
            </a:r>
            <a:r>
              <a:rPr lang="el-GR" dirty="0" smtClean="0"/>
              <a:t>Δ</a:t>
            </a:r>
            <a:r>
              <a:rPr lang="fr-FR" dirty="0" smtClean="0"/>
              <a:t>E</a:t>
            </a:r>
            <a:r>
              <a:rPr lang="fr-FR" dirty="0" smtClean="0">
                <a:sym typeface="Wingdings" panose="05000000000000000000" pitchFamily="2" charset="2"/>
              </a:rPr>
              <a:t> @ 511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Coded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mask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Single photon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Scintillators</a:t>
            </a:r>
            <a:r>
              <a:rPr lang="fr-FR" b="1" dirty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8" name="Picture 4" descr="Description de l'image Granat.gif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20" y="1635992"/>
            <a:ext cx="3915712" cy="36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895384" y="5332740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err="1" smtClean="0"/>
              <a:t>Drawing</a:t>
            </a:r>
            <a:r>
              <a:rPr lang="fr-FR" sz="1100" i="1" dirty="0" smtClean="0"/>
              <a:t> of the </a:t>
            </a:r>
            <a:r>
              <a:rPr lang="fr-FR" sz="1100" i="1" dirty="0" err="1" smtClean="0"/>
              <a:t>Granat</a:t>
            </a:r>
            <a:r>
              <a:rPr lang="fr-FR" sz="1100" i="1" dirty="0" smtClean="0"/>
              <a:t> satellite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23435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INTEGRAL/ISGRI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15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r>
              <a:rPr lang="fr-FR" dirty="0" smtClean="0">
                <a:sym typeface="Wingdings" panose="05000000000000000000" pitchFamily="2" charset="2"/>
              </a:rPr>
              <a:t> to 1.5 MeV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13 </a:t>
            </a:r>
            <a:r>
              <a:rPr lang="fr-FR" dirty="0" err="1" smtClean="0">
                <a:sym typeface="Wingdings" panose="05000000000000000000" pitchFamily="2" charset="2"/>
              </a:rPr>
              <a:t>arcmin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angular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8% </a:t>
            </a:r>
            <a:r>
              <a:rPr lang="el-GR" dirty="0"/>
              <a:t>Δ</a:t>
            </a:r>
            <a:r>
              <a:rPr lang="fr-FR" dirty="0"/>
              <a:t>E</a:t>
            </a:r>
            <a:r>
              <a:rPr lang="fr-FR" dirty="0">
                <a:sym typeface="Wingdings" panose="05000000000000000000" pitchFamily="2" charset="2"/>
              </a:rPr>
              <a:t> @ </a:t>
            </a:r>
            <a:r>
              <a:rPr lang="fr-FR" dirty="0" smtClean="0">
                <a:sym typeface="Wingdings" panose="05000000000000000000" pitchFamily="2" charset="2"/>
              </a:rPr>
              <a:t>60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Cas A Ti-44 </a:t>
            </a:r>
            <a:r>
              <a:rPr lang="fr-FR" dirty="0" err="1" smtClean="0">
                <a:sym typeface="Wingdings" panose="05000000000000000000" pitchFamily="2" charset="2"/>
              </a:rPr>
              <a:t>lines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Coded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mask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Single photon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Scintillators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detectors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Semiconductor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detectors (</a:t>
            </a:r>
            <a:r>
              <a:rPr lang="fr-FR" b="1" dirty="0" err="1" smtClean="0">
                <a:sym typeface="Wingdings" panose="05000000000000000000" pitchFamily="2" charset="2"/>
              </a:rPr>
              <a:t>CdTe</a:t>
            </a:r>
            <a:r>
              <a:rPr lang="fr-FR" b="1" dirty="0" smtClean="0">
                <a:sym typeface="Wingdings" panose="05000000000000000000" pitchFamily="2" charset="2"/>
              </a:rPr>
              <a:t>)</a:t>
            </a: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14" name="Picture 6" descr="Artist's view of Integr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723"/>
          <a:stretch/>
        </p:blipFill>
        <p:spPr bwMode="auto">
          <a:xfrm>
            <a:off x="4834588" y="1499378"/>
            <a:ext cx="3961152" cy="3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777252" y="5148000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Illustration of the INTEGRAL </a:t>
            </a:r>
            <a:r>
              <a:rPr lang="fr-FR" sz="1100" i="1" dirty="0" err="1" smtClean="0"/>
              <a:t>spacecraft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32246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INTEGRAL/JEM-X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 to 35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3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arcmin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angular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Complements</a:t>
            </a:r>
            <a:r>
              <a:rPr lang="fr-FR" dirty="0" smtClean="0">
                <a:sym typeface="Wingdings" panose="05000000000000000000" pitchFamily="2" charset="2"/>
              </a:rPr>
              <a:t> main instrument</a:t>
            </a: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Coded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mask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Single photon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Scintillators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Semiconductor</a:t>
            </a:r>
            <a:r>
              <a:rPr lang="fr-FR" dirty="0">
                <a:sym typeface="Wingdings" panose="05000000000000000000" pitchFamily="2" charset="2"/>
              </a:rPr>
              <a:t> detectors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Gaseous</a:t>
            </a:r>
            <a:r>
              <a:rPr lang="fr-FR" b="1" dirty="0" smtClean="0">
                <a:sym typeface="Wingdings" panose="05000000000000000000" pitchFamily="2" charset="2"/>
              </a:rPr>
              <a:t> detector</a:t>
            </a: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77252" y="5148000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JEM-X instrument </a:t>
            </a:r>
            <a:r>
              <a:rPr lang="fr-FR" sz="1100" i="1" dirty="0" err="1" smtClean="0"/>
              <a:t>gaseous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chamber</a:t>
            </a:r>
            <a:endParaRPr lang="fr-FR" sz="1100" i="1" dirty="0"/>
          </a:p>
        </p:txBody>
      </p:sp>
      <p:pic>
        <p:nvPicPr>
          <p:cNvPr id="31746" name="Picture 2" descr="http://integral.esac.esa.int/jem_x_q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4" y="2540581"/>
            <a:ext cx="3762375" cy="250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Swift/Bat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15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r>
              <a:rPr lang="fr-FR" dirty="0" smtClean="0">
                <a:sym typeface="Wingdings" panose="05000000000000000000" pitchFamily="2" charset="2"/>
              </a:rPr>
              <a:t> to 150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17 </a:t>
            </a:r>
            <a:r>
              <a:rPr lang="fr-FR" dirty="0" err="1" smtClean="0">
                <a:sym typeface="Wingdings" panose="05000000000000000000" pitchFamily="2" charset="2"/>
              </a:rPr>
              <a:t>arcmin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angular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5% </a:t>
            </a:r>
            <a:r>
              <a:rPr lang="el-GR" dirty="0"/>
              <a:t>Δ</a:t>
            </a:r>
            <a:r>
              <a:rPr lang="fr-FR" dirty="0"/>
              <a:t>E</a:t>
            </a:r>
            <a:r>
              <a:rPr lang="fr-FR" dirty="0">
                <a:sym typeface="Wingdings" panose="05000000000000000000" pitchFamily="2" charset="2"/>
              </a:rPr>
              <a:t> @ 60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Gamma ray </a:t>
            </a:r>
            <a:r>
              <a:rPr lang="fr-FR" dirty="0" err="1" smtClean="0">
                <a:sym typeface="Wingdings" panose="05000000000000000000" pitchFamily="2" charset="2"/>
              </a:rPr>
              <a:t>bursts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Coded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mask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Single photon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Scintillators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Gaseous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Semiconductor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detectors (CZT)</a:t>
            </a: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95384" y="5251088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Swift </a:t>
            </a:r>
            <a:r>
              <a:rPr lang="fr-FR" sz="1100" i="1" dirty="0" err="1" smtClean="0"/>
              <a:t>artistic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view</a:t>
            </a:r>
            <a:endParaRPr lang="fr-FR" sz="1100" i="1" dirty="0"/>
          </a:p>
        </p:txBody>
      </p:sp>
      <p:pic>
        <p:nvPicPr>
          <p:cNvPr id="13" name="Picture 2" descr="Swift Observatory in Sp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/>
          <a:stretch/>
        </p:blipFill>
        <p:spPr bwMode="auto">
          <a:xfrm>
            <a:off x="4989420" y="1503262"/>
            <a:ext cx="3617308" cy="37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XMM-Newton and Chandra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Up to 10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Few to 15 </a:t>
            </a:r>
            <a:r>
              <a:rPr lang="fr-FR" dirty="0" err="1" smtClean="0">
                <a:sym typeface="Wingdings" panose="05000000000000000000" pitchFamily="2" charset="2"/>
              </a:rPr>
              <a:t>arcsec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5% </a:t>
            </a:r>
            <a:r>
              <a:rPr lang="el-GR" dirty="0"/>
              <a:t>Δ</a:t>
            </a:r>
            <a:r>
              <a:rPr lang="fr-FR" dirty="0" smtClean="0"/>
              <a:t>E &amp; 1%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@ 1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Very</a:t>
            </a:r>
            <a:r>
              <a:rPr lang="fr-FR" dirty="0" smtClean="0">
                <a:sym typeface="Wingdings" panose="05000000000000000000" pitchFamily="2" charset="2"/>
              </a:rPr>
              <a:t> hot </a:t>
            </a:r>
            <a:r>
              <a:rPr lang="fr-FR" dirty="0" err="1" smtClean="0">
                <a:sym typeface="Wingdings" panose="05000000000000000000" pitchFamily="2" charset="2"/>
              </a:rPr>
              <a:t>region</a:t>
            </a:r>
            <a:r>
              <a:rPr lang="fr-FR" dirty="0" smtClean="0">
                <a:sym typeface="Wingdings" panose="05000000000000000000" pitchFamily="2" charset="2"/>
              </a:rPr>
              <a:t> of </a:t>
            </a:r>
            <a:r>
              <a:rPr lang="fr-FR" dirty="0" err="1" smtClean="0">
                <a:sym typeface="Wingdings" panose="05000000000000000000" pitchFamily="2" charset="2"/>
              </a:rPr>
              <a:t>Universe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Coded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mask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Grazing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mirrors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Single photon </a:t>
            </a:r>
            <a:r>
              <a:rPr lang="fr-FR" dirty="0" err="1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Scintillators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Gaseous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detector</a:t>
            </a: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Semiconductor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smtClean="0">
                <a:sym typeface="Wingdings" panose="05000000000000000000" pitchFamily="2" charset="2"/>
              </a:rPr>
              <a:t>detectors (CCD)</a:t>
            </a: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21506" name="Picture 2" descr="Chandra artist 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4" y="3683000"/>
            <a:ext cx="3804066" cy="23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www.telesatellite.com/images/actu/x/xmm-new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4" y="1249252"/>
            <a:ext cx="3804066" cy="213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878267" y="3365687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XMM-Newton </a:t>
            </a:r>
            <a:r>
              <a:rPr lang="fr-FR" sz="1100" i="1" dirty="0" err="1" smtClean="0"/>
              <a:t>artistic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representation</a:t>
            </a:r>
            <a:endParaRPr lang="fr-FR" sz="11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622266" y="5989215"/>
            <a:ext cx="3487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 smtClean="0"/>
              <a:t>Chandra </a:t>
            </a:r>
            <a:r>
              <a:rPr lang="fr-FR" sz="1100" i="1" dirty="0" err="1" smtClean="0"/>
              <a:t>artistic</a:t>
            </a:r>
            <a:r>
              <a:rPr lang="fr-FR" sz="1100" i="1" dirty="0" smtClean="0"/>
              <a:t> </a:t>
            </a:r>
            <a:r>
              <a:rPr lang="fr-FR" sz="1100" i="1" dirty="0" err="1" smtClean="0"/>
              <a:t>representation</a:t>
            </a:r>
            <a:endParaRPr lang="fr-FR" sz="1100" i="1" dirty="0"/>
          </a:p>
        </p:txBody>
      </p:sp>
    </p:spTree>
    <p:extLst>
      <p:ext uri="{BB962C8B-B14F-4D97-AF65-F5344CB8AC3E}">
        <p14:creationId xmlns:p14="http://schemas.microsoft.com/office/powerpoint/2010/main" val="35299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798" y="1182785"/>
            <a:ext cx="7806267" cy="1418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534" y="2924847"/>
            <a:ext cx="4255864" cy="258329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481347" y="5602032"/>
            <a:ext cx="3884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Observations of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flare by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RHESSI and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EOVSA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2338" y="2924847"/>
            <a:ext cx="452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Imaging </a:t>
            </a:r>
            <a:r>
              <a:rPr lang="fr-FR" dirty="0" err="1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Coded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mask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Grazing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mirrors</a:t>
            </a:r>
            <a:endParaRPr lang="fr-FR" b="1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Single photon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Gaseous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ionization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Scintillators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b="1" dirty="0" smtClean="0">
                <a:sym typeface="Wingdings" panose="05000000000000000000" pitchFamily="2" charset="2"/>
              </a:rPr>
              <a:t> detectors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6467" y="1236133"/>
            <a:ext cx="82319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Goal: </a:t>
            </a:r>
            <a:r>
              <a:rPr lang="fr-FR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improve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sensitivity</a:t>
            </a:r>
            <a:endParaRPr lang="fr-FR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0703" y="1736497"/>
            <a:ext cx="8231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Observational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time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Collection 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area</a:t>
            </a:r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78267" y="1718643"/>
            <a:ext cx="44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Detector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efficiency</a:t>
            </a:r>
            <a:endParaRPr lang="fr-FR" sz="24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798" y="1182785"/>
            <a:ext cx="7806267" cy="1418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52338" y="2924847"/>
            <a:ext cx="452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Imaging </a:t>
            </a:r>
            <a:r>
              <a:rPr lang="fr-FR" dirty="0" err="1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Coded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mask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Grazing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mirrors</a:t>
            </a:r>
            <a:endParaRPr lang="fr-FR" b="1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Single photon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Gaseous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ionization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Scintillators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b="1" dirty="0" smtClean="0">
                <a:sym typeface="Wingdings" panose="05000000000000000000" pitchFamily="2" charset="2"/>
              </a:rPr>
              <a:t> detectors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6467" y="1236133"/>
            <a:ext cx="82319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Goal: </a:t>
            </a:r>
            <a:r>
              <a:rPr lang="fr-FR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improve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sensitivity</a:t>
            </a:r>
            <a:endParaRPr lang="fr-FR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0703" y="1736497"/>
            <a:ext cx="8231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Observational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time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Collection 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area</a:t>
            </a:r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78267" y="1718643"/>
            <a:ext cx="44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Detector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efficiency</a:t>
            </a:r>
            <a:endParaRPr lang="fr-FR" sz="24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18800" y="3263523"/>
            <a:ext cx="4006932" cy="720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Longer focal </a:t>
            </a:r>
            <a:r>
              <a:rPr lang="fr-FR" dirty="0" err="1" smtClean="0"/>
              <a:t>length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angular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r>
              <a:rPr lang="fr-FR" dirty="0" smtClean="0">
                <a:sym typeface="Wingdings" panose="05000000000000000000" pitchFamily="2" charset="2"/>
              </a:rPr>
              <a:t> for 1 – 150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3090333" y="3674533"/>
            <a:ext cx="1391014" cy="846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798" y="1182785"/>
            <a:ext cx="7806267" cy="14184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missions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52338" y="2924847"/>
            <a:ext cx="452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Imaging </a:t>
            </a:r>
            <a:r>
              <a:rPr lang="fr-FR" dirty="0" err="1">
                <a:sym typeface="Wingdings" panose="05000000000000000000" pitchFamily="2" charset="2"/>
              </a:rPr>
              <a:t>capability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Coded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mask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>
                <a:sym typeface="Wingdings" panose="05000000000000000000" pitchFamily="2" charset="2"/>
              </a:rPr>
              <a:t>Grazing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b="1" dirty="0" err="1">
                <a:sym typeface="Wingdings" panose="05000000000000000000" pitchFamily="2" charset="2"/>
              </a:rPr>
              <a:t>mirrors</a:t>
            </a:r>
            <a:endParaRPr lang="fr-FR" b="1" dirty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Single photon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Gaseous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ionization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Scintillators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b="1" dirty="0" smtClean="0">
                <a:sym typeface="Wingdings" panose="05000000000000000000" pitchFamily="2" charset="2"/>
              </a:rPr>
              <a:t> detectors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6467" y="1236133"/>
            <a:ext cx="82319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Goal: </a:t>
            </a:r>
            <a:r>
              <a:rPr lang="fr-FR" sz="2800" dirty="0" err="1">
                <a:solidFill>
                  <a:schemeClr val="bg1"/>
                </a:solidFill>
                <a:sym typeface="Wingdings" panose="05000000000000000000" pitchFamily="2" charset="2"/>
              </a:rPr>
              <a:t>improve</a:t>
            </a:r>
            <a:r>
              <a:rPr lang="fr-FR" sz="28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sensitivity</a:t>
            </a:r>
            <a:endParaRPr lang="fr-FR" sz="28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0703" y="1736497"/>
            <a:ext cx="8231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Observational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time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solidFill>
                  <a:schemeClr val="bg1"/>
                </a:solidFill>
                <a:sym typeface="Wingdings" panose="05000000000000000000" pitchFamily="2" charset="2"/>
              </a:rPr>
              <a:t>Collection 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area</a:t>
            </a:r>
            <a:endParaRPr lang="fr-FR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78267" y="1718643"/>
            <a:ext cx="44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Detector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efficiency</a:t>
            </a:r>
            <a:endParaRPr lang="fr-FR" sz="24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Energy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endParaRPr lang="fr-FR" sz="2400" dirty="0" smtClean="0">
              <a:solidFill>
                <a:schemeClr val="bg1"/>
              </a:solidFill>
            </a:endParaRP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51499" y="4691464"/>
            <a:ext cx="1274233" cy="704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Large </a:t>
            </a:r>
            <a:r>
              <a:rPr lang="fr-FR" dirty="0" err="1" smtClean="0"/>
              <a:t>field</a:t>
            </a:r>
            <a:r>
              <a:rPr lang="fr-FR" dirty="0" smtClean="0"/>
              <a:t> of </a:t>
            </a:r>
            <a:r>
              <a:rPr lang="fr-FR" dirty="0" err="1" smtClean="0"/>
              <a:t>view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5971430" y="4691464"/>
            <a:ext cx="1274233" cy="704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4618800" y="4691464"/>
            <a:ext cx="1274233" cy="704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3090333" y="3674533"/>
            <a:ext cx="1391014" cy="846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4037200" y="5043806"/>
            <a:ext cx="503203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Flèche droite 23"/>
          <p:cNvSpPr/>
          <p:nvPr/>
        </p:nvSpPr>
        <p:spPr>
          <a:xfrm rot="5400000">
            <a:off x="6419070" y="2878671"/>
            <a:ext cx="406392" cy="2946400"/>
          </a:xfrm>
          <a:prstGeom prst="rightArrow">
            <a:avLst>
              <a:gd name="adj1" fmla="val 48276"/>
              <a:gd name="adj2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618800" y="3263523"/>
            <a:ext cx="4006932" cy="720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Longer focal </a:t>
            </a:r>
            <a:r>
              <a:rPr lang="fr-FR" dirty="0" err="1" smtClean="0"/>
              <a:t>length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angular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r>
              <a:rPr lang="fr-FR" dirty="0" smtClean="0">
                <a:sym typeface="Wingdings" panose="05000000000000000000" pitchFamily="2" charset="2"/>
              </a:rPr>
              <a:t> for 1 – 150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26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Science case: </a:t>
            </a:r>
            <a:r>
              <a:rPr lang="fr-FR" dirty="0" err="1" smtClean="0"/>
              <a:t>thermonuclear</a:t>
            </a:r>
            <a:r>
              <a:rPr lang="fr-FR" dirty="0" smtClean="0"/>
              <a:t> </a:t>
            </a:r>
            <a:r>
              <a:rPr lang="fr-FR" dirty="0" err="1" smtClean="0"/>
              <a:t>supernovae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84" y="1834666"/>
            <a:ext cx="3904283" cy="3757873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369455" y="1265381"/>
            <a:ext cx="4525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mass star end-of-life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giant</a:t>
            </a:r>
            <a:r>
              <a:rPr lang="fr-FR" dirty="0" smtClean="0"/>
              <a:t> phase (H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77252" y="5613637"/>
            <a:ext cx="3088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SOHO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picture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of the Sun in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extreme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UV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Semiconductor</a:t>
            </a:r>
            <a:r>
              <a:rPr lang="fr-FR" dirty="0" smtClean="0"/>
              <a:t> detectors and </a:t>
            </a:r>
            <a:r>
              <a:rPr lang="fr-FR" dirty="0" err="1" smtClean="0"/>
              <a:t>CdTe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9455" y="1265381"/>
            <a:ext cx="45259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</a:t>
            </a:r>
            <a:r>
              <a:rPr lang="fr-FR" dirty="0" err="1" smtClean="0">
                <a:sym typeface="Wingdings" panose="05000000000000000000" pitchFamily="2" charset="2"/>
              </a:rPr>
              <a:t>density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volume for </a:t>
            </a:r>
            <a:r>
              <a:rPr lang="fr-FR" dirty="0" err="1" smtClean="0">
                <a:sym typeface="Wingdings" panose="05000000000000000000" pitchFamily="2" charset="2"/>
              </a:rPr>
              <a:t>same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quantum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spectral performances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218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Semiconductor</a:t>
            </a:r>
            <a:r>
              <a:rPr lang="fr-FR" dirty="0" smtClean="0"/>
              <a:t> detectors and </a:t>
            </a:r>
            <a:r>
              <a:rPr lang="fr-FR" dirty="0" err="1" smtClean="0"/>
              <a:t>CdTe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9455" y="1265381"/>
            <a:ext cx="452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</a:t>
            </a:r>
            <a:r>
              <a:rPr lang="fr-FR" dirty="0" err="1" smtClean="0">
                <a:sym typeface="Wingdings" panose="05000000000000000000" pitchFamily="2" charset="2"/>
              </a:rPr>
              <a:t>density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volume for </a:t>
            </a:r>
            <a:r>
              <a:rPr lang="fr-FR" dirty="0" err="1" smtClean="0">
                <a:sym typeface="Wingdings" panose="05000000000000000000" pitchFamily="2" charset="2"/>
              </a:rPr>
              <a:t>same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quantum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spectral performances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Processes</a:t>
            </a:r>
            <a:r>
              <a:rPr lang="fr-FR" dirty="0" smtClean="0">
                <a:sym typeface="Wingdings" panose="05000000000000000000" pitchFamily="2" charset="2"/>
              </a:rPr>
              <a:t> of photon-</a:t>
            </a:r>
            <a:r>
              <a:rPr lang="fr-FR" dirty="0" err="1" smtClean="0">
                <a:sym typeface="Wingdings" panose="05000000000000000000" pitchFamily="2" charset="2"/>
              </a:rPr>
              <a:t>matter</a:t>
            </a:r>
            <a:r>
              <a:rPr lang="fr-FR" dirty="0" smtClean="0">
                <a:sym typeface="Wingdings" panose="05000000000000000000" pitchFamily="2" charset="2"/>
              </a:rPr>
              <a:t> interaction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Photoelectric</a:t>
            </a:r>
            <a:r>
              <a:rPr lang="fr-FR" b="1" dirty="0" smtClean="0">
                <a:sym typeface="Wingdings" panose="05000000000000000000" pitchFamily="2" charset="2"/>
              </a:rPr>
              <a:t> absorption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Compton </a:t>
            </a:r>
            <a:r>
              <a:rPr lang="fr-FR" dirty="0" err="1" smtClean="0">
                <a:sym typeface="Wingdings" panose="05000000000000000000" pitchFamily="2" charset="2"/>
              </a:rPr>
              <a:t>scattering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Pair production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0639" y="5961975"/>
            <a:ext cx="388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* At 77K</a:t>
            </a:r>
          </a:p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** @ 100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keV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, 5mm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thickness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0" name="Picture 2" descr="The interaction modes of photons with matter depending on elemental atomic number Z and the photon energy (MeV) (Cherry et al., 201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9" y="1219485"/>
            <a:ext cx="3994616" cy="2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Semiconductor</a:t>
            </a:r>
            <a:r>
              <a:rPr lang="fr-FR" dirty="0" smtClean="0"/>
              <a:t> detectors and </a:t>
            </a:r>
            <a:r>
              <a:rPr lang="fr-FR" dirty="0" err="1" smtClean="0"/>
              <a:t>CdTe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69455" y="1265381"/>
            <a:ext cx="45259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b="1" dirty="0" err="1" smtClean="0">
                <a:sym typeface="Wingdings" panose="05000000000000000000" pitchFamily="2" charset="2"/>
              </a:rPr>
              <a:t>Semiconductor</a:t>
            </a:r>
            <a:r>
              <a:rPr lang="fr-FR" dirty="0" smtClean="0">
                <a:sym typeface="Wingdings" panose="05000000000000000000" pitchFamily="2" charset="2"/>
              </a:rPr>
              <a:t> detectors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</a:t>
            </a:r>
            <a:r>
              <a:rPr lang="fr-FR" dirty="0" err="1" smtClean="0">
                <a:sym typeface="Wingdings" panose="05000000000000000000" pitchFamily="2" charset="2"/>
              </a:rPr>
              <a:t>density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volume for </a:t>
            </a:r>
            <a:r>
              <a:rPr lang="fr-FR" dirty="0" err="1" smtClean="0">
                <a:sym typeface="Wingdings" panose="05000000000000000000" pitchFamily="2" charset="2"/>
              </a:rPr>
              <a:t>same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High quantum </a:t>
            </a:r>
            <a:r>
              <a:rPr lang="fr-FR" dirty="0" err="1" smtClean="0">
                <a:sym typeface="Wingdings" panose="05000000000000000000" pitchFamily="2" charset="2"/>
              </a:rPr>
              <a:t>efficiency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Better</a:t>
            </a:r>
            <a:r>
              <a:rPr lang="fr-FR" dirty="0" smtClean="0">
                <a:sym typeface="Wingdings" panose="05000000000000000000" pitchFamily="2" charset="2"/>
              </a:rPr>
              <a:t> spectral performances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Processes</a:t>
            </a:r>
            <a:r>
              <a:rPr lang="fr-FR" dirty="0" smtClean="0">
                <a:sym typeface="Wingdings" panose="05000000000000000000" pitchFamily="2" charset="2"/>
              </a:rPr>
              <a:t> of photon-</a:t>
            </a:r>
            <a:r>
              <a:rPr lang="fr-FR" dirty="0" err="1" smtClean="0">
                <a:sym typeface="Wingdings" panose="05000000000000000000" pitchFamily="2" charset="2"/>
              </a:rPr>
              <a:t>matter</a:t>
            </a:r>
            <a:r>
              <a:rPr lang="fr-FR" dirty="0" smtClean="0">
                <a:sym typeface="Wingdings" panose="05000000000000000000" pitchFamily="2" charset="2"/>
              </a:rPr>
              <a:t> interaction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Photoelectric</a:t>
            </a:r>
            <a:r>
              <a:rPr lang="fr-FR" b="1" dirty="0" smtClean="0">
                <a:sym typeface="Wingdings" panose="05000000000000000000" pitchFamily="2" charset="2"/>
              </a:rPr>
              <a:t> absorption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Compton </a:t>
            </a:r>
            <a:r>
              <a:rPr lang="fr-FR" dirty="0" err="1" smtClean="0">
                <a:sym typeface="Wingdings" panose="05000000000000000000" pitchFamily="2" charset="2"/>
              </a:rPr>
              <a:t>scattering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Pair production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Choice</a:t>
            </a:r>
            <a:r>
              <a:rPr lang="fr-FR" dirty="0" smtClean="0">
                <a:sym typeface="Wingdings" panose="05000000000000000000" pitchFamily="2" charset="2"/>
              </a:rPr>
              <a:t> of </a:t>
            </a:r>
            <a:r>
              <a:rPr lang="fr-FR" dirty="0" err="1" smtClean="0">
                <a:sym typeface="Wingdings" panose="05000000000000000000" pitchFamily="2" charset="2"/>
              </a:rPr>
              <a:t>semiconductor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Si: 10-15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detection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Ge: </a:t>
            </a:r>
            <a:r>
              <a:rPr lang="fr-FR" dirty="0" err="1" smtClean="0">
                <a:sym typeface="Wingdings" panose="05000000000000000000" pitchFamily="2" charset="2"/>
              </a:rPr>
              <a:t>cryogenic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cooling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CdTe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, high Z (more </a:t>
            </a:r>
            <a:r>
              <a:rPr lang="fr-FR" dirty="0" err="1" smtClean="0">
                <a:sym typeface="Wingdings" panose="05000000000000000000" pitchFamily="2" charset="2"/>
              </a:rPr>
              <a:t>likely</a:t>
            </a:r>
            <a:r>
              <a:rPr lang="fr-FR" dirty="0" smtClean="0">
                <a:sym typeface="Wingdings" panose="05000000000000000000" pitchFamily="2" charset="2"/>
              </a:rPr>
              <a:t> to have </a:t>
            </a:r>
            <a:r>
              <a:rPr lang="fr-FR" dirty="0" err="1" smtClean="0">
                <a:sym typeface="Wingdings" panose="05000000000000000000" pitchFamily="2" charset="2"/>
              </a:rPr>
              <a:t>photoelectric</a:t>
            </a:r>
            <a:r>
              <a:rPr lang="fr-FR" dirty="0" smtClean="0">
                <a:sym typeface="Wingdings" panose="05000000000000000000" pitchFamily="2" charset="2"/>
              </a:rPr>
              <a:t> absorption) and high </a:t>
            </a:r>
            <a:r>
              <a:rPr lang="fr-FR" dirty="0" err="1" smtClean="0">
                <a:sym typeface="Wingdings" panose="05000000000000000000" pitchFamily="2" charset="2"/>
              </a:rPr>
              <a:t>density</a:t>
            </a:r>
            <a:r>
              <a:rPr lang="fr-FR" dirty="0" smtClean="0">
                <a:sym typeface="Wingdings" panose="05000000000000000000" pitchFamily="2" charset="2"/>
              </a:rPr>
              <a:t> (compact)</a:t>
            </a: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49108"/>
              </p:ext>
            </p:extLst>
          </p:nvPr>
        </p:nvGraphicFramePr>
        <p:xfrm>
          <a:off x="4997732" y="3719441"/>
          <a:ext cx="3750732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6735">
                  <a:extLst>
                    <a:ext uri="{9D8B030D-6E8A-4147-A177-3AD203B41FA5}">
                      <a16:colId xmlns:a16="http://schemas.microsoft.com/office/drawing/2014/main" val="3558685696"/>
                    </a:ext>
                  </a:extLst>
                </a:gridCol>
                <a:gridCol w="846666">
                  <a:extLst>
                    <a:ext uri="{9D8B030D-6E8A-4147-A177-3AD203B41FA5}">
                      <a16:colId xmlns:a16="http://schemas.microsoft.com/office/drawing/2014/main" val="4130603523"/>
                    </a:ext>
                  </a:extLst>
                </a:gridCol>
                <a:gridCol w="922867">
                  <a:extLst>
                    <a:ext uri="{9D8B030D-6E8A-4147-A177-3AD203B41FA5}">
                      <a16:colId xmlns:a16="http://schemas.microsoft.com/office/drawing/2014/main" val="30172399"/>
                    </a:ext>
                  </a:extLst>
                </a:gridCol>
                <a:gridCol w="874464">
                  <a:extLst>
                    <a:ext uri="{9D8B030D-6E8A-4147-A177-3AD203B41FA5}">
                      <a16:colId xmlns:a16="http://schemas.microsoft.com/office/drawing/2014/main" val="1464643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CdTe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4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Z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48, 52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55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E</a:t>
                      </a:r>
                      <a:r>
                        <a:rPr lang="fr-FR" sz="1000" dirty="0" err="1" smtClean="0"/>
                        <a:t>Pair</a:t>
                      </a:r>
                      <a:r>
                        <a:rPr lang="fr-FR" dirty="0" smtClean="0"/>
                        <a:t> (eV)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3,62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2,96*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4,42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28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Density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2,33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5,33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5,85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795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Qe</a:t>
                      </a:r>
                      <a:r>
                        <a:rPr lang="fr-FR" dirty="0" smtClean="0"/>
                        <a:t>**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19%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77%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99%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046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Exemple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XMM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SPI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ISGRI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478303"/>
                  </a:ext>
                </a:extLst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4930639" y="5961975"/>
            <a:ext cx="388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* At 77K</a:t>
            </a:r>
          </a:p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** @ 100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keV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, 5mm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thickness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0" name="Picture 2" descr="The interaction modes of photons with matter depending on elemental atomic number Z and the photon energy (MeV) (Cherry et al., 201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9" y="1219485"/>
            <a:ext cx="3994616" cy="24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osange 1"/>
          <p:cNvSpPr/>
          <p:nvPr/>
        </p:nvSpPr>
        <p:spPr>
          <a:xfrm>
            <a:off x="5897858" y="2363786"/>
            <a:ext cx="279400" cy="279400"/>
          </a:xfrm>
          <a:prstGeom prst="diamond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21924" y="3819441"/>
            <a:ext cx="872067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 err="1" smtClean="0"/>
              <a:t>We</a:t>
            </a:r>
            <a:r>
              <a:rPr lang="fr-FR" sz="1600" dirty="0" smtClean="0"/>
              <a:t> are </a:t>
            </a:r>
            <a:r>
              <a:rPr lang="fr-FR" sz="1600" dirty="0" err="1" smtClean="0"/>
              <a:t>here</a:t>
            </a:r>
            <a:r>
              <a:rPr lang="fr-FR" sz="1600" dirty="0" smtClean="0"/>
              <a:t> !</a:t>
            </a:r>
            <a:endParaRPr lang="fr-FR" sz="1600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441825" y="2603486"/>
            <a:ext cx="1456033" cy="1215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1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r="61902"/>
          <a:stretch/>
        </p:blipFill>
        <p:spPr>
          <a:xfrm>
            <a:off x="4657815" y="2634427"/>
            <a:ext cx="1813906" cy="2019693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MC²: Mini-</a:t>
            </a:r>
            <a:r>
              <a:rPr lang="fr-FR" dirty="0" err="1" smtClean="0"/>
              <a:t>Cdte</a:t>
            </a:r>
            <a:r>
              <a:rPr lang="fr-FR" dirty="0" smtClean="0"/>
              <a:t> </a:t>
            </a:r>
            <a:r>
              <a:rPr lang="fr-FR" dirty="0"/>
              <a:t>o</a:t>
            </a:r>
            <a:r>
              <a:rPr lang="fr-FR" dirty="0" smtClean="0"/>
              <a:t>n Chip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29348" r="54963" b="33849"/>
          <a:stretch/>
        </p:blipFill>
        <p:spPr>
          <a:xfrm>
            <a:off x="2554383" y="3027068"/>
            <a:ext cx="1241236" cy="172104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5882" y="5077337"/>
            <a:ext cx="3135860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Spectral </a:t>
            </a:r>
            <a:r>
              <a:rPr lang="fr-FR" sz="1400" b="1" dirty="0" err="1" smtClean="0"/>
              <a:t>resolution</a:t>
            </a:r>
            <a:r>
              <a:rPr lang="fr-FR" sz="1400" dirty="0" smtClean="0"/>
              <a:t>: </a:t>
            </a:r>
            <a:r>
              <a:rPr lang="fr-FR" sz="1400" dirty="0" smtClean="0"/>
              <a:t>670 eV </a:t>
            </a:r>
            <a:r>
              <a:rPr lang="fr-FR" sz="1400" dirty="0"/>
              <a:t>@ 60 </a:t>
            </a:r>
            <a:r>
              <a:rPr lang="fr-FR" sz="1400" dirty="0" err="1"/>
              <a:t>keV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Spatiale </a:t>
            </a:r>
            <a:r>
              <a:rPr lang="fr-FR" sz="1400" b="1" dirty="0" err="1" smtClean="0"/>
              <a:t>resolution</a:t>
            </a:r>
            <a:r>
              <a:rPr lang="fr-FR" sz="1400" b="1" dirty="0" smtClean="0"/>
              <a:t>: </a:t>
            </a:r>
            <a:r>
              <a:rPr lang="fr-FR" sz="1400" dirty="0" smtClean="0"/>
              <a:t>625µm</a:t>
            </a:r>
            <a:endParaRPr lang="fr-FR" sz="1400" b="1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Pixels</a:t>
            </a:r>
            <a:r>
              <a:rPr lang="fr-FR" sz="1400" dirty="0"/>
              <a:t>: </a:t>
            </a:r>
            <a:r>
              <a:rPr lang="fr-FR" sz="1400" dirty="0" smtClean="0"/>
              <a:t>256 (16x16)</a:t>
            </a:r>
          </a:p>
          <a:p>
            <a:pPr marL="285750" indent="-285750">
              <a:buFontTx/>
              <a:buChar char="-"/>
            </a:pPr>
            <a:r>
              <a:rPr lang="fr-FR" sz="1400" b="1" dirty="0" err="1" smtClean="0"/>
              <a:t>Detection</a:t>
            </a:r>
            <a:r>
              <a:rPr lang="fr-FR" sz="1400" b="1" dirty="0" smtClean="0"/>
              <a:t> area</a:t>
            </a:r>
            <a:r>
              <a:rPr lang="fr-FR" sz="1400" dirty="0" smtClean="0"/>
              <a:t>: </a:t>
            </a:r>
            <a:r>
              <a:rPr lang="fr-FR" sz="1400" dirty="0" smtClean="0"/>
              <a:t>1 cm²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35882" y="4781550"/>
            <a:ext cx="313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Caliste</a:t>
            </a:r>
            <a:r>
              <a:rPr lang="fr-FR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-HD</a:t>
            </a:r>
            <a:endParaRPr lang="fr-FR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203560" y="2819700"/>
            <a:ext cx="571500" cy="3284621"/>
          </a:xfrm>
          <a:prstGeom prst="rightArrow">
            <a:avLst>
              <a:gd name="adj1" fmla="val 49267"/>
              <a:gd name="adj2" fmla="val 100000"/>
            </a:avLst>
          </a:prstGeom>
          <a:solidFill>
            <a:srgbClr val="072E7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4" name="ZoneTexte 11"/>
          <p:cNvSpPr txBox="1"/>
          <p:nvPr/>
        </p:nvSpPr>
        <p:spPr>
          <a:xfrm>
            <a:off x="5447669" y="5077337"/>
            <a:ext cx="31358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1400" b="1" dirty="0" smtClean="0"/>
              <a:t>FWHM</a:t>
            </a:r>
            <a:r>
              <a:rPr lang="fr-FR" sz="1400" dirty="0" smtClean="0"/>
              <a:t>: 0.5 </a:t>
            </a:r>
            <a:r>
              <a:rPr lang="fr-FR" sz="1400" dirty="0" err="1" smtClean="0"/>
              <a:t>keV</a:t>
            </a:r>
            <a:r>
              <a:rPr lang="fr-FR" sz="1400" dirty="0" smtClean="0"/>
              <a:t> @ 60 </a:t>
            </a:r>
            <a:r>
              <a:rPr lang="fr-FR" sz="1400" dirty="0" err="1" smtClean="0"/>
              <a:t>keV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Pixels</a:t>
            </a:r>
            <a:r>
              <a:rPr lang="fr-FR" sz="1400" dirty="0" smtClean="0"/>
              <a:t>: </a:t>
            </a:r>
            <a:r>
              <a:rPr lang="fr-FR" sz="1400" dirty="0" smtClean="0"/>
              <a:t>64x64 </a:t>
            </a:r>
            <a:r>
              <a:rPr lang="fr-FR" sz="1400" dirty="0" smtClean="0"/>
              <a:t>de </a:t>
            </a:r>
            <a:r>
              <a:rPr lang="fr-FR" sz="1400" dirty="0" smtClean="0"/>
              <a:t>0.25x0.25mm²</a:t>
            </a:r>
            <a:endParaRPr lang="fr-FR" sz="1400" dirty="0" smtClean="0"/>
          </a:p>
        </p:txBody>
      </p:sp>
      <p:sp>
        <p:nvSpPr>
          <p:cNvPr id="16" name="ZoneTexte 16"/>
          <p:cNvSpPr txBox="1"/>
          <p:nvPr/>
        </p:nvSpPr>
        <p:spPr>
          <a:xfrm>
            <a:off x="5447669" y="4748109"/>
            <a:ext cx="313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MC2-4K</a:t>
            </a:r>
            <a:endParaRPr lang="fr-FR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417" y="2356152"/>
            <a:ext cx="1390294" cy="1201854"/>
          </a:xfrm>
          <a:prstGeom prst="rect">
            <a:avLst/>
          </a:prstGeom>
          <a:noFill/>
          <a:ln w="57150" cmpd="sng"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9" y="3089149"/>
            <a:ext cx="1531303" cy="141830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69455" y="1265381"/>
            <a:ext cx="847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err="1" smtClean="0">
                <a:sym typeface="Wingdings" panose="05000000000000000000" pitchFamily="2" charset="2"/>
              </a:rPr>
              <a:t>What</a:t>
            </a:r>
            <a:r>
              <a:rPr lang="fr-FR" sz="2000" dirty="0" smtClean="0">
                <a:sym typeface="Wingdings" panose="05000000000000000000" pitchFamily="2" charset="2"/>
              </a:rPr>
              <a:t> are the </a:t>
            </a:r>
            <a:r>
              <a:rPr lang="fr-FR" sz="2000" dirty="0" err="1" smtClean="0">
                <a:sym typeface="Wingdings" panose="05000000000000000000" pitchFamily="2" charset="2"/>
              </a:rPr>
              <a:t>ultimate</a:t>
            </a:r>
            <a:r>
              <a:rPr lang="fr-FR" sz="2000" dirty="0" smtClean="0">
                <a:sym typeface="Wingdings" panose="05000000000000000000" pitchFamily="2" charset="2"/>
              </a:rPr>
              <a:t> hard X-ray performances for </a:t>
            </a:r>
            <a:r>
              <a:rPr lang="fr-FR" sz="2000" dirty="0" err="1" smtClean="0">
                <a:sym typeface="Wingdings" panose="05000000000000000000" pitchFamily="2" charset="2"/>
              </a:rPr>
              <a:t>imaging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spectroscopy</a:t>
            </a:r>
            <a:r>
              <a:rPr lang="fr-FR" sz="2000" dirty="0" smtClean="0">
                <a:sym typeface="Wingdings" panose="05000000000000000000" pitchFamily="2" charset="2"/>
              </a:rPr>
              <a:t> one </a:t>
            </a:r>
            <a:r>
              <a:rPr lang="fr-FR" sz="2000" dirty="0" err="1" smtClean="0">
                <a:sym typeface="Wingdings" panose="05000000000000000000" pitchFamily="2" charset="2"/>
              </a:rPr>
              <a:t>can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achieve</a:t>
            </a:r>
            <a:r>
              <a:rPr lang="fr-FR" sz="2000" dirty="0" smtClean="0">
                <a:sym typeface="Wingdings" panose="05000000000000000000" pitchFamily="2" charset="2"/>
              </a:rPr>
              <a:t> ?</a:t>
            </a:r>
            <a:endParaRPr lang="fr-FR" sz="20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43434" r="2993"/>
          <a:stretch/>
        </p:blipFill>
        <p:spPr>
          <a:xfrm>
            <a:off x="6471721" y="2706965"/>
            <a:ext cx="2550695" cy="20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MC²: Mini-</a:t>
            </a:r>
            <a:r>
              <a:rPr lang="fr-FR" dirty="0" err="1" smtClean="0"/>
              <a:t>Cdte</a:t>
            </a:r>
            <a:r>
              <a:rPr lang="fr-FR" dirty="0" smtClean="0"/>
              <a:t> </a:t>
            </a:r>
            <a:r>
              <a:rPr lang="fr-FR" dirty="0"/>
              <a:t>o</a:t>
            </a:r>
            <a:r>
              <a:rPr lang="fr-FR" dirty="0" smtClean="0"/>
              <a:t>n Chip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29348" r="54963" b="33849"/>
          <a:stretch/>
        </p:blipFill>
        <p:spPr>
          <a:xfrm>
            <a:off x="2554383" y="3027068"/>
            <a:ext cx="1241236" cy="172104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5882" y="5077337"/>
            <a:ext cx="3135860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Spectral </a:t>
            </a:r>
            <a:r>
              <a:rPr lang="fr-FR" sz="1400" b="1" dirty="0" err="1" smtClean="0"/>
              <a:t>resolution</a:t>
            </a:r>
            <a:r>
              <a:rPr lang="fr-FR" sz="1400" dirty="0" smtClean="0"/>
              <a:t>: </a:t>
            </a:r>
            <a:r>
              <a:rPr lang="fr-FR" sz="1400" dirty="0" smtClean="0"/>
              <a:t>670 eV </a:t>
            </a:r>
            <a:r>
              <a:rPr lang="fr-FR" sz="1400" dirty="0"/>
              <a:t>@ 60 </a:t>
            </a:r>
            <a:r>
              <a:rPr lang="fr-FR" sz="1400" dirty="0" err="1"/>
              <a:t>keV</a:t>
            </a:r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Spatiale </a:t>
            </a:r>
            <a:r>
              <a:rPr lang="fr-FR" sz="1400" b="1" dirty="0" err="1" smtClean="0"/>
              <a:t>resolution</a:t>
            </a:r>
            <a:r>
              <a:rPr lang="fr-FR" sz="1400" b="1" dirty="0" smtClean="0"/>
              <a:t>: </a:t>
            </a:r>
            <a:r>
              <a:rPr lang="fr-FR" sz="1400" dirty="0" smtClean="0"/>
              <a:t>625µm</a:t>
            </a:r>
            <a:endParaRPr lang="fr-FR" sz="1400" b="1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Pixels</a:t>
            </a:r>
            <a:r>
              <a:rPr lang="fr-FR" sz="1400" dirty="0"/>
              <a:t>: </a:t>
            </a:r>
            <a:r>
              <a:rPr lang="fr-FR" sz="1400" dirty="0" smtClean="0"/>
              <a:t>256 (16x16)</a:t>
            </a:r>
          </a:p>
          <a:p>
            <a:pPr marL="285750" indent="-285750">
              <a:buFontTx/>
              <a:buChar char="-"/>
            </a:pPr>
            <a:r>
              <a:rPr lang="fr-FR" sz="1400" b="1" dirty="0" err="1" smtClean="0"/>
              <a:t>Detection</a:t>
            </a:r>
            <a:r>
              <a:rPr lang="fr-FR" sz="1400" b="1" dirty="0" smtClean="0"/>
              <a:t> area</a:t>
            </a:r>
            <a:r>
              <a:rPr lang="fr-FR" sz="1400" dirty="0" smtClean="0"/>
              <a:t>: </a:t>
            </a:r>
            <a:r>
              <a:rPr lang="fr-FR" sz="1400" dirty="0" smtClean="0"/>
              <a:t>1 cm²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35882" y="4781550"/>
            <a:ext cx="313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Caliste</a:t>
            </a:r>
            <a:r>
              <a:rPr lang="fr-FR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-HD</a:t>
            </a:r>
            <a:endParaRPr lang="fr-FR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4203560" y="2819700"/>
            <a:ext cx="571500" cy="3284621"/>
          </a:xfrm>
          <a:prstGeom prst="rightArrow">
            <a:avLst>
              <a:gd name="adj1" fmla="val 49267"/>
              <a:gd name="adj2" fmla="val 100000"/>
            </a:avLst>
          </a:prstGeom>
          <a:solidFill>
            <a:srgbClr val="072E7D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4" name="ZoneTexte 11"/>
          <p:cNvSpPr txBox="1"/>
          <p:nvPr/>
        </p:nvSpPr>
        <p:spPr>
          <a:xfrm>
            <a:off x="5447669" y="5077337"/>
            <a:ext cx="313586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fr-FR" sz="1400" b="1" dirty="0" smtClean="0"/>
              <a:t>FWHM</a:t>
            </a:r>
            <a:r>
              <a:rPr lang="fr-FR" sz="1400" dirty="0" smtClean="0"/>
              <a:t>: 0.5 </a:t>
            </a:r>
            <a:r>
              <a:rPr lang="fr-FR" sz="1400" dirty="0" err="1" smtClean="0"/>
              <a:t>keV</a:t>
            </a:r>
            <a:r>
              <a:rPr lang="fr-FR" sz="1400" dirty="0" smtClean="0"/>
              <a:t> @ 60 </a:t>
            </a:r>
            <a:r>
              <a:rPr lang="fr-FR" sz="1400" dirty="0" err="1" smtClean="0"/>
              <a:t>keV</a:t>
            </a:r>
            <a:endParaRPr lang="fr-FR" sz="1400" dirty="0" smtClean="0"/>
          </a:p>
          <a:p>
            <a:pPr marL="285750" indent="-285750">
              <a:buFontTx/>
              <a:buChar char="-"/>
            </a:pPr>
            <a:r>
              <a:rPr lang="fr-FR" sz="1400" b="1" dirty="0" smtClean="0"/>
              <a:t>Pixels</a:t>
            </a:r>
            <a:r>
              <a:rPr lang="fr-FR" sz="1400" dirty="0" smtClean="0"/>
              <a:t>: 32x32 de 0.25x0.25mm²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/>
              <a:t>Abutable</a:t>
            </a:r>
            <a:r>
              <a:rPr lang="fr-FR" sz="1400" dirty="0" smtClean="0"/>
              <a:t> for a </a:t>
            </a:r>
            <a:r>
              <a:rPr lang="fr-FR" sz="1400" dirty="0" smtClean="0"/>
              <a:t>64x64 </a:t>
            </a:r>
            <a:r>
              <a:rPr lang="fr-FR" sz="1400" dirty="0" smtClean="0"/>
              <a:t>pixels version</a:t>
            </a:r>
            <a:endParaRPr lang="fr-FR" sz="1400" dirty="0" smtClean="0"/>
          </a:p>
        </p:txBody>
      </p:sp>
      <p:sp>
        <p:nvSpPr>
          <p:cNvPr id="16" name="ZoneTexte 16"/>
          <p:cNvSpPr txBox="1"/>
          <p:nvPr/>
        </p:nvSpPr>
        <p:spPr>
          <a:xfrm>
            <a:off x="5447669" y="4748109"/>
            <a:ext cx="313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MC2-1K</a:t>
            </a:r>
            <a:endParaRPr lang="fr-FR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417" y="2356152"/>
            <a:ext cx="1390294" cy="1201854"/>
          </a:xfrm>
          <a:prstGeom prst="rect">
            <a:avLst/>
          </a:prstGeom>
          <a:noFill/>
          <a:ln w="57150" cmpd="sng">
            <a:noFill/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9" y="3089149"/>
            <a:ext cx="1531303" cy="141830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69455" y="1265381"/>
            <a:ext cx="847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err="1" smtClean="0">
                <a:sym typeface="Wingdings" panose="05000000000000000000" pitchFamily="2" charset="2"/>
              </a:rPr>
              <a:t>What</a:t>
            </a:r>
            <a:r>
              <a:rPr lang="fr-FR" sz="2000" dirty="0" smtClean="0">
                <a:sym typeface="Wingdings" panose="05000000000000000000" pitchFamily="2" charset="2"/>
              </a:rPr>
              <a:t> are the </a:t>
            </a:r>
            <a:r>
              <a:rPr lang="fr-FR" sz="2000" dirty="0" err="1" smtClean="0">
                <a:sym typeface="Wingdings" panose="05000000000000000000" pitchFamily="2" charset="2"/>
              </a:rPr>
              <a:t>ultimate</a:t>
            </a:r>
            <a:r>
              <a:rPr lang="fr-FR" sz="2000" dirty="0" smtClean="0">
                <a:sym typeface="Wingdings" panose="05000000000000000000" pitchFamily="2" charset="2"/>
              </a:rPr>
              <a:t> hard X-ray performances for </a:t>
            </a:r>
            <a:r>
              <a:rPr lang="fr-FR" sz="2000" dirty="0" err="1" smtClean="0">
                <a:sym typeface="Wingdings" panose="05000000000000000000" pitchFamily="2" charset="2"/>
              </a:rPr>
              <a:t>imaging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spectroscopy</a:t>
            </a:r>
            <a:r>
              <a:rPr lang="fr-FR" sz="2000" dirty="0" smtClean="0">
                <a:sym typeface="Wingdings" panose="05000000000000000000" pitchFamily="2" charset="2"/>
              </a:rPr>
              <a:t> one </a:t>
            </a:r>
            <a:r>
              <a:rPr lang="fr-FR" sz="2000" dirty="0" err="1" smtClean="0">
                <a:sym typeface="Wingdings" panose="05000000000000000000" pitchFamily="2" charset="2"/>
              </a:rPr>
              <a:t>can</a:t>
            </a:r>
            <a:r>
              <a:rPr lang="fr-FR" sz="2000" dirty="0" smtClean="0"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sym typeface="Wingdings" panose="05000000000000000000" pitchFamily="2" charset="2"/>
              </a:rPr>
              <a:t>achieve</a:t>
            </a:r>
            <a:r>
              <a:rPr lang="fr-FR" sz="2000" dirty="0" smtClean="0">
                <a:sym typeface="Wingdings" panose="05000000000000000000" pitchFamily="2" charset="2"/>
              </a:rPr>
              <a:t> ?</a:t>
            </a:r>
            <a:endParaRPr lang="fr-FR" sz="20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81" y="2334679"/>
            <a:ext cx="3053635" cy="229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071" y="3780401"/>
            <a:ext cx="2582329" cy="2582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46775" y="4187825"/>
            <a:ext cx="79375" cy="85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145400" y="1084272"/>
            <a:ext cx="3543797" cy="25931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/>
          <p:cNvCxnSpPr>
            <a:endCxn id="27" idx="1"/>
          </p:cNvCxnSpPr>
          <p:nvPr/>
        </p:nvCxnSpPr>
        <p:spPr>
          <a:xfrm>
            <a:off x="5145400" y="3677398"/>
            <a:ext cx="801375" cy="553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6026150" y="3677398"/>
            <a:ext cx="2663047" cy="553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5473700" y="5759450"/>
            <a:ext cx="1282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007365" y="5759450"/>
            <a:ext cx="135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007365" y="4254500"/>
            <a:ext cx="0" cy="1504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/>
              <a:t>Current</a:t>
            </a:r>
            <a:r>
              <a:rPr lang="fr-FR" sz="900" dirty="0" smtClean="0"/>
              <a:t> (A)</a:t>
            </a:r>
            <a:endParaRPr lang="fr-FR" sz="900" dirty="0"/>
          </a:p>
        </p:txBody>
      </p:sp>
      <p:sp>
        <p:nvSpPr>
          <p:cNvPr id="38" name="ZoneTexte 37"/>
          <p:cNvSpPr txBox="1"/>
          <p:nvPr/>
        </p:nvSpPr>
        <p:spPr>
          <a:xfrm>
            <a:off x="7188340" y="4090712"/>
            <a:ext cx="99695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Connecteur droit 39"/>
          <p:cNvCxnSpPr/>
          <p:nvPr/>
        </p:nvCxnSpPr>
        <p:spPr>
          <a:xfrm>
            <a:off x="6756400" y="4254500"/>
            <a:ext cx="0" cy="1504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756400" y="4248150"/>
            <a:ext cx="250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092700" y="1689100"/>
            <a:ext cx="425450" cy="4064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1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/>
          <p:cNvCxnSpPr/>
          <p:nvPr/>
        </p:nvCxnSpPr>
        <p:spPr>
          <a:xfrm>
            <a:off x="5473700" y="5759450"/>
            <a:ext cx="12827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6756400" y="4254500"/>
            <a:ext cx="0" cy="15049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6756400" y="4248150"/>
            <a:ext cx="25096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7007365" y="5759450"/>
            <a:ext cx="13589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007365" y="4254500"/>
            <a:ext cx="0" cy="15049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Tension (V)</a:t>
            </a:r>
            <a:endParaRPr lang="fr-FR" sz="9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473700" y="5759450"/>
            <a:ext cx="1282700" cy="0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6766065" y="4254500"/>
            <a:ext cx="0" cy="1504950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6756399" y="4254500"/>
            <a:ext cx="1565351" cy="1060635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476096" y="3754604"/>
            <a:ext cx="1392607" cy="923330"/>
          </a:xfrm>
          <a:prstGeom prst="rect">
            <a:avLst/>
          </a:prstGeom>
          <a:noFill/>
          <a:ln>
            <a:solidFill>
              <a:srgbClr val="072E7D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</a:t>
            </a:r>
            <a:endParaRPr lang="fr-F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continous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reset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092700" y="1689100"/>
            <a:ext cx="425450" cy="4064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969000" y="1689100"/>
            <a:ext cx="425450" cy="40640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1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Connecteur droit 46"/>
          <p:cNvCxnSpPr/>
          <p:nvPr/>
        </p:nvCxnSpPr>
        <p:spPr>
          <a:xfrm>
            <a:off x="6756400" y="4254500"/>
            <a:ext cx="0" cy="15049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753365" y="4254500"/>
            <a:ext cx="0" cy="1504950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6743699" y="4254500"/>
            <a:ext cx="1565351" cy="1060635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5473700" y="5759450"/>
            <a:ext cx="12827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Pole </a:t>
            </a:r>
            <a:r>
              <a:rPr lang="fr-FR" b="1" dirty="0" err="1" smtClean="0">
                <a:sym typeface="Wingdings" panose="05000000000000000000" pitchFamily="2" charset="2"/>
              </a:rPr>
              <a:t>Zero</a:t>
            </a:r>
            <a:r>
              <a:rPr lang="fr-FR" b="1" dirty="0" smtClean="0"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ym typeface="Wingdings" panose="05000000000000000000" pitchFamily="2" charset="2"/>
              </a:rPr>
              <a:t>Cancelation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Tension (V)</a:t>
            </a:r>
            <a:endParaRPr lang="fr-FR" sz="9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473700" y="5759450"/>
            <a:ext cx="1533665" cy="0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621946" y="3860880"/>
            <a:ext cx="1229904" cy="6463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007365" y="4352466"/>
            <a:ext cx="111125" cy="140698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7330107" y="4352320"/>
            <a:ext cx="312528" cy="82293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7118490" y="4300825"/>
            <a:ext cx="63641" cy="54559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7182131" y="4300824"/>
            <a:ext cx="82832" cy="536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7262601" y="4302654"/>
            <a:ext cx="74834" cy="49812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7637540" y="5149223"/>
            <a:ext cx="179310" cy="27367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7804757" y="5405826"/>
            <a:ext cx="243868" cy="18882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8032284" y="5578093"/>
            <a:ext cx="333981" cy="16689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4466" y="1689100"/>
            <a:ext cx="1527934" cy="4064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5969000" y="1689100"/>
            <a:ext cx="425450" cy="406400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0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Pole </a:t>
            </a:r>
            <a:r>
              <a:rPr lang="fr-FR" dirty="0" err="1" smtClean="0">
                <a:sym typeface="Wingdings" panose="05000000000000000000" pitchFamily="2" charset="2"/>
              </a:rPr>
              <a:t>Zero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Cancelation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Peak Detector</a:t>
            </a: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Tension (V)</a:t>
            </a:r>
            <a:endParaRPr lang="fr-FR" sz="9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473700" y="5759450"/>
            <a:ext cx="1533665" cy="0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053307" y="3776775"/>
            <a:ext cx="134777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007365" y="4352466"/>
            <a:ext cx="111125" cy="140698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7330107" y="4352320"/>
            <a:ext cx="312528" cy="8229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7118490" y="4300825"/>
            <a:ext cx="63641" cy="5455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7182131" y="4300824"/>
            <a:ext cx="82832" cy="536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7262601" y="4302654"/>
            <a:ext cx="74834" cy="4981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7637540" y="5149223"/>
            <a:ext cx="179310" cy="27367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7804757" y="5405826"/>
            <a:ext cx="243868" cy="1888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8032284" y="5578093"/>
            <a:ext cx="333981" cy="16689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7012467" y="4352466"/>
            <a:ext cx="111125" cy="1406984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7123592" y="4300825"/>
            <a:ext cx="63641" cy="54559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7187233" y="4300824"/>
            <a:ext cx="82832" cy="536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 flipV="1">
            <a:off x="7270066" y="4294822"/>
            <a:ext cx="1107106" cy="6002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43507" y="5759450"/>
            <a:ext cx="1533665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644466" y="1689100"/>
            <a:ext cx="1527934" cy="4064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6188112" y="2656921"/>
            <a:ext cx="456354" cy="36278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1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iaa.csic.es/xpn/pn_files/NGC6543/NGC6543_files/NGC6543_axaf_h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88" y="1845215"/>
            <a:ext cx="3757873" cy="37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Science case: </a:t>
            </a:r>
            <a:r>
              <a:rPr lang="fr-FR" dirty="0" err="1" smtClean="0"/>
              <a:t>thermonuclear</a:t>
            </a:r>
            <a:r>
              <a:rPr lang="fr-FR" dirty="0" smtClean="0"/>
              <a:t> </a:t>
            </a:r>
            <a:r>
              <a:rPr lang="fr-FR" dirty="0" err="1" smtClean="0"/>
              <a:t>supernovae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mass star end-of-life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giant</a:t>
            </a:r>
            <a:r>
              <a:rPr lang="fr-FR" dirty="0" smtClean="0"/>
              <a:t> phase (H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Planetary</a:t>
            </a:r>
            <a:r>
              <a:rPr lang="fr-FR" dirty="0" smtClean="0"/>
              <a:t> </a:t>
            </a:r>
            <a:r>
              <a:rPr lang="fr-FR" dirty="0" err="1" smtClean="0"/>
              <a:t>nebulae</a:t>
            </a:r>
            <a:r>
              <a:rPr lang="fr-FR" dirty="0" smtClean="0"/>
              <a:t> (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r>
              <a:rPr lang="fr-FR" dirty="0" err="1" smtClean="0"/>
              <a:t>ejected</a:t>
            </a:r>
            <a:r>
              <a:rPr lang="fr-FR" dirty="0" smtClean="0"/>
              <a:t> in ISM)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White </a:t>
            </a:r>
            <a:r>
              <a:rPr lang="fr-FR" dirty="0" err="1" smtClean="0"/>
              <a:t>dwarf</a:t>
            </a:r>
            <a:r>
              <a:rPr lang="fr-FR" dirty="0" smtClean="0"/>
              <a:t> (T°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95384" y="5603088"/>
            <a:ext cx="3949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Cat’s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Eye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planetary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nebula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optical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/X-ray composite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Pole </a:t>
            </a:r>
            <a:r>
              <a:rPr lang="fr-FR" dirty="0" err="1" smtClean="0">
                <a:sym typeface="Wingdings" panose="05000000000000000000" pitchFamily="2" charset="2"/>
              </a:rPr>
              <a:t>Zero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Cancelation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b="1" dirty="0" smtClean="0">
                <a:sym typeface="Wingdings" panose="05000000000000000000" pitchFamily="2" charset="2"/>
              </a:rPr>
              <a:t>Peak Detector</a:t>
            </a: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Tension (V)</a:t>
            </a:r>
            <a:endParaRPr lang="fr-FR" sz="9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473700" y="5759450"/>
            <a:ext cx="1533665" cy="0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053307" y="3776775"/>
            <a:ext cx="134777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Keeps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007365" y="4352466"/>
            <a:ext cx="111125" cy="140698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 flipV="1">
            <a:off x="7330107" y="4352320"/>
            <a:ext cx="312528" cy="82293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7118490" y="4300825"/>
            <a:ext cx="63641" cy="5455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7182131" y="4300824"/>
            <a:ext cx="82832" cy="536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H="1" flipV="1">
            <a:off x="7262601" y="4302654"/>
            <a:ext cx="74834" cy="49812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7637540" y="5149223"/>
            <a:ext cx="179310" cy="273677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 flipV="1">
            <a:off x="7804757" y="5405826"/>
            <a:ext cx="243868" cy="18882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 flipV="1">
            <a:off x="8032284" y="5578093"/>
            <a:ext cx="333981" cy="16689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7012467" y="4352466"/>
            <a:ext cx="111125" cy="1406984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7123592" y="4300825"/>
            <a:ext cx="63641" cy="54559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7187233" y="4300824"/>
            <a:ext cx="82832" cy="536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 flipV="1">
            <a:off x="7270066" y="4294822"/>
            <a:ext cx="1107106" cy="6002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7835670" y="4294822"/>
            <a:ext cx="0" cy="1450164"/>
          </a:xfrm>
          <a:prstGeom prst="straightConnector1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843507" y="5759450"/>
            <a:ext cx="1533665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5578744" y="4792806"/>
            <a:ext cx="209261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E</a:t>
            </a:r>
            <a:r>
              <a:rPr lang="fr-FR" sz="800" dirty="0" err="1" smtClean="0"/>
              <a:t>photon</a:t>
            </a:r>
            <a:r>
              <a:rPr lang="fr-FR" sz="800" dirty="0" smtClean="0"/>
              <a:t> </a:t>
            </a:r>
            <a:r>
              <a:rPr lang="fr-FR" dirty="0" smtClean="0"/>
              <a:t>∝ (</a:t>
            </a:r>
            <a:r>
              <a:rPr lang="fr-FR" dirty="0" err="1" smtClean="0"/>
              <a:t>V</a:t>
            </a:r>
            <a:r>
              <a:rPr lang="fr-FR" sz="1100" dirty="0" err="1" smtClean="0"/>
              <a:t>max</a:t>
            </a:r>
            <a:r>
              <a:rPr lang="fr-FR" dirty="0" smtClean="0"/>
              <a:t> – V</a:t>
            </a:r>
            <a:r>
              <a:rPr lang="fr-FR" sz="1100" dirty="0" smtClean="0"/>
              <a:t>BL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6188112" y="2656921"/>
            <a:ext cx="456354" cy="36278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8194020" y="2853350"/>
            <a:ext cx="456354" cy="36278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1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Pole </a:t>
            </a:r>
            <a:r>
              <a:rPr lang="fr-FR" dirty="0" err="1" smtClean="0">
                <a:sym typeface="Wingdings" panose="05000000000000000000" pitchFamily="2" charset="2"/>
              </a:rPr>
              <a:t>Zero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Cancelation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Peak Detector</a:t>
            </a:r>
          </a:p>
          <a:p>
            <a:pPr marL="742950" lvl="1" indent="-285750">
              <a:buFontTx/>
              <a:buChar char="-"/>
            </a:pPr>
            <a:r>
              <a:rPr lang="fr-FR" b="1" dirty="0" err="1" smtClean="0">
                <a:sym typeface="Wingdings" panose="05000000000000000000" pitchFamily="2" charset="2"/>
              </a:rPr>
              <a:t>Discriminator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414434" y="3804537"/>
            <a:ext cx="0" cy="2171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>
            <a:off x="5414434" y="5976237"/>
            <a:ext cx="333403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8172400" y="6008358"/>
            <a:ext cx="67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Temps (µs)</a:t>
            </a:r>
            <a:endParaRPr lang="fr-FR" sz="900" dirty="0"/>
          </a:p>
        </p:txBody>
      </p:sp>
      <p:sp>
        <p:nvSpPr>
          <p:cNvPr id="32" name="ZoneTexte 31"/>
          <p:cNvSpPr txBox="1"/>
          <p:nvPr/>
        </p:nvSpPr>
        <p:spPr>
          <a:xfrm>
            <a:off x="5414434" y="3636089"/>
            <a:ext cx="866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Tension (V)</a:t>
            </a:r>
            <a:endParaRPr lang="fr-FR" sz="900" dirty="0"/>
          </a:p>
        </p:txBody>
      </p:sp>
      <p:cxnSp>
        <p:nvCxnSpPr>
          <p:cNvPr id="17" name="Connecteur droit 16"/>
          <p:cNvCxnSpPr/>
          <p:nvPr/>
        </p:nvCxnSpPr>
        <p:spPr>
          <a:xfrm>
            <a:off x="5473700" y="5759450"/>
            <a:ext cx="1533665" cy="0"/>
          </a:xfrm>
          <a:prstGeom prst="line">
            <a:avLst/>
          </a:prstGeom>
          <a:ln w="127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895590" y="4495574"/>
            <a:ext cx="108091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Connecteur droit 27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7007365" y="4352466"/>
            <a:ext cx="111125" cy="1406984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7118490" y="4300825"/>
            <a:ext cx="63641" cy="54559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7182131" y="4300824"/>
            <a:ext cx="82832" cy="5363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473699" y="5759450"/>
            <a:ext cx="1533665" cy="0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7012467" y="4352466"/>
            <a:ext cx="111125" cy="1406984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7123592" y="4300825"/>
            <a:ext cx="63641" cy="54559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H="1">
            <a:off x="7187233" y="4300824"/>
            <a:ext cx="82832" cy="5363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 flipV="1">
            <a:off x="7270066" y="4294822"/>
            <a:ext cx="1107106" cy="6002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5473699" y="5759450"/>
            <a:ext cx="1607750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7019002" y="5995901"/>
            <a:ext cx="679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Trigger</a:t>
            </a:r>
            <a:endParaRPr lang="fr-FR" sz="900" dirty="0"/>
          </a:p>
        </p:txBody>
      </p:sp>
      <p:cxnSp>
        <p:nvCxnSpPr>
          <p:cNvPr id="51" name="Connecteur droit 50"/>
          <p:cNvCxnSpPr/>
          <p:nvPr/>
        </p:nvCxnSpPr>
        <p:spPr>
          <a:xfrm>
            <a:off x="7052096" y="5149223"/>
            <a:ext cx="1256954" cy="0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7062700" y="5149223"/>
            <a:ext cx="4073" cy="625126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5291081" y="5150570"/>
            <a:ext cx="3398116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7062700" y="3866921"/>
            <a:ext cx="1" cy="225963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4668520" y="4888218"/>
            <a:ext cx="773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/>
              <a:t>Threshold</a:t>
            </a:r>
            <a:endParaRPr lang="fr-FR" sz="900" dirty="0"/>
          </a:p>
        </p:txBody>
      </p:sp>
      <p:sp>
        <p:nvSpPr>
          <p:cNvPr id="60" name="Rectangle 59"/>
          <p:cNvSpPr/>
          <p:nvPr/>
        </p:nvSpPr>
        <p:spPr>
          <a:xfrm>
            <a:off x="6188112" y="2656921"/>
            <a:ext cx="456354" cy="362786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8172400" y="2324695"/>
            <a:ext cx="456354" cy="3627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9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/>
          <a:srcRect b="7306"/>
          <a:stretch/>
        </p:blipFill>
        <p:spPr>
          <a:xfrm>
            <a:off x="5145400" y="1084272"/>
            <a:ext cx="3543797" cy="2573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459133" y="1160475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1024</a:t>
            </a:r>
            <a:endParaRPr lang="fr-FR" sz="16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69455" y="1265381"/>
            <a:ext cx="452592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IdeF</a:t>
            </a:r>
            <a:r>
              <a:rPr lang="fr-FR" dirty="0" smtClean="0">
                <a:sym typeface="Wingdings" panose="05000000000000000000" pitchFamily="2" charset="2"/>
              </a:rPr>
              <a:t>-X D2R2: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x 32 matrix Application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Integrated Circuit (ASIC)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Read </a:t>
            </a: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leakage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current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semiconductors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250 x 250 µm² pixels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</a:t>
            </a:r>
            <a:r>
              <a:rPr lang="fr-FR" dirty="0" err="1" smtClean="0">
                <a:sym typeface="Wingdings" panose="05000000000000000000" pitchFamily="2" charset="2"/>
              </a:rPr>
              <a:t>spectroscopic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chain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Charge Sensitive Amplifier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Pole </a:t>
            </a:r>
            <a:r>
              <a:rPr lang="fr-FR" dirty="0" err="1" smtClean="0">
                <a:sym typeface="Wingdings" panose="05000000000000000000" pitchFamily="2" charset="2"/>
              </a:rPr>
              <a:t>Zero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Cancelation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Peak Detector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Discriminator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Test </a:t>
            </a:r>
            <a:r>
              <a:rPr lang="fr-FR" dirty="0" err="1" smtClean="0">
                <a:sym typeface="Wingdings" panose="05000000000000000000" pitchFamily="2" charset="2"/>
              </a:rPr>
              <a:t>bench</a:t>
            </a:r>
            <a:r>
              <a:rPr lang="fr-FR" dirty="0" smtClean="0">
                <a:sym typeface="Wingdings" panose="05000000000000000000" pitchFamily="2" charset="2"/>
              </a:rPr>
              <a:t> setup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ZedBoard</a:t>
            </a:r>
            <a:r>
              <a:rPr lang="fr-FR" dirty="0" smtClean="0">
                <a:sym typeface="Wingdings" panose="05000000000000000000" pitchFamily="2" charset="2"/>
              </a:rPr>
              <a:t> FPGA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Generic</a:t>
            </a:r>
            <a:r>
              <a:rPr lang="fr-FR" dirty="0" smtClean="0">
                <a:sym typeface="Wingdings" panose="05000000000000000000" pitchFamily="2" charset="2"/>
              </a:rPr>
              <a:t> test </a:t>
            </a:r>
            <a:r>
              <a:rPr lang="fr-FR" dirty="0" err="1" smtClean="0">
                <a:sym typeface="Wingdings" panose="05000000000000000000" pitchFamily="2" charset="2"/>
              </a:rPr>
              <a:t>board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Daughter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board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Spy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analysis</a:t>
            </a:r>
            <a:r>
              <a:rPr lang="fr-FR" dirty="0" smtClean="0">
                <a:sym typeface="Wingdings" panose="05000000000000000000" pitchFamily="2" charset="2"/>
              </a:rPr>
              <a:t> via </a:t>
            </a:r>
            <a:r>
              <a:rPr lang="fr-FR" dirty="0" err="1" smtClean="0">
                <a:sym typeface="Wingdings" panose="05000000000000000000" pitchFamily="2" charset="2"/>
              </a:rPr>
              <a:t>external</a:t>
            </a:r>
            <a:r>
              <a:rPr lang="fr-FR" dirty="0" smtClean="0">
                <a:sym typeface="Wingdings" panose="05000000000000000000" pitchFamily="2" charset="2"/>
              </a:rPr>
              <a:t> ADC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50"/>
          <a:stretch/>
        </p:blipFill>
        <p:spPr>
          <a:xfrm>
            <a:off x="4578350" y="3961510"/>
            <a:ext cx="4275036" cy="1783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Rectangle 47"/>
          <p:cNvSpPr/>
          <p:nvPr/>
        </p:nvSpPr>
        <p:spPr>
          <a:xfrm>
            <a:off x="8292665" y="3146796"/>
            <a:ext cx="308248" cy="27839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D2R2 performances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728400" y="1409285"/>
            <a:ext cx="3750021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FR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314841"/>
              </p:ext>
            </p:extLst>
          </p:nvPr>
        </p:nvGraphicFramePr>
        <p:xfrm>
          <a:off x="448678" y="5223493"/>
          <a:ext cx="473242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563">
                  <a:extLst>
                    <a:ext uri="{9D8B030D-6E8A-4147-A177-3AD203B41FA5}">
                      <a16:colId xmlns:a16="http://schemas.microsoft.com/office/drawing/2014/main" val="418596187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95591055"/>
                    </a:ext>
                  </a:extLst>
                </a:gridCol>
                <a:gridCol w="1088859">
                  <a:extLst>
                    <a:ext uri="{9D8B030D-6E8A-4147-A177-3AD203B41FA5}">
                      <a16:colId xmlns:a16="http://schemas.microsoft.com/office/drawing/2014/main" val="2359602834"/>
                    </a:ext>
                  </a:extLst>
                </a:gridCol>
              </a:tblGrid>
              <a:tr h="218614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</a:t>
                      </a:r>
                      <a:r>
                        <a:rPr lang="fr-FR" sz="1200" baseline="0" dirty="0" smtClean="0"/>
                        <a:t> 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 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915949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Gain [µV/e-]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15.7 +- 0.2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15.3 +- 0.1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86482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ENC </a:t>
                      </a:r>
                      <a:r>
                        <a:rPr lang="fr-FR" sz="1200" dirty="0" err="1" smtClean="0"/>
                        <a:t>median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/>
                        <a:t>[e- R.M.S]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200" dirty="0" smtClean="0"/>
                        <a:t>54</a:t>
                      </a:r>
                      <a:r>
                        <a:rPr lang="fr-FR" sz="1200" baseline="0" dirty="0" smtClean="0"/>
                        <a:t> (</a:t>
                      </a:r>
                      <a:r>
                        <a:rPr lang="fr-FR" sz="1200" baseline="0" dirty="0" err="1" smtClean="0"/>
                        <a:t>CdTe</a:t>
                      </a:r>
                      <a:r>
                        <a:rPr lang="fr-FR" sz="1200" baseline="0" dirty="0" smtClean="0"/>
                        <a:t>: 654 eV @ 31 </a:t>
                      </a:r>
                      <a:r>
                        <a:rPr lang="fr-FR" sz="1200" baseline="0" dirty="0" err="1" smtClean="0"/>
                        <a:t>keV</a:t>
                      </a:r>
                      <a:r>
                        <a:rPr lang="fr-FR" sz="1200" baseline="0" dirty="0" smtClean="0"/>
                        <a:t>)</a:t>
                      </a:r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35560"/>
                  </a:ext>
                </a:extLst>
              </a:tr>
            </a:tbl>
          </a:graphicData>
        </a:graphic>
      </p:graphicFrame>
      <p:pic>
        <p:nvPicPr>
          <p:cNvPr id="11" name="Image 10" descr="\\dapnia\data\manip\R&amp;D-CdTe\DONNEES\SAUVEGARDE HUGO\D2R2\Carte 2\PZC\20210105_13h39m08s\results\ENC_all_ma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1513304"/>
            <a:ext cx="2227504" cy="228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\\dapnia\data\manip\R&amp;D-CdTe\DONNEES\SAUVEGARDE HUGO\D2R2\Carte 2\PZC\20210105_13h39m08s\results\ENC_hist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9" y="3675699"/>
            <a:ext cx="2444176" cy="166599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29808" y="1104456"/>
            <a:ext cx="228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ENC computation at the </a:t>
            </a:r>
            <a:r>
              <a:rPr lang="fr-FR" sz="1100" b="1" dirty="0" err="1" smtClean="0"/>
              <a:t>filter</a:t>
            </a:r>
            <a:r>
              <a:rPr lang="fr-FR" sz="1100" b="1" dirty="0" smtClean="0"/>
              <a:t> output and </a:t>
            </a:r>
            <a:r>
              <a:rPr lang="fr-FR" sz="1100" b="1" dirty="0" err="1" smtClean="0"/>
              <a:t>associated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map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85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D2R2 performances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728400" y="1409285"/>
            <a:ext cx="3750021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2"/>
              </a:buBlip>
              <a:defRPr sz="18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3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FR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448678" y="5223493"/>
          <a:ext cx="473242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563">
                  <a:extLst>
                    <a:ext uri="{9D8B030D-6E8A-4147-A177-3AD203B41FA5}">
                      <a16:colId xmlns:a16="http://schemas.microsoft.com/office/drawing/2014/main" val="418596187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95591055"/>
                    </a:ext>
                  </a:extLst>
                </a:gridCol>
                <a:gridCol w="1088859">
                  <a:extLst>
                    <a:ext uri="{9D8B030D-6E8A-4147-A177-3AD203B41FA5}">
                      <a16:colId xmlns:a16="http://schemas.microsoft.com/office/drawing/2014/main" val="2359602834"/>
                    </a:ext>
                  </a:extLst>
                </a:gridCol>
              </a:tblGrid>
              <a:tr h="218614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</a:t>
                      </a:r>
                      <a:r>
                        <a:rPr lang="fr-FR" sz="1200" baseline="0" dirty="0" smtClean="0"/>
                        <a:t> 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 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915949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Gain [µV/e-]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15.7 +- 0.2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15.3 +- 0.1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86482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ENC </a:t>
                      </a:r>
                      <a:r>
                        <a:rPr lang="fr-FR" sz="1200" dirty="0" err="1" smtClean="0"/>
                        <a:t>median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/>
                        <a:t>[e- R.M.S]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200" dirty="0" smtClean="0"/>
                        <a:t>54</a:t>
                      </a:r>
                      <a:r>
                        <a:rPr lang="fr-FR" sz="1200" baseline="0" dirty="0" smtClean="0"/>
                        <a:t> (</a:t>
                      </a:r>
                      <a:r>
                        <a:rPr lang="fr-FR" sz="1200" baseline="0" dirty="0" err="1" smtClean="0"/>
                        <a:t>CdTe</a:t>
                      </a:r>
                      <a:r>
                        <a:rPr lang="fr-FR" sz="1200" baseline="0" dirty="0" smtClean="0"/>
                        <a:t>: 654 eV @ 31 </a:t>
                      </a:r>
                      <a:r>
                        <a:rPr lang="fr-FR" sz="1200" baseline="0" dirty="0" err="1" smtClean="0"/>
                        <a:t>keV</a:t>
                      </a:r>
                      <a:r>
                        <a:rPr lang="fr-FR" sz="1200" baseline="0" dirty="0" smtClean="0"/>
                        <a:t>)</a:t>
                      </a:r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35560"/>
                  </a:ext>
                </a:extLst>
              </a:tr>
              <a:tr h="272349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Functionnal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pix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discriminators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baseline="0" dirty="0" smtClean="0"/>
                        <a:t>[%]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85.6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86.3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90009"/>
                  </a:ext>
                </a:extLst>
              </a:tr>
            </a:tbl>
          </a:graphicData>
        </a:graphic>
      </p:graphicFrame>
      <p:pic>
        <p:nvPicPr>
          <p:cNvPr id="11" name="Image 10" descr="\\dapnia\data\manip\R&amp;D-CdTe\DONNEES\SAUVEGARDE HUGO\D2R2\Carte 2\PZC\20210105_13h39m08s\results\ENC_all_ma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1513304"/>
            <a:ext cx="2227504" cy="228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\\dapnia\data\manip\R&amp;D-CdTe\DONNEES\SAUVEGARDE HUGO\D2R2\Carte 2\PZC\20210105_13h39m08s\results\ENC_histo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9" y="3675699"/>
            <a:ext cx="2444176" cy="166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\\dapnia\data\manip\R&amp;D-CdTe\DONNEES\SAUVEGARDE HUGO\D2R2\Carte 1\THRESHOLD\SOME\pixels\Pix_16_th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18" r="10" b="21"/>
          <a:stretch/>
        </p:blipFill>
        <p:spPr bwMode="auto">
          <a:xfrm>
            <a:off x="3031143" y="1618117"/>
            <a:ext cx="2199113" cy="133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29808" y="1104456"/>
            <a:ext cx="228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ENC computation at the </a:t>
            </a:r>
            <a:r>
              <a:rPr lang="fr-FR" sz="1100" b="1" dirty="0" err="1" smtClean="0"/>
              <a:t>filter</a:t>
            </a:r>
            <a:r>
              <a:rPr lang="fr-FR" sz="1100" b="1" dirty="0" smtClean="0"/>
              <a:t> output and </a:t>
            </a:r>
            <a:r>
              <a:rPr lang="fr-FR" sz="1100" b="1" dirty="0" err="1" smtClean="0"/>
              <a:t>associated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map</a:t>
            </a:r>
            <a:endParaRPr lang="fr-FR" sz="11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031143" y="1099334"/>
            <a:ext cx="228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/>
              <a:t>Pixel’s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internal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low</a:t>
            </a:r>
            <a:r>
              <a:rPr lang="fr-FR" sz="1100" b="1" dirty="0"/>
              <a:t> </a:t>
            </a:r>
            <a:r>
              <a:rPr lang="fr-FR" sz="1100" b="1" dirty="0" err="1" smtClean="0"/>
              <a:t>energy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threshold</a:t>
            </a:r>
            <a:r>
              <a:rPr lang="fr-FR" sz="1100" b="1" dirty="0" smtClean="0"/>
              <a:t> calibration</a:t>
            </a:r>
            <a:endParaRPr lang="fr-FR" sz="1100" b="1" dirty="0"/>
          </a:p>
        </p:txBody>
      </p:sp>
      <p:pic>
        <p:nvPicPr>
          <p:cNvPr id="20" name="Image 19" descr="\\dapnia\data\manip\R&amp;D-CdTe\DONNEES\SAUVEGARDE HUGO\D2R2\Carte 1\THRESHOLD\SOME\maps\off_th_map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15" y="2952766"/>
            <a:ext cx="2210973" cy="2213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8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D2R2 performances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>
          <a:xfrm>
            <a:off x="728400" y="1409285"/>
            <a:ext cx="3750021" cy="4968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200" kern="1200" cap="none" baseline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60000"/>
              <a:buFontTx/>
              <a:buBlip>
                <a:blip r:embed="rId4"/>
              </a:buBlip>
              <a:defRPr sz="1800" kern="1200" cap="small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666666"/>
              </a:buClr>
              <a:buSzPct val="30000"/>
              <a:buFontTx/>
              <a:buBlip>
                <a:blip r:embed="rId5"/>
              </a:buBlip>
              <a:defRPr sz="14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None/>
              <a:defRPr sz="1200" kern="120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i="1" kern="1200" baseline="0">
                <a:solidFill>
                  <a:srgbClr val="6666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FR" sz="18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FR" sz="18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/>
          </p:nvPr>
        </p:nvGraphicFramePr>
        <p:xfrm>
          <a:off x="448678" y="5223493"/>
          <a:ext cx="473242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563">
                  <a:extLst>
                    <a:ext uri="{9D8B030D-6E8A-4147-A177-3AD203B41FA5}">
                      <a16:colId xmlns:a16="http://schemas.microsoft.com/office/drawing/2014/main" val="418596187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995591055"/>
                    </a:ext>
                  </a:extLst>
                </a:gridCol>
                <a:gridCol w="1088859">
                  <a:extLst>
                    <a:ext uri="{9D8B030D-6E8A-4147-A177-3AD203B41FA5}">
                      <a16:colId xmlns:a16="http://schemas.microsoft.com/office/drawing/2014/main" val="2359602834"/>
                    </a:ext>
                  </a:extLst>
                </a:gridCol>
              </a:tblGrid>
              <a:tr h="218614"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</a:t>
                      </a:r>
                      <a:r>
                        <a:rPr lang="fr-FR" sz="1200" baseline="0" dirty="0" smtClean="0"/>
                        <a:t> 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ASIC 2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915949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Gain [µV/e-]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15.7 +- 0.2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15.3 +- 0.1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386482"/>
                  </a:ext>
                </a:extLst>
              </a:tr>
              <a:tr h="218614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ENC </a:t>
                      </a:r>
                      <a:r>
                        <a:rPr lang="fr-FR" sz="1200" dirty="0" err="1" smtClean="0"/>
                        <a:t>median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smtClean="0"/>
                        <a:t>[e- R.M.S]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sz="1200" dirty="0" smtClean="0"/>
                        <a:t>54</a:t>
                      </a:r>
                      <a:r>
                        <a:rPr lang="fr-FR" sz="1200" baseline="0" dirty="0" smtClean="0"/>
                        <a:t> (</a:t>
                      </a:r>
                      <a:r>
                        <a:rPr lang="fr-FR" sz="1200" baseline="0" dirty="0" err="1" smtClean="0"/>
                        <a:t>CdTe</a:t>
                      </a:r>
                      <a:r>
                        <a:rPr lang="fr-FR" sz="1200" baseline="0" dirty="0" smtClean="0"/>
                        <a:t>: 654 eV @ 31 </a:t>
                      </a:r>
                      <a:r>
                        <a:rPr lang="fr-FR" sz="1200" baseline="0" dirty="0" err="1" smtClean="0"/>
                        <a:t>keV</a:t>
                      </a:r>
                      <a:r>
                        <a:rPr lang="fr-FR" sz="1200" baseline="0" dirty="0" smtClean="0"/>
                        <a:t>)</a:t>
                      </a:r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635560"/>
                  </a:ext>
                </a:extLst>
              </a:tr>
              <a:tr h="272349"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Functionnal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pix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dirty="0" err="1" smtClean="0"/>
                        <a:t>discriminators</a:t>
                      </a:r>
                      <a:r>
                        <a:rPr lang="fr-FR" sz="1200" dirty="0" smtClean="0"/>
                        <a:t> </a:t>
                      </a:r>
                      <a:r>
                        <a:rPr lang="fr-FR" sz="1200" baseline="0" dirty="0" smtClean="0"/>
                        <a:t>[%]</a:t>
                      </a:r>
                      <a:endParaRPr lang="fr-F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85.6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86.3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90009"/>
                  </a:ext>
                </a:extLst>
              </a:tr>
            </a:tbl>
          </a:graphicData>
        </a:graphic>
      </p:graphicFrame>
      <p:pic>
        <p:nvPicPr>
          <p:cNvPr id="11" name="Image 10" descr="\\dapnia\data\manip\R&amp;D-CdTe\DONNEES\SAUVEGARDE HUGO\D2R2\Carte 2\PZC\20210105_13h39m08s\results\ENC_all_map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5" y="1513304"/>
            <a:ext cx="2227504" cy="228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\\dapnia\data\manip\R&amp;D-CdTe\DONNEES\SAUVEGARDE HUGO\D2R2\Carte 2\PZC\20210105_13h39m08s\results\ENC_hist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9" y="3675699"/>
            <a:ext cx="2444176" cy="166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\\dapnia\data\manip\R&amp;D-CdTe\DONNEES\SAUVEGARDE HUGO\D2R2\Carte 1\DISCRI\20210211_09h28m02s\results\inj_8000e\Discriminator_type_map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648" y="1208082"/>
            <a:ext cx="2263775" cy="2263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5830806" y="3419293"/>
            <a:ext cx="2713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No injection</a:t>
            </a:r>
            <a:r>
              <a:rPr lang="fr-FR" sz="1100" dirty="0" smtClean="0"/>
              <a:t>: </a:t>
            </a:r>
            <a:r>
              <a:rPr lang="fr-FR" sz="1100" dirty="0" smtClean="0"/>
              <a:t>9.2% </a:t>
            </a:r>
            <a:r>
              <a:rPr lang="fr-FR" sz="1100" dirty="0" smtClean="0"/>
              <a:t>pixels triggers</a:t>
            </a:r>
            <a:endParaRPr lang="fr-FR" sz="1100" dirty="0"/>
          </a:p>
        </p:txBody>
      </p:sp>
      <p:pic>
        <p:nvPicPr>
          <p:cNvPr id="15" name="ASICtrigg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2438" y="4078782"/>
            <a:ext cx="2397338" cy="134850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774546" y="5590800"/>
            <a:ext cx="27131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/>
              <a:t>Consequences</a:t>
            </a:r>
            <a:r>
              <a:rPr lang="fr-FR" sz="1100" b="1" dirty="0" smtClean="0"/>
              <a:t>: </a:t>
            </a:r>
            <a:r>
              <a:rPr lang="fr-FR" sz="1100" dirty="0" err="1" smtClean="0"/>
              <a:t>unstable</a:t>
            </a:r>
            <a:r>
              <a:rPr lang="fr-FR" sz="1100" dirty="0" smtClean="0"/>
              <a:t> global trigger signal output </a:t>
            </a:r>
            <a:r>
              <a:rPr lang="fr-FR" sz="1100" dirty="0" smtClean="0">
                <a:sym typeface="Wingdings" panose="05000000000000000000" pitchFamily="2" charset="2"/>
              </a:rPr>
              <a:t> « frame » acquisition mode</a:t>
            </a:r>
            <a:endParaRPr lang="fr-FR" sz="1100" b="1" dirty="0"/>
          </a:p>
        </p:txBody>
      </p:sp>
      <p:pic>
        <p:nvPicPr>
          <p:cNvPr id="17" name="Image 16" descr="\\dapnia\data\manip\R&amp;D-CdTe\DONNEES\SAUVEGARDE HUGO\D2R2\Carte 1\THRESHOLD\SOME\pixels\Pix_16_th.pn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18" r="10" b="21"/>
          <a:stretch/>
        </p:blipFill>
        <p:spPr bwMode="auto">
          <a:xfrm>
            <a:off x="3031143" y="1618117"/>
            <a:ext cx="2199113" cy="133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ZoneTexte 17"/>
          <p:cNvSpPr txBox="1"/>
          <p:nvPr/>
        </p:nvSpPr>
        <p:spPr>
          <a:xfrm>
            <a:off x="429808" y="1104456"/>
            <a:ext cx="228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/>
              <a:t>ENC computation at the </a:t>
            </a:r>
            <a:r>
              <a:rPr lang="fr-FR" sz="1100" b="1" dirty="0" err="1" smtClean="0"/>
              <a:t>filter</a:t>
            </a:r>
            <a:r>
              <a:rPr lang="fr-FR" sz="1100" b="1" dirty="0" smtClean="0"/>
              <a:t> output and </a:t>
            </a:r>
            <a:r>
              <a:rPr lang="fr-FR" sz="1100" b="1" dirty="0" err="1" smtClean="0"/>
              <a:t>associated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map</a:t>
            </a:r>
            <a:endParaRPr lang="fr-FR" sz="11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031143" y="1099334"/>
            <a:ext cx="228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/>
              <a:t>Pixel’s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internal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low</a:t>
            </a:r>
            <a:r>
              <a:rPr lang="fr-FR" sz="1100" b="1" dirty="0"/>
              <a:t> </a:t>
            </a:r>
            <a:r>
              <a:rPr lang="fr-FR" sz="1100" b="1" dirty="0" err="1" smtClean="0"/>
              <a:t>energy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threshold</a:t>
            </a:r>
            <a:r>
              <a:rPr lang="fr-FR" sz="1100" b="1" dirty="0" smtClean="0"/>
              <a:t> calibration</a:t>
            </a:r>
            <a:endParaRPr lang="fr-FR" sz="1100" b="1" dirty="0"/>
          </a:p>
        </p:txBody>
      </p:sp>
      <p:pic>
        <p:nvPicPr>
          <p:cNvPr id="20" name="Image 19" descr="\\dapnia\data\manip\R&amp;D-CdTe\DONNEES\SAUVEGARDE HUGO\D2R2\Carte 1\THRESHOLD\SOME\maps\off_th_map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15" y="2952766"/>
            <a:ext cx="2210973" cy="2213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3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369455" y="1265381"/>
            <a:ext cx="4525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OWB-1 ADC: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</a:t>
            </a:r>
            <a:r>
              <a:rPr lang="fr-FR" dirty="0" err="1" smtClean="0">
                <a:sym typeface="Wingdings" panose="05000000000000000000" pitchFamily="2" charset="2"/>
              </a:rPr>
              <a:t>channels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Analog</a:t>
            </a:r>
            <a:r>
              <a:rPr lang="fr-FR" dirty="0" smtClean="0">
                <a:sym typeface="Wingdings" panose="05000000000000000000" pitchFamily="2" charset="2"/>
              </a:rPr>
              <a:t>-to-Digital </a:t>
            </a:r>
            <a:r>
              <a:rPr lang="fr-FR" dirty="0" err="1" smtClean="0">
                <a:sym typeface="Wingdings" panose="05000000000000000000" pitchFamily="2" charset="2"/>
              </a:rPr>
              <a:t>converted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13 bits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0.84V to 2.84V (</a:t>
            </a:r>
            <a:r>
              <a:rPr lang="fr-FR" dirty="0" err="1" smtClean="0">
                <a:sym typeface="Wingdings" panose="05000000000000000000" pitchFamily="2" charset="2"/>
              </a:rPr>
              <a:t>adjustable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08" y="1183669"/>
            <a:ext cx="3223563" cy="301291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 &amp; conversion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78" y="2019822"/>
            <a:ext cx="68235" cy="534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76" y="4418782"/>
            <a:ext cx="2441830" cy="184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Connecteur droit 9"/>
          <p:cNvCxnSpPr/>
          <p:nvPr/>
        </p:nvCxnSpPr>
        <p:spPr>
          <a:xfrm flipV="1">
            <a:off x="7014633" y="5350933"/>
            <a:ext cx="0" cy="66463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129867" y="5350933"/>
            <a:ext cx="884766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84251" y="5212433"/>
            <a:ext cx="1043537" cy="27699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13 bits value</a:t>
            </a:r>
            <a:endParaRPr lang="fr-FR" sz="1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492864" y="6105078"/>
            <a:ext cx="1043537" cy="27699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i="1" dirty="0" smtClean="0"/>
              <a:t>Pixel voltage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2037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369455" y="1265381"/>
            <a:ext cx="45259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OWB-1 ADC: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</a:t>
            </a:r>
            <a:r>
              <a:rPr lang="fr-FR" dirty="0" err="1" smtClean="0">
                <a:sym typeface="Wingdings" panose="05000000000000000000" pitchFamily="2" charset="2"/>
              </a:rPr>
              <a:t>channels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Analog</a:t>
            </a:r>
            <a:r>
              <a:rPr lang="fr-FR" dirty="0" smtClean="0">
                <a:sym typeface="Wingdings" panose="05000000000000000000" pitchFamily="2" charset="2"/>
              </a:rPr>
              <a:t>-to-Digital </a:t>
            </a:r>
            <a:r>
              <a:rPr lang="fr-FR" dirty="0" err="1" smtClean="0">
                <a:sym typeface="Wingdings" panose="05000000000000000000" pitchFamily="2" charset="2"/>
              </a:rPr>
              <a:t>converted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13 bits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0.84V to 2.84V (</a:t>
            </a:r>
            <a:r>
              <a:rPr lang="fr-FR" dirty="0" err="1" smtClean="0">
                <a:sym typeface="Wingdings" panose="05000000000000000000" pitchFamily="2" charset="2"/>
              </a:rPr>
              <a:t>adjustable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system « frame » acquisition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Rolling </a:t>
            </a:r>
            <a:r>
              <a:rPr lang="fr-FR" dirty="0" err="1" smtClean="0">
                <a:sym typeface="Wingdings" panose="05000000000000000000" pitchFamily="2" charset="2"/>
              </a:rPr>
              <a:t>shutter</a:t>
            </a:r>
            <a:r>
              <a:rPr lang="fr-FR" dirty="0" smtClean="0">
                <a:sym typeface="Wingdings" panose="05000000000000000000" pitchFamily="2" charset="2"/>
              </a:rPr>
              <a:t> mode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Column</a:t>
            </a:r>
            <a:r>
              <a:rPr lang="fr-FR" dirty="0" smtClean="0">
                <a:sym typeface="Wingdings" panose="05000000000000000000" pitchFamily="2" charset="2"/>
              </a:rPr>
              <a:t> by </a:t>
            </a:r>
            <a:r>
              <a:rPr lang="fr-FR" dirty="0" err="1" smtClean="0">
                <a:sym typeface="Wingdings" panose="05000000000000000000" pitchFamily="2" charset="2"/>
              </a:rPr>
              <a:t>column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mux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Select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areas</a:t>
            </a: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 &amp; conversion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78" y="2019822"/>
            <a:ext cx="68235" cy="534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076" y="4418782"/>
            <a:ext cx="2441830" cy="184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08" y="1183669"/>
            <a:ext cx="3223563" cy="3012915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6211613" y="1585383"/>
            <a:ext cx="0" cy="236643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 courbée vers la gauche 12"/>
          <p:cNvSpPr/>
          <p:nvPr/>
        </p:nvSpPr>
        <p:spPr>
          <a:xfrm>
            <a:off x="8486793" y="3765549"/>
            <a:ext cx="454007" cy="1670051"/>
          </a:xfrm>
          <a:prstGeom prst="curvedLeftArrow">
            <a:avLst>
              <a:gd name="adj1" fmla="val 0"/>
              <a:gd name="adj2" fmla="val 48590"/>
              <a:gd name="adj3" fmla="val 3059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366265" y="4308261"/>
            <a:ext cx="202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x</a:t>
            </a:r>
            <a:r>
              <a:rPr lang="fr-FR" sz="1600" b="1" dirty="0" smtClean="0"/>
              <a:t> 32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1642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369455" y="1265381"/>
            <a:ext cx="452592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OWB-1 ADC: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32 </a:t>
            </a:r>
            <a:r>
              <a:rPr lang="fr-FR" dirty="0" err="1" smtClean="0">
                <a:sym typeface="Wingdings" panose="05000000000000000000" pitchFamily="2" charset="2"/>
              </a:rPr>
              <a:t>channels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Analog</a:t>
            </a:r>
            <a:r>
              <a:rPr lang="fr-FR" dirty="0" smtClean="0">
                <a:sym typeface="Wingdings" panose="05000000000000000000" pitchFamily="2" charset="2"/>
              </a:rPr>
              <a:t>-to-Digital </a:t>
            </a:r>
            <a:r>
              <a:rPr lang="fr-FR" dirty="0" err="1" smtClean="0">
                <a:sym typeface="Wingdings" panose="05000000000000000000" pitchFamily="2" charset="2"/>
              </a:rPr>
              <a:t>converted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13 bits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0.84V to 2.84V (</a:t>
            </a:r>
            <a:r>
              <a:rPr lang="fr-FR" dirty="0" err="1" smtClean="0">
                <a:sym typeface="Wingdings" panose="05000000000000000000" pitchFamily="2" charset="2"/>
              </a:rPr>
              <a:t>adjustable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Full system « frame » acquisition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Rolling </a:t>
            </a:r>
            <a:r>
              <a:rPr lang="fr-FR" dirty="0" err="1" smtClean="0">
                <a:sym typeface="Wingdings" panose="05000000000000000000" pitchFamily="2" charset="2"/>
              </a:rPr>
              <a:t>shutter</a:t>
            </a:r>
            <a:r>
              <a:rPr lang="fr-FR" dirty="0" smtClean="0">
                <a:sym typeface="Wingdings" panose="05000000000000000000" pitchFamily="2" charset="2"/>
              </a:rPr>
              <a:t> mode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Column</a:t>
            </a:r>
            <a:r>
              <a:rPr lang="fr-FR" dirty="0" smtClean="0">
                <a:sym typeface="Wingdings" panose="05000000000000000000" pitchFamily="2" charset="2"/>
              </a:rPr>
              <a:t> by </a:t>
            </a:r>
            <a:r>
              <a:rPr lang="fr-FR" dirty="0" err="1" smtClean="0">
                <a:sym typeface="Wingdings" panose="05000000000000000000" pitchFamily="2" charset="2"/>
              </a:rPr>
              <a:t>column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mux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Select </a:t>
            </a:r>
            <a:r>
              <a:rPr lang="fr-FR" dirty="0" err="1" smtClean="0">
                <a:sym typeface="Wingdings" panose="05000000000000000000" pitchFamily="2" charset="2"/>
              </a:rPr>
              <a:t>specific</a:t>
            </a:r>
            <a:r>
              <a:rPr lang="fr-FR" dirty="0" smtClean="0">
                <a:sym typeface="Wingdings" panose="05000000000000000000" pitchFamily="2" charset="2"/>
              </a:rPr>
              <a:t> areas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First </a:t>
            </a:r>
            <a:r>
              <a:rPr lang="fr-FR" dirty="0" err="1" smtClean="0">
                <a:sym typeface="Wingdings" panose="05000000000000000000" pitchFamily="2" charset="2"/>
              </a:rPr>
              <a:t>experiments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Calibration of </a:t>
            </a:r>
            <a:r>
              <a:rPr lang="fr-FR" dirty="0" err="1" smtClean="0">
                <a:sym typeface="Wingdings" panose="05000000000000000000" pitchFamily="2" charset="2"/>
              </a:rPr>
              <a:t>channels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D2R2 </a:t>
            </a:r>
            <a:r>
              <a:rPr lang="fr-FR" dirty="0" err="1" smtClean="0">
                <a:sym typeface="Wingdings" panose="05000000000000000000" pitchFamily="2" charset="2"/>
              </a:rPr>
              <a:t>baselines</a:t>
            </a:r>
            <a:r>
              <a:rPr lang="fr-FR" dirty="0" smtClean="0">
                <a:sym typeface="Wingdings" panose="05000000000000000000" pitchFamily="2" charset="2"/>
              </a:rPr>
              <a:t> acquisition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Injection over </a:t>
            </a:r>
            <a:r>
              <a:rPr lang="fr-FR" dirty="0" err="1" smtClean="0">
                <a:sym typeface="Wingdings" panose="05000000000000000000" pitchFamily="2" charset="2"/>
              </a:rPr>
              <a:t>given</a:t>
            </a:r>
            <a:r>
              <a:rPr lang="fr-FR" dirty="0" smtClean="0">
                <a:sym typeface="Wingdings" panose="05000000000000000000" pitchFamily="2" charset="2"/>
              </a:rPr>
              <a:t> pixels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b="1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  <a:p>
            <a:pPr lvl="1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Detector signal acquisition &amp; conversion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78" y="2019822"/>
            <a:ext cx="68235" cy="534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08" y="1183669"/>
            <a:ext cx="3223563" cy="301291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17" y="4352472"/>
            <a:ext cx="2866239" cy="1959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2094" r="16865" b="12041"/>
          <a:stretch/>
        </p:blipFill>
        <p:spPr>
          <a:xfrm>
            <a:off x="5887422" y="1586441"/>
            <a:ext cx="2372084" cy="236325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0" t="-29" r="431" b="-127"/>
          <a:stretch/>
        </p:blipFill>
        <p:spPr>
          <a:xfrm>
            <a:off x="8645319" y="1130142"/>
            <a:ext cx="465666" cy="3119967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5416550" y="1917700"/>
            <a:ext cx="6985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832350" y="1682462"/>
            <a:ext cx="608179" cy="46166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Noisy pixel !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905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System </a:t>
            </a:r>
            <a:r>
              <a:rPr lang="fr-FR" dirty="0" err="1" smtClean="0"/>
              <a:t>characterization</a:t>
            </a:r>
            <a:r>
              <a:rPr lang="fr-FR" dirty="0" smtClean="0"/>
              <a:t> setup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91" y="961472"/>
            <a:ext cx="7841673" cy="435816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64" y="4588147"/>
            <a:ext cx="2038927" cy="146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Connecteur droit avec flèche 5"/>
          <p:cNvCxnSpPr/>
          <p:nvPr/>
        </p:nvCxnSpPr>
        <p:spPr>
          <a:xfrm flipH="1">
            <a:off x="2807856" y="3482107"/>
            <a:ext cx="464128" cy="979055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9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Science case: </a:t>
            </a:r>
            <a:r>
              <a:rPr lang="fr-FR" dirty="0" err="1" smtClean="0"/>
              <a:t>thermonuclear</a:t>
            </a:r>
            <a:r>
              <a:rPr lang="fr-FR" dirty="0" smtClean="0"/>
              <a:t> </a:t>
            </a:r>
            <a:r>
              <a:rPr lang="fr-FR" dirty="0" err="1" smtClean="0"/>
              <a:t>supernovae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69455" y="1265381"/>
            <a:ext cx="4525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mass star end-of-life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giant</a:t>
            </a:r>
            <a:r>
              <a:rPr lang="fr-FR" dirty="0" smtClean="0"/>
              <a:t> phase (H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Planetary</a:t>
            </a:r>
            <a:r>
              <a:rPr lang="fr-FR" dirty="0" smtClean="0"/>
              <a:t> </a:t>
            </a:r>
            <a:r>
              <a:rPr lang="fr-FR" dirty="0" err="1" smtClean="0"/>
              <a:t>nebulae</a:t>
            </a:r>
            <a:r>
              <a:rPr lang="fr-FR" dirty="0" smtClean="0"/>
              <a:t> (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r>
              <a:rPr lang="fr-FR" dirty="0" err="1" smtClean="0"/>
              <a:t>ejected</a:t>
            </a:r>
            <a:r>
              <a:rPr lang="fr-FR" dirty="0" smtClean="0"/>
              <a:t> in ISM)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White </a:t>
            </a:r>
            <a:r>
              <a:rPr lang="fr-FR" dirty="0" err="1" smtClean="0"/>
              <a:t>dwarf</a:t>
            </a:r>
            <a:r>
              <a:rPr lang="fr-FR" dirty="0" smtClean="0"/>
              <a:t> (T°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Binary</a:t>
            </a:r>
            <a:r>
              <a:rPr lang="fr-FR" dirty="0" smtClean="0">
                <a:sym typeface="Wingdings" panose="05000000000000000000" pitchFamily="2" charset="2"/>
              </a:rPr>
              <a:t> system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Captures </a:t>
            </a:r>
            <a:r>
              <a:rPr lang="fr-FR" dirty="0" err="1" smtClean="0">
                <a:sym typeface="Wingdings" panose="05000000000000000000" pitchFamily="2" charset="2"/>
              </a:rPr>
              <a:t>companion</a:t>
            </a:r>
            <a:r>
              <a:rPr lang="fr-FR" dirty="0" smtClean="0">
                <a:sym typeface="Wingdings" panose="05000000000000000000" pitchFamily="2" charset="2"/>
              </a:rPr>
              <a:t> star </a:t>
            </a:r>
            <a:r>
              <a:rPr lang="fr-FR" dirty="0" err="1" smtClean="0">
                <a:sym typeface="Wingdings" panose="05000000000000000000" pitchFamily="2" charset="2"/>
              </a:rPr>
              <a:t>material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Reaches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Chandrasehkar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limit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Thermonuclear</a:t>
            </a:r>
            <a:r>
              <a:rPr lang="fr-FR" dirty="0" smtClean="0">
                <a:sym typeface="Wingdings" panose="05000000000000000000" pitchFamily="2" charset="2"/>
              </a:rPr>
              <a:t> conflagration</a:t>
            </a: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041" y="2562028"/>
            <a:ext cx="3838579" cy="230314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895384" y="4865176"/>
            <a:ext cx="3088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Binary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system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artistic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view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what’s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82628" y="2039883"/>
            <a:ext cx="8410286" cy="2740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First tests and </a:t>
            </a:r>
            <a:r>
              <a:rPr lang="fr-FR" dirty="0" err="1" smtClean="0">
                <a:sym typeface="Wingdings" panose="05000000000000000000" pitchFamily="2" charset="2"/>
              </a:rPr>
              <a:t>characterization</a:t>
            </a:r>
            <a:r>
              <a:rPr lang="fr-FR" dirty="0" smtClean="0">
                <a:sym typeface="Wingdings" panose="05000000000000000000" pitchFamily="2" charset="2"/>
              </a:rPr>
              <a:t> of MC2-1K in the </a:t>
            </a:r>
            <a:r>
              <a:rPr lang="fr-FR" dirty="0" err="1" smtClean="0">
                <a:sym typeface="Wingdings" panose="05000000000000000000" pitchFamily="2" charset="2"/>
              </a:rPr>
              <a:t>complete</a:t>
            </a:r>
            <a:r>
              <a:rPr lang="fr-FR" dirty="0" smtClean="0">
                <a:sym typeface="Wingdings" panose="05000000000000000000" pitchFamily="2" charset="2"/>
              </a:rPr>
              <a:t> acquisition setup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Imaging </a:t>
            </a:r>
            <a:r>
              <a:rPr lang="fr-FR" dirty="0" err="1" smtClean="0">
                <a:sym typeface="Wingdings" panose="05000000000000000000" pitchFamily="2" charset="2"/>
              </a:rPr>
              <a:t>spectroscopy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demonstration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of the </a:t>
            </a:r>
            <a:r>
              <a:rPr lang="fr-FR" dirty="0" err="1" smtClean="0">
                <a:sym typeface="Wingdings" panose="05000000000000000000" pitchFamily="2" charset="2"/>
              </a:rPr>
              <a:t>hybrid</a:t>
            </a:r>
            <a:r>
              <a:rPr lang="fr-FR" dirty="0" smtClean="0">
                <a:sym typeface="Wingdings" panose="05000000000000000000" pitchFamily="2" charset="2"/>
              </a:rPr>
              <a:t> detector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Temperature</a:t>
            </a:r>
            <a:r>
              <a:rPr lang="fr-FR" dirty="0" smtClean="0">
                <a:sym typeface="Wingdings" panose="05000000000000000000" pitchFamily="2" charset="2"/>
              </a:rPr>
              <a:t> and polarisation voltage </a:t>
            </a:r>
            <a:r>
              <a:rPr lang="fr-FR" dirty="0" err="1" smtClean="0">
                <a:sym typeface="Wingdings" panose="05000000000000000000" pitchFamily="2" charset="2"/>
              </a:rPr>
              <a:t>effects</a:t>
            </a:r>
            <a:r>
              <a:rPr lang="fr-FR" dirty="0" smtClean="0">
                <a:sym typeface="Wingdings" panose="05000000000000000000" pitchFamily="2" charset="2"/>
              </a:rPr>
              <a:t> on spectrales performances and </a:t>
            </a:r>
            <a:r>
              <a:rPr lang="fr-FR" dirty="0" err="1" smtClean="0">
                <a:sym typeface="Wingdings" panose="05000000000000000000" pitchFamily="2" charset="2"/>
              </a:rPr>
              <a:t>stability</a:t>
            </a: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Simulation of </a:t>
            </a:r>
            <a:r>
              <a:rPr lang="fr-FR" dirty="0" err="1" smtClean="0">
                <a:sym typeface="Wingdings" panose="05000000000000000000" pitchFamily="2" charset="2"/>
              </a:rPr>
              <a:t>subpixels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measurements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capability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comparison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experimental</a:t>
            </a:r>
            <a:r>
              <a:rPr lang="fr-FR" dirty="0" smtClean="0">
                <a:sym typeface="Wingdings" panose="05000000000000000000" pitchFamily="2" charset="2"/>
              </a:rPr>
              <a:t> data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78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 !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52" y="1426361"/>
            <a:ext cx="6129599" cy="440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480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Tycho's Supernova Remn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4" y="1783436"/>
            <a:ext cx="3881100" cy="38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Science case: </a:t>
            </a:r>
            <a:r>
              <a:rPr lang="fr-FR" dirty="0" err="1" smtClean="0"/>
              <a:t>thermonuclear</a:t>
            </a:r>
            <a:r>
              <a:rPr lang="fr-FR" dirty="0" smtClean="0"/>
              <a:t> </a:t>
            </a:r>
            <a:r>
              <a:rPr lang="fr-FR" dirty="0" err="1" smtClean="0"/>
              <a:t>supernovae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369455" y="1265381"/>
            <a:ext cx="45259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Low</a:t>
            </a:r>
            <a:r>
              <a:rPr lang="fr-FR" dirty="0" smtClean="0">
                <a:sym typeface="Wingdings" panose="05000000000000000000" pitchFamily="2" charset="2"/>
              </a:rPr>
              <a:t> mass star end-of-life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Red</a:t>
            </a:r>
            <a:r>
              <a:rPr lang="fr-FR" dirty="0" smtClean="0"/>
              <a:t> </a:t>
            </a:r>
            <a:r>
              <a:rPr lang="fr-FR" dirty="0" err="1" smtClean="0"/>
              <a:t>giant</a:t>
            </a:r>
            <a:r>
              <a:rPr lang="fr-FR" dirty="0" smtClean="0"/>
              <a:t> phase (H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fr-FR" dirty="0" err="1" smtClean="0"/>
              <a:t>Planetary</a:t>
            </a:r>
            <a:r>
              <a:rPr lang="fr-FR" dirty="0" smtClean="0"/>
              <a:t> </a:t>
            </a:r>
            <a:r>
              <a:rPr lang="fr-FR" dirty="0" err="1" smtClean="0"/>
              <a:t>nebulae</a:t>
            </a:r>
            <a:r>
              <a:rPr lang="fr-FR" dirty="0" smtClean="0"/>
              <a:t> (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r>
              <a:rPr lang="fr-FR" dirty="0" err="1" smtClean="0"/>
              <a:t>ejected</a:t>
            </a:r>
            <a:r>
              <a:rPr lang="fr-FR" dirty="0" smtClean="0"/>
              <a:t> in ISM)</a:t>
            </a:r>
          </a:p>
          <a:p>
            <a:pPr marL="742950" lvl="1" indent="-285750">
              <a:buFontTx/>
              <a:buChar char="-"/>
            </a:pPr>
            <a:r>
              <a:rPr lang="fr-FR" dirty="0" smtClean="0"/>
              <a:t>White </a:t>
            </a:r>
            <a:r>
              <a:rPr lang="fr-FR" dirty="0" err="1" smtClean="0"/>
              <a:t>dwarf</a:t>
            </a:r>
            <a:r>
              <a:rPr lang="fr-FR" dirty="0" smtClean="0"/>
              <a:t> (T° </a:t>
            </a:r>
            <a:r>
              <a:rPr lang="fr-FR" dirty="0" err="1" smtClean="0"/>
              <a:t>decrease</a:t>
            </a:r>
            <a:r>
              <a:rPr lang="fr-FR" dirty="0" smtClean="0"/>
              <a:t>)</a:t>
            </a:r>
          </a:p>
          <a:p>
            <a:pPr marL="742950" lvl="1" indent="-285750">
              <a:buFontTx/>
              <a:buChar char="-"/>
            </a:pPr>
            <a:endParaRPr lang="fr-FR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err="1" smtClean="0">
                <a:sym typeface="Wingdings" panose="05000000000000000000" pitchFamily="2" charset="2"/>
              </a:rPr>
              <a:t>Binary</a:t>
            </a:r>
            <a:r>
              <a:rPr lang="fr-FR" dirty="0" smtClean="0">
                <a:sym typeface="Wingdings" panose="05000000000000000000" pitchFamily="2" charset="2"/>
              </a:rPr>
              <a:t> system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Captures </a:t>
            </a:r>
            <a:r>
              <a:rPr lang="fr-FR" dirty="0" err="1" smtClean="0">
                <a:sym typeface="Wingdings" panose="05000000000000000000" pitchFamily="2" charset="2"/>
              </a:rPr>
              <a:t>companion</a:t>
            </a:r>
            <a:r>
              <a:rPr lang="fr-FR" dirty="0" smtClean="0">
                <a:sym typeface="Wingdings" panose="05000000000000000000" pitchFamily="2" charset="2"/>
              </a:rPr>
              <a:t> star </a:t>
            </a:r>
            <a:r>
              <a:rPr lang="fr-FR" dirty="0" err="1" smtClean="0">
                <a:sym typeface="Wingdings" panose="05000000000000000000" pitchFamily="2" charset="2"/>
              </a:rPr>
              <a:t>material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Reaches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Chandrasehkar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limit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err="1" smtClean="0">
                <a:sym typeface="Wingdings" panose="05000000000000000000" pitchFamily="2" charset="2"/>
              </a:rPr>
              <a:t>Thermonuclear</a:t>
            </a:r>
            <a:r>
              <a:rPr lang="fr-FR" dirty="0" smtClean="0">
                <a:sym typeface="Wingdings" panose="05000000000000000000" pitchFamily="2" charset="2"/>
              </a:rPr>
              <a:t> conflagration</a:t>
            </a:r>
          </a:p>
          <a:p>
            <a:pPr marL="742950" lvl="1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Type </a:t>
            </a:r>
            <a:r>
              <a:rPr lang="fr-FR" dirty="0" err="1" smtClean="0">
                <a:sym typeface="Wingdings" panose="05000000000000000000" pitchFamily="2" charset="2"/>
              </a:rPr>
              <a:t>Ia</a:t>
            </a:r>
            <a:r>
              <a:rPr lang="fr-FR" dirty="0" smtClean="0">
                <a:sym typeface="Wingdings" panose="05000000000000000000" pitchFamily="2" charset="2"/>
              </a:rPr>
              <a:t> supernova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Disperse </a:t>
            </a:r>
            <a:r>
              <a:rPr lang="fr-FR" dirty="0" err="1" smtClean="0">
                <a:sym typeface="Wingdings" panose="05000000000000000000" pitchFamily="2" charset="2"/>
              </a:rPr>
              <a:t>material</a:t>
            </a:r>
            <a:endParaRPr lang="fr-FR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Ni to Co to Fe </a:t>
            </a:r>
            <a:r>
              <a:rPr lang="fr-FR" dirty="0" err="1" smtClean="0">
                <a:sym typeface="Wingdings" panose="05000000000000000000" pitchFamily="2" charset="2"/>
              </a:rPr>
              <a:t>decay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Lines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Co57 @ 122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endParaRPr lang="fr-FR" dirty="0" smtClean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>
                <a:sym typeface="Wingdings" panose="05000000000000000000" pitchFamily="2" charset="2"/>
              </a:rPr>
              <a:t>Fe fluorescence @ 6.4 </a:t>
            </a:r>
            <a:r>
              <a:rPr lang="fr-FR" dirty="0" err="1" smtClean="0">
                <a:sym typeface="Wingdings" panose="05000000000000000000" pitchFamily="2" charset="2"/>
              </a:rPr>
              <a:t>keV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Standard </a:t>
            </a:r>
            <a:r>
              <a:rPr lang="fr-FR" dirty="0" err="1" smtClean="0">
                <a:sym typeface="Wingdings" panose="05000000000000000000" pitchFamily="2" charset="2"/>
              </a:rPr>
              <a:t>candle</a:t>
            </a: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 smtClean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77252" y="5691446"/>
            <a:ext cx="3088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Chandra observation of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Tycho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supernova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2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Most </a:t>
            </a:r>
            <a:r>
              <a:rPr lang="fr-FR" b="1" dirty="0">
                <a:sym typeface="Wingdings" panose="05000000000000000000" pitchFamily="2" charset="2"/>
              </a:rPr>
              <a:t>violent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phenomena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Universe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Type </a:t>
            </a:r>
            <a:r>
              <a:rPr lang="fr-FR" dirty="0" err="1">
                <a:sym typeface="Wingdings" panose="05000000000000000000" pitchFamily="2" charset="2"/>
              </a:rPr>
              <a:t>Ia</a:t>
            </a:r>
            <a:r>
              <a:rPr lang="fr-FR" dirty="0">
                <a:sym typeface="Wingdings" panose="05000000000000000000" pitchFamily="2" charset="2"/>
              </a:rPr>
              <a:t> and type II </a:t>
            </a:r>
            <a:r>
              <a:rPr lang="fr-FR" dirty="0" err="1" smtClean="0">
                <a:sym typeface="Wingdings" panose="05000000000000000000" pitchFamily="2" charset="2"/>
              </a:rPr>
              <a:t>supernovae</a:t>
            </a:r>
            <a:endParaRPr lang="fr-FR" dirty="0" smtClean="0">
              <a:sym typeface="Wingdings" panose="05000000000000000000" pitchFamily="2" charset="2"/>
            </a:endParaRPr>
          </a:p>
        </p:txBody>
      </p:sp>
      <p:pic>
        <p:nvPicPr>
          <p:cNvPr id="14" name="Picture 8" descr="7: A Chandra X-ray image of the Crab nebula showing the core jet/torus structure. The bright, inner ring has been identified as marking the termination shock of the wind. Credit: NASA/CXC/SAO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84" y="1834666"/>
            <a:ext cx="3853080" cy="38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777252" y="5691446"/>
            <a:ext cx="3088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Crab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nebula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X-ray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emissions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55" y="2492620"/>
            <a:ext cx="4322380" cy="299378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26605" y="5482069"/>
            <a:ext cx="308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Ti-44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lines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at 67.9 and 78.4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keV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in Cas A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observed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INTEGRAL/ISGRI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386" name="Picture 2" descr="Colorful image of supernova remna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08" y="2710710"/>
            <a:ext cx="1111727" cy="11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383" y="1830966"/>
            <a:ext cx="3914253" cy="385678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Most </a:t>
            </a:r>
            <a:r>
              <a:rPr lang="fr-FR" b="1" dirty="0">
                <a:sym typeface="Wingdings" panose="05000000000000000000" pitchFamily="2" charset="2"/>
              </a:rPr>
              <a:t>violent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phenomena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Universe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Type </a:t>
            </a:r>
            <a:r>
              <a:rPr lang="fr-FR" dirty="0" err="1">
                <a:sym typeface="Wingdings" panose="05000000000000000000" pitchFamily="2" charset="2"/>
              </a:rPr>
              <a:t>Ia</a:t>
            </a:r>
            <a:r>
              <a:rPr lang="fr-FR" dirty="0">
                <a:sym typeface="Wingdings" panose="05000000000000000000" pitchFamily="2" charset="2"/>
              </a:rPr>
              <a:t> and type II </a:t>
            </a:r>
            <a:r>
              <a:rPr lang="fr-FR" dirty="0" err="1">
                <a:sym typeface="Wingdings" panose="05000000000000000000" pitchFamily="2" charset="2"/>
              </a:rPr>
              <a:t>supernovae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Pulsars</a:t>
            </a:r>
          </a:p>
          <a:p>
            <a:pPr marL="800100" lvl="1" indent="-342900">
              <a:buFontTx/>
              <a:buChar char="-"/>
            </a:pP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777252" y="5712216"/>
            <a:ext cx="3088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Pulsar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emission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principle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www.esa.int/var/esa/storage/images/esa_multimedia/images/2020/07/observing_x-rays_with_solar_orbiter_s_stix_telescope/22136858-2-eng-GB/Observing_X-rays_with_Solar_Orbiter_s_STIX_telescope_pill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141" y="3581552"/>
            <a:ext cx="3449459" cy="247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Most </a:t>
            </a:r>
            <a:r>
              <a:rPr lang="fr-FR" b="1" dirty="0" smtClean="0">
                <a:sym typeface="Wingdings" panose="05000000000000000000" pitchFamily="2" charset="2"/>
              </a:rPr>
              <a:t>violent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phenomena</a:t>
            </a:r>
            <a:r>
              <a:rPr lang="fr-FR" dirty="0" smtClean="0">
                <a:sym typeface="Wingdings" panose="05000000000000000000" pitchFamily="2" charset="2"/>
              </a:rPr>
              <a:t> of the </a:t>
            </a:r>
            <a:r>
              <a:rPr lang="fr-FR" dirty="0" err="1" smtClean="0">
                <a:sym typeface="Wingdings" panose="05000000000000000000" pitchFamily="2" charset="2"/>
              </a:rPr>
              <a:t>Universe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Type </a:t>
            </a:r>
            <a:r>
              <a:rPr lang="fr-FR" dirty="0" err="1" smtClean="0">
                <a:sym typeface="Wingdings" panose="05000000000000000000" pitchFamily="2" charset="2"/>
              </a:rPr>
              <a:t>Ia</a:t>
            </a:r>
            <a:r>
              <a:rPr lang="fr-FR" dirty="0" smtClean="0">
                <a:sym typeface="Wingdings" panose="05000000000000000000" pitchFamily="2" charset="2"/>
              </a:rPr>
              <a:t> and type II </a:t>
            </a:r>
            <a:r>
              <a:rPr lang="fr-FR" dirty="0" err="1" smtClean="0">
                <a:sym typeface="Wingdings" panose="05000000000000000000" pitchFamily="2" charset="2"/>
              </a:rPr>
              <a:t>supernovae</a:t>
            </a:r>
            <a:endParaRPr lang="fr-FR" dirty="0" smtClean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Pulsars</a:t>
            </a:r>
          </a:p>
          <a:p>
            <a:pPr marL="800100" lvl="1" indent="-34290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Accretion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around</a:t>
            </a:r>
            <a:r>
              <a:rPr lang="fr-FR" dirty="0">
                <a:sym typeface="Wingdings" panose="05000000000000000000" pitchFamily="2" charset="2"/>
              </a:rPr>
              <a:t> compact </a:t>
            </a:r>
            <a:r>
              <a:rPr lang="fr-FR" dirty="0" err="1">
                <a:sym typeface="Wingdings" panose="05000000000000000000" pitchFamily="2" charset="2"/>
              </a:rPr>
              <a:t>object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Solar </a:t>
            </a:r>
            <a:r>
              <a:rPr lang="fr-FR" dirty="0" err="1">
                <a:sym typeface="Wingdings" panose="05000000000000000000" pitchFamily="2" charset="2"/>
              </a:rPr>
              <a:t>flares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642555" y="3304553"/>
            <a:ext cx="3884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Artistic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view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of a black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hole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accreting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companion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11767" y="6064726"/>
            <a:ext cx="391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Solar Orbiter/STIX instrument X-ray location, light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curve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spectrum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flare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event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2" descr="Artist's impression of Cygnus X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399" y="1265382"/>
            <a:ext cx="3654325" cy="20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svom.eu/en/wp-content/uploads/2016/02/img_mission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59" y="3711822"/>
            <a:ext cx="3587162" cy="20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Hard X-ray </a:t>
            </a:r>
            <a:r>
              <a:rPr lang="fr-FR" dirty="0" err="1" smtClean="0"/>
              <a:t>astronomy</a:t>
            </a:r>
            <a:r>
              <a:rPr lang="fr-FR" dirty="0" smtClean="0"/>
              <a:t> sources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AEFB9B6D-867A-40B8-ACB0-35CC9F272C9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576001" y="6465733"/>
            <a:ext cx="2599000" cy="3240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dirty="0" smtClean="0"/>
              <a:t>. ALLAIRE </a:t>
            </a:r>
            <a:r>
              <a:rPr lang="en-US" dirty="0"/>
              <a:t>DRF/IRFU/DAP/LSIS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2"/>
          </p:nvPr>
        </p:nvSpPr>
        <p:spPr>
          <a:xfrm>
            <a:off x="3327401" y="6465733"/>
            <a:ext cx="4131732" cy="324000"/>
          </a:xfrm>
        </p:spPr>
        <p:txBody>
          <a:bodyPr/>
          <a:lstStyle/>
          <a:p>
            <a:r>
              <a:rPr lang="en-US" dirty="0" smtClean="0"/>
              <a:t>ELBERETH – 2022-03-24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455" y="1265381"/>
            <a:ext cx="452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Most </a:t>
            </a:r>
            <a:r>
              <a:rPr lang="fr-FR" b="1" dirty="0">
                <a:sym typeface="Wingdings" panose="05000000000000000000" pitchFamily="2" charset="2"/>
              </a:rPr>
              <a:t>violent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phenomena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Universe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Type </a:t>
            </a:r>
            <a:r>
              <a:rPr lang="fr-FR" dirty="0" err="1">
                <a:sym typeface="Wingdings" panose="05000000000000000000" pitchFamily="2" charset="2"/>
              </a:rPr>
              <a:t>Ia</a:t>
            </a:r>
            <a:r>
              <a:rPr lang="fr-FR" dirty="0">
                <a:sym typeface="Wingdings" panose="05000000000000000000" pitchFamily="2" charset="2"/>
              </a:rPr>
              <a:t> and type II </a:t>
            </a:r>
            <a:r>
              <a:rPr lang="fr-FR" dirty="0" err="1">
                <a:sym typeface="Wingdings" panose="05000000000000000000" pitchFamily="2" charset="2"/>
              </a:rPr>
              <a:t>supernovae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Pulsars</a:t>
            </a:r>
          </a:p>
          <a:p>
            <a:pPr marL="800100" lvl="1" indent="-342900">
              <a:buFontTx/>
              <a:buChar char="-"/>
            </a:pPr>
            <a:r>
              <a:rPr lang="fr-FR" dirty="0" err="1">
                <a:sym typeface="Wingdings" panose="05000000000000000000" pitchFamily="2" charset="2"/>
              </a:rPr>
              <a:t>Accretion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around</a:t>
            </a:r>
            <a:r>
              <a:rPr lang="fr-FR" dirty="0">
                <a:sym typeface="Wingdings" panose="05000000000000000000" pitchFamily="2" charset="2"/>
              </a:rPr>
              <a:t> compact </a:t>
            </a:r>
            <a:r>
              <a:rPr lang="fr-FR" dirty="0" err="1">
                <a:sym typeface="Wingdings" panose="05000000000000000000" pitchFamily="2" charset="2"/>
              </a:rPr>
              <a:t>object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Solar </a:t>
            </a:r>
            <a:r>
              <a:rPr lang="fr-FR" dirty="0" err="1" smtClean="0">
                <a:sym typeface="Wingdings" panose="05000000000000000000" pitchFamily="2" charset="2"/>
              </a:rPr>
              <a:t>flares</a:t>
            </a:r>
            <a:endParaRPr lang="fr-FR" dirty="0">
              <a:sym typeface="Wingdings" panose="05000000000000000000" pitchFamily="2" charset="2"/>
            </a:endParaRPr>
          </a:p>
          <a:p>
            <a:pPr marL="800100" lvl="1" indent="-34290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Active </a:t>
            </a:r>
            <a:r>
              <a:rPr lang="fr-FR" dirty="0" err="1">
                <a:sym typeface="Wingdings" panose="05000000000000000000" pitchFamily="2" charset="2"/>
              </a:rPr>
              <a:t>galactic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nuclei</a:t>
            </a:r>
            <a:r>
              <a:rPr lang="fr-FR" dirty="0">
                <a:sym typeface="Wingdings" panose="05000000000000000000" pitchFamily="2" charset="2"/>
              </a:rPr>
              <a:t> (AGN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fr-FR" dirty="0" smtClean="0">
                <a:sym typeface="Wingdings" panose="05000000000000000000" pitchFamily="2" charset="2"/>
              </a:rPr>
              <a:t>Gamma-ray </a:t>
            </a:r>
            <a:r>
              <a:rPr lang="fr-FR" dirty="0" err="1" smtClean="0">
                <a:sym typeface="Wingdings" panose="05000000000000000000" pitchFamily="2" charset="2"/>
              </a:rPr>
              <a:t>burst</a:t>
            </a:r>
            <a:r>
              <a:rPr lang="fr-FR" dirty="0" smtClean="0">
                <a:sym typeface="Wingdings" panose="05000000000000000000" pitchFamily="2" charset="2"/>
              </a:rPr>
              <a:t> (GRB)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28" y="1268583"/>
            <a:ext cx="3654298" cy="205650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642555" y="3304553"/>
            <a:ext cx="334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AGN high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emission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Milky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Way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642555" y="5747606"/>
            <a:ext cx="334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GRB: illustration of the « </a:t>
            </a:r>
            <a:r>
              <a:rPr lang="fr-FR" sz="1200" i="1" dirty="0" err="1" smtClean="0">
                <a:solidFill>
                  <a:schemeClr val="bg1">
                    <a:lumMod val="50000"/>
                  </a:schemeClr>
                </a:solidFill>
              </a:rPr>
              <a:t>Fireball</a:t>
            </a:r>
            <a:r>
              <a:rPr lang="fr-FR" sz="1200" i="1" dirty="0" smtClean="0">
                <a:solidFill>
                  <a:schemeClr val="bg1">
                    <a:lumMod val="50000"/>
                  </a:schemeClr>
                </a:solidFill>
              </a:rPr>
              <a:t> » model</a:t>
            </a:r>
            <a:endParaRPr lang="fr-FR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emple_powerpoint_Irfu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odele_de_presentation_Irfu-version_du_11.01.2016.pptx [Lecture seule]" id="{6BA563D4-09CE-46C5-8D8C-67D37A0C0EA9}" vid="{F3FD2547-D263-47CB-867F-1224D782EAE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modele_de_presentation_Irfu-version_du_11.01.2016</Template>
  <TotalTime>33858</TotalTime>
  <Words>8580</Words>
  <Application>Microsoft Office PowerPoint</Application>
  <PresentationFormat>Affichage à l'écran (4:3)</PresentationFormat>
  <Paragraphs>1215</Paragraphs>
  <Slides>41</Slides>
  <Notes>22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6" baseType="lpstr">
      <vt:lpstr>Arial</vt:lpstr>
      <vt:lpstr>Calibri</vt:lpstr>
      <vt:lpstr>Verdana</vt:lpstr>
      <vt:lpstr>Wingdings</vt:lpstr>
      <vt:lpstr>Exemple_powerpoint_Irfu</vt:lpstr>
      <vt:lpstr>Présentation PowerPoint</vt:lpstr>
      <vt:lpstr>Science case: thermonuclear supernovae</vt:lpstr>
      <vt:lpstr>Science case: thermonuclear supernovae</vt:lpstr>
      <vt:lpstr>Science case: thermonuclear supernovae</vt:lpstr>
      <vt:lpstr>Science case: thermonuclear supernovae</vt:lpstr>
      <vt:lpstr>Hard X-ray astronomy sources</vt:lpstr>
      <vt:lpstr>Hard X-ray astronomy sources</vt:lpstr>
      <vt:lpstr>Hard X-ray astronomy sources</vt:lpstr>
      <vt:lpstr>Hard X-ray astronomy sources</vt:lpstr>
      <vt:lpstr>Hard X-ray astronomy sources</vt:lpstr>
      <vt:lpstr>Hard X-ray astronomy sources</vt:lpstr>
      <vt:lpstr>Hard X-ray astronomy missions</vt:lpstr>
      <vt:lpstr>Hard X-ray astronomy missions</vt:lpstr>
      <vt:lpstr>Hard X-ray astronomy missions</vt:lpstr>
      <vt:lpstr>Hard X-ray astronomy missions</vt:lpstr>
      <vt:lpstr>Hard X-ray astronomy missions</vt:lpstr>
      <vt:lpstr>Hard X-ray astronomy missions</vt:lpstr>
      <vt:lpstr>Hard X-ray astronomy missions</vt:lpstr>
      <vt:lpstr>Hard X-ray astronomy missions</vt:lpstr>
      <vt:lpstr>Semiconductor detectors and CdTe</vt:lpstr>
      <vt:lpstr>Semiconductor detectors and CdTe</vt:lpstr>
      <vt:lpstr>Semiconductor detectors and CdTe</vt:lpstr>
      <vt:lpstr>MC²: Mini-Cdte on Chip</vt:lpstr>
      <vt:lpstr>MC²: Mini-Cdte on Chip</vt:lpstr>
      <vt:lpstr>Detector signal acquisition</vt:lpstr>
      <vt:lpstr>Detector signal acquisition</vt:lpstr>
      <vt:lpstr>Detector signal acquisition</vt:lpstr>
      <vt:lpstr>Detector signal acquisition</vt:lpstr>
      <vt:lpstr>Detector signal acquisition</vt:lpstr>
      <vt:lpstr>Detector signal acquisition</vt:lpstr>
      <vt:lpstr>Detector signal acquisition</vt:lpstr>
      <vt:lpstr>Detector signal acquisition</vt:lpstr>
      <vt:lpstr>D2R2 performances</vt:lpstr>
      <vt:lpstr>D2R2 performances</vt:lpstr>
      <vt:lpstr>D2R2 performances</vt:lpstr>
      <vt:lpstr>Detector signal acquisition &amp; conversion</vt:lpstr>
      <vt:lpstr>Detector signal acquisition &amp; conversion</vt:lpstr>
      <vt:lpstr>Detector signal acquisition &amp; conversion</vt:lpstr>
      <vt:lpstr>System characterization setup</vt:lpstr>
      <vt:lpstr>what’s next ?</vt:lpstr>
      <vt:lpstr>Thank you for your attention !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CHAMINADE Thomas</dc:creator>
  <cp:lastModifiedBy>ALLAIRE Hugo</cp:lastModifiedBy>
  <cp:revision>542</cp:revision>
  <cp:lastPrinted>2013-09-04T15:41:21Z</cp:lastPrinted>
  <dcterms:created xsi:type="dcterms:W3CDTF">2016-11-30T14:44:15Z</dcterms:created>
  <dcterms:modified xsi:type="dcterms:W3CDTF">2022-03-24T08:51:08Z</dcterms:modified>
</cp:coreProperties>
</file>