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701" r:id="rId2"/>
    <p:sldId id="711" r:id="rId3"/>
    <p:sldId id="700" r:id="rId4"/>
    <p:sldId id="699" r:id="rId5"/>
    <p:sldId id="712" r:id="rId6"/>
    <p:sldId id="702" r:id="rId7"/>
    <p:sldId id="704" r:id="rId8"/>
    <p:sldId id="706" r:id="rId9"/>
    <p:sldId id="713" r:id="rId10"/>
    <p:sldId id="717" r:id="rId11"/>
    <p:sldId id="714" r:id="rId12"/>
    <p:sldId id="709" r:id="rId13"/>
    <p:sldId id="718" r:id="rId14"/>
    <p:sldId id="715" r:id="rId15"/>
    <p:sldId id="424" r:id="rId16"/>
    <p:sldId id="596" r:id="rId17"/>
    <p:sldId id="597" r:id="rId18"/>
    <p:sldId id="599" r:id="rId19"/>
    <p:sldId id="451" r:id="rId20"/>
    <p:sldId id="696" r:id="rId21"/>
    <p:sldId id="687" r:id="rId22"/>
    <p:sldId id="602" r:id="rId23"/>
    <p:sldId id="603" r:id="rId24"/>
    <p:sldId id="707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 snapToGrid="0">
      <p:cViewPr varScale="1">
        <p:scale>
          <a:sx n="80" d="100"/>
          <a:sy n="80" d="100"/>
        </p:scale>
        <p:origin x="47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6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67.wmf"/><Relationship Id="rId6" Type="http://schemas.openxmlformats.org/officeDocument/2006/relationships/image" Target="../media/image75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07BB2-DCAF-4C28-B933-F7946CCAEE34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3D7DC-0AD1-4E29-B714-F2877E4CCC3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666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7462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2" y="169116"/>
            <a:ext cx="9534855" cy="488983"/>
          </a:xfrm>
        </p:spPr>
        <p:txBody>
          <a:bodyPr>
            <a:normAutofit/>
          </a:bodyPr>
          <a:lstStyle>
            <a:lvl1pPr algn="ctr">
              <a:defRPr sz="2716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69017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28424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" y="0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2" y="169116"/>
            <a:ext cx="9534855" cy="488983"/>
          </a:xfrm>
        </p:spPr>
        <p:txBody>
          <a:bodyPr>
            <a:normAutofit/>
          </a:bodyPr>
          <a:lstStyle>
            <a:lvl1pPr algn="ctr">
              <a:defRPr sz="2716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60846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9290368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65081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46770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766588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450123" y="6493265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5201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91256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" y="0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71659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39946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9032" y="364731"/>
            <a:ext cx="10513938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825446"/>
            <a:ext cx="10513938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450327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09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/>
  <p:txStyles>
    <p:titleStyle>
      <a:lvl1pPr algn="l" defTabSz="1034826" rtl="0" eaLnBrk="1" latinLnBrk="0" hangingPunct="1">
        <a:lnSpc>
          <a:spcPct val="90000"/>
        </a:lnSpc>
        <a:spcBef>
          <a:spcPct val="0"/>
        </a:spcBef>
        <a:buNone/>
        <a:defRPr sz="49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07" indent="-258707" algn="l" defTabSz="1034826" rtl="0" eaLnBrk="1" latinLnBrk="0" hangingPunct="1">
        <a:lnSpc>
          <a:spcPct val="90000"/>
        </a:lnSpc>
        <a:spcBef>
          <a:spcPts val="1132"/>
        </a:spcBef>
        <a:buFont typeface="Arial" panose="020B0604020202020204" pitchFamily="34" charset="0"/>
        <a:buChar char="•"/>
        <a:defRPr sz="3169" kern="1200">
          <a:solidFill>
            <a:schemeClr val="tx1"/>
          </a:solidFill>
          <a:latin typeface="+mn-lt"/>
          <a:ea typeface="+mn-ea"/>
          <a:cs typeface="+mn-cs"/>
        </a:defRPr>
      </a:lvl1pPr>
      <a:lvl2pPr marL="77612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716" kern="1200">
          <a:solidFill>
            <a:schemeClr val="tx1"/>
          </a:solidFill>
          <a:latin typeface="+mn-lt"/>
          <a:ea typeface="+mn-ea"/>
          <a:cs typeface="+mn-cs"/>
        </a:defRPr>
      </a:lvl2pPr>
      <a:lvl3pPr marL="129353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81094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32836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84577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36318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880599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39801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1pPr>
      <a:lvl2pPr marL="51741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2pPr>
      <a:lvl3pPr marL="103482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3pPr>
      <a:lvl4pPr marL="155224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06965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58706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104479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62189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13930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png"/><Relationship Id="rId5" Type="http://schemas.openxmlformats.org/officeDocument/2006/relationships/image" Target="../media/image47.e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2.png"/><Relationship Id="rId5" Type="http://schemas.openxmlformats.org/officeDocument/2006/relationships/image" Target="../media/image50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84.png"/><Relationship Id="rId7" Type="http://schemas.microsoft.com/office/2007/relationships/hdphoto" Target="../media/hdphoto1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7" Type="http://schemas.openxmlformats.org/officeDocument/2006/relationships/image" Target="../media/image5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8.emf"/><Relationship Id="rId4" Type="http://schemas.openxmlformats.org/officeDocument/2006/relationships/image" Target="../media/image840.png"/><Relationship Id="rId9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30.png"/><Relationship Id="rId7" Type="http://schemas.openxmlformats.org/officeDocument/2006/relationships/image" Target="../media/image5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5" Type="http://schemas.openxmlformats.org/officeDocument/2006/relationships/image" Target="../media/image29.png"/><Relationship Id="rId10" Type="http://schemas.openxmlformats.org/officeDocument/2006/relationships/image" Target="../media/image92.png"/><Relationship Id="rId4" Type="http://schemas.openxmlformats.org/officeDocument/2006/relationships/image" Target="../media/image840.png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0.png"/><Relationship Id="rId3" Type="http://schemas.openxmlformats.org/officeDocument/2006/relationships/image" Target="../media/image84.png"/><Relationship Id="rId7" Type="http://schemas.microsoft.com/office/2007/relationships/hdphoto" Target="../media/hdphoto1.wdp"/><Relationship Id="rId12" Type="http://schemas.openxmlformats.org/officeDocument/2006/relationships/hyperlink" Target="https://commons.wikimedia.org/wiki/File:Winking-smiley.svg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jpeg"/><Relationship Id="rId10" Type="http://schemas.openxmlformats.org/officeDocument/2006/relationships/hyperlink" Target="https://commons.wikimedia.org/wiki/File:Sad_smiley_yellow_simple.svg" TargetMode="External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2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66.wmf"/><Relationship Id="rId4" Type="http://schemas.openxmlformats.org/officeDocument/2006/relationships/image" Target="../media/image63.wmf"/><Relationship Id="rId9" Type="http://schemas.openxmlformats.org/officeDocument/2006/relationships/oleObject" Target="../embeddings/oleObject8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image" Target="../media/image68.pn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0.png"/><Relationship Id="rId5" Type="http://schemas.openxmlformats.org/officeDocument/2006/relationships/image" Target="../media/image49.png"/><Relationship Id="rId4" Type="http://schemas.openxmlformats.org/officeDocument/2006/relationships/image" Target="../media/image6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13" Type="http://schemas.openxmlformats.org/officeDocument/2006/relationships/oleObject" Target="../embeddings/oleObject13.bin"/><Relationship Id="rId3" Type="http://schemas.openxmlformats.org/officeDocument/2006/relationships/image" Target="../media/image68.png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73.wmf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75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5" Type="http://schemas.openxmlformats.org/officeDocument/2006/relationships/oleObject" Target="../embeddings/oleObject14.bin"/><Relationship Id="rId10" Type="http://schemas.openxmlformats.org/officeDocument/2006/relationships/image" Target="../media/image72.wmf"/><Relationship Id="rId4" Type="http://schemas.openxmlformats.org/officeDocument/2006/relationships/image" Target="../media/image69.e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74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5" Type="http://schemas.openxmlformats.org/officeDocument/2006/relationships/image" Target="../media/image27.jpg"/><Relationship Id="rId10" Type="http://schemas.openxmlformats.org/officeDocument/2006/relationships/image" Target="../media/image22.jpeg"/><Relationship Id="rId4" Type="http://schemas.openxmlformats.org/officeDocument/2006/relationships/image" Target="../media/image16.jp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png"/><Relationship Id="rId7" Type="http://schemas.openxmlformats.org/officeDocument/2006/relationships/image" Target="../media/image34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jpeg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1633729" y="1170432"/>
            <a:ext cx="8595359" cy="1591788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Meeting FCC-</a:t>
            </a:r>
            <a:r>
              <a:rPr lang="en-US" sz="4000" dirty="0" err="1"/>
              <a:t>ee</a:t>
            </a:r>
            <a:endParaRPr lang="en-US" sz="4000" dirty="0"/>
          </a:p>
          <a:p>
            <a:pPr algn="ctr"/>
            <a:r>
              <a:rPr lang="en-US" sz="4000" dirty="0"/>
              <a:t>Vacuum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294967295"/>
          </p:nvPr>
        </p:nvSpPr>
        <p:spPr>
          <a:xfrm>
            <a:off x="9234343" y="6467913"/>
            <a:ext cx="2741673" cy="364730"/>
          </a:xfrm>
        </p:spPr>
        <p:txBody>
          <a:bodyPr/>
          <a:lstStyle/>
          <a:p>
            <a:pPr marL="0" marR="0" lvl="0" indent="0" algn="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35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1372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35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itre 8">
            <a:extLst>
              <a:ext uri="{FF2B5EF4-FFF2-40B4-BE49-F238E27FC236}">
                <a16:creationId xmlns:a16="http://schemas.microsoft.com/office/drawing/2014/main" id="{B5680CA7-B489-4FB5-8168-6F283324C017}"/>
              </a:ext>
            </a:extLst>
          </p:cNvPr>
          <p:cNvSpPr txBox="1">
            <a:spLocks/>
          </p:cNvSpPr>
          <p:nvPr/>
        </p:nvSpPr>
        <p:spPr>
          <a:xfrm>
            <a:off x="1" y="4259434"/>
            <a:ext cx="12192000" cy="488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10348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</a:rPr>
              <a:t>Suheyla BILGEN – Bruno MERCIER – </a:t>
            </a:r>
            <a:r>
              <a:rPr lang="en-US" sz="3200" dirty="0" err="1">
                <a:solidFill>
                  <a:schemeClr val="tx1"/>
                </a:solidFill>
              </a:rPr>
              <a:t>Gaël</a:t>
            </a:r>
            <a:r>
              <a:rPr lang="en-US" sz="3200" dirty="0">
                <a:solidFill>
                  <a:schemeClr val="tx1"/>
                </a:solidFill>
              </a:rPr>
              <a:t> SATTONNAY</a:t>
            </a:r>
            <a:endParaRPr lang="en-US" sz="3200" dirty="0"/>
          </a:p>
        </p:txBody>
      </p:sp>
      <p:sp>
        <p:nvSpPr>
          <p:cNvPr id="11" name="Titre 8">
            <a:extLst>
              <a:ext uri="{FF2B5EF4-FFF2-40B4-BE49-F238E27FC236}">
                <a16:creationId xmlns:a16="http://schemas.microsoft.com/office/drawing/2014/main" id="{B1835DEB-C991-4267-9FB0-B41A2D16199F}"/>
              </a:ext>
            </a:extLst>
          </p:cNvPr>
          <p:cNvSpPr txBox="1">
            <a:spLocks/>
          </p:cNvSpPr>
          <p:nvPr/>
        </p:nvSpPr>
        <p:spPr>
          <a:xfrm>
            <a:off x="0" y="4819461"/>
            <a:ext cx="12192000" cy="709833"/>
          </a:xfrm>
          <a:prstGeom prst="rect">
            <a:avLst/>
          </a:prstGeom>
        </p:spPr>
        <p:txBody>
          <a:bodyPr vert="horz" lIns="103486" tIns="51743" rIns="103486" bIns="517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34826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</a:rPr>
              <a:t>MAVERICS team at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</a:rPr>
              <a:t>IJCLab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</a:rPr>
              <a:t> / IN2P3</a:t>
            </a:r>
          </a:p>
          <a:p>
            <a:pPr algn="ctr" defTabSz="1034826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November 16, 2021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519576-8FBC-4FDC-B16B-6498D4274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675" y="4294733"/>
            <a:ext cx="1902659" cy="10603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1FCB2F8-A753-4C8D-9029-ECC5BD984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4" y="4067930"/>
            <a:ext cx="786384" cy="1287116"/>
          </a:xfrm>
          <a:prstGeom prst="rect">
            <a:avLst/>
          </a:prstGeom>
        </p:spPr>
      </p:pic>
      <p:sp>
        <p:nvSpPr>
          <p:cNvPr id="9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7566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</p:spTree>
    <p:extLst>
      <p:ext uri="{BB962C8B-B14F-4D97-AF65-F5344CB8AC3E}">
        <p14:creationId xmlns:p14="http://schemas.microsoft.com/office/powerpoint/2010/main" val="356366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>
                <a:latin typeface="+mn-lt"/>
              </a:rPr>
              <a:t>NEG </a:t>
            </a:r>
            <a:r>
              <a:rPr lang="fr-FR" sz="3200" dirty="0" err="1">
                <a:latin typeface="+mn-lt"/>
              </a:rPr>
              <a:t>coating</a:t>
            </a:r>
            <a:r>
              <a:rPr lang="fr-FR" sz="3200" dirty="0">
                <a:latin typeface="+mn-lt"/>
              </a:rPr>
              <a:t> – </a:t>
            </a:r>
            <a:r>
              <a:rPr lang="fr-FR" sz="3200" dirty="0" err="1">
                <a:latin typeface="+mn-lt"/>
              </a:rPr>
              <a:t>preliminary</a:t>
            </a:r>
            <a:r>
              <a:rPr lang="fr-FR" sz="3200" dirty="0">
                <a:latin typeface="+mn-lt"/>
              </a:rPr>
              <a:t> </a:t>
            </a:r>
            <a:r>
              <a:rPr lang="fr-FR" sz="3200" dirty="0" err="1">
                <a:latin typeface="+mn-lt"/>
              </a:rPr>
              <a:t>results</a:t>
            </a:r>
            <a:endParaRPr lang="fr-FR" sz="3200" dirty="0">
              <a:latin typeface="+mn-lt"/>
            </a:endParaRPr>
          </a:p>
        </p:txBody>
      </p:sp>
      <p:sp>
        <p:nvSpPr>
          <p:cNvPr id="5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5534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2" y="1114866"/>
            <a:ext cx="4968056" cy="341657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51" y="4669529"/>
            <a:ext cx="4727553" cy="1505185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44" y="1068561"/>
            <a:ext cx="2713637" cy="2035227"/>
          </a:xfrm>
          <a:prstGeom prst="rect">
            <a:avLst/>
          </a:prstGeom>
        </p:spPr>
      </p:pic>
      <p:grpSp>
        <p:nvGrpSpPr>
          <p:cNvPr id="30" name="Groupe 29"/>
          <p:cNvGrpSpPr/>
          <p:nvPr/>
        </p:nvGrpSpPr>
        <p:grpSpPr>
          <a:xfrm>
            <a:off x="8346219" y="1055496"/>
            <a:ext cx="3610186" cy="2044635"/>
            <a:chOff x="7617429" y="3887942"/>
            <a:chExt cx="3610186" cy="2044635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1435" y="3887942"/>
              <a:ext cx="2726180" cy="2044635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7617429" y="4526002"/>
              <a:ext cx="902811" cy="370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811" b="1" dirty="0">
                  <a:solidFill>
                    <a:srgbClr val="FF6700"/>
                  </a:solidFill>
                </a:rPr>
                <a:t>270 nm</a:t>
              </a:r>
              <a:endParaRPr lang="fr-FR" sz="1811" dirty="0"/>
            </a:p>
          </p:txBody>
        </p:sp>
        <p:cxnSp>
          <p:nvCxnSpPr>
            <p:cNvPr id="29" name="Connecteur droit avec flèche 28"/>
            <p:cNvCxnSpPr/>
            <p:nvPr/>
          </p:nvCxnSpPr>
          <p:spPr>
            <a:xfrm>
              <a:off x="8525383" y="4527104"/>
              <a:ext cx="0" cy="368797"/>
            </a:xfrm>
            <a:prstGeom prst="straightConnector1">
              <a:avLst/>
            </a:prstGeom>
            <a:ln>
              <a:solidFill>
                <a:srgbClr val="FF67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>
            <a:off x="9259317" y="2109559"/>
            <a:ext cx="2932683" cy="971375"/>
            <a:chOff x="8925743" y="4882254"/>
            <a:chExt cx="3623296" cy="1573091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743" y="4882254"/>
              <a:ext cx="3332221" cy="1573091"/>
            </a:xfrm>
            <a:prstGeom prst="rect">
              <a:avLst/>
            </a:prstGeom>
          </p:spPr>
        </p:pic>
        <p:sp>
          <p:nvSpPr>
            <p:cNvPr id="27" name="ZoneTexte 26"/>
            <p:cNvSpPr txBox="1"/>
            <p:nvPr/>
          </p:nvSpPr>
          <p:spPr>
            <a:xfrm>
              <a:off x="11138084" y="5040059"/>
              <a:ext cx="1410955" cy="11962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rgbClr val="FF6700"/>
                  </a:solidFill>
                </a:rPr>
                <a:t>25,4at% Zr</a:t>
              </a:r>
            </a:p>
            <a:p>
              <a:r>
                <a:rPr lang="fr-FR" sz="1400" b="1" dirty="0">
                  <a:solidFill>
                    <a:srgbClr val="FF6700"/>
                  </a:solidFill>
                </a:rPr>
                <a:t>39,5at% Ti</a:t>
              </a:r>
            </a:p>
            <a:p>
              <a:r>
                <a:rPr lang="fr-FR" sz="1400" b="1" dirty="0">
                  <a:solidFill>
                    <a:srgbClr val="FF6700"/>
                  </a:solidFill>
                </a:rPr>
                <a:t>35,1at% V</a:t>
              </a:r>
            </a:p>
          </p:txBody>
        </p: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582B5337-43EA-4849-9BFD-8D4C86AA27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7" t="62164" r="13410" b="9905"/>
          <a:stretch/>
        </p:blipFill>
        <p:spPr bwMode="auto">
          <a:xfrm>
            <a:off x="7442116" y="5080242"/>
            <a:ext cx="2118769" cy="1396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9745" y="3486608"/>
            <a:ext cx="4743509" cy="1269581"/>
          </a:xfrm>
          <a:prstGeom prst="rect">
            <a:avLst/>
          </a:prstGeom>
        </p:spPr>
      </p:pic>
      <p:sp>
        <p:nvSpPr>
          <p:cNvPr id="34" name="Text Box 7">
            <a:extLst>
              <a:ext uri="{FF2B5EF4-FFF2-40B4-BE49-F238E27FC236}">
                <a16:creationId xmlns:a16="http://schemas.microsoft.com/office/drawing/2014/main" id="{1FCA7AF6-1109-4058-A118-B9D1DB171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7345" y="3175417"/>
            <a:ext cx="29883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</a:pPr>
            <a:r>
              <a:rPr lang="fr-FR" altLang="fr-FR" sz="2000" b="1" dirty="0">
                <a:solidFill>
                  <a:srgbClr val="00294B"/>
                </a:solidFill>
              </a:rPr>
              <a:t>XPS</a:t>
            </a:r>
          </a:p>
        </p:txBody>
      </p:sp>
      <p:sp>
        <p:nvSpPr>
          <p:cNvPr id="35" name="Text Box 7">
            <a:extLst>
              <a:ext uri="{FF2B5EF4-FFF2-40B4-BE49-F238E27FC236}">
                <a16:creationId xmlns:a16="http://schemas.microsoft.com/office/drawing/2014/main" id="{1FCA7AF6-1109-4058-A118-B9D1DB171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4048" y="717363"/>
            <a:ext cx="29883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</a:pPr>
            <a:r>
              <a:rPr lang="fr-FR" altLang="fr-FR" sz="2000" b="1" dirty="0">
                <a:solidFill>
                  <a:srgbClr val="00294B"/>
                </a:solidFill>
              </a:rPr>
              <a:t>SEM </a:t>
            </a:r>
          </a:p>
        </p:txBody>
      </p:sp>
      <p:sp>
        <p:nvSpPr>
          <p:cNvPr id="36" name="Text Box 7">
            <a:extLst>
              <a:ext uri="{FF2B5EF4-FFF2-40B4-BE49-F238E27FC236}">
                <a16:creationId xmlns:a16="http://schemas.microsoft.com/office/drawing/2014/main" id="{1FCA7AF6-1109-4058-A118-B9D1DB171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1712" y="4738768"/>
            <a:ext cx="29883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</a:pPr>
            <a:r>
              <a:rPr lang="fr-FR" altLang="fr-FR" b="1" dirty="0">
                <a:solidFill>
                  <a:srgbClr val="00294B"/>
                </a:solidFill>
              </a:rPr>
              <a:t>XRD</a:t>
            </a:r>
          </a:p>
        </p:txBody>
      </p:sp>
    </p:spTree>
    <p:extLst>
      <p:ext uri="{BB962C8B-B14F-4D97-AF65-F5344CB8AC3E}">
        <p14:creationId xmlns:p14="http://schemas.microsoft.com/office/powerpoint/2010/main" val="181117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>
                <a:latin typeface="+mn-lt"/>
              </a:rPr>
              <a:t>Plan</a:t>
            </a:r>
          </a:p>
        </p:txBody>
      </p:sp>
      <p:sp>
        <p:nvSpPr>
          <p:cNvPr id="5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5534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  <p:sp>
        <p:nvSpPr>
          <p:cNvPr id="6" name="Espace réservé du contenu 3"/>
          <p:cNvSpPr>
            <a:spLocks noGrp="1"/>
          </p:cNvSpPr>
          <p:nvPr>
            <p:ph sz="half" idx="2"/>
          </p:nvPr>
        </p:nvSpPr>
        <p:spPr>
          <a:xfrm>
            <a:off x="142240" y="1884839"/>
            <a:ext cx="11927840" cy="3685030"/>
          </a:xfrm>
        </p:spPr>
        <p:txBody>
          <a:bodyPr/>
          <a:lstStyle/>
          <a:p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Contexte équipe MAVERICS-IJCLAB/IN2P3</a:t>
            </a:r>
          </a:p>
          <a:p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Présentation plateforme </a:t>
            </a:r>
            <a:r>
              <a:rPr lang="fr-FR" b="1" dirty="0" err="1">
                <a:solidFill>
                  <a:schemeClr val="bg1">
                    <a:lumMod val="85000"/>
                  </a:schemeClr>
                </a:solidFill>
              </a:rPr>
              <a:t>Vide&amp;Surfaces</a:t>
            </a:r>
            <a:endParaRPr lang="fr-FR" b="1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Exemple : NEG</a:t>
            </a:r>
          </a:p>
          <a:p>
            <a:r>
              <a:rPr lang="fr-FR" b="1" dirty="0"/>
              <a:t>Collaboration CERN 2018-2020 : mesures </a:t>
            </a:r>
            <a:r>
              <a:rPr lang="fr-FR" b="1" dirty="0" err="1"/>
              <a:t>VPS+désorption</a:t>
            </a:r>
            <a:r>
              <a:rPr lang="fr-FR" b="1" dirty="0"/>
              <a:t> ionique</a:t>
            </a:r>
          </a:p>
          <a:p>
            <a:r>
              <a:rPr lang="fr-FR" b="1" dirty="0" smtClean="0">
                <a:solidFill>
                  <a:schemeClr val="bg1">
                    <a:lumMod val="85000"/>
                  </a:schemeClr>
                </a:solidFill>
              </a:rPr>
              <a:t>Simulation Vide dynamique DYVACS</a:t>
            </a:r>
          </a:p>
          <a:p>
            <a:r>
              <a:rPr lang="fr-FR" b="1" dirty="0" smtClean="0">
                <a:solidFill>
                  <a:schemeClr val="bg1">
                    <a:lumMod val="85000"/>
                  </a:schemeClr>
                </a:solidFill>
              </a:rPr>
              <a:t>Propositions</a:t>
            </a:r>
            <a:endParaRPr lang="fr-FR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5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Collab</a:t>
            </a:r>
            <a:r>
              <a:rPr lang="fr-FR" dirty="0"/>
              <a:t> CERN – V. </a:t>
            </a:r>
            <a:r>
              <a:rPr lang="fr-FR" dirty="0" err="1"/>
              <a:t>Baglin</a:t>
            </a:r>
            <a:r>
              <a:rPr lang="fr-FR" dirty="0"/>
              <a:t> – Thèse S. </a:t>
            </a:r>
            <a:r>
              <a:rPr lang="fr-FR" dirty="0" err="1"/>
              <a:t>Bilgen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15353" t="21023" r="14995" b="43856"/>
          <a:stretch/>
        </p:blipFill>
        <p:spPr>
          <a:xfrm>
            <a:off x="118057" y="1423715"/>
            <a:ext cx="7460949" cy="2116152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497840" y="5324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6679541"/>
              </p:ext>
            </p:extLst>
          </p:nvPr>
        </p:nvGraphicFramePr>
        <p:xfrm>
          <a:off x="7859212" y="625704"/>
          <a:ext cx="4340789" cy="5829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2" name="Graph" r:id="rId4" imgW="3428362" imgH="4921130" progId="Origin50.Graph">
                  <p:embed/>
                </p:oleObj>
              </mc:Choice>
              <mc:Fallback>
                <p:oleObj name="Graph" r:id="rId4" imgW="3428362" imgH="4921130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502"/>
                      <a:stretch>
                        <a:fillRect/>
                      </a:stretch>
                    </p:blipFill>
                    <p:spPr bwMode="auto">
                      <a:xfrm>
                        <a:off x="7859212" y="625704"/>
                        <a:ext cx="4340789" cy="58296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5534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1FCA7AF6-1109-4058-A118-B9D1DB171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0432" y="725918"/>
            <a:ext cx="29883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</a:pPr>
            <a:r>
              <a:rPr lang="fr-FR" altLang="fr-FR" sz="2000" b="1" dirty="0">
                <a:solidFill>
                  <a:srgbClr val="00294B"/>
                </a:solidFill>
              </a:rPr>
              <a:t>Vacuum Pilot </a:t>
            </a:r>
            <a:r>
              <a:rPr lang="fr-FR" altLang="fr-FR" sz="2000" b="1" dirty="0" err="1">
                <a:solidFill>
                  <a:srgbClr val="00294B"/>
                </a:solidFill>
              </a:rPr>
              <a:t>Sector</a:t>
            </a:r>
            <a:r>
              <a:rPr lang="fr-FR" altLang="fr-FR" sz="2000" b="1" dirty="0">
                <a:solidFill>
                  <a:srgbClr val="00294B"/>
                </a:solidFill>
              </a:rPr>
              <a:t> 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1318276" y="3842042"/>
            <a:ext cx="4071896" cy="1841371"/>
            <a:chOff x="2508968" y="2778564"/>
            <a:chExt cx="6743700" cy="3307110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968" y="3322611"/>
              <a:ext cx="6743700" cy="1919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Straight Arrow Connector 7"/>
            <p:cNvCxnSpPr/>
            <p:nvPr/>
          </p:nvCxnSpPr>
          <p:spPr>
            <a:xfrm flipH="1">
              <a:off x="6867296" y="3092261"/>
              <a:ext cx="397546" cy="454008"/>
            </a:xfrm>
            <a:prstGeom prst="straightConnector1">
              <a:avLst/>
            </a:prstGeom>
            <a:noFill/>
            <a:ln w="12700" cap="flat" cmpd="sng" algn="ctr">
              <a:solidFill>
                <a:srgbClr val="70AD47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18" name="TextBox 8"/>
            <p:cNvSpPr txBox="1"/>
            <p:nvPr/>
          </p:nvSpPr>
          <p:spPr>
            <a:xfrm>
              <a:off x="6844067" y="2778564"/>
              <a:ext cx="1253834" cy="338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Vacuum port</a:t>
              </a:r>
            </a:p>
          </p:txBody>
        </p:sp>
        <p:cxnSp>
          <p:nvCxnSpPr>
            <p:cNvPr id="19" name="Straight Arrow Connector 10"/>
            <p:cNvCxnSpPr/>
            <p:nvPr/>
          </p:nvCxnSpPr>
          <p:spPr>
            <a:xfrm flipH="1" flipV="1">
              <a:off x="6895252" y="5149043"/>
              <a:ext cx="114039" cy="206734"/>
            </a:xfrm>
            <a:prstGeom prst="straightConnector1">
              <a:avLst/>
            </a:prstGeom>
            <a:noFill/>
            <a:ln w="12700" cap="flat" cmpd="sng" algn="ctr">
              <a:solidFill>
                <a:srgbClr val="70AD47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20" name="TextBox 11"/>
            <p:cNvSpPr txBox="1"/>
            <p:nvPr/>
          </p:nvSpPr>
          <p:spPr>
            <a:xfrm>
              <a:off x="6637925" y="5446134"/>
              <a:ext cx="1253834" cy="338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Vacuum port</a:t>
              </a:r>
            </a:p>
          </p:txBody>
        </p:sp>
        <p:sp>
          <p:nvSpPr>
            <p:cNvPr id="21" name="TextBox 15"/>
            <p:cNvSpPr txBox="1"/>
            <p:nvPr/>
          </p:nvSpPr>
          <p:spPr>
            <a:xfrm>
              <a:off x="4689218" y="2938373"/>
              <a:ext cx="1186448" cy="338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Instruments</a:t>
              </a:r>
            </a:p>
          </p:txBody>
        </p:sp>
        <p:cxnSp>
          <p:nvCxnSpPr>
            <p:cNvPr id="22" name="Straight Arrow Connector 16"/>
            <p:cNvCxnSpPr/>
            <p:nvPr/>
          </p:nvCxnSpPr>
          <p:spPr>
            <a:xfrm>
              <a:off x="5330151" y="3246149"/>
              <a:ext cx="415992" cy="1103214"/>
            </a:xfrm>
            <a:prstGeom prst="straightConnector1">
              <a:avLst/>
            </a:prstGeom>
            <a:noFill/>
            <a:ln w="12700" cap="flat" cmpd="sng" algn="ctr">
              <a:solidFill>
                <a:srgbClr val="70AD47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23" name="Straight Arrow Connector 19"/>
            <p:cNvCxnSpPr/>
            <p:nvPr/>
          </p:nvCxnSpPr>
          <p:spPr>
            <a:xfrm>
              <a:off x="5282443" y="3240531"/>
              <a:ext cx="95416" cy="968042"/>
            </a:xfrm>
            <a:prstGeom prst="straightConnector1">
              <a:avLst/>
            </a:prstGeom>
            <a:noFill/>
            <a:ln w="12700" cap="flat" cmpd="sng" algn="ctr">
              <a:solidFill>
                <a:srgbClr val="70AD47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>
            <a:xfrm flipV="1">
              <a:off x="5634824" y="4540195"/>
              <a:ext cx="461176" cy="815582"/>
            </a:xfrm>
            <a:prstGeom prst="straightConnector1">
              <a:avLst/>
            </a:prstGeom>
            <a:noFill/>
            <a:ln w="12700" cap="flat" cmpd="sng" algn="ctr">
              <a:solidFill>
                <a:srgbClr val="70AD47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5315638" y="5378995"/>
              <a:ext cx="638373" cy="338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Liner</a:t>
              </a:r>
            </a:p>
          </p:txBody>
        </p:sp>
        <p:cxnSp>
          <p:nvCxnSpPr>
            <p:cNvPr id="26" name="Straight Arrow Connector 27"/>
            <p:cNvCxnSpPr/>
            <p:nvPr/>
          </p:nvCxnSpPr>
          <p:spPr>
            <a:xfrm flipV="1">
              <a:off x="4689429" y="4692595"/>
              <a:ext cx="461176" cy="815582"/>
            </a:xfrm>
            <a:prstGeom prst="straightConnector1">
              <a:avLst/>
            </a:prstGeom>
            <a:noFill/>
            <a:ln w="12700" cap="flat" cmpd="sng" algn="ctr">
              <a:solidFill>
                <a:srgbClr val="70AD47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27" name="TextBox 28"/>
            <p:cNvSpPr txBox="1"/>
            <p:nvPr/>
          </p:nvSpPr>
          <p:spPr>
            <a:xfrm>
              <a:off x="4156853" y="5531394"/>
              <a:ext cx="1065152" cy="5542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Vacuum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enveloppe</a:t>
              </a:r>
            </a:p>
          </p:txBody>
        </p:sp>
      </p:grpSp>
      <p:sp>
        <p:nvSpPr>
          <p:cNvPr id="28" name="Ellipse 27"/>
          <p:cNvSpPr/>
          <p:nvPr/>
        </p:nvSpPr>
        <p:spPr>
          <a:xfrm>
            <a:off x="5390172" y="1126028"/>
            <a:ext cx="1205700" cy="17512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/>
          <p:cNvCxnSpPr>
            <a:stCxn id="28" idx="7"/>
          </p:cNvCxnSpPr>
          <p:nvPr/>
        </p:nvCxnSpPr>
        <p:spPr>
          <a:xfrm>
            <a:off x="6419301" y="1382498"/>
            <a:ext cx="1359195" cy="763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80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Collab</a:t>
            </a:r>
            <a:r>
              <a:rPr lang="fr-FR" dirty="0"/>
              <a:t> CERN – V. </a:t>
            </a:r>
            <a:r>
              <a:rPr lang="fr-FR" dirty="0" err="1"/>
              <a:t>Baglin</a:t>
            </a:r>
            <a:r>
              <a:rPr lang="fr-FR" dirty="0"/>
              <a:t> – Thèse S. </a:t>
            </a:r>
            <a:r>
              <a:rPr lang="fr-FR" dirty="0" err="1"/>
              <a:t>Bilgen</a:t>
            </a:r>
            <a:endParaRPr lang="fr-FR" dirty="0"/>
          </a:p>
        </p:txBody>
      </p:sp>
      <p:pic>
        <p:nvPicPr>
          <p:cNvPr id="8" name="Image 7"/>
          <p:cNvPicPr/>
          <p:nvPr/>
        </p:nvPicPr>
        <p:blipFill>
          <a:blip r:embed="rId3"/>
          <a:stretch>
            <a:fillRect/>
          </a:stretch>
        </p:blipFill>
        <p:spPr>
          <a:xfrm>
            <a:off x="397186" y="1533413"/>
            <a:ext cx="4638110" cy="2789115"/>
          </a:xfrm>
          <a:prstGeom prst="rect">
            <a:avLst/>
          </a:prstGeom>
        </p:spPr>
      </p:pic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id="{EAF9DD0E-8BFF-4FB8-BBA6-094CAFFA47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277745"/>
              </p:ext>
            </p:extLst>
          </p:nvPr>
        </p:nvGraphicFramePr>
        <p:xfrm>
          <a:off x="6066759" y="2522466"/>
          <a:ext cx="5895664" cy="4115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0" name="Graph" r:id="rId4" imgW="8824113" imgH="6170363" progId="Origin50.Graph">
                  <p:embed/>
                </p:oleObj>
              </mc:Choice>
              <mc:Fallback>
                <p:oleObj name="Graph" r:id="rId4" imgW="8824113" imgH="6170363" progId="Origin50.Graph">
                  <p:embed/>
                  <p:pic>
                    <p:nvPicPr>
                      <p:cNvPr id="9" name="Objet 8">
                        <a:extLst>
                          <a:ext uri="{FF2B5EF4-FFF2-40B4-BE49-F238E27FC236}">
                            <a16:creationId xmlns:a16="http://schemas.microsoft.com/office/drawing/2014/main" id="{EAF9DD0E-8BFF-4FB8-BBA6-094CAFFA47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6759" y="2522466"/>
                        <a:ext cx="5895664" cy="4115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497840" y="5324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5534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1FCA7AF6-1109-4058-A118-B9D1DB171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2045" y="749007"/>
            <a:ext cx="38722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</a:pPr>
            <a:r>
              <a:rPr lang="fr-FR" altLang="fr-FR" sz="2000" b="1" dirty="0">
                <a:solidFill>
                  <a:srgbClr val="00294B"/>
                </a:solidFill>
              </a:rPr>
              <a:t>Set up :  Ion </a:t>
            </a:r>
            <a:r>
              <a:rPr lang="fr-FR" altLang="fr-FR" sz="2000" b="1" dirty="0" err="1">
                <a:solidFill>
                  <a:srgbClr val="00294B"/>
                </a:solidFill>
              </a:rPr>
              <a:t>stimulated</a:t>
            </a:r>
            <a:r>
              <a:rPr lang="fr-FR" altLang="fr-FR" sz="2000" b="1" dirty="0">
                <a:solidFill>
                  <a:srgbClr val="00294B"/>
                </a:solidFill>
              </a:rPr>
              <a:t> </a:t>
            </a:r>
            <a:r>
              <a:rPr lang="fr-FR" altLang="fr-FR" sz="2000" b="1" dirty="0" err="1">
                <a:solidFill>
                  <a:srgbClr val="00294B"/>
                </a:solidFill>
              </a:rPr>
              <a:t>desorption</a:t>
            </a:r>
            <a:endParaRPr lang="fr-FR" altLang="fr-FR" sz="2000" b="1" dirty="0">
              <a:solidFill>
                <a:srgbClr val="00294B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95DC5E0-DF1B-46F9-849C-E2CFB41BCC66}"/>
              </a:ext>
            </a:extLst>
          </p:cNvPr>
          <p:cNvSpPr txBox="1"/>
          <p:nvPr/>
        </p:nvSpPr>
        <p:spPr>
          <a:xfrm>
            <a:off x="628845" y="4543489"/>
            <a:ext cx="414101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base pressure: </a:t>
            </a:r>
            <a:r>
              <a:rPr lang="en-GB" dirty="0"/>
              <a:t>5x10</a:t>
            </a:r>
            <a:r>
              <a:rPr lang="en-GB" baseline="30000" dirty="0"/>
              <a:t>-10</a:t>
            </a:r>
            <a:r>
              <a:rPr lang="en-GB" dirty="0"/>
              <a:t> mbar 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Gases used: </a:t>
            </a:r>
            <a:r>
              <a:rPr lang="en-GB" sz="2000" dirty="0" err="1"/>
              <a:t>Ar</a:t>
            </a:r>
            <a:r>
              <a:rPr lang="en-GB" sz="2000" dirty="0"/>
              <a:t>, H2, 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Continuous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Beam current: </a:t>
            </a:r>
            <a:r>
              <a:rPr lang="en-GB" dirty="0" err="1"/>
              <a:t>pA</a:t>
            </a:r>
            <a:r>
              <a:rPr lang="en-GB" dirty="0"/>
              <a:t> up to 300 </a:t>
            </a:r>
            <a:r>
              <a:rPr lang="en-GB" dirty="0" err="1"/>
              <a:t>nA</a:t>
            </a:r>
            <a:r>
              <a:rPr lang="en-GB" dirty="0"/>
              <a:t> 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Beam energy: 200 eV to 5keV</a:t>
            </a:r>
          </a:p>
          <a:p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8169" y="1126864"/>
            <a:ext cx="4046003" cy="166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1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>
                <a:latin typeface="+mn-lt"/>
              </a:rPr>
              <a:t>Plan</a:t>
            </a:r>
          </a:p>
        </p:txBody>
      </p:sp>
      <p:sp>
        <p:nvSpPr>
          <p:cNvPr id="5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5534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2"/>
          </p:nvPr>
        </p:nvSpPr>
        <p:spPr>
          <a:xfrm>
            <a:off x="142240" y="1884839"/>
            <a:ext cx="11927840" cy="3685030"/>
          </a:xfrm>
        </p:spPr>
        <p:txBody>
          <a:bodyPr/>
          <a:lstStyle/>
          <a:p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Contexte équipe MAVERICS-IJCLAB/IN2P3</a:t>
            </a:r>
          </a:p>
          <a:p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Présentation plateforme </a:t>
            </a:r>
            <a:r>
              <a:rPr lang="fr-FR" b="1" dirty="0" err="1">
                <a:solidFill>
                  <a:schemeClr val="bg1">
                    <a:lumMod val="85000"/>
                  </a:schemeClr>
                </a:solidFill>
              </a:rPr>
              <a:t>Vide&amp;Surfaces</a:t>
            </a:r>
            <a:endParaRPr lang="fr-FR" b="1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Exemple : NEG</a:t>
            </a:r>
          </a:p>
          <a:p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Collaboration CERN 2018-2020 : mesures </a:t>
            </a:r>
            <a:r>
              <a:rPr lang="fr-FR" b="1" dirty="0" err="1">
                <a:solidFill>
                  <a:schemeClr val="bg1">
                    <a:lumMod val="85000"/>
                  </a:schemeClr>
                </a:solidFill>
              </a:rPr>
              <a:t>VPS+désorption</a:t>
            </a:r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 ionique</a:t>
            </a:r>
          </a:p>
          <a:p>
            <a:r>
              <a:rPr lang="fr-FR" b="1" dirty="0" smtClean="0"/>
              <a:t>Simulation Vide dynamique DYVACS</a:t>
            </a:r>
          </a:p>
          <a:p>
            <a:r>
              <a:rPr lang="fr-FR" b="1" dirty="0" smtClean="0">
                <a:solidFill>
                  <a:schemeClr val="bg1">
                    <a:lumMod val="85000"/>
                  </a:schemeClr>
                </a:solidFill>
              </a:rPr>
              <a:t>Propositions</a:t>
            </a:r>
            <a:endParaRPr lang="fr-FR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00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 117">
            <a:extLst>
              <a:ext uri="{FF2B5EF4-FFF2-40B4-BE49-F238E27FC236}">
                <a16:creationId xmlns:a16="http://schemas.microsoft.com/office/drawing/2014/main" id="{7BA9029A-FFD6-4966-9518-75973F15B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39110" flipH="1">
            <a:off x="4180580" y="2911047"/>
            <a:ext cx="524300" cy="35183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1236B974-7AC0-4857-91A5-8BBAC110E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156" y="520662"/>
            <a:ext cx="9598755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2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id="{72F376CC-A7B4-4401-AA2C-CFD3555A4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26254"/>
            <a:ext cx="209058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2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2" name="Espace réservé du numéro de diapositive 8">
            <a:extLst>
              <a:ext uri="{FF2B5EF4-FFF2-40B4-BE49-F238E27FC236}">
                <a16:creationId xmlns:a16="http://schemas.microsoft.com/office/drawing/2014/main" id="{35C4CE8E-0FDB-4D2D-AD36-497CE077D898}"/>
              </a:ext>
            </a:extLst>
          </p:cNvPr>
          <p:cNvSpPr txBox="1">
            <a:spLocks/>
          </p:cNvSpPr>
          <p:nvPr/>
        </p:nvSpPr>
        <p:spPr>
          <a:xfrm>
            <a:off x="9234343" y="6467813"/>
            <a:ext cx="2741673" cy="364719"/>
          </a:xfrm>
          <a:prstGeom prst="rect">
            <a:avLst/>
          </a:prstGeom>
        </p:spPr>
        <p:txBody>
          <a:bodyPr vert="horz" lIns="103486" tIns="51743" rIns="103486" bIns="51743" rtlCol="0" anchor="ctr"/>
          <a:lstStyle>
            <a:defPPr>
              <a:defRPr lang="fr-FR"/>
            </a:defPPr>
            <a:lvl1pPr algn="r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35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1372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35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E048132-423E-4224-8F24-C3A991E43891}"/>
                  </a:ext>
                </a:extLst>
              </p:cNvPr>
              <p:cNvSpPr/>
              <p:nvPr/>
            </p:nvSpPr>
            <p:spPr>
              <a:xfrm>
                <a:off x="2347255" y="984166"/>
                <a:ext cx="7855274" cy="669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f>
                      <m:f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fr-FR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𝝏</m:t>
                            </m:r>
                          </m:e>
                          <m:sup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sSub>
                          <m:sSubPr>
                            <m:ctrlPr>
                              <a:rPr kumimoji="0" lang="fr-FR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𝒋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kumimoji="0" lang="fr-FR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𝝏</m:t>
                            </m:r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kumimoji="0" lang="fr-FR" sz="2263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US" sz="2263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𝒊𝒐𝒏</m:t>
                        </m:r>
                        <m:r>
                          <a:rPr kumimoji="0" lang="en-US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r>
                      <m:rPr>
                        <m:nor/>
                      </m:rPr>
                      <a:rPr kumimoji="0" lang="en-US" sz="2263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+ </m:t>
                    </m:r>
                    <m:sSub>
                      <m:sSubPr>
                        <m:ctrlPr>
                          <a:rPr kumimoji="0" lang="fr-FR" sz="2263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US" sz="2263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𝒆</m:t>
                        </m:r>
                        <m:r>
                          <a:rPr kumimoji="0" lang="en-US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9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US" sz="2263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9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9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𝒑𝒉</m:t>
                        </m:r>
                        <m:r>
                          <a:rPr kumimoji="0" lang="en-US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9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9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𝒕𝒉</m:t>
                        </m:r>
                        <m:r>
                          <a:rPr kumimoji="0" lang="en-US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GB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b>
                      <m:sSub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GB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kumimoji="0" lang="en-GB" sz="226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endParaRPr kumimoji="0" lang="fr-FR" sz="226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E048132-423E-4224-8F24-C3A991E438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255" y="984166"/>
                <a:ext cx="7855274" cy="6699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ctangle 57">
            <a:extLst>
              <a:ext uri="{FF2B5EF4-FFF2-40B4-BE49-F238E27FC236}">
                <a16:creationId xmlns:a16="http://schemas.microsoft.com/office/drawing/2014/main" id="{DF2C7AA7-D61D-40BF-9BF1-9258075DB821}"/>
              </a:ext>
            </a:extLst>
          </p:cNvPr>
          <p:cNvSpPr/>
          <p:nvPr/>
        </p:nvSpPr>
        <p:spPr>
          <a:xfrm>
            <a:off x="0" y="730025"/>
            <a:ext cx="12192000" cy="370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1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Analytical model of the dynamic pressure – DYVACS – </a:t>
            </a:r>
            <a:r>
              <a:rPr kumimoji="0" lang="en-GB" sz="1811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DYnamic</a:t>
            </a:r>
            <a:r>
              <a:rPr kumimoji="0" lang="en-GB" sz="181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GB" sz="1811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VACuum</a:t>
            </a:r>
            <a:r>
              <a:rPr kumimoji="0" lang="en-GB" sz="181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Simulation code</a:t>
            </a:r>
            <a:endParaRPr kumimoji="0" lang="fr-FR" sz="181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FD9411EA-A627-45B7-BB90-054AD47FC89E}"/>
              </a:ext>
            </a:extLst>
          </p:cNvPr>
          <p:cNvGrpSpPr/>
          <p:nvPr/>
        </p:nvGrpSpPr>
        <p:grpSpPr>
          <a:xfrm>
            <a:off x="1031569" y="2934040"/>
            <a:ext cx="9979626" cy="2273730"/>
            <a:chOff x="-28186" y="2571653"/>
            <a:chExt cx="8817935" cy="2009054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1A89DCF8-F5C4-438D-8F5F-D66205E6AD1D}"/>
                </a:ext>
              </a:extLst>
            </p:cNvPr>
            <p:cNvGrpSpPr/>
            <p:nvPr/>
          </p:nvGrpSpPr>
          <p:grpSpPr>
            <a:xfrm>
              <a:off x="7147225" y="3782536"/>
              <a:ext cx="1642524" cy="794416"/>
              <a:chOff x="7124614" y="4916540"/>
              <a:chExt cx="1904444" cy="1252237"/>
            </a:xfrm>
          </p:grpSpPr>
          <p:cxnSp>
            <p:nvCxnSpPr>
              <p:cNvPr id="101" name="Connecteur droit avec flèche 100">
                <a:extLst>
                  <a:ext uri="{FF2B5EF4-FFF2-40B4-BE49-F238E27FC236}">
                    <a16:creationId xmlns:a16="http://schemas.microsoft.com/office/drawing/2014/main" id="{6BB09188-D5DF-4193-9A50-8F75696C9EA8}"/>
                  </a:ext>
                </a:extLst>
              </p:cNvPr>
              <p:cNvCxnSpPr/>
              <p:nvPr/>
            </p:nvCxnSpPr>
            <p:spPr bwMode="auto">
              <a:xfrm flipV="1">
                <a:off x="8455365" y="5587065"/>
                <a:ext cx="287735" cy="570399"/>
              </a:xfrm>
              <a:prstGeom prst="straightConnector1">
                <a:avLst/>
              </a:prstGeom>
              <a:solidFill>
                <a:srgbClr val="5B9BD5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Connecteur droit avec flèche 101">
                <a:extLst>
                  <a:ext uri="{FF2B5EF4-FFF2-40B4-BE49-F238E27FC236}">
                    <a16:creationId xmlns:a16="http://schemas.microsoft.com/office/drawing/2014/main" id="{A1972B57-31A1-42D2-9CDF-5FF3A3D48C21}"/>
                  </a:ext>
                </a:extLst>
              </p:cNvPr>
              <p:cNvCxnSpPr/>
              <p:nvPr/>
            </p:nvCxnSpPr>
            <p:spPr bwMode="auto">
              <a:xfrm>
                <a:off x="7618891" y="4916540"/>
                <a:ext cx="259342" cy="1252237"/>
              </a:xfrm>
              <a:prstGeom prst="straightConnector1">
                <a:avLst/>
              </a:prstGeom>
              <a:solidFill>
                <a:srgbClr val="5B9BD5"/>
              </a:solidFill>
              <a:ln w="25400" cap="flat" cmpd="sng" algn="ctr">
                <a:solidFill>
                  <a:srgbClr val="15700E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" name="Connecteur droit 102">
                <a:extLst>
                  <a:ext uri="{FF2B5EF4-FFF2-40B4-BE49-F238E27FC236}">
                    <a16:creationId xmlns:a16="http://schemas.microsoft.com/office/drawing/2014/main" id="{37F6C292-B062-4AC9-9741-86BD5F2C4BE5}"/>
                  </a:ext>
                </a:extLst>
              </p:cNvPr>
              <p:cNvCxnSpPr/>
              <p:nvPr/>
            </p:nvCxnSpPr>
            <p:spPr bwMode="auto">
              <a:xfrm>
                <a:off x="7681648" y="4984245"/>
                <a:ext cx="756922" cy="1152440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48A6E81A-4FD7-4D8E-8ECA-090110AC5512}"/>
                  </a:ext>
                </a:extLst>
              </p:cNvPr>
              <p:cNvSpPr txBox="1"/>
              <p:nvPr/>
            </p:nvSpPr>
            <p:spPr>
              <a:xfrm>
                <a:off x="7313911" y="5511698"/>
                <a:ext cx="547203" cy="4681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58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5700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ions</a:t>
                </a:r>
                <a:endParaRPr kumimoji="0" lang="en-US" sz="1584" b="1" i="0" u="none" strike="noStrike" kern="0" cap="none" spc="0" normalizeH="0" baseline="0" noProof="0" dirty="0">
                  <a:ln>
                    <a:noFill/>
                  </a:ln>
                  <a:solidFill>
                    <a:srgbClr val="15700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523CAF07-4290-4FB9-88D8-B6A8FB84700D}"/>
                  </a:ext>
                </a:extLst>
              </p:cNvPr>
              <p:cNvSpPr txBox="1"/>
              <p:nvPr/>
            </p:nvSpPr>
            <p:spPr>
              <a:xfrm>
                <a:off x="8122659" y="5356967"/>
                <a:ext cx="336993" cy="4681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58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e</a:t>
                </a:r>
                <a:r>
                  <a:rPr kumimoji="0" lang="fr-FR" sz="1584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-</a:t>
                </a:r>
                <a:endParaRPr kumimoji="0" lang="en-US" sz="1584" b="1" i="0" u="none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cxnSp>
            <p:nvCxnSpPr>
              <p:cNvPr id="106" name="Connecteur droit avec flèche 105">
                <a:extLst>
                  <a:ext uri="{FF2B5EF4-FFF2-40B4-BE49-F238E27FC236}">
                    <a16:creationId xmlns:a16="http://schemas.microsoft.com/office/drawing/2014/main" id="{364F3BCD-C3BB-43DE-A974-853506AAF08A}"/>
                  </a:ext>
                </a:extLst>
              </p:cNvPr>
              <p:cNvCxnSpPr/>
              <p:nvPr/>
            </p:nvCxnSpPr>
            <p:spPr bwMode="auto">
              <a:xfrm flipV="1">
                <a:off x="8500262" y="5669041"/>
                <a:ext cx="528796" cy="464547"/>
              </a:xfrm>
              <a:prstGeom prst="straightConnector1">
                <a:avLst/>
              </a:prstGeom>
              <a:solidFill>
                <a:srgbClr val="5B9BD5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7" name="Connecteur droit avec flèche 106">
                <a:extLst>
                  <a:ext uri="{FF2B5EF4-FFF2-40B4-BE49-F238E27FC236}">
                    <a16:creationId xmlns:a16="http://schemas.microsoft.com/office/drawing/2014/main" id="{B79ED2CD-D66E-4FC5-9C77-D60B2A814C3A}"/>
                  </a:ext>
                </a:extLst>
              </p:cNvPr>
              <p:cNvCxnSpPr/>
              <p:nvPr/>
            </p:nvCxnSpPr>
            <p:spPr bwMode="auto">
              <a:xfrm flipH="1" flipV="1">
                <a:off x="7124614" y="5596798"/>
                <a:ext cx="674429" cy="545163"/>
              </a:xfrm>
              <a:prstGeom prst="straightConnector1">
                <a:avLst/>
              </a:prstGeom>
              <a:solidFill>
                <a:srgbClr val="5B9BD5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8" name="Ellipse 107">
                <a:extLst>
                  <a:ext uri="{FF2B5EF4-FFF2-40B4-BE49-F238E27FC236}">
                    <a16:creationId xmlns:a16="http://schemas.microsoft.com/office/drawing/2014/main" id="{976EFA3F-BB8C-4517-BDE7-4E4E4E74999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87663" y="5434689"/>
                <a:ext cx="147619" cy="16924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1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09" name="Ellipse 108">
                <a:extLst>
                  <a:ext uri="{FF2B5EF4-FFF2-40B4-BE49-F238E27FC236}">
                    <a16:creationId xmlns:a16="http://schemas.microsoft.com/office/drawing/2014/main" id="{15254813-E738-44F9-B90E-E6DE247B932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680790" y="5451558"/>
                <a:ext cx="147619" cy="169248"/>
              </a:xfrm>
              <a:prstGeom prst="ellipse">
                <a:avLst/>
              </a:prstGeom>
              <a:solidFill>
                <a:srgbClr val="00682F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1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9237708D-E679-492C-85EE-50246E90E75A}"/>
                </a:ext>
              </a:extLst>
            </p:cNvPr>
            <p:cNvGrpSpPr/>
            <p:nvPr/>
          </p:nvGrpSpPr>
          <p:grpSpPr>
            <a:xfrm>
              <a:off x="-28186" y="2571653"/>
              <a:ext cx="8686530" cy="2009054"/>
              <a:chOff x="1930521" y="2883332"/>
              <a:chExt cx="5581721" cy="1412037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F068CD69-8ED4-416D-BA8E-6FF97C092DD1}"/>
                  </a:ext>
                </a:extLst>
              </p:cNvPr>
              <p:cNvCxnSpPr/>
              <p:nvPr/>
            </p:nvCxnSpPr>
            <p:spPr bwMode="auto">
              <a:xfrm flipV="1">
                <a:off x="5431977" y="3946705"/>
                <a:ext cx="182389" cy="306695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E64A1F26-F820-4A87-9D62-34DAADFAF5F6}"/>
                  </a:ext>
                </a:extLst>
              </p:cNvPr>
              <p:cNvCxnSpPr/>
              <p:nvPr/>
            </p:nvCxnSpPr>
            <p:spPr bwMode="auto">
              <a:xfrm flipV="1">
                <a:off x="5431977" y="3959491"/>
                <a:ext cx="364777" cy="306694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D345FA3E-65A9-4F73-AAE6-7E4BEBF34421}"/>
                  </a:ext>
                </a:extLst>
              </p:cNvPr>
              <p:cNvCxnSpPr/>
              <p:nvPr/>
            </p:nvCxnSpPr>
            <p:spPr bwMode="auto">
              <a:xfrm flipV="1">
                <a:off x="4159408" y="4079098"/>
                <a:ext cx="702809" cy="193745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38E802DF-1861-4DC6-A649-125726432621}"/>
                  </a:ext>
                </a:extLst>
              </p:cNvPr>
              <p:cNvCxnSpPr/>
              <p:nvPr/>
            </p:nvCxnSpPr>
            <p:spPr bwMode="auto">
              <a:xfrm flipH="1" flipV="1">
                <a:off x="2226987" y="2883332"/>
                <a:ext cx="5285255" cy="2"/>
              </a:xfrm>
              <a:prstGeom prst="line">
                <a:avLst/>
              </a:prstGeom>
              <a:solidFill>
                <a:srgbClr val="5B9BD5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extLst/>
            </p:spPr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8645498A-432E-430B-AE31-BE5CE574843F}"/>
                  </a:ext>
                </a:extLst>
              </p:cNvPr>
              <p:cNvCxnSpPr/>
              <p:nvPr/>
            </p:nvCxnSpPr>
            <p:spPr bwMode="auto">
              <a:xfrm flipV="1">
                <a:off x="2226986" y="4272411"/>
                <a:ext cx="5285256" cy="22958"/>
              </a:xfrm>
              <a:prstGeom prst="line">
                <a:avLst/>
              </a:prstGeom>
              <a:solidFill>
                <a:srgbClr val="5B9BD5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/>
            </p:spPr>
          </p:cxnSp>
          <p:sp>
            <p:nvSpPr>
              <p:cNvPr id="35" name="Flèche droite à entaille 113">
                <a:extLst>
                  <a:ext uri="{FF2B5EF4-FFF2-40B4-BE49-F238E27FC236}">
                    <a16:creationId xmlns:a16="http://schemas.microsoft.com/office/drawing/2014/main" id="{95BABF4B-F552-499E-BB21-E752A7CF9FAA}"/>
                  </a:ext>
                </a:extLst>
              </p:cNvPr>
              <p:cNvSpPr/>
              <p:nvPr/>
            </p:nvSpPr>
            <p:spPr>
              <a:xfrm flipV="1">
                <a:off x="2297809" y="3490912"/>
                <a:ext cx="269690" cy="113105"/>
              </a:xfrm>
              <a:prstGeom prst="notchedRightArrow">
                <a:avLst/>
              </a:prstGeom>
              <a:solidFill>
                <a:srgbClr val="000090"/>
              </a:solidFill>
              <a:ln w="12700" cap="flat" cmpd="sng" algn="ctr">
                <a:solidFill>
                  <a:srgbClr val="00009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1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78EA1572-0EAB-4A83-8DB7-19EE2C7C9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18235" y="3293887"/>
                <a:ext cx="297683" cy="218495"/>
              </a:xfrm>
              <a:prstGeom prst="rect">
                <a:avLst/>
              </a:prstGeom>
            </p:spPr>
          </p:pic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B577B5D6-6634-4119-B65E-34D68CDAF6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66600" flipH="1">
                <a:off x="4591395" y="3558384"/>
                <a:ext cx="289181" cy="212254"/>
              </a:xfrm>
              <a:prstGeom prst="rect">
                <a:avLst/>
              </a:prstGeom>
            </p:spPr>
          </p:pic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9D3C2CE5-FF41-4D9F-AEC3-649ECED3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50477" flipH="1">
                <a:off x="4694751" y="3344240"/>
                <a:ext cx="303785" cy="222974"/>
              </a:xfrm>
              <a:prstGeom prst="rect">
                <a:avLst/>
              </a:prstGeom>
            </p:spPr>
          </p:pic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2970D6F7-B959-488E-8794-E5FACFD124DF}"/>
                  </a:ext>
                </a:extLst>
              </p:cNvPr>
              <p:cNvGrpSpPr/>
              <p:nvPr/>
            </p:nvGrpSpPr>
            <p:grpSpPr>
              <a:xfrm>
                <a:off x="4892895" y="3639427"/>
                <a:ext cx="519162" cy="606973"/>
                <a:chOff x="6693636" y="3850100"/>
                <a:chExt cx="922955" cy="1079063"/>
              </a:xfrm>
            </p:grpSpPr>
            <p:cxnSp>
              <p:nvCxnSpPr>
                <p:cNvPr id="99" name="Connecteur droit 98">
                  <a:extLst>
                    <a:ext uri="{FF2B5EF4-FFF2-40B4-BE49-F238E27FC236}">
                      <a16:creationId xmlns:a16="http://schemas.microsoft.com/office/drawing/2014/main" id="{50022BDF-0338-4C2F-8957-1D30C89D2551}"/>
                    </a:ext>
                  </a:extLst>
                </p:cNvPr>
                <p:cNvCxnSpPr/>
                <p:nvPr/>
              </p:nvCxnSpPr>
              <p:spPr bwMode="auto">
                <a:xfrm>
                  <a:off x="6693636" y="3850100"/>
                  <a:ext cx="922955" cy="1079063"/>
                </a:xfrm>
                <a:prstGeom prst="line">
                  <a:avLst/>
                </a:prstGeom>
                <a:solidFill>
                  <a:srgbClr val="5B9BD5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stealth" w="lg" len="lg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00" name="ZoneTexte 99">
                  <a:extLst>
                    <a:ext uri="{FF2B5EF4-FFF2-40B4-BE49-F238E27FC236}">
                      <a16:creationId xmlns:a16="http://schemas.microsoft.com/office/drawing/2014/main" id="{47EC4DAE-65A0-40E6-A3E9-D2B6CCBF9CB5}"/>
                    </a:ext>
                  </a:extLst>
                </p:cNvPr>
                <p:cNvSpPr txBox="1"/>
                <p:nvPr/>
              </p:nvSpPr>
              <p:spPr>
                <a:xfrm>
                  <a:off x="7260309" y="4199088"/>
                  <a:ext cx="353054" cy="4095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11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e</a:t>
                  </a:r>
                  <a:r>
                    <a:rPr kumimoji="0" lang="fr-FR" sz="1811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-</a:t>
                  </a:r>
                  <a:endParaRPr kumimoji="0" lang="en-US" sz="1811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899F8C5F-D1C1-4972-886A-91F8548505BB}"/>
                  </a:ext>
                </a:extLst>
              </p:cNvPr>
              <p:cNvGrpSpPr/>
              <p:nvPr/>
            </p:nvGrpSpPr>
            <p:grpSpPr>
              <a:xfrm>
                <a:off x="2736609" y="3405481"/>
                <a:ext cx="570436" cy="316340"/>
                <a:chOff x="1252328" y="4740965"/>
                <a:chExt cx="993913" cy="337931"/>
              </a:xfrm>
            </p:grpSpPr>
            <p:sp>
              <p:nvSpPr>
                <p:cNvPr id="97" name="Ellipse 96">
                  <a:extLst>
                    <a:ext uri="{FF2B5EF4-FFF2-40B4-BE49-F238E27FC236}">
                      <a16:creationId xmlns:a16="http://schemas.microsoft.com/office/drawing/2014/main" id="{846D30AA-B8A0-46BD-9301-8939F7E18571}"/>
                    </a:ext>
                  </a:extLst>
                </p:cNvPr>
                <p:cNvSpPr/>
                <p:nvPr/>
              </p:nvSpPr>
              <p:spPr bwMode="auto">
                <a:xfrm>
                  <a:off x="1252328" y="4740965"/>
                  <a:ext cx="993913" cy="337931"/>
                </a:xfrm>
                <a:prstGeom prst="ellipse">
                  <a:avLst/>
                </a:prstGeom>
                <a:solidFill>
                  <a:srgbClr val="00B0F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58211" tIns="29106" rIns="58211" bIns="29106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11" b="0" i="0" u="none" strike="noStrike" kern="0" cap="none" spc="0" normalizeH="0" baseline="30000" noProof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10E1BFBB-900D-4198-9299-A602815D679A}"/>
                    </a:ext>
                  </a:extLst>
                </p:cNvPr>
                <p:cNvSpPr/>
                <p:nvPr/>
              </p:nvSpPr>
              <p:spPr>
                <a:xfrm>
                  <a:off x="1508474" y="4745144"/>
                  <a:ext cx="521367" cy="223865"/>
                </a:xfrm>
                <a:prstGeom prst="rect">
                  <a:avLst/>
                </a:prstGeom>
                <a:noFill/>
              </p:spPr>
              <p:txBody>
                <a:bodyPr wrap="square" lIns="58211" tIns="29106" rIns="58211" bIns="29106">
                  <a:spAutoFit/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11" b="0" i="0" u="none" strike="noStrike" kern="0" cap="none" spc="0" normalizeH="0" baseline="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p</a:t>
                  </a:r>
                  <a:r>
                    <a:rPr kumimoji="0" lang="fr-FR" sz="1811" b="0" i="0" u="none" strike="noStrike" kern="0" cap="none" spc="0" normalizeH="0" baseline="3000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+</a:t>
                  </a:r>
                </a:p>
              </p:txBody>
            </p: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B630E367-9553-4CED-A20B-11D7009E05F9}"/>
                  </a:ext>
                </a:extLst>
              </p:cNvPr>
              <p:cNvGrpSpPr/>
              <p:nvPr/>
            </p:nvGrpSpPr>
            <p:grpSpPr>
              <a:xfrm>
                <a:off x="3874356" y="3403134"/>
                <a:ext cx="570436" cy="316340"/>
                <a:chOff x="1252328" y="4740965"/>
                <a:chExt cx="993913" cy="337931"/>
              </a:xfrm>
            </p:grpSpPr>
            <p:sp>
              <p:nvSpPr>
                <p:cNvPr id="95" name="Ellipse 94">
                  <a:extLst>
                    <a:ext uri="{FF2B5EF4-FFF2-40B4-BE49-F238E27FC236}">
                      <a16:creationId xmlns:a16="http://schemas.microsoft.com/office/drawing/2014/main" id="{10E32CCB-E586-40D4-9E1B-FA56BE0A6FE3}"/>
                    </a:ext>
                  </a:extLst>
                </p:cNvPr>
                <p:cNvSpPr/>
                <p:nvPr/>
              </p:nvSpPr>
              <p:spPr bwMode="auto">
                <a:xfrm>
                  <a:off x="1252328" y="4740965"/>
                  <a:ext cx="993913" cy="337931"/>
                </a:xfrm>
                <a:prstGeom prst="ellipse">
                  <a:avLst/>
                </a:prstGeom>
                <a:solidFill>
                  <a:srgbClr val="00B0F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58211" tIns="29106" rIns="58211" bIns="29106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11" b="0" i="0" u="none" strike="noStrike" kern="0" cap="none" spc="0" normalizeH="0" baseline="30000" noProof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DF1EA06C-1734-44C5-B3B3-089F9BF2A4EE}"/>
                    </a:ext>
                  </a:extLst>
                </p:cNvPr>
                <p:cNvSpPr/>
                <p:nvPr/>
              </p:nvSpPr>
              <p:spPr>
                <a:xfrm>
                  <a:off x="1508474" y="4745144"/>
                  <a:ext cx="521367" cy="223865"/>
                </a:xfrm>
                <a:prstGeom prst="rect">
                  <a:avLst/>
                </a:prstGeom>
                <a:noFill/>
              </p:spPr>
              <p:txBody>
                <a:bodyPr wrap="square" lIns="58211" tIns="29106" rIns="58211" bIns="29106">
                  <a:spAutoFit/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11" b="0" i="0" u="none" strike="noStrike" kern="0" cap="none" spc="0" normalizeH="0" baseline="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p</a:t>
                  </a:r>
                  <a:r>
                    <a:rPr kumimoji="0" lang="fr-FR" sz="1811" b="0" i="0" u="none" strike="noStrike" kern="0" cap="none" spc="0" normalizeH="0" baseline="3000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+</a:t>
                  </a:r>
                </a:p>
              </p:txBody>
            </p:sp>
          </p:grpSp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A5B09AD8-A979-4D9F-9454-F4F47B39B96D}"/>
                  </a:ext>
                </a:extLst>
              </p:cNvPr>
              <p:cNvGrpSpPr/>
              <p:nvPr/>
            </p:nvGrpSpPr>
            <p:grpSpPr>
              <a:xfrm>
                <a:off x="5442736" y="3395869"/>
                <a:ext cx="570436" cy="316340"/>
                <a:chOff x="1252328" y="4740965"/>
                <a:chExt cx="993913" cy="337931"/>
              </a:xfrm>
            </p:grpSpPr>
            <p:sp>
              <p:nvSpPr>
                <p:cNvPr id="93" name="Ellipse 92">
                  <a:extLst>
                    <a:ext uri="{FF2B5EF4-FFF2-40B4-BE49-F238E27FC236}">
                      <a16:creationId xmlns:a16="http://schemas.microsoft.com/office/drawing/2014/main" id="{A520F62A-3C3A-44B5-BD86-C2FDC0964192}"/>
                    </a:ext>
                  </a:extLst>
                </p:cNvPr>
                <p:cNvSpPr/>
                <p:nvPr/>
              </p:nvSpPr>
              <p:spPr bwMode="auto">
                <a:xfrm>
                  <a:off x="1252328" y="4740965"/>
                  <a:ext cx="993913" cy="337931"/>
                </a:xfrm>
                <a:prstGeom prst="ellipse">
                  <a:avLst/>
                </a:prstGeom>
                <a:solidFill>
                  <a:srgbClr val="00B0F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58211" tIns="29106" rIns="58211" bIns="29106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11" b="0" i="0" u="none" strike="noStrike" kern="0" cap="none" spc="0" normalizeH="0" baseline="30000" noProof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6624A4CB-0804-4BA5-8255-8384E1E0DF78}"/>
                    </a:ext>
                  </a:extLst>
                </p:cNvPr>
                <p:cNvSpPr/>
                <p:nvPr/>
              </p:nvSpPr>
              <p:spPr>
                <a:xfrm>
                  <a:off x="1508474" y="4745144"/>
                  <a:ext cx="521367" cy="223865"/>
                </a:xfrm>
                <a:prstGeom prst="rect">
                  <a:avLst/>
                </a:prstGeom>
                <a:noFill/>
              </p:spPr>
              <p:txBody>
                <a:bodyPr wrap="square" lIns="58211" tIns="29106" rIns="58211" bIns="29106">
                  <a:spAutoFit/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11" b="0" i="0" u="none" strike="noStrike" kern="0" cap="none" spc="0" normalizeH="0" baseline="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p</a:t>
                  </a:r>
                  <a:r>
                    <a:rPr kumimoji="0" lang="fr-FR" sz="1811" b="0" i="0" u="none" strike="noStrike" kern="0" cap="none" spc="0" normalizeH="0" baseline="3000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+</a:t>
                  </a:r>
                </a:p>
              </p:txBody>
            </p:sp>
          </p:grpSp>
          <p:sp>
            <p:nvSpPr>
              <p:cNvPr id="47" name="Flèche droite à entaille 121">
                <a:extLst>
                  <a:ext uri="{FF2B5EF4-FFF2-40B4-BE49-F238E27FC236}">
                    <a16:creationId xmlns:a16="http://schemas.microsoft.com/office/drawing/2014/main" id="{592F4FC9-40C2-4068-9318-879CD89B7C2B}"/>
                  </a:ext>
                </a:extLst>
              </p:cNvPr>
              <p:cNvSpPr/>
              <p:nvPr/>
            </p:nvSpPr>
            <p:spPr>
              <a:xfrm flipV="1">
                <a:off x="3448738" y="3496954"/>
                <a:ext cx="269690" cy="113105"/>
              </a:xfrm>
              <a:prstGeom prst="notchedRightArrow">
                <a:avLst/>
              </a:prstGeom>
              <a:solidFill>
                <a:srgbClr val="000090"/>
              </a:solidFill>
              <a:ln w="12700" cap="flat" cmpd="sng" algn="ctr">
                <a:solidFill>
                  <a:srgbClr val="00009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1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pic>
            <p:nvPicPr>
              <p:cNvPr id="59" name="Image 58">
                <a:extLst>
                  <a:ext uri="{FF2B5EF4-FFF2-40B4-BE49-F238E27FC236}">
                    <a16:creationId xmlns:a16="http://schemas.microsoft.com/office/drawing/2014/main" id="{AF83DAC7-F8D7-4157-B394-C1A8CCC4A2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rgbClr val="EEEFF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7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892" y="2902422"/>
                <a:ext cx="531456" cy="269016"/>
              </a:xfrm>
              <a:prstGeom prst="rect">
                <a:avLst/>
              </a:prstGeom>
              <a:solidFill>
                <a:srgbClr val="EEEFF0"/>
              </a:solidFill>
              <a:effectLst>
                <a:softEdge rad="38100"/>
              </a:effectLst>
            </p:spPr>
          </p:pic>
          <p:sp>
            <p:nvSpPr>
              <p:cNvPr id="60" name="Ellipse 59">
                <a:extLst>
                  <a:ext uri="{FF2B5EF4-FFF2-40B4-BE49-F238E27FC236}">
                    <a16:creationId xmlns:a16="http://schemas.microsoft.com/office/drawing/2014/main" id="{BA764355-FFC2-4341-A103-9FDDB00A322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55162" y="3048561"/>
                <a:ext cx="101250" cy="89141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DAEF880E-39D9-4B44-9D5E-21F135FBDC40}"/>
                  </a:ext>
                </a:extLst>
              </p:cNvPr>
              <p:cNvCxnSpPr/>
              <p:nvPr/>
            </p:nvCxnSpPr>
            <p:spPr bwMode="auto">
              <a:xfrm>
                <a:off x="3155162" y="2888533"/>
                <a:ext cx="102354" cy="436769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3209F7DF-E437-4CF4-A43A-E7AB9F542889}"/>
                  </a:ext>
                </a:extLst>
              </p:cNvPr>
              <p:cNvCxnSpPr>
                <a:stCxn id="64" idx="2"/>
              </p:cNvCxnSpPr>
              <p:nvPr/>
            </p:nvCxnSpPr>
            <p:spPr bwMode="auto">
              <a:xfrm>
                <a:off x="3624551" y="3959979"/>
                <a:ext cx="506847" cy="303718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6917B5BB-6A99-4A85-AED5-4F8A2F4B918D}"/>
                  </a:ext>
                </a:extLst>
              </p:cNvPr>
              <p:cNvSpPr txBox="1"/>
              <p:nvPr/>
            </p:nvSpPr>
            <p:spPr>
              <a:xfrm>
                <a:off x="2684253" y="3133216"/>
                <a:ext cx="555914" cy="230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11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Photo e</a:t>
                </a:r>
                <a:r>
                  <a:rPr kumimoji="0" lang="fr-FR" sz="1811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-</a:t>
                </a:r>
                <a:endParaRPr kumimoji="0" lang="en-US" sz="1811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64" name="Forme libre 127">
                <a:extLst>
                  <a:ext uri="{FF2B5EF4-FFF2-40B4-BE49-F238E27FC236}">
                    <a16:creationId xmlns:a16="http://schemas.microsoft.com/office/drawing/2014/main" id="{C112039F-BB7D-4162-AF4C-D0B72CB1D446}"/>
                  </a:ext>
                </a:extLst>
              </p:cNvPr>
              <p:cNvSpPr/>
              <p:nvPr/>
            </p:nvSpPr>
            <p:spPr bwMode="auto">
              <a:xfrm>
                <a:off x="3259472" y="3337594"/>
                <a:ext cx="365080" cy="622385"/>
              </a:xfrm>
              <a:custGeom>
                <a:avLst/>
                <a:gdLst>
                  <a:gd name="connsiteX0" fmla="*/ 0 w 596348"/>
                  <a:gd name="connsiteY0" fmla="*/ 0 h 357809"/>
                  <a:gd name="connsiteX1" fmla="*/ 228600 w 596348"/>
                  <a:gd name="connsiteY1" fmla="*/ 238540 h 357809"/>
                  <a:gd name="connsiteX2" fmla="*/ 596348 w 596348"/>
                  <a:gd name="connsiteY2" fmla="*/ 357809 h 357809"/>
                  <a:gd name="connsiteX3" fmla="*/ 596348 w 596348"/>
                  <a:gd name="connsiteY3" fmla="*/ 357809 h 35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6348" h="357809">
                    <a:moveTo>
                      <a:pt x="0" y="0"/>
                    </a:moveTo>
                    <a:cubicBezTo>
                      <a:pt x="64604" y="89452"/>
                      <a:pt x="129209" y="178905"/>
                      <a:pt x="228600" y="238540"/>
                    </a:cubicBezTo>
                    <a:cubicBezTo>
                      <a:pt x="327991" y="298175"/>
                      <a:pt x="596348" y="357809"/>
                      <a:pt x="596348" y="357809"/>
                    </a:cubicBezTo>
                    <a:lnTo>
                      <a:pt x="596348" y="357809"/>
                    </a:ln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65" name="Ellipse 64">
                <a:extLst>
                  <a:ext uri="{FF2B5EF4-FFF2-40B4-BE49-F238E27FC236}">
                    <a16:creationId xmlns:a16="http://schemas.microsoft.com/office/drawing/2014/main" id="{6B82604A-7327-47DF-BAD7-B677C56F1EF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13002" y="4122170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D4B0321C-ABAC-4738-AC7F-5E5696C4D9E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627744" y="4027602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251AB128-53C1-475C-B199-32EF46A454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55344" y="3957619"/>
                <a:ext cx="101250" cy="89141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cxnSp>
            <p:nvCxnSpPr>
              <p:cNvPr id="68" name="Connecteur droit 67">
                <a:extLst>
                  <a:ext uri="{FF2B5EF4-FFF2-40B4-BE49-F238E27FC236}">
                    <a16:creationId xmlns:a16="http://schemas.microsoft.com/office/drawing/2014/main" id="{ACF7F4BC-7C97-4E92-B968-24F98506399F}"/>
                  </a:ext>
                </a:extLst>
              </p:cNvPr>
              <p:cNvCxnSpPr/>
              <p:nvPr/>
            </p:nvCxnSpPr>
            <p:spPr bwMode="auto">
              <a:xfrm flipV="1">
                <a:off x="4155056" y="3919281"/>
                <a:ext cx="489159" cy="319640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Connecteur droit 68">
                <a:extLst>
                  <a:ext uri="{FF2B5EF4-FFF2-40B4-BE49-F238E27FC236}">
                    <a16:creationId xmlns:a16="http://schemas.microsoft.com/office/drawing/2014/main" id="{1CC95BB7-7576-4EE1-A971-AB0B1EAC92E6}"/>
                  </a:ext>
                </a:extLst>
              </p:cNvPr>
              <p:cNvCxnSpPr/>
              <p:nvPr/>
            </p:nvCxnSpPr>
            <p:spPr bwMode="auto">
              <a:xfrm flipV="1">
                <a:off x="5080910" y="2891569"/>
                <a:ext cx="148968" cy="470713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Connecteur droit 69">
                <a:extLst>
                  <a:ext uri="{FF2B5EF4-FFF2-40B4-BE49-F238E27FC236}">
                    <a16:creationId xmlns:a16="http://schemas.microsoft.com/office/drawing/2014/main" id="{B3713074-BF99-4D0A-B519-DCD87A1BFE86}"/>
                  </a:ext>
                </a:extLst>
              </p:cNvPr>
              <p:cNvCxnSpPr/>
              <p:nvPr/>
            </p:nvCxnSpPr>
            <p:spPr bwMode="auto">
              <a:xfrm>
                <a:off x="5231467" y="2919031"/>
                <a:ext cx="288492" cy="392408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dash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Connecteur droit 70">
                <a:extLst>
                  <a:ext uri="{FF2B5EF4-FFF2-40B4-BE49-F238E27FC236}">
                    <a16:creationId xmlns:a16="http://schemas.microsoft.com/office/drawing/2014/main" id="{1146CB5B-1C6C-4373-B96A-F5D0D183053F}"/>
                  </a:ext>
                </a:extLst>
              </p:cNvPr>
              <p:cNvCxnSpPr/>
              <p:nvPr/>
            </p:nvCxnSpPr>
            <p:spPr bwMode="auto">
              <a:xfrm>
                <a:off x="5543978" y="2911971"/>
                <a:ext cx="559106" cy="147766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dash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Connecteur droit 71">
                <a:extLst>
                  <a:ext uri="{FF2B5EF4-FFF2-40B4-BE49-F238E27FC236}">
                    <a16:creationId xmlns:a16="http://schemas.microsoft.com/office/drawing/2014/main" id="{76E17DD0-4649-4BDB-AE38-1A3E1BCE49F3}"/>
                  </a:ext>
                </a:extLst>
              </p:cNvPr>
              <p:cNvCxnSpPr/>
              <p:nvPr/>
            </p:nvCxnSpPr>
            <p:spPr bwMode="auto">
              <a:xfrm>
                <a:off x="5231467" y="2919029"/>
                <a:ext cx="952004" cy="370811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dash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" name="Connecteur droit 72">
                <a:extLst>
                  <a:ext uri="{FF2B5EF4-FFF2-40B4-BE49-F238E27FC236}">
                    <a16:creationId xmlns:a16="http://schemas.microsoft.com/office/drawing/2014/main" id="{D1922D0E-4550-4DD4-A193-F36F3787613D}"/>
                  </a:ext>
                </a:extLst>
              </p:cNvPr>
              <p:cNvCxnSpPr/>
              <p:nvPr/>
            </p:nvCxnSpPr>
            <p:spPr bwMode="auto">
              <a:xfrm>
                <a:off x="5540289" y="2923791"/>
                <a:ext cx="451688" cy="452604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dash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4" name="Forme libre 137">
                <a:extLst>
                  <a:ext uri="{FF2B5EF4-FFF2-40B4-BE49-F238E27FC236}">
                    <a16:creationId xmlns:a16="http://schemas.microsoft.com/office/drawing/2014/main" id="{2245B06C-080F-4090-9466-9DCB896B1CAB}"/>
                  </a:ext>
                </a:extLst>
              </p:cNvPr>
              <p:cNvSpPr/>
              <p:nvPr/>
            </p:nvSpPr>
            <p:spPr bwMode="auto">
              <a:xfrm rot="16534292">
                <a:off x="4578120" y="3438488"/>
                <a:ext cx="595462" cy="362475"/>
              </a:xfrm>
              <a:custGeom>
                <a:avLst/>
                <a:gdLst>
                  <a:gd name="connsiteX0" fmla="*/ 0 w 596348"/>
                  <a:gd name="connsiteY0" fmla="*/ 0 h 357809"/>
                  <a:gd name="connsiteX1" fmla="*/ 228600 w 596348"/>
                  <a:gd name="connsiteY1" fmla="*/ 238540 h 357809"/>
                  <a:gd name="connsiteX2" fmla="*/ 596348 w 596348"/>
                  <a:gd name="connsiteY2" fmla="*/ 357809 h 357809"/>
                  <a:gd name="connsiteX3" fmla="*/ 596348 w 596348"/>
                  <a:gd name="connsiteY3" fmla="*/ 357809 h 35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6348" h="357809">
                    <a:moveTo>
                      <a:pt x="0" y="0"/>
                    </a:moveTo>
                    <a:cubicBezTo>
                      <a:pt x="64604" y="89452"/>
                      <a:pt x="129209" y="178905"/>
                      <a:pt x="228600" y="238540"/>
                    </a:cubicBezTo>
                    <a:cubicBezTo>
                      <a:pt x="327991" y="298175"/>
                      <a:pt x="596348" y="357809"/>
                      <a:pt x="596348" y="357809"/>
                    </a:cubicBezTo>
                    <a:lnTo>
                      <a:pt x="596348" y="357809"/>
                    </a:lnTo>
                  </a:path>
                </a:pathLst>
              </a:custGeom>
              <a:noFill/>
              <a:ln w="19050" cap="flat" cmpd="sng" algn="ctr">
                <a:solidFill>
                  <a:srgbClr val="8E409E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75" name="Forme libre 138">
                <a:extLst>
                  <a:ext uri="{FF2B5EF4-FFF2-40B4-BE49-F238E27FC236}">
                    <a16:creationId xmlns:a16="http://schemas.microsoft.com/office/drawing/2014/main" id="{7966681B-75F0-4E83-9758-717A3A8E84E8}"/>
                  </a:ext>
                </a:extLst>
              </p:cNvPr>
              <p:cNvSpPr/>
              <p:nvPr/>
            </p:nvSpPr>
            <p:spPr bwMode="auto">
              <a:xfrm rot="16534292">
                <a:off x="4806245" y="3614574"/>
                <a:ext cx="595462" cy="381586"/>
              </a:xfrm>
              <a:custGeom>
                <a:avLst/>
                <a:gdLst>
                  <a:gd name="connsiteX0" fmla="*/ 0 w 596348"/>
                  <a:gd name="connsiteY0" fmla="*/ 0 h 357809"/>
                  <a:gd name="connsiteX1" fmla="*/ 228600 w 596348"/>
                  <a:gd name="connsiteY1" fmla="*/ 238540 h 357809"/>
                  <a:gd name="connsiteX2" fmla="*/ 596348 w 596348"/>
                  <a:gd name="connsiteY2" fmla="*/ 357809 h 357809"/>
                  <a:gd name="connsiteX3" fmla="*/ 596348 w 596348"/>
                  <a:gd name="connsiteY3" fmla="*/ 357809 h 35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6348" h="357809">
                    <a:moveTo>
                      <a:pt x="0" y="0"/>
                    </a:moveTo>
                    <a:cubicBezTo>
                      <a:pt x="64604" y="89452"/>
                      <a:pt x="129209" y="178905"/>
                      <a:pt x="228600" y="238540"/>
                    </a:cubicBezTo>
                    <a:cubicBezTo>
                      <a:pt x="327991" y="298175"/>
                      <a:pt x="596348" y="357809"/>
                      <a:pt x="596348" y="357809"/>
                    </a:cubicBezTo>
                    <a:lnTo>
                      <a:pt x="596348" y="357809"/>
                    </a:lnTo>
                  </a:path>
                </a:pathLst>
              </a:custGeom>
              <a:noFill/>
              <a:ln w="19050" cap="flat" cmpd="sng" algn="ctr">
                <a:solidFill>
                  <a:srgbClr val="8E409E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76" name="Ellipse 75">
                <a:extLst>
                  <a:ext uri="{FF2B5EF4-FFF2-40B4-BE49-F238E27FC236}">
                    <a16:creationId xmlns:a16="http://schemas.microsoft.com/office/drawing/2014/main" id="{E36D08BA-2072-4819-A38D-610EC62859A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376498" y="4019890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547EEB22-0950-41F6-96ED-41088AD11A1A}"/>
                  </a:ext>
                </a:extLst>
              </p:cNvPr>
              <p:cNvSpPr txBox="1"/>
              <p:nvPr/>
            </p:nvSpPr>
            <p:spPr>
              <a:xfrm>
                <a:off x="4279104" y="2899276"/>
                <a:ext cx="873627" cy="230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11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409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e- </a:t>
                </a:r>
                <a:r>
                  <a:rPr kumimoji="0" lang="fr-FR" sz="1811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E409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accelerated</a:t>
                </a:r>
                <a:endParaRPr kumimoji="0" lang="en-US" sz="1811" b="1" i="0" u="none" strike="noStrike" kern="1200" cap="none" spc="0" normalizeH="0" baseline="0" noProof="0" dirty="0">
                  <a:ln>
                    <a:noFill/>
                  </a:ln>
                  <a:solidFill>
                    <a:srgbClr val="8E409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78" name="Ellipse 77">
                <a:extLst>
                  <a:ext uri="{FF2B5EF4-FFF2-40B4-BE49-F238E27FC236}">
                    <a16:creationId xmlns:a16="http://schemas.microsoft.com/office/drawing/2014/main" id="{228A423B-3CB1-48CC-9916-745D5CF98BE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469333" y="4056223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79" name="Ellipse 78">
                <a:extLst>
                  <a:ext uri="{FF2B5EF4-FFF2-40B4-BE49-F238E27FC236}">
                    <a16:creationId xmlns:a16="http://schemas.microsoft.com/office/drawing/2014/main" id="{C554B707-7994-40CE-9642-0ECDC5292F5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327475" y="3077557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3FA8F346-206B-4D8F-A6D0-1A86BBD0667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513114" y="3009595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FC7798C0-ECC1-4D74-B49B-B0D63B1222F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1330" y="2961615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CF98863D-038F-42D6-BD16-190FD98125B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05277" y="3222795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DBD34904-5A76-4391-9847-50B0F0CA17B6}"/>
                  </a:ext>
                </a:extLst>
              </p:cNvPr>
              <p:cNvSpPr txBox="1"/>
              <p:nvPr/>
            </p:nvSpPr>
            <p:spPr>
              <a:xfrm>
                <a:off x="6039623" y="2909799"/>
                <a:ext cx="798376" cy="230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11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E409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multipacting</a:t>
                </a:r>
                <a:endParaRPr kumimoji="0" lang="en-US" sz="1811" b="1" i="0" u="none" strike="noStrike" kern="1200" cap="none" spc="0" normalizeH="0" baseline="0" noProof="0" dirty="0">
                  <a:ln>
                    <a:noFill/>
                  </a:ln>
                  <a:solidFill>
                    <a:srgbClr val="8E409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grpSp>
            <p:nvGrpSpPr>
              <p:cNvPr id="84" name="Groupe 83">
                <a:extLst>
                  <a:ext uri="{FF2B5EF4-FFF2-40B4-BE49-F238E27FC236}">
                    <a16:creationId xmlns:a16="http://schemas.microsoft.com/office/drawing/2014/main" id="{C7E00FA0-1E8C-42C2-A501-0D62FA2338DD}"/>
                  </a:ext>
                </a:extLst>
              </p:cNvPr>
              <p:cNvGrpSpPr/>
              <p:nvPr/>
            </p:nvGrpSpPr>
            <p:grpSpPr>
              <a:xfrm>
                <a:off x="5092759" y="3113020"/>
                <a:ext cx="1241956" cy="895515"/>
                <a:chOff x="1210397" y="4740965"/>
                <a:chExt cx="993913" cy="337931"/>
              </a:xfrm>
              <a:solidFill>
                <a:srgbClr val="7030A0">
                  <a:alpha val="40000"/>
                </a:srgbClr>
              </a:solidFill>
            </p:grpSpPr>
            <p:sp>
              <p:nvSpPr>
                <p:cNvPr id="91" name="Ellipse 90">
                  <a:extLst>
                    <a:ext uri="{FF2B5EF4-FFF2-40B4-BE49-F238E27FC236}">
                      <a16:creationId xmlns:a16="http://schemas.microsoft.com/office/drawing/2014/main" id="{D1EFC84C-12C6-4007-B5EF-02EF14A09F53}"/>
                    </a:ext>
                  </a:extLst>
                </p:cNvPr>
                <p:cNvSpPr/>
                <p:nvPr/>
              </p:nvSpPr>
              <p:spPr bwMode="auto">
                <a:xfrm>
                  <a:off x="1210397" y="4740965"/>
                  <a:ext cx="993913" cy="337931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14300"/>
                </a:effectLst>
                <a:extLst/>
              </p:spPr>
              <p:txBody>
                <a:bodyPr vert="horz" wrap="square" lIns="58211" tIns="29106" rIns="58211" bIns="29106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11" b="0" i="0" u="none" strike="noStrike" kern="0" cap="none" spc="0" normalizeH="0" baseline="30000" noProof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4E049E1E-26C6-4634-BAA1-F0D12FD0769D}"/>
                    </a:ext>
                  </a:extLst>
                </p:cNvPr>
                <p:cNvSpPr/>
                <p:nvPr/>
              </p:nvSpPr>
              <p:spPr>
                <a:xfrm>
                  <a:off x="1591055" y="4759907"/>
                  <a:ext cx="264067" cy="79080"/>
                </a:xfrm>
                <a:prstGeom prst="rect">
                  <a:avLst/>
                </a:prstGeom>
                <a:noFill/>
              </p:spPr>
              <p:txBody>
                <a:bodyPr wrap="square" lIns="58211" tIns="29106" rIns="58211" bIns="29106">
                  <a:spAutoFit/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11" b="0" i="0" u="none" strike="noStrike" kern="0" cap="none" spc="0" normalizeH="0" baseline="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e </a:t>
                  </a:r>
                  <a:r>
                    <a:rPr kumimoji="0" lang="fr-FR" sz="1811" b="0" i="0" u="none" strike="noStrike" kern="0" cap="none" spc="0" normalizeH="0" baseline="3000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_</a:t>
                  </a:r>
                </a:p>
              </p:txBody>
            </p:sp>
          </p:grpSp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id="{973BC925-4C2C-4FDA-A87A-9276F1439476}"/>
                  </a:ext>
                </a:extLst>
              </p:cNvPr>
              <p:cNvSpPr txBox="1"/>
              <p:nvPr/>
            </p:nvSpPr>
            <p:spPr>
              <a:xfrm>
                <a:off x="5752232" y="3831511"/>
                <a:ext cx="725033" cy="403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11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409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Electron </a:t>
                </a:r>
                <a:r>
                  <a:rPr kumimoji="0" lang="fr-FR" sz="1811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E409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cloud</a:t>
                </a:r>
                <a:endParaRPr kumimoji="0" lang="en-US" sz="1811" b="1" i="0" u="none" strike="noStrike" kern="1200" cap="none" spc="0" normalizeH="0" baseline="0" noProof="0" dirty="0">
                  <a:ln>
                    <a:noFill/>
                  </a:ln>
                  <a:solidFill>
                    <a:srgbClr val="8E409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pic>
            <p:nvPicPr>
              <p:cNvPr id="86" name="Image 85">
                <a:extLst>
                  <a:ext uri="{FF2B5EF4-FFF2-40B4-BE49-F238E27FC236}">
                    <a16:creationId xmlns:a16="http://schemas.microsoft.com/office/drawing/2014/main" id="{420AAC4B-95C5-4F49-9784-836C87DAC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70312" y="3358303"/>
                <a:ext cx="297683" cy="218495"/>
              </a:xfrm>
              <a:prstGeom prst="rect">
                <a:avLst/>
              </a:prstGeom>
            </p:spPr>
          </p:pic>
          <p:pic>
            <p:nvPicPr>
              <p:cNvPr id="87" name="Image 86">
                <a:extLst>
                  <a:ext uri="{FF2B5EF4-FFF2-40B4-BE49-F238E27FC236}">
                    <a16:creationId xmlns:a16="http://schemas.microsoft.com/office/drawing/2014/main" id="{B70CA781-F311-45D3-8391-71C4C2AD3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66600" flipH="1">
                <a:off x="6643472" y="3622801"/>
                <a:ext cx="289181" cy="212254"/>
              </a:xfrm>
              <a:prstGeom prst="rect">
                <a:avLst/>
              </a:prstGeom>
            </p:spPr>
          </p:pic>
          <p:pic>
            <p:nvPicPr>
              <p:cNvPr id="88" name="Image 87">
                <a:extLst>
                  <a:ext uri="{FF2B5EF4-FFF2-40B4-BE49-F238E27FC236}">
                    <a16:creationId xmlns:a16="http://schemas.microsoft.com/office/drawing/2014/main" id="{74CA91BE-4DB2-48BB-86B8-5C5E2C3FDC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50477" flipH="1">
                <a:off x="6746827" y="3408656"/>
                <a:ext cx="303785" cy="222974"/>
              </a:xfrm>
              <a:prstGeom prst="rect">
                <a:avLst/>
              </a:prstGeom>
            </p:spPr>
          </p:pic>
          <p:sp>
            <p:nvSpPr>
              <p:cNvPr id="89" name="ZoneTexte 88">
                <a:extLst>
                  <a:ext uri="{FF2B5EF4-FFF2-40B4-BE49-F238E27FC236}">
                    <a16:creationId xmlns:a16="http://schemas.microsoft.com/office/drawing/2014/main" id="{CA857A55-5D04-4136-BBA0-828EF30E9552}"/>
                  </a:ext>
                </a:extLst>
              </p:cNvPr>
              <p:cNvSpPr txBox="1"/>
              <p:nvPr/>
            </p:nvSpPr>
            <p:spPr>
              <a:xfrm>
                <a:off x="3764093" y="3795530"/>
                <a:ext cx="813775" cy="230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11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E409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Secondary</a:t>
                </a:r>
                <a:r>
                  <a:rPr kumimoji="0" lang="fr-FR" sz="1811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409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 e-</a:t>
                </a:r>
                <a:endParaRPr kumimoji="0" lang="en-US" sz="1811" b="1" i="0" u="none" strike="noStrike" kern="1200" cap="none" spc="0" normalizeH="0" baseline="0" noProof="0" dirty="0">
                  <a:ln>
                    <a:noFill/>
                  </a:ln>
                  <a:solidFill>
                    <a:srgbClr val="8E409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C60E178A-9362-47E0-8E6F-6CD8898966D2}"/>
                  </a:ext>
                </a:extLst>
              </p:cNvPr>
              <p:cNvSpPr txBox="1"/>
              <p:nvPr/>
            </p:nvSpPr>
            <p:spPr>
              <a:xfrm>
                <a:off x="1930521" y="2919225"/>
                <a:ext cx="788910" cy="403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Synchrotron </a:t>
                </a:r>
              </a:p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Radiation</a:t>
                </a:r>
              </a:p>
            </p:txBody>
          </p:sp>
        </p:grpSp>
      </p:grpSp>
      <p:pic>
        <p:nvPicPr>
          <p:cNvPr id="116" name="Image 115">
            <a:extLst>
              <a:ext uri="{FF2B5EF4-FFF2-40B4-BE49-F238E27FC236}">
                <a16:creationId xmlns:a16="http://schemas.microsoft.com/office/drawing/2014/main" id="{A6A995A8-7F9C-4453-9B2E-793AC3B97F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2050" y="4507688"/>
            <a:ext cx="524300" cy="351831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9789FC1-098D-4F48-8C37-A2F82DAB6A1D}"/>
              </a:ext>
            </a:extLst>
          </p:cNvPr>
          <p:cNvCxnSpPr/>
          <p:nvPr/>
        </p:nvCxnSpPr>
        <p:spPr>
          <a:xfrm>
            <a:off x="2043839" y="4720114"/>
            <a:ext cx="52380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Image 116">
            <a:extLst>
              <a:ext uri="{FF2B5EF4-FFF2-40B4-BE49-F238E27FC236}">
                <a16:creationId xmlns:a16="http://schemas.microsoft.com/office/drawing/2014/main" id="{6AD12D7C-065C-4BFB-B4C9-B42738859E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7646" y="4507688"/>
            <a:ext cx="524300" cy="351831"/>
          </a:xfrm>
          <a:prstGeom prst="rect">
            <a:avLst/>
          </a:prstGeom>
        </p:spPr>
      </p:pic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A7F751DC-31EE-4BE2-A291-5B862BFDAB30}"/>
              </a:ext>
            </a:extLst>
          </p:cNvPr>
          <p:cNvCxnSpPr>
            <a:cxnSpLocks/>
          </p:cNvCxnSpPr>
          <p:nvPr/>
        </p:nvCxnSpPr>
        <p:spPr>
          <a:xfrm>
            <a:off x="4449963" y="3263044"/>
            <a:ext cx="5223" cy="2680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BD3BBA2-BAC4-47AA-BA3A-4351FEA111EB}"/>
              </a:ext>
            </a:extLst>
          </p:cNvPr>
          <p:cNvSpPr/>
          <p:nvPr/>
        </p:nvSpPr>
        <p:spPr>
          <a:xfrm>
            <a:off x="2633110" y="1680469"/>
            <a:ext cx="70707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rPr>
              <a:t>DYVACS is based on the gas balance differential equation (VASCO) </a:t>
            </a:r>
          </a:p>
          <a:p>
            <a:pPr marL="0" marR="0" lvl="0" indent="0" algn="ct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rPr>
              <a:t>It is used to compute the gas density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rPr>
              <a:t>n</a:t>
            </a:r>
            <a:r>
              <a:rPr kumimoji="0" lang="en-GB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rPr>
              <a:t>j</a:t>
            </a:r>
            <a:endParaRPr kumimoji="0" lang="fr-FR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35E4C52F-41BC-4A4B-8246-711048831222}"/>
              </a:ext>
            </a:extLst>
          </p:cNvPr>
          <p:cNvSpPr/>
          <p:nvPr/>
        </p:nvSpPr>
        <p:spPr>
          <a:xfrm>
            <a:off x="8940713" y="2036346"/>
            <a:ext cx="224939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rPr>
              <a:t>for j= H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rPr>
              <a:t>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rPr>
              <a:t>, CH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rPr>
              <a:t>4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rPr>
              <a:t>, CO, CO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5" name="Titre 1">
            <a:extLst>
              <a:ext uri="{FF2B5EF4-FFF2-40B4-BE49-F238E27FC236}">
                <a16:creationId xmlns:a16="http://schemas.microsoft.com/office/drawing/2014/main" id="{BA0AF478-F172-4A25-A6F4-3F078ED77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116"/>
            <a:ext cx="12192000" cy="488983"/>
          </a:xfrm>
        </p:spPr>
        <p:txBody>
          <a:bodyPr>
            <a:noAutofit/>
          </a:bodyPr>
          <a:lstStyle/>
          <a:p>
            <a:pPr algn="ctr"/>
            <a:r>
              <a:rPr lang="fr-FR" sz="3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DYVACS - Gas </a:t>
            </a:r>
            <a:r>
              <a:rPr lang="en-US" sz="3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density profiles in presence of e-cloud</a:t>
            </a:r>
            <a:endParaRPr lang="fr-FR" sz="32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2733333-92C2-4971-92B8-5AD957C7F0C1}"/>
              </a:ext>
            </a:extLst>
          </p:cNvPr>
          <p:cNvSpPr txBox="1"/>
          <p:nvPr/>
        </p:nvSpPr>
        <p:spPr>
          <a:xfrm>
            <a:off x="1864122" y="5592669"/>
            <a:ext cx="8102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Evolution of the  e-cloud is explicitly taken into account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02733333-92C2-4971-92B8-5AD957C7F0C1}"/>
              </a:ext>
            </a:extLst>
          </p:cNvPr>
          <p:cNvSpPr txBox="1"/>
          <p:nvPr/>
        </p:nvSpPr>
        <p:spPr>
          <a:xfrm>
            <a:off x="576723" y="2280084"/>
            <a:ext cx="110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Boundary conditions: continuity of flux and pressure between each segment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71" y="5421051"/>
            <a:ext cx="778279" cy="778279"/>
          </a:xfrm>
          <a:prstGeom prst="rect">
            <a:avLst/>
          </a:prstGeom>
        </p:spPr>
      </p:pic>
      <p:sp>
        <p:nvSpPr>
          <p:cNvPr id="113" name="ZoneTexte 112">
            <a:extLst>
              <a:ext uri="{FF2B5EF4-FFF2-40B4-BE49-F238E27FC236}">
                <a16:creationId xmlns:a16="http://schemas.microsoft.com/office/drawing/2014/main" id="{6DD67F97-309C-457C-B7F6-1434B1C39479}"/>
              </a:ext>
            </a:extLst>
          </p:cNvPr>
          <p:cNvSpPr txBox="1"/>
          <p:nvPr/>
        </p:nvSpPr>
        <p:spPr>
          <a:xfrm>
            <a:off x="104530" y="2522544"/>
            <a:ext cx="127681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For the LHC</a:t>
            </a:r>
          </a:p>
        </p:txBody>
      </p:sp>
      <p:sp>
        <p:nvSpPr>
          <p:cNvPr id="114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5534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</p:spTree>
    <p:extLst>
      <p:ext uri="{BB962C8B-B14F-4D97-AF65-F5344CB8AC3E}">
        <p14:creationId xmlns:p14="http://schemas.microsoft.com/office/powerpoint/2010/main" val="385227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Ellipse 119">
            <a:extLst>
              <a:ext uri="{FF2B5EF4-FFF2-40B4-BE49-F238E27FC236}">
                <a16:creationId xmlns:a16="http://schemas.microsoft.com/office/drawing/2014/main" id="{F6B0C334-9EBE-486E-9D0B-BC60C78ECAEF}"/>
              </a:ext>
            </a:extLst>
          </p:cNvPr>
          <p:cNvSpPr/>
          <p:nvPr/>
        </p:nvSpPr>
        <p:spPr>
          <a:xfrm>
            <a:off x="3471353" y="988444"/>
            <a:ext cx="964723" cy="911995"/>
          </a:xfrm>
          <a:prstGeom prst="ellipse">
            <a:avLst/>
          </a:prstGeom>
          <a:solidFill>
            <a:srgbClr val="ED742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2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8" name="Image 117">
            <a:extLst>
              <a:ext uri="{FF2B5EF4-FFF2-40B4-BE49-F238E27FC236}">
                <a16:creationId xmlns:a16="http://schemas.microsoft.com/office/drawing/2014/main" id="{7BA9029A-FFD6-4966-9518-75973F15B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39110" flipH="1">
            <a:off x="4041683" y="3402981"/>
            <a:ext cx="524300" cy="35183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1236B974-7AC0-4857-91A5-8BBAC110E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156" y="520662"/>
            <a:ext cx="9598755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2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id="{72F376CC-A7B4-4401-AA2C-CFD3555A4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26254"/>
            <a:ext cx="209058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2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2" name="Espace réservé du numéro de diapositive 8">
            <a:extLst>
              <a:ext uri="{FF2B5EF4-FFF2-40B4-BE49-F238E27FC236}">
                <a16:creationId xmlns:a16="http://schemas.microsoft.com/office/drawing/2014/main" id="{35C4CE8E-0FDB-4D2D-AD36-497CE077D898}"/>
              </a:ext>
            </a:extLst>
          </p:cNvPr>
          <p:cNvSpPr txBox="1">
            <a:spLocks/>
          </p:cNvSpPr>
          <p:nvPr/>
        </p:nvSpPr>
        <p:spPr>
          <a:xfrm>
            <a:off x="9234343" y="6467813"/>
            <a:ext cx="2741673" cy="364719"/>
          </a:xfrm>
          <a:prstGeom prst="rect">
            <a:avLst/>
          </a:prstGeom>
        </p:spPr>
        <p:txBody>
          <a:bodyPr vert="horz" lIns="103486" tIns="51743" rIns="103486" bIns="51743" rtlCol="0" anchor="ctr"/>
          <a:lstStyle>
            <a:defPPr>
              <a:defRPr lang="fr-FR"/>
            </a:defPPr>
            <a:lvl1pPr algn="r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35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1372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35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E048132-423E-4224-8F24-C3A991E43891}"/>
                  </a:ext>
                </a:extLst>
              </p:cNvPr>
              <p:cNvSpPr/>
              <p:nvPr/>
            </p:nvSpPr>
            <p:spPr>
              <a:xfrm>
                <a:off x="2347255" y="984166"/>
                <a:ext cx="7855274" cy="669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f>
                      <m:f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fr-FR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𝝏</m:t>
                            </m:r>
                          </m:e>
                          <m:sup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sSub>
                          <m:sSubPr>
                            <m:ctrlPr>
                              <a:rPr kumimoji="0" lang="fr-FR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𝒋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kumimoji="0" lang="fr-FR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𝝏</m:t>
                            </m:r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US" sz="2263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𝒊𝒐𝒏</m:t>
                        </m:r>
                        <m:r>
                          <a:rPr kumimoji="0" lang="en-US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r>
                      <m:rPr>
                        <m:nor/>
                      </m:rPr>
                      <a:rPr kumimoji="0" lang="en-US" sz="2263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+ </m:t>
                    </m:r>
                    <m:sSub>
                      <m:sSub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US" sz="2263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𝒆</m:t>
                        </m:r>
                        <m:r>
                          <a:rPr kumimoji="0" lang="en-US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9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US" sz="2263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9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9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𝒑𝒉</m:t>
                        </m:r>
                        <m:r>
                          <a:rPr kumimoji="0" lang="en-US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9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9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𝒕𝒉</m:t>
                        </m:r>
                        <m:r>
                          <a:rPr kumimoji="0" lang="en-US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GB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b>
                      <m:sSub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GB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kumimoji="0" lang="en-GB" sz="226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endParaRPr kumimoji="0" lang="fr-FR" sz="226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E048132-423E-4224-8F24-C3A991E438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255" y="984166"/>
                <a:ext cx="7855274" cy="6699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e 26">
            <a:extLst>
              <a:ext uri="{FF2B5EF4-FFF2-40B4-BE49-F238E27FC236}">
                <a16:creationId xmlns:a16="http://schemas.microsoft.com/office/drawing/2014/main" id="{FD9411EA-A627-45B7-BB90-054AD47FC89E}"/>
              </a:ext>
            </a:extLst>
          </p:cNvPr>
          <p:cNvGrpSpPr/>
          <p:nvPr/>
        </p:nvGrpSpPr>
        <p:grpSpPr>
          <a:xfrm>
            <a:off x="892672" y="3425974"/>
            <a:ext cx="9830909" cy="2273730"/>
            <a:chOff x="-28186" y="2571653"/>
            <a:chExt cx="8686530" cy="2009054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1A89DCF8-F5C4-438D-8F5F-D66205E6AD1D}"/>
                </a:ext>
              </a:extLst>
            </p:cNvPr>
            <p:cNvGrpSpPr/>
            <p:nvPr/>
          </p:nvGrpSpPr>
          <p:grpSpPr>
            <a:xfrm>
              <a:off x="7147225" y="3782536"/>
              <a:ext cx="649973" cy="794416"/>
              <a:chOff x="7124614" y="4916540"/>
              <a:chExt cx="753619" cy="1252237"/>
            </a:xfrm>
          </p:grpSpPr>
          <p:cxnSp>
            <p:nvCxnSpPr>
              <p:cNvPr id="102" name="Connecteur droit avec flèche 101">
                <a:extLst>
                  <a:ext uri="{FF2B5EF4-FFF2-40B4-BE49-F238E27FC236}">
                    <a16:creationId xmlns:a16="http://schemas.microsoft.com/office/drawing/2014/main" id="{A1972B57-31A1-42D2-9CDF-5FF3A3D48C21}"/>
                  </a:ext>
                </a:extLst>
              </p:cNvPr>
              <p:cNvCxnSpPr/>
              <p:nvPr/>
            </p:nvCxnSpPr>
            <p:spPr bwMode="auto">
              <a:xfrm>
                <a:off x="7618891" y="4916540"/>
                <a:ext cx="259342" cy="1252237"/>
              </a:xfrm>
              <a:prstGeom prst="straightConnector1">
                <a:avLst/>
              </a:prstGeom>
              <a:solidFill>
                <a:srgbClr val="5B9BD5"/>
              </a:solidFill>
              <a:ln w="25400" cap="flat" cmpd="sng" algn="ctr">
                <a:solidFill>
                  <a:srgbClr val="15700E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48A6E81A-4FD7-4D8E-8ECA-090110AC5512}"/>
                  </a:ext>
                </a:extLst>
              </p:cNvPr>
              <p:cNvSpPr txBox="1"/>
              <p:nvPr/>
            </p:nvSpPr>
            <p:spPr>
              <a:xfrm>
                <a:off x="7313911" y="5511698"/>
                <a:ext cx="547203" cy="4681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58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5700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ions</a:t>
                </a:r>
                <a:endParaRPr kumimoji="0" lang="en-US" sz="1584" b="1" i="0" u="none" strike="noStrike" kern="0" cap="none" spc="0" normalizeH="0" baseline="0" noProof="0" dirty="0">
                  <a:ln>
                    <a:noFill/>
                  </a:ln>
                  <a:solidFill>
                    <a:srgbClr val="15700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cxnSp>
            <p:nvCxnSpPr>
              <p:cNvPr id="107" name="Connecteur droit avec flèche 106">
                <a:extLst>
                  <a:ext uri="{FF2B5EF4-FFF2-40B4-BE49-F238E27FC236}">
                    <a16:creationId xmlns:a16="http://schemas.microsoft.com/office/drawing/2014/main" id="{B79ED2CD-D66E-4FC5-9C77-D60B2A814C3A}"/>
                  </a:ext>
                </a:extLst>
              </p:cNvPr>
              <p:cNvCxnSpPr/>
              <p:nvPr/>
            </p:nvCxnSpPr>
            <p:spPr bwMode="auto">
              <a:xfrm flipH="1" flipV="1">
                <a:off x="7124614" y="5596798"/>
                <a:ext cx="674429" cy="545163"/>
              </a:xfrm>
              <a:prstGeom prst="straightConnector1">
                <a:avLst/>
              </a:prstGeom>
              <a:solidFill>
                <a:srgbClr val="5B9BD5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9" name="Ellipse 108">
                <a:extLst>
                  <a:ext uri="{FF2B5EF4-FFF2-40B4-BE49-F238E27FC236}">
                    <a16:creationId xmlns:a16="http://schemas.microsoft.com/office/drawing/2014/main" id="{15254813-E738-44F9-B90E-E6DE247B932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680790" y="5451558"/>
                <a:ext cx="147619" cy="169248"/>
              </a:xfrm>
              <a:prstGeom prst="ellipse">
                <a:avLst/>
              </a:prstGeom>
              <a:solidFill>
                <a:srgbClr val="00682F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1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9237708D-E679-492C-85EE-50246E90E75A}"/>
                </a:ext>
              </a:extLst>
            </p:cNvPr>
            <p:cNvGrpSpPr/>
            <p:nvPr/>
          </p:nvGrpSpPr>
          <p:grpSpPr>
            <a:xfrm>
              <a:off x="-28186" y="2571653"/>
              <a:ext cx="8686530" cy="2009054"/>
              <a:chOff x="1930521" y="2883332"/>
              <a:chExt cx="5581721" cy="1412037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F068CD69-8ED4-416D-BA8E-6FF97C092DD1}"/>
                  </a:ext>
                </a:extLst>
              </p:cNvPr>
              <p:cNvCxnSpPr/>
              <p:nvPr/>
            </p:nvCxnSpPr>
            <p:spPr bwMode="auto">
              <a:xfrm flipV="1">
                <a:off x="5431977" y="3946705"/>
                <a:ext cx="182389" cy="306695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E64A1F26-F820-4A87-9D62-34DAADFAF5F6}"/>
                  </a:ext>
                </a:extLst>
              </p:cNvPr>
              <p:cNvCxnSpPr/>
              <p:nvPr/>
            </p:nvCxnSpPr>
            <p:spPr bwMode="auto">
              <a:xfrm flipV="1">
                <a:off x="5431977" y="3959491"/>
                <a:ext cx="364777" cy="306694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D345FA3E-65A9-4F73-AAE6-7E4BEBF34421}"/>
                  </a:ext>
                </a:extLst>
              </p:cNvPr>
              <p:cNvCxnSpPr/>
              <p:nvPr/>
            </p:nvCxnSpPr>
            <p:spPr bwMode="auto">
              <a:xfrm flipV="1">
                <a:off x="4159408" y="4079098"/>
                <a:ext cx="702809" cy="193745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38E802DF-1861-4DC6-A649-125726432621}"/>
                  </a:ext>
                </a:extLst>
              </p:cNvPr>
              <p:cNvCxnSpPr/>
              <p:nvPr/>
            </p:nvCxnSpPr>
            <p:spPr bwMode="auto">
              <a:xfrm flipH="1" flipV="1">
                <a:off x="2226987" y="2883332"/>
                <a:ext cx="5285255" cy="2"/>
              </a:xfrm>
              <a:prstGeom prst="line">
                <a:avLst/>
              </a:prstGeom>
              <a:solidFill>
                <a:srgbClr val="5B9BD5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extLst/>
            </p:spPr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8645498A-432E-430B-AE31-BE5CE574843F}"/>
                  </a:ext>
                </a:extLst>
              </p:cNvPr>
              <p:cNvCxnSpPr/>
              <p:nvPr/>
            </p:nvCxnSpPr>
            <p:spPr bwMode="auto">
              <a:xfrm flipV="1">
                <a:off x="2226986" y="4272411"/>
                <a:ext cx="5285256" cy="22958"/>
              </a:xfrm>
              <a:prstGeom prst="line">
                <a:avLst/>
              </a:prstGeom>
              <a:solidFill>
                <a:srgbClr val="5B9BD5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/>
            </p:spPr>
          </p:cxnSp>
          <p:sp>
            <p:nvSpPr>
              <p:cNvPr id="35" name="Flèche droite à entaille 113">
                <a:extLst>
                  <a:ext uri="{FF2B5EF4-FFF2-40B4-BE49-F238E27FC236}">
                    <a16:creationId xmlns:a16="http://schemas.microsoft.com/office/drawing/2014/main" id="{95BABF4B-F552-499E-BB21-E752A7CF9FAA}"/>
                  </a:ext>
                </a:extLst>
              </p:cNvPr>
              <p:cNvSpPr/>
              <p:nvPr/>
            </p:nvSpPr>
            <p:spPr>
              <a:xfrm flipV="1">
                <a:off x="2297809" y="3490912"/>
                <a:ext cx="269690" cy="113105"/>
              </a:xfrm>
              <a:prstGeom prst="notchedRightArrow">
                <a:avLst/>
              </a:prstGeom>
              <a:solidFill>
                <a:srgbClr val="000090"/>
              </a:solidFill>
              <a:ln w="12700" cap="flat" cmpd="sng" algn="ctr">
                <a:solidFill>
                  <a:srgbClr val="00009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1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78EA1572-0EAB-4A83-8DB7-19EE2C7C9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18235" y="3293887"/>
                <a:ext cx="297683" cy="218495"/>
              </a:xfrm>
              <a:prstGeom prst="rect">
                <a:avLst/>
              </a:prstGeom>
            </p:spPr>
          </p:pic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B577B5D6-6634-4119-B65E-34D68CDAF6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66600" flipH="1">
                <a:off x="4591395" y="3558384"/>
                <a:ext cx="289181" cy="212254"/>
              </a:xfrm>
              <a:prstGeom prst="rect">
                <a:avLst/>
              </a:prstGeom>
            </p:spPr>
          </p:pic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9D3C2CE5-FF41-4D9F-AEC3-649ECED3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50477" flipH="1">
                <a:off x="4694751" y="3344240"/>
                <a:ext cx="303785" cy="222974"/>
              </a:xfrm>
              <a:prstGeom prst="rect">
                <a:avLst/>
              </a:prstGeom>
            </p:spPr>
          </p:pic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2970D6F7-B959-488E-8794-E5FACFD124DF}"/>
                  </a:ext>
                </a:extLst>
              </p:cNvPr>
              <p:cNvGrpSpPr/>
              <p:nvPr/>
            </p:nvGrpSpPr>
            <p:grpSpPr>
              <a:xfrm>
                <a:off x="4892895" y="3639427"/>
                <a:ext cx="519162" cy="606973"/>
                <a:chOff x="6693636" y="3850100"/>
                <a:chExt cx="922955" cy="1079063"/>
              </a:xfrm>
            </p:grpSpPr>
            <p:cxnSp>
              <p:nvCxnSpPr>
                <p:cNvPr id="99" name="Connecteur droit 98">
                  <a:extLst>
                    <a:ext uri="{FF2B5EF4-FFF2-40B4-BE49-F238E27FC236}">
                      <a16:creationId xmlns:a16="http://schemas.microsoft.com/office/drawing/2014/main" id="{50022BDF-0338-4C2F-8957-1D30C89D2551}"/>
                    </a:ext>
                  </a:extLst>
                </p:cNvPr>
                <p:cNvCxnSpPr/>
                <p:nvPr/>
              </p:nvCxnSpPr>
              <p:spPr bwMode="auto">
                <a:xfrm>
                  <a:off x="6693636" y="3850100"/>
                  <a:ext cx="922955" cy="1079063"/>
                </a:xfrm>
                <a:prstGeom prst="line">
                  <a:avLst/>
                </a:prstGeom>
                <a:solidFill>
                  <a:srgbClr val="5B9BD5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stealth" w="lg" len="lg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00" name="ZoneTexte 99">
                  <a:extLst>
                    <a:ext uri="{FF2B5EF4-FFF2-40B4-BE49-F238E27FC236}">
                      <a16:creationId xmlns:a16="http://schemas.microsoft.com/office/drawing/2014/main" id="{47EC4DAE-65A0-40E6-A3E9-D2B6CCBF9CB5}"/>
                    </a:ext>
                  </a:extLst>
                </p:cNvPr>
                <p:cNvSpPr txBox="1"/>
                <p:nvPr/>
              </p:nvSpPr>
              <p:spPr>
                <a:xfrm>
                  <a:off x="7260309" y="4199088"/>
                  <a:ext cx="353054" cy="4095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11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e</a:t>
                  </a:r>
                  <a:r>
                    <a:rPr kumimoji="0" lang="fr-FR" sz="1811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-</a:t>
                  </a:r>
                  <a:endParaRPr kumimoji="0" lang="en-US" sz="1811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899F8C5F-D1C1-4972-886A-91F8548505BB}"/>
                  </a:ext>
                </a:extLst>
              </p:cNvPr>
              <p:cNvGrpSpPr/>
              <p:nvPr/>
            </p:nvGrpSpPr>
            <p:grpSpPr>
              <a:xfrm>
                <a:off x="2736609" y="3405481"/>
                <a:ext cx="570436" cy="316340"/>
                <a:chOff x="1252328" y="4740965"/>
                <a:chExt cx="993913" cy="337931"/>
              </a:xfrm>
            </p:grpSpPr>
            <p:sp>
              <p:nvSpPr>
                <p:cNvPr id="97" name="Ellipse 96">
                  <a:extLst>
                    <a:ext uri="{FF2B5EF4-FFF2-40B4-BE49-F238E27FC236}">
                      <a16:creationId xmlns:a16="http://schemas.microsoft.com/office/drawing/2014/main" id="{846D30AA-B8A0-46BD-9301-8939F7E18571}"/>
                    </a:ext>
                  </a:extLst>
                </p:cNvPr>
                <p:cNvSpPr/>
                <p:nvPr/>
              </p:nvSpPr>
              <p:spPr bwMode="auto">
                <a:xfrm>
                  <a:off x="1252328" y="4740965"/>
                  <a:ext cx="993913" cy="337931"/>
                </a:xfrm>
                <a:prstGeom prst="ellipse">
                  <a:avLst/>
                </a:prstGeom>
                <a:solidFill>
                  <a:srgbClr val="00B0F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58211" tIns="29106" rIns="58211" bIns="29106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11" b="0" i="0" u="none" strike="noStrike" kern="0" cap="none" spc="0" normalizeH="0" baseline="30000" noProof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10E1BFBB-900D-4198-9299-A602815D679A}"/>
                    </a:ext>
                  </a:extLst>
                </p:cNvPr>
                <p:cNvSpPr/>
                <p:nvPr/>
              </p:nvSpPr>
              <p:spPr>
                <a:xfrm>
                  <a:off x="1508474" y="4745144"/>
                  <a:ext cx="521367" cy="223865"/>
                </a:xfrm>
                <a:prstGeom prst="rect">
                  <a:avLst/>
                </a:prstGeom>
                <a:noFill/>
              </p:spPr>
              <p:txBody>
                <a:bodyPr wrap="square" lIns="58211" tIns="29106" rIns="58211" bIns="29106">
                  <a:spAutoFit/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11" b="0" i="0" u="none" strike="noStrike" kern="0" cap="none" spc="0" normalizeH="0" baseline="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p</a:t>
                  </a:r>
                  <a:r>
                    <a:rPr kumimoji="0" lang="fr-FR" sz="1811" b="0" i="0" u="none" strike="noStrike" kern="0" cap="none" spc="0" normalizeH="0" baseline="3000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+</a:t>
                  </a:r>
                </a:p>
              </p:txBody>
            </p: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B630E367-9553-4CED-A20B-11D7009E05F9}"/>
                  </a:ext>
                </a:extLst>
              </p:cNvPr>
              <p:cNvGrpSpPr/>
              <p:nvPr/>
            </p:nvGrpSpPr>
            <p:grpSpPr>
              <a:xfrm>
                <a:off x="3874356" y="3403134"/>
                <a:ext cx="570436" cy="316340"/>
                <a:chOff x="1252328" y="4740965"/>
                <a:chExt cx="993913" cy="337931"/>
              </a:xfrm>
            </p:grpSpPr>
            <p:sp>
              <p:nvSpPr>
                <p:cNvPr id="95" name="Ellipse 94">
                  <a:extLst>
                    <a:ext uri="{FF2B5EF4-FFF2-40B4-BE49-F238E27FC236}">
                      <a16:creationId xmlns:a16="http://schemas.microsoft.com/office/drawing/2014/main" id="{10E32CCB-E586-40D4-9E1B-FA56BE0A6FE3}"/>
                    </a:ext>
                  </a:extLst>
                </p:cNvPr>
                <p:cNvSpPr/>
                <p:nvPr/>
              </p:nvSpPr>
              <p:spPr bwMode="auto">
                <a:xfrm>
                  <a:off x="1252328" y="4740965"/>
                  <a:ext cx="993913" cy="337931"/>
                </a:xfrm>
                <a:prstGeom prst="ellipse">
                  <a:avLst/>
                </a:prstGeom>
                <a:solidFill>
                  <a:srgbClr val="00B0F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58211" tIns="29106" rIns="58211" bIns="29106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11" b="0" i="0" u="none" strike="noStrike" kern="0" cap="none" spc="0" normalizeH="0" baseline="30000" noProof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DF1EA06C-1734-44C5-B3B3-089F9BF2A4EE}"/>
                    </a:ext>
                  </a:extLst>
                </p:cNvPr>
                <p:cNvSpPr/>
                <p:nvPr/>
              </p:nvSpPr>
              <p:spPr>
                <a:xfrm>
                  <a:off x="1508474" y="4745144"/>
                  <a:ext cx="521367" cy="223865"/>
                </a:xfrm>
                <a:prstGeom prst="rect">
                  <a:avLst/>
                </a:prstGeom>
                <a:noFill/>
              </p:spPr>
              <p:txBody>
                <a:bodyPr wrap="square" lIns="58211" tIns="29106" rIns="58211" bIns="29106">
                  <a:spAutoFit/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11" b="0" i="0" u="none" strike="noStrike" kern="0" cap="none" spc="0" normalizeH="0" baseline="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p</a:t>
                  </a:r>
                  <a:r>
                    <a:rPr kumimoji="0" lang="fr-FR" sz="1811" b="0" i="0" u="none" strike="noStrike" kern="0" cap="none" spc="0" normalizeH="0" baseline="3000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+</a:t>
                  </a:r>
                </a:p>
              </p:txBody>
            </p:sp>
          </p:grpSp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A5B09AD8-A979-4D9F-9454-F4F47B39B96D}"/>
                  </a:ext>
                </a:extLst>
              </p:cNvPr>
              <p:cNvGrpSpPr/>
              <p:nvPr/>
            </p:nvGrpSpPr>
            <p:grpSpPr>
              <a:xfrm>
                <a:off x="5442736" y="3395869"/>
                <a:ext cx="570436" cy="316340"/>
                <a:chOff x="1252328" y="4740965"/>
                <a:chExt cx="993913" cy="337931"/>
              </a:xfrm>
            </p:grpSpPr>
            <p:sp>
              <p:nvSpPr>
                <p:cNvPr id="93" name="Ellipse 92">
                  <a:extLst>
                    <a:ext uri="{FF2B5EF4-FFF2-40B4-BE49-F238E27FC236}">
                      <a16:creationId xmlns:a16="http://schemas.microsoft.com/office/drawing/2014/main" id="{A520F62A-3C3A-44B5-BD86-C2FDC0964192}"/>
                    </a:ext>
                  </a:extLst>
                </p:cNvPr>
                <p:cNvSpPr/>
                <p:nvPr/>
              </p:nvSpPr>
              <p:spPr bwMode="auto">
                <a:xfrm>
                  <a:off x="1252328" y="4740965"/>
                  <a:ext cx="993913" cy="337931"/>
                </a:xfrm>
                <a:prstGeom prst="ellipse">
                  <a:avLst/>
                </a:prstGeom>
                <a:solidFill>
                  <a:srgbClr val="00B0F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58211" tIns="29106" rIns="58211" bIns="29106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11" b="0" i="0" u="none" strike="noStrike" kern="0" cap="none" spc="0" normalizeH="0" baseline="30000" noProof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6624A4CB-0804-4BA5-8255-8384E1E0DF78}"/>
                    </a:ext>
                  </a:extLst>
                </p:cNvPr>
                <p:cNvSpPr/>
                <p:nvPr/>
              </p:nvSpPr>
              <p:spPr>
                <a:xfrm>
                  <a:off x="1508474" y="4745144"/>
                  <a:ext cx="521367" cy="223865"/>
                </a:xfrm>
                <a:prstGeom prst="rect">
                  <a:avLst/>
                </a:prstGeom>
                <a:noFill/>
              </p:spPr>
              <p:txBody>
                <a:bodyPr wrap="square" lIns="58211" tIns="29106" rIns="58211" bIns="29106">
                  <a:spAutoFit/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11" b="0" i="0" u="none" strike="noStrike" kern="0" cap="none" spc="0" normalizeH="0" baseline="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p</a:t>
                  </a:r>
                  <a:r>
                    <a:rPr kumimoji="0" lang="fr-FR" sz="1811" b="0" i="0" u="none" strike="noStrike" kern="0" cap="none" spc="0" normalizeH="0" baseline="3000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+</a:t>
                  </a:r>
                </a:p>
              </p:txBody>
            </p:sp>
          </p:grpSp>
          <p:sp>
            <p:nvSpPr>
              <p:cNvPr id="47" name="Flèche droite à entaille 121">
                <a:extLst>
                  <a:ext uri="{FF2B5EF4-FFF2-40B4-BE49-F238E27FC236}">
                    <a16:creationId xmlns:a16="http://schemas.microsoft.com/office/drawing/2014/main" id="{592F4FC9-40C2-4068-9318-879CD89B7C2B}"/>
                  </a:ext>
                </a:extLst>
              </p:cNvPr>
              <p:cNvSpPr/>
              <p:nvPr/>
            </p:nvSpPr>
            <p:spPr>
              <a:xfrm flipV="1">
                <a:off x="3448738" y="3496954"/>
                <a:ext cx="269690" cy="113105"/>
              </a:xfrm>
              <a:prstGeom prst="notchedRightArrow">
                <a:avLst/>
              </a:prstGeom>
              <a:solidFill>
                <a:srgbClr val="000090"/>
              </a:solidFill>
              <a:ln w="12700" cap="flat" cmpd="sng" algn="ctr">
                <a:solidFill>
                  <a:srgbClr val="00009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1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pic>
            <p:nvPicPr>
              <p:cNvPr id="59" name="Image 58">
                <a:extLst>
                  <a:ext uri="{FF2B5EF4-FFF2-40B4-BE49-F238E27FC236}">
                    <a16:creationId xmlns:a16="http://schemas.microsoft.com/office/drawing/2014/main" id="{AF83DAC7-F8D7-4157-B394-C1A8CCC4A2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rgbClr val="EEEFF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7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892" y="2902422"/>
                <a:ext cx="531456" cy="269016"/>
              </a:xfrm>
              <a:prstGeom prst="rect">
                <a:avLst/>
              </a:prstGeom>
              <a:solidFill>
                <a:srgbClr val="EEEFF0"/>
              </a:solidFill>
              <a:effectLst>
                <a:softEdge rad="38100"/>
              </a:effectLst>
            </p:spPr>
          </p:pic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3209F7DF-E437-4CF4-A43A-E7AB9F54288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24551" y="3959979"/>
                <a:ext cx="506847" cy="303718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5" name="Ellipse 64">
                <a:extLst>
                  <a:ext uri="{FF2B5EF4-FFF2-40B4-BE49-F238E27FC236}">
                    <a16:creationId xmlns:a16="http://schemas.microsoft.com/office/drawing/2014/main" id="{6B82604A-7327-47DF-BAD7-B677C56F1EF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13002" y="4122170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D4B0321C-ABAC-4738-AC7F-5E5696C4D9E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627744" y="4027602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251AB128-53C1-475C-B199-32EF46A454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55344" y="3957619"/>
                <a:ext cx="101250" cy="89141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cxnSp>
            <p:nvCxnSpPr>
              <p:cNvPr id="68" name="Connecteur droit 67">
                <a:extLst>
                  <a:ext uri="{FF2B5EF4-FFF2-40B4-BE49-F238E27FC236}">
                    <a16:creationId xmlns:a16="http://schemas.microsoft.com/office/drawing/2014/main" id="{ACF7F4BC-7C97-4E92-B968-24F98506399F}"/>
                  </a:ext>
                </a:extLst>
              </p:cNvPr>
              <p:cNvCxnSpPr/>
              <p:nvPr/>
            </p:nvCxnSpPr>
            <p:spPr bwMode="auto">
              <a:xfrm flipV="1">
                <a:off x="4155056" y="3919281"/>
                <a:ext cx="489159" cy="319640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Connecteur droit 68">
                <a:extLst>
                  <a:ext uri="{FF2B5EF4-FFF2-40B4-BE49-F238E27FC236}">
                    <a16:creationId xmlns:a16="http://schemas.microsoft.com/office/drawing/2014/main" id="{1CC95BB7-7576-4EE1-A971-AB0B1EAC92E6}"/>
                  </a:ext>
                </a:extLst>
              </p:cNvPr>
              <p:cNvCxnSpPr/>
              <p:nvPr/>
            </p:nvCxnSpPr>
            <p:spPr bwMode="auto">
              <a:xfrm flipV="1">
                <a:off x="5080910" y="2891569"/>
                <a:ext cx="148968" cy="470713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Connecteur droit 69">
                <a:extLst>
                  <a:ext uri="{FF2B5EF4-FFF2-40B4-BE49-F238E27FC236}">
                    <a16:creationId xmlns:a16="http://schemas.microsoft.com/office/drawing/2014/main" id="{B3713074-BF99-4D0A-B519-DCD87A1BFE86}"/>
                  </a:ext>
                </a:extLst>
              </p:cNvPr>
              <p:cNvCxnSpPr/>
              <p:nvPr/>
            </p:nvCxnSpPr>
            <p:spPr bwMode="auto">
              <a:xfrm>
                <a:off x="5231467" y="2919031"/>
                <a:ext cx="288492" cy="392408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dash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Connecteur droit 70">
                <a:extLst>
                  <a:ext uri="{FF2B5EF4-FFF2-40B4-BE49-F238E27FC236}">
                    <a16:creationId xmlns:a16="http://schemas.microsoft.com/office/drawing/2014/main" id="{1146CB5B-1C6C-4373-B96A-F5D0D183053F}"/>
                  </a:ext>
                </a:extLst>
              </p:cNvPr>
              <p:cNvCxnSpPr/>
              <p:nvPr/>
            </p:nvCxnSpPr>
            <p:spPr bwMode="auto">
              <a:xfrm>
                <a:off x="5543978" y="2911971"/>
                <a:ext cx="559106" cy="147766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dash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Connecteur droit 71">
                <a:extLst>
                  <a:ext uri="{FF2B5EF4-FFF2-40B4-BE49-F238E27FC236}">
                    <a16:creationId xmlns:a16="http://schemas.microsoft.com/office/drawing/2014/main" id="{76E17DD0-4649-4BDB-AE38-1A3E1BCE49F3}"/>
                  </a:ext>
                </a:extLst>
              </p:cNvPr>
              <p:cNvCxnSpPr/>
              <p:nvPr/>
            </p:nvCxnSpPr>
            <p:spPr bwMode="auto">
              <a:xfrm>
                <a:off x="5231467" y="2919029"/>
                <a:ext cx="952004" cy="370811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dash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" name="Connecteur droit 72">
                <a:extLst>
                  <a:ext uri="{FF2B5EF4-FFF2-40B4-BE49-F238E27FC236}">
                    <a16:creationId xmlns:a16="http://schemas.microsoft.com/office/drawing/2014/main" id="{D1922D0E-4550-4DD4-A193-F36F3787613D}"/>
                  </a:ext>
                </a:extLst>
              </p:cNvPr>
              <p:cNvCxnSpPr/>
              <p:nvPr/>
            </p:nvCxnSpPr>
            <p:spPr bwMode="auto">
              <a:xfrm>
                <a:off x="5540289" y="2923791"/>
                <a:ext cx="451688" cy="452604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dash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4" name="Forme libre 137">
                <a:extLst>
                  <a:ext uri="{FF2B5EF4-FFF2-40B4-BE49-F238E27FC236}">
                    <a16:creationId xmlns:a16="http://schemas.microsoft.com/office/drawing/2014/main" id="{2245B06C-080F-4090-9466-9DCB896B1CAB}"/>
                  </a:ext>
                </a:extLst>
              </p:cNvPr>
              <p:cNvSpPr/>
              <p:nvPr/>
            </p:nvSpPr>
            <p:spPr bwMode="auto">
              <a:xfrm rot="16534292">
                <a:off x="4578120" y="3438488"/>
                <a:ext cx="595462" cy="362475"/>
              </a:xfrm>
              <a:custGeom>
                <a:avLst/>
                <a:gdLst>
                  <a:gd name="connsiteX0" fmla="*/ 0 w 596348"/>
                  <a:gd name="connsiteY0" fmla="*/ 0 h 357809"/>
                  <a:gd name="connsiteX1" fmla="*/ 228600 w 596348"/>
                  <a:gd name="connsiteY1" fmla="*/ 238540 h 357809"/>
                  <a:gd name="connsiteX2" fmla="*/ 596348 w 596348"/>
                  <a:gd name="connsiteY2" fmla="*/ 357809 h 357809"/>
                  <a:gd name="connsiteX3" fmla="*/ 596348 w 596348"/>
                  <a:gd name="connsiteY3" fmla="*/ 357809 h 35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6348" h="357809">
                    <a:moveTo>
                      <a:pt x="0" y="0"/>
                    </a:moveTo>
                    <a:cubicBezTo>
                      <a:pt x="64604" y="89452"/>
                      <a:pt x="129209" y="178905"/>
                      <a:pt x="228600" y="238540"/>
                    </a:cubicBezTo>
                    <a:cubicBezTo>
                      <a:pt x="327991" y="298175"/>
                      <a:pt x="596348" y="357809"/>
                      <a:pt x="596348" y="357809"/>
                    </a:cubicBezTo>
                    <a:lnTo>
                      <a:pt x="596348" y="357809"/>
                    </a:lnTo>
                  </a:path>
                </a:pathLst>
              </a:custGeom>
              <a:noFill/>
              <a:ln w="19050" cap="flat" cmpd="sng" algn="ctr">
                <a:solidFill>
                  <a:srgbClr val="8E409E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75" name="Forme libre 138">
                <a:extLst>
                  <a:ext uri="{FF2B5EF4-FFF2-40B4-BE49-F238E27FC236}">
                    <a16:creationId xmlns:a16="http://schemas.microsoft.com/office/drawing/2014/main" id="{7966681B-75F0-4E83-9758-717A3A8E84E8}"/>
                  </a:ext>
                </a:extLst>
              </p:cNvPr>
              <p:cNvSpPr/>
              <p:nvPr/>
            </p:nvSpPr>
            <p:spPr bwMode="auto">
              <a:xfrm rot="16534292">
                <a:off x="4806245" y="3614574"/>
                <a:ext cx="595462" cy="381586"/>
              </a:xfrm>
              <a:custGeom>
                <a:avLst/>
                <a:gdLst>
                  <a:gd name="connsiteX0" fmla="*/ 0 w 596348"/>
                  <a:gd name="connsiteY0" fmla="*/ 0 h 357809"/>
                  <a:gd name="connsiteX1" fmla="*/ 228600 w 596348"/>
                  <a:gd name="connsiteY1" fmla="*/ 238540 h 357809"/>
                  <a:gd name="connsiteX2" fmla="*/ 596348 w 596348"/>
                  <a:gd name="connsiteY2" fmla="*/ 357809 h 357809"/>
                  <a:gd name="connsiteX3" fmla="*/ 596348 w 596348"/>
                  <a:gd name="connsiteY3" fmla="*/ 357809 h 35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6348" h="357809">
                    <a:moveTo>
                      <a:pt x="0" y="0"/>
                    </a:moveTo>
                    <a:cubicBezTo>
                      <a:pt x="64604" y="89452"/>
                      <a:pt x="129209" y="178905"/>
                      <a:pt x="228600" y="238540"/>
                    </a:cubicBezTo>
                    <a:cubicBezTo>
                      <a:pt x="327991" y="298175"/>
                      <a:pt x="596348" y="357809"/>
                      <a:pt x="596348" y="357809"/>
                    </a:cubicBezTo>
                    <a:lnTo>
                      <a:pt x="596348" y="357809"/>
                    </a:lnTo>
                  </a:path>
                </a:pathLst>
              </a:custGeom>
              <a:noFill/>
              <a:ln w="19050" cap="flat" cmpd="sng" algn="ctr">
                <a:solidFill>
                  <a:srgbClr val="8E409E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76" name="Ellipse 75">
                <a:extLst>
                  <a:ext uri="{FF2B5EF4-FFF2-40B4-BE49-F238E27FC236}">
                    <a16:creationId xmlns:a16="http://schemas.microsoft.com/office/drawing/2014/main" id="{E36D08BA-2072-4819-A38D-610EC62859A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376498" y="4019890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547EEB22-0950-41F6-96ED-41088AD11A1A}"/>
                  </a:ext>
                </a:extLst>
              </p:cNvPr>
              <p:cNvSpPr txBox="1"/>
              <p:nvPr/>
            </p:nvSpPr>
            <p:spPr>
              <a:xfrm>
                <a:off x="4279104" y="2899276"/>
                <a:ext cx="873627" cy="230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11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409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e- </a:t>
                </a:r>
                <a:r>
                  <a:rPr kumimoji="0" lang="fr-FR" sz="1811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E409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accelerated</a:t>
                </a:r>
                <a:endParaRPr kumimoji="0" lang="en-US" sz="1811" b="1" i="0" u="none" strike="noStrike" kern="1200" cap="none" spc="0" normalizeH="0" baseline="0" noProof="0" dirty="0">
                  <a:ln>
                    <a:noFill/>
                  </a:ln>
                  <a:solidFill>
                    <a:srgbClr val="8E409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78" name="Ellipse 77">
                <a:extLst>
                  <a:ext uri="{FF2B5EF4-FFF2-40B4-BE49-F238E27FC236}">
                    <a16:creationId xmlns:a16="http://schemas.microsoft.com/office/drawing/2014/main" id="{228A423B-3CB1-48CC-9916-745D5CF98BE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469333" y="4056223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79" name="Ellipse 78">
                <a:extLst>
                  <a:ext uri="{FF2B5EF4-FFF2-40B4-BE49-F238E27FC236}">
                    <a16:creationId xmlns:a16="http://schemas.microsoft.com/office/drawing/2014/main" id="{C554B707-7994-40CE-9642-0ECDC5292F5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327475" y="3077557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3FA8F346-206B-4D8F-A6D0-1A86BBD0667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513114" y="3009595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FC7798C0-ECC1-4D74-B49B-B0D63B1222F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1330" y="2961615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CF98863D-038F-42D6-BD16-190FD98125B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05277" y="3222795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4E049E1E-26C6-4634-BAA1-F0D12FD0769D}"/>
                  </a:ext>
                </a:extLst>
              </p:cNvPr>
              <p:cNvSpPr/>
              <p:nvPr/>
            </p:nvSpPr>
            <p:spPr>
              <a:xfrm>
                <a:off x="5568415" y="3163216"/>
                <a:ext cx="329968" cy="209561"/>
              </a:xfrm>
              <a:prstGeom prst="rect">
                <a:avLst/>
              </a:prstGeom>
              <a:noFill/>
            </p:spPr>
            <p:txBody>
              <a:bodyPr wrap="square" lIns="58211" tIns="29106" rIns="58211" bIns="29106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11" b="0" i="0" u="none" strike="noStrike" kern="0" cap="none" spc="0" normalizeH="0" baseline="0" noProof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e </a:t>
                </a:r>
                <a:r>
                  <a:rPr kumimoji="0" lang="fr-FR" sz="1811" b="0" i="0" u="none" strike="noStrike" kern="0" cap="none" spc="0" normalizeH="0" baseline="30000" noProof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_</a:t>
                </a:r>
              </a:p>
            </p:txBody>
          </p:sp>
          <p:pic>
            <p:nvPicPr>
              <p:cNvPr id="86" name="Image 85">
                <a:extLst>
                  <a:ext uri="{FF2B5EF4-FFF2-40B4-BE49-F238E27FC236}">
                    <a16:creationId xmlns:a16="http://schemas.microsoft.com/office/drawing/2014/main" id="{420AAC4B-95C5-4F49-9784-836C87DAC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70312" y="3358303"/>
                <a:ext cx="297683" cy="218495"/>
              </a:xfrm>
              <a:prstGeom prst="rect">
                <a:avLst/>
              </a:prstGeom>
            </p:spPr>
          </p:pic>
          <p:pic>
            <p:nvPicPr>
              <p:cNvPr id="87" name="Image 86">
                <a:extLst>
                  <a:ext uri="{FF2B5EF4-FFF2-40B4-BE49-F238E27FC236}">
                    <a16:creationId xmlns:a16="http://schemas.microsoft.com/office/drawing/2014/main" id="{B70CA781-F311-45D3-8391-71C4C2AD3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66600" flipH="1">
                <a:off x="6643472" y="3622801"/>
                <a:ext cx="289181" cy="212254"/>
              </a:xfrm>
              <a:prstGeom prst="rect">
                <a:avLst/>
              </a:prstGeom>
            </p:spPr>
          </p:pic>
          <p:pic>
            <p:nvPicPr>
              <p:cNvPr id="88" name="Image 87">
                <a:extLst>
                  <a:ext uri="{FF2B5EF4-FFF2-40B4-BE49-F238E27FC236}">
                    <a16:creationId xmlns:a16="http://schemas.microsoft.com/office/drawing/2014/main" id="{74CA91BE-4DB2-48BB-86B8-5C5E2C3FDC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50477" flipH="1">
                <a:off x="6746827" y="3408656"/>
                <a:ext cx="303785" cy="222974"/>
              </a:xfrm>
              <a:prstGeom prst="rect">
                <a:avLst/>
              </a:prstGeom>
            </p:spPr>
          </p:pic>
          <p:sp>
            <p:nvSpPr>
              <p:cNvPr id="89" name="ZoneTexte 88">
                <a:extLst>
                  <a:ext uri="{FF2B5EF4-FFF2-40B4-BE49-F238E27FC236}">
                    <a16:creationId xmlns:a16="http://schemas.microsoft.com/office/drawing/2014/main" id="{CA857A55-5D04-4136-BBA0-828EF30E9552}"/>
                  </a:ext>
                </a:extLst>
              </p:cNvPr>
              <p:cNvSpPr txBox="1"/>
              <p:nvPr/>
            </p:nvSpPr>
            <p:spPr>
              <a:xfrm>
                <a:off x="3764093" y="3795530"/>
                <a:ext cx="813775" cy="230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11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E409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Secondary</a:t>
                </a:r>
                <a:r>
                  <a:rPr kumimoji="0" lang="fr-FR" sz="1811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409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 e-</a:t>
                </a:r>
                <a:endParaRPr kumimoji="0" lang="en-US" sz="1811" b="1" i="0" u="none" strike="noStrike" kern="1200" cap="none" spc="0" normalizeH="0" baseline="0" noProof="0" dirty="0">
                  <a:ln>
                    <a:noFill/>
                  </a:ln>
                  <a:solidFill>
                    <a:srgbClr val="8E409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C60E178A-9362-47E0-8E6F-6CD8898966D2}"/>
                  </a:ext>
                </a:extLst>
              </p:cNvPr>
              <p:cNvSpPr txBox="1"/>
              <p:nvPr/>
            </p:nvSpPr>
            <p:spPr>
              <a:xfrm>
                <a:off x="1930521" y="2919225"/>
                <a:ext cx="788910" cy="403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Synchrotron </a:t>
                </a:r>
              </a:p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Radiation</a:t>
                </a:r>
              </a:p>
            </p:txBody>
          </p:sp>
        </p:grpSp>
      </p:grp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736816D-9450-4CD2-A50B-68AD60F59500}"/>
              </a:ext>
            </a:extLst>
          </p:cNvPr>
          <p:cNvCxnSpPr/>
          <p:nvPr/>
        </p:nvCxnSpPr>
        <p:spPr>
          <a:xfrm>
            <a:off x="2103318" y="2858539"/>
            <a:ext cx="0" cy="3125096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7F817CDD-DBB7-445E-9BBD-7D3CC211618D}"/>
              </a:ext>
            </a:extLst>
          </p:cNvPr>
          <p:cNvCxnSpPr/>
          <p:nvPr/>
        </p:nvCxnSpPr>
        <p:spPr>
          <a:xfrm>
            <a:off x="10356144" y="2838350"/>
            <a:ext cx="0" cy="3125096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Image 115">
            <a:extLst>
              <a:ext uri="{FF2B5EF4-FFF2-40B4-BE49-F238E27FC236}">
                <a16:creationId xmlns:a16="http://schemas.microsoft.com/office/drawing/2014/main" id="{A6A995A8-7F9C-4453-9B2E-793AC3B97F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3153" y="4999622"/>
            <a:ext cx="524300" cy="351831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9789FC1-098D-4F48-8C37-A2F82DAB6A1D}"/>
              </a:ext>
            </a:extLst>
          </p:cNvPr>
          <p:cNvCxnSpPr/>
          <p:nvPr/>
        </p:nvCxnSpPr>
        <p:spPr>
          <a:xfrm>
            <a:off x="1904942" y="5212048"/>
            <a:ext cx="52380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Image 116">
            <a:extLst>
              <a:ext uri="{FF2B5EF4-FFF2-40B4-BE49-F238E27FC236}">
                <a16:creationId xmlns:a16="http://schemas.microsoft.com/office/drawing/2014/main" id="{6AD12D7C-065C-4BFB-B4C9-B42738859E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8749" y="4999622"/>
            <a:ext cx="524300" cy="351831"/>
          </a:xfrm>
          <a:prstGeom prst="rect">
            <a:avLst/>
          </a:prstGeom>
        </p:spPr>
      </p:pic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A7F751DC-31EE-4BE2-A291-5B862BFDAB30}"/>
              </a:ext>
            </a:extLst>
          </p:cNvPr>
          <p:cNvCxnSpPr>
            <a:cxnSpLocks/>
          </p:cNvCxnSpPr>
          <p:nvPr/>
        </p:nvCxnSpPr>
        <p:spPr>
          <a:xfrm>
            <a:off x="4311066" y="3754978"/>
            <a:ext cx="5223" cy="2680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2F675FB-0F47-42F4-B71B-EF243408D7AB}"/>
              </a:ext>
            </a:extLst>
          </p:cNvPr>
          <p:cNvSpPr/>
          <p:nvPr/>
        </p:nvSpPr>
        <p:spPr>
          <a:xfrm>
            <a:off x="4156577" y="3451648"/>
            <a:ext cx="2377522" cy="1368524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2D41803-1FDB-440B-81B1-1F6C1D44C7C3}"/>
              </a:ext>
            </a:extLst>
          </p:cNvPr>
          <p:cNvSpPr/>
          <p:nvPr/>
        </p:nvSpPr>
        <p:spPr>
          <a:xfrm>
            <a:off x="2136036" y="4815600"/>
            <a:ext cx="5538095" cy="83660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CF51B7DB-5C7E-4AE8-A9EC-863CC1C04435}"/>
              </a:ext>
            </a:extLst>
          </p:cNvPr>
          <p:cNvSpPr/>
          <p:nvPr/>
        </p:nvSpPr>
        <p:spPr>
          <a:xfrm>
            <a:off x="917949" y="3469473"/>
            <a:ext cx="1148611" cy="83660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D68F260-E7D1-4AC2-8BDF-306FD466B201}"/>
              </a:ext>
            </a:extLst>
          </p:cNvPr>
          <p:cNvSpPr/>
          <p:nvPr/>
        </p:nvSpPr>
        <p:spPr>
          <a:xfrm>
            <a:off x="909947" y="4692858"/>
            <a:ext cx="1148611" cy="83660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Flèche droite à entaille 113">
            <a:extLst>
              <a:ext uri="{FF2B5EF4-FFF2-40B4-BE49-F238E27FC236}">
                <a16:creationId xmlns:a16="http://schemas.microsoft.com/office/drawing/2014/main" id="{5F1CC7F1-02C0-4A04-89FB-95435EC1F853}"/>
              </a:ext>
            </a:extLst>
          </p:cNvPr>
          <p:cNvSpPr/>
          <p:nvPr/>
        </p:nvSpPr>
        <p:spPr>
          <a:xfrm flipV="1">
            <a:off x="8227241" y="4374424"/>
            <a:ext cx="474996" cy="182127"/>
          </a:xfrm>
          <a:prstGeom prst="notchedRightArrow">
            <a:avLst/>
          </a:prstGeom>
          <a:solidFill>
            <a:srgbClr val="000090"/>
          </a:solidFill>
          <a:ln w="12700" cap="flat" cmpd="sng" algn="ctr">
            <a:solidFill>
              <a:srgbClr val="0000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1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113" name="Image 112">
            <a:extLst>
              <a:ext uri="{FF2B5EF4-FFF2-40B4-BE49-F238E27FC236}">
                <a16:creationId xmlns:a16="http://schemas.microsoft.com/office/drawing/2014/main" id="{686F73CE-6E22-47BC-B685-EB27A562E4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0477" flipH="1">
            <a:off x="3571314" y="3657852"/>
            <a:ext cx="535047" cy="359043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3A15B2E8-F39D-4A29-B0AC-215E102C38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0477" flipH="1">
            <a:off x="8344045" y="4865246"/>
            <a:ext cx="535047" cy="359043"/>
          </a:xfrm>
          <a:prstGeom prst="rect">
            <a:avLst/>
          </a:prstGeom>
        </p:spPr>
      </p:pic>
      <p:pic>
        <p:nvPicPr>
          <p:cNvPr id="124" name="Image 123">
            <a:extLst>
              <a:ext uri="{FF2B5EF4-FFF2-40B4-BE49-F238E27FC236}">
                <a16:creationId xmlns:a16="http://schemas.microsoft.com/office/drawing/2014/main" id="{11869879-C4B7-4A84-8222-DDC082F46A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0477" flipH="1">
            <a:off x="10591739" y="4918444"/>
            <a:ext cx="535047" cy="359043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0847FA4-9326-4B64-85EF-FAF208802C95}"/>
              </a:ext>
            </a:extLst>
          </p:cNvPr>
          <p:cNvCxnSpPr/>
          <p:nvPr/>
        </p:nvCxnSpPr>
        <p:spPr>
          <a:xfrm>
            <a:off x="3039354" y="3491123"/>
            <a:ext cx="477959" cy="263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Rectangle 124">
            <a:extLst>
              <a:ext uri="{FF2B5EF4-FFF2-40B4-BE49-F238E27FC236}">
                <a16:creationId xmlns:a16="http://schemas.microsoft.com/office/drawing/2014/main" id="{EF40CD47-C3A8-44E2-B74A-B29D0C01986C}"/>
              </a:ext>
            </a:extLst>
          </p:cNvPr>
          <p:cNvSpPr/>
          <p:nvPr/>
        </p:nvSpPr>
        <p:spPr>
          <a:xfrm>
            <a:off x="8649640" y="2599254"/>
            <a:ext cx="2516843" cy="40581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rPr>
              <a:t>for </a:t>
            </a:r>
            <a:r>
              <a:rPr kumimoji="0" lang="en-GB" sz="20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rPr>
              <a:t>i</a:t>
            </a:r>
            <a:r>
              <a:rPr kumimoji="0" lang="en-GB" sz="20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rPr>
              <a:t>= H</a:t>
            </a:r>
            <a:r>
              <a:rPr kumimoji="0" lang="en-GB" sz="2037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rPr>
              <a:t>2</a:t>
            </a:r>
            <a:r>
              <a:rPr kumimoji="0" lang="en-GB" sz="20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rPr>
              <a:t>, CH</a:t>
            </a:r>
            <a:r>
              <a:rPr kumimoji="0" lang="en-GB" sz="2037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rPr>
              <a:t>4</a:t>
            </a:r>
            <a:r>
              <a:rPr kumimoji="0" lang="en-GB" sz="20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rPr>
              <a:t>, CO, CO</a:t>
            </a:r>
            <a:r>
              <a:rPr kumimoji="0" lang="en-GB" sz="2037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rPr>
              <a:t>2</a:t>
            </a:r>
            <a:endParaRPr kumimoji="0" lang="fr-FR" sz="203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8801359D-4CD9-4438-9CAB-C3DF2A480A04}"/>
              </a:ext>
            </a:extLst>
          </p:cNvPr>
          <p:cNvSpPr/>
          <p:nvPr/>
        </p:nvSpPr>
        <p:spPr bwMode="auto">
          <a:xfrm>
            <a:off x="6462222" y="3795830"/>
            <a:ext cx="2187418" cy="1442001"/>
          </a:xfrm>
          <a:prstGeom prst="ellipse">
            <a:avLst/>
          </a:prstGeom>
          <a:solidFill>
            <a:srgbClr val="7030A0">
              <a:alpha val="40000"/>
            </a:srgb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>
            <a:softEdge rad="114300"/>
          </a:effectLst>
          <a:extLst/>
        </p:spPr>
        <p:txBody>
          <a:bodyPr vert="horz" wrap="square" lIns="58211" tIns="29106" rIns="58211" bIns="2910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11" b="0" i="0" u="none" strike="noStrike" kern="0" cap="none" spc="0" normalizeH="0" baseline="3000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id="{1752436C-37D1-4D81-86AD-5E49C3D84FC8}"/>
              </a:ext>
            </a:extLst>
          </p:cNvPr>
          <p:cNvSpPr txBox="1"/>
          <p:nvPr/>
        </p:nvSpPr>
        <p:spPr>
          <a:xfrm>
            <a:off x="7043307" y="5089370"/>
            <a:ext cx="1276978" cy="64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11" b="1" i="0" u="none" strike="noStrike" kern="1200" cap="none" spc="0" normalizeH="0" baseline="0" noProof="0" dirty="0">
                <a:ln>
                  <a:noFill/>
                </a:ln>
                <a:solidFill>
                  <a:srgbClr val="8E409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Electron </a:t>
            </a:r>
            <a:r>
              <a:rPr kumimoji="0" lang="fr-FR" sz="1811" b="1" i="0" u="none" strike="noStrike" kern="1200" cap="none" spc="0" normalizeH="0" baseline="0" noProof="0" dirty="0" err="1">
                <a:ln>
                  <a:noFill/>
                </a:ln>
                <a:solidFill>
                  <a:srgbClr val="8E409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cloud</a:t>
            </a:r>
            <a:endParaRPr kumimoji="0" lang="en-US" sz="1811" b="1" i="0" u="none" strike="noStrike" kern="1200" cap="none" spc="0" normalizeH="0" baseline="0" noProof="0" dirty="0">
              <a:ln>
                <a:noFill/>
              </a:ln>
              <a:solidFill>
                <a:srgbClr val="8E409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86E601B-3654-448A-BAF7-5B06FC392171}"/>
              </a:ext>
            </a:extLst>
          </p:cNvPr>
          <p:cNvSpPr/>
          <p:nvPr/>
        </p:nvSpPr>
        <p:spPr>
          <a:xfrm>
            <a:off x="2108864" y="3434462"/>
            <a:ext cx="1930579" cy="70597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7E349E9-6D8B-472F-A381-1AD9CB127996}"/>
              </a:ext>
            </a:extLst>
          </p:cNvPr>
          <p:cNvSpPr/>
          <p:nvPr/>
        </p:nvSpPr>
        <p:spPr>
          <a:xfrm>
            <a:off x="0" y="730025"/>
            <a:ext cx="12192000" cy="370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1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Analytical model of the dynamic pressure – DYVACS – Dynamic </a:t>
            </a:r>
            <a:r>
              <a:rPr kumimoji="0" lang="en-GB" sz="1811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VACuum</a:t>
            </a:r>
            <a:r>
              <a:rPr kumimoji="0" lang="en-GB" sz="181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Simulation code</a:t>
            </a:r>
            <a:endParaRPr kumimoji="0" lang="fr-FR" sz="181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ZoneTexte 142">
                <a:extLst>
                  <a:ext uri="{FF2B5EF4-FFF2-40B4-BE49-F238E27FC236}">
                    <a16:creationId xmlns:a16="http://schemas.microsoft.com/office/drawing/2014/main" id="{BF011E84-18DE-42D8-89C9-C41F276F7FAA}"/>
                  </a:ext>
                </a:extLst>
              </p:cNvPr>
              <p:cNvSpPr txBox="1"/>
              <p:nvPr/>
            </p:nvSpPr>
            <p:spPr>
              <a:xfrm>
                <a:off x="73566" y="5962203"/>
                <a:ext cx="12019061" cy="355867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Inputs</a:t>
                </a:r>
                <a:r>
                  <a:rPr kumimoji="0" lang="fr-FR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: </a:t>
                </a:r>
                <a:r>
                  <a:rPr kumimoji="0" lang="en-GB" sz="1584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</a:t>
                </a:r>
                <a:r>
                  <a:rPr kumimoji="0" lang="en-GB" sz="1584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j</a:t>
                </a:r>
                <a:r>
                  <a:rPr kumimoji="0" lang="en-GB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</a:t>
                </a:r>
                <a:r>
                  <a:rPr kumimoji="0" lang="en-GB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Arial" charset="0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584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GB" sz="1584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kumimoji="0" lang="fr-FR" sz="1584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kumimoji="0" lang="en-GB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GB" sz="1584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kumimoji="0" lang="en-GB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GB" sz="1584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𝑝h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kumimoji="0" lang="en-GB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584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GB" sz="1584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kumimoji="0" lang="fr-FR" sz="1584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kumimoji="0" lang="fr-FR" sz="1584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kumimoji="0" lang="fr-FR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GB" sz="1584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en-GB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GB" sz="1584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𝑝h</m:t>
                        </m:r>
                      </m:sub>
                    </m:sSub>
                  </m:oMath>
                </a14:m>
                <a:r>
                  <a:rPr kumimoji="0" lang="fr-FR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𝑡h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kumimoji="0" lang="fr-FR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:r>
                  <a:rPr kumimoji="0" lang="fr-FR" sz="1584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S</a:t>
                </a:r>
                <a:r>
                  <a:rPr kumimoji="0" lang="fr-FR" sz="1584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j</a:t>
                </a:r>
                <a:r>
                  <a:rPr kumimoji="0" lang="fr-FR" sz="1584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</a:t>
                </a:r>
                <a:r>
                  <a:rPr kumimoji="0" lang="fr-FR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:r>
                  <a:rPr kumimoji="0" lang="en-GB" sz="1584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σ</a:t>
                </a:r>
                <a:r>
                  <a:rPr kumimoji="0" lang="en-GB" sz="1584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p→i</a:t>
                </a:r>
                <a:r>
                  <a:rPr kumimoji="0" lang="en-GB" sz="1584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:r>
                  <a:rPr kumimoji="0" lang="en-GB" sz="1584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σ</a:t>
                </a:r>
                <a:r>
                  <a:rPr kumimoji="0" lang="en-GB" sz="1584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e→i</a:t>
                </a:r>
                <a:r>
                  <a:rPr kumimoji="0" lang="en-GB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</a:t>
                </a:r>
                <a:r>
                  <a:rPr kumimoji="0" lang="en-GB" sz="1358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:r>
                  <a:rPr kumimoji="0" lang="en-GB" sz="1358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I</a:t>
                </a:r>
                <a:r>
                  <a:rPr kumimoji="0" lang="en-GB" sz="1358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beam</a:t>
                </a:r>
                <a:r>
                  <a:rPr kumimoji="0" lang="en-GB" sz="1358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,</a:t>
                </a:r>
                <a:r>
                  <a:rPr kumimoji="0" lang="en-GB" sz="1584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358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GB" sz="1358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charset="0"/>
                            <a:ea typeface="+mn-ea"/>
                            <a:cs typeface="Arial" charset="0"/>
                          </a:rPr>
                          <m:t>ρ</m:t>
                        </m:r>
                      </m:e>
                      <m:sub>
                        <m:r>
                          <a:rPr kumimoji="0" lang="en-GB" sz="1358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en-GB" sz="1132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  <m:sub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fr-FR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:endPara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143" name="ZoneTexte 142">
                <a:extLst>
                  <a:ext uri="{FF2B5EF4-FFF2-40B4-BE49-F238E27FC236}">
                    <a16:creationId xmlns:a16="http://schemas.microsoft.com/office/drawing/2014/main" id="{BF011E84-18DE-42D8-89C9-C41F276F7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6" y="5962203"/>
                <a:ext cx="12019061" cy="355867"/>
              </a:xfrm>
              <a:prstGeom prst="rect">
                <a:avLst/>
              </a:prstGeom>
              <a:blipFill>
                <a:blip r:embed="rId9"/>
                <a:stretch>
                  <a:fillRect l="-203" t="-5172" b="-1896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e 6">
            <a:extLst>
              <a:ext uri="{FF2B5EF4-FFF2-40B4-BE49-F238E27FC236}">
                <a16:creationId xmlns:a16="http://schemas.microsoft.com/office/drawing/2014/main" id="{BD2909A1-3780-4443-9825-92754B54E280}"/>
              </a:ext>
            </a:extLst>
          </p:cNvPr>
          <p:cNvGrpSpPr/>
          <p:nvPr/>
        </p:nvGrpSpPr>
        <p:grpSpPr>
          <a:xfrm>
            <a:off x="2742673" y="1665369"/>
            <a:ext cx="5700285" cy="1570423"/>
            <a:chOff x="3427335" y="1771658"/>
            <a:chExt cx="5700285" cy="157042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C316376-DD05-4FE6-B5A4-7CFBD19A2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1007" r="21184" b="46338"/>
            <a:stretch/>
          </p:blipFill>
          <p:spPr>
            <a:xfrm>
              <a:off x="3427335" y="2158428"/>
              <a:ext cx="5700285" cy="1183653"/>
            </a:xfrm>
            <a:prstGeom prst="rect">
              <a:avLst/>
            </a:prstGeom>
          </p:spPr>
        </p:pic>
        <p:sp>
          <p:nvSpPr>
            <p:cNvPr id="106" name="Zone de texte 28684">
              <a:extLst>
                <a:ext uri="{FF2B5EF4-FFF2-40B4-BE49-F238E27FC236}">
                  <a16:creationId xmlns:a16="http://schemas.microsoft.com/office/drawing/2014/main" id="{DF59D0E5-5B53-47B4-B8E0-555F29C87F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6076" y="2198710"/>
              <a:ext cx="15311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by the p beam</a:t>
              </a: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8" name="Zone de texte 28691">
              <a:extLst>
                <a:ext uri="{FF2B5EF4-FFF2-40B4-BE49-F238E27FC236}">
                  <a16:creationId xmlns:a16="http://schemas.microsoft.com/office/drawing/2014/main" id="{E6910CCA-1A94-4535-8FE5-FE2BD1BBAD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1571" y="2198710"/>
              <a:ext cx="10475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by the EC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1" name="Zone de texte 28683">
              <a:extLst>
                <a:ext uri="{FF2B5EF4-FFF2-40B4-BE49-F238E27FC236}">
                  <a16:creationId xmlns:a16="http://schemas.microsoft.com/office/drawing/2014/main" id="{6CFBF52D-EB9C-4A0B-A4A6-FB4391AC59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2024" y="1771658"/>
              <a:ext cx="2139841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Residual gas ionization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2" name="Accolade fermante 131">
              <a:extLst>
                <a:ext uri="{FF2B5EF4-FFF2-40B4-BE49-F238E27FC236}">
                  <a16:creationId xmlns:a16="http://schemas.microsoft.com/office/drawing/2014/main" id="{8C2029EF-A42B-44E4-BCBC-6404CEDACAA2}"/>
                </a:ext>
              </a:extLst>
            </p:cNvPr>
            <p:cNvSpPr/>
            <p:nvPr/>
          </p:nvSpPr>
          <p:spPr>
            <a:xfrm rot="16200000">
              <a:off x="7134019" y="878655"/>
              <a:ext cx="171838" cy="2658267"/>
            </a:xfrm>
            <a:prstGeom prst="rightBrace">
              <a:avLst>
                <a:gd name="adj1" fmla="val 58333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3" name="Titre 1">
            <a:extLst>
              <a:ext uri="{FF2B5EF4-FFF2-40B4-BE49-F238E27FC236}">
                <a16:creationId xmlns:a16="http://schemas.microsoft.com/office/drawing/2014/main" id="{F1D5D33A-BE12-41FB-8850-80F92B7FD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116"/>
            <a:ext cx="12192000" cy="488983"/>
          </a:xfrm>
        </p:spPr>
        <p:txBody>
          <a:bodyPr>
            <a:no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DYVACS - Gas </a:t>
            </a:r>
            <a:r>
              <a:rPr lang="en-US" sz="3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density profiles</a:t>
            </a:r>
            <a:endParaRPr lang="fr-FR" sz="32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1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5534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</p:spTree>
    <p:extLst>
      <p:ext uri="{BB962C8B-B14F-4D97-AF65-F5344CB8AC3E}">
        <p14:creationId xmlns:p14="http://schemas.microsoft.com/office/powerpoint/2010/main" val="60363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Ellipse 119">
            <a:extLst>
              <a:ext uri="{FF2B5EF4-FFF2-40B4-BE49-F238E27FC236}">
                <a16:creationId xmlns:a16="http://schemas.microsoft.com/office/drawing/2014/main" id="{F6B0C334-9EBE-486E-9D0B-BC60C78ECAEF}"/>
              </a:ext>
            </a:extLst>
          </p:cNvPr>
          <p:cNvSpPr/>
          <p:nvPr/>
        </p:nvSpPr>
        <p:spPr>
          <a:xfrm>
            <a:off x="4575211" y="988444"/>
            <a:ext cx="803811" cy="911995"/>
          </a:xfrm>
          <a:prstGeom prst="ellipse">
            <a:avLst/>
          </a:prstGeom>
          <a:solidFill>
            <a:srgbClr val="ED742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2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8" name="Image 117">
            <a:extLst>
              <a:ext uri="{FF2B5EF4-FFF2-40B4-BE49-F238E27FC236}">
                <a16:creationId xmlns:a16="http://schemas.microsoft.com/office/drawing/2014/main" id="{7BA9029A-FFD6-4966-9518-75973F15B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39110" flipH="1">
            <a:off x="4041683" y="3402981"/>
            <a:ext cx="524300" cy="35183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1236B974-7AC0-4857-91A5-8BBAC110E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156" y="520662"/>
            <a:ext cx="9598755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2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id="{72F376CC-A7B4-4401-AA2C-CFD3555A4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26254"/>
            <a:ext cx="209058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2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2" name="Espace réservé du numéro de diapositive 8">
            <a:extLst>
              <a:ext uri="{FF2B5EF4-FFF2-40B4-BE49-F238E27FC236}">
                <a16:creationId xmlns:a16="http://schemas.microsoft.com/office/drawing/2014/main" id="{35C4CE8E-0FDB-4D2D-AD36-497CE077D898}"/>
              </a:ext>
            </a:extLst>
          </p:cNvPr>
          <p:cNvSpPr txBox="1">
            <a:spLocks/>
          </p:cNvSpPr>
          <p:nvPr/>
        </p:nvSpPr>
        <p:spPr>
          <a:xfrm>
            <a:off x="9234343" y="6467813"/>
            <a:ext cx="2741673" cy="364719"/>
          </a:xfrm>
          <a:prstGeom prst="rect">
            <a:avLst/>
          </a:prstGeom>
        </p:spPr>
        <p:txBody>
          <a:bodyPr vert="horz" lIns="103486" tIns="51743" rIns="103486" bIns="51743" rtlCol="0" anchor="ctr"/>
          <a:lstStyle>
            <a:defPPr>
              <a:defRPr lang="fr-FR"/>
            </a:defPPr>
            <a:lvl1pPr algn="r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35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1372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35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E048132-423E-4224-8F24-C3A991E43891}"/>
                  </a:ext>
                </a:extLst>
              </p:cNvPr>
              <p:cNvSpPr/>
              <p:nvPr/>
            </p:nvSpPr>
            <p:spPr>
              <a:xfrm>
                <a:off x="2347255" y="984166"/>
                <a:ext cx="7855274" cy="669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f>
                      <m:f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fr-FR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𝝏</m:t>
                            </m:r>
                          </m:e>
                          <m:sup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sSub>
                          <m:sSubPr>
                            <m:ctrlPr>
                              <a:rPr kumimoji="0" lang="fr-FR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𝒋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kumimoji="0" lang="fr-FR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𝝏</m:t>
                            </m:r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US" sz="2263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𝒊𝒐𝒏</m:t>
                        </m:r>
                        <m:r>
                          <a:rPr kumimoji="0" lang="en-US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r>
                      <m:rPr>
                        <m:nor/>
                      </m:rPr>
                      <a:rPr kumimoji="0" lang="en-US" sz="2263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+ </m:t>
                    </m:r>
                    <m:sSub>
                      <m:sSub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US" sz="2263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𝒆</m:t>
                        </m:r>
                        <m:r>
                          <a:rPr kumimoji="0" lang="en-US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9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US" sz="2263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9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9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𝒑𝒉</m:t>
                        </m:r>
                        <m:r>
                          <a:rPr kumimoji="0" lang="en-US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9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9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𝒕𝒉</m:t>
                        </m:r>
                        <m:r>
                          <a:rPr kumimoji="0" lang="en-US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GB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b>
                      <m:sSub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GB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kumimoji="0" lang="en-GB" sz="226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endParaRPr kumimoji="0" lang="fr-FR" sz="226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E048132-423E-4224-8F24-C3A991E438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255" y="984166"/>
                <a:ext cx="7855274" cy="6699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e 26">
            <a:extLst>
              <a:ext uri="{FF2B5EF4-FFF2-40B4-BE49-F238E27FC236}">
                <a16:creationId xmlns:a16="http://schemas.microsoft.com/office/drawing/2014/main" id="{FD9411EA-A627-45B7-BB90-054AD47FC89E}"/>
              </a:ext>
            </a:extLst>
          </p:cNvPr>
          <p:cNvGrpSpPr/>
          <p:nvPr/>
        </p:nvGrpSpPr>
        <p:grpSpPr>
          <a:xfrm>
            <a:off x="892672" y="3425974"/>
            <a:ext cx="9979626" cy="2273730"/>
            <a:chOff x="-28186" y="2571653"/>
            <a:chExt cx="8817935" cy="2009054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1A89DCF8-F5C4-438D-8F5F-D66205E6AD1D}"/>
                </a:ext>
              </a:extLst>
            </p:cNvPr>
            <p:cNvGrpSpPr/>
            <p:nvPr/>
          </p:nvGrpSpPr>
          <p:grpSpPr>
            <a:xfrm>
              <a:off x="7147225" y="3782536"/>
              <a:ext cx="1642524" cy="794416"/>
              <a:chOff x="7124614" y="4916540"/>
              <a:chExt cx="1904444" cy="1252237"/>
            </a:xfrm>
          </p:grpSpPr>
          <p:cxnSp>
            <p:nvCxnSpPr>
              <p:cNvPr id="101" name="Connecteur droit avec flèche 100">
                <a:extLst>
                  <a:ext uri="{FF2B5EF4-FFF2-40B4-BE49-F238E27FC236}">
                    <a16:creationId xmlns:a16="http://schemas.microsoft.com/office/drawing/2014/main" id="{6BB09188-D5DF-4193-9A50-8F75696C9EA8}"/>
                  </a:ext>
                </a:extLst>
              </p:cNvPr>
              <p:cNvCxnSpPr/>
              <p:nvPr/>
            </p:nvCxnSpPr>
            <p:spPr bwMode="auto">
              <a:xfrm flipV="1">
                <a:off x="8455365" y="5587065"/>
                <a:ext cx="287735" cy="570399"/>
              </a:xfrm>
              <a:prstGeom prst="straightConnector1">
                <a:avLst/>
              </a:prstGeom>
              <a:solidFill>
                <a:srgbClr val="5B9BD5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Connecteur droit avec flèche 101">
                <a:extLst>
                  <a:ext uri="{FF2B5EF4-FFF2-40B4-BE49-F238E27FC236}">
                    <a16:creationId xmlns:a16="http://schemas.microsoft.com/office/drawing/2014/main" id="{A1972B57-31A1-42D2-9CDF-5FF3A3D48C21}"/>
                  </a:ext>
                </a:extLst>
              </p:cNvPr>
              <p:cNvCxnSpPr/>
              <p:nvPr/>
            </p:nvCxnSpPr>
            <p:spPr bwMode="auto">
              <a:xfrm>
                <a:off x="7618891" y="4916540"/>
                <a:ext cx="259342" cy="1252237"/>
              </a:xfrm>
              <a:prstGeom prst="straightConnector1">
                <a:avLst/>
              </a:prstGeom>
              <a:solidFill>
                <a:srgbClr val="5B9BD5"/>
              </a:solidFill>
              <a:ln w="25400" cap="flat" cmpd="sng" algn="ctr">
                <a:solidFill>
                  <a:srgbClr val="15700E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" name="Connecteur droit 102">
                <a:extLst>
                  <a:ext uri="{FF2B5EF4-FFF2-40B4-BE49-F238E27FC236}">
                    <a16:creationId xmlns:a16="http://schemas.microsoft.com/office/drawing/2014/main" id="{37F6C292-B062-4AC9-9741-86BD5F2C4BE5}"/>
                  </a:ext>
                </a:extLst>
              </p:cNvPr>
              <p:cNvCxnSpPr/>
              <p:nvPr/>
            </p:nvCxnSpPr>
            <p:spPr bwMode="auto">
              <a:xfrm>
                <a:off x="7681648" y="4984245"/>
                <a:ext cx="756922" cy="1152440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48A6E81A-4FD7-4D8E-8ECA-090110AC5512}"/>
                  </a:ext>
                </a:extLst>
              </p:cNvPr>
              <p:cNvSpPr txBox="1"/>
              <p:nvPr/>
            </p:nvSpPr>
            <p:spPr>
              <a:xfrm>
                <a:off x="7313911" y="5511698"/>
                <a:ext cx="547203" cy="4681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58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5700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ions</a:t>
                </a:r>
                <a:endParaRPr kumimoji="0" lang="en-US" sz="1584" b="1" i="0" u="none" strike="noStrike" kern="0" cap="none" spc="0" normalizeH="0" baseline="0" noProof="0" dirty="0">
                  <a:ln>
                    <a:noFill/>
                  </a:ln>
                  <a:solidFill>
                    <a:srgbClr val="15700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523CAF07-4290-4FB9-88D8-B6A8FB84700D}"/>
                  </a:ext>
                </a:extLst>
              </p:cNvPr>
              <p:cNvSpPr txBox="1"/>
              <p:nvPr/>
            </p:nvSpPr>
            <p:spPr>
              <a:xfrm>
                <a:off x="8122659" y="5356967"/>
                <a:ext cx="336993" cy="4681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58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e</a:t>
                </a:r>
                <a:r>
                  <a:rPr kumimoji="0" lang="fr-FR" sz="1584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-</a:t>
                </a:r>
                <a:endParaRPr kumimoji="0" lang="en-US" sz="1584" b="1" i="0" u="none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cxnSp>
            <p:nvCxnSpPr>
              <p:cNvPr id="106" name="Connecteur droit avec flèche 105">
                <a:extLst>
                  <a:ext uri="{FF2B5EF4-FFF2-40B4-BE49-F238E27FC236}">
                    <a16:creationId xmlns:a16="http://schemas.microsoft.com/office/drawing/2014/main" id="{364F3BCD-C3BB-43DE-A974-853506AAF08A}"/>
                  </a:ext>
                </a:extLst>
              </p:cNvPr>
              <p:cNvCxnSpPr/>
              <p:nvPr/>
            </p:nvCxnSpPr>
            <p:spPr bwMode="auto">
              <a:xfrm flipV="1">
                <a:off x="8500262" y="5669041"/>
                <a:ext cx="528796" cy="464547"/>
              </a:xfrm>
              <a:prstGeom prst="straightConnector1">
                <a:avLst/>
              </a:prstGeom>
              <a:solidFill>
                <a:srgbClr val="5B9BD5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7" name="Connecteur droit avec flèche 106">
                <a:extLst>
                  <a:ext uri="{FF2B5EF4-FFF2-40B4-BE49-F238E27FC236}">
                    <a16:creationId xmlns:a16="http://schemas.microsoft.com/office/drawing/2014/main" id="{B79ED2CD-D66E-4FC5-9C77-D60B2A814C3A}"/>
                  </a:ext>
                </a:extLst>
              </p:cNvPr>
              <p:cNvCxnSpPr/>
              <p:nvPr/>
            </p:nvCxnSpPr>
            <p:spPr bwMode="auto">
              <a:xfrm flipH="1" flipV="1">
                <a:off x="7124614" y="5596798"/>
                <a:ext cx="674429" cy="545163"/>
              </a:xfrm>
              <a:prstGeom prst="straightConnector1">
                <a:avLst/>
              </a:prstGeom>
              <a:solidFill>
                <a:srgbClr val="5B9BD5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8" name="Ellipse 107">
                <a:extLst>
                  <a:ext uri="{FF2B5EF4-FFF2-40B4-BE49-F238E27FC236}">
                    <a16:creationId xmlns:a16="http://schemas.microsoft.com/office/drawing/2014/main" id="{976EFA3F-BB8C-4517-BDE7-4E4E4E74999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87663" y="5434689"/>
                <a:ext cx="147619" cy="16924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1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09" name="Ellipse 108">
                <a:extLst>
                  <a:ext uri="{FF2B5EF4-FFF2-40B4-BE49-F238E27FC236}">
                    <a16:creationId xmlns:a16="http://schemas.microsoft.com/office/drawing/2014/main" id="{15254813-E738-44F9-B90E-E6DE247B932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680790" y="5451558"/>
                <a:ext cx="147619" cy="169248"/>
              </a:xfrm>
              <a:prstGeom prst="ellipse">
                <a:avLst/>
              </a:prstGeom>
              <a:solidFill>
                <a:srgbClr val="00682F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1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9237708D-E679-492C-85EE-50246E90E75A}"/>
                </a:ext>
              </a:extLst>
            </p:cNvPr>
            <p:cNvGrpSpPr/>
            <p:nvPr/>
          </p:nvGrpSpPr>
          <p:grpSpPr>
            <a:xfrm>
              <a:off x="-28186" y="2571653"/>
              <a:ext cx="8686530" cy="2009054"/>
              <a:chOff x="1930521" y="2883332"/>
              <a:chExt cx="5581721" cy="1412037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F068CD69-8ED4-416D-BA8E-6FF97C092DD1}"/>
                  </a:ext>
                </a:extLst>
              </p:cNvPr>
              <p:cNvCxnSpPr/>
              <p:nvPr/>
            </p:nvCxnSpPr>
            <p:spPr bwMode="auto">
              <a:xfrm flipV="1">
                <a:off x="5431977" y="3946705"/>
                <a:ext cx="182389" cy="306695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E64A1F26-F820-4A87-9D62-34DAADFAF5F6}"/>
                  </a:ext>
                </a:extLst>
              </p:cNvPr>
              <p:cNvCxnSpPr/>
              <p:nvPr/>
            </p:nvCxnSpPr>
            <p:spPr bwMode="auto">
              <a:xfrm flipV="1">
                <a:off x="5431977" y="3959491"/>
                <a:ext cx="364777" cy="306694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D345FA3E-65A9-4F73-AAE6-7E4BEBF34421}"/>
                  </a:ext>
                </a:extLst>
              </p:cNvPr>
              <p:cNvCxnSpPr/>
              <p:nvPr/>
            </p:nvCxnSpPr>
            <p:spPr bwMode="auto">
              <a:xfrm flipV="1">
                <a:off x="4159408" y="4079098"/>
                <a:ext cx="702809" cy="193745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38E802DF-1861-4DC6-A649-125726432621}"/>
                  </a:ext>
                </a:extLst>
              </p:cNvPr>
              <p:cNvCxnSpPr/>
              <p:nvPr/>
            </p:nvCxnSpPr>
            <p:spPr bwMode="auto">
              <a:xfrm flipH="1" flipV="1">
                <a:off x="2226987" y="2883332"/>
                <a:ext cx="5285255" cy="2"/>
              </a:xfrm>
              <a:prstGeom prst="line">
                <a:avLst/>
              </a:prstGeom>
              <a:solidFill>
                <a:srgbClr val="5B9BD5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extLst/>
            </p:spPr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8645498A-432E-430B-AE31-BE5CE574843F}"/>
                  </a:ext>
                </a:extLst>
              </p:cNvPr>
              <p:cNvCxnSpPr/>
              <p:nvPr/>
            </p:nvCxnSpPr>
            <p:spPr bwMode="auto">
              <a:xfrm flipV="1">
                <a:off x="2226986" y="4272411"/>
                <a:ext cx="5285256" cy="22958"/>
              </a:xfrm>
              <a:prstGeom prst="line">
                <a:avLst/>
              </a:prstGeom>
              <a:solidFill>
                <a:srgbClr val="5B9BD5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/>
            </p:spPr>
          </p:cxnSp>
          <p:sp>
            <p:nvSpPr>
              <p:cNvPr id="35" name="Flèche droite à entaille 113">
                <a:extLst>
                  <a:ext uri="{FF2B5EF4-FFF2-40B4-BE49-F238E27FC236}">
                    <a16:creationId xmlns:a16="http://schemas.microsoft.com/office/drawing/2014/main" id="{95BABF4B-F552-499E-BB21-E752A7CF9FAA}"/>
                  </a:ext>
                </a:extLst>
              </p:cNvPr>
              <p:cNvSpPr/>
              <p:nvPr/>
            </p:nvSpPr>
            <p:spPr>
              <a:xfrm flipV="1">
                <a:off x="2297809" y="3490912"/>
                <a:ext cx="269690" cy="113105"/>
              </a:xfrm>
              <a:prstGeom prst="notchedRightArrow">
                <a:avLst/>
              </a:prstGeom>
              <a:solidFill>
                <a:srgbClr val="000090"/>
              </a:solidFill>
              <a:ln w="12700" cap="flat" cmpd="sng" algn="ctr">
                <a:solidFill>
                  <a:srgbClr val="00009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1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78EA1572-0EAB-4A83-8DB7-19EE2C7C9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18235" y="3293887"/>
                <a:ext cx="297683" cy="218495"/>
              </a:xfrm>
              <a:prstGeom prst="rect">
                <a:avLst/>
              </a:prstGeom>
            </p:spPr>
          </p:pic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B577B5D6-6634-4119-B65E-34D68CDAF6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66600" flipH="1">
                <a:off x="4591395" y="3558384"/>
                <a:ext cx="289181" cy="212254"/>
              </a:xfrm>
              <a:prstGeom prst="rect">
                <a:avLst/>
              </a:prstGeom>
            </p:spPr>
          </p:pic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9D3C2CE5-FF41-4D9F-AEC3-649ECED3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50477" flipH="1">
                <a:off x="4694751" y="3344240"/>
                <a:ext cx="303785" cy="222974"/>
              </a:xfrm>
              <a:prstGeom prst="rect">
                <a:avLst/>
              </a:prstGeom>
            </p:spPr>
          </p:pic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2970D6F7-B959-488E-8794-E5FACFD124DF}"/>
                  </a:ext>
                </a:extLst>
              </p:cNvPr>
              <p:cNvGrpSpPr/>
              <p:nvPr/>
            </p:nvGrpSpPr>
            <p:grpSpPr>
              <a:xfrm>
                <a:off x="4892895" y="3639427"/>
                <a:ext cx="519162" cy="606973"/>
                <a:chOff x="6693636" y="3850100"/>
                <a:chExt cx="922955" cy="1079063"/>
              </a:xfrm>
            </p:grpSpPr>
            <p:cxnSp>
              <p:nvCxnSpPr>
                <p:cNvPr id="99" name="Connecteur droit 98">
                  <a:extLst>
                    <a:ext uri="{FF2B5EF4-FFF2-40B4-BE49-F238E27FC236}">
                      <a16:creationId xmlns:a16="http://schemas.microsoft.com/office/drawing/2014/main" id="{50022BDF-0338-4C2F-8957-1D30C89D2551}"/>
                    </a:ext>
                  </a:extLst>
                </p:cNvPr>
                <p:cNvCxnSpPr/>
                <p:nvPr/>
              </p:nvCxnSpPr>
              <p:spPr bwMode="auto">
                <a:xfrm>
                  <a:off x="6693636" y="3850100"/>
                  <a:ext cx="922955" cy="1079063"/>
                </a:xfrm>
                <a:prstGeom prst="line">
                  <a:avLst/>
                </a:prstGeom>
                <a:solidFill>
                  <a:srgbClr val="5B9BD5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stealth" w="lg" len="lg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00" name="ZoneTexte 99">
                  <a:extLst>
                    <a:ext uri="{FF2B5EF4-FFF2-40B4-BE49-F238E27FC236}">
                      <a16:creationId xmlns:a16="http://schemas.microsoft.com/office/drawing/2014/main" id="{47EC4DAE-65A0-40E6-A3E9-D2B6CCBF9CB5}"/>
                    </a:ext>
                  </a:extLst>
                </p:cNvPr>
                <p:cNvSpPr txBox="1"/>
                <p:nvPr/>
              </p:nvSpPr>
              <p:spPr>
                <a:xfrm>
                  <a:off x="7260309" y="4199088"/>
                  <a:ext cx="353054" cy="4095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11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e</a:t>
                  </a:r>
                  <a:r>
                    <a:rPr kumimoji="0" lang="fr-FR" sz="1811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-</a:t>
                  </a:r>
                  <a:endParaRPr kumimoji="0" lang="en-US" sz="1811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899F8C5F-D1C1-4972-886A-91F8548505BB}"/>
                  </a:ext>
                </a:extLst>
              </p:cNvPr>
              <p:cNvGrpSpPr/>
              <p:nvPr/>
            </p:nvGrpSpPr>
            <p:grpSpPr>
              <a:xfrm>
                <a:off x="2736609" y="3405481"/>
                <a:ext cx="570436" cy="316340"/>
                <a:chOff x="1252328" y="4740965"/>
                <a:chExt cx="993913" cy="337931"/>
              </a:xfrm>
            </p:grpSpPr>
            <p:sp>
              <p:nvSpPr>
                <p:cNvPr id="97" name="Ellipse 96">
                  <a:extLst>
                    <a:ext uri="{FF2B5EF4-FFF2-40B4-BE49-F238E27FC236}">
                      <a16:creationId xmlns:a16="http://schemas.microsoft.com/office/drawing/2014/main" id="{846D30AA-B8A0-46BD-9301-8939F7E18571}"/>
                    </a:ext>
                  </a:extLst>
                </p:cNvPr>
                <p:cNvSpPr/>
                <p:nvPr/>
              </p:nvSpPr>
              <p:spPr bwMode="auto">
                <a:xfrm>
                  <a:off x="1252328" y="4740965"/>
                  <a:ext cx="993913" cy="337931"/>
                </a:xfrm>
                <a:prstGeom prst="ellipse">
                  <a:avLst/>
                </a:prstGeom>
                <a:solidFill>
                  <a:srgbClr val="00B0F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58211" tIns="29106" rIns="58211" bIns="29106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11" b="0" i="0" u="none" strike="noStrike" kern="0" cap="none" spc="0" normalizeH="0" baseline="30000" noProof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10E1BFBB-900D-4198-9299-A602815D679A}"/>
                    </a:ext>
                  </a:extLst>
                </p:cNvPr>
                <p:cNvSpPr/>
                <p:nvPr/>
              </p:nvSpPr>
              <p:spPr>
                <a:xfrm>
                  <a:off x="1508474" y="4745144"/>
                  <a:ext cx="521367" cy="223865"/>
                </a:xfrm>
                <a:prstGeom prst="rect">
                  <a:avLst/>
                </a:prstGeom>
                <a:noFill/>
              </p:spPr>
              <p:txBody>
                <a:bodyPr wrap="square" lIns="58211" tIns="29106" rIns="58211" bIns="29106">
                  <a:spAutoFit/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11" b="0" i="0" u="none" strike="noStrike" kern="0" cap="none" spc="0" normalizeH="0" baseline="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p</a:t>
                  </a:r>
                  <a:r>
                    <a:rPr kumimoji="0" lang="fr-FR" sz="1811" b="0" i="0" u="none" strike="noStrike" kern="0" cap="none" spc="0" normalizeH="0" baseline="3000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+</a:t>
                  </a:r>
                </a:p>
              </p:txBody>
            </p: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B630E367-9553-4CED-A20B-11D7009E05F9}"/>
                  </a:ext>
                </a:extLst>
              </p:cNvPr>
              <p:cNvGrpSpPr/>
              <p:nvPr/>
            </p:nvGrpSpPr>
            <p:grpSpPr>
              <a:xfrm>
                <a:off x="3874356" y="3403134"/>
                <a:ext cx="570436" cy="316340"/>
                <a:chOff x="1252328" y="4740965"/>
                <a:chExt cx="993913" cy="337931"/>
              </a:xfrm>
            </p:grpSpPr>
            <p:sp>
              <p:nvSpPr>
                <p:cNvPr id="95" name="Ellipse 94">
                  <a:extLst>
                    <a:ext uri="{FF2B5EF4-FFF2-40B4-BE49-F238E27FC236}">
                      <a16:creationId xmlns:a16="http://schemas.microsoft.com/office/drawing/2014/main" id="{10E32CCB-E586-40D4-9E1B-FA56BE0A6FE3}"/>
                    </a:ext>
                  </a:extLst>
                </p:cNvPr>
                <p:cNvSpPr/>
                <p:nvPr/>
              </p:nvSpPr>
              <p:spPr bwMode="auto">
                <a:xfrm>
                  <a:off x="1252328" y="4740965"/>
                  <a:ext cx="993913" cy="337931"/>
                </a:xfrm>
                <a:prstGeom prst="ellipse">
                  <a:avLst/>
                </a:prstGeom>
                <a:solidFill>
                  <a:srgbClr val="00B0F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58211" tIns="29106" rIns="58211" bIns="29106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11" b="0" i="0" u="none" strike="noStrike" kern="0" cap="none" spc="0" normalizeH="0" baseline="30000" noProof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DF1EA06C-1734-44C5-B3B3-089F9BF2A4EE}"/>
                    </a:ext>
                  </a:extLst>
                </p:cNvPr>
                <p:cNvSpPr/>
                <p:nvPr/>
              </p:nvSpPr>
              <p:spPr>
                <a:xfrm>
                  <a:off x="1508474" y="4745144"/>
                  <a:ext cx="521367" cy="223865"/>
                </a:xfrm>
                <a:prstGeom prst="rect">
                  <a:avLst/>
                </a:prstGeom>
                <a:noFill/>
              </p:spPr>
              <p:txBody>
                <a:bodyPr wrap="square" lIns="58211" tIns="29106" rIns="58211" bIns="29106">
                  <a:spAutoFit/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11" b="0" i="0" u="none" strike="noStrike" kern="0" cap="none" spc="0" normalizeH="0" baseline="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p</a:t>
                  </a:r>
                  <a:r>
                    <a:rPr kumimoji="0" lang="fr-FR" sz="1811" b="0" i="0" u="none" strike="noStrike" kern="0" cap="none" spc="0" normalizeH="0" baseline="3000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+</a:t>
                  </a:r>
                </a:p>
              </p:txBody>
            </p:sp>
          </p:grpSp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A5B09AD8-A979-4D9F-9454-F4F47B39B96D}"/>
                  </a:ext>
                </a:extLst>
              </p:cNvPr>
              <p:cNvGrpSpPr/>
              <p:nvPr/>
            </p:nvGrpSpPr>
            <p:grpSpPr>
              <a:xfrm>
                <a:off x="5442736" y="3395869"/>
                <a:ext cx="570436" cy="316340"/>
                <a:chOff x="1252328" y="4740965"/>
                <a:chExt cx="993913" cy="337931"/>
              </a:xfrm>
            </p:grpSpPr>
            <p:sp>
              <p:nvSpPr>
                <p:cNvPr id="93" name="Ellipse 92">
                  <a:extLst>
                    <a:ext uri="{FF2B5EF4-FFF2-40B4-BE49-F238E27FC236}">
                      <a16:creationId xmlns:a16="http://schemas.microsoft.com/office/drawing/2014/main" id="{A520F62A-3C3A-44B5-BD86-C2FDC0964192}"/>
                    </a:ext>
                  </a:extLst>
                </p:cNvPr>
                <p:cNvSpPr/>
                <p:nvPr/>
              </p:nvSpPr>
              <p:spPr bwMode="auto">
                <a:xfrm>
                  <a:off x="1252328" y="4740965"/>
                  <a:ext cx="993913" cy="337931"/>
                </a:xfrm>
                <a:prstGeom prst="ellipse">
                  <a:avLst/>
                </a:prstGeom>
                <a:solidFill>
                  <a:srgbClr val="00B0F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58211" tIns="29106" rIns="58211" bIns="29106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11" b="0" i="0" u="none" strike="noStrike" kern="0" cap="none" spc="0" normalizeH="0" baseline="30000" noProof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6624A4CB-0804-4BA5-8255-8384E1E0DF78}"/>
                    </a:ext>
                  </a:extLst>
                </p:cNvPr>
                <p:cNvSpPr/>
                <p:nvPr/>
              </p:nvSpPr>
              <p:spPr>
                <a:xfrm>
                  <a:off x="1508474" y="4745144"/>
                  <a:ext cx="521367" cy="223865"/>
                </a:xfrm>
                <a:prstGeom prst="rect">
                  <a:avLst/>
                </a:prstGeom>
                <a:noFill/>
              </p:spPr>
              <p:txBody>
                <a:bodyPr wrap="square" lIns="58211" tIns="29106" rIns="58211" bIns="29106">
                  <a:spAutoFit/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11" b="0" i="0" u="none" strike="noStrike" kern="0" cap="none" spc="0" normalizeH="0" baseline="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p</a:t>
                  </a:r>
                  <a:r>
                    <a:rPr kumimoji="0" lang="fr-FR" sz="1811" b="0" i="0" u="none" strike="noStrike" kern="0" cap="none" spc="0" normalizeH="0" baseline="3000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+</a:t>
                  </a:r>
                </a:p>
              </p:txBody>
            </p:sp>
          </p:grpSp>
          <p:sp>
            <p:nvSpPr>
              <p:cNvPr id="47" name="Flèche droite à entaille 121">
                <a:extLst>
                  <a:ext uri="{FF2B5EF4-FFF2-40B4-BE49-F238E27FC236}">
                    <a16:creationId xmlns:a16="http://schemas.microsoft.com/office/drawing/2014/main" id="{592F4FC9-40C2-4068-9318-879CD89B7C2B}"/>
                  </a:ext>
                </a:extLst>
              </p:cNvPr>
              <p:cNvSpPr/>
              <p:nvPr/>
            </p:nvSpPr>
            <p:spPr>
              <a:xfrm flipV="1">
                <a:off x="3448738" y="3496954"/>
                <a:ext cx="269690" cy="113105"/>
              </a:xfrm>
              <a:prstGeom prst="notchedRightArrow">
                <a:avLst/>
              </a:prstGeom>
              <a:solidFill>
                <a:srgbClr val="000090"/>
              </a:solidFill>
              <a:ln w="12700" cap="flat" cmpd="sng" algn="ctr">
                <a:solidFill>
                  <a:srgbClr val="00009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1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pic>
            <p:nvPicPr>
              <p:cNvPr id="59" name="Image 58">
                <a:extLst>
                  <a:ext uri="{FF2B5EF4-FFF2-40B4-BE49-F238E27FC236}">
                    <a16:creationId xmlns:a16="http://schemas.microsoft.com/office/drawing/2014/main" id="{AF83DAC7-F8D7-4157-B394-C1A8CCC4A2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rgbClr val="EEEFF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7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892" y="2902422"/>
                <a:ext cx="531456" cy="269016"/>
              </a:xfrm>
              <a:prstGeom prst="rect">
                <a:avLst/>
              </a:prstGeom>
              <a:solidFill>
                <a:srgbClr val="EEEFF0"/>
              </a:solidFill>
              <a:effectLst>
                <a:softEdge rad="38100"/>
              </a:effectLst>
            </p:spPr>
          </p:pic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3209F7DF-E437-4CF4-A43A-E7AB9F54288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24551" y="3959979"/>
                <a:ext cx="506847" cy="303718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5" name="Ellipse 64">
                <a:extLst>
                  <a:ext uri="{FF2B5EF4-FFF2-40B4-BE49-F238E27FC236}">
                    <a16:creationId xmlns:a16="http://schemas.microsoft.com/office/drawing/2014/main" id="{6B82604A-7327-47DF-BAD7-B677C56F1EF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13002" y="4122170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D4B0321C-ABAC-4738-AC7F-5E5696C4D9E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627744" y="4027602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251AB128-53C1-475C-B199-32EF46A454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55344" y="3957619"/>
                <a:ext cx="101250" cy="89141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cxnSp>
            <p:nvCxnSpPr>
              <p:cNvPr id="68" name="Connecteur droit 67">
                <a:extLst>
                  <a:ext uri="{FF2B5EF4-FFF2-40B4-BE49-F238E27FC236}">
                    <a16:creationId xmlns:a16="http://schemas.microsoft.com/office/drawing/2014/main" id="{ACF7F4BC-7C97-4E92-B968-24F98506399F}"/>
                  </a:ext>
                </a:extLst>
              </p:cNvPr>
              <p:cNvCxnSpPr/>
              <p:nvPr/>
            </p:nvCxnSpPr>
            <p:spPr bwMode="auto">
              <a:xfrm flipV="1">
                <a:off x="4155056" y="3919281"/>
                <a:ext cx="489159" cy="319640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Connecteur droit 68">
                <a:extLst>
                  <a:ext uri="{FF2B5EF4-FFF2-40B4-BE49-F238E27FC236}">
                    <a16:creationId xmlns:a16="http://schemas.microsoft.com/office/drawing/2014/main" id="{1CC95BB7-7576-4EE1-A971-AB0B1EAC92E6}"/>
                  </a:ext>
                </a:extLst>
              </p:cNvPr>
              <p:cNvCxnSpPr/>
              <p:nvPr/>
            </p:nvCxnSpPr>
            <p:spPr bwMode="auto">
              <a:xfrm flipV="1">
                <a:off x="5080910" y="2891569"/>
                <a:ext cx="148968" cy="470713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Connecteur droit 69">
                <a:extLst>
                  <a:ext uri="{FF2B5EF4-FFF2-40B4-BE49-F238E27FC236}">
                    <a16:creationId xmlns:a16="http://schemas.microsoft.com/office/drawing/2014/main" id="{B3713074-BF99-4D0A-B519-DCD87A1BFE86}"/>
                  </a:ext>
                </a:extLst>
              </p:cNvPr>
              <p:cNvCxnSpPr/>
              <p:nvPr/>
            </p:nvCxnSpPr>
            <p:spPr bwMode="auto">
              <a:xfrm>
                <a:off x="5231467" y="2919031"/>
                <a:ext cx="288492" cy="392408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dash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Connecteur droit 70">
                <a:extLst>
                  <a:ext uri="{FF2B5EF4-FFF2-40B4-BE49-F238E27FC236}">
                    <a16:creationId xmlns:a16="http://schemas.microsoft.com/office/drawing/2014/main" id="{1146CB5B-1C6C-4373-B96A-F5D0D183053F}"/>
                  </a:ext>
                </a:extLst>
              </p:cNvPr>
              <p:cNvCxnSpPr/>
              <p:nvPr/>
            </p:nvCxnSpPr>
            <p:spPr bwMode="auto">
              <a:xfrm>
                <a:off x="5543978" y="2911971"/>
                <a:ext cx="559106" cy="147766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dash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Connecteur droit 71">
                <a:extLst>
                  <a:ext uri="{FF2B5EF4-FFF2-40B4-BE49-F238E27FC236}">
                    <a16:creationId xmlns:a16="http://schemas.microsoft.com/office/drawing/2014/main" id="{76E17DD0-4649-4BDB-AE38-1A3E1BCE49F3}"/>
                  </a:ext>
                </a:extLst>
              </p:cNvPr>
              <p:cNvCxnSpPr/>
              <p:nvPr/>
            </p:nvCxnSpPr>
            <p:spPr bwMode="auto">
              <a:xfrm>
                <a:off x="5231467" y="2919029"/>
                <a:ext cx="952004" cy="370811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dash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" name="Connecteur droit 72">
                <a:extLst>
                  <a:ext uri="{FF2B5EF4-FFF2-40B4-BE49-F238E27FC236}">
                    <a16:creationId xmlns:a16="http://schemas.microsoft.com/office/drawing/2014/main" id="{D1922D0E-4550-4DD4-A193-F36F3787613D}"/>
                  </a:ext>
                </a:extLst>
              </p:cNvPr>
              <p:cNvCxnSpPr/>
              <p:nvPr/>
            </p:nvCxnSpPr>
            <p:spPr bwMode="auto">
              <a:xfrm>
                <a:off x="5540289" y="2923791"/>
                <a:ext cx="451688" cy="452604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dash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4" name="Forme libre 137">
                <a:extLst>
                  <a:ext uri="{FF2B5EF4-FFF2-40B4-BE49-F238E27FC236}">
                    <a16:creationId xmlns:a16="http://schemas.microsoft.com/office/drawing/2014/main" id="{2245B06C-080F-4090-9466-9DCB896B1CAB}"/>
                  </a:ext>
                </a:extLst>
              </p:cNvPr>
              <p:cNvSpPr/>
              <p:nvPr/>
            </p:nvSpPr>
            <p:spPr bwMode="auto">
              <a:xfrm rot="16534292">
                <a:off x="4578120" y="3438488"/>
                <a:ext cx="595462" cy="362475"/>
              </a:xfrm>
              <a:custGeom>
                <a:avLst/>
                <a:gdLst>
                  <a:gd name="connsiteX0" fmla="*/ 0 w 596348"/>
                  <a:gd name="connsiteY0" fmla="*/ 0 h 357809"/>
                  <a:gd name="connsiteX1" fmla="*/ 228600 w 596348"/>
                  <a:gd name="connsiteY1" fmla="*/ 238540 h 357809"/>
                  <a:gd name="connsiteX2" fmla="*/ 596348 w 596348"/>
                  <a:gd name="connsiteY2" fmla="*/ 357809 h 357809"/>
                  <a:gd name="connsiteX3" fmla="*/ 596348 w 596348"/>
                  <a:gd name="connsiteY3" fmla="*/ 357809 h 35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6348" h="357809">
                    <a:moveTo>
                      <a:pt x="0" y="0"/>
                    </a:moveTo>
                    <a:cubicBezTo>
                      <a:pt x="64604" y="89452"/>
                      <a:pt x="129209" y="178905"/>
                      <a:pt x="228600" y="238540"/>
                    </a:cubicBezTo>
                    <a:cubicBezTo>
                      <a:pt x="327991" y="298175"/>
                      <a:pt x="596348" y="357809"/>
                      <a:pt x="596348" y="357809"/>
                    </a:cubicBezTo>
                    <a:lnTo>
                      <a:pt x="596348" y="357809"/>
                    </a:lnTo>
                  </a:path>
                </a:pathLst>
              </a:custGeom>
              <a:noFill/>
              <a:ln w="19050" cap="flat" cmpd="sng" algn="ctr">
                <a:solidFill>
                  <a:srgbClr val="8E409E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75" name="Forme libre 138">
                <a:extLst>
                  <a:ext uri="{FF2B5EF4-FFF2-40B4-BE49-F238E27FC236}">
                    <a16:creationId xmlns:a16="http://schemas.microsoft.com/office/drawing/2014/main" id="{7966681B-75F0-4E83-9758-717A3A8E84E8}"/>
                  </a:ext>
                </a:extLst>
              </p:cNvPr>
              <p:cNvSpPr/>
              <p:nvPr/>
            </p:nvSpPr>
            <p:spPr bwMode="auto">
              <a:xfrm rot="16534292">
                <a:off x="4806245" y="3614574"/>
                <a:ext cx="595462" cy="381586"/>
              </a:xfrm>
              <a:custGeom>
                <a:avLst/>
                <a:gdLst>
                  <a:gd name="connsiteX0" fmla="*/ 0 w 596348"/>
                  <a:gd name="connsiteY0" fmla="*/ 0 h 357809"/>
                  <a:gd name="connsiteX1" fmla="*/ 228600 w 596348"/>
                  <a:gd name="connsiteY1" fmla="*/ 238540 h 357809"/>
                  <a:gd name="connsiteX2" fmla="*/ 596348 w 596348"/>
                  <a:gd name="connsiteY2" fmla="*/ 357809 h 357809"/>
                  <a:gd name="connsiteX3" fmla="*/ 596348 w 596348"/>
                  <a:gd name="connsiteY3" fmla="*/ 357809 h 35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6348" h="357809">
                    <a:moveTo>
                      <a:pt x="0" y="0"/>
                    </a:moveTo>
                    <a:cubicBezTo>
                      <a:pt x="64604" y="89452"/>
                      <a:pt x="129209" y="178905"/>
                      <a:pt x="228600" y="238540"/>
                    </a:cubicBezTo>
                    <a:cubicBezTo>
                      <a:pt x="327991" y="298175"/>
                      <a:pt x="596348" y="357809"/>
                      <a:pt x="596348" y="357809"/>
                    </a:cubicBezTo>
                    <a:lnTo>
                      <a:pt x="596348" y="357809"/>
                    </a:lnTo>
                  </a:path>
                </a:pathLst>
              </a:custGeom>
              <a:noFill/>
              <a:ln w="19050" cap="flat" cmpd="sng" algn="ctr">
                <a:solidFill>
                  <a:srgbClr val="8E409E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76" name="Ellipse 75">
                <a:extLst>
                  <a:ext uri="{FF2B5EF4-FFF2-40B4-BE49-F238E27FC236}">
                    <a16:creationId xmlns:a16="http://schemas.microsoft.com/office/drawing/2014/main" id="{E36D08BA-2072-4819-A38D-610EC62859A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376498" y="4019890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547EEB22-0950-41F6-96ED-41088AD11A1A}"/>
                  </a:ext>
                </a:extLst>
              </p:cNvPr>
              <p:cNvSpPr txBox="1"/>
              <p:nvPr/>
            </p:nvSpPr>
            <p:spPr>
              <a:xfrm>
                <a:off x="4279104" y="2899276"/>
                <a:ext cx="873627" cy="230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11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409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e- </a:t>
                </a:r>
                <a:r>
                  <a:rPr kumimoji="0" lang="fr-FR" sz="1811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E409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accelerated</a:t>
                </a:r>
                <a:endParaRPr kumimoji="0" lang="en-US" sz="1811" b="1" i="0" u="none" strike="noStrike" kern="1200" cap="none" spc="0" normalizeH="0" baseline="0" noProof="0" dirty="0">
                  <a:ln>
                    <a:noFill/>
                  </a:ln>
                  <a:solidFill>
                    <a:srgbClr val="8E409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78" name="Ellipse 77">
                <a:extLst>
                  <a:ext uri="{FF2B5EF4-FFF2-40B4-BE49-F238E27FC236}">
                    <a16:creationId xmlns:a16="http://schemas.microsoft.com/office/drawing/2014/main" id="{228A423B-3CB1-48CC-9916-745D5CF98BE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469333" y="4056223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79" name="Ellipse 78">
                <a:extLst>
                  <a:ext uri="{FF2B5EF4-FFF2-40B4-BE49-F238E27FC236}">
                    <a16:creationId xmlns:a16="http://schemas.microsoft.com/office/drawing/2014/main" id="{C554B707-7994-40CE-9642-0ECDC5292F5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327475" y="3077557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3FA8F346-206B-4D8F-A6D0-1A86BBD0667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513114" y="3009595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FC7798C0-ECC1-4D74-B49B-B0D63B1222F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1330" y="2961615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CF98863D-038F-42D6-BD16-190FD98125B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05277" y="3222795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4E049E1E-26C6-4634-BAA1-F0D12FD0769D}"/>
                  </a:ext>
                </a:extLst>
              </p:cNvPr>
              <p:cNvSpPr/>
              <p:nvPr/>
            </p:nvSpPr>
            <p:spPr>
              <a:xfrm>
                <a:off x="5568415" y="3163216"/>
                <a:ext cx="329968" cy="209561"/>
              </a:xfrm>
              <a:prstGeom prst="rect">
                <a:avLst/>
              </a:prstGeom>
              <a:noFill/>
            </p:spPr>
            <p:txBody>
              <a:bodyPr wrap="square" lIns="58211" tIns="29106" rIns="58211" bIns="29106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11" b="0" i="0" u="none" strike="noStrike" kern="0" cap="none" spc="0" normalizeH="0" baseline="0" noProof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e </a:t>
                </a:r>
                <a:r>
                  <a:rPr kumimoji="0" lang="fr-FR" sz="1811" b="0" i="0" u="none" strike="noStrike" kern="0" cap="none" spc="0" normalizeH="0" baseline="30000" noProof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_</a:t>
                </a:r>
              </a:p>
            </p:txBody>
          </p:sp>
          <p:pic>
            <p:nvPicPr>
              <p:cNvPr id="86" name="Image 85">
                <a:extLst>
                  <a:ext uri="{FF2B5EF4-FFF2-40B4-BE49-F238E27FC236}">
                    <a16:creationId xmlns:a16="http://schemas.microsoft.com/office/drawing/2014/main" id="{420AAC4B-95C5-4F49-9784-836C87DAC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70312" y="3358303"/>
                <a:ext cx="297683" cy="218495"/>
              </a:xfrm>
              <a:prstGeom prst="rect">
                <a:avLst/>
              </a:prstGeom>
            </p:spPr>
          </p:pic>
          <p:pic>
            <p:nvPicPr>
              <p:cNvPr id="87" name="Image 86">
                <a:extLst>
                  <a:ext uri="{FF2B5EF4-FFF2-40B4-BE49-F238E27FC236}">
                    <a16:creationId xmlns:a16="http://schemas.microsoft.com/office/drawing/2014/main" id="{B70CA781-F311-45D3-8391-71C4C2AD3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66600" flipH="1">
                <a:off x="6643472" y="3622801"/>
                <a:ext cx="289181" cy="212254"/>
              </a:xfrm>
              <a:prstGeom prst="rect">
                <a:avLst/>
              </a:prstGeom>
            </p:spPr>
          </p:pic>
          <p:pic>
            <p:nvPicPr>
              <p:cNvPr id="88" name="Image 87">
                <a:extLst>
                  <a:ext uri="{FF2B5EF4-FFF2-40B4-BE49-F238E27FC236}">
                    <a16:creationId xmlns:a16="http://schemas.microsoft.com/office/drawing/2014/main" id="{74CA91BE-4DB2-48BB-86B8-5C5E2C3FDC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50477" flipH="1">
                <a:off x="6746827" y="3408656"/>
                <a:ext cx="303785" cy="222974"/>
              </a:xfrm>
              <a:prstGeom prst="rect">
                <a:avLst/>
              </a:prstGeom>
            </p:spPr>
          </p:pic>
          <p:sp>
            <p:nvSpPr>
              <p:cNvPr id="89" name="ZoneTexte 88">
                <a:extLst>
                  <a:ext uri="{FF2B5EF4-FFF2-40B4-BE49-F238E27FC236}">
                    <a16:creationId xmlns:a16="http://schemas.microsoft.com/office/drawing/2014/main" id="{CA857A55-5D04-4136-BBA0-828EF30E9552}"/>
                  </a:ext>
                </a:extLst>
              </p:cNvPr>
              <p:cNvSpPr txBox="1"/>
              <p:nvPr/>
            </p:nvSpPr>
            <p:spPr>
              <a:xfrm>
                <a:off x="3764093" y="3795530"/>
                <a:ext cx="813775" cy="230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11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E409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Secondary</a:t>
                </a:r>
                <a:r>
                  <a:rPr kumimoji="0" lang="fr-FR" sz="1811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409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 e-</a:t>
                </a:r>
                <a:endParaRPr kumimoji="0" lang="en-US" sz="1811" b="1" i="0" u="none" strike="noStrike" kern="1200" cap="none" spc="0" normalizeH="0" baseline="0" noProof="0" dirty="0">
                  <a:ln>
                    <a:noFill/>
                  </a:ln>
                  <a:solidFill>
                    <a:srgbClr val="8E409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C60E178A-9362-47E0-8E6F-6CD8898966D2}"/>
                  </a:ext>
                </a:extLst>
              </p:cNvPr>
              <p:cNvSpPr txBox="1"/>
              <p:nvPr/>
            </p:nvSpPr>
            <p:spPr>
              <a:xfrm>
                <a:off x="1930521" y="2919225"/>
                <a:ext cx="788910" cy="403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Synchrotron </a:t>
                </a:r>
              </a:p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Radiation</a:t>
                </a:r>
              </a:p>
            </p:txBody>
          </p:sp>
        </p:grpSp>
      </p:grp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736816D-9450-4CD2-A50B-68AD60F59500}"/>
              </a:ext>
            </a:extLst>
          </p:cNvPr>
          <p:cNvCxnSpPr/>
          <p:nvPr/>
        </p:nvCxnSpPr>
        <p:spPr>
          <a:xfrm>
            <a:off x="2103318" y="2858539"/>
            <a:ext cx="0" cy="3125096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7F817CDD-DBB7-445E-9BBD-7D3CC211618D}"/>
              </a:ext>
            </a:extLst>
          </p:cNvPr>
          <p:cNvCxnSpPr>
            <a:cxnSpLocks/>
          </p:cNvCxnSpPr>
          <p:nvPr/>
        </p:nvCxnSpPr>
        <p:spPr>
          <a:xfrm>
            <a:off x="10356144" y="3263193"/>
            <a:ext cx="0" cy="2700253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Image 115">
            <a:extLst>
              <a:ext uri="{FF2B5EF4-FFF2-40B4-BE49-F238E27FC236}">
                <a16:creationId xmlns:a16="http://schemas.microsoft.com/office/drawing/2014/main" id="{A6A995A8-7F9C-4453-9B2E-793AC3B97F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3153" y="4999622"/>
            <a:ext cx="524300" cy="351831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9789FC1-098D-4F48-8C37-A2F82DAB6A1D}"/>
              </a:ext>
            </a:extLst>
          </p:cNvPr>
          <p:cNvCxnSpPr/>
          <p:nvPr/>
        </p:nvCxnSpPr>
        <p:spPr>
          <a:xfrm>
            <a:off x="1904942" y="5212048"/>
            <a:ext cx="52380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Image 116">
            <a:extLst>
              <a:ext uri="{FF2B5EF4-FFF2-40B4-BE49-F238E27FC236}">
                <a16:creationId xmlns:a16="http://schemas.microsoft.com/office/drawing/2014/main" id="{6AD12D7C-065C-4BFB-B4C9-B42738859E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8749" y="4999622"/>
            <a:ext cx="524300" cy="351831"/>
          </a:xfrm>
          <a:prstGeom prst="rect">
            <a:avLst/>
          </a:prstGeom>
        </p:spPr>
      </p:pic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A7F751DC-31EE-4BE2-A291-5B862BFDAB30}"/>
              </a:ext>
            </a:extLst>
          </p:cNvPr>
          <p:cNvCxnSpPr>
            <a:cxnSpLocks/>
          </p:cNvCxnSpPr>
          <p:nvPr/>
        </p:nvCxnSpPr>
        <p:spPr>
          <a:xfrm>
            <a:off x="4311066" y="3754978"/>
            <a:ext cx="5223" cy="2680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2F675FB-0F47-42F4-B71B-EF243408D7AB}"/>
              </a:ext>
            </a:extLst>
          </p:cNvPr>
          <p:cNvSpPr/>
          <p:nvPr/>
        </p:nvSpPr>
        <p:spPr>
          <a:xfrm>
            <a:off x="4156577" y="3451648"/>
            <a:ext cx="2514141" cy="1368524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2D41803-1FDB-440B-81B1-1F6C1D44C7C3}"/>
              </a:ext>
            </a:extLst>
          </p:cNvPr>
          <p:cNvSpPr/>
          <p:nvPr/>
        </p:nvSpPr>
        <p:spPr>
          <a:xfrm>
            <a:off x="2136036" y="4815600"/>
            <a:ext cx="5538095" cy="83660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CF51B7DB-5C7E-4AE8-A9EC-863CC1C04435}"/>
              </a:ext>
            </a:extLst>
          </p:cNvPr>
          <p:cNvSpPr/>
          <p:nvPr/>
        </p:nvSpPr>
        <p:spPr>
          <a:xfrm>
            <a:off x="917949" y="3469473"/>
            <a:ext cx="1148611" cy="83660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D68F260-E7D1-4AC2-8BDF-306FD466B201}"/>
              </a:ext>
            </a:extLst>
          </p:cNvPr>
          <p:cNvSpPr/>
          <p:nvPr/>
        </p:nvSpPr>
        <p:spPr>
          <a:xfrm>
            <a:off x="909947" y="4692858"/>
            <a:ext cx="1148611" cy="83660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Flèche droite à entaille 113">
            <a:extLst>
              <a:ext uri="{FF2B5EF4-FFF2-40B4-BE49-F238E27FC236}">
                <a16:creationId xmlns:a16="http://schemas.microsoft.com/office/drawing/2014/main" id="{5F1CC7F1-02C0-4A04-89FB-95435EC1F853}"/>
              </a:ext>
            </a:extLst>
          </p:cNvPr>
          <p:cNvSpPr/>
          <p:nvPr/>
        </p:nvSpPr>
        <p:spPr>
          <a:xfrm flipV="1">
            <a:off x="8227241" y="4374424"/>
            <a:ext cx="474996" cy="182127"/>
          </a:xfrm>
          <a:prstGeom prst="notchedRightArrow">
            <a:avLst/>
          </a:prstGeom>
          <a:solidFill>
            <a:srgbClr val="000090"/>
          </a:solidFill>
          <a:ln w="12700" cap="flat" cmpd="sng" algn="ctr">
            <a:solidFill>
              <a:srgbClr val="0000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1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113" name="Image 112">
            <a:extLst>
              <a:ext uri="{FF2B5EF4-FFF2-40B4-BE49-F238E27FC236}">
                <a16:creationId xmlns:a16="http://schemas.microsoft.com/office/drawing/2014/main" id="{686F73CE-6E22-47BC-B685-EB27A562E4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0477" flipH="1">
            <a:off x="3571314" y="3657852"/>
            <a:ext cx="535047" cy="359043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3A15B2E8-F39D-4A29-B0AC-215E102C38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0477" flipH="1">
            <a:off x="8344045" y="4865246"/>
            <a:ext cx="535047" cy="359043"/>
          </a:xfrm>
          <a:prstGeom prst="rect">
            <a:avLst/>
          </a:prstGeom>
        </p:spPr>
      </p:pic>
      <p:pic>
        <p:nvPicPr>
          <p:cNvPr id="124" name="Image 123">
            <a:extLst>
              <a:ext uri="{FF2B5EF4-FFF2-40B4-BE49-F238E27FC236}">
                <a16:creationId xmlns:a16="http://schemas.microsoft.com/office/drawing/2014/main" id="{11869879-C4B7-4A84-8222-DDC082F46A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0477" flipH="1">
            <a:off x="10591739" y="4918444"/>
            <a:ext cx="535047" cy="359043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0847FA4-9326-4B64-85EF-FAF208802C95}"/>
              </a:ext>
            </a:extLst>
          </p:cNvPr>
          <p:cNvCxnSpPr/>
          <p:nvPr/>
        </p:nvCxnSpPr>
        <p:spPr>
          <a:xfrm>
            <a:off x="3039354" y="3491123"/>
            <a:ext cx="477959" cy="263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6B2E0CE7-BC0A-4D3B-B220-CF6015EDA3E8}"/>
              </a:ext>
            </a:extLst>
          </p:cNvPr>
          <p:cNvSpPr/>
          <p:nvPr/>
        </p:nvSpPr>
        <p:spPr>
          <a:xfrm>
            <a:off x="2108864" y="3434462"/>
            <a:ext cx="1828967" cy="70597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79248AF3-C319-47EB-B92C-64E884BDDC23}"/>
              </a:ext>
            </a:extLst>
          </p:cNvPr>
          <p:cNvSpPr/>
          <p:nvPr/>
        </p:nvSpPr>
        <p:spPr bwMode="auto">
          <a:xfrm>
            <a:off x="6462222" y="3795830"/>
            <a:ext cx="2187418" cy="1442001"/>
          </a:xfrm>
          <a:prstGeom prst="ellipse">
            <a:avLst/>
          </a:prstGeom>
          <a:solidFill>
            <a:srgbClr val="7030A0">
              <a:alpha val="40000"/>
            </a:srgb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>
            <a:softEdge rad="114300"/>
          </a:effectLst>
          <a:extLst/>
        </p:spPr>
        <p:txBody>
          <a:bodyPr vert="horz" wrap="square" lIns="58211" tIns="29106" rIns="58211" bIns="2910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11" b="0" i="0" u="none" strike="noStrike" kern="0" cap="none" spc="0" normalizeH="0" baseline="3000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28" name="ZoneTexte 127">
            <a:extLst>
              <a:ext uri="{FF2B5EF4-FFF2-40B4-BE49-F238E27FC236}">
                <a16:creationId xmlns:a16="http://schemas.microsoft.com/office/drawing/2014/main" id="{5ADAABB6-9774-423F-A26F-EEE2C966E75D}"/>
              </a:ext>
            </a:extLst>
          </p:cNvPr>
          <p:cNvSpPr txBox="1"/>
          <p:nvPr/>
        </p:nvSpPr>
        <p:spPr>
          <a:xfrm>
            <a:off x="7043307" y="5089370"/>
            <a:ext cx="1276978" cy="64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11" b="1" i="0" u="none" strike="noStrike" kern="1200" cap="none" spc="0" normalizeH="0" baseline="0" noProof="0" dirty="0">
                <a:ln>
                  <a:noFill/>
                </a:ln>
                <a:solidFill>
                  <a:srgbClr val="8E409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Electron </a:t>
            </a:r>
            <a:r>
              <a:rPr kumimoji="0" lang="fr-FR" sz="1811" b="1" i="0" u="none" strike="noStrike" kern="1200" cap="none" spc="0" normalizeH="0" baseline="0" noProof="0" dirty="0" err="1">
                <a:ln>
                  <a:noFill/>
                </a:ln>
                <a:solidFill>
                  <a:srgbClr val="8E409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cloud</a:t>
            </a:r>
            <a:endParaRPr kumimoji="0" lang="en-US" sz="1811" b="1" i="0" u="none" strike="noStrike" kern="1200" cap="none" spc="0" normalizeH="0" baseline="0" noProof="0" dirty="0">
              <a:ln>
                <a:noFill/>
              </a:ln>
              <a:solidFill>
                <a:srgbClr val="8E409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71FC6EE0-B82E-4FCB-A3B8-69BE408CF4DA}"/>
              </a:ext>
            </a:extLst>
          </p:cNvPr>
          <p:cNvSpPr/>
          <p:nvPr/>
        </p:nvSpPr>
        <p:spPr>
          <a:xfrm>
            <a:off x="0" y="730025"/>
            <a:ext cx="12192000" cy="370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1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Analytical model of the dynamic pressure – DYVACS – Dynamic </a:t>
            </a:r>
            <a:r>
              <a:rPr kumimoji="0" lang="en-GB" sz="1811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VACuum</a:t>
            </a:r>
            <a:r>
              <a:rPr kumimoji="0" lang="en-GB" sz="181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Simulation code</a:t>
            </a:r>
            <a:endParaRPr kumimoji="0" lang="fr-FR" sz="181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ZoneTexte 142">
                <a:extLst>
                  <a:ext uri="{FF2B5EF4-FFF2-40B4-BE49-F238E27FC236}">
                    <a16:creationId xmlns:a16="http://schemas.microsoft.com/office/drawing/2014/main" id="{6C9AA249-526E-416C-872C-4352F856C7F6}"/>
                  </a:ext>
                </a:extLst>
              </p:cNvPr>
              <p:cNvSpPr txBox="1"/>
              <p:nvPr/>
            </p:nvSpPr>
            <p:spPr>
              <a:xfrm>
                <a:off x="73566" y="5962203"/>
                <a:ext cx="12019061" cy="355867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Inputs</a:t>
                </a:r>
                <a:r>
                  <a:rPr kumimoji="0" lang="fr-FR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: </a:t>
                </a:r>
                <a:r>
                  <a:rPr kumimoji="0" lang="en-GB" sz="1584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</a:t>
                </a:r>
                <a:r>
                  <a:rPr kumimoji="0" lang="en-GB" sz="1584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j</a:t>
                </a:r>
                <a:r>
                  <a:rPr kumimoji="0" lang="en-GB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</a:t>
                </a:r>
                <a:r>
                  <a:rPr kumimoji="0" lang="en-GB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Arial" charset="0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584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GB" sz="1584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kumimoji="0" lang="fr-FR" sz="1584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kumimoji="0" lang="en-GB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GB" sz="1584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kumimoji="0" lang="en-GB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GB" sz="1584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𝑝h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kumimoji="0" lang="en-GB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584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GB" sz="1584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kumimoji="0" lang="fr-FR" sz="1584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kumimoji="0" lang="fr-FR" sz="1584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kumimoji="0" lang="fr-FR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GB" sz="1584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en-GB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GB" sz="1584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𝑝h</m:t>
                        </m:r>
                      </m:sub>
                    </m:sSub>
                  </m:oMath>
                </a14:m>
                <a:r>
                  <a:rPr kumimoji="0" lang="fr-FR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𝑡h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kumimoji="0" lang="fr-FR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:r>
                  <a:rPr kumimoji="0" lang="fr-FR" sz="1584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S</a:t>
                </a:r>
                <a:r>
                  <a:rPr kumimoji="0" lang="fr-FR" sz="1584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j</a:t>
                </a:r>
                <a:r>
                  <a:rPr kumimoji="0" lang="fr-FR" sz="1584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</a:t>
                </a:r>
                <a:r>
                  <a:rPr kumimoji="0" lang="fr-FR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:r>
                  <a:rPr kumimoji="0" lang="en-GB" sz="1584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σ</a:t>
                </a:r>
                <a:r>
                  <a:rPr kumimoji="0" lang="en-GB" sz="1584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p→i</a:t>
                </a:r>
                <a:r>
                  <a:rPr kumimoji="0" lang="en-GB" sz="1584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:r>
                  <a:rPr kumimoji="0" lang="en-GB" sz="1584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σ</a:t>
                </a:r>
                <a:r>
                  <a:rPr kumimoji="0" lang="en-GB" sz="1584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e→i</a:t>
                </a:r>
                <a:r>
                  <a:rPr kumimoji="0" lang="en-GB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</a:t>
                </a:r>
                <a:r>
                  <a:rPr kumimoji="0" lang="en-GB" sz="1358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:r>
                  <a:rPr kumimoji="0" lang="en-GB" sz="1358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I</a:t>
                </a:r>
                <a:r>
                  <a:rPr kumimoji="0" lang="en-GB" sz="1358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beam</a:t>
                </a:r>
                <a:r>
                  <a:rPr kumimoji="0" lang="en-GB" sz="1358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,</a:t>
                </a:r>
                <a:r>
                  <a:rPr kumimoji="0" lang="en-GB" sz="1584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358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GB" sz="1358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charset="0"/>
                            <a:ea typeface="+mn-ea"/>
                            <a:cs typeface="Arial" charset="0"/>
                          </a:rPr>
                          <m:t>ρ</m:t>
                        </m:r>
                      </m:e>
                      <m:sub>
                        <m:r>
                          <a:rPr kumimoji="0" lang="en-GB" sz="1358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en-GB" sz="1132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  <m:sub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fr-FR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:r>
                  <a:rPr kumimoji="0" lang="fr-FR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a, b, c, size of the segment, radius BP, </a:t>
                </a:r>
                <a:r>
                  <a:rPr kumimoji="0" lang="fr-FR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E</a:t>
                </a:r>
                <a:r>
                  <a:rPr kumimoji="0" lang="fr-FR" sz="15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beam</a:t>
                </a:r>
                <a:r>
                  <a:rPr kumimoji="0" lang="fr-FR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time of one </a:t>
                </a:r>
                <a:r>
                  <a:rPr kumimoji="0" lang="fr-FR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turn</a:t>
                </a:r>
                <a:r>
                  <a:rPr kumimoji="0" lang="fr-FR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etc.</a:t>
                </a:r>
              </a:p>
            </p:txBody>
          </p:sp>
        </mc:Choice>
        <mc:Fallback xmlns="">
          <p:sp>
            <p:nvSpPr>
              <p:cNvPr id="143" name="ZoneTexte 142">
                <a:extLst>
                  <a:ext uri="{FF2B5EF4-FFF2-40B4-BE49-F238E27FC236}">
                    <a16:creationId xmlns:a16="http://schemas.microsoft.com/office/drawing/2014/main" id="{6C9AA249-526E-416C-872C-4352F856C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6" y="5962203"/>
                <a:ext cx="12019061" cy="355867"/>
              </a:xfrm>
              <a:prstGeom prst="rect">
                <a:avLst/>
              </a:prstGeom>
              <a:blipFill>
                <a:blip r:embed="rId10"/>
                <a:stretch>
                  <a:fillRect t="-1587" b="-12698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51C35CCA-F43D-4ED1-BFA1-14E5094BD571}"/>
              </a:ext>
            </a:extLst>
          </p:cNvPr>
          <p:cNvGrpSpPr/>
          <p:nvPr/>
        </p:nvGrpSpPr>
        <p:grpSpPr>
          <a:xfrm>
            <a:off x="4127430" y="1857125"/>
            <a:ext cx="7986373" cy="628603"/>
            <a:chOff x="4156577" y="2123037"/>
            <a:chExt cx="7986373" cy="6286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FE1EE804-DC75-4866-86E5-99ADD5E78B65}"/>
                    </a:ext>
                  </a:extLst>
                </p:cNvPr>
                <p:cNvSpPr/>
                <p:nvPr/>
              </p:nvSpPr>
              <p:spPr>
                <a:xfrm>
                  <a:off x="4156577" y="2123037"/>
                  <a:ext cx="1939788" cy="4739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fr-FR" sz="2263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kumimoji="0" lang="en-GB" sz="2263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D</m:t>
                          </m:r>
                        </m:e>
                        <m:sub>
                          <m:r>
                            <a:rPr kumimoji="0" lang="en-GB" sz="226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𝒆</m:t>
                          </m:r>
                          <m:r>
                            <a:rPr kumimoji="0" lang="en-GB" sz="226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kumimoji="0" lang="en-GB" sz="226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𝒋</m:t>
                          </m:r>
                        </m:sub>
                      </m:sSub>
                      <m:r>
                        <a:rPr kumimoji="0" lang="fr-FR" sz="2263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en-GB" sz="2263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kumimoji="0" lang="en-GB" sz="2263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Times New Roman" panose="02020603050405020304" pitchFamily="18" charset="0"/>
                      <a:cs typeface="Calibri" panose="020F0502020204030204" pitchFamily="34" charset="0"/>
                    </a:rPr>
                    <a:t>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fr-FR" sz="226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kumimoji="0" lang="en-GB" sz="2263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Symbol" panose="05050102010706020507" pitchFamily="18" charset="2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kumimoji="0" lang="en-GB" sz="226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𝒆</m:t>
                          </m:r>
                          <m:r>
                            <a:rPr kumimoji="0" lang="en-GB" sz="226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kumimoji="0" lang="en-GB" sz="226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𝒋</m:t>
                          </m:r>
                        </m:sub>
                      </m:sSub>
                      <m:sSub>
                        <m:sSubPr>
                          <m:ctrlPr>
                            <a:rPr kumimoji="0" lang="fr-FR" sz="226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kumimoji="0" lang="en-GB" sz="2263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Symbol" panose="05050102010706020507" pitchFamily="18" charset="2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G</m:t>
                          </m:r>
                        </m:e>
                        <m:sub>
                          <m:r>
                            <a:rPr kumimoji="0" lang="en-GB" sz="226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sub>
                      </m:sSub>
                    </m:oMath>
                  </a14:m>
                  <a:endParaRPr kumimoji="0" lang="fr-FR" sz="226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FE1EE804-DC75-4866-86E5-99ADD5E78B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6577" y="2123037"/>
                  <a:ext cx="1939788" cy="473912"/>
                </a:xfrm>
                <a:prstGeom prst="rect">
                  <a:avLst/>
                </a:prstGeom>
                <a:blipFill>
                  <a:blip r:embed="rId13"/>
                  <a:stretch>
                    <a:fillRect l="-314" b="-103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39AB9779-6A53-4D51-A31D-2A0CFD3EA862}"/>
                    </a:ext>
                  </a:extLst>
                </p:cNvPr>
                <p:cNvSpPr/>
                <p:nvPr/>
              </p:nvSpPr>
              <p:spPr>
                <a:xfrm>
                  <a:off x="6620348" y="2179546"/>
                  <a:ext cx="552260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*</a:t>
                  </a:r>
                  <a:r>
                    <a:rPr kumimoji="0" lang="fr-FR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fr-FR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kumimoji="0" lang="en-GB" sz="1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Symbol" panose="05050102010706020507" pitchFamily="18" charset="2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G</m:t>
                          </m:r>
                        </m:e>
                        <m:sub>
                          <m:r>
                            <a:rPr kumimoji="0" lang="en-GB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sub>
                      </m:sSub>
                      <m:r>
                        <a:rPr kumimoji="0" lang="en-GB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fr-FR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fr-FR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𝐄𝐂</m:t>
                      </m:r>
                      <m:r>
                        <a:rPr kumimoji="0" lang="fr-FR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kumimoji="0" lang="fr-FR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density </a:t>
                  </a:r>
                  <a:r>
                    <a:rPr kumimoji="0" lang="fr-FR" sz="1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computed</a:t>
                  </a:r>
                  <a:r>
                    <a:rPr kumimoji="0" lang="fr-FR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 </a:t>
                  </a:r>
                  <a:r>
                    <a:rPr kumimoji="0" lang="fr-FR" sz="1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with</a:t>
                  </a:r>
                  <a:r>
                    <a:rPr kumimoji="0" lang="fr-FR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 « the </a:t>
                  </a:r>
                  <a:r>
                    <a:rPr kumimoji="0" lang="fr-FR" sz="1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map</a:t>
                  </a:r>
                  <a:r>
                    <a:rPr kumimoji="0" lang="fr-FR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 model »</a:t>
                  </a:r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39AB9779-6A53-4D51-A31D-2A0CFD3EA8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0348" y="2179546"/>
                  <a:ext cx="5522602" cy="369332"/>
                </a:xfrm>
                <a:prstGeom prst="rect">
                  <a:avLst/>
                </a:prstGeom>
                <a:blipFill>
                  <a:blip r:embed="rId14"/>
                  <a:stretch>
                    <a:fillRect l="-883" t="-11475" r="-993" b="-2295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4266E642-B11B-4C1D-921B-FDB36A0A8CB5}"/>
                </a:ext>
              </a:extLst>
            </p:cNvPr>
            <p:cNvCxnSpPr>
              <a:stCxn id="123" idx="3"/>
            </p:cNvCxnSpPr>
            <p:nvPr/>
          </p:nvCxnSpPr>
          <p:spPr>
            <a:xfrm flipV="1">
              <a:off x="6096365" y="2359064"/>
              <a:ext cx="385613" cy="929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E8D71FA5-2C9A-455D-B735-5F11083BAB01}"/>
                </a:ext>
              </a:extLst>
            </p:cNvPr>
            <p:cNvSpPr/>
            <p:nvPr/>
          </p:nvSpPr>
          <p:spPr>
            <a:xfrm>
              <a:off x="10290190" y="2467716"/>
              <a:ext cx="1781193" cy="2839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1372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4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T. </a:t>
              </a:r>
              <a:r>
                <a:rPr kumimoji="0" lang="fr-FR" sz="124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Demma</a:t>
              </a:r>
              <a:r>
                <a:rPr kumimoji="0" lang="fr-FR" sz="124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fr-FR" sz="1245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et al. </a:t>
              </a:r>
              <a:r>
                <a:rPr kumimoji="0" lang="fr-FR" sz="124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Model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627B3B-46E6-4B12-A941-5B40A30B3C8A}"/>
                  </a:ext>
                </a:extLst>
              </p:cNvPr>
              <p:cNvSpPr/>
              <p:nvPr/>
            </p:nvSpPr>
            <p:spPr>
              <a:xfrm>
                <a:off x="4156577" y="2482213"/>
                <a:ext cx="753174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GB" sz="1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kumimoji="0" lang="en-GB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sub>
                    </m:sSub>
                    <m:r>
                      <a:rPr kumimoji="0" lang="en-GB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charset="0"/>
                  </a:rPr>
                  <a:t> depends on : - SEY (surface properties) ,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charset="0"/>
                  </a:rPr>
                  <a:t>                               - beam parameters (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charset="0"/>
                  </a:rPr>
                  <a:t>nppb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charset="0"/>
                  </a:rPr>
                  <a:t>, bunch length, beam size, etc.) and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charset="0"/>
                  </a:rPr>
                  <a:t>                               - on vacuum chamber dimensions, etc.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627B3B-46E6-4B12-A941-5B40A30B3C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577" y="2482213"/>
                <a:ext cx="7531742" cy="923330"/>
              </a:xfrm>
              <a:prstGeom prst="rect">
                <a:avLst/>
              </a:prstGeom>
              <a:blipFill>
                <a:blip r:embed="rId15"/>
                <a:stretch>
                  <a:fillRect t="-3289" r="-405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Titre 1">
            <a:extLst>
              <a:ext uri="{FF2B5EF4-FFF2-40B4-BE49-F238E27FC236}">
                <a16:creationId xmlns:a16="http://schemas.microsoft.com/office/drawing/2014/main" id="{098FE549-28B6-4073-8FE2-32AAB6FD8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116"/>
            <a:ext cx="12192000" cy="488983"/>
          </a:xfrm>
        </p:spPr>
        <p:txBody>
          <a:bodyPr>
            <a:no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DYVACS - Gas </a:t>
            </a:r>
            <a:r>
              <a:rPr lang="en-US" sz="3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density profiles</a:t>
            </a:r>
            <a:endParaRPr lang="fr-FR" sz="32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0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5534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</p:spTree>
    <p:extLst>
      <p:ext uri="{BB962C8B-B14F-4D97-AF65-F5344CB8AC3E}">
        <p14:creationId xmlns:p14="http://schemas.microsoft.com/office/powerpoint/2010/main" val="40984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 117">
            <a:extLst>
              <a:ext uri="{FF2B5EF4-FFF2-40B4-BE49-F238E27FC236}">
                <a16:creationId xmlns:a16="http://schemas.microsoft.com/office/drawing/2014/main" id="{7BA9029A-FFD6-4966-9518-75973F15B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39110" flipH="1">
            <a:off x="4041683" y="3402981"/>
            <a:ext cx="524300" cy="35183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1236B974-7AC0-4857-91A5-8BBAC110E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156" y="520662"/>
            <a:ext cx="9598755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2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id="{72F376CC-A7B4-4401-AA2C-CFD3555A4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26254"/>
            <a:ext cx="209058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2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2" name="Espace réservé du numéro de diapositive 8">
            <a:extLst>
              <a:ext uri="{FF2B5EF4-FFF2-40B4-BE49-F238E27FC236}">
                <a16:creationId xmlns:a16="http://schemas.microsoft.com/office/drawing/2014/main" id="{35C4CE8E-0FDB-4D2D-AD36-497CE077D898}"/>
              </a:ext>
            </a:extLst>
          </p:cNvPr>
          <p:cNvSpPr txBox="1">
            <a:spLocks/>
          </p:cNvSpPr>
          <p:nvPr/>
        </p:nvSpPr>
        <p:spPr>
          <a:xfrm>
            <a:off x="9234343" y="6467813"/>
            <a:ext cx="2741673" cy="364719"/>
          </a:xfrm>
          <a:prstGeom prst="rect">
            <a:avLst/>
          </a:prstGeom>
        </p:spPr>
        <p:txBody>
          <a:bodyPr vert="horz" lIns="103486" tIns="51743" rIns="103486" bIns="51743" rtlCol="0" anchor="ctr"/>
          <a:lstStyle>
            <a:defPPr>
              <a:defRPr lang="fr-FR"/>
            </a:defPPr>
            <a:lvl1pPr algn="r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35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1372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35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E048132-423E-4224-8F24-C3A991E43891}"/>
                  </a:ext>
                </a:extLst>
              </p:cNvPr>
              <p:cNvSpPr/>
              <p:nvPr/>
            </p:nvSpPr>
            <p:spPr>
              <a:xfrm>
                <a:off x="2347255" y="984166"/>
                <a:ext cx="7855274" cy="669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f>
                      <m:f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fr-FR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𝝏</m:t>
                            </m:r>
                          </m:e>
                          <m:sup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sSub>
                          <m:sSubPr>
                            <m:ctrlPr>
                              <a:rPr kumimoji="0" lang="fr-FR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𝒋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kumimoji="0" lang="fr-FR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𝝏</m:t>
                            </m:r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kumimoji="0" lang="en-GB" sz="2263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US" sz="2263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𝒊𝒐𝒏</m:t>
                        </m:r>
                        <m:r>
                          <a:rPr kumimoji="0" lang="en-US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r>
                      <m:rPr>
                        <m:nor/>
                      </m:rPr>
                      <a:rPr kumimoji="0" lang="en-US" sz="2263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+ </m:t>
                    </m:r>
                    <m:sSub>
                      <m:sSub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US" sz="2263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𝒆</m:t>
                        </m:r>
                        <m:r>
                          <a:rPr kumimoji="0" lang="en-US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9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US" sz="2263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9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9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𝒑𝒉</m:t>
                        </m:r>
                        <m:r>
                          <a:rPr kumimoji="0" lang="en-US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9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9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𝒕𝒉</m:t>
                        </m:r>
                        <m:r>
                          <a:rPr kumimoji="0" lang="en-US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GB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b>
                      <m:sSubPr>
                        <m:ctrlPr>
                          <a:rPr kumimoji="0" lang="fr-FR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e>
                      <m:sub>
                        <m:r>
                          <a:rPr kumimoji="0" lang="en-GB" sz="2263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r>
                      <a:rPr kumimoji="0" lang="en-US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GB" sz="2263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kumimoji="0" lang="en-GB" sz="226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endParaRPr kumimoji="0" lang="fr-FR" sz="226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E048132-423E-4224-8F24-C3A991E438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255" y="984166"/>
                <a:ext cx="7855274" cy="6699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e 26">
            <a:extLst>
              <a:ext uri="{FF2B5EF4-FFF2-40B4-BE49-F238E27FC236}">
                <a16:creationId xmlns:a16="http://schemas.microsoft.com/office/drawing/2014/main" id="{FD9411EA-A627-45B7-BB90-054AD47FC89E}"/>
              </a:ext>
            </a:extLst>
          </p:cNvPr>
          <p:cNvGrpSpPr/>
          <p:nvPr/>
        </p:nvGrpSpPr>
        <p:grpSpPr>
          <a:xfrm>
            <a:off x="892672" y="3425974"/>
            <a:ext cx="9979626" cy="2273730"/>
            <a:chOff x="-28186" y="2571653"/>
            <a:chExt cx="8817935" cy="2009054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1A89DCF8-F5C4-438D-8F5F-D66205E6AD1D}"/>
                </a:ext>
              </a:extLst>
            </p:cNvPr>
            <p:cNvGrpSpPr/>
            <p:nvPr/>
          </p:nvGrpSpPr>
          <p:grpSpPr>
            <a:xfrm>
              <a:off x="7147225" y="3782536"/>
              <a:ext cx="1642524" cy="794416"/>
              <a:chOff x="7124614" y="4916540"/>
              <a:chExt cx="1904444" cy="1252237"/>
            </a:xfrm>
          </p:grpSpPr>
          <p:cxnSp>
            <p:nvCxnSpPr>
              <p:cNvPr id="101" name="Connecteur droit avec flèche 100">
                <a:extLst>
                  <a:ext uri="{FF2B5EF4-FFF2-40B4-BE49-F238E27FC236}">
                    <a16:creationId xmlns:a16="http://schemas.microsoft.com/office/drawing/2014/main" id="{6BB09188-D5DF-4193-9A50-8F75696C9EA8}"/>
                  </a:ext>
                </a:extLst>
              </p:cNvPr>
              <p:cNvCxnSpPr/>
              <p:nvPr/>
            </p:nvCxnSpPr>
            <p:spPr bwMode="auto">
              <a:xfrm flipV="1">
                <a:off x="8455365" y="5587065"/>
                <a:ext cx="287735" cy="570399"/>
              </a:xfrm>
              <a:prstGeom prst="straightConnector1">
                <a:avLst/>
              </a:prstGeom>
              <a:solidFill>
                <a:srgbClr val="5B9BD5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Connecteur droit avec flèche 101">
                <a:extLst>
                  <a:ext uri="{FF2B5EF4-FFF2-40B4-BE49-F238E27FC236}">
                    <a16:creationId xmlns:a16="http://schemas.microsoft.com/office/drawing/2014/main" id="{A1972B57-31A1-42D2-9CDF-5FF3A3D48C21}"/>
                  </a:ext>
                </a:extLst>
              </p:cNvPr>
              <p:cNvCxnSpPr/>
              <p:nvPr/>
            </p:nvCxnSpPr>
            <p:spPr bwMode="auto">
              <a:xfrm>
                <a:off x="7618891" y="4916540"/>
                <a:ext cx="259342" cy="1252237"/>
              </a:xfrm>
              <a:prstGeom prst="straightConnector1">
                <a:avLst/>
              </a:prstGeom>
              <a:solidFill>
                <a:srgbClr val="5B9BD5"/>
              </a:solidFill>
              <a:ln w="25400" cap="flat" cmpd="sng" algn="ctr">
                <a:solidFill>
                  <a:srgbClr val="15700E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" name="Connecteur droit 102">
                <a:extLst>
                  <a:ext uri="{FF2B5EF4-FFF2-40B4-BE49-F238E27FC236}">
                    <a16:creationId xmlns:a16="http://schemas.microsoft.com/office/drawing/2014/main" id="{37F6C292-B062-4AC9-9741-86BD5F2C4BE5}"/>
                  </a:ext>
                </a:extLst>
              </p:cNvPr>
              <p:cNvCxnSpPr/>
              <p:nvPr/>
            </p:nvCxnSpPr>
            <p:spPr bwMode="auto">
              <a:xfrm>
                <a:off x="7681648" y="4984245"/>
                <a:ext cx="756922" cy="1152440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48A6E81A-4FD7-4D8E-8ECA-090110AC5512}"/>
                  </a:ext>
                </a:extLst>
              </p:cNvPr>
              <p:cNvSpPr txBox="1"/>
              <p:nvPr/>
            </p:nvSpPr>
            <p:spPr>
              <a:xfrm>
                <a:off x="7313911" y="5511698"/>
                <a:ext cx="547203" cy="4681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58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5700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ions</a:t>
                </a:r>
                <a:endParaRPr kumimoji="0" lang="en-US" sz="1584" b="1" i="0" u="none" strike="noStrike" kern="0" cap="none" spc="0" normalizeH="0" baseline="0" noProof="0" dirty="0">
                  <a:ln>
                    <a:noFill/>
                  </a:ln>
                  <a:solidFill>
                    <a:srgbClr val="15700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523CAF07-4290-4FB9-88D8-B6A8FB84700D}"/>
                  </a:ext>
                </a:extLst>
              </p:cNvPr>
              <p:cNvSpPr txBox="1"/>
              <p:nvPr/>
            </p:nvSpPr>
            <p:spPr>
              <a:xfrm>
                <a:off x="8122659" y="5356967"/>
                <a:ext cx="336993" cy="4681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58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e</a:t>
                </a:r>
                <a:r>
                  <a:rPr kumimoji="0" lang="fr-FR" sz="1584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-</a:t>
                </a:r>
                <a:endParaRPr kumimoji="0" lang="en-US" sz="1584" b="1" i="0" u="none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cxnSp>
            <p:nvCxnSpPr>
              <p:cNvPr id="106" name="Connecteur droit avec flèche 105">
                <a:extLst>
                  <a:ext uri="{FF2B5EF4-FFF2-40B4-BE49-F238E27FC236}">
                    <a16:creationId xmlns:a16="http://schemas.microsoft.com/office/drawing/2014/main" id="{364F3BCD-C3BB-43DE-A974-853506AAF08A}"/>
                  </a:ext>
                </a:extLst>
              </p:cNvPr>
              <p:cNvCxnSpPr/>
              <p:nvPr/>
            </p:nvCxnSpPr>
            <p:spPr bwMode="auto">
              <a:xfrm flipV="1">
                <a:off x="8500262" y="5669041"/>
                <a:ext cx="528796" cy="464547"/>
              </a:xfrm>
              <a:prstGeom prst="straightConnector1">
                <a:avLst/>
              </a:prstGeom>
              <a:solidFill>
                <a:srgbClr val="5B9BD5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7" name="Connecteur droit avec flèche 106">
                <a:extLst>
                  <a:ext uri="{FF2B5EF4-FFF2-40B4-BE49-F238E27FC236}">
                    <a16:creationId xmlns:a16="http://schemas.microsoft.com/office/drawing/2014/main" id="{B79ED2CD-D66E-4FC5-9C77-D60B2A814C3A}"/>
                  </a:ext>
                </a:extLst>
              </p:cNvPr>
              <p:cNvCxnSpPr/>
              <p:nvPr/>
            </p:nvCxnSpPr>
            <p:spPr bwMode="auto">
              <a:xfrm flipH="1" flipV="1">
                <a:off x="7124614" y="5596798"/>
                <a:ext cx="674429" cy="545163"/>
              </a:xfrm>
              <a:prstGeom prst="straightConnector1">
                <a:avLst/>
              </a:prstGeom>
              <a:solidFill>
                <a:srgbClr val="5B9BD5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8" name="Ellipse 107">
                <a:extLst>
                  <a:ext uri="{FF2B5EF4-FFF2-40B4-BE49-F238E27FC236}">
                    <a16:creationId xmlns:a16="http://schemas.microsoft.com/office/drawing/2014/main" id="{976EFA3F-BB8C-4517-BDE7-4E4E4E74999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87663" y="5434689"/>
                <a:ext cx="147619" cy="16924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1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09" name="Ellipse 108">
                <a:extLst>
                  <a:ext uri="{FF2B5EF4-FFF2-40B4-BE49-F238E27FC236}">
                    <a16:creationId xmlns:a16="http://schemas.microsoft.com/office/drawing/2014/main" id="{15254813-E738-44F9-B90E-E6DE247B932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680790" y="5451558"/>
                <a:ext cx="147619" cy="169248"/>
              </a:xfrm>
              <a:prstGeom prst="ellipse">
                <a:avLst/>
              </a:prstGeom>
              <a:solidFill>
                <a:srgbClr val="00682F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1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9237708D-E679-492C-85EE-50246E90E75A}"/>
                </a:ext>
              </a:extLst>
            </p:cNvPr>
            <p:cNvGrpSpPr/>
            <p:nvPr/>
          </p:nvGrpSpPr>
          <p:grpSpPr>
            <a:xfrm>
              <a:off x="-28186" y="2571653"/>
              <a:ext cx="8686530" cy="2009054"/>
              <a:chOff x="1930521" y="2883332"/>
              <a:chExt cx="5581721" cy="1412037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F068CD69-8ED4-416D-BA8E-6FF97C092DD1}"/>
                  </a:ext>
                </a:extLst>
              </p:cNvPr>
              <p:cNvCxnSpPr/>
              <p:nvPr/>
            </p:nvCxnSpPr>
            <p:spPr bwMode="auto">
              <a:xfrm flipV="1">
                <a:off x="5431977" y="3946705"/>
                <a:ext cx="182389" cy="306695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E64A1F26-F820-4A87-9D62-34DAADFAF5F6}"/>
                  </a:ext>
                </a:extLst>
              </p:cNvPr>
              <p:cNvCxnSpPr/>
              <p:nvPr/>
            </p:nvCxnSpPr>
            <p:spPr bwMode="auto">
              <a:xfrm flipV="1">
                <a:off x="5431977" y="3959491"/>
                <a:ext cx="364777" cy="306694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D345FA3E-65A9-4F73-AAE6-7E4BEBF34421}"/>
                  </a:ext>
                </a:extLst>
              </p:cNvPr>
              <p:cNvCxnSpPr/>
              <p:nvPr/>
            </p:nvCxnSpPr>
            <p:spPr bwMode="auto">
              <a:xfrm flipV="1">
                <a:off x="4159408" y="4079098"/>
                <a:ext cx="702809" cy="193745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38E802DF-1861-4DC6-A649-125726432621}"/>
                  </a:ext>
                </a:extLst>
              </p:cNvPr>
              <p:cNvCxnSpPr/>
              <p:nvPr/>
            </p:nvCxnSpPr>
            <p:spPr bwMode="auto">
              <a:xfrm flipH="1" flipV="1">
                <a:off x="2226987" y="2883332"/>
                <a:ext cx="5285255" cy="2"/>
              </a:xfrm>
              <a:prstGeom prst="line">
                <a:avLst/>
              </a:prstGeom>
              <a:solidFill>
                <a:srgbClr val="5B9BD5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extLst/>
            </p:spPr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8645498A-432E-430B-AE31-BE5CE574843F}"/>
                  </a:ext>
                </a:extLst>
              </p:cNvPr>
              <p:cNvCxnSpPr/>
              <p:nvPr/>
            </p:nvCxnSpPr>
            <p:spPr bwMode="auto">
              <a:xfrm flipV="1">
                <a:off x="2226986" y="4272411"/>
                <a:ext cx="5285256" cy="22958"/>
              </a:xfrm>
              <a:prstGeom prst="line">
                <a:avLst/>
              </a:prstGeom>
              <a:solidFill>
                <a:srgbClr val="5B9BD5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/>
            </p:spPr>
          </p:cxnSp>
          <p:sp>
            <p:nvSpPr>
              <p:cNvPr id="35" name="Flèche droite à entaille 113">
                <a:extLst>
                  <a:ext uri="{FF2B5EF4-FFF2-40B4-BE49-F238E27FC236}">
                    <a16:creationId xmlns:a16="http://schemas.microsoft.com/office/drawing/2014/main" id="{95BABF4B-F552-499E-BB21-E752A7CF9FAA}"/>
                  </a:ext>
                </a:extLst>
              </p:cNvPr>
              <p:cNvSpPr/>
              <p:nvPr/>
            </p:nvSpPr>
            <p:spPr>
              <a:xfrm flipV="1">
                <a:off x="2297809" y="3490912"/>
                <a:ext cx="269690" cy="113105"/>
              </a:xfrm>
              <a:prstGeom prst="notchedRightArrow">
                <a:avLst/>
              </a:prstGeom>
              <a:solidFill>
                <a:srgbClr val="000090"/>
              </a:solidFill>
              <a:ln w="12700" cap="flat" cmpd="sng" algn="ctr">
                <a:solidFill>
                  <a:srgbClr val="00009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1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78EA1572-0EAB-4A83-8DB7-19EE2C7C9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18235" y="3293887"/>
                <a:ext cx="297683" cy="218495"/>
              </a:xfrm>
              <a:prstGeom prst="rect">
                <a:avLst/>
              </a:prstGeom>
            </p:spPr>
          </p:pic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B577B5D6-6634-4119-B65E-34D68CDAF6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66600" flipH="1">
                <a:off x="4591395" y="3558384"/>
                <a:ext cx="289181" cy="212254"/>
              </a:xfrm>
              <a:prstGeom prst="rect">
                <a:avLst/>
              </a:prstGeom>
            </p:spPr>
          </p:pic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9D3C2CE5-FF41-4D9F-AEC3-649ECED3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50477" flipH="1">
                <a:off x="4694751" y="3344240"/>
                <a:ext cx="303785" cy="222974"/>
              </a:xfrm>
              <a:prstGeom prst="rect">
                <a:avLst/>
              </a:prstGeom>
            </p:spPr>
          </p:pic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2970D6F7-B959-488E-8794-E5FACFD124DF}"/>
                  </a:ext>
                </a:extLst>
              </p:cNvPr>
              <p:cNvGrpSpPr/>
              <p:nvPr/>
            </p:nvGrpSpPr>
            <p:grpSpPr>
              <a:xfrm>
                <a:off x="4892895" y="3639427"/>
                <a:ext cx="519162" cy="606973"/>
                <a:chOff x="6693636" y="3850100"/>
                <a:chExt cx="922955" cy="1079063"/>
              </a:xfrm>
            </p:grpSpPr>
            <p:cxnSp>
              <p:nvCxnSpPr>
                <p:cNvPr id="99" name="Connecteur droit 98">
                  <a:extLst>
                    <a:ext uri="{FF2B5EF4-FFF2-40B4-BE49-F238E27FC236}">
                      <a16:creationId xmlns:a16="http://schemas.microsoft.com/office/drawing/2014/main" id="{50022BDF-0338-4C2F-8957-1D30C89D2551}"/>
                    </a:ext>
                  </a:extLst>
                </p:cNvPr>
                <p:cNvCxnSpPr/>
                <p:nvPr/>
              </p:nvCxnSpPr>
              <p:spPr bwMode="auto">
                <a:xfrm>
                  <a:off x="6693636" y="3850100"/>
                  <a:ext cx="922955" cy="1079063"/>
                </a:xfrm>
                <a:prstGeom prst="line">
                  <a:avLst/>
                </a:prstGeom>
                <a:solidFill>
                  <a:srgbClr val="5B9BD5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stealth" w="lg" len="lg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00" name="ZoneTexte 99">
                  <a:extLst>
                    <a:ext uri="{FF2B5EF4-FFF2-40B4-BE49-F238E27FC236}">
                      <a16:creationId xmlns:a16="http://schemas.microsoft.com/office/drawing/2014/main" id="{47EC4DAE-65A0-40E6-A3E9-D2B6CCBF9CB5}"/>
                    </a:ext>
                  </a:extLst>
                </p:cNvPr>
                <p:cNvSpPr txBox="1"/>
                <p:nvPr/>
              </p:nvSpPr>
              <p:spPr>
                <a:xfrm>
                  <a:off x="7260309" y="4199088"/>
                  <a:ext cx="353054" cy="4095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11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e</a:t>
                  </a:r>
                  <a:r>
                    <a:rPr kumimoji="0" lang="fr-FR" sz="1811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-</a:t>
                  </a:r>
                  <a:endParaRPr kumimoji="0" lang="en-US" sz="1811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899F8C5F-D1C1-4972-886A-91F8548505BB}"/>
                  </a:ext>
                </a:extLst>
              </p:cNvPr>
              <p:cNvGrpSpPr/>
              <p:nvPr/>
            </p:nvGrpSpPr>
            <p:grpSpPr>
              <a:xfrm>
                <a:off x="2736609" y="3405481"/>
                <a:ext cx="570436" cy="316340"/>
                <a:chOff x="1252328" y="4740965"/>
                <a:chExt cx="993913" cy="337931"/>
              </a:xfrm>
            </p:grpSpPr>
            <p:sp>
              <p:nvSpPr>
                <p:cNvPr id="97" name="Ellipse 96">
                  <a:extLst>
                    <a:ext uri="{FF2B5EF4-FFF2-40B4-BE49-F238E27FC236}">
                      <a16:creationId xmlns:a16="http://schemas.microsoft.com/office/drawing/2014/main" id="{846D30AA-B8A0-46BD-9301-8939F7E18571}"/>
                    </a:ext>
                  </a:extLst>
                </p:cNvPr>
                <p:cNvSpPr/>
                <p:nvPr/>
              </p:nvSpPr>
              <p:spPr bwMode="auto">
                <a:xfrm>
                  <a:off x="1252328" y="4740965"/>
                  <a:ext cx="993913" cy="337931"/>
                </a:xfrm>
                <a:prstGeom prst="ellipse">
                  <a:avLst/>
                </a:prstGeom>
                <a:solidFill>
                  <a:srgbClr val="00B0F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58211" tIns="29106" rIns="58211" bIns="29106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11" b="0" i="0" u="none" strike="noStrike" kern="0" cap="none" spc="0" normalizeH="0" baseline="30000" noProof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10E1BFBB-900D-4198-9299-A602815D679A}"/>
                    </a:ext>
                  </a:extLst>
                </p:cNvPr>
                <p:cNvSpPr/>
                <p:nvPr/>
              </p:nvSpPr>
              <p:spPr>
                <a:xfrm>
                  <a:off x="1508474" y="4745144"/>
                  <a:ext cx="521367" cy="223865"/>
                </a:xfrm>
                <a:prstGeom prst="rect">
                  <a:avLst/>
                </a:prstGeom>
                <a:noFill/>
              </p:spPr>
              <p:txBody>
                <a:bodyPr wrap="square" lIns="58211" tIns="29106" rIns="58211" bIns="29106">
                  <a:spAutoFit/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11" b="0" i="0" u="none" strike="noStrike" kern="0" cap="none" spc="0" normalizeH="0" baseline="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p</a:t>
                  </a:r>
                  <a:r>
                    <a:rPr kumimoji="0" lang="fr-FR" sz="1811" b="0" i="0" u="none" strike="noStrike" kern="0" cap="none" spc="0" normalizeH="0" baseline="3000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+</a:t>
                  </a:r>
                </a:p>
              </p:txBody>
            </p: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B630E367-9553-4CED-A20B-11D7009E05F9}"/>
                  </a:ext>
                </a:extLst>
              </p:cNvPr>
              <p:cNvGrpSpPr/>
              <p:nvPr/>
            </p:nvGrpSpPr>
            <p:grpSpPr>
              <a:xfrm>
                <a:off x="3874356" y="3403134"/>
                <a:ext cx="570436" cy="316340"/>
                <a:chOff x="1252328" y="4740965"/>
                <a:chExt cx="993913" cy="337931"/>
              </a:xfrm>
            </p:grpSpPr>
            <p:sp>
              <p:nvSpPr>
                <p:cNvPr id="95" name="Ellipse 94">
                  <a:extLst>
                    <a:ext uri="{FF2B5EF4-FFF2-40B4-BE49-F238E27FC236}">
                      <a16:creationId xmlns:a16="http://schemas.microsoft.com/office/drawing/2014/main" id="{10E32CCB-E586-40D4-9E1B-FA56BE0A6FE3}"/>
                    </a:ext>
                  </a:extLst>
                </p:cNvPr>
                <p:cNvSpPr/>
                <p:nvPr/>
              </p:nvSpPr>
              <p:spPr bwMode="auto">
                <a:xfrm>
                  <a:off x="1252328" y="4740965"/>
                  <a:ext cx="993913" cy="337931"/>
                </a:xfrm>
                <a:prstGeom prst="ellipse">
                  <a:avLst/>
                </a:prstGeom>
                <a:solidFill>
                  <a:srgbClr val="00B0F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58211" tIns="29106" rIns="58211" bIns="29106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11" b="0" i="0" u="none" strike="noStrike" kern="0" cap="none" spc="0" normalizeH="0" baseline="30000" noProof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DF1EA06C-1734-44C5-B3B3-089F9BF2A4EE}"/>
                    </a:ext>
                  </a:extLst>
                </p:cNvPr>
                <p:cNvSpPr/>
                <p:nvPr/>
              </p:nvSpPr>
              <p:spPr>
                <a:xfrm>
                  <a:off x="1508474" y="4745144"/>
                  <a:ext cx="521367" cy="223865"/>
                </a:xfrm>
                <a:prstGeom prst="rect">
                  <a:avLst/>
                </a:prstGeom>
                <a:noFill/>
              </p:spPr>
              <p:txBody>
                <a:bodyPr wrap="square" lIns="58211" tIns="29106" rIns="58211" bIns="29106">
                  <a:spAutoFit/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11" b="0" i="0" u="none" strike="noStrike" kern="0" cap="none" spc="0" normalizeH="0" baseline="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p</a:t>
                  </a:r>
                  <a:r>
                    <a:rPr kumimoji="0" lang="fr-FR" sz="1811" b="0" i="0" u="none" strike="noStrike" kern="0" cap="none" spc="0" normalizeH="0" baseline="3000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+</a:t>
                  </a:r>
                </a:p>
              </p:txBody>
            </p:sp>
          </p:grpSp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A5B09AD8-A979-4D9F-9454-F4F47B39B96D}"/>
                  </a:ext>
                </a:extLst>
              </p:cNvPr>
              <p:cNvGrpSpPr/>
              <p:nvPr/>
            </p:nvGrpSpPr>
            <p:grpSpPr>
              <a:xfrm>
                <a:off x="5442736" y="3395869"/>
                <a:ext cx="570436" cy="316340"/>
                <a:chOff x="1252328" y="4740965"/>
                <a:chExt cx="993913" cy="337931"/>
              </a:xfrm>
            </p:grpSpPr>
            <p:sp>
              <p:nvSpPr>
                <p:cNvPr id="93" name="Ellipse 92">
                  <a:extLst>
                    <a:ext uri="{FF2B5EF4-FFF2-40B4-BE49-F238E27FC236}">
                      <a16:creationId xmlns:a16="http://schemas.microsoft.com/office/drawing/2014/main" id="{A520F62A-3C3A-44B5-BD86-C2FDC0964192}"/>
                    </a:ext>
                  </a:extLst>
                </p:cNvPr>
                <p:cNvSpPr/>
                <p:nvPr/>
              </p:nvSpPr>
              <p:spPr bwMode="auto">
                <a:xfrm>
                  <a:off x="1252328" y="4740965"/>
                  <a:ext cx="993913" cy="337931"/>
                </a:xfrm>
                <a:prstGeom prst="ellipse">
                  <a:avLst/>
                </a:prstGeom>
                <a:solidFill>
                  <a:srgbClr val="00B0F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58211" tIns="29106" rIns="58211" bIns="29106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11" b="0" i="0" u="none" strike="noStrike" kern="0" cap="none" spc="0" normalizeH="0" baseline="30000" noProof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6624A4CB-0804-4BA5-8255-8384E1E0DF78}"/>
                    </a:ext>
                  </a:extLst>
                </p:cNvPr>
                <p:cNvSpPr/>
                <p:nvPr/>
              </p:nvSpPr>
              <p:spPr>
                <a:xfrm>
                  <a:off x="1508474" y="4745144"/>
                  <a:ext cx="521367" cy="223865"/>
                </a:xfrm>
                <a:prstGeom prst="rect">
                  <a:avLst/>
                </a:prstGeom>
                <a:noFill/>
              </p:spPr>
              <p:txBody>
                <a:bodyPr wrap="square" lIns="58211" tIns="29106" rIns="58211" bIns="29106">
                  <a:spAutoFit/>
                </a:bodyPr>
                <a:lstStyle/>
                <a:p>
                  <a:pPr marL="0" marR="0" lvl="0" indent="0" algn="ctr" defTabSz="113723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11" b="0" i="0" u="none" strike="noStrike" kern="0" cap="none" spc="0" normalizeH="0" baseline="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p</a:t>
                  </a:r>
                  <a:r>
                    <a:rPr kumimoji="0" lang="fr-FR" sz="1811" b="0" i="0" u="none" strike="noStrike" kern="0" cap="none" spc="0" normalizeH="0" baseline="3000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Arial" charset="0"/>
                    </a:rPr>
                    <a:t>+</a:t>
                  </a:r>
                </a:p>
              </p:txBody>
            </p:sp>
          </p:grpSp>
          <p:sp>
            <p:nvSpPr>
              <p:cNvPr id="47" name="Flèche droite à entaille 121">
                <a:extLst>
                  <a:ext uri="{FF2B5EF4-FFF2-40B4-BE49-F238E27FC236}">
                    <a16:creationId xmlns:a16="http://schemas.microsoft.com/office/drawing/2014/main" id="{592F4FC9-40C2-4068-9318-879CD89B7C2B}"/>
                  </a:ext>
                </a:extLst>
              </p:cNvPr>
              <p:cNvSpPr/>
              <p:nvPr/>
            </p:nvSpPr>
            <p:spPr>
              <a:xfrm flipV="1">
                <a:off x="3448738" y="3496954"/>
                <a:ext cx="269690" cy="113105"/>
              </a:xfrm>
              <a:prstGeom prst="notchedRightArrow">
                <a:avLst/>
              </a:prstGeom>
              <a:solidFill>
                <a:srgbClr val="000090"/>
              </a:solidFill>
              <a:ln w="12700" cap="flat" cmpd="sng" algn="ctr">
                <a:solidFill>
                  <a:srgbClr val="00009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1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pic>
            <p:nvPicPr>
              <p:cNvPr id="59" name="Image 58">
                <a:extLst>
                  <a:ext uri="{FF2B5EF4-FFF2-40B4-BE49-F238E27FC236}">
                    <a16:creationId xmlns:a16="http://schemas.microsoft.com/office/drawing/2014/main" id="{AF83DAC7-F8D7-4157-B394-C1A8CCC4A2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rgbClr val="EEEFF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7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892" y="2902422"/>
                <a:ext cx="531456" cy="269016"/>
              </a:xfrm>
              <a:prstGeom prst="rect">
                <a:avLst/>
              </a:prstGeom>
              <a:solidFill>
                <a:srgbClr val="EEEFF0"/>
              </a:solidFill>
              <a:effectLst>
                <a:softEdge rad="38100"/>
              </a:effectLst>
            </p:spPr>
          </p:pic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3209F7DF-E437-4CF4-A43A-E7AB9F54288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24551" y="3959979"/>
                <a:ext cx="506847" cy="303718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5" name="Ellipse 64">
                <a:extLst>
                  <a:ext uri="{FF2B5EF4-FFF2-40B4-BE49-F238E27FC236}">
                    <a16:creationId xmlns:a16="http://schemas.microsoft.com/office/drawing/2014/main" id="{6B82604A-7327-47DF-BAD7-B677C56F1EF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13002" y="4122170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D4B0321C-ABAC-4738-AC7F-5E5696C4D9E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627744" y="4027602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251AB128-53C1-475C-B199-32EF46A454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55344" y="3957619"/>
                <a:ext cx="101250" cy="89141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cxnSp>
            <p:nvCxnSpPr>
              <p:cNvPr id="68" name="Connecteur droit 67">
                <a:extLst>
                  <a:ext uri="{FF2B5EF4-FFF2-40B4-BE49-F238E27FC236}">
                    <a16:creationId xmlns:a16="http://schemas.microsoft.com/office/drawing/2014/main" id="{ACF7F4BC-7C97-4E92-B968-24F98506399F}"/>
                  </a:ext>
                </a:extLst>
              </p:cNvPr>
              <p:cNvCxnSpPr/>
              <p:nvPr/>
            </p:nvCxnSpPr>
            <p:spPr bwMode="auto">
              <a:xfrm flipV="1">
                <a:off x="4155056" y="3919281"/>
                <a:ext cx="489159" cy="319640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Connecteur droit 68">
                <a:extLst>
                  <a:ext uri="{FF2B5EF4-FFF2-40B4-BE49-F238E27FC236}">
                    <a16:creationId xmlns:a16="http://schemas.microsoft.com/office/drawing/2014/main" id="{1CC95BB7-7576-4EE1-A971-AB0B1EAC92E6}"/>
                  </a:ext>
                </a:extLst>
              </p:cNvPr>
              <p:cNvCxnSpPr/>
              <p:nvPr/>
            </p:nvCxnSpPr>
            <p:spPr bwMode="auto">
              <a:xfrm flipV="1">
                <a:off x="5080910" y="2891569"/>
                <a:ext cx="148968" cy="470713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Connecteur droit 69">
                <a:extLst>
                  <a:ext uri="{FF2B5EF4-FFF2-40B4-BE49-F238E27FC236}">
                    <a16:creationId xmlns:a16="http://schemas.microsoft.com/office/drawing/2014/main" id="{B3713074-BF99-4D0A-B519-DCD87A1BFE86}"/>
                  </a:ext>
                </a:extLst>
              </p:cNvPr>
              <p:cNvCxnSpPr/>
              <p:nvPr/>
            </p:nvCxnSpPr>
            <p:spPr bwMode="auto">
              <a:xfrm>
                <a:off x="5231467" y="2919031"/>
                <a:ext cx="288492" cy="392408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dash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Connecteur droit 70">
                <a:extLst>
                  <a:ext uri="{FF2B5EF4-FFF2-40B4-BE49-F238E27FC236}">
                    <a16:creationId xmlns:a16="http://schemas.microsoft.com/office/drawing/2014/main" id="{1146CB5B-1C6C-4373-B96A-F5D0D183053F}"/>
                  </a:ext>
                </a:extLst>
              </p:cNvPr>
              <p:cNvCxnSpPr/>
              <p:nvPr/>
            </p:nvCxnSpPr>
            <p:spPr bwMode="auto">
              <a:xfrm>
                <a:off x="5543978" y="2911971"/>
                <a:ext cx="559106" cy="147766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dash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Connecteur droit 71">
                <a:extLst>
                  <a:ext uri="{FF2B5EF4-FFF2-40B4-BE49-F238E27FC236}">
                    <a16:creationId xmlns:a16="http://schemas.microsoft.com/office/drawing/2014/main" id="{76E17DD0-4649-4BDB-AE38-1A3E1BCE49F3}"/>
                  </a:ext>
                </a:extLst>
              </p:cNvPr>
              <p:cNvCxnSpPr/>
              <p:nvPr/>
            </p:nvCxnSpPr>
            <p:spPr bwMode="auto">
              <a:xfrm>
                <a:off x="5231467" y="2919029"/>
                <a:ext cx="952004" cy="370811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dash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" name="Connecteur droit 72">
                <a:extLst>
                  <a:ext uri="{FF2B5EF4-FFF2-40B4-BE49-F238E27FC236}">
                    <a16:creationId xmlns:a16="http://schemas.microsoft.com/office/drawing/2014/main" id="{D1922D0E-4550-4DD4-A193-F36F3787613D}"/>
                  </a:ext>
                </a:extLst>
              </p:cNvPr>
              <p:cNvCxnSpPr/>
              <p:nvPr/>
            </p:nvCxnSpPr>
            <p:spPr bwMode="auto">
              <a:xfrm>
                <a:off x="5540289" y="2923791"/>
                <a:ext cx="451688" cy="452604"/>
              </a:xfrm>
              <a:prstGeom prst="line">
                <a:avLst/>
              </a:prstGeom>
              <a:solidFill>
                <a:srgbClr val="5B9BD5"/>
              </a:solidFill>
              <a:ln w="19050" cap="flat" cmpd="sng" algn="ctr">
                <a:solidFill>
                  <a:srgbClr val="8932AC"/>
                </a:solidFill>
                <a:prstDash val="dash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4" name="Forme libre 137">
                <a:extLst>
                  <a:ext uri="{FF2B5EF4-FFF2-40B4-BE49-F238E27FC236}">
                    <a16:creationId xmlns:a16="http://schemas.microsoft.com/office/drawing/2014/main" id="{2245B06C-080F-4090-9466-9DCB896B1CAB}"/>
                  </a:ext>
                </a:extLst>
              </p:cNvPr>
              <p:cNvSpPr/>
              <p:nvPr/>
            </p:nvSpPr>
            <p:spPr bwMode="auto">
              <a:xfrm rot="16534292">
                <a:off x="4578120" y="3438488"/>
                <a:ext cx="595462" cy="362475"/>
              </a:xfrm>
              <a:custGeom>
                <a:avLst/>
                <a:gdLst>
                  <a:gd name="connsiteX0" fmla="*/ 0 w 596348"/>
                  <a:gd name="connsiteY0" fmla="*/ 0 h 357809"/>
                  <a:gd name="connsiteX1" fmla="*/ 228600 w 596348"/>
                  <a:gd name="connsiteY1" fmla="*/ 238540 h 357809"/>
                  <a:gd name="connsiteX2" fmla="*/ 596348 w 596348"/>
                  <a:gd name="connsiteY2" fmla="*/ 357809 h 357809"/>
                  <a:gd name="connsiteX3" fmla="*/ 596348 w 596348"/>
                  <a:gd name="connsiteY3" fmla="*/ 357809 h 35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6348" h="357809">
                    <a:moveTo>
                      <a:pt x="0" y="0"/>
                    </a:moveTo>
                    <a:cubicBezTo>
                      <a:pt x="64604" y="89452"/>
                      <a:pt x="129209" y="178905"/>
                      <a:pt x="228600" y="238540"/>
                    </a:cubicBezTo>
                    <a:cubicBezTo>
                      <a:pt x="327991" y="298175"/>
                      <a:pt x="596348" y="357809"/>
                      <a:pt x="596348" y="357809"/>
                    </a:cubicBezTo>
                    <a:lnTo>
                      <a:pt x="596348" y="357809"/>
                    </a:lnTo>
                  </a:path>
                </a:pathLst>
              </a:custGeom>
              <a:noFill/>
              <a:ln w="19050" cap="flat" cmpd="sng" algn="ctr">
                <a:solidFill>
                  <a:srgbClr val="8E409E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75" name="Forme libre 138">
                <a:extLst>
                  <a:ext uri="{FF2B5EF4-FFF2-40B4-BE49-F238E27FC236}">
                    <a16:creationId xmlns:a16="http://schemas.microsoft.com/office/drawing/2014/main" id="{7966681B-75F0-4E83-9758-717A3A8E84E8}"/>
                  </a:ext>
                </a:extLst>
              </p:cNvPr>
              <p:cNvSpPr/>
              <p:nvPr/>
            </p:nvSpPr>
            <p:spPr bwMode="auto">
              <a:xfrm rot="16534292">
                <a:off x="4806245" y="3614574"/>
                <a:ext cx="595462" cy="381586"/>
              </a:xfrm>
              <a:custGeom>
                <a:avLst/>
                <a:gdLst>
                  <a:gd name="connsiteX0" fmla="*/ 0 w 596348"/>
                  <a:gd name="connsiteY0" fmla="*/ 0 h 357809"/>
                  <a:gd name="connsiteX1" fmla="*/ 228600 w 596348"/>
                  <a:gd name="connsiteY1" fmla="*/ 238540 h 357809"/>
                  <a:gd name="connsiteX2" fmla="*/ 596348 w 596348"/>
                  <a:gd name="connsiteY2" fmla="*/ 357809 h 357809"/>
                  <a:gd name="connsiteX3" fmla="*/ 596348 w 596348"/>
                  <a:gd name="connsiteY3" fmla="*/ 357809 h 35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6348" h="357809">
                    <a:moveTo>
                      <a:pt x="0" y="0"/>
                    </a:moveTo>
                    <a:cubicBezTo>
                      <a:pt x="64604" y="89452"/>
                      <a:pt x="129209" y="178905"/>
                      <a:pt x="228600" y="238540"/>
                    </a:cubicBezTo>
                    <a:cubicBezTo>
                      <a:pt x="327991" y="298175"/>
                      <a:pt x="596348" y="357809"/>
                      <a:pt x="596348" y="357809"/>
                    </a:cubicBezTo>
                    <a:lnTo>
                      <a:pt x="596348" y="357809"/>
                    </a:lnTo>
                  </a:path>
                </a:pathLst>
              </a:custGeom>
              <a:noFill/>
              <a:ln w="19050" cap="flat" cmpd="sng" algn="ctr">
                <a:solidFill>
                  <a:srgbClr val="8E409E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76" name="Ellipse 75">
                <a:extLst>
                  <a:ext uri="{FF2B5EF4-FFF2-40B4-BE49-F238E27FC236}">
                    <a16:creationId xmlns:a16="http://schemas.microsoft.com/office/drawing/2014/main" id="{E36D08BA-2072-4819-A38D-610EC62859A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376498" y="4019890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547EEB22-0950-41F6-96ED-41088AD11A1A}"/>
                  </a:ext>
                </a:extLst>
              </p:cNvPr>
              <p:cNvSpPr txBox="1"/>
              <p:nvPr/>
            </p:nvSpPr>
            <p:spPr>
              <a:xfrm>
                <a:off x="4279104" y="2899276"/>
                <a:ext cx="873627" cy="230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11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409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e- </a:t>
                </a:r>
                <a:r>
                  <a:rPr kumimoji="0" lang="fr-FR" sz="1811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E409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accelerated</a:t>
                </a:r>
                <a:endParaRPr kumimoji="0" lang="en-US" sz="1811" b="1" i="0" u="none" strike="noStrike" kern="1200" cap="none" spc="0" normalizeH="0" baseline="0" noProof="0" dirty="0">
                  <a:ln>
                    <a:noFill/>
                  </a:ln>
                  <a:solidFill>
                    <a:srgbClr val="8E409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78" name="Ellipse 77">
                <a:extLst>
                  <a:ext uri="{FF2B5EF4-FFF2-40B4-BE49-F238E27FC236}">
                    <a16:creationId xmlns:a16="http://schemas.microsoft.com/office/drawing/2014/main" id="{228A423B-3CB1-48CC-9916-745D5CF98BE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469333" y="4056223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79" name="Ellipse 78">
                <a:extLst>
                  <a:ext uri="{FF2B5EF4-FFF2-40B4-BE49-F238E27FC236}">
                    <a16:creationId xmlns:a16="http://schemas.microsoft.com/office/drawing/2014/main" id="{C554B707-7994-40CE-9642-0ECDC5292F5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327475" y="3077557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3FA8F346-206B-4D8F-A6D0-1A86BBD0667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513114" y="3009595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FC7798C0-ECC1-4D74-B49B-B0D63B1222F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1330" y="2961615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CF98863D-038F-42D6-BD16-190FD98125B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05277" y="3222795"/>
                <a:ext cx="101250" cy="89141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58211" tIns="29106" rIns="58211" bIns="29106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2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4E049E1E-26C6-4634-BAA1-F0D12FD0769D}"/>
                  </a:ext>
                </a:extLst>
              </p:cNvPr>
              <p:cNvSpPr/>
              <p:nvPr/>
            </p:nvSpPr>
            <p:spPr>
              <a:xfrm>
                <a:off x="5568415" y="3163216"/>
                <a:ext cx="329968" cy="209561"/>
              </a:xfrm>
              <a:prstGeom prst="rect">
                <a:avLst/>
              </a:prstGeom>
              <a:noFill/>
            </p:spPr>
            <p:txBody>
              <a:bodyPr wrap="square" lIns="58211" tIns="29106" rIns="58211" bIns="29106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11" b="0" i="0" u="none" strike="noStrike" kern="0" cap="none" spc="0" normalizeH="0" baseline="0" noProof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e </a:t>
                </a:r>
                <a:r>
                  <a:rPr kumimoji="0" lang="fr-FR" sz="1811" b="0" i="0" u="none" strike="noStrike" kern="0" cap="none" spc="0" normalizeH="0" baseline="30000" noProof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_</a:t>
                </a:r>
              </a:p>
            </p:txBody>
          </p:sp>
          <p:pic>
            <p:nvPicPr>
              <p:cNvPr id="86" name="Image 85">
                <a:extLst>
                  <a:ext uri="{FF2B5EF4-FFF2-40B4-BE49-F238E27FC236}">
                    <a16:creationId xmlns:a16="http://schemas.microsoft.com/office/drawing/2014/main" id="{420AAC4B-95C5-4F49-9784-836C87DAC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70312" y="3358303"/>
                <a:ext cx="297683" cy="218495"/>
              </a:xfrm>
              <a:prstGeom prst="rect">
                <a:avLst/>
              </a:prstGeom>
            </p:spPr>
          </p:pic>
          <p:pic>
            <p:nvPicPr>
              <p:cNvPr id="87" name="Image 86">
                <a:extLst>
                  <a:ext uri="{FF2B5EF4-FFF2-40B4-BE49-F238E27FC236}">
                    <a16:creationId xmlns:a16="http://schemas.microsoft.com/office/drawing/2014/main" id="{B70CA781-F311-45D3-8391-71C4C2AD3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66600" flipH="1">
                <a:off x="6643472" y="3622801"/>
                <a:ext cx="289181" cy="212254"/>
              </a:xfrm>
              <a:prstGeom prst="rect">
                <a:avLst/>
              </a:prstGeom>
            </p:spPr>
          </p:pic>
          <p:pic>
            <p:nvPicPr>
              <p:cNvPr id="88" name="Image 87">
                <a:extLst>
                  <a:ext uri="{FF2B5EF4-FFF2-40B4-BE49-F238E27FC236}">
                    <a16:creationId xmlns:a16="http://schemas.microsoft.com/office/drawing/2014/main" id="{74CA91BE-4DB2-48BB-86B8-5C5E2C3FDC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50477" flipH="1">
                <a:off x="6746827" y="3408656"/>
                <a:ext cx="303785" cy="222974"/>
              </a:xfrm>
              <a:prstGeom prst="rect">
                <a:avLst/>
              </a:prstGeom>
            </p:spPr>
          </p:pic>
          <p:sp>
            <p:nvSpPr>
              <p:cNvPr id="89" name="ZoneTexte 88">
                <a:extLst>
                  <a:ext uri="{FF2B5EF4-FFF2-40B4-BE49-F238E27FC236}">
                    <a16:creationId xmlns:a16="http://schemas.microsoft.com/office/drawing/2014/main" id="{CA857A55-5D04-4136-BBA0-828EF30E9552}"/>
                  </a:ext>
                </a:extLst>
              </p:cNvPr>
              <p:cNvSpPr txBox="1"/>
              <p:nvPr/>
            </p:nvSpPr>
            <p:spPr>
              <a:xfrm>
                <a:off x="3764093" y="3795530"/>
                <a:ext cx="813775" cy="230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11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E409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Secondary</a:t>
                </a:r>
                <a:r>
                  <a:rPr kumimoji="0" lang="fr-FR" sz="1811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409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 e-</a:t>
                </a:r>
                <a:endParaRPr kumimoji="0" lang="en-US" sz="1811" b="1" i="0" u="none" strike="noStrike" kern="1200" cap="none" spc="0" normalizeH="0" baseline="0" noProof="0" dirty="0">
                  <a:ln>
                    <a:noFill/>
                  </a:ln>
                  <a:solidFill>
                    <a:srgbClr val="8E409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C60E178A-9362-47E0-8E6F-6CD8898966D2}"/>
                  </a:ext>
                </a:extLst>
              </p:cNvPr>
              <p:cNvSpPr txBox="1"/>
              <p:nvPr/>
            </p:nvSpPr>
            <p:spPr>
              <a:xfrm>
                <a:off x="1930521" y="2919225"/>
                <a:ext cx="788910" cy="403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Synchrotron </a:t>
                </a:r>
              </a:p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Radiation</a:t>
                </a:r>
              </a:p>
            </p:txBody>
          </p:sp>
        </p:grpSp>
      </p:grp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736816D-9450-4CD2-A50B-68AD60F59500}"/>
              </a:ext>
            </a:extLst>
          </p:cNvPr>
          <p:cNvCxnSpPr/>
          <p:nvPr/>
        </p:nvCxnSpPr>
        <p:spPr>
          <a:xfrm>
            <a:off x="2103318" y="2858539"/>
            <a:ext cx="0" cy="3125096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7F817CDD-DBB7-445E-9BBD-7D3CC211618D}"/>
              </a:ext>
            </a:extLst>
          </p:cNvPr>
          <p:cNvCxnSpPr/>
          <p:nvPr/>
        </p:nvCxnSpPr>
        <p:spPr>
          <a:xfrm>
            <a:off x="10356144" y="2838350"/>
            <a:ext cx="0" cy="3125096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Image 115">
            <a:extLst>
              <a:ext uri="{FF2B5EF4-FFF2-40B4-BE49-F238E27FC236}">
                <a16:creationId xmlns:a16="http://schemas.microsoft.com/office/drawing/2014/main" id="{A6A995A8-7F9C-4453-9B2E-793AC3B97F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3153" y="4999622"/>
            <a:ext cx="524300" cy="351831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9789FC1-098D-4F48-8C37-A2F82DAB6A1D}"/>
              </a:ext>
            </a:extLst>
          </p:cNvPr>
          <p:cNvCxnSpPr/>
          <p:nvPr/>
        </p:nvCxnSpPr>
        <p:spPr>
          <a:xfrm>
            <a:off x="1904942" y="5212048"/>
            <a:ext cx="52380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Image 116">
            <a:extLst>
              <a:ext uri="{FF2B5EF4-FFF2-40B4-BE49-F238E27FC236}">
                <a16:creationId xmlns:a16="http://schemas.microsoft.com/office/drawing/2014/main" id="{6AD12D7C-065C-4BFB-B4C9-B42738859E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8749" y="4999622"/>
            <a:ext cx="524300" cy="351831"/>
          </a:xfrm>
          <a:prstGeom prst="rect">
            <a:avLst/>
          </a:prstGeom>
        </p:spPr>
      </p:pic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A7F751DC-31EE-4BE2-A291-5B862BFDAB30}"/>
              </a:ext>
            </a:extLst>
          </p:cNvPr>
          <p:cNvCxnSpPr>
            <a:cxnSpLocks/>
          </p:cNvCxnSpPr>
          <p:nvPr/>
        </p:nvCxnSpPr>
        <p:spPr>
          <a:xfrm>
            <a:off x="4311066" y="3754978"/>
            <a:ext cx="5223" cy="2680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2F675FB-0F47-42F4-B71B-EF243408D7AB}"/>
              </a:ext>
            </a:extLst>
          </p:cNvPr>
          <p:cNvSpPr/>
          <p:nvPr/>
        </p:nvSpPr>
        <p:spPr>
          <a:xfrm>
            <a:off x="4156577" y="3451648"/>
            <a:ext cx="2514141" cy="1368524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2D41803-1FDB-440B-81B1-1F6C1D44C7C3}"/>
              </a:ext>
            </a:extLst>
          </p:cNvPr>
          <p:cNvSpPr/>
          <p:nvPr/>
        </p:nvSpPr>
        <p:spPr>
          <a:xfrm>
            <a:off x="2136036" y="4815600"/>
            <a:ext cx="5538095" cy="83660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CF51B7DB-5C7E-4AE8-A9EC-863CC1C04435}"/>
              </a:ext>
            </a:extLst>
          </p:cNvPr>
          <p:cNvSpPr/>
          <p:nvPr/>
        </p:nvSpPr>
        <p:spPr>
          <a:xfrm>
            <a:off x="917949" y="3469473"/>
            <a:ext cx="1148611" cy="83660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D68F260-E7D1-4AC2-8BDF-306FD466B201}"/>
              </a:ext>
            </a:extLst>
          </p:cNvPr>
          <p:cNvSpPr/>
          <p:nvPr/>
        </p:nvSpPr>
        <p:spPr>
          <a:xfrm>
            <a:off x="909947" y="4692858"/>
            <a:ext cx="1148611" cy="83660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Flèche droite à entaille 113">
            <a:extLst>
              <a:ext uri="{FF2B5EF4-FFF2-40B4-BE49-F238E27FC236}">
                <a16:creationId xmlns:a16="http://schemas.microsoft.com/office/drawing/2014/main" id="{5F1CC7F1-02C0-4A04-89FB-95435EC1F853}"/>
              </a:ext>
            </a:extLst>
          </p:cNvPr>
          <p:cNvSpPr/>
          <p:nvPr/>
        </p:nvSpPr>
        <p:spPr>
          <a:xfrm flipV="1">
            <a:off x="8227241" y="4374424"/>
            <a:ext cx="474996" cy="182127"/>
          </a:xfrm>
          <a:prstGeom prst="notchedRightArrow">
            <a:avLst/>
          </a:prstGeom>
          <a:solidFill>
            <a:srgbClr val="000090"/>
          </a:solidFill>
          <a:ln w="12700" cap="flat" cmpd="sng" algn="ctr">
            <a:solidFill>
              <a:srgbClr val="0000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1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113" name="Image 112">
            <a:extLst>
              <a:ext uri="{FF2B5EF4-FFF2-40B4-BE49-F238E27FC236}">
                <a16:creationId xmlns:a16="http://schemas.microsoft.com/office/drawing/2014/main" id="{686F73CE-6E22-47BC-B685-EB27A562E4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0477" flipH="1">
            <a:off x="3571314" y="3657852"/>
            <a:ext cx="535047" cy="359043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3A15B2E8-F39D-4A29-B0AC-215E102C38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0477" flipH="1">
            <a:off x="8344045" y="4865246"/>
            <a:ext cx="535047" cy="359043"/>
          </a:xfrm>
          <a:prstGeom prst="rect">
            <a:avLst/>
          </a:prstGeom>
        </p:spPr>
      </p:pic>
      <p:pic>
        <p:nvPicPr>
          <p:cNvPr id="124" name="Image 123">
            <a:extLst>
              <a:ext uri="{FF2B5EF4-FFF2-40B4-BE49-F238E27FC236}">
                <a16:creationId xmlns:a16="http://schemas.microsoft.com/office/drawing/2014/main" id="{11869879-C4B7-4A84-8222-DDC082F46A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0477" flipH="1">
            <a:off x="10591739" y="4918444"/>
            <a:ext cx="535047" cy="359043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0847FA4-9326-4B64-85EF-FAF208802C95}"/>
              </a:ext>
            </a:extLst>
          </p:cNvPr>
          <p:cNvCxnSpPr/>
          <p:nvPr/>
        </p:nvCxnSpPr>
        <p:spPr>
          <a:xfrm>
            <a:off x="3039354" y="3491123"/>
            <a:ext cx="477959" cy="263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ZoneTexte 124">
                <a:extLst>
                  <a:ext uri="{FF2B5EF4-FFF2-40B4-BE49-F238E27FC236}">
                    <a16:creationId xmlns:a16="http://schemas.microsoft.com/office/drawing/2014/main" id="{E7987BCE-548B-4D60-ACDE-9AE6FFC7E936}"/>
                  </a:ext>
                </a:extLst>
              </p:cNvPr>
              <p:cNvSpPr txBox="1"/>
              <p:nvPr/>
            </p:nvSpPr>
            <p:spPr>
              <a:xfrm>
                <a:off x="73566" y="5962203"/>
                <a:ext cx="12019061" cy="355867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1372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Inputs</a:t>
                </a:r>
                <a:r>
                  <a:rPr kumimoji="0" lang="fr-FR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: </a:t>
                </a:r>
                <a:r>
                  <a:rPr kumimoji="0" lang="en-GB" sz="1584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</a:t>
                </a:r>
                <a:r>
                  <a:rPr kumimoji="0" lang="en-GB" sz="1584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j</a:t>
                </a:r>
                <a:r>
                  <a:rPr kumimoji="0" lang="en-GB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</a:t>
                </a:r>
                <a:r>
                  <a:rPr kumimoji="0" lang="en-GB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Arial" charset="0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584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GB" sz="1584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kumimoji="0" lang="fr-FR" sz="1584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kumimoji="0" lang="en-GB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GB" sz="1584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kumimoji="0" lang="en-GB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GB" sz="1584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𝑝h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kumimoji="0" lang="en-GB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584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GB" sz="1584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kumimoji="0" lang="fr-FR" sz="1584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kumimoji="0" lang="fr-FR" sz="1584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kumimoji="0" lang="fr-FR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GB" sz="1584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en-GB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GB" sz="1584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𝑝h</m:t>
                        </m:r>
                      </m:sub>
                    </m:sSub>
                  </m:oMath>
                </a14:m>
                <a:r>
                  <a:rPr kumimoji="0" lang="fr-FR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𝑡h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kumimoji="0" lang="fr-FR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:r>
                  <a:rPr kumimoji="0" lang="fr-FR" sz="1584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S</a:t>
                </a:r>
                <a:r>
                  <a:rPr kumimoji="0" lang="fr-FR" sz="1584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j</a:t>
                </a:r>
                <a:r>
                  <a:rPr kumimoji="0" lang="fr-FR" sz="1584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</a:t>
                </a:r>
                <a:r>
                  <a:rPr kumimoji="0" lang="fr-FR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:r>
                  <a:rPr kumimoji="0" lang="en-GB" sz="1584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σ</a:t>
                </a:r>
                <a:r>
                  <a:rPr kumimoji="0" lang="en-GB" sz="1584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p→i</a:t>
                </a:r>
                <a:r>
                  <a:rPr kumimoji="0" lang="en-GB" sz="1584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:r>
                  <a:rPr kumimoji="0" lang="en-GB" sz="1584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σ</a:t>
                </a:r>
                <a:r>
                  <a:rPr kumimoji="0" lang="en-GB" sz="1584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e→i</a:t>
                </a:r>
                <a:r>
                  <a:rPr kumimoji="0" lang="en-GB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</a:t>
                </a:r>
                <a:r>
                  <a:rPr kumimoji="0" lang="en-GB" sz="1358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:r>
                  <a:rPr kumimoji="0" lang="en-GB" sz="1358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I</a:t>
                </a:r>
                <a:r>
                  <a:rPr kumimoji="0" lang="en-GB" sz="1358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beam</a:t>
                </a:r>
                <a:r>
                  <a:rPr kumimoji="0" lang="en-GB" sz="1358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,</a:t>
                </a:r>
                <a:r>
                  <a:rPr kumimoji="0" lang="en-GB" sz="1584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358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GB" sz="1358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charset="0"/>
                            <a:ea typeface="+mn-ea"/>
                            <a:cs typeface="Arial" charset="0"/>
                          </a:rPr>
                          <m:t>ρ</m:t>
                        </m:r>
                      </m:e>
                      <m:sub>
                        <m:r>
                          <a:rPr kumimoji="0" lang="en-GB" sz="1358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en-GB" sz="1132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  <m:sub>
                        <m:r>
                          <a:rPr kumimoji="0" lang="en-GB" sz="1584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fr-FR" sz="158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</a:t>
                </a:r>
                <a:r>
                  <a:rPr kumimoji="0" lang="fr-FR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a, b, c, size of the segment, radius BP, </a:t>
                </a:r>
                <a:r>
                  <a:rPr kumimoji="0" lang="fr-FR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E</a:t>
                </a:r>
                <a:r>
                  <a:rPr kumimoji="0" lang="fr-FR" sz="15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beam</a:t>
                </a:r>
                <a:r>
                  <a:rPr kumimoji="0" lang="fr-FR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time of one </a:t>
                </a:r>
                <a:r>
                  <a:rPr kumimoji="0" lang="fr-FR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turn</a:t>
                </a:r>
                <a:r>
                  <a:rPr kumimoji="0" lang="fr-FR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etc.</a:t>
                </a:r>
              </a:p>
            </p:txBody>
          </p:sp>
        </mc:Choice>
        <mc:Fallback xmlns="">
          <p:sp>
            <p:nvSpPr>
              <p:cNvPr id="125" name="ZoneTexte 124">
                <a:extLst>
                  <a:ext uri="{FF2B5EF4-FFF2-40B4-BE49-F238E27FC236}">
                    <a16:creationId xmlns:a16="http://schemas.microsoft.com/office/drawing/2014/main" id="{E7987BCE-548B-4D60-ACDE-9AE6FFC7E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6" y="5962203"/>
                <a:ext cx="12019061" cy="355867"/>
              </a:xfrm>
              <a:prstGeom prst="rect">
                <a:avLst/>
              </a:prstGeom>
              <a:blipFill>
                <a:blip r:embed="rId8"/>
                <a:stretch>
                  <a:fillRect t="-1587" b="-12698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" name="Rectangle 125">
            <a:extLst>
              <a:ext uri="{FF2B5EF4-FFF2-40B4-BE49-F238E27FC236}">
                <a16:creationId xmlns:a16="http://schemas.microsoft.com/office/drawing/2014/main" id="{6B2E0CE7-BC0A-4D3B-B220-CF6015EDA3E8}"/>
              </a:ext>
            </a:extLst>
          </p:cNvPr>
          <p:cNvSpPr/>
          <p:nvPr/>
        </p:nvSpPr>
        <p:spPr>
          <a:xfrm>
            <a:off x="2108864" y="3434462"/>
            <a:ext cx="2108037" cy="70597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79248AF3-C319-47EB-B92C-64E884BDDC23}"/>
              </a:ext>
            </a:extLst>
          </p:cNvPr>
          <p:cNvSpPr/>
          <p:nvPr/>
        </p:nvSpPr>
        <p:spPr bwMode="auto">
          <a:xfrm>
            <a:off x="6462222" y="3795830"/>
            <a:ext cx="2187418" cy="1442001"/>
          </a:xfrm>
          <a:prstGeom prst="ellipse">
            <a:avLst/>
          </a:prstGeom>
          <a:solidFill>
            <a:srgbClr val="7030A0">
              <a:alpha val="40000"/>
            </a:srgb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>
            <a:softEdge rad="114300"/>
          </a:effectLst>
          <a:extLst/>
        </p:spPr>
        <p:txBody>
          <a:bodyPr vert="horz" wrap="square" lIns="58211" tIns="29106" rIns="58211" bIns="2910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11" b="0" i="0" u="none" strike="noStrike" kern="0" cap="none" spc="0" normalizeH="0" baseline="3000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28" name="ZoneTexte 127">
            <a:extLst>
              <a:ext uri="{FF2B5EF4-FFF2-40B4-BE49-F238E27FC236}">
                <a16:creationId xmlns:a16="http://schemas.microsoft.com/office/drawing/2014/main" id="{5ADAABB6-9774-423F-A26F-EEE2C966E75D}"/>
              </a:ext>
            </a:extLst>
          </p:cNvPr>
          <p:cNvSpPr txBox="1"/>
          <p:nvPr/>
        </p:nvSpPr>
        <p:spPr>
          <a:xfrm>
            <a:off x="7043307" y="5089370"/>
            <a:ext cx="1276978" cy="64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11" b="1" i="0" u="none" strike="noStrike" kern="1200" cap="none" spc="0" normalizeH="0" baseline="0" noProof="0" dirty="0">
                <a:ln>
                  <a:noFill/>
                </a:ln>
                <a:solidFill>
                  <a:srgbClr val="8E409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Electron </a:t>
            </a:r>
            <a:r>
              <a:rPr kumimoji="0" lang="fr-FR" sz="1811" b="1" i="0" u="none" strike="noStrike" kern="1200" cap="none" spc="0" normalizeH="0" baseline="0" noProof="0" dirty="0" err="1">
                <a:ln>
                  <a:noFill/>
                </a:ln>
                <a:solidFill>
                  <a:srgbClr val="8E409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cloud</a:t>
            </a:r>
            <a:endParaRPr kumimoji="0" lang="en-US" sz="1811" b="1" i="0" u="none" strike="noStrike" kern="1200" cap="none" spc="0" normalizeH="0" baseline="0" noProof="0" dirty="0">
              <a:ln>
                <a:noFill/>
              </a:ln>
              <a:solidFill>
                <a:srgbClr val="8E409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111" name="Image 110">
            <a:extLst>
              <a:ext uri="{FF2B5EF4-FFF2-40B4-BE49-F238E27FC236}">
                <a16:creationId xmlns:a16="http://schemas.microsoft.com/office/drawing/2014/main" id="{326518AE-4113-48E6-B383-FDBFD85A51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347255" y="1814793"/>
            <a:ext cx="486917" cy="486917"/>
          </a:xfrm>
          <a:prstGeom prst="rect">
            <a:avLst/>
          </a:prstGeom>
        </p:spPr>
      </p:pic>
      <p:pic>
        <p:nvPicPr>
          <p:cNvPr id="120" name="Image 119">
            <a:extLst>
              <a:ext uri="{FF2B5EF4-FFF2-40B4-BE49-F238E27FC236}">
                <a16:creationId xmlns:a16="http://schemas.microsoft.com/office/drawing/2014/main" id="{6071C31E-FC8F-479F-9638-49694F35EA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2347254" y="2541522"/>
            <a:ext cx="480006" cy="480006"/>
          </a:xfrm>
          <a:prstGeom prst="rect">
            <a:avLst/>
          </a:prstGeom>
        </p:spPr>
      </p:pic>
      <p:sp>
        <p:nvSpPr>
          <p:cNvPr id="123" name="ZoneTexte 122">
            <a:extLst>
              <a:ext uri="{FF2B5EF4-FFF2-40B4-BE49-F238E27FC236}">
                <a16:creationId xmlns:a16="http://schemas.microsoft.com/office/drawing/2014/main" id="{5AB3B67A-427A-4D00-9C0E-00E6F0EDF225}"/>
              </a:ext>
            </a:extLst>
          </p:cNvPr>
          <p:cNvSpPr txBox="1"/>
          <p:nvPr/>
        </p:nvSpPr>
        <p:spPr>
          <a:xfrm>
            <a:off x="2836222" y="1799111"/>
            <a:ext cx="9308750" cy="44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6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Many inputs are necessary → measurements in laboratory are needed!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4FD8356F-8332-4691-AE88-6C482B08CD65}"/>
              </a:ext>
            </a:extLst>
          </p:cNvPr>
          <p:cNvSpPr txBox="1"/>
          <p:nvPr/>
        </p:nvSpPr>
        <p:spPr>
          <a:xfrm>
            <a:off x="2883251" y="2559871"/>
            <a:ext cx="9308750" cy="4405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6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It is possible to play with all phenomena independently!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AD028F2F-D737-4433-B63E-20FB56FA2E20}"/>
              </a:ext>
            </a:extLst>
          </p:cNvPr>
          <p:cNvSpPr/>
          <p:nvPr/>
        </p:nvSpPr>
        <p:spPr>
          <a:xfrm>
            <a:off x="0" y="730025"/>
            <a:ext cx="12192000" cy="370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1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Analytical model of the dynamic pressure – DYVACS – </a:t>
            </a:r>
            <a:r>
              <a:rPr kumimoji="0" lang="en-GB" sz="1811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DYnamic</a:t>
            </a:r>
            <a:r>
              <a:rPr kumimoji="0" lang="en-GB" sz="181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GB" sz="1811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VACuum</a:t>
            </a:r>
            <a:r>
              <a:rPr kumimoji="0" lang="en-GB" sz="181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Simulation code</a:t>
            </a:r>
            <a:endParaRPr kumimoji="0" lang="fr-FR" sz="181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3" name="Titre 1">
            <a:extLst>
              <a:ext uri="{FF2B5EF4-FFF2-40B4-BE49-F238E27FC236}">
                <a16:creationId xmlns:a16="http://schemas.microsoft.com/office/drawing/2014/main" id="{BA0AF478-F172-4A25-A6F4-3F078ED77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116"/>
            <a:ext cx="12192000" cy="488983"/>
          </a:xfrm>
        </p:spPr>
        <p:txBody>
          <a:bodyPr>
            <a:noAutofit/>
          </a:bodyPr>
          <a:lstStyle/>
          <a:p>
            <a:pPr algn="ctr"/>
            <a:r>
              <a:rPr lang="fr-FR" sz="3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DYVACS - Gas </a:t>
            </a:r>
            <a:r>
              <a:rPr lang="en-US" sz="3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density profiles in presence of e-cloud</a:t>
            </a:r>
            <a:endParaRPr lang="fr-FR" sz="32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4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5534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</p:spTree>
    <p:extLst>
      <p:ext uri="{BB962C8B-B14F-4D97-AF65-F5344CB8AC3E}">
        <p14:creationId xmlns:p14="http://schemas.microsoft.com/office/powerpoint/2010/main" val="291716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4294967295"/>
          </p:nvPr>
        </p:nvSpPr>
        <p:spPr>
          <a:xfrm>
            <a:off x="9234343" y="6467913"/>
            <a:ext cx="2741673" cy="364730"/>
          </a:xfrm>
        </p:spPr>
        <p:txBody>
          <a:bodyPr/>
          <a:lstStyle/>
          <a:p>
            <a:pPr marL="0" marR="0" lvl="0" indent="0" algn="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35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1372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35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236B974-7AC0-4857-91A5-8BBAC110E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156" y="520662"/>
            <a:ext cx="9598755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2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id="{72F376CC-A7B4-4401-AA2C-CFD3555A4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26254"/>
            <a:ext cx="209058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2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595DAB-5891-4E2D-850E-A3B940BBB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0334" y="539303"/>
            <a:ext cx="209058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2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A03CF6-BE30-4C02-A4CB-5E426D6B39C1}"/>
              </a:ext>
            </a:extLst>
          </p:cNvPr>
          <p:cNvSpPr/>
          <p:nvPr/>
        </p:nvSpPr>
        <p:spPr>
          <a:xfrm>
            <a:off x="1080662" y="1080064"/>
            <a:ext cx="10546562" cy="470000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37232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Comparison between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situ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measurements in the LHC and the DYVACS simulation 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0CBE2545-C643-4A0A-BC12-BC526BCC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116"/>
            <a:ext cx="12192000" cy="488983"/>
          </a:xfrm>
        </p:spPr>
        <p:txBody>
          <a:bodyPr>
            <a:noAutofit/>
          </a:bodyPr>
          <a:lstStyle/>
          <a:p>
            <a:pPr algn="ctr"/>
            <a:r>
              <a:rPr lang="fr-FR" sz="3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DYVACS - Gas </a:t>
            </a:r>
            <a:r>
              <a:rPr lang="en-US" sz="3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density profiles</a:t>
            </a:r>
            <a:endParaRPr lang="fr-FR" sz="32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FC380B9-AD79-4DCF-B229-89B5E0ED5430}"/>
              </a:ext>
            </a:extLst>
          </p:cNvPr>
          <p:cNvSpPr txBox="1"/>
          <p:nvPr/>
        </p:nvSpPr>
        <p:spPr>
          <a:xfrm>
            <a:off x="5462058" y="4813568"/>
            <a:ext cx="5721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In situ pressure measurement (VPS Station N°4)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5BFFB26-0F4D-496A-B7C1-7BC56AB026FD}"/>
              </a:ext>
            </a:extLst>
          </p:cNvPr>
          <p:cNvGrpSpPr/>
          <p:nvPr/>
        </p:nvGrpSpPr>
        <p:grpSpPr>
          <a:xfrm>
            <a:off x="880425" y="2002811"/>
            <a:ext cx="4154467" cy="4387804"/>
            <a:chOff x="4205350" y="1534932"/>
            <a:chExt cx="3005660" cy="2452609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E3B21B5A-9846-43C2-816F-14A1E1863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" r="13492" b="55416"/>
            <a:stretch/>
          </p:blipFill>
          <p:spPr>
            <a:xfrm>
              <a:off x="4205351" y="1534932"/>
              <a:ext cx="3005659" cy="2112235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4A6D44FD-7034-4FF3-9E61-2298B11EC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837" r="13492" b="7084"/>
            <a:stretch/>
          </p:blipFill>
          <p:spPr>
            <a:xfrm>
              <a:off x="4205350" y="3635385"/>
              <a:ext cx="3005659" cy="352156"/>
            </a:xfrm>
            <a:prstGeom prst="rect">
              <a:avLst/>
            </a:prstGeom>
          </p:spPr>
        </p:pic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651B6E01-322A-429B-AAFF-8A6C0B39A2F8}"/>
              </a:ext>
            </a:extLst>
          </p:cNvPr>
          <p:cNvSpPr txBox="1"/>
          <p:nvPr/>
        </p:nvSpPr>
        <p:spPr>
          <a:xfrm>
            <a:off x="5462058" y="2545567"/>
            <a:ext cx="6635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In situ beam intensity and energy evolution</a:t>
            </a:r>
          </a:p>
        </p:txBody>
      </p:sp>
      <p:sp>
        <p:nvSpPr>
          <p:cNvPr id="16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5534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</p:spTree>
    <p:extLst>
      <p:ext uri="{BB962C8B-B14F-4D97-AF65-F5344CB8AC3E}">
        <p14:creationId xmlns:p14="http://schemas.microsoft.com/office/powerpoint/2010/main" val="376875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>
                <a:latin typeface="+mn-lt"/>
              </a:rPr>
              <a:t>Plan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42240" y="1884839"/>
            <a:ext cx="11927840" cy="3685030"/>
          </a:xfrm>
        </p:spPr>
        <p:txBody>
          <a:bodyPr/>
          <a:lstStyle/>
          <a:p>
            <a:r>
              <a:rPr lang="fr-FR" b="1" dirty="0"/>
              <a:t>Contexte équipe MAVERICS-IJCLAB/IN2P3</a:t>
            </a:r>
          </a:p>
          <a:p>
            <a:r>
              <a:rPr lang="fr-FR" b="1" dirty="0"/>
              <a:t>Présentation plateforme </a:t>
            </a:r>
            <a:r>
              <a:rPr lang="fr-FR" b="1" dirty="0" err="1"/>
              <a:t>Vide&amp;Surfaces</a:t>
            </a:r>
            <a:endParaRPr lang="fr-FR" b="1" dirty="0"/>
          </a:p>
          <a:p>
            <a:r>
              <a:rPr lang="fr-FR" b="1" dirty="0"/>
              <a:t>Exemple : NEG</a:t>
            </a:r>
          </a:p>
          <a:p>
            <a:r>
              <a:rPr lang="fr-FR" b="1" dirty="0"/>
              <a:t>Collaboration CERN 2018-2020 : mesures </a:t>
            </a:r>
            <a:r>
              <a:rPr lang="fr-FR" b="1" dirty="0" err="1"/>
              <a:t>VPS+désorption</a:t>
            </a:r>
            <a:r>
              <a:rPr lang="fr-FR" b="1" dirty="0"/>
              <a:t> ionique</a:t>
            </a:r>
          </a:p>
          <a:p>
            <a:r>
              <a:rPr lang="fr-FR" b="1" dirty="0" smtClean="0"/>
              <a:t>Simulation Vide dynamique DYVACS</a:t>
            </a:r>
          </a:p>
          <a:p>
            <a:r>
              <a:rPr lang="fr-FR" b="1" dirty="0" smtClean="0"/>
              <a:t>Propositions</a:t>
            </a:r>
            <a:endParaRPr lang="fr-FR" b="1" dirty="0"/>
          </a:p>
        </p:txBody>
      </p:sp>
      <p:sp>
        <p:nvSpPr>
          <p:cNvPr id="5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5534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</p:spTree>
    <p:extLst>
      <p:ext uri="{BB962C8B-B14F-4D97-AF65-F5344CB8AC3E}">
        <p14:creationId xmlns:p14="http://schemas.microsoft.com/office/powerpoint/2010/main" val="396798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4294967295"/>
          </p:nvPr>
        </p:nvSpPr>
        <p:spPr>
          <a:xfrm>
            <a:off x="9234343" y="6467913"/>
            <a:ext cx="2741673" cy="364730"/>
          </a:xfrm>
        </p:spPr>
        <p:txBody>
          <a:bodyPr/>
          <a:lstStyle/>
          <a:p>
            <a:pPr marL="0" marR="0" lvl="0" indent="0" algn="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35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1372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35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236B974-7AC0-4857-91A5-8BBAC110E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156" y="520662"/>
            <a:ext cx="9598755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2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id="{72F376CC-A7B4-4401-AA2C-CFD3555A4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26254"/>
            <a:ext cx="209058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2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595DAB-5891-4E2D-850E-A3B940BBB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0334" y="539303"/>
            <a:ext cx="209058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2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30" name="Objet 29">
            <a:extLst>
              <a:ext uri="{FF2B5EF4-FFF2-40B4-BE49-F238E27FC236}">
                <a16:creationId xmlns:a16="http://schemas.microsoft.com/office/drawing/2014/main" id="{2E990E79-9FA0-484B-8C85-6D5F78AC9DF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1902753"/>
          <a:ext cx="6436175" cy="4487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9" name="Graph" r:id="rId3" imgW="4154760" imgH="2902320" progId="Origin50.Graph">
                  <p:embed/>
                </p:oleObj>
              </mc:Choice>
              <mc:Fallback>
                <p:oleObj name="Graph" r:id="rId3" imgW="4154760" imgH="2902320" progId="Origin50.Graph">
                  <p:embed/>
                  <p:pic>
                    <p:nvPicPr>
                      <p:cNvPr id="30" name="Objet 29">
                        <a:extLst>
                          <a:ext uri="{FF2B5EF4-FFF2-40B4-BE49-F238E27FC236}">
                            <a16:creationId xmlns:a16="http://schemas.microsoft.com/office/drawing/2014/main" id="{2E990E79-9FA0-484B-8C85-6D5F78AC9D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02753"/>
                        <a:ext cx="6436175" cy="448790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101DBEC2-6EC2-4E97-A6D7-AEF4DC016A2E}"/>
              </a:ext>
            </a:extLst>
          </p:cNvPr>
          <p:cNvSpPr/>
          <p:nvPr/>
        </p:nvSpPr>
        <p:spPr>
          <a:xfrm>
            <a:off x="6245488" y="2623998"/>
            <a:ext cx="5568625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383" marR="0" lvl="0" indent="-323383" algn="l" defTabSz="1137232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Experimental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pressure (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pink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line)</a:t>
            </a:r>
          </a:p>
          <a:p>
            <a:pPr marL="323383" marR="0" lvl="0" indent="-323383" algn="l" defTabSz="1137232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computed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pressure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DYVACS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EC (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blue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line) </a:t>
            </a:r>
          </a:p>
          <a:p>
            <a:pPr marL="323383" marR="0" lvl="0" indent="-323383" algn="l" defTabSz="1137232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EC (green line)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E9BBE67-DC83-40CD-A5F1-3D7879BF6E5B}"/>
              </a:ext>
            </a:extLst>
          </p:cNvPr>
          <p:cNvSpPr/>
          <p:nvPr/>
        </p:nvSpPr>
        <p:spPr>
          <a:xfrm>
            <a:off x="5810769" y="4185536"/>
            <a:ext cx="6096000" cy="92333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 marL="0" marR="0" lvl="0" indent="0" algn="ct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good agreement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was observed in a short computation time, between the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in situ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pressure measurements and DYVACS simulation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A03CF6-BE30-4C02-A4CB-5E426D6B39C1}"/>
              </a:ext>
            </a:extLst>
          </p:cNvPr>
          <p:cNvSpPr/>
          <p:nvPr/>
        </p:nvSpPr>
        <p:spPr>
          <a:xfrm>
            <a:off x="1080662" y="1080064"/>
            <a:ext cx="10546562" cy="470000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37232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Comparison between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situ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measurements in the LHC and the DYVACS simulation 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0CBE2545-C643-4A0A-BC12-BC526BCC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116"/>
            <a:ext cx="12192000" cy="488983"/>
          </a:xfrm>
        </p:spPr>
        <p:txBody>
          <a:bodyPr>
            <a:noAutofit/>
          </a:bodyPr>
          <a:lstStyle/>
          <a:p>
            <a:pPr algn="ctr"/>
            <a:r>
              <a:rPr lang="fr-FR" sz="3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DYVACS - Gas </a:t>
            </a:r>
            <a:r>
              <a:rPr lang="en-US" sz="3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density profiles</a:t>
            </a:r>
            <a:endParaRPr lang="fr-FR" sz="32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711439B-7BE9-464F-BCD2-C982404EBAC0}"/>
              </a:ext>
            </a:extLst>
          </p:cNvPr>
          <p:cNvSpPr txBox="1"/>
          <p:nvPr/>
        </p:nvSpPr>
        <p:spPr>
          <a:xfrm>
            <a:off x="609863" y="1818140"/>
            <a:ext cx="5258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solidFill>
                  <a:srgbClr val="002060"/>
                </a:solidFill>
              </a:rPr>
              <a:t>For a=1,4 (SEY=1,6); b=[0; -5] variation of the b factor by DYVACS; c=0</a:t>
            </a:r>
          </a:p>
        </p:txBody>
      </p:sp>
      <p:sp>
        <p:nvSpPr>
          <p:cNvPr id="13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5534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</p:spTree>
    <p:extLst>
      <p:ext uri="{BB962C8B-B14F-4D97-AF65-F5344CB8AC3E}">
        <p14:creationId xmlns:p14="http://schemas.microsoft.com/office/powerpoint/2010/main" val="269111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t 16">
            <a:extLst>
              <a:ext uri="{FF2B5EF4-FFF2-40B4-BE49-F238E27FC236}">
                <a16:creationId xmlns:a16="http://schemas.microsoft.com/office/drawing/2014/main" id="{AB52E04B-01BB-4AEB-9889-2570546F6D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5252915"/>
              </p:ext>
            </p:extLst>
          </p:nvPr>
        </p:nvGraphicFramePr>
        <p:xfrm>
          <a:off x="4176479" y="1022266"/>
          <a:ext cx="4421069" cy="3082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8" name="Graph" r:id="rId3" imgW="4154760" imgH="2902320" progId="Origin50.Graph">
                  <p:embed/>
                </p:oleObj>
              </mc:Choice>
              <mc:Fallback>
                <p:oleObj name="Graph" r:id="rId3" imgW="4154760" imgH="2902320" progId="Origin50.Graph">
                  <p:embed/>
                  <p:pic>
                    <p:nvPicPr>
                      <p:cNvPr id="16" name="Objet 15">
                        <a:extLst>
                          <a:ext uri="{FF2B5EF4-FFF2-40B4-BE49-F238E27FC236}">
                            <a16:creationId xmlns:a16="http://schemas.microsoft.com/office/drawing/2014/main" id="{DA4F35AB-0FF0-4D9A-87F4-0472721AC4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6479" y="1022266"/>
                        <a:ext cx="4421069" cy="308227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Espace réservé du numéro de diapositive 8"/>
          <p:cNvSpPr>
            <a:spLocks noGrp="1"/>
          </p:cNvSpPr>
          <p:nvPr>
            <p:ph type="sldNum" sz="quarter" idx="4294967295"/>
          </p:nvPr>
        </p:nvSpPr>
        <p:spPr>
          <a:xfrm>
            <a:off x="9234343" y="6467913"/>
            <a:ext cx="2741673" cy="364730"/>
          </a:xfrm>
        </p:spPr>
        <p:txBody>
          <a:bodyPr/>
          <a:lstStyle/>
          <a:p>
            <a:pPr marL="0" marR="0" lvl="0" indent="0" algn="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35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1372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35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236B974-7AC0-4857-91A5-8BBAC110E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156" y="520662"/>
            <a:ext cx="9598755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2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id="{72F376CC-A7B4-4401-AA2C-CFD3555A4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26254"/>
            <a:ext cx="209058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2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595DAB-5891-4E2D-850E-A3B940BBB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0334" y="539303"/>
            <a:ext cx="209058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2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A03CF6-BE30-4C02-A4CB-5E426D6B39C1}"/>
              </a:ext>
            </a:extLst>
          </p:cNvPr>
          <p:cNvSpPr/>
          <p:nvPr/>
        </p:nvSpPr>
        <p:spPr>
          <a:xfrm>
            <a:off x="1080662" y="784789"/>
            <a:ext cx="10546562" cy="470000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37232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Pressure time evolution measurements vs DYVACS simulations</a:t>
            </a:r>
          </a:p>
        </p:txBody>
      </p:sp>
      <p:graphicFrame>
        <p:nvGraphicFramePr>
          <p:cNvPr id="16" name="Objet 15">
            <a:extLst>
              <a:ext uri="{FF2B5EF4-FFF2-40B4-BE49-F238E27FC236}">
                <a16:creationId xmlns:a16="http://schemas.microsoft.com/office/drawing/2014/main" id="{4EACE36D-BA44-4BFD-AA46-F728C2E27F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4238422"/>
              </p:ext>
            </p:extLst>
          </p:nvPr>
        </p:nvGraphicFramePr>
        <p:xfrm>
          <a:off x="72480" y="1018569"/>
          <a:ext cx="4376348" cy="3066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9" name="Graph" r:id="rId5" imgW="4154760" imgH="2902320" progId="Origin50.Graph">
                  <p:embed/>
                </p:oleObj>
              </mc:Choice>
              <mc:Fallback>
                <p:oleObj name="Graph" r:id="rId5" imgW="4154760" imgH="2902320" progId="Origin50.Graph">
                  <p:embed/>
                  <p:pic>
                    <p:nvPicPr>
                      <p:cNvPr id="14" name="Objet 13">
                        <a:extLst>
                          <a:ext uri="{FF2B5EF4-FFF2-40B4-BE49-F238E27FC236}">
                            <a16:creationId xmlns:a16="http://schemas.microsoft.com/office/drawing/2014/main" id="{F61FF045-79E6-4062-BE27-D7E0F88DFD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80" y="1018569"/>
                        <a:ext cx="4376348" cy="306661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>
            <a:extLst>
              <a:ext uri="{FF2B5EF4-FFF2-40B4-BE49-F238E27FC236}">
                <a16:creationId xmlns:a16="http://schemas.microsoft.com/office/drawing/2014/main" id="{29EE540D-74D2-4F61-9B1E-8C3B7D1030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585219"/>
              </p:ext>
            </p:extLst>
          </p:nvPr>
        </p:nvGraphicFramePr>
        <p:xfrm>
          <a:off x="13030" y="3435666"/>
          <a:ext cx="4477886" cy="3129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0" name="Graph" r:id="rId7" imgW="4154760" imgH="2902320" progId="Origin50.Graph">
                  <p:embed/>
                </p:oleObj>
              </mc:Choice>
              <mc:Fallback>
                <p:oleObj name="Graph" r:id="rId7" imgW="4154760" imgH="2902320" progId="Origin50.Graph">
                  <p:embed/>
                  <p:pic>
                    <p:nvPicPr>
                      <p:cNvPr id="18" name="Objet 17">
                        <a:extLst>
                          <a:ext uri="{FF2B5EF4-FFF2-40B4-BE49-F238E27FC236}">
                            <a16:creationId xmlns:a16="http://schemas.microsoft.com/office/drawing/2014/main" id="{1A1A9FFA-4B57-43A9-8CE0-0C223764B1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30" y="3435666"/>
                        <a:ext cx="4477886" cy="312907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5101878A-7895-4A54-9855-1D03F749C4C1}"/>
              </a:ext>
            </a:extLst>
          </p:cNvPr>
          <p:cNvSpPr/>
          <p:nvPr/>
        </p:nvSpPr>
        <p:spPr>
          <a:xfrm>
            <a:off x="8156503" y="3855684"/>
            <a:ext cx="3831219" cy="1833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US" sz="2263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calculations reproduce with a good agreement the in situ pressure evolution measured in station 4 (unbaked copper) of VPS in the LHC. </a:t>
            </a:r>
            <a:endParaRPr lang="fr-FR" sz="2263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E30D00-14A5-40AA-80EF-3E688A0D6A98}"/>
              </a:ext>
            </a:extLst>
          </p:cNvPr>
          <p:cNvSpPr/>
          <p:nvPr/>
        </p:nvSpPr>
        <p:spPr>
          <a:xfrm>
            <a:off x="8109582" y="1518270"/>
            <a:ext cx="4180402" cy="148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GB" sz="1811" b="1" dirty="0">
                <a:solidFill>
                  <a:prstClr val="black"/>
                </a:solidFill>
                <a:latin typeface="Arial" charset="0"/>
                <a:cs typeface="Arial" charset="0"/>
              </a:rPr>
              <a:t>inputs:</a:t>
            </a:r>
          </a:p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endParaRPr lang="en-GB" sz="1811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GB" sz="1811" dirty="0">
                <a:solidFill>
                  <a:prstClr val="black"/>
                </a:solidFill>
                <a:latin typeface="Arial" charset="0"/>
                <a:cs typeface="Arial" charset="0"/>
              </a:rPr>
              <a:t>Same ESD,</a:t>
            </a:r>
            <a:r>
              <a:rPr lang="fr-FR" sz="1811" dirty="0">
                <a:solidFill>
                  <a:prstClr val="black"/>
                </a:solidFill>
                <a:latin typeface="Arial" charset="0"/>
                <a:cs typeface="Arial" charset="0"/>
              </a:rPr>
              <a:t>PSD</a:t>
            </a:r>
            <a:r>
              <a:rPr lang="en-GB" sz="1811" dirty="0">
                <a:solidFill>
                  <a:prstClr val="black"/>
                </a:solidFill>
                <a:latin typeface="Arial" charset="0"/>
                <a:cs typeface="Arial" charset="0"/>
              </a:rPr>
              <a:t> and ISD used.</a:t>
            </a:r>
          </a:p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GB" sz="1811" dirty="0">
                <a:solidFill>
                  <a:prstClr val="black"/>
                </a:solidFill>
                <a:latin typeface="Arial" charset="0"/>
                <a:cs typeface="Arial" charset="0"/>
              </a:rPr>
              <a:t>a fixed for a constant SEY</a:t>
            </a:r>
          </a:p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GB" sz="1811" dirty="0">
                <a:solidFill>
                  <a:prstClr val="black"/>
                </a:solidFill>
                <a:latin typeface="Arial" charset="0"/>
                <a:cs typeface="Arial" charset="0"/>
              </a:rPr>
              <a:t>b is computed as a function of </a:t>
            </a:r>
            <a:r>
              <a:rPr lang="en-GB" sz="1811" dirty="0" err="1">
                <a:solidFill>
                  <a:prstClr val="black"/>
                </a:solidFill>
                <a:latin typeface="Arial" charset="0"/>
                <a:cs typeface="Arial" charset="0"/>
              </a:rPr>
              <a:t>nppb</a:t>
            </a:r>
            <a:r>
              <a:rPr lang="en-GB" sz="1811" dirty="0">
                <a:solidFill>
                  <a:prstClr val="black"/>
                </a:solidFill>
                <a:latin typeface="Arial" charset="0"/>
                <a:cs typeface="Arial" charset="0"/>
              </a:rPr>
              <a:t>.</a:t>
            </a:r>
          </a:p>
        </p:txBody>
      </p:sp>
      <p:graphicFrame>
        <p:nvGraphicFramePr>
          <p:cNvPr id="19" name="Objet 18">
            <a:extLst>
              <a:ext uri="{FF2B5EF4-FFF2-40B4-BE49-F238E27FC236}">
                <a16:creationId xmlns:a16="http://schemas.microsoft.com/office/drawing/2014/main" id="{761E7645-99DC-4DF5-80C3-40C7E9A817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58331"/>
              </p:ext>
            </p:extLst>
          </p:nvPr>
        </p:nvGraphicFramePr>
        <p:xfrm>
          <a:off x="4043197" y="3450433"/>
          <a:ext cx="4651298" cy="3132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1" name="Graph" r:id="rId9" imgW="4154760" imgH="2902320" progId="Origin50.Graph">
                  <p:embed/>
                </p:oleObj>
              </mc:Choice>
              <mc:Fallback>
                <p:oleObj name="Graph" r:id="rId9" imgW="4154760" imgH="2902320" progId="Origin50.Graph">
                  <p:embed/>
                  <p:pic>
                    <p:nvPicPr>
                      <p:cNvPr id="20" name="Objet 19">
                        <a:extLst>
                          <a:ext uri="{FF2B5EF4-FFF2-40B4-BE49-F238E27FC236}">
                            <a16:creationId xmlns:a16="http://schemas.microsoft.com/office/drawing/2014/main" id="{0B5161C9-0D03-41CA-B762-3411237189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3197" y="3450433"/>
                        <a:ext cx="4651298" cy="313295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itre 1">
            <a:extLst>
              <a:ext uri="{FF2B5EF4-FFF2-40B4-BE49-F238E27FC236}">
                <a16:creationId xmlns:a16="http://schemas.microsoft.com/office/drawing/2014/main" id="{2C04D28D-3531-4C86-B916-FEC315CA0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116"/>
            <a:ext cx="12192000" cy="488983"/>
          </a:xfrm>
        </p:spPr>
        <p:txBody>
          <a:bodyPr>
            <a:noAutofit/>
          </a:bodyPr>
          <a:lstStyle/>
          <a:p>
            <a:pPr algn="ctr"/>
            <a:r>
              <a:rPr lang="fr-FR" sz="3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DYVACS - Gas </a:t>
            </a:r>
            <a:r>
              <a:rPr lang="en-US" sz="3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density profiles</a:t>
            </a:r>
            <a:endParaRPr lang="fr-FR" sz="32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5534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</p:spTree>
    <p:extLst>
      <p:ext uri="{BB962C8B-B14F-4D97-AF65-F5344CB8AC3E}">
        <p14:creationId xmlns:p14="http://schemas.microsoft.com/office/powerpoint/2010/main" val="410585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6B7AACE6-92F8-4B4E-BB10-F858E335D943}"/>
              </a:ext>
            </a:extLst>
          </p:cNvPr>
          <p:cNvPicPr/>
          <p:nvPr/>
        </p:nvPicPr>
        <p:blipFill rotWithShape="1">
          <a:blip r:embed="rId3"/>
          <a:srcRect l="6222" t="26973" r="70957" b="17531"/>
          <a:stretch/>
        </p:blipFill>
        <p:spPr bwMode="auto">
          <a:xfrm>
            <a:off x="9258020" y="1594516"/>
            <a:ext cx="2717996" cy="19449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4294967295"/>
          </p:nvPr>
        </p:nvSpPr>
        <p:spPr>
          <a:xfrm>
            <a:off x="9234343" y="6467913"/>
            <a:ext cx="2741673" cy="364730"/>
          </a:xfrm>
        </p:spPr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Arial" charset="0"/>
                <a:cs typeface="Arial" charset="0"/>
              </a:rPr>
              <a:pPr defTabSz="1137232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236B974-7AC0-4857-91A5-8BBAC110E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156" y="520662"/>
            <a:ext cx="9598755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endParaRPr lang="fr-FR" sz="22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id="{72F376CC-A7B4-4401-AA2C-CFD3555A4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26254"/>
            <a:ext cx="209058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endParaRPr lang="fr-FR" sz="22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934">
            <a:extLst>
              <a:ext uri="{FF2B5EF4-FFF2-40B4-BE49-F238E27FC236}">
                <a16:creationId xmlns:a16="http://schemas.microsoft.com/office/drawing/2014/main" id="{7F46E59E-0030-466C-8301-A83AA2EFF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7579" y="1676387"/>
            <a:ext cx="209058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endParaRPr lang="fr-FR" sz="22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938">
            <a:extLst>
              <a:ext uri="{FF2B5EF4-FFF2-40B4-BE49-F238E27FC236}">
                <a16:creationId xmlns:a16="http://schemas.microsoft.com/office/drawing/2014/main" id="{D91A32D8-D9B1-4BB1-BA9F-278B2A03E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0865" y="494791"/>
            <a:ext cx="209058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endParaRPr lang="fr-FR" sz="22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Rectangle 940">
            <a:extLst>
              <a:ext uri="{FF2B5EF4-FFF2-40B4-BE49-F238E27FC236}">
                <a16:creationId xmlns:a16="http://schemas.microsoft.com/office/drawing/2014/main" id="{B03DF19C-3566-43E8-A620-87FBA3E02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8271" y="519944"/>
            <a:ext cx="209058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endParaRPr lang="fr-FR" sz="22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Rectangle 942">
            <a:extLst>
              <a:ext uri="{FF2B5EF4-FFF2-40B4-BE49-F238E27FC236}">
                <a16:creationId xmlns:a16="http://schemas.microsoft.com/office/drawing/2014/main" id="{A6B854A9-2E94-4AE1-B94B-EDB0881E9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189" y="3254810"/>
            <a:ext cx="209058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endParaRPr lang="fr-FR" sz="22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Rectangle 944">
            <a:extLst>
              <a:ext uri="{FF2B5EF4-FFF2-40B4-BE49-F238E27FC236}">
                <a16:creationId xmlns:a16="http://schemas.microsoft.com/office/drawing/2014/main" id="{F2059408-5A67-465E-B75D-C4E304489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4995" y="3256981"/>
            <a:ext cx="209058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endParaRPr lang="fr-FR" sz="22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0CB9D1-B0B3-41D2-AF3F-443BC02EDCDC}"/>
              </a:ext>
            </a:extLst>
          </p:cNvPr>
          <p:cNvSpPr/>
          <p:nvPr/>
        </p:nvSpPr>
        <p:spPr>
          <a:xfrm>
            <a:off x="93455" y="5809597"/>
            <a:ext cx="12121188" cy="64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US" sz="181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DYVACS reproduces the evolution of the partial pressures for H</a:t>
            </a:r>
            <a:r>
              <a:rPr lang="en-US" sz="1811" baseline="-25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1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</a:t>
            </a:r>
            <a:r>
              <a:rPr lang="en-US" sz="1811" baseline="-25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1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 and CH</a:t>
            </a:r>
            <a:r>
              <a:rPr lang="en-US" sz="1811" baseline="-25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81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during beam operation</a:t>
            </a:r>
          </a:p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US" sz="181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811" baseline="-25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1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has the highest partial pressure</a:t>
            </a:r>
          </a:p>
        </p:txBody>
      </p:sp>
      <p:pic>
        <p:nvPicPr>
          <p:cNvPr id="27" name="Picture 935">
            <a:extLst>
              <a:ext uri="{FF2B5EF4-FFF2-40B4-BE49-F238E27FC236}">
                <a16:creationId xmlns:a16="http://schemas.microsoft.com/office/drawing/2014/main" id="{F1552C5D-2DA0-4796-B328-4F97C5062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037" y="3230662"/>
            <a:ext cx="3656163" cy="255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cteur droit avec flèche 15"/>
          <p:cNvCxnSpPr/>
          <p:nvPr/>
        </p:nvCxnSpPr>
        <p:spPr>
          <a:xfrm flipH="1">
            <a:off x="5533563" y="5186734"/>
            <a:ext cx="1660222" cy="1742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3888307" y="2207569"/>
            <a:ext cx="4931272" cy="78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US" sz="2263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Distribution of partial pressures for H</a:t>
            </a:r>
            <a:r>
              <a:rPr lang="en-US" sz="2263" baseline="-25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263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</a:t>
            </a:r>
            <a:r>
              <a:rPr lang="en-US" sz="2263" baseline="-25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263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 and CH</a:t>
            </a:r>
            <a:r>
              <a:rPr lang="en-US" sz="2263" baseline="-25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263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along the Cu station 4</a:t>
            </a:r>
            <a:endParaRPr lang="fr-FR" sz="2263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6BBE6F-F3CC-4ECB-A5B5-080FB29061F9}"/>
              </a:ext>
            </a:extLst>
          </p:cNvPr>
          <p:cNvSpPr/>
          <p:nvPr/>
        </p:nvSpPr>
        <p:spPr>
          <a:xfrm>
            <a:off x="1080662" y="1080064"/>
            <a:ext cx="10546562" cy="470000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37232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Distribution of partial pressures along the pipe</a:t>
            </a:r>
          </a:p>
        </p:txBody>
      </p:sp>
      <p:sp>
        <p:nvSpPr>
          <p:cNvPr id="28" name="Titre 1">
            <a:extLst>
              <a:ext uri="{FF2B5EF4-FFF2-40B4-BE49-F238E27FC236}">
                <a16:creationId xmlns:a16="http://schemas.microsoft.com/office/drawing/2014/main" id="{24B8446A-402B-4A3A-A4C0-EA5EDEE58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116"/>
            <a:ext cx="12192000" cy="488983"/>
          </a:xfrm>
        </p:spPr>
        <p:txBody>
          <a:bodyPr>
            <a:noAutofit/>
          </a:bodyPr>
          <a:lstStyle/>
          <a:p>
            <a:pPr algn="ctr"/>
            <a:r>
              <a:rPr lang="fr-FR" sz="3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DYVACS - Gas </a:t>
            </a:r>
            <a:r>
              <a:rPr lang="en-US" sz="3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density profiles</a:t>
            </a:r>
            <a:endParaRPr lang="fr-FR" sz="32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3C4D378-E711-4F43-9597-15C09236A241}"/>
              </a:ext>
            </a:extLst>
          </p:cNvPr>
          <p:cNvGrpSpPr/>
          <p:nvPr/>
        </p:nvGrpSpPr>
        <p:grpSpPr>
          <a:xfrm>
            <a:off x="83398" y="2517319"/>
            <a:ext cx="2874259" cy="1437416"/>
            <a:chOff x="2508968" y="2778564"/>
            <a:chExt cx="6743700" cy="3307110"/>
          </a:xfrm>
        </p:grpSpPr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FE1FE44F-13EB-44EE-B2A4-21747CBE0C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968" y="3322611"/>
              <a:ext cx="6743700" cy="1919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3" name="Straight Arrow Connector 7">
              <a:extLst>
                <a:ext uri="{FF2B5EF4-FFF2-40B4-BE49-F238E27FC236}">
                  <a16:creationId xmlns:a16="http://schemas.microsoft.com/office/drawing/2014/main" id="{4BCC042E-15F8-42E7-AB4D-CC88180C0912}"/>
                </a:ext>
              </a:extLst>
            </p:cNvPr>
            <p:cNvCxnSpPr/>
            <p:nvPr/>
          </p:nvCxnSpPr>
          <p:spPr>
            <a:xfrm flipH="1">
              <a:off x="6867296" y="3092261"/>
              <a:ext cx="397546" cy="454008"/>
            </a:xfrm>
            <a:prstGeom prst="straightConnector1">
              <a:avLst/>
            </a:prstGeom>
            <a:noFill/>
            <a:ln w="12700" cap="flat" cmpd="sng" algn="ctr">
              <a:solidFill>
                <a:srgbClr val="70AD47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29" name="TextBox 8">
              <a:extLst>
                <a:ext uri="{FF2B5EF4-FFF2-40B4-BE49-F238E27FC236}">
                  <a16:creationId xmlns:a16="http://schemas.microsoft.com/office/drawing/2014/main" id="{145E9121-F8BA-4C2F-A53F-BA318306E0E4}"/>
                </a:ext>
              </a:extLst>
            </p:cNvPr>
            <p:cNvSpPr txBox="1"/>
            <p:nvPr/>
          </p:nvSpPr>
          <p:spPr>
            <a:xfrm>
              <a:off x="6844067" y="2778564"/>
              <a:ext cx="1253834" cy="338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000" kern="0" dirty="0">
                  <a:solidFill>
                    <a:prstClr val="black"/>
                  </a:solidFill>
                  <a:latin typeface="Calibri" panose="020F0502020204030204"/>
                </a:rPr>
                <a:t>Vacuum port</a:t>
              </a:r>
            </a:p>
          </p:txBody>
        </p:sp>
        <p:cxnSp>
          <p:nvCxnSpPr>
            <p:cNvPr id="30" name="Straight Arrow Connector 10">
              <a:extLst>
                <a:ext uri="{FF2B5EF4-FFF2-40B4-BE49-F238E27FC236}">
                  <a16:creationId xmlns:a16="http://schemas.microsoft.com/office/drawing/2014/main" id="{A8E29B63-C61F-41FD-A79A-5B9926416E0D}"/>
                </a:ext>
              </a:extLst>
            </p:cNvPr>
            <p:cNvCxnSpPr/>
            <p:nvPr/>
          </p:nvCxnSpPr>
          <p:spPr>
            <a:xfrm flipH="1" flipV="1">
              <a:off x="6895252" y="5149043"/>
              <a:ext cx="114039" cy="206734"/>
            </a:xfrm>
            <a:prstGeom prst="straightConnector1">
              <a:avLst/>
            </a:prstGeom>
            <a:noFill/>
            <a:ln w="12700" cap="flat" cmpd="sng" algn="ctr">
              <a:solidFill>
                <a:srgbClr val="70AD47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31" name="TextBox 11">
              <a:extLst>
                <a:ext uri="{FF2B5EF4-FFF2-40B4-BE49-F238E27FC236}">
                  <a16:creationId xmlns:a16="http://schemas.microsoft.com/office/drawing/2014/main" id="{96AA925C-72C4-4ECB-8CD6-DB5084E84D24}"/>
                </a:ext>
              </a:extLst>
            </p:cNvPr>
            <p:cNvSpPr txBox="1"/>
            <p:nvPr/>
          </p:nvSpPr>
          <p:spPr>
            <a:xfrm>
              <a:off x="6637925" y="5446134"/>
              <a:ext cx="1253834" cy="338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000" kern="0" dirty="0">
                  <a:solidFill>
                    <a:prstClr val="black"/>
                  </a:solidFill>
                  <a:latin typeface="Calibri" panose="020F0502020204030204"/>
                </a:rPr>
                <a:t>Vacuum port</a:t>
              </a:r>
            </a:p>
          </p:txBody>
        </p:sp>
        <p:sp>
          <p:nvSpPr>
            <p:cNvPr id="32" name="TextBox 15">
              <a:extLst>
                <a:ext uri="{FF2B5EF4-FFF2-40B4-BE49-F238E27FC236}">
                  <a16:creationId xmlns:a16="http://schemas.microsoft.com/office/drawing/2014/main" id="{384BA6EA-A997-4793-A012-F9D0F194896F}"/>
                </a:ext>
              </a:extLst>
            </p:cNvPr>
            <p:cNvSpPr txBox="1"/>
            <p:nvPr/>
          </p:nvSpPr>
          <p:spPr>
            <a:xfrm>
              <a:off x="4689218" y="2938373"/>
              <a:ext cx="1186448" cy="338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000" kern="0" dirty="0">
                  <a:solidFill>
                    <a:prstClr val="black"/>
                  </a:solidFill>
                  <a:latin typeface="Calibri" panose="020F0502020204030204"/>
                </a:rPr>
                <a:t>Instruments</a:t>
              </a:r>
            </a:p>
          </p:txBody>
        </p:sp>
        <p:cxnSp>
          <p:nvCxnSpPr>
            <p:cNvPr id="33" name="Straight Arrow Connector 16">
              <a:extLst>
                <a:ext uri="{FF2B5EF4-FFF2-40B4-BE49-F238E27FC236}">
                  <a16:creationId xmlns:a16="http://schemas.microsoft.com/office/drawing/2014/main" id="{B91C5CCD-6080-4FBF-9716-D1C072088F5B}"/>
                </a:ext>
              </a:extLst>
            </p:cNvPr>
            <p:cNvCxnSpPr/>
            <p:nvPr/>
          </p:nvCxnSpPr>
          <p:spPr>
            <a:xfrm>
              <a:off x="5330151" y="3246149"/>
              <a:ext cx="415992" cy="1103214"/>
            </a:xfrm>
            <a:prstGeom prst="straightConnector1">
              <a:avLst/>
            </a:prstGeom>
            <a:noFill/>
            <a:ln w="12700" cap="flat" cmpd="sng" algn="ctr">
              <a:solidFill>
                <a:srgbClr val="70AD47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34" name="Straight Arrow Connector 19">
              <a:extLst>
                <a:ext uri="{FF2B5EF4-FFF2-40B4-BE49-F238E27FC236}">
                  <a16:creationId xmlns:a16="http://schemas.microsoft.com/office/drawing/2014/main" id="{B4230883-079B-4C53-A9EB-2B47DD111030}"/>
                </a:ext>
              </a:extLst>
            </p:cNvPr>
            <p:cNvCxnSpPr/>
            <p:nvPr/>
          </p:nvCxnSpPr>
          <p:spPr>
            <a:xfrm>
              <a:off x="5282443" y="3240531"/>
              <a:ext cx="95416" cy="968042"/>
            </a:xfrm>
            <a:prstGeom prst="straightConnector1">
              <a:avLst/>
            </a:prstGeom>
            <a:noFill/>
            <a:ln w="12700" cap="flat" cmpd="sng" algn="ctr">
              <a:solidFill>
                <a:srgbClr val="70AD47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35" name="Straight Arrow Connector 23">
              <a:extLst>
                <a:ext uri="{FF2B5EF4-FFF2-40B4-BE49-F238E27FC236}">
                  <a16:creationId xmlns:a16="http://schemas.microsoft.com/office/drawing/2014/main" id="{A1476DC5-7868-45DB-8416-A9D6D8CD4C56}"/>
                </a:ext>
              </a:extLst>
            </p:cNvPr>
            <p:cNvCxnSpPr/>
            <p:nvPr/>
          </p:nvCxnSpPr>
          <p:spPr>
            <a:xfrm flipV="1">
              <a:off x="5634824" y="4540195"/>
              <a:ext cx="461176" cy="815582"/>
            </a:xfrm>
            <a:prstGeom prst="straightConnector1">
              <a:avLst/>
            </a:prstGeom>
            <a:noFill/>
            <a:ln w="12700" cap="flat" cmpd="sng" algn="ctr">
              <a:solidFill>
                <a:srgbClr val="70AD47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36" name="TextBox 24">
              <a:extLst>
                <a:ext uri="{FF2B5EF4-FFF2-40B4-BE49-F238E27FC236}">
                  <a16:creationId xmlns:a16="http://schemas.microsoft.com/office/drawing/2014/main" id="{6D6DD228-008A-4FD0-894F-A55E6B19D7D9}"/>
                </a:ext>
              </a:extLst>
            </p:cNvPr>
            <p:cNvSpPr txBox="1"/>
            <p:nvPr/>
          </p:nvSpPr>
          <p:spPr>
            <a:xfrm>
              <a:off x="5315638" y="5378995"/>
              <a:ext cx="638373" cy="338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000" kern="0" dirty="0">
                  <a:solidFill>
                    <a:prstClr val="black"/>
                  </a:solidFill>
                  <a:latin typeface="Calibri" panose="020F0502020204030204"/>
                </a:rPr>
                <a:t>Liner</a:t>
              </a:r>
            </a:p>
          </p:txBody>
        </p:sp>
        <p:cxnSp>
          <p:nvCxnSpPr>
            <p:cNvPr id="37" name="Straight Arrow Connector 27">
              <a:extLst>
                <a:ext uri="{FF2B5EF4-FFF2-40B4-BE49-F238E27FC236}">
                  <a16:creationId xmlns:a16="http://schemas.microsoft.com/office/drawing/2014/main" id="{8E23006B-5FAB-467C-A624-633C79F7264C}"/>
                </a:ext>
              </a:extLst>
            </p:cNvPr>
            <p:cNvCxnSpPr/>
            <p:nvPr/>
          </p:nvCxnSpPr>
          <p:spPr>
            <a:xfrm flipV="1">
              <a:off x="4689429" y="4692595"/>
              <a:ext cx="461176" cy="815582"/>
            </a:xfrm>
            <a:prstGeom prst="straightConnector1">
              <a:avLst/>
            </a:prstGeom>
            <a:noFill/>
            <a:ln w="12700" cap="flat" cmpd="sng" algn="ctr">
              <a:solidFill>
                <a:srgbClr val="70AD47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38" name="TextBox 28">
              <a:extLst>
                <a:ext uri="{FF2B5EF4-FFF2-40B4-BE49-F238E27FC236}">
                  <a16:creationId xmlns:a16="http://schemas.microsoft.com/office/drawing/2014/main" id="{274FDEAE-D6A0-4818-992F-7DF301B8AB56}"/>
                </a:ext>
              </a:extLst>
            </p:cNvPr>
            <p:cNvSpPr txBox="1"/>
            <p:nvPr/>
          </p:nvSpPr>
          <p:spPr>
            <a:xfrm>
              <a:off x="4156853" y="5531394"/>
              <a:ext cx="1065152" cy="5542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000" kern="0" dirty="0">
                  <a:solidFill>
                    <a:prstClr val="black"/>
                  </a:solidFill>
                  <a:latin typeface="Calibri" panose="020F0502020204030204"/>
                </a:rPr>
                <a:t>Vacuum</a:t>
              </a:r>
            </a:p>
            <a:p>
              <a:pPr algn="ctr">
                <a:defRPr/>
              </a:pPr>
              <a:r>
                <a:rPr lang="fr-FR" sz="1000" kern="0" dirty="0">
                  <a:solidFill>
                    <a:prstClr val="black"/>
                  </a:solidFill>
                  <a:latin typeface="Calibri" panose="020F0502020204030204"/>
                </a:rPr>
                <a:t>enveloppe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F3CCBDAD-F964-4397-94C4-D338245A745D}"/>
              </a:ext>
            </a:extLst>
          </p:cNvPr>
          <p:cNvSpPr/>
          <p:nvPr/>
        </p:nvSpPr>
        <p:spPr>
          <a:xfrm>
            <a:off x="449491" y="789489"/>
            <a:ext cx="243207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i="1" dirty="0">
                <a:solidFill>
                  <a:srgbClr val="002060"/>
                </a:solidFill>
                <a:latin typeface="Calibri" panose="020F0502020204030204"/>
              </a:rPr>
              <a:t>V. BAGLIN, </a:t>
            </a:r>
            <a:r>
              <a:rPr lang="en-GB" sz="1050" i="1" dirty="0">
                <a:solidFill>
                  <a:srgbClr val="002060"/>
                </a:solidFill>
                <a:latin typeface="Calibri" panose="020F0502020204030204"/>
              </a:rPr>
              <a:t>meeting, CERN, 5th Dec. 2017</a:t>
            </a: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5D108FF2-74CD-4756-94EE-76FDD5C07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400" y="1042274"/>
            <a:ext cx="2874259" cy="143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/>
          </p:nvPr>
        </p:nvGraphicFramePr>
        <p:xfrm>
          <a:off x="2417205" y="3035493"/>
          <a:ext cx="4289890" cy="303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7" name="Graph" r:id="rId7" imgW="4276440" imgH="3022560" progId="Origin50.Graph">
                  <p:embed/>
                </p:oleObj>
              </mc:Choice>
              <mc:Fallback>
                <p:oleObj name="Graph" r:id="rId7" imgW="4276440" imgH="3022560" progId="Origin50.Graph">
                  <p:embed/>
                  <p:pic>
                    <p:nvPicPr>
                      <p:cNvPr id="5" name="Obje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17205" y="3035493"/>
                        <a:ext cx="4289890" cy="303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5534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</p:spTree>
    <p:extLst>
      <p:ext uri="{BB962C8B-B14F-4D97-AF65-F5344CB8AC3E}">
        <p14:creationId xmlns:p14="http://schemas.microsoft.com/office/powerpoint/2010/main" val="151880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4294967295"/>
          </p:nvPr>
        </p:nvSpPr>
        <p:spPr>
          <a:xfrm>
            <a:off x="9234343" y="6467913"/>
            <a:ext cx="2741673" cy="364730"/>
          </a:xfrm>
        </p:spPr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Arial" charset="0"/>
                <a:cs typeface="Arial" charset="0"/>
              </a:rPr>
              <a:pPr defTabSz="1137232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236B974-7AC0-4857-91A5-8BBAC110E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156" y="520662"/>
            <a:ext cx="9598755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endParaRPr lang="fr-FR" sz="22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id="{72F376CC-A7B4-4401-AA2C-CFD3555A4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26254"/>
            <a:ext cx="209058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endParaRPr lang="fr-FR" sz="22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934">
            <a:extLst>
              <a:ext uri="{FF2B5EF4-FFF2-40B4-BE49-F238E27FC236}">
                <a16:creationId xmlns:a16="http://schemas.microsoft.com/office/drawing/2014/main" id="{7F46E59E-0030-466C-8301-A83AA2EFF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7579" y="1676387"/>
            <a:ext cx="209058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endParaRPr lang="fr-FR" sz="22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938">
            <a:extLst>
              <a:ext uri="{FF2B5EF4-FFF2-40B4-BE49-F238E27FC236}">
                <a16:creationId xmlns:a16="http://schemas.microsoft.com/office/drawing/2014/main" id="{D91A32D8-D9B1-4BB1-BA9F-278B2A03E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0865" y="494791"/>
            <a:ext cx="209058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endParaRPr lang="fr-FR" sz="22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Rectangle 940">
            <a:extLst>
              <a:ext uri="{FF2B5EF4-FFF2-40B4-BE49-F238E27FC236}">
                <a16:creationId xmlns:a16="http://schemas.microsoft.com/office/drawing/2014/main" id="{B03DF19C-3566-43E8-A620-87FBA3E02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8271" y="519944"/>
            <a:ext cx="209058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endParaRPr lang="fr-FR" sz="22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Rectangle 942">
            <a:extLst>
              <a:ext uri="{FF2B5EF4-FFF2-40B4-BE49-F238E27FC236}">
                <a16:creationId xmlns:a16="http://schemas.microsoft.com/office/drawing/2014/main" id="{A6B854A9-2E94-4AE1-B94B-EDB0881E9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189" y="3254810"/>
            <a:ext cx="209058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endParaRPr lang="fr-FR" sz="22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Rectangle 944">
            <a:extLst>
              <a:ext uri="{FF2B5EF4-FFF2-40B4-BE49-F238E27FC236}">
                <a16:creationId xmlns:a16="http://schemas.microsoft.com/office/drawing/2014/main" id="{F2059408-5A67-465E-B75D-C4E304489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4995" y="3256981"/>
            <a:ext cx="209058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endParaRPr lang="fr-FR" sz="2263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0CB9D1-B0B3-41D2-AF3F-443BC02EDCDC}"/>
              </a:ext>
            </a:extLst>
          </p:cNvPr>
          <p:cNvSpPr/>
          <p:nvPr/>
        </p:nvSpPr>
        <p:spPr>
          <a:xfrm>
            <a:off x="93455" y="5809597"/>
            <a:ext cx="12121188" cy="370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US" sz="181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DYVACS reproduces the evolution of the partial pressures for H</a:t>
            </a:r>
            <a:r>
              <a:rPr lang="en-US" sz="1811" baseline="-25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1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</a:t>
            </a:r>
            <a:r>
              <a:rPr lang="en-US" sz="1811" baseline="-25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1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 and CH</a:t>
            </a:r>
            <a:r>
              <a:rPr lang="en-US" sz="1811" baseline="-25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81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during beam operation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41E7666-2EC6-468D-B2F3-99DA4C5FE4C6}"/>
              </a:ext>
            </a:extLst>
          </p:cNvPr>
          <p:cNvPicPr/>
          <p:nvPr/>
        </p:nvPicPr>
        <p:blipFill rotWithShape="1">
          <a:blip r:embed="rId3"/>
          <a:srcRect l="6222" t="26973" r="70957" b="17531"/>
          <a:stretch/>
        </p:blipFill>
        <p:spPr bwMode="auto">
          <a:xfrm>
            <a:off x="370957" y="1891937"/>
            <a:ext cx="2717996" cy="19449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935">
            <a:extLst>
              <a:ext uri="{FF2B5EF4-FFF2-40B4-BE49-F238E27FC236}">
                <a16:creationId xmlns:a16="http://schemas.microsoft.com/office/drawing/2014/main" id="{F1552C5D-2DA0-4796-B328-4F97C5062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037" y="3230662"/>
            <a:ext cx="3656163" cy="255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/>
          </p:nvPr>
        </p:nvGraphicFramePr>
        <p:xfrm>
          <a:off x="3222902" y="3748330"/>
          <a:ext cx="3041880" cy="2149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76" name="Graph" r:id="rId5" imgW="4276440" imgH="3022560" progId="Origin50.Graph">
                  <p:embed/>
                </p:oleObj>
              </mc:Choice>
              <mc:Fallback>
                <p:oleObj name="Graph" r:id="rId5" imgW="4276440" imgH="3022560" progId="Origin50.Graph">
                  <p:embed/>
                  <p:pic>
                    <p:nvPicPr>
                      <p:cNvPr id="5" name="Obje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22902" y="3748330"/>
                        <a:ext cx="3041880" cy="2149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/>
          </p:nvPr>
        </p:nvGraphicFramePr>
        <p:xfrm>
          <a:off x="3255384" y="2012768"/>
          <a:ext cx="2926352" cy="2068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77" name="Graph" r:id="rId7" imgW="4276440" imgH="3022560" progId="Origin50.Graph">
                  <p:embed/>
                </p:oleObj>
              </mc:Choice>
              <mc:Fallback>
                <p:oleObj name="Graph" r:id="rId7" imgW="4276440" imgH="3022560" progId="Origin50.Graph">
                  <p:embed/>
                  <p:pic>
                    <p:nvPicPr>
                      <p:cNvPr id="6" name="Obje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55384" y="2012768"/>
                        <a:ext cx="2926352" cy="2068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/>
          </p:nvPr>
        </p:nvGraphicFramePr>
        <p:xfrm>
          <a:off x="5159630" y="554577"/>
          <a:ext cx="3096716" cy="2188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78" name="Graph" r:id="rId9" imgW="4276440" imgH="3022560" progId="Origin50.Graph">
                  <p:embed/>
                </p:oleObj>
              </mc:Choice>
              <mc:Fallback>
                <p:oleObj name="Graph" r:id="rId9" imgW="4276440" imgH="3022560" progId="Origin50.Graph">
                  <p:embed/>
                  <p:pic>
                    <p:nvPicPr>
                      <p:cNvPr id="7" name="Objet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59630" y="554577"/>
                        <a:ext cx="3096716" cy="2188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extLst/>
          </p:nvPr>
        </p:nvGraphicFramePr>
        <p:xfrm>
          <a:off x="7437265" y="603011"/>
          <a:ext cx="3002212" cy="2121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79" name="Graph" r:id="rId11" imgW="4276440" imgH="3022560" progId="Origin50.Graph">
                  <p:embed/>
                </p:oleObj>
              </mc:Choice>
              <mc:Fallback>
                <p:oleObj name="Graph" r:id="rId11" imgW="4276440" imgH="3022560" progId="Origin50.Graph">
                  <p:embed/>
                  <p:pic>
                    <p:nvPicPr>
                      <p:cNvPr id="10" name="Objet 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437265" y="603011"/>
                        <a:ext cx="3002212" cy="2121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/>
          <p:cNvGraphicFramePr>
            <a:graphicFrameLocks noChangeAspect="1"/>
          </p:cNvGraphicFramePr>
          <p:nvPr>
            <p:extLst/>
          </p:nvPr>
        </p:nvGraphicFramePr>
        <p:xfrm>
          <a:off x="9666021" y="1773880"/>
          <a:ext cx="3063882" cy="2165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80" name="Graph" r:id="rId13" imgW="4276440" imgH="3022560" progId="Origin50.Graph">
                  <p:embed/>
                </p:oleObj>
              </mc:Choice>
              <mc:Fallback>
                <p:oleObj name="Graph" r:id="rId13" imgW="4276440" imgH="3022560" progId="Origin50.Graph">
                  <p:embed/>
                  <p:pic>
                    <p:nvPicPr>
                      <p:cNvPr id="11" name="Objet 1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666021" y="1773880"/>
                        <a:ext cx="3063882" cy="2165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/>
          <p:cNvGraphicFramePr>
            <a:graphicFrameLocks noChangeAspect="1"/>
          </p:cNvGraphicFramePr>
          <p:nvPr>
            <p:extLst/>
          </p:nvPr>
        </p:nvGraphicFramePr>
        <p:xfrm>
          <a:off x="9731936" y="3759892"/>
          <a:ext cx="2990535" cy="2113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81" name="Graph" r:id="rId15" imgW="4276440" imgH="3022560" progId="Origin50.Graph">
                  <p:embed/>
                </p:oleObj>
              </mc:Choice>
              <mc:Fallback>
                <p:oleObj name="Graph" r:id="rId15" imgW="4276440" imgH="3022560" progId="Origin50.Graph">
                  <p:embed/>
                  <p:pic>
                    <p:nvPicPr>
                      <p:cNvPr id="12" name="Objet 1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731936" y="3759892"/>
                        <a:ext cx="2990535" cy="21135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cteur droit avec flèche 15"/>
          <p:cNvCxnSpPr/>
          <p:nvPr/>
        </p:nvCxnSpPr>
        <p:spPr>
          <a:xfrm flipH="1">
            <a:off x="5533563" y="5186734"/>
            <a:ext cx="1660222" cy="1742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H="1" flipV="1">
            <a:off x="5570068" y="3354512"/>
            <a:ext cx="1692254" cy="1509094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H="1" flipV="1">
            <a:off x="6761340" y="2635620"/>
            <a:ext cx="661224" cy="1567995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V="1">
            <a:off x="7571215" y="2635620"/>
            <a:ext cx="414465" cy="1809647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V="1">
            <a:off x="7813078" y="2727586"/>
            <a:ext cx="1927115" cy="129230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 flipV="1">
            <a:off x="8341064" y="4885887"/>
            <a:ext cx="1399129" cy="36376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89593" y="848953"/>
            <a:ext cx="4931272" cy="78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US" sz="2263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Distribution of partial pressures for H</a:t>
            </a:r>
            <a:r>
              <a:rPr lang="en-US" sz="2263" baseline="-25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263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</a:t>
            </a:r>
            <a:r>
              <a:rPr lang="en-US" sz="2263" baseline="-25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263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 and CH</a:t>
            </a:r>
            <a:r>
              <a:rPr lang="en-US" sz="2263" baseline="-25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263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along the Cu station 4</a:t>
            </a:r>
            <a:endParaRPr lang="fr-FR" sz="2263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34C68707-0A37-4AFB-9D15-55027CCD0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116"/>
            <a:ext cx="12192000" cy="488983"/>
          </a:xfrm>
        </p:spPr>
        <p:txBody>
          <a:bodyPr>
            <a:noAutofit/>
          </a:bodyPr>
          <a:lstStyle/>
          <a:p>
            <a:pPr algn="ctr"/>
            <a:r>
              <a:rPr lang="fr-FR" sz="3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DYVACS - Gas </a:t>
            </a:r>
            <a:r>
              <a:rPr lang="en-US" sz="3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density profiles</a:t>
            </a:r>
            <a:endParaRPr lang="fr-FR" sz="32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5534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</p:spTree>
    <p:extLst>
      <p:ext uri="{BB962C8B-B14F-4D97-AF65-F5344CB8AC3E}">
        <p14:creationId xmlns:p14="http://schemas.microsoft.com/office/powerpoint/2010/main" val="365129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 smtClean="0"/>
              <a:t>Propositions</a:t>
            </a:r>
            <a:endParaRPr lang="fr-FR" sz="320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5534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40566"/>
            <a:ext cx="1219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dirty="0" smtClean="0">
                <a:solidFill>
                  <a:srgbClr val="2F5496"/>
                </a:solidFill>
                <a:ea typeface="Times New Roman" panose="02020603050405020304" pitchFamily="18" charset="0"/>
              </a:rPr>
              <a:t>Four </a:t>
            </a:r>
            <a:r>
              <a:rPr lang="en-US" b="1" dirty="0">
                <a:solidFill>
                  <a:srgbClr val="2F5496"/>
                </a:solidFill>
                <a:ea typeface="Times New Roman" panose="02020603050405020304" pitchFamily="18" charset="0"/>
              </a:rPr>
              <a:t>main axes:</a:t>
            </a:r>
          </a:p>
          <a:p>
            <a:pPr algn="just">
              <a:spcAft>
                <a:spcPts val="0"/>
              </a:spcAft>
            </a:pPr>
            <a:endParaRPr lang="fr-FR" dirty="0">
              <a:ea typeface="Times New Roman" panose="02020603050405020304" pitchFamily="18" charset="0"/>
            </a:endParaRPr>
          </a:p>
          <a:p>
            <a:pPr marL="400050" indent="-400050" algn="just">
              <a:spcAft>
                <a:spcPts val="0"/>
              </a:spcAft>
              <a:buAutoNum type="romanLcParenBoth"/>
            </a:pPr>
            <a:r>
              <a:rPr lang="en-US" dirty="0">
                <a:solidFill>
                  <a:srgbClr val="191919"/>
                </a:solidFill>
                <a:ea typeface="Times New Roman" panose="02020603050405020304" pitchFamily="18" charset="0"/>
              </a:rPr>
              <a:t>measurement of the </a:t>
            </a:r>
            <a:r>
              <a:rPr lang="en-US" b="1" dirty="0">
                <a:solidFill>
                  <a:srgbClr val="191919"/>
                </a:solidFill>
                <a:ea typeface="Times New Roman" panose="02020603050405020304" pitchFamily="18" charset="0"/>
              </a:rPr>
              <a:t>Secondary Emission Yield (SEY)</a:t>
            </a:r>
            <a:r>
              <a:rPr lang="en-US" dirty="0">
                <a:solidFill>
                  <a:srgbClr val="191919"/>
                </a:solidFill>
                <a:ea typeface="Times New Roman" panose="02020603050405020304" pitchFamily="18" charset="0"/>
              </a:rPr>
              <a:t> a fundamental parameter for </a:t>
            </a:r>
            <a:r>
              <a:rPr lang="en-US" dirty="0" err="1">
                <a:solidFill>
                  <a:srgbClr val="191919"/>
                </a:solidFill>
                <a:ea typeface="Times New Roman" panose="02020603050405020304" pitchFamily="18" charset="0"/>
              </a:rPr>
              <a:t>multipacting</a:t>
            </a:r>
            <a:r>
              <a:rPr lang="en-US" dirty="0">
                <a:solidFill>
                  <a:srgbClr val="191919"/>
                </a:solidFill>
                <a:ea typeface="Times New Roman" panose="02020603050405020304" pitchFamily="18" charset="0"/>
              </a:rPr>
              <a:t> + influence of the surface chemistry+ conditioning </a:t>
            </a:r>
          </a:p>
          <a:p>
            <a:pPr marL="400050" indent="-400050" algn="just">
              <a:spcAft>
                <a:spcPts val="0"/>
              </a:spcAft>
              <a:buAutoNum type="romanLcParenBoth"/>
            </a:pPr>
            <a:endParaRPr lang="en-US" dirty="0">
              <a:solidFill>
                <a:srgbClr val="191919"/>
              </a:solidFill>
              <a:ea typeface="Times New Roman" panose="02020603050405020304" pitchFamily="18" charset="0"/>
            </a:endParaRPr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191919"/>
                </a:solidFill>
                <a:ea typeface="Times New Roman" panose="02020603050405020304" pitchFamily="18" charset="0"/>
              </a:rPr>
              <a:t>Characterization of materials in the </a:t>
            </a:r>
            <a:r>
              <a:rPr lang="en-US" dirty="0" err="1">
                <a:solidFill>
                  <a:srgbClr val="191919"/>
                </a:solidFill>
                <a:ea typeface="Times New Roman" panose="02020603050405020304" pitchFamily="18" charset="0"/>
              </a:rPr>
              <a:t>Vide&amp;Surfaces</a:t>
            </a:r>
            <a:r>
              <a:rPr lang="en-US" dirty="0">
                <a:solidFill>
                  <a:srgbClr val="191919"/>
                </a:solidFill>
                <a:ea typeface="Times New Roman" panose="02020603050405020304" pitchFamily="18" charset="0"/>
              </a:rPr>
              <a:t> platform + ANDROMEDE</a:t>
            </a:r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191919"/>
                </a:solidFill>
                <a:ea typeface="Times New Roman" panose="02020603050405020304" pitchFamily="18" charset="0"/>
              </a:rPr>
              <a:t>Thin films of NEG (influence of thickness)</a:t>
            </a:r>
          </a:p>
          <a:p>
            <a:pPr algn="just">
              <a:spcAft>
                <a:spcPts val="0"/>
              </a:spcAft>
            </a:pPr>
            <a:r>
              <a:rPr lang="en-US" dirty="0">
                <a:solidFill>
                  <a:srgbClr val="191919"/>
                </a:solidFill>
                <a:ea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en-US" dirty="0">
                <a:solidFill>
                  <a:srgbClr val="191919"/>
                </a:solidFill>
                <a:ea typeface="Times New Roman" panose="02020603050405020304" pitchFamily="18" charset="0"/>
              </a:rPr>
              <a:t>(ii) the </a:t>
            </a:r>
            <a:r>
              <a:rPr lang="en-US" b="1" dirty="0">
                <a:solidFill>
                  <a:srgbClr val="191919"/>
                </a:solidFill>
                <a:ea typeface="Times New Roman" panose="02020603050405020304" pitchFamily="18" charset="0"/>
              </a:rPr>
              <a:t>Ion Stimulated Desorption (ISD)</a:t>
            </a:r>
            <a:r>
              <a:rPr lang="en-US" dirty="0">
                <a:solidFill>
                  <a:srgbClr val="191919"/>
                </a:solidFill>
                <a:ea typeface="Times New Roman" panose="02020603050405020304" pitchFamily="18" charset="0"/>
              </a:rPr>
              <a:t> focused in </a:t>
            </a:r>
            <a:r>
              <a:rPr lang="en-US" dirty="0" err="1">
                <a:solidFill>
                  <a:srgbClr val="191919"/>
                </a:solidFill>
                <a:ea typeface="Times New Roman" panose="02020603050405020304" pitchFamily="18" charset="0"/>
              </a:rPr>
              <a:t>FCCee</a:t>
            </a:r>
            <a:r>
              <a:rPr lang="en-US" dirty="0">
                <a:solidFill>
                  <a:srgbClr val="191919"/>
                </a:solidFill>
                <a:ea typeface="Times New Roman" panose="02020603050405020304" pitchFamily="18" charset="0"/>
              </a:rPr>
              <a:t> (ion cloud </a:t>
            </a:r>
            <a:r>
              <a:rPr lang="en-US">
                <a:solidFill>
                  <a:srgbClr val="191919"/>
                </a:solidFill>
                <a:ea typeface="Times New Roman" panose="02020603050405020304" pitchFamily="18" charset="0"/>
              </a:rPr>
              <a:t>for </a:t>
            </a:r>
            <a:r>
              <a:rPr lang="en-US" smtClean="0">
                <a:solidFill>
                  <a:srgbClr val="191919"/>
                </a:solidFill>
                <a:ea typeface="Times New Roman" panose="02020603050405020304" pitchFamily="18" charset="0"/>
              </a:rPr>
              <a:t>e- </a:t>
            </a:r>
            <a:r>
              <a:rPr lang="en-US" dirty="0">
                <a:solidFill>
                  <a:srgbClr val="191919"/>
                </a:solidFill>
                <a:ea typeface="Times New Roman" panose="02020603050405020304" pitchFamily="18" charset="0"/>
              </a:rPr>
              <a:t>beam)</a:t>
            </a:r>
          </a:p>
          <a:p>
            <a:pPr algn="just">
              <a:spcAft>
                <a:spcPts val="0"/>
              </a:spcAft>
            </a:pPr>
            <a:endParaRPr lang="en-US" dirty="0">
              <a:solidFill>
                <a:srgbClr val="191919"/>
              </a:solidFill>
              <a:ea typeface="Times New Roman" panose="02020603050405020304" pitchFamily="18" charset="0"/>
            </a:endParaRPr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191919"/>
                </a:solidFill>
                <a:ea typeface="Times New Roman" panose="02020603050405020304" pitchFamily="18" charset="0"/>
              </a:rPr>
              <a:t>qualification/validation of the set up : ISD measurements on copper / C-coating</a:t>
            </a:r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191919"/>
                </a:solidFill>
                <a:ea typeface="Times New Roman" panose="02020603050405020304" pitchFamily="18" charset="0"/>
              </a:rPr>
              <a:t>Set up improvement :  </a:t>
            </a:r>
            <a:r>
              <a:rPr lang="fr-FR" altLang="fr-FR" dirty="0" err="1"/>
              <a:t>implementation</a:t>
            </a:r>
            <a:r>
              <a:rPr lang="fr-FR" altLang="fr-FR" dirty="0"/>
              <a:t> of a </a:t>
            </a:r>
            <a:r>
              <a:rPr lang="fr-FR" altLang="fr-FR" dirty="0" err="1"/>
              <a:t>protocol</a:t>
            </a:r>
            <a:r>
              <a:rPr lang="fr-FR" altLang="fr-FR" dirty="0"/>
              <a:t> to </a:t>
            </a:r>
            <a:r>
              <a:rPr lang="fr-FR" altLang="fr-FR" dirty="0" err="1"/>
              <a:t>perform</a:t>
            </a:r>
            <a:r>
              <a:rPr lang="fr-FR" altLang="fr-FR" dirty="0"/>
              <a:t> </a:t>
            </a:r>
            <a:r>
              <a:rPr lang="fr-FR" altLang="fr-FR" dirty="0" err="1"/>
              <a:t>measurements</a:t>
            </a:r>
            <a:r>
              <a:rPr lang="fr-FR" altLang="fr-FR" dirty="0"/>
              <a:t> on </a:t>
            </a:r>
            <a:r>
              <a:rPr lang="fr-FR" altLang="fr-FR" dirty="0" err="1"/>
              <a:t>activated</a:t>
            </a:r>
            <a:r>
              <a:rPr lang="fr-FR" altLang="fr-FR" dirty="0"/>
              <a:t> NEG (activation in 	situ in the set up</a:t>
            </a:r>
            <a:r>
              <a:rPr lang="fr-FR" altLang="fr-FR" dirty="0" smtClean="0"/>
              <a:t>)</a:t>
            </a:r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endParaRPr lang="fr-FR" altLang="fr-FR" dirty="0"/>
          </a:p>
          <a:p>
            <a:pPr algn="just"/>
            <a:r>
              <a:rPr lang="en-US" dirty="0" smtClean="0">
                <a:solidFill>
                  <a:srgbClr val="191919"/>
                </a:solidFill>
                <a:ea typeface="Times New Roman" panose="02020603050405020304" pitchFamily="18" charset="0"/>
              </a:rPr>
              <a:t>(iii) New measurements </a:t>
            </a:r>
            <a:r>
              <a:rPr lang="en-US" dirty="0" smtClean="0">
                <a:solidFill>
                  <a:srgbClr val="191919"/>
                </a:solidFill>
                <a:ea typeface="Times New Roman" panose="02020603050405020304" pitchFamily="18" charset="0"/>
              </a:rPr>
              <a:t>in the VPS during the next LHC RUN : </a:t>
            </a:r>
            <a:r>
              <a:rPr lang="fr-FR" altLang="fr-FR" dirty="0"/>
              <a:t>NEG </a:t>
            </a:r>
            <a:r>
              <a:rPr lang="fr-FR" altLang="fr-FR" dirty="0" err="1"/>
              <a:t>behaviour</a:t>
            </a:r>
            <a:r>
              <a:rPr lang="fr-FR" altLang="fr-FR" dirty="0"/>
              <a:t> in the VPS </a:t>
            </a:r>
            <a:r>
              <a:rPr lang="fr-FR" altLang="fr-FR" dirty="0" smtClean="0"/>
              <a:t>(</a:t>
            </a:r>
            <a:r>
              <a:rPr lang="fr-FR" altLang="fr-FR" dirty="0" err="1" smtClean="0"/>
              <a:t>study</a:t>
            </a:r>
            <a:r>
              <a:rPr lang="fr-FR" altLang="fr-FR" dirty="0" smtClean="0"/>
              <a:t> of the e-cloud for the FCC e+ ring)</a:t>
            </a:r>
            <a:endParaRPr lang="en-US" dirty="0">
              <a:solidFill>
                <a:srgbClr val="191919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solidFill>
                  <a:srgbClr val="191919"/>
                </a:solidFill>
                <a:ea typeface="Times New Roman" panose="02020603050405020304" pitchFamily="18" charset="0"/>
              </a:rPr>
              <a:t>(</a:t>
            </a:r>
            <a:r>
              <a:rPr lang="en-US" dirty="0" smtClean="0">
                <a:solidFill>
                  <a:srgbClr val="191919"/>
                </a:solidFill>
                <a:ea typeface="Times New Roman" panose="02020603050405020304" pitchFamily="18" charset="0"/>
              </a:rPr>
              <a:t>iv) </a:t>
            </a:r>
            <a:r>
              <a:rPr lang="en-US" dirty="0">
                <a:solidFill>
                  <a:srgbClr val="191919"/>
                </a:solidFill>
                <a:ea typeface="Times New Roman" panose="02020603050405020304" pitchFamily="18" charset="0"/>
              </a:rPr>
              <a:t>the </a:t>
            </a:r>
            <a:r>
              <a:rPr lang="en-US" b="1" dirty="0">
                <a:solidFill>
                  <a:srgbClr val="191919"/>
                </a:solidFill>
                <a:ea typeface="Times New Roman" panose="02020603050405020304" pitchFamily="18" charset="0"/>
              </a:rPr>
              <a:t>dynamic pressure simulation code</a:t>
            </a:r>
            <a:r>
              <a:rPr lang="en-US" dirty="0">
                <a:solidFill>
                  <a:srgbClr val="191919"/>
                </a:solidFill>
                <a:ea typeface="Times New Roman" panose="02020603050405020304" pitchFamily="18" charset="0"/>
              </a:rPr>
              <a:t> development (DYVACS)+comparison with measurements</a:t>
            </a:r>
          </a:p>
          <a:p>
            <a:pPr algn="just">
              <a:spcAft>
                <a:spcPts val="0"/>
              </a:spcAft>
            </a:pPr>
            <a:endParaRPr lang="en-US" dirty="0">
              <a:solidFill>
                <a:srgbClr val="191919"/>
              </a:solidFill>
              <a:ea typeface="Times New Roman" panose="02020603050405020304" pitchFamily="18" charset="0"/>
            </a:endParaRPr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fr-FR" altLang="fr-FR" dirty="0" err="1"/>
              <a:t>Consolidate</a:t>
            </a:r>
            <a:r>
              <a:rPr lang="fr-FR" altLang="fr-FR" dirty="0"/>
              <a:t> the DYVACS model by </a:t>
            </a:r>
            <a:r>
              <a:rPr lang="fr-FR" altLang="fr-FR" dirty="0" err="1"/>
              <a:t>comparing</a:t>
            </a:r>
            <a:r>
              <a:rPr lang="fr-FR" altLang="fr-FR" dirty="0"/>
              <a:t> </a:t>
            </a:r>
            <a:r>
              <a:rPr lang="fr-FR" altLang="fr-FR" dirty="0" err="1"/>
              <a:t>it</a:t>
            </a:r>
            <a:r>
              <a:rPr lang="fr-FR" altLang="fr-FR" dirty="0"/>
              <a:t> </a:t>
            </a:r>
            <a:r>
              <a:rPr lang="fr-FR" altLang="fr-FR" dirty="0" err="1"/>
              <a:t>with</a:t>
            </a:r>
            <a:r>
              <a:rPr lang="fr-FR" altLang="fr-FR" dirty="0"/>
              <a:t> new </a:t>
            </a:r>
            <a:r>
              <a:rPr lang="fr-FR" altLang="fr-FR" dirty="0" err="1"/>
              <a:t>measurements</a:t>
            </a:r>
            <a:r>
              <a:rPr lang="fr-FR" altLang="fr-FR" dirty="0"/>
              <a:t> in the VPS </a:t>
            </a:r>
            <a:r>
              <a:rPr lang="fr-FR" altLang="fr-FR" dirty="0" err="1"/>
              <a:t>during</a:t>
            </a:r>
            <a:r>
              <a:rPr lang="fr-FR" altLang="fr-FR" dirty="0"/>
              <a:t> the </a:t>
            </a:r>
            <a:r>
              <a:rPr lang="fr-FR" altLang="fr-FR" dirty="0" err="1"/>
              <a:t>next</a:t>
            </a:r>
            <a:r>
              <a:rPr lang="fr-FR" altLang="fr-FR" dirty="0"/>
              <a:t> RUN</a:t>
            </a:r>
          </a:p>
          <a:p>
            <a:pPr algn="just">
              <a:spcAft>
                <a:spcPts val="0"/>
              </a:spcAft>
            </a:pPr>
            <a:endParaRPr lang="en-US" dirty="0">
              <a:solidFill>
                <a:srgbClr val="191919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57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940" y="186647"/>
            <a:ext cx="8468206" cy="6341255"/>
          </a:xfrm>
          <a:prstGeom prst="rect">
            <a:avLst/>
          </a:prstGeom>
        </p:spPr>
      </p:pic>
      <p:sp>
        <p:nvSpPr>
          <p:cNvPr id="8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5534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  <p:sp>
        <p:nvSpPr>
          <p:cNvPr id="9" name="Rectangle 8"/>
          <p:cNvSpPr/>
          <p:nvPr/>
        </p:nvSpPr>
        <p:spPr>
          <a:xfrm>
            <a:off x="6243779" y="1914952"/>
            <a:ext cx="1301750" cy="21209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771060" y="4239507"/>
            <a:ext cx="1682750" cy="15134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1FCB2F8-A753-4C8D-9029-ECC5BD984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930" y="4035852"/>
            <a:ext cx="786384" cy="128711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A519576-8FBC-4FDC-B16B-6498D42740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479" y="1667280"/>
            <a:ext cx="1902659" cy="106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6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35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1372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35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DAF81F75-EE21-484B-870E-379B5A960464}"/>
              </a:ext>
            </a:extLst>
          </p:cNvPr>
          <p:cNvSpPr txBox="1">
            <a:spLocks/>
          </p:cNvSpPr>
          <p:nvPr/>
        </p:nvSpPr>
        <p:spPr>
          <a:xfrm>
            <a:off x="-16085" y="126966"/>
            <a:ext cx="12192000" cy="526441"/>
          </a:xfrm>
          <a:prstGeom prst="rect">
            <a:avLst/>
          </a:prstGeom>
        </p:spPr>
        <p:txBody>
          <a:bodyPr vert="horz" lIns="103486" tIns="51743" rIns="103486" bIns="51743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034826">
              <a:spcBef>
                <a:spcPts val="1132"/>
              </a:spcBef>
              <a:defRPr/>
            </a:pPr>
            <a:r>
              <a:rPr lang="en-GB" sz="2716" dirty="0"/>
              <a:t>MAVERICS : </a:t>
            </a:r>
            <a:r>
              <a:rPr lang="en-GB" sz="2716" dirty="0" err="1"/>
              <a:t>Thématiques</a:t>
            </a:r>
            <a:r>
              <a:rPr lang="en-GB" sz="2716" dirty="0"/>
              <a:t> de </a:t>
            </a:r>
            <a:r>
              <a:rPr lang="en-GB" sz="2716" dirty="0" err="1"/>
              <a:t>recherche</a:t>
            </a:r>
            <a:endParaRPr lang="en-GB" sz="2716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82AA52E-19A1-4FD1-B563-64023378C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26254"/>
            <a:ext cx="209058" cy="45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3486" tIns="51743" rIns="103486" bIns="5174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2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0539" y="748719"/>
            <a:ext cx="119720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b="1" dirty="0"/>
              <a:t>Propriétés supraconductrices des surfaces </a:t>
            </a:r>
            <a:r>
              <a:rPr lang="fr-FR" sz="1600" dirty="0"/>
              <a:t>(résistance de surface et blindage magnétique des cavités SRF)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b="1" dirty="0"/>
              <a:t>Vide Dynamique </a:t>
            </a:r>
            <a:endParaRPr lang="fr-FR" sz="16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1600" dirty="0"/>
              <a:t>désorption stimulée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1600" dirty="0"/>
              <a:t>phénomènes collectifs (nuages d’électrons dans le LHC)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</a:rPr>
              <a:t>Modifications par irradiation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</a:rPr>
              <a:t>(électrons, photons, ions) des propriétés de surface des matériaux (émission électronique secondaire, désorption moléculaire, chimie de surface)</a:t>
            </a:r>
            <a:endParaRPr lang="fr-FR" sz="1600" dirty="0"/>
          </a:p>
        </p:txBody>
      </p:sp>
      <p:sp>
        <p:nvSpPr>
          <p:cNvPr id="12" name="Rectangle 11"/>
          <p:cNvSpPr/>
          <p:nvPr/>
        </p:nvSpPr>
        <p:spPr>
          <a:xfrm>
            <a:off x="2808236" y="5189247"/>
            <a:ext cx="6717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fr-FR" b="1" dirty="0">
                <a:solidFill>
                  <a:srgbClr val="C00000"/>
                </a:solidFill>
              </a:rPr>
              <a:t>Analyses de surface des matériaux </a:t>
            </a:r>
            <a:r>
              <a:rPr lang="fr-F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Plateforme Vide et Surfaces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87673" y="2447178"/>
            <a:ext cx="71375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: Améliorer les performances des accélérateurs de particules de haute énergie</a:t>
            </a:r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50034" y="4586346"/>
            <a:ext cx="8494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/>
          </p:nvPr>
        </p:nvGraphicFramePr>
        <p:xfrm>
          <a:off x="1406512" y="2966351"/>
          <a:ext cx="9652826" cy="220021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5697">
                  <a:extLst>
                    <a:ext uri="{9D8B030D-6E8A-4147-A177-3AD203B41FA5}">
                      <a16:colId xmlns:a16="http://schemas.microsoft.com/office/drawing/2014/main" val="2357246080"/>
                    </a:ext>
                  </a:extLst>
                </a:gridCol>
                <a:gridCol w="2614504">
                  <a:extLst>
                    <a:ext uri="{9D8B030D-6E8A-4147-A177-3AD203B41FA5}">
                      <a16:colId xmlns:a16="http://schemas.microsoft.com/office/drawing/2014/main" val="2365570892"/>
                    </a:ext>
                  </a:extLst>
                </a:gridCol>
                <a:gridCol w="777234">
                  <a:extLst>
                    <a:ext uri="{9D8B030D-6E8A-4147-A177-3AD203B41FA5}">
                      <a16:colId xmlns:a16="http://schemas.microsoft.com/office/drawing/2014/main" val="1877365153"/>
                    </a:ext>
                  </a:extLst>
                </a:gridCol>
                <a:gridCol w="1256888">
                  <a:extLst>
                    <a:ext uri="{9D8B030D-6E8A-4147-A177-3AD203B41FA5}">
                      <a16:colId xmlns:a16="http://schemas.microsoft.com/office/drawing/2014/main" val="1101763324"/>
                    </a:ext>
                  </a:extLst>
                </a:gridCol>
                <a:gridCol w="2804531">
                  <a:extLst>
                    <a:ext uri="{9D8B030D-6E8A-4147-A177-3AD203B41FA5}">
                      <a16:colId xmlns:a16="http://schemas.microsoft.com/office/drawing/2014/main" val="1750000351"/>
                    </a:ext>
                  </a:extLst>
                </a:gridCol>
                <a:gridCol w="1103972">
                  <a:extLst>
                    <a:ext uri="{9D8B030D-6E8A-4147-A177-3AD203B41FA5}">
                      <a16:colId xmlns:a16="http://schemas.microsoft.com/office/drawing/2014/main" val="41833793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Cavités SRF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10348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Lignes faisceaux</a:t>
                      </a:r>
                      <a:r>
                        <a:rPr lang="fr-FR" sz="1800" baseline="0" dirty="0"/>
                        <a:t> / chambres à vide</a:t>
                      </a:r>
                      <a:endParaRPr lang="fr-FR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348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720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/>
                      <a:r>
                        <a:rPr lang="fr-FR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Augmenter les</a:t>
                      </a:r>
                      <a:r>
                        <a:rPr lang="fr-FR" sz="1200" b="1" baseline="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fr-FR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gradients accélérateur</a:t>
                      </a:r>
                    </a:p>
                    <a:p>
                      <a:pPr algn="ctr" defTabSz="457200"/>
                      <a:r>
                        <a:rPr lang="fr-FR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Réduire les pertes RF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002060"/>
                          </a:solidFill>
                          <a:latin typeface="+mn-lt"/>
                        </a:rPr>
                        <a:t>Limiter</a:t>
                      </a:r>
                      <a:r>
                        <a:rPr lang="fr-FR" sz="1400" b="1" baseline="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fr-FR" sz="1400" b="1" baseline="0" dirty="0">
                          <a:solidFill>
                            <a:srgbClr val="002060"/>
                          </a:solidFill>
                          <a:latin typeface="+mn-lt"/>
                        </a:rPr>
                        <a:t>le </a:t>
                      </a:r>
                      <a:r>
                        <a:rPr lang="fr-FR" sz="1400" b="1" baseline="0" dirty="0" err="1">
                          <a:solidFill>
                            <a:srgbClr val="002060"/>
                          </a:solidFill>
                          <a:latin typeface="+mn-lt"/>
                        </a:rPr>
                        <a:t>multipacting</a:t>
                      </a:r>
                      <a:endParaRPr lang="fr-FR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457200"/>
                      <a:r>
                        <a:rPr lang="fr-FR" sz="1400" b="1" dirty="0">
                          <a:solidFill>
                            <a:srgbClr val="002060"/>
                          </a:solidFill>
                          <a:latin typeface="+mn-lt"/>
                        </a:rPr>
                        <a:t>Limiter </a:t>
                      </a:r>
                    </a:p>
                    <a:p>
                      <a:pPr algn="ctr" defTabSz="457200"/>
                      <a:r>
                        <a:rPr lang="fr-FR" sz="1400" b="1" dirty="0">
                          <a:solidFill>
                            <a:srgbClr val="002060"/>
                          </a:solidFill>
                          <a:latin typeface="+mn-lt"/>
                        </a:rPr>
                        <a:t>les augmentations de 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097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002060"/>
                          </a:solidFill>
                        </a:rPr>
                        <a:t>Traitements </a:t>
                      </a:r>
                    </a:p>
                    <a:p>
                      <a:pPr algn="ctr"/>
                      <a:r>
                        <a:rPr lang="fr-FR" sz="1400" b="1" dirty="0">
                          <a:solidFill>
                            <a:srgbClr val="002060"/>
                          </a:solidFill>
                        </a:rPr>
                        <a:t>de surface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Niobium massif : thermique, dopage/ infusion N, polissage </a:t>
                      </a:r>
                    </a:p>
                    <a:p>
                      <a:r>
                        <a:rPr lang="fr-FR" sz="1200" i="1" dirty="0"/>
                        <a:t>(Projets HELOISE et PACCAS du MP SRF)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10348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Traitements thermiques</a:t>
                      </a:r>
                    </a:p>
                    <a:p>
                      <a:pPr marL="0" marR="0" lvl="0" indent="0" algn="ctr" defTabSz="10348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Conditionnement des surfaces</a:t>
                      </a:r>
                    </a:p>
                    <a:p>
                      <a:pPr marL="0" marR="0" lvl="0" indent="0" algn="ctr" defTabSz="10348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Nettoyage plasma, UV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002060"/>
                          </a:solidFill>
                        </a:rPr>
                        <a:t>Traitements </a:t>
                      </a:r>
                    </a:p>
                    <a:p>
                      <a:pPr algn="ctr"/>
                      <a:r>
                        <a:rPr lang="fr-FR" sz="1400" b="1" dirty="0">
                          <a:solidFill>
                            <a:srgbClr val="002060"/>
                          </a:solidFill>
                        </a:rPr>
                        <a:t>de surface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5524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002060"/>
                          </a:solidFill>
                        </a:rPr>
                        <a:t>Couches</a:t>
                      </a:r>
                      <a:r>
                        <a:rPr lang="fr-FR" sz="1400" b="1" baseline="0" dirty="0">
                          <a:solidFill>
                            <a:srgbClr val="002060"/>
                          </a:solidFill>
                        </a:rPr>
                        <a:t> minces</a:t>
                      </a:r>
                      <a:endParaRPr lang="fr-FR" sz="1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Matériaux alternatifs :</a:t>
                      </a:r>
                    </a:p>
                    <a:p>
                      <a:r>
                        <a:rPr lang="fr-FR" sz="1200" dirty="0"/>
                        <a:t>multicouches supraconductrices S-I-S</a:t>
                      </a:r>
                    </a:p>
                    <a:p>
                      <a:r>
                        <a:rPr lang="fr-FR" sz="1200" i="1" dirty="0"/>
                        <a:t>(Projet AXE SRF du MP SRF)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10348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i="0" dirty="0" err="1"/>
                        <a:t>TiN</a:t>
                      </a:r>
                      <a:r>
                        <a:rPr lang="fr-FR" sz="1200" i="0" dirty="0"/>
                        <a:t>, Carbone amorphe, NEG</a:t>
                      </a:r>
                    </a:p>
                    <a:p>
                      <a:pPr marL="0" marR="0" lvl="0" indent="0" algn="ctr" defTabSz="10348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i="1" dirty="0"/>
                        <a:t>(Projet MULTIPAC du MP SRF + CNRS 80PRIME)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002060"/>
                          </a:solidFill>
                        </a:rPr>
                        <a:t>Couches</a:t>
                      </a:r>
                      <a:r>
                        <a:rPr lang="fr-FR" sz="1400" b="1" baseline="0" dirty="0">
                          <a:solidFill>
                            <a:srgbClr val="002060"/>
                          </a:solidFill>
                        </a:rPr>
                        <a:t> minces</a:t>
                      </a:r>
                      <a:endParaRPr lang="fr-FR" sz="1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0295238"/>
                  </a:ext>
                </a:extLst>
              </a:tr>
            </a:tbl>
          </a:graphicData>
        </a:graphic>
      </p:graphicFrame>
      <p:pic>
        <p:nvPicPr>
          <p:cNvPr id="57" name="Imag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8" y="2917696"/>
            <a:ext cx="1807807" cy="946274"/>
          </a:xfrm>
          <a:prstGeom prst="rect">
            <a:avLst/>
          </a:prstGeom>
        </p:spPr>
      </p:pic>
      <p:pic>
        <p:nvPicPr>
          <p:cNvPr id="58" name="Picture 7" descr="BS"/>
          <p:cNvPicPr>
            <a:picLocks noChangeAspect="1" noChangeArrowheads="1"/>
          </p:cNvPicPr>
          <p:nvPr/>
        </p:nvPicPr>
        <p:blipFill rotWithShape="1">
          <a:blip r:embed="rId3" cstate="print"/>
          <a:srcRect b="7171"/>
          <a:stretch/>
        </p:blipFill>
        <p:spPr bwMode="auto">
          <a:xfrm>
            <a:off x="9968726" y="2507176"/>
            <a:ext cx="1061504" cy="130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 descr="C:\Users\sattonnay\AppData\Local\Microsoft\Windows\INetCache\Content.Word\logo MAVERICS V1(1)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287" y="112"/>
            <a:ext cx="1292270" cy="71670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539" y="5718697"/>
            <a:ext cx="121053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-Participation à des projets de conception / construction d'accélérateurs du Pôle (ESS, MYRRHA, </a:t>
            </a:r>
            <a:r>
              <a:rPr lang="fr-FR" altLang="fr-FR" sz="1600" dirty="0"/>
              <a:t>PIP2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dirty="0"/>
              <a:t>-Participation au Groupe Transverse FATI (fabrication additive métallique)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/</a:t>
            </a:r>
            <a:r>
              <a:rPr kumimoji="0" lang="fr-FR" altLang="fr-FR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Projet FABBAC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8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5534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</p:spTree>
    <p:extLst>
      <p:ext uri="{BB962C8B-B14F-4D97-AF65-F5344CB8AC3E}">
        <p14:creationId xmlns:p14="http://schemas.microsoft.com/office/powerpoint/2010/main" val="111752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>
                <a:latin typeface="+mn-lt"/>
              </a:rPr>
              <a:t>Plan</a:t>
            </a:r>
          </a:p>
        </p:txBody>
      </p:sp>
      <p:sp>
        <p:nvSpPr>
          <p:cNvPr id="5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5534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  <p:sp>
        <p:nvSpPr>
          <p:cNvPr id="6" name="Espace réservé du contenu 3"/>
          <p:cNvSpPr>
            <a:spLocks noGrp="1"/>
          </p:cNvSpPr>
          <p:nvPr>
            <p:ph sz="half" idx="2"/>
          </p:nvPr>
        </p:nvSpPr>
        <p:spPr>
          <a:xfrm>
            <a:off x="142240" y="1884839"/>
            <a:ext cx="11927840" cy="3685030"/>
          </a:xfrm>
        </p:spPr>
        <p:txBody>
          <a:bodyPr/>
          <a:lstStyle/>
          <a:p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Contexte équipe MAVERICS-IJCLAB/IN2P3</a:t>
            </a:r>
          </a:p>
          <a:p>
            <a:r>
              <a:rPr lang="fr-FR" b="1" dirty="0"/>
              <a:t>Présentation plateforme </a:t>
            </a:r>
            <a:r>
              <a:rPr lang="fr-FR" b="1" dirty="0" err="1"/>
              <a:t>Vide&amp;Surfaces</a:t>
            </a:r>
            <a:endParaRPr lang="fr-FR" b="1" dirty="0"/>
          </a:p>
          <a:p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Exemple : NEG</a:t>
            </a:r>
          </a:p>
          <a:p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Collaboration CERN 2018-2020 : mesures </a:t>
            </a:r>
            <a:r>
              <a:rPr lang="fr-FR" b="1" dirty="0" err="1">
                <a:solidFill>
                  <a:schemeClr val="bg1">
                    <a:lumMod val="85000"/>
                  </a:schemeClr>
                </a:solidFill>
              </a:rPr>
              <a:t>VPS+désorption</a:t>
            </a:r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 ionique</a:t>
            </a:r>
          </a:p>
          <a:p>
            <a:r>
              <a:rPr lang="fr-FR" b="1" dirty="0" smtClean="0">
                <a:solidFill>
                  <a:schemeClr val="bg1">
                    <a:lumMod val="85000"/>
                  </a:schemeClr>
                </a:solidFill>
              </a:rPr>
              <a:t>Simulation Vide dynamique DYVACS</a:t>
            </a:r>
          </a:p>
          <a:p>
            <a:r>
              <a:rPr lang="fr-FR" b="1" dirty="0" smtClean="0">
                <a:solidFill>
                  <a:schemeClr val="bg1">
                    <a:lumMod val="85000"/>
                  </a:schemeClr>
                </a:solidFill>
              </a:rPr>
              <a:t>Propositions</a:t>
            </a:r>
            <a:endParaRPr lang="fr-FR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88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WP_20151110_003.jpg">
            <a:extLst>
              <a:ext uri="{FF2B5EF4-FFF2-40B4-BE49-F238E27FC236}">
                <a16:creationId xmlns:a16="http://schemas.microsoft.com/office/drawing/2014/main" id="{B2F76402-0664-485D-85AC-108BAEA6C1B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31523"/>
          <a:stretch>
            <a:fillRect/>
          </a:stretch>
        </p:blipFill>
        <p:spPr>
          <a:xfrm>
            <a:off x="9097621" y="1433464"/>
            <a:ext cx="1348509" cy="160827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BA93DF5-726C-4C20-9BF9-5816E1C5D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68" y="1434520"/>
            <a:ext cx="1798193" cy="15640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BCA577-AA56-4151-A84F-D03AEE90E51C}"/>
              </a:ext>
            </a:extLst>
          </p:cNvPr>
          <p:cNvSpPr/>
          <p:nvPr/>
        </p:nvSpPr>
        <p:spPr>
          <a:xfrm>
            <a:off x="98001" y="1121028"/>
            <a:ext cx="4449604" cy="301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358" b="1" dirty="0" err="1">
                <a:solidFill>
                  <a:schemeClr val="accent2"/>
                </a:solidFill>
              </a:rPr>
              <a:t>Secondary</a:t>
            </a:r>
            <a:r>
              <a:rPr lang="fr-FR" altLang="fr-FR" sz="1358" b="1" dirty="0">
                <a:solidFill>
                  <a:schemeClr val="accent2"/>
                </a:solidFill>
              </a:rPr>
              <a:t> Electron </a:t>
            </a:r>
            <a:r>
              <a:rPr lang="fr-FR" altLang="fr-FR" sz="1358" b="1" dirty="0" err="1">
                <a:solidFill>
                  <a:schemeClr val="accent2"/>
                </a:solidFill>
              </a:rPr>
              <a:t>Yield</a:t>
            </a:r>
            <a:r>
              <a:rPr lang="fr-FR" altLang="fr-FR" sz="1358" b="1" dirty="0">
                <a:solidFill>
                  <a:schemeClr val="accent2"/>
                </a:solidFill>
              </a:rPr>
              <a:t> (SEY) 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F5ADD51A-C52E-438D-A24F-69F430F015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85" r="11052"/>
          <a:stretch/>
        </p:blipFill>
        <p:spPr>
          <a:xfrm>
            <a:off x="2090803" y="1469196"/>
            <a:ext cx="1798193" cy="1397348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700C64A1-C26E-4F4D-AFA3-D72971CD8A64}"/>
              </a:ext>
            </a:extLst>
          </p:cNvPr>
          <p:cNvSpPr txBox="1"/>
          <p:nvPr/>
        </p:nvSpPr>
        <p:spPr>
          <a:xfrm>
            <a:off x="2047728" y="2789292"/>
            <a:ext cx="1624930" cy="231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5" dirty="0"/>
              <a:t>Thèse S. </a:t>
            </a:r>
            <a:r>
              <a:rPr lang="fr-FR" sz="905" dirty="0" err="1"/>
              <a:t>Bilgen</a:t>
            </a:r>
            <a:endParaRPr lang="fr-FR" sz="905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22BF7E6-56AA-4145-9689-682A86FC4626}"/>
              </a:ext>
            </a:extLst>
          </p:cNvPr>
          <p:cNvSpPr txBox="1"/>
          <p:nvPr/>
        </p:nvSpPr>
        <p:spPr>
          <a:xfrm>
            <a:off x="9484184" y="1090626"/>
            <a:ext cx="2200351" cy="301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8" b="1" dirty="0">
                <a:solidFill>
                  <a:schemeClr val="accent2"/>
                </a:solidFill>
              </a:rPr>
              <a:t>Confocal Microscope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7762D199-0B25-47EE-992F-74EA8B1E1104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48" y="1433464"/>
            <a:ext cx="1641979" cy="1656818"/>
          </a:xfrm>
          <a:prstGeom prst="rect">
            <a:avLst/>
          </a:prstGeom>
        </p:spPr>
      </p:pic>
      <p:pic>
        <p:nvPicPr>
          <p:cNvPr id="33" name="Image 32" descr="WP_20151110_006.jpg">
            <a:extLst>
              <a:ext uri="{FF2B5EF4-FFF2-40B4-BE49-F238E27FC236}">
                <a16:creationId xmlns:a16="http://schemas.microsoft.com/office/drawing/2014/main" id="{96C24B6A-214B-416C-989C-D335FF294A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5102" y="3853076"/>
            <a:ext cx="1493985" cy="195250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CEEEF9A-74C0-4140-BDD1-7A1D1031C828}"/>
              </a:ext>
            </a:extLst>
          </p:cNvPr>
          <p:cNvSpPr/>
          <p:nvPr/>
        </p:nvSpPr>
        <p:spPr>
          <a:xfrm>
            <a:off x="-1035372" y="5820358"/>
            <a:ext cx="2651628" cy="440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r>
              <a:rPr lang="fr-FR" sz="1132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old"/>
                <a:cs typeface="Times New Roman" pitchFamily="18" charset="0"/>
              </a:rPr>
              <a:t>Compact SIMS </a:t>
            </a:r>
            <a:r>
              <a:rPr lang="fr-FR" sz="1132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old"/>
                <a:cs typeface="Times New Roman" pitchFamily="18" charset="0"/>
              </a:rPr>
              <a:t>Hiden</a:t>
            </a:r>
            <a:r>
              <a:rPr lang="fr-FR" sz="1132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old"/>
                <a:cs typeface="Times New Roman" pitchFamily="18" charset="0"/>
              </a:rPr>
              <a:t> </a:t>
            </a:r>
            <a:r>
              <a:rPr lang="fr-FR" sz="1132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old"/>
                <a:cs typeface="Times New Roman" pitchFamily="18" charset="0"/>
              </a:rPr>
              <a:t>Analytical</a:t>
            </a:r>
            <a:endParaRPr lang="fr-FR" sz="1132" b="1" dirty="0">
              <a:effectLst>
                <a:outerShdw blurRad="38100" dist="38100" dir="2700000" algn="tl">
                  <a:srgbClr val="C0C0C0"/>
                </a:outerShdw>
              </a:effectLst>
              <a:latin typeface="Arial Bold"/>
              <a:cs typeface="Times New Roman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75908B2-9AFC-4616-87DE-6793BC3DEA60}"/>
              </a:ext>
            </a:extLst>
          </p:cNvPr>
          <p:cNvSpPr/>
          <p:nvPr/>
        </p:nvSpPr>
        <p:spPr>
          <a:xfrm>
            <a:off x="18549" y="3340383"/>
            <a:ext cx="3918096" cy="301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3">
              <a:buClr>
                <a:srgbClr val="000000"/>
              </a:buClr>
              <a:defRPr/>
            </a:pPr>
            <a:r>
              <a:rPr lang="fr-FR" altLang="fr-FR" sz="1358" b="1" kern="0" dirty="0" err="1">
                <a:solidFill>
                  <a:schemeClr val="accent2"/>
                </a:solidFill>
                <a:latin typeface="Arial"/>
                <a:cs typeface="Arial"/>
                <a:sym typeface="Arial"/>
              </a:rPr>
              <a:t>Secondary</a:t>
            </a:r>
            <a:r>
              <a:rPr lang="fr-FR" altLang="fr-FR" sz="1358" b="1" kern="0" dirty="0">
                <a:solidFill>
                  <a:schemeClr val="accent2"/>
                </a:solidFill>
                <a:latin typeface="Arial"/>
                <a:cs typeface="Arial"/>
                <a:sym typeface="Arial"/>
              </a:rPr>
              <a:t> Ion Mass </a:t>
            </a:r>
            <a:r>
              <a:rPr lang="fr-FR" altLang="fr-FR" sz="1358" b="1" kern="0" dirty="0" err="1">
                <a:solidFill>
                  <a:schemeClr val="accent2"/>
                </a:solidFill>
                <a:latin typeface="Arial"/>
                <a:cs typeface="Arial"/>
                <a:sym typeface="Arial"/>
              </a:rPr>
              <a:t>Spectrometry</a:t>
            </a:r>
            <a:r>
              <a:rPr lang="fr-FR" altLang="fr-FR" sz="1358" b="1" kern="0" dirty="0">
                <a:solidFill>
                  <a:schemeClr val="accent2"/>
                </a:solidFill>
                <a:latin typeface="Arial"/>
                <a:cs typeface="Arial"/>
                <a:sym typeface="Arial"/>
              </a:rPr>
              <a:t> (SIMS)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874CDFB-312D-426D-8293-0D2E0A735A99}"/>
              </a:ext>
            </a:extLst>
          </p:cNvPr>
          <p:cNvSpPr txBox="1"/>
          <p:nvPr/>
        </p:nvSpPr>
        <p:spPr>
          <a:xfrm>
            <a:off x="1737033" y="5788980"/>
            <a:ext cx="2067951" cy="44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32" b="1" dirty="0"/>
              <a:t>Profile of bi-layer </a:t>
            </a:r>
            <a:r>
              <a:rPr lang="fr-FR" sz="1132" b="1" dirty="0" err="1"/>
              <a:t>TiN</a:t>
            </a:r>
            <a:r>
              <a:rPr lang="fr-FR" sz="1132" b="1" dirty="0"/>
              <a:t>/Al2O3/Nb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D29A3A36-3D30-449B-9C99-0C3EFBEC37A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841" y="1433523"/>
            <a:ext cx="2120858" cy="1620827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39B287E6-FBC7-46B5-838A-792F673B5A62}"/>
              </a:ext>
            </a:extLst>
          </p:cNvPr>
          <p:cNvSpPr txBox="1"/>
          <p:nvPr/>
        </p:nvSpPr>
        <p:spPr>
          <a:xfrm>
            <a:off x="6389053" y="1036266"/>
            <a:ext cx="2728489" cy="336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5">
              <a:spcBef>
                <a:spcPct val="50000"/>
              </a:spcBef>
            </a:pPr>
            <a:r>
              <a:rPr lang="fr-FR" sz="1584" b="1" dirty="0">
                <a:solidFill>
                  <a:schemeClr val="accent2"/>
                </a:solidFill>
              </a:rPr>
              <a:t>NEG </a:t>
            </a:r>
            <a:r>
              <a:rPr lang="fr-FR" sz="1584" b="1" dirty="0" err="1">
                <a:solidFill>
                  <a:schemeClr val="accent2"/>
                </a:solidFill>
              </a:rPr>
              <a:t>coating</a:t>
            </a:r>
            <a:r>
              <a:rPr lang="fr-FR" sz="1584" b="1" dirty="0">
                <a:solidFill>
                  <a:schemeClr val="accent2"/>
                </a:solidFill>
              </a:rPr>
              <a:t> </a:t>
            </a:r>
            <a:r>
              <a:rPr lang="fr-FR" sz="1584" b="1" dirty="0" err="1">
                <a:solidFill>
                  <a:schemeClr val="accent2"/>
                </a:solidFill>
              </a:rPr>
              <a:t>chamber</a:t>
            </a:r>
            <a:r>
              <a:rPr lang="fr-FR" sz="1584" b="1" dirty="0">
                <a:solidFill>
                  <a:schemeClr val="accent2"/>
                </a:solidFill>
              </a:rPr>
              <a:t> (</a:t>
            </a:r>
            <a:r>
              <a:rPr lang="fr-FR" sz="1584" b="1" dirty="0" err="1">
                <a:solidFill>
                  <a:schemeClr val="accent2"/>
                </a:solidFill>
              </a:rPr>
              <a:t>Ti,Zr,V</a:t>
            </a:r>
            <a:r>
              <a:rPr lang="fr-FR" sz="1584" b="1" dirty="0">
                <a:solidFill>
                  <a:schemeClr val="accent2"/>
                </a:solidFill>
              </a:rPr>
              <a:t>)  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F840BAF5-95A8-4625-9911-1F373E2458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720" y="5208412"/>
            <a:ext cx="1522142" cy="1194337"/>
          </a:xfrm>
          <a:prstGeom prst="rect">
            <a:avLst/>
          </a:prstGeom>
        </p:spPr>
      </p:pic>
      <p:sp>
        <p:nvSpPr>
          <p:cNvPr id="41" name="Text Box 30">
            <a:extLst>
              <a:ext uri="{FF2B5EF4-FFF2-40B4-BE49-F238E27FC236}">
                <a16:creationId xmlns:a16="http://schemas.microsoft.com/office/drawing/2014/main" id="{A8A42D37-6D28-4CDF-B9F8-E00EA73A1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2517" y="4802865"/>
            <a:ext cx="4277788" cy="301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fr-FR" sz="1358" b="1" dirty="0">
                <a:solidFill>
                  <a:schemeClr val="accent2"/>
                </a:solidFill>
              </a:rPr>
              <a:t>X-ray </a:t>
            </a:r>
            <a:r>
              <a:rPr lang="fr-FR" altLang="fr-FR" sz="1358" b="1" dirty="0" err="1">
                <a:solidFill>
                  <a:schemeClr val="accent2"/>
                </a:solidFill>
              </a:rPr>
              <a:t>difractometer</a:t>
            </a:r>
            <a:endParaRPr lang="fr-FR" altLang="fr-FR" sz="1358" b="1" dirty="0">
              <a:solidFill>
                <a:schemeClr val="accent2"/>
              </a:solidFill>
            </a:endParaRPr>
          </a:p>
        </p:txBody>
      </p:sp>
      <p:pic>
        <p:nvPicPr>
          <p:cNvPr id="42" name="Picture 30" descr="DSC00655">
            <a:extLst>
              <a:ext uri="{FF2B5EF4-FFF2-40B4-BE49-F238E27FC236}">
                <a16:creationId xmlns:a16="http://schemas.microsoft.com/office/drawing/2014/main" id="{125E762E-00E3-4C27-9F9C-EC7E920B7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345" y="3401111"/>
            <a:ext cx="1818892" cy="134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865BFCC8-6D64-4634-991B-290DAB9743FB}"/>
              </a:ext>
            </a:extLst>
          </p:cNvPr>
          <p:cNvSpPr txBox="1"/>
          <p:nvPr/>
        </p:nvSpPr>
        <p:spPr>
          <a:xfrm>
            <a:off x="4171990" y="3068523"/>
            <a:ext cx="4167443" cy="301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8" b="1" dirty="0" err="1">
                <a:solidFill>
                  <a:schemeClr val="accent2"/>
                </a:solidFill>
              </a:rPr>
              <a:t>Heat</a:t>
            </a:r>
            <a:r>
              <a:rPr lang="fr-FR" sz="1358" b="1" dirty="0">
                <a:solidFill>
                  <a:schemeClr val="accent2"/>
                </a:solidFill>
              </a:rPr>
              <a:t> </a:t>
            </a:r>
            <a:r>
              <a:rPr lang="fr-FR" sz="1358" b="1" dirty="0" err="1">
                <a:solidFill>
                  <a:schemeClr val="accent2"/>
                </a:solidFill>
              </a:rPr>
              <a:t>treatment</a:t>
            </a:r>
            <a:r>
              <a:rPr lang="fr-FR" sz="1358" b="1" dirty="0">
                <a:solidFill>
                  <a:schemeClr val="accent2"/>
                </a:solidFill>
              </a:rPr>
              <a:t> (H2)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3F01CC-6B8F-4C7C-AB85-571633D1ED41}"/>
              </a:ext>
            </a:extLst>
          </p:cNvPr>
          <p:cNvSpPr/>
          <p:nvPr/>
        </p:nvSpPr>
        <p:spPr>
          <a:xfrm>
            <a:off x="2510243" y="462737"/>
            <a:ext cx="7555554" cy="510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358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en-US" sz="1358" b="1" dirty="0">
                <a:solidFill>
                  <a:srgbClr val="000000"/>
                </a:solidFill>
                <a:latin typeface="Calibri" panose="020F0502020204030204" pitchFamily="34" charset="0"/>
              </a:rPr>
              <a:t>dedicated to characterization and surface analysis of materials used in accelerator technology </a:t>
            </a:r>
            <a:endParaRPr lang="en-US" sz="1358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4" name="Picture 2" descr="IMG_0161">
            <a:extLst>
              <a:ext uri="{FF2B5EF4-FFF2-40B4-BE49-F238E27FC236}">
                <a16:creationId xmlns:a16="http://schemas.microsoft.com/office/drawing/2014/main" id="{67797325-065A-4D93-8534-8451878DE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141" y="1404117"/>
            <a:ext cx="1734166" cy="139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 Box 7">
            <a:extLst>
              <a:ext uri="{FF2B5EF4-FFF2-40B4-BE49-F238E27FC236}">
                <a16:creationId xmlns:a16="http://schemas.microsoft.com/office/drawing/2014/main" id="{1FCA7AF6-1109-4058-A118-B9D1DB171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688" y="1029152"/>
            <a:ext cx="1854005" cy="33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</a:pPr>
            <a:r>
              <a:rPr lang="fr-FR" altLang="fr-FR" sz="1584" b="1" dirty="0" err="1">
                <a:solidFill>
                  <a:schemeClr val="accent2"/>
                </a:solidFill>
              </a:rPr>
              <a:t>outgassing</a:t>
            </a:r>
            <a:r>
              <a:rPr lang="fr-FR" altLang="fr-FR" sz="1584" b="1" dirty="0">
                <a:solidFill>
                  <a:schemeClr val="accent2"/>
                </a:solidFill>
              </a:rPr>
              <a:t> rate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E2115BE5-03F6-472C-87F8-C4C3E67AC1D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2224"/>
          <a:stretch/>
        </p:blipFill>
        <p:spPr>
          <a:xfrm>
            <a:off x="6523601" y="5437355"/>
            <a:ext cx="1722966" cy="933443"/>
          </a:xfrm>
          <a:prstGeom prst="rect">
            <a:avLst/>
          </a:prstGeom>
        </p:spPr>
      </p:pic>
      <p:pic>
        <p:nvPicPr>
          <p:cNvPr id="52" name="Picture 12" descr="TemplateImage">
            <a:extLst>
              <a:ext uri="{FF2B5EF4-FFF2-40B4-BE49-F238E27FC236}">
                <a16:creationId xmlns:a16="http://schemas.microsoft.com/office/drawing/2014/main" id="{7C1F7AB4-3415-4D18-A0BA-278CB7EF2842}"/>
              </a:ext>
            </a:extLst>
          </p:cNvPr>
          <p:cNvPicPr/>
          <p:nvPr/>
        </p:nvPicPr>
        <p:blipFill rotWithShape="1">
          <a:blip r:embed="rId13" cstate="print"/>
          <a:srcRect r="603"/>
          <a:stretch/>
        </p:blipFill>
        <p:spPr>
          <a:xfrm>
            <a:off x="8636942" y="5341728"/>
            <a:ext cx="1580494" cy="1187110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D39999A4-9117-4192-918B-0A4BF4B245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46130" y="5362582"/>
            <a:ext cx="1499135" cy="117432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BD84BAB6-3B4A-4AAF-8230-CDA47DB5506D}"/>
              </a:ext>
            </a:extLst>
          </p:cNvPr>
          <p:cNvSpPr/>
          <p:nvPr/>
        </p:nvSpPr>
        <p:spPr>
          <a:xfrm>
            <a:off x="9179284" y="3226604"/>
            <a:ext cx="3205115" cy="301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58" b="1" dirty="0">
                <a:solidFill>
                  <a:schemeClr val="accent2"/>
                </a:solidFill>
              </a:rPr>
              <a:t>scanning </a:t>
            </a:r>
            <a:r>
              <a:rPr lang="fr-FR" sz="1358" b="1" dirty="0" err="1">
                <a:solidFill>
                  <a:schemeClr val="accent2"/>
                </a:solidFill>
              </a:rPr>
              <a:t>electron</a:t>
            </a:r>
            <a:r>
              <a:rPr lang="fr-FR" sz="1358" b="1" dirty="0">
                <a:solidFill>
                  <a:schemeClr val="accent2"/>
                </a:solidFill>
              </a:rPr>
              <a:t> microscope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FDC247C-604F-439D-AD6A-CED92587067C}"/>
              </a:ext>
            </a:extLst>
          </p:cNvPr>
          <p:cNvSpPr/>
          <p:nvPr/>
        </p:nvSpPr>
        <p:spPr>
          <a:xfrm>
            <a:off x="8710290" y="5066506"/>
            <a:ext cx="1577711" cy="2665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132" b="1" dirty="0"/>
              <a:t>Composition (EDS</a:t>
            </a:r>
            <a:r>
              <a:rPr lang="fr-FR" sz="1132" dirty="0">
                <a:sym typeface="Wingdings" panose="05000000000000000000" pitchFamily="2" charset="2"/>
              </a:rPr>
              <a:t>)</a:t>
            </a:r>
            <a:endParaRPr lang="fr-FR" sz="1132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8EAA001-78DB-4DFC-9EB8-32A30182B37C}"/>
              </a:ext>
            </a:extLst>
          </p:cNvPr>
          <p:cNvSpPr txBox="1"/>
          <p:nvPr/>
        </p:nvSpPr>
        <p:spPr>
          <a:xfrm>
            <a:off x="10416667" y="5049091"/>
            <a:ext cx="1590260" cy="3013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32" b="1" dirty="0"/>
              <a:t>Structural (EBSD</a:t>
            </a:r>
            <a:r>
              <a:rPr lang="fr-FR" sz="1358" dirty="0"/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06D323-5423-46BD-8156-17C9AE270A59}"/>
              </a:ext>
            </a:extLst>
          </p:cNvPr>
          <p:cNvSpPr/>
          <p:nvPr/>
        </p:nvSpPr>
        <p:spPr>
          <a:xfrm>
            <a:off x="9002852" y="2751474"/>
            <a:ext cx="1443279" cy="2491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019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old"/>
                <a:cs typeface="Times New Roman" pitchFamily="18" charset="0"/>
              </a:rPr>
              <a:t>VKX200 de </a:t>
            </a:r>
            <a:r>
              <a:rPr lang="fr-FR" sz="1019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old"/>
                <a:cs typeface="Times New Roman" pitchFamily="18" charset="0"/>
              </a:rPr>
              <a:t>Keyence</a:t>
            </a:r>
            <a:endParaRPr lang="fr-FR" sz="1019" b="1" dirty="0">
              <a:effectLst>
                <a:outerShdw blurRad="38100" dist="38100" dir="2700000" algn="tl">
                  <a:srgbClr val="C0C0C0"/>
                </a:outerShdw>
              </a:effectLst>
              <a:latin typeface="Arial Bold"/>
              <a:cs typeface="Times New Roman" pitchFamily="18" charset="0"/>
            </a:endParaRPr>
          </a:p>
        </p:txBody>
      </p:sp>
      <p:pic>
        <p:nvPicPr>
          <p:cNvPr id="57" name="Espace réservé du contenu 7">
            <a:extLst>
              <a:ext uri="{FF2B5EF4-FFF2-40B4-BE49-F238E27FC236}">
                <a16:creationId xmlns:a16="http://schemas.microsoft.com/office/drawing/2014/main" id="{2F5A8188-F453-4832-B6CD-466B5E879A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5"/>
          <a:stretch>
            <a:fillRect/>
          </a:stretch>
        </p:blipFill>
        <p:spPr>
          <a:xfrm>
            <a:off x="6437153" y="3452648"/>
            <a:ext cx="1902279" cy="1264402"/>
          </a:xfrm>
        </p:spPr>
      </p:pic>
      <p:sp>
        <p:nvSpPr>
          <p:cNvPr id="58" name="Text Box 7">
            <a:extLst>
              <a:ext uri="{FF2B5EF4-FFF2-40B4-BE49-F238E27FC236}">
                <a16:creationId xmlns:a16="http://schemas.microsoft.com/office/drawing/2014/main" id="{F394C49D-829A-4E70-837F-10D85E331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4668" y="3091089"/>
            <a:ext cx="2728489" cy="33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</a:pPr>
            <a:r>
              <a:rPr lang="fr-FR" altLang="fr-FR" sz="1584" b="1" dirty="0">
                <a:solidFill>
                  <a:schemeClr val="accent2"/>
                </a:solidFill>
              </a:rPr>
              <a:t> </a:t>
            </a:r>
            <a:r>
              <a:rPr lang="fr-FR" altLang="fr-FR" sz="1584" b="1" dirty="0" err="1">
                <a:solidFill>
                  <a:schemeClr val="accent2"/>
                </a:solidFill>
              </a:rPr>
              <a:t>molecular</a:t>
            </a:r>
            <a:r>
              <a:rPr lang="fr-FR" altLang="fr-FR" sz="1584" b="1" dirty="0">
                <a:solidFill>
                  <a:schemeClr val="accent2"/>
                </a:solidFill>
              </a:rPr>
              <a:t> </a:t>
            </a:r>
            <a:r>
              <a:rPr lang="fr-FR" altLang="fr-FR" sz="1584" b="1" dirty="0" err="1">
                <a:solidFill>
                  <a:schemeClr val="accent2"/>
                </a:solidFill>
              </a:rPr>
              <a:t>desorption</a:t>
            </a:r>
            <a:r>
              <a:rPr lang="fr-FR" altLang="fr-FR" sz="1584" b="1" dirty="0">
                <a:solidFill>
                  <a:schemeClr val="accent2"/>
                </a:solidFill>
              </a:rPr>
              <a:t> </a:t>
            </a:r>
            <a:r>
              <a:rPr lang="fr-FR" altLang="fr-FR" sz="1584" b="1" dirty="0" err="1">
                <a:solidFill>
                  <a:schemeClr val="accent2"/>
                </a:solidFill>
              </a:rPr>
              <a:t>energy</a:t>
            </a:r>
            <a:endParaRPr lang="fr-FR" altLang="fr-FR" sz="1584" b="1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067D3A-5B4F-47F1-9932-D232A10275BB}"/>
              </a:ext>
            </a:extLst>
          </p:cNvPr>
          <p:cNvSpPr/>
          <p:nvPr/>
        </p:nvSpPr>
        <p:spPr>
          <a:xfrm>
            <a:off x="10571544" y="1445667"/>
            <a:ext cx="1260281" cy="26654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132" dirty="0"/>
              <a:t>surface </a:t>
            </a:r>
            <a:r>
              <a:rPr lang="fr-FR" sz="1132" dirty="0" err="1"/>
              <a:t>roughness</a:t>
            </a:r>
            <a:endParaRPr lang="fr-FR" sz="1132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7CB7F5A-5688-40AC-B92B-94E63CC61539}"/>
              </a:ext>
            </a:extLst>
          </p:cNvPr>
          <p:cNvSpPr/>
          <p:nvPr/>
        </p:nvSpPr>
        <p:spPr>
          <a:xfrm>
            <a:off x="6547646" y="5080810"/>
            <a:ext cx="1698922" cy="4407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132" dirty="0"/>
              <a:t>Surface Structure and Texture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A48ABA5-C75F-4186-B8C3-AB41F6794D0E}"/>
              </a:ext>
            </a:extLst>
          </p:cNvPr>
          <p:cNvSpPr txBox="1"/>
          <p:nvPr/>
        </p:nvSpPr>
        <p:spPr>
          <a:xfrm>
            <a:off x="1949217" y="166321"/>
            <a:ext cx="6973940" cy="405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37" b="1" dirty="0"/>
              <a:t>Equipment of the V&amp;S Platform (</a:t>
            </a:r>
            <a:r>
              <a:rPr lang="fr-FR" sz="1584" b="1" dirty="0" err="1"/>
              <a:t>some</a:t>
            </a:r>
            <a:r>
              <a:rPr lang="fr-FR" sz="1584" b="1" dirty="0"/>
              <a:t> </a:t>
            </a:r>
            <a:r>
              <a:rPr lang="fr-FR" sz="1584" b="1" dirty="0" err="1"/>
              <a:t>Examples</a:t>
            </a:r>
            <a:r>
              <a:rPr lang="fr-FR" sz="1584" b="1" dirty="0"/>
              <a:t>) 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BF50ED6C-875A-4C7B-A847-4FAAA19BA31C}"/>
              </a:ext>
            </a:extLst>
          </p:cNvPr>
          <p:cNvSpPr txBox="1"/>
          <p:nvPr/>
        </p:nvSpPr>
        <p:spPr>
          <a:xfrm>
            <a:off x="9097622" y="145887"/>
            <a:ext cx="3118559" cy="4058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37" b="1" dirty="0">
                <a:solidFill>
                  <a:schemeClr val="bg1"/>
                </a:solidFill>
              </a:rPr>
              <a:t>Pôle accélérateurs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9943" y="3722656"/>
            <a:ext cx="2259546" cy="2069408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700C64A1-C26E-4F4D-AFA3-D72971CD8A64}"/>
              </a:ext>
            </a:extLst>
          </p:cNvPr>
          <p:cNvSpPr txBox="1"/>
          <p:nvPr/>
        </p:nvSpPr>
        <p:spPr>
          <a:xfrm>
            <a:off x="1767363" y="6191972"/>
            <a:ext cx="1624930" cy="231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5" dirty="0"/>
              <a:t>Thèse S. </a:t>
            </a:r>
            <a:r>
              <a:rPr lang="fr-FR" sz="905" dirty="0" err="1"/>
              <a:t>Birra</a:t>
            </a:r>
            <a:endParaRPr lang="fr-FR" sz="905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077" y="3599879"/>
            <a:ext cx="1869928" cy="140244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461" y="3663170"/>
            <a:ext cx="1785540" cy="1339155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D6F4FF87-6223-4B79-86BC-F681F7D263CD}"/>
              </a:ext>
            </a:extLst>
          </p:cNvPr>
          <p:cNvSpPr txBox="1"/>
          <p:nvPr/>
        </p:nvSpPr>
        <p:spPr>
          <a:xfrm>
            <a:off x="8662113" y="136974"/>
            <a:ext cx="3568035" cy="4058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37" b="1" dirty="0">
                <a:solidFill>
                  <a:schemeClr val="bg1"/>
                </a:solidFill>
              </a:rPr>
              <a:t>Accelerator </a:t>
            </a:r>
            <a:r>
              <a:rPr lang="fr-FR" sz="2037" b="1" dirty="0" err="1">
                <a:solidFill>
                  <a:schemeClr val="bg1"/>
                </a:solidFill>
              </a:rPr>
              <a:t>Department</a:t>
            </a:r>
            <a:endParaRPr lang="fr-FR" sz="2037" b="1" dirty="0">
              <a:solidFill>
                <a:schemeClr val="bg1"/>
              </a:solidFill>
            </a:endParaRPr>
          </a:p>
        </p:txBody>
      </p:sp>
      <p:sp>
        <p:nvSpPr>
          <p:cNvPr id="51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5534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</p:spTree>
    <p:extLst>
      <p:ext uri="{BB962C8B-B14F-4D97-AF65-F5344CB8AC3E}">
        <p14:creationId xmlns:p14="http://schemas.microsoft.com/office/powerpoint/2010/main" val="333633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7827" y="169222"/>
            <a:ext cx="7741975" cy="488967"/>
          </a:xfrm>
        </p:spPr>
        <p:txBody>
          <a:bodyPr>
            <a:normAutofit fontScale="90000"/>
          </a:bodyPr>
          <a:lstStyle/>
          <a:p>
            <a:r>
              <a:rPr lang="fr-FR" dirty="0"/>
              <a:t>Emission électronique secondaire / Analyses de surfaces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2"/>
          </p:nvPr>
        </p:nvSpPr>
        <p:spPr>
          <a:xfrm>
            <a:off x="196653" y="1027439"/>
            <a:ext cx="2714639" cy="371399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811" b="1" dirty="0" err="1">
                <a:solidFill>
                  <a:srgbClr val="00294B"/>
                </a:solidFill>
              </a:rPr>
              <a:t>Bâti</a:t>
            </a:r>
            <a:r>
              <a:rPr lang="en-US" sz="1811" b="1" dirty="0">
                <a:solidFill>
                  <a:srgbClr val="00294B"/>
                </a:solidFill>
              </a:rPr>
              <a:t> </a:t>
            </a:r>
            <a:r>
              <a:rPr lang="en-US" sz="1811" b="1" dirty="0" err="1">
                <a:solidFill>
                  <a:srgbClr val="00294B"/>
                </a:solidFill>
              </a:rPr>
              <a:t>mesure</a:t>
            </a:r>
            <a:r>
              <a:rPr lang="en-US" sz="1811" b="1" dirty="0">
                <a:solidFill>
                  <a:srgbClr val="00294B"/>
                </a:solidFill>
              </a:rPr>
              <a:t> SEY</a:t>
            </a:r>
          </a:p>
          <a:p>
            <a:pPr marL="0" indent="0">
              <a:spcBef>
                <a:spcPts val="2263"/>
              </a:spcBef>
              <a:buNone/>
            </a:pPr>
            <a:endParaRPr lang="fr-FR" sz="2263" b="1" dirty="0">
              <a:solidFill>
                <a:srgbClr val="00294B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0" name="Espace réservé du contenu 10"/>
          <p:cNvSpPr>
            <a:spLocks noGrp="1"/>
          </p:cNvSpPr>
          <p:nvPr>
            <p:ph sz="half" idx="2"/>
          </p:nvPr>
        </p:nvSpPr>
        <p:spPr>
          <a:xfrm>
            <a:off x="2787736" y="1027440"/>
            <a:ext cx="3361260" cy="1251318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811" b="1" dirty="0">
                <a:solidFill>
                  <a:srgbClr val="00294B"/>
                </a:solidFill>
              </a:rPr>
              <a:t>ISIS (ICMMO)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11" b="1" dirty="0">
                <a:solidFill>
                  <a:srgbClr val="00294B"/>
                </a:solidFill>
              </a:rPr>
              <a:t>SEY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11" b="1" dirty="0">
                <a:solidFill>
                  <a:srgbClr val="00294B"/>
                </a:solidFill>
              </a:rPr>
              <a:t>+</a:t>
            </a:r>
            <a:r>
              <a:rPr lang="en-US" sz="1811" b="1" dirty="0" err="1">
                <a:solidFill>
                  <a:srgbClr val="00294B"/>
                </a:solidFill>
              </a:rPr>
              <a:t>Analyse</a:t>
            </a:r>
            <a:r>
              <a:rPr lang="en-US" sz="1811" b="1" dirty="0">
                <a:solidFill>
                  <a:srgbClr val="00294B"/>
                </a:solidFill>
              </a:rPr>
              <a:t> de </a:t>
            </a:r>
            <a:r>
              <a:rPr lang="en-US" sz="1811" b="1" dirty="0" smtClean="0">
                <a:solidFill>
                  <a:srgbClr val="00294B"/>
                </a:solidFill>
              </a:rPr>
              <a:t>surfaces/XPS</a:t>
            </a:r>
            <a:endParaRPr lang="en-US" sz="1811" b="1" dirty="0">
              <a:solidFill>
                <a:srgbClr val="00294B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811" b="1" dirty="0">
                <a:solidFill>
                  <a:srgbClr val="00294B"/>
                </a:solidFill>
              </a:rPr>
              <a:t>+ </a:t>
            </a:r>
            <a:r>
              <a:rPr lang="en-US" sz="1811" b="1" dirty="0" err="1">
                <a:solidFill>
                  <a:srgbClr val="00294B"/>
                </a:solidFill>
              </a:rPr>
              <a:t>mesures</a:t>
            </a:r>
            <a:r>
              <a:rPr lang="en-US" sz="1811" b="1" dirty="0">
                <a:solidFill>
                  <a:srgbClr val="00294B"/>
                </a:solidFill>
              </a:rPr>
              <a:t> haute </a:t>
            </a:r>
            <a:r>
              <a:rPr lang="en-US" sz="1811" b="1" dirty="0" smtClean="0">
                <a:solidFill>
                  <a:srgbClr val="00294B"/>
                </a:solidFill>
              </a:rPr>
              <a:t>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11" b="1" dirty="0" smtClean="0">
                <a:solidFill>
                  <a:srgbClr val="00294B"/>
                </a:solidFill>
              </a:rPr>
              <a:t>+</a:t>
            </a:r>
            <a:r>
              <a:rPr lang="en-US" sz="1811" b="1" dirty="0" err="1" smtClean="0">
                <a:solidFill>
                  <a:srgbClr val="00294B"/>
                </a:solidFill>
              </a:rPr>
              <a:t>Conditionnement</a:t>
            </a:r>
            <a:r>
              <a:rPr lang="en-US" sz="1811" b="1" dirty="0" smtClean="0">
                <a:solidFill>
                  <a:srgbClr val="00294B"/>
                </a:solidFill>
              </a:rPr>
              <a:t> NEG in situ </a:t>
            </a:r>
            <a:endParaRPr lang="en-US" sz="1811" b="1" dirty="0">
              <a:solidFill>
                <a:srgbClr val="00294B"/>
              </a:solidFill>
            </a:endParaRPr>
          </a:p>
          <a:p>
            <a:pPr marL="0" indent="0">
              <a:spcBef>
                <a:spcPts val="2263"/>
              </a:spcBef>
              <a:buNone/>
            </a:pPr>
            <a:r>
              <a:rPr lang="fr-FR" sz="2263" b="1" dirty="0" smtClean="0">
                <a:solidFill>
                  <a:srgbClr val="00294B"/>
                </a:solidFill>
              </a:rPr>
              <a:t>e</a:t>
            </a:r>
            <a:endParaRPr lang="fr-FR" sz="2263" b="1" dirty="0">
              <a:solidFill>
                <a:srgbClr val="00294B"/>
              </a:solidFill>
            </a:endParaRPr>
          </a:p>
        </p:txBody>
      </p:sp>
      <p:sp>
        <p:nvSpPr>
          <p:cNvPr id="12" name="Espace réservé du contenu 10"/>
          <p:cNvSpPr>
            <a:spLocks noGrp="1"/>
          </p:cNvSpPr>
          <p:nvPr>
            <p:ph sz="half" idx="2"/>
          </p:nvPr>
        </p:nvSpPr>
        <p:spPr>
          <a:xfrm>
            <a:off x="6206674" y="1094891"/>
            <a:ext cx="3003763" cy="1251318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811" b="1" dirty="0" err="1">
                <a:solidFill>
                  <a:srgbClr val="00294B"/>
                </a:solidFill>
              </a:rPr>
              <a:t>Bâti</a:t>
            </a:r>
            <a:r>
              <a:rPr lang="en-US" sz="1811" b="1" dirty="0">
                <a:solidFill>
                  <a:srgbClr val="00294B"/>
                </a:solidFill>
              </a:rPr>
              <a:t> </a:t>
            </a:r>
            <a:r>
              <a:rPr lang="en-US" sz="1811" b="1" dirty="0" err="1">
                <a:solidFill>
                  <a:srgbClr val="00294B"/>
                </a:solidFill>
              </a:rPr>
              <a:t>multitechnique</a:t>
            </a:r>
            <a:endParaRPr lang="en-US" sz="1811" b="1" dirty="0">
              <a:solidFill>
                <a:srgbClr val="00294B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811" b="1" dirty="0">
                <a:solidFill>
                  <a:srgbClr val="00294B"/>
                </a:solidFill>
              </a:rPr>
              <a:t>SEY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11" b="1" dirty="0">
                <a:solidFill>
                  <a:srgbClr val="00294B"/>
                </a:solidFill>
              </a:rPr>
              <a:t>+</a:t>
            </a:r>
            <a:r>
              <a:rPr lang="en-US" sz="1811" b="1" dirty="0" err="1">
                <a:solidFill>
                  <a:srgbClr val="00294B"/>
                </a:solidFill>
              </a:rPr>
              <a:t>Analyse</a:t>
            </a:r>
            <a:r>
              <a:rPr lang="en-US" sz="1811" b="1" dirty="0">
                <a:solidFill>
                  <a:srgbClr val="00294B"/>
                </a:solidFill>
              </a:rPr>
              <a:t> de surfaces (XPS)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11" b="1" dirty="0">
                <a:solidFill>
                  <a:srgbClr val="00294B"/>
                </a:solidFill>
              </a:rPr>
              <a:t>+</a:t>
            </a:r>
            <a:r>
              <a:rPr lang="en-US" sz="1811" b="1" dirty="0" err="1">
                <a:solidFill>
                  <a:srgbClr val="00294B"/>
                </a:solidFill>
              </a:rPr>
              <a:t>mesures</a:t>
            </a:r>
            <a:r>
              <a:rPr lang="en-US" sz="1811" b="1" dirty="0">
                <a:solidFill>
                  <a:srgbClr val="00294B"/>
                </a:solidFill>
              </a:rPr>
              <a:t> </a:t>
            </a:r>
            <a:r>
              <a:rPr lang="en-US" sz="1811" b="1" dirty="0" err="1">
                <a:solidFill>
                  <a:srgbClr val="00294B"/>
                </a:solidFill>
              </a:rPr>
              <a:t>basse</a:t>
            </a:r>
            <a:r>
              <a:rPr lang="en-US" sz="1811" b="1" dirty="0">
                <a:solidFill>
                  <a:srgbClr val="00294B"/>
                </a:solidFill>
              </a:rPr>
              <a:t> T (10K)</a:t>
            </a:r>
          </a:p>
          <a:p>
            <a:pPr marL="0" indent="0">
              <a:spcBef>
                <a:spcPts val="2263"/>
              </a:spcBef>
              <a:buNone/>
            </a:pPr>
            <a:endParaRPr lang="fr-FR" sz="2263" b="1" dirty="0">
              <a:solidFill>
                <a:srgbClr val="00294B"/>
              </a:solidFill>
            </a:endParaRPr>
          </a:p>
        </p:txBody>
      </p:sp>
      <p:sp>
        <p:nvSpPr>
          <p:cNvPr id="13" name="Espace réservé du contenu 10"/>
          <p:cNvSpPr>
            <a:spLocks noGrp="1"/>
          </p:cNvSpPr>
          <p:nvPr>
            <p:ph sz="half" idx="2"/>
          </p:nvPr>
        </p:nvSpPr>
        <p:spPr>
          <a:xfrm>
            <a:off x="9481224" y="1160515"/>
            <a:ext cx="2332586" cy="595197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811" b="1" dirty="0" err="1">
                <a:solidFill>
                  <a:srgbClr val="00294B"/>
                </a:solidFill>
              </a:rPr>
              <a:t>Analyse</a:t>
            </a:r>
            <a:r>
              <a:rPr lang="en-US" sz="1811" b="1" dirty="0">
                <a:solidFill>
                  <a:srgbClr val="00294B"/>
                </a:solidFill>
              </a:rPr>
              <a:t> de surfaces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11" b="1" dirty="0">
                <a:solidFill>
                  <a:srgbClr val="00294B"/>
                </a:solidFill>
              </a:rPr>
              <a:t>XPS de routine</a:t>
            </a:r>
            <a:endParaRPr lang="fr-FR" sz="2263" b="1" dirty="0">
              <a:solidFill>
                <a:srgbClr val="00294B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BA93DF5-726C-4C20-9BF9-5816E1C5D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45" y="1422134"/>
            <a:ext cx="2253255" cy="195984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5ADD51A-C52E-438D-A24F-69F430F015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85" t="2380" r="17044"/>
          <a:stretch/>
        </p:blipFill>
        <p:spPr>
          <a:xfrm>
            <a:off x="12998" y="3515844"/>
            <a:ext cx="2754726" cy="226741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4F4B7DC-8BEA-4514-90FC-CC323CF72A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17" t="8947" r="1841" b="6838"/>
          <a:stretch/>
        </p:blipFill>
        <p:spPr>
          <a:xfrm>
            <a:off x="9548819" y="1830943"/>
            <a:ext cx="2566265" cy="186044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43BB825-27EF-49E8-AAFB-E58FBFB888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8" t="32664" r="12572" b="6376"/>
          <a:stretch/>
        </p:blipFill>
        <p:spPr>
          <a:xfrm>
            <a:off x="9514149" y="3939320"/>
            <a:ext cx="2427201" cy="148139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1CAB0EE-3405-4D1A-BE81-C4D7E04D87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744" b="4755"/>
          <a:stretch/>
        </p:blipFill>
        <p:spPr>
          <a:xfrm>
            <a:off x="6267441" y="2488607"/>
            <a:ext cx="3174242" cy="205447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/>
          <a:stretch/>
        </p:blipFill>
        <p:spPr>
          <a:xfrm>
            <a:off x="3185447" y="2589389"/>
            <a:ext cx="2647446" cy="2301207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AF12FF5-4EE4-44E1-9FCC-BEE8B707E066}"/>
              </a:ext>
            </a:extLst>
          </p:cNvPr>
          <p:cNvSpPr txBox="1"/>
          <p:nvPr/>
        </p:nvSpPr>
        <p:spPr>
          <a:xfrm>
            <a:off x="8256866" y="5855859"/>
            <a:ext cx="3116704" cy="37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11" b="1" dirty="0">
                <a:solidFill>
                  <a:srgbClr val="FF0000"/>
                </a:solidFill>
              </a:rPr>
              <a:t>EQUIPEX PACIFICS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16E8DA1-4DE9-4503-8FF9-E5FD0F0BD85A}"/>
              </a:ext>
            </a:extLst>
          </p:cNvPr>
          <p:cNvSpPr txBox="1"/>
          <p:nvPr/>
        </p:nvSpPr>
        <p:spPr>
          <a:xfrm>
            <a:off x="6692009" y="5821026"/>
            <a:ext cx="2325106" cy="405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37" dirty="0">
                <a:solidFill>
                  <a:srgbClr val="FF0000"/>
                </a:solidFill>
              </a:rPr>
              <a:t>2022/2023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189053" y="842309"/>
            <a:ext cx="5958751" cy="47847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/>
          </a:p>
        </p:txBody>
      </p:sp>
      <p:pic>
        <p:nvPicPr>
          <p:cNvPr id="19" name="Image 18" descr="C:\Users\sattonnay\AppData\Local\Microsoft\Windows\INetCache\Content.Word\logo_SURFACES_VACUUM_24_03_2021.png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162" y="18270"/>
            <a:ext cx="423497" cy="69326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6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5534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</p:spTree>
    <p:extLst>
      <p:ext uri="{BB962C8B-B14F-4D97-AF65-F5344CB8AC3E}">
        <p14:creationId xmlns:p14="http://schemas.microsoft.com/office/powerpoint/2010/main" val="420336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Plateforme ANDROMEDE </a:t>
            </a:r>
            <a:r>
              <a:rPr lang="fr-FR" dirty="0" err="1"/>
              <a:t>IJCLab</a:t>
            </a:r>
            <a:r>
              <a:rPr lang="fr-FR" dirty="0"/>
              <a:t> : TOF-SIMS</a:t>
            </a:r>
          </a:p>
        </p:txBody>
      </p:sp>
      <p:pic>
        <p:nvPicPr>
          <p:cNvPr id="20" name="Picture 2" descr="D:\Andromede\Logo\logo_andromede_of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69186" y="169777"/>
            <a:ext cx="1666412" cy="444377"/>
          </a:xfrm>
          <a:prstGeom prst="rect">
            <a:avLst/>
          </a:prstGeom>
          <a:noFill/>
        </p:spPr>
      </p:pic>
      <p:grpSp>
        <p:nvGrpSpPr>
          <p:cNvPr id="48" name="Groupe 47"/>
          <p:cNvGrpSpPr/>
          <p:nvPr/>
        </p:nvGrpSpPr>
        <p:grpSpPr>
          <a:xfrm>
            <a:off x="191682" y="842770"/>
            <a:ext cx="6769653" cy="2336557"/>
            <a:chOff x="267755" y="919811"/>
            <a:chExt cx="6769653" cy="2336557"/>
          </a:xfrm>
        </p:grpSpPr>
        <p:sp>
          <p:nvSpPr>
            <p:cNvPr id="8" name="ZoneTexte 7"/>
            <p:cNvSpPr txBox="1"/>
            <p:nvPr/>
          </p:nvSpPr>
          <p:spPr>
            <a:xfrm>
              <a:off x="1035593" y="2157245"/>
              <a:ext cx="14509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prstClr val="white"/>
                  </a:solidFill>
                  <a:latin typeface="Calibri"/>
                </a:rPr>
                <a:t>SuperACO</a:t>
              </a:r>
              <a:endParaRPr lang="en-GB" sz="24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2" descr="D:\Andromède\Photos Andromède EQUIPEX\Image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540"/>
            <a:stretch/>
          </p:blipFill>
          <p:spPr bwMode="auto">
            <a:xfrm>
              <a:off x="267755" y="919811"/>
              <a:ext cx="6769653" cy="1965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5964792" y="1228502"/>
              <a:ext cx="946093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700" b="1" dirty="0">
                  <a:solidFill>
                    <a:prstClr val="black"/>
                  </a:solidFill>
                  <a:latin typeface="Calibri"/>
                </a:rPr>
                <a:t>3 MV</a:t>
              </a:r>
            </a:p>
          </p:txBody>
        </p:sp>
        <p:sp>
          <p:nvSpPr>
            <p:cNvPr id="17" name="Flèche gauche 16"/>
            <p:cNvSpPr/>
            <p:nvPr/>
          </p:nvSpPr>
          <p:spPr bwMode="auto">
            <a:xfrm>
              <a:off x="5136805" y="2183750"/>
              <a:ext cx="672741" cy="196009"/>
            </a:xfrm>
            <a:prstGeom prst="lef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1350">
                <a:latin typeface="Arial" charset="0"/>
              </a:endParaRPr>
            </a:p>
          </p:txBody>
        </p:sp>
        <p:sp>
          <p:nvSpPr>
            <p:cNvPr id="18" name="Flèche gauche 17"/>
            <p:cNvSpPr/>
            <p:nvPr/>
          </p:nvSpPr>
          <p:spPr bwMode="auto">
            <a:xfrm>
              <a:off x="2842160" y="2277107"/>
              <a:ext cx="672741" cy="196009"/>
            </a:xfrm>
            <a:prstGeom prst="lef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1350">
                <a:latin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40559" y="2839907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6600"/>
                  </a:solidFill>
                  <a:latin typeface="Calibri"/>
                </a:rPr>
                <a:t>Sample</a:t>
              </a:r>
              <a:endParaRPr lang="fr-FR" sz="2000" dirty="0">
                <a:solidFill>
                  <a:srgbClr val="FF6600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86503" y="2856258"/>
              <a:ext cx="392126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dirty="0">
                  <a:solidFill>
                    <a:srgbClr val="FF0000"/>
                  </a:solidFill>
                  <a:latin typeface="Calibri"/>
                </a:rPr>
                <a:t>12MeV – Au</a:t>
              </a:r>
              <a:r>
                <a:rPr lang="fr-FR" sz="2000" baseline="-25000" dirty="0">
                  <a:solidFill>
                    <a:srgbClr val="FF0000"/>
                  </a:solidFill>
                  <a:latin typeface="Calibri"/>
                </a:rPr>
                <a:t>400</a:t>
              </a:r>
              <a:r>
                <a:rPr lang="fr-FR" sz="2000" baseline="30000" dirty="0">
                  <a:solidFill>
                    <a:srgbClr val="FF0000"/>
                  </a:solidFill>
                  <a:latin typeface="Calibri"/>
                </a:rPr>
                <a:t>4+</a:t>
              </a:r>
              <a:r>
                <a:rPr lang="fr-FR" sz="2000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2000" dirty="0">
                  <a:solidFill>
                    <a:srgbClr val="FF0000"/>
                  </a:solidFill>
                  <a:latin typeface="Calibri"/>
                </a:rPr>
                <a:t>nanoparticle beam</a:t>
              </a:r>
              <a:endParaRPr lang="fr-FR" sz="2000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4" name="Parallélogramme 23"/>
            <p:cNvSpPr/>
            <p:nvPr/>
          </p:nvSpPr>
          <p:spPr bwMode="auto">
            <a:xfrm>
              <a:off x="764354" y="2244015"/>
              <a:ext cx="228600" cy="196009"/>
            </a:xfrm>
            <a:prstGeom prst="parallelogram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latin typeface="Arial" charset="0"/>
              </a:endParaRPr>
            </a:p>
          </p:txBody>
        </p:sp>
      </p:grpSp>
      <p:graphicFrame>
        <p:nvGraphicFramePr>
          <p:cNvPr id="28" name="Objet 27">
            <a:extLst>
              <a:ext uri="{FF2B5EF4-FFF2-40B4-BE49-F238E27FC236}">
                <a16:creationId xmlns:a16="http://schemas.microsoft.com/office/drawing/2014/main" id="{5158AD9A-4D19-4F1D-AB27-F968332738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995055"/>
              </p:ext>
            </p:extLst>
          </p:nvPr>
        </p:nvGraphicFramePr>
        <p:xfrm>
          <a:off x="1515274" y="3680918"/>
          <a:ext cx="2855789" cy="2862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6" name="Graph" r:id="rId5" imgW="10387440" imgH="7255800" progId="Origin50.Graph">
                  <p:embed/>
                </p:oleObj>
              </mc:Choice>
              <mc:Fallback>
                <p:oleObj name="Graph" r:id="rId5" imgW="10387440" imgH="7255800" progId="Origin50.Graph">
                  <p:embed/>
                  <p:pic>
                    <p:nvPicPr>
                      <p:cNvPr id="24" name="Objet 23">
                        <a:extLst>
                          <a:ext uri="{FF2B5EF4-FFF2-40B4-BE49-F238E27FC236}">
                            <a16:creationId xmlns:a16="http://schemas.microsoft.com/office/drawing/2014/main" id="{5158AD9A-4D19-4F1D-AB27-F968332738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 l="5498" t="7338" r="30943" b="1575"/>
                      <a:stretch>
                        <a:fillRect/>
                      </a:stretch>
                    </p:blipFill>
                    <p:spPr bwMode="auto">
                      <a:xfrm>
                        <a:off x="1515274" y="3680918"/>
                        <a:ext cx="2855789" cy="28626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Image 28">
            <a:extLst>
              <a:ext uri="{FF2B5EF4-FFF2-40B4-BE49-F238E27FC236}">
                <a16:creationId xmlns:a16="http://schemas.microsoft.com/office/drawing/2014/main" id="{0C658A1C-D0E2-420C-8AA7-D3B3C74004B0}"/>
              </a:ext>
            </a:extLst>
          </p:cNvPr>
          <p:cNvPicPr/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8613" r="2346"/>
          <a:stretch/>
        </p:blipFill>
        <p:spPr>
          <a:xfrm>
            <a:off x="5303991" y="4191780"/>
            <a:ext cx="2899607" cy="216517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64486" y="3363943"/>
            <a:ext cx="54090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Carbon on the surface of a fully conditioned Cu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628917" y="3516276"/>
            <a:ext cx="25746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Graphene reference sample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26B9473-766D-443A-8D58-98C8EE132911}"/>
              </a:ext>
            </a:extLst>
          </p:cNvPr>
          <p:cNvSpPr/>
          <p:nvPr/>
        </p:nvSpPr>
        <p:spPr>
          <a:xfrm>
            <a:off x="8412966" y="4404373"/>
            <a:ext cx="3122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TOF-SIMS : a graphitic (graphene) carbon layer is formed on the surface of the fully conditioned sample (with a large amount of H).</a:t>
            </a:r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8"/>
          <a:srcRect b="51063"/>
          <a:stretch/>
        </p:blipFill>
        <p:spPr>
          <a:xfrm>
            <a:off x="7057191" y="1019289"/>
            <a:ext cx="5108891" cy="1802007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8324295" y="942493"/>
            <a:ext cx="25746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Analysis of contaminants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5534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</p:spTree>
    <p:extLst>
      <p:ext uri="{BB962C8B-B14F-4D97-AF65-F5344CB8AC3E}">
        <p14:creationId xmlns:p14="http://schemas.microsoft.com/office/powerpoint/2010/main" val="40848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>
                <a:latin typeface="+mn-lt"/>
              </a:rPr>
              <a:t>Plan</a:t>
            </a:r>
          </a:p>
        </p:txBody>
      </p:sp>
      <p:sp>
        <p:nvSpPr>
          <p:cNvPr id="5" name="Espace réservé du pied de page 6">
            <a:extLst>
              <a:ext uri="{FF2B5EF4-FFF2-40B4-BE49-F238E27FC236}">
                <a16:creationId xmlns:a16="http://schemas.microsoft.com/office/drawing/2014/main" id="{3ED37BE5-D381-456B-9B35-FBA0920937A0}"/>
              </a:ext>
            </a:extLst>
          </p:cNvPr>
          <p:cNvSpPr txBox="1">
            <a:spLocks/>
          </p:cNvSpPr>
          <p:nvPr/>
        </p:nvSpPr>
        <p:spPr>
          <a:xfrm>
            <a:off x="3472967" y="6455345"/>
            <a:ext cx="5541624" cy="3647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Réunion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R. </a:t>
            </a:r>
            <a:r>
              <a:rPr lang="en-GB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Kersevan</a:t>
            </a:r>
            <a:r>
              <a:rPr lang="en-GB" b="1" dirty="0">
                <a:solidFill>
                  <a:schemeClr val="bg1"/>
                </a:solidFill>
                <a:latin typeface="Arial" charset="0"/>
                <a:cs typeface="Arial" charset="0"/>
              </a:rPr>
              <a:t> 16/11/2021</a:t>
            </a:r>
          </a:p>
        </p:txBody>
      </p:sp>
      <p:sp>
        <p:nvSpPr>
          <p:cNvPr id="6" name="Espace réservé du contenu 3"/>
          <p:cNvSpPr>
            <a:spLocks noGrp="1"/>
          </p:cNvSpPr>
          <p:nvPr>
            <p:ph sz="half" idx="2"/>
          </p:nvPr>
        </p:nvSpPr>
        <p:spPr>
          <a:xfrm>
            <a:off x="142240" y="1884839"/>
            <a:ext cx="11927840" cy="3685030"/>
          </a:xfrm>
        </p:spPr>
        <p:txBody>
          <a:bodyPr/>
          <a:lstStyle/>
          <a:p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Contexte équipe MAVERICS-IJCLAB/IN2P3</a:t>
            </a:r>
          </a:p>
          <a:p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Présentation plateforme </a:t>
            </a:r>
            <a:r>
              <a:rPr lang="fr-FR" b="1" dirty="0" err="1">
                <a:solidFill>
                  <a:schemeClr val="bg1">
                    <a:lumMod val="85000"/>
                  </a:schemeClr>
                </a:solidFill>
              </a:rPr>
              <a:t>Vide&amp;Surfaces</a:t>
            </a:r>
            <a:endParaRPr lang="fr-FR" b="1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fr-FR" b="1" dirty="0"/>
              <a:t>Exemple : NEG</a:t>
            </a:r>
          </a:p>
          <a:p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Collaboration CERN 2018-2020 : mesures </a:t>
            </a:r>
            <a:r>
              <a:rPr lang="fr-FR" b="1" dirty="0" err="1">
                <a:solidFill>
                  <a:schemeClr val="bg1">
                    <a:lumMod val="85000"/>
                  </a:schemeClr>
                </a:solidFill>
              </a:rPr>
              <a:t>VPS+désorption</a:t>
            </a:r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 ionique</a:t>
            </a:r>
          </a:p>
          <a:p>
            <a:r>
              <a:rPr lang="fr-FR" b="1" dirty="0" smtClean="0">
                <a:solidFill>
                  <a:schemeClr val="bg1">
                    <a:lumMod val="85000"/>
                  </a:schemeClr>
                </a:solidFill>
              </a:rPr>
              <a:t>Simulation Vide dynamique DYVACS</a:t>
            </a:r>
          </a:p>
          <a:p>
            <a:r>
              <a:rPr lang="fr-FR" b="1" dirty="0" smtClean="0">
                <a:solidFill>
                  <a:schemeClr val="bg1">
                    <a:lumMod val="85000"/>
                  </a:schemeClr>
                </a:solidFill>
              </a:rPr>
              <a:t>Propositions</a:t>
            </a:r>
            <a:endParaRPr lang="fr-FR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9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6425</TotalTime>
  <Words>1428</Words>
  <Application>Microsoft Office PowerPoint</Application>
  <PresentationFormat>Grand écran</PresentationFormat>
  <Paragraphs>316</Paragraphs>
  <Slides>24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4" baseType="lpstr">
      <vt:lpstr>Arial</vt:lpstr>
      <vt:lpstr>Arial Bold</vt:lpstr>
      <vt:lpstr>Calibri</vt:lpstr>
      <vt:lpstr>Calibri Light</vt:lpstr>
      <vt:lpstr>Cambria Math</vt:lpstr>
      <vt:lpstr>Symbol</vt:lpstr>
      <vt:lpstr>Times New Roman</vt:lpstr>
      <vt:lpstr>Wingdings</vt:lpstr>
      <vt:lpstr>1_modele-IJCLAb-powerpoint</vt:lpstr>
      <vt:lpstr>Graph</vt:lpstr>
      <vt:lpstr>Présentation PowerPoint</vt:lpstr>
      <vt:lpstr>Plan</vt:lpstr>
      <vt:lpstr>Présentation PowerPoint</vt:lpstr>
      <vt:lpstr>Présentation PowerPoint</vt:lpstr>
      <vt:lpstr>Plan</vt:lpstr>
      <vt:lpstr>Présentation PowerPoint</vt:lpstr>
      <vt:lpstr>Emission électronique secondaire / Analyses de surfaces</vt:lpstr>
      <vt:lpstr>Plateforme ANDROMEDE IJCLab : TOF-SIMS</vt:lpstr>
      <vt:lpstr>Plan</vt:lpstr>
      <vt:lpstr>NEG coating – preliminary results</vt:lpstr>
      <vt:lpstr>Plan</vt:lpstr>
      <vt:lpstr>Collab CERN – V. Baglin – Thèse S. Bilgen</vt:lpstr>
      <vt:lpstr>Collab CERN – V. Baglin – Thèse S. Bilgen</vt:lpstr>
      <vt:lpstr>Plan</vt:lpstr>
      <vt:lpstr>DYVACS - Gas density profiles in presence of e-cloud</vt:lpstr>
      <vt:lpstr>DYVACS - Gas density profiles</vt:lpstr>
      <vt:lpstr>DYVACS - Gas density profiles</vt:lpstr>
      <vt:lpstr>DYVACS - Gas density profiles in presence of e-cloud</vt:lpstr>
      <vt:lpstr>DYVACS - Gas density profiles</vt:lpstr>
      <vt:lpstr>DYVACS - Gas density profiles</vt:lpstr>
      <vt:lpstr>DYVACS - Gas density profiles</vt:lpstr>
      <vt:lpstr>DYVACS - Gas density profiles</vt:lpstr>
      <vt:lpstr>DYVACS - Gas density profiles</vt:lpstr>
      <vt:lpstr>Propositions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Journées Accélérateurs, Roscoff 2021</dc:title>
  <dc:creator>suheyla bilgen</dc:creator>
  <cp:lastModifiedBy>gael sattonnay</cp:lastModifiedBy>
  <cp:revision>89</cp:revision>
  <dcterms:created xsi:type="dcterms:W3CDTF">2021-10-04T13:58:35Z</dcterms:created>
  <dcterms:modified xsi:type="dcterms:W3CDTF">2021-11-16T15:55:38Z</dcterms:modified>
</cp:coreProperties>
</file>