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48" r:id="rId2"/>
    <p:sldMasterId id="2147483650" r:id="rId3"/>
  </p:sldMasterIdLst>
  <p:notesMasterIdLst>
    <p:notesMasterId r:id="rId32"/>
  </p:notesMasterIdLst>
  <p:sldIdLst>
    <p:sldId id="263" r:id="rId4"/>
    <p:sldId id="258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2" r:id="rId16"/>
    <p:sldId id="353" r:id="rId17"/>
    <p:sldId id="354" r:id="rId18"/>
    <p:sldId id="351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50" r:id="rId30"/>
    <p:sldId id="274" r:id="rId31"/>
  </p:sldIdLst>
  <p:sldSz cx="9144000" cy="5143500" type="screen16x9"/>
  <p:notesSz cx="6858000" cy="9144000"/>
  <p:defaultTextStyle>
    <a:defPPr>
      <a:defRPr lang="de-DE"/>
    </a:defPPr>
    <a:lvl1pPr marL="0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63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27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91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54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18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81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045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908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B035FEC-B7DB-45A1-9532-D96C8BE340EC}">
          <p14:sldIdLst>
            <p14:sldId id="263"/>
            <p14:sldId id="258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2"/>
            <p14:sldId id="353"/>
            <p14:sldId id="354"/>
            <p14:sldId id="351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5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24A"/>
    <a:srgbClr val="DFDFDF"/>
    <a:srgbClr val="F6FDA3"/>
    <a:srgbClr val="D4BEF7"/>
    <a:srgbClr val="B8BAFA"/>
    <a:srgbClr val="DBDBE4"/>
    <a:srgbClr val="FFE4DF"/>
    <a:srgbClr val="DAEEDB"/>
    <a:srgbClr val="EEE2FF"/>
    <a:srgbClr val="F9F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7" autoAdjust="0"/>
    <p:restoredTop sz="94712" autoAdjust="0"/>
  </p:normalViewPr>
  <p:slideViewPr>
    <p:cSldViewPr>
      <p:cViewPr varScale="1">
        <p:scale>
          <a:sx n="121" d="100"/>
          <a:sy n="121" d="100"/>
        </p:scale>
        <p:origin x="816" y="96"/>
      </p:cViewPr>
      <p:guideLst/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5DC35-68C2-4BDA-9BF4-910782E0ECF3}" type="datetimeFigureOut">
              <a:rPr lang="de-AT" smtClean="0"/>
              <a:t>16.11.2021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EBA44-2749-4505-B776-1307762B45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84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EBA44-2749-4505-B776-1307762B45EE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133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movi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35791F61-4EBB-4F31-815E-D8EAD2B04A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lnSpc>
                <a:spcPct val="2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Movie</a:t>
            </a:r>
          </a:p>
        </p:txBody>
      </p:sp>
    </p:spTree>
    <p:extLst>
      <p:ext uri="{BB962C8B-B14F-4D97-AF65-F5344CB8AC3E}">
        <p14:creationId xmlns:p14="http://schemas.microsoft.com/office/powerpoint/2010/main" val="259478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4677984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3F97B2E-B3AF-412F-8A5D-3112615871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320" y="832950"/>
            <a:ext cx="2538413" cy="173475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Image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3619771-C104-4967-8CE8-D32A6A767A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02794" y="8329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EAAF7A8C-E9CD-42FC-9131-B1B15A788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267" y="8329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8EA1D059-7D13-4EEF-9BA9-6012929D68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7320" y="28957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3F531061-ABBF-4531-8358-93F39A4E83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2794" y="28957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5" name="Bildplatzhalter 7">
            <a:extLst>
              <a:ext uri="{FF2B5EF4-FFF2-40B4-BE49-F238E27FC236}">
                <a16:creationId xmlns:a16="http://schemas.microsoft.com/office/drawing/2014/main" id="{1E2387E5-F9E6-4485-8261-961CB09031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8267" y="28957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F13C95D-47FB-4B84-9C64-194B515968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800" y="2625756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22B4C4DC-2824-4AA7-A434-E1CB702914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69250" y="2625756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431A6461-DB7D-4C02-BD54-EC13C6C619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700" y="2625756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E186AF5-D057-4662-99A5-C5B72C102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9250" y="4677984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FE28F596-0477-4144-9033-0F83600D51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700" y="4677984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21" name="Textfeld 8">
            <a:extLst>
              <a:ext uri="{FF2B5EF4-FFF2-40B4-BE49-F238E27FC236}">
                <a16:creationId xmlns:a16="http://schemas.microsoft.com/office/drawing/2014/main" id="{601F9F30-16BA-492D-9DD9-07D93037A8D7}"/>
              </a:ext>
            </a:extLst>
          </p:cNvPr>
          <p:cNvSpPr txBox="1"/>
          <p:nvPr userDrawn="1"/>
        </p:nvSpPr>
        <p:spPr>
          <a:xfrm>
            <a:off x="4932040" y="84395"/>
            <a:ext cx="3528391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GB" sz="900" dirty="0">
                <a:solidFill>
                  <a:schemeClr val="bg1"/>
                </a:solidFill>
              </a:rPr>
              <a:t>Design of the FCC-</a:t>
            </a:r>
            <a:r>
              <a:rPr lang="en-GB" sz="900" dirty="0" err="1">
                <a:solidFill>
                  <a:schemeClr val="bg1"/>
                </a:solidFill>
              </a:rPr>
              <a:t>ee</a:t>
            </a:r>
            <a:r>
              <a:rPr lang="en-GB" sz="900" dirty="0">
                <a:solidFill>
                  <a:schemeClr val="bg1"/>
                </a:solidFill>
              </a:rPr>
              <a:t> collider magnets, </a:t>
            </a:r>
            <a:r>
              <a:rPr lang="en-GB" sz="900" i="1" dirty="0">
                <a:solidFill>
                  <a:schemeClr val="bg1"/>
                </a:solidFill>
              </a:rPr>
              <a:t>J. Bauche et al., TE-MSC</a:t>
            </a:r>
            <a:endParaRPr lang="de-AT" sz="900" i="1" dirty="0">
              <a:solidFill>
                <a:schemeClr val="bg1"/>
              </a:solidFill>
            </a:endParaRPr>
          </a:p>
        </p:txBody>
      </p:sp>
      <p:sp>
        <p:nvSpPr>
          <p:cNvPr id="22" name="Textfeld 10">
            <a:extLst>
              <a:ext uri="{FF2B5EF4-FFF2-40B4-BE49-F238E27FC236}">
                <a16:creationId xmlns:a16="http://schemas.microsoft.com/office/drawing/2014/main" id="{F05BE2AA-48C9-4FCB-A012-8E135BF8F224}"/>
              </a:ext>
            </a:extLst>
          </p:cNvPr>
          <p:cNvSpPr txBox="1"/>
          <p:nvPr userDrawn="1"/>
        </p:nvSpPr>
        <p:spPr>
          <a:xfrm>
            <a:off x="1007831" y="97423"/>
            <a:ext cx="2556058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US" sz="900" dirty="0">
                <a:solidFill>
                  <a:schemeClr val="bg1"/>
                </a:solidFill>
              </a:rPr>
              <a:t>FCC Week 2021</a:t>
            </a:r>
            <a:endParaRPr lang="de-AT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9B27A2E0-7828-42CC-94F2-52AC0B1B20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320" y="1428299"/>
            <a:ext cx="3954150" cy="3257550"/>
          </a:xfrm>
        </p:spPr>
        <p:txBody>
          <a:bodyPr/>
          <a:lstStyle/>
          <a:p>
            <a:r>
              <a:rPr lang="en-US" noProof="0" dirty="0"/>
              <a:t>Add Image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15550" y="1428299"/>
            <a:ext cx="3954150" cy="32575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DA83D7-ED1C-407C-95EF-259295D21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6" name="Textfeld 8">
            <a:extLst>
              <a:ext uri="{FF2B5EF4-FFF2-40B4-BE49-F238E27FC236}">
                <a16:creationId xmlns:a16="http://schemas.microsoft.com/office/drawing/2014/main" id="{601F9F30-16BA-492D-9DD9-07D93037A8D7}"/>
              </a:ext>
            </a:extLst>
          </p:cNvPr>
          <p:cNvSpPr txBox="1"/>
          <p:nvPr userDrawn="1"/>
        </p:nvSpPr>
        <p:spPr>
          <a:xfrm>
            <a:off x="4932040" y="84395"/>
            <a:ext cx="3528391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GB" sz="900" dirty="0">
                <a:solidFill>
                  <a:schemeClr val="bg1"/>
                </a:solidFill>
              </a:rPr>
              <a:t>Design of the FCC-</a:t>
            </a:r>
            <a:r>
              <a:rPr lang="en-GB" sz="900" dirty="0" err="1">
                <a:solidFill>
                  <a:schemeClr val="bg1"/>
                </a:solidFill>
              </a:rPr>
              <a:t>ee</a:t>
            </a:r>
            <a:r>
              <a:rPr lang="en-GB" sz="900" dirty="0">
                <a:solidFill>
                  <a:schemeClr val="bg1"/>
                </a:solidFill>
              </a:rPr>
              <a:t> collider magnets, </a:t>
            </a:r>
            <a:r>
              <a:rPr lang="en-GB" sz="900" i="1" dirty="0">
                <a:solidFill>
                  <a:schemeClr val="bg1"/>
                </a:solidFill>
              </a:rPr>
              <a:t>J. Bauche et al., TE-MSC</a:t>
            </a:r>
            <a:endParaRPr lang="de-AT" sz="900" i="1" dirty="0">
              <a:solidFill>
                <a:schemeClr val="bg1"/>
              </a:solidFill>
            </a:endParaRPr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id="{F05BE2AA-48C9-4FCB-A012-8E135BF8F224}"/>
              </a:ext>
            </a:extLst>
          </p:cNvPr>
          <p:cNvSpPr txBox="1"/>
          <p:nvPr userDrawn="1"/>
        </p:nvSpPr>
        <p:spPr>
          <a:xfrm>
            <a:off x="1007831" y="97423"/>
            <a:ext cx="2556058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US" sz="900" dirty="0">
                <a:solidFill>
                  <a:schemeClr val="bg1"/>
                </a:solidFill>
              </a:rPr>
              <a:t>FCC Week 2021</a:t>
            </a:r>
            <a:endParaRPr lang="de-AT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20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15550" y="1428299"/>
            <a:ext cx="3954150" cy="285814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 dirty="0"/>
              <a:t>Add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4023000" cy="274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4359674F-CF32-4FA5-9124-DD44149261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12" y="4367449"/>
            <a:ext cx="40230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D6EFE5-C676-44A1-95E3-7BF41C1B2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98E3C2C-C457-4971-B195-C7CE1F911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100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  <p:sp>
        <p:nvSpPr>
          <p:cNvPr id="12" name="Textfeld 8">
            <a:extLst>
              <a:ext uri="{FF2B5EF4-FFF2-40B4-BE49-F238E27FC236}">
                <a16:creationId xmlns:a16="http://schemas.microsoft.com/office/drawing/2014/main" id="{601F9F30-16BA-492D-9DD9-07D93037A8D7}"/>
              </a:ext>
            </a:extLst>
          </p:cNvPr>
          <p:cNvSpPr txBox="1"/>
          <p:nvPr userDrawn="1"/>
        </p:nvSpPr>
        <p:spPr>
          <a:xfrm>
            <a:off x="4932040" y="84395"/>
            <a:ext cx="3528391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GB" sz="900" dirty="0">
                <a:solidFill>
                  <a:schemeClr val="bg1"/>
                </a:solidFill>
              </a:rPr>
              <a:t>Design of the FCC-</a:t>
            </a:r>
            <a:r>
              <a:rPr lang="en-GB" sz="900" dirty="0" err="1">
                <a:solidFill>
                  <a:schemeClr val="bg1"/>
                </a:solidFill>
              </a:rPr>
              <a:t>ee</a:t>
            </a:r>
            <a:r>
              <a:rPr lang="en-GB" sz="900" dirty="0">
                <a:solidFill>
                  <a:schemeClr val="bg1"/>
                </a:solidFill>
              </a:rPr>
              <a:t> collider magnets, </a:t>
            </a:r>
            <a:r>
              <a:rPr lang="en-GB" sz="900" i="1" dirty="0">
                <a:solidFill>
                  <a:schemeClr val="bg1"/>
                </a:solidFill>
              </a:rPr>
              <a:t>J. Bauche et al., TE-MSC</a:t>
            </a:r>
            <a:endParaRPr lang="de-AT" sz="900" i="1" dirty="0">
              <a:solidFill>
                <a:schemeClr val="bg1"/>
              </a:solidFill>
            </a:endParaRPr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F05BE2AA-48C9-4FCB-A012-8E135BF8F224}"/>
              </a:ext>
            </a:extLst>
          </p:cNvPr>
          <p:cNvSpPr txBox="1"/>
          <p:nvPr userDrawn="1"/>
        </p:nvSpPr>
        <p:spPr>
          <a:xfrm>
            <a:off x="1007831" y="97423"/>
            <a:ext cx="2556058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US" sz="900" dirty="0">
                <a:solidFill>
                  <a:schemeClr val="bg1"/>
                </a:solidFill>
              </a:rPr>
              <a:t>FCC Week 2021</a:t>
            </a:r>
            <a:endParaRPr lang="de-AT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6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100" y="1428299"/>
            <a:ext cx="3954150" cy="2858141"/>
          </a:xfrm>
        </p:spPr>
        <p:txBody>
          <a:bodyPr/>
          <a:lstStyle/>
          <a:p>
            <a:r>
              <a:rPr lang="en-US" noProof="0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72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7200" y="1745550"/>
            <a:ext cx="4023000" cy="2747250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Ebene</a:t>
            </a:r>
          </a:p>
          <a:p>
            <a:pPr lvl="3"/>
            <a:r>
              <a:rPr lang="en-US" noProof="0" dirty="0"/>
              <a:t>Fourth Ebene</a:t>
            </a:r>
          </a:p>
          <a:p>
            <a:pPr lvl="4"/>
            <a:r>
              <a:rPr lang="en-US" noProof="0" dirty="0"/>
              <a:t>Fifth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B9C48B-306B-4B7C-AF00-BA6C2F3CB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54D6B9B-188A-4CB1-80C1-74394219D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100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01F9F30-16BA-492D-9DD9-07D93037A8D7}"/>
              </a:ext>
            </a:extLst>
          </p:cNvPr>
          <p:cNvSpPr txBox="1"/>
          <p:nvPr userDrawn="1"/>
        </p:nvSpPr>
        <p:spPr>
          <a:xfrm>
            <a:off x="4932040" y="84395"/>
            <a:ext cx="3528391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GB" sz="900" dirty="0">
                <a:solidFill>
                  <a:schemeClr val="bg1"/>
                </a:solidFill>
              </a:rPr>
              <a:t>Design of the FCC-</a:t>
            </a:r>
            <a:r>
              <a:rPr lang="en-GB" sz="900" dirty="0" err="1">
                <a:solidFill>
                  <a:schemeClr val="bg1"/>
                </a:solidFill>
              </a:rPr>
              <a:t>ee</a:t>
            </a:r>
            <a:r>
              <a:rPr lang="en-GB" sz="900" dirty="0">
                <a:solidFill>
                  <a:schemeClr val="bg1"/>
                </a:solidFill>
              </a:rPr>
              <a:t> collider magnets, </a:t>
            </a:r>
            <a:r>
              <a:rPr lang="en-GB" sz="900" i="1" dirty="0">
                <a:solidFill>
                  <a:schemeClr val="bg1"/>
                </a:solidFill>
              </a:rPr>
              <a:t>J. Bauche et al., TE-MSC</a:t>
            </a:r>
            <a:endParaRPr lang="de-AT" sz="900" i="1" dirty="0">
              <a:solidFill>
                <a:schemeClr val="bg1"/>
              </a:solidFill>
            </a:endParaRPr>
          </a:p>
        </p:txBody>
      </p:sp>
      <p:sp>
        <p:nvSpPr>
          <p:cNvPr id="12" name="Textfeld 10">
            <a:extLst>
              <a:ext uri="{FF2B5EF4-FFF2-40B4-BE49-F238E27FC236}">
                <a16:creationId xmlns:a16="http://schemas.microsoft.com/office/drawing/2014/main" id="{F05BE2AA-48C9-4FCB-A012-8E135BF8F224}"/>
              </a:ext>
            </a:extLst>
          </p:cNvPr>
          <p:cNvSpPr txBox="1"/>
          <p:nvPr userDrawn="1"/>
        </p:nvSpPr>
        <p:spPr>
          <a:xfrm>
            <a:off x="1007831" y="97423"/>
            <a:ext cx="2556058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US" sz="900" dirty="0">
                <a:solidFill>
                  <a:schemeClr val="bg1"/>
                </a:solidFill>
              </a:rPr>
              <a:t>FCC Week 2021</a:t>
            </a:r>
            <a:endParaRPr lang="de-AT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9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2 Imag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03450" y="1428300"/>
            <a:ext cx="2538413" cy="15066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26055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2605500" cy="274725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304CC4E7-09DC-4998-BCFA-AD280A0B1D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250" y="1745550"/>
            <a:ext cx="2605500" cy="274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12AEE0D9-326B-43F0-8F21-F85ED918A67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03450" y="3123900"/>
            <a:ext cx="2538413" cy="15066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Add Image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A554AB9-2B77-4A5E-8DE0-C5B933823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135ED04-BF59-4DF8-B4BE-86B879714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2605387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100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  <p:sp>
        <p:nvSpPr>
          <p:cNvPr id="10" name="Textfeld 8">
            <a:extLst>
              <a:ext uri="{FF2B5EF4-FFF2-40B4-BE49-F238E27FC236}">
                <a16:creationId xmlns:a16="http://schemas.microsoft.com/office/drawing/2014/main" id="{601F9F30-16BA-492D-9DD9-07D93037A8D7}"/>
              </a:ext>
            </a:extLst>
          </p:cNvPr>
          <p:cNvSpPr txBox="1"/>
          <p:nvPr userDrawn="1"/>
        </p:nvSpPr>
        <p:spPr>
          <a:xfrm>
            <a:off x="4932040" y="84395"/>
            <a:ext cx="3528391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GB" sz="900" dirty="0">
                <a:solidFill>
                  <a:schemeClr val="bg1"/>
                </a:solidFill>
              </a:rPr>
              <a:t>Design of the FCC-</a:t>
            </a:r>
            <a:r>
              <a:rPr lang="en-GB" sz="900" dirty="0" err="1">
                <a:solidFill>
                  <a:schemeClr val="bg1"/>
                </a:solidFill>
              </a:rPr>
              <a:t>ee</a:t>
            </a:r>
            <a:r>
              <a:rPr lang="en-GB" sz="900" dirty="0">
                <a:solidFill>
                  <a:schemeClr val="bg1"/>
                </a:solidFill>
              </a:rPr>
              <a:t> collider magnets, </a:t>
            </a:r>
            <a:r>
              <a:rPr lang="en-GB" sz="900" i="1" dirty="0">
                <a:solidFill>
                  <a:schemeClr val="bg1"/>
                </a:solidFill>
              </a:rPr>
              <a:t>J. Bauche et al., TE-MSC</a:t>
            </a:r>
            <a:endParaRPr lang="de-AT" sz="900" i="1" dirty="0">
              <a:solidFill>
                <a:schemeClr val="bg1"/>
              </a:solidFill>
            </a:endParaRPr>
          </a:p>
        </p:txBody>
      </p:sp>
      <p:sp>
        <p:nvSpPr>
          <p:cNvPr id="12" name="Textfeld 10">
            <a:extLst>
              <a:ext uri="{FF2B5EF4-FFF2-40B4-BE49-F238E27FC236}">
                <a16:creationId xmlns:a16="http://schemas.microsoft.com/office/drawing/2014/main" id="{F05BE2AA-48C9-4FCB-A012-8E135BF8F224}"/>
              </a:ext>
            </a:extLst>
          </p:cNvPr>
          <p:cNvSpPr txBox="1"/>
          <p:nvPr userDrawn="1"/>
        </p:nvSpPr>
        <p:spPr>
          <a:xfrm>
            <a:off x="1007831" y="97423"/>
            <a:ext cx="2556058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US" sz="900" dirty="0">
                <a:solidFill>
                  <a:schemeClr val="bg1"/>
                </a:solidFill>
              </a:rPr>
              <a:t>FCC Week 2021</a:t>
            </a:r>
            <a:endParaRPr lang="de-AT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8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9502"/>
            <a:ext cx="9144000" cy="4803998"/>
          </a:xfrm>
          <a:solidFill>
            <a:schemeClr val="bg1">
              <a:lumMod val="50000"/>
              <a:alpha val="50000"/>
            </a:schemeClr>
          </a:solidFill>
        </p:spPr>
        <p:txBody>
          <a:bodyPr anchor="t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Background Image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79F90D-3491-43D5-A790-90072FE119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843450"/>
            <a:ext cx="9144000" cy="13000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ts val="0"/>
              </a:lnSpc>
              <a:defRPr/>
            </a:lvl1pPr>
          </a:lstStyle>
          <a:p>
            <a:pPr lvl="0"/>
            <a:r>
              <a:rPr lang="de-AT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60E39D6-6B5D-455A-A188-1048C3C9BC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800" y="4569972"/>
            <a:ext cx="2598750" cy="283756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ts val="1013"/>
              </a:lnSpc>
              <a:buFontTx/>
              <a:buNone/>
              <a:defRPr sz="1000" b="0">
                <a:solidFill>
                  <a:schemeClr val="bg1"/>
                </a:solidFill>
              </a:defRPr>
            </a:lvl2pPr>
            <a:lvl3pPr marL="0" indent="0">
              <a:lnSpc>
                <a:spcPts val="1013"/>
              </a:lnSpc>
              <a:buFontTx/>
              <a:buNone/>
              <a:defRPr sz="750" b="0">
                <a:solidFill>
                  <a:schemeClr val="bg1"/>
                </a:solidFill>
              </a:defRPr>
            </a:lvl3pPr>
            <a:lvl4pPr marL="0" indent="0">
              <a:lnSpc>
                <a:spcPts val="1013"/>
              </a:lnSpc>
              <a:buFontTx/>
              <a:buNone/>
              <a:defRPr sz="750" b="0">
                <a:solidFill>
                  <a:schemeClr val="bg1"/>
                </a:solidFill>
              </a:defRPr>
            </a:lvl4pPr>
            <a:lvl5pPr marL="0" indent="0">
              <a:lnSpc>
                <a:spcPts val="1013"/>
              </a:lnSpc>
              <a:buFontTx/>
              <a:buNone/>
              <a:defRPr sz="750" b="0">
                <a:solidFill>
                  <a:schemeClr val="bg1"/>
                </a:solidFill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 dirty="0"/>
              <a:t>First Level (Strong)</a:t>
            </a:r>
          </a:p>
          <a:p>
            <a:pPr lvl="1"/>
            <a:r>
              <a:rPr lang="en-US" noProof="0" dirty="0"/>
              <a:t>Second Level (Text)</a:t>
            </a:r>
          </a:p>
        </p:txBody>
      </p:sp>
    </p:spTree>
    <p:extLst>
      <p:ext uri="{BB962C8B-B14F-4D97-AF65-F5344CB8AC3E}">
        <p14:creationId xmlns:p14="http://schemas.microsoft.com/office/powerpoint/2010/main" val="165710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21380A-5FB6-4DFB-922D-CC92A7225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56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 -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D473FF2-142B-4BBC-8823-BAB28C2F9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DEAC5-CB05-410E-9C13-A3BB95AA2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1194597"/>
            <a:ext cx="8263350" cy="1790700"/>
          </a:xfrm>
        </p:spPr>
        <p:txBody>
          <a:bodyPr anchor="b"/>
          <a:lstStyle>
            <a:lvl1pPr algn="ctr">
              <a:lnSpc>
                <a:spcPts val="3563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BC8719-547F-4D8D-A3C6-6842D0F1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800" y="3206637"/>
            <a:ext cx="8263350" cy="124182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Add Subtitle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0140E-32A7-4823-A87C-11F572A9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300" y="52418"/>
            <a:ext cx="289479" cy="170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1B0BD8A-D178-4B00-A3F1-5503D969B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50" y="95849"/>
            <a:ext cx="44781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 -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343D645-9E73-4DF5-987F-AE7051A4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805" y="830505"/>
            <a:ext cx="3537393" cy="35400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DEAC5-CB05-410E-9C13-A3BB95AA2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1194597"/>
            <a:ext cx="8263350" cy="1790700"/>
          </a:xfrm>
        </p:spPr>
        <p:txBody>
          <a:bodyPr anchor="b"/>
          <a:lstStyle>
            <a:lvl1pPr algn="ctr">
              <a:lnSpc>
                <a:spcPts val="3563"/>
              </a:lnSpc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BC8719-547F-4D8D-A3C6-6842D0F1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800" y="3206637"/>
            <a:ext cx="8263350" cy="124182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Add Subtitle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0140E-32A7-4823-A87C-11F572A9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300" y="52418"/>
            <a:ext cx="289479" cy="170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1B0BD8A-D178-4B00-A3F1-5503D969B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49" y="96027"/>
            <a:ext cx="44896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7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-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B76ECB0-B71D-454C-9911-8489B91E5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869517B-FA4A-4693-A73F-75823C3FCB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00" y="849150"/>
            <a:ext cx="4099482" cy="3599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DEAC5-CB05-410E-9C13-A3BB95AA2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1046081"/>
            <a:ext cx="8263350" cy="1790700"/>
          </a:xfrm>
        </p:spPr>
        <p:txBody>
          <a:bodyPr anchor="b"/>
          <a:lstStyle>
            <a:lvl1pPr algn="ctr">
              <a:lnSpc>
                <a:spcPts val="3563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BC8719-547F-4D8D-A3C6-6842D0F1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800" y="2895786"/>
            <a:ext cx="8263350" cy="124182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Add Subtitle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0140E-32A7-4823-A87C-11F572A9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300" y="52418"/>
            <a:ext cx="289479" cy="170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1B0BD8A-D178-4B00-A3F1-5503D969B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50" y="95849"/>
            <a:ext cx="44781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6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D473FF2-142B-4BBC-8823-BAB28C2F9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2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DEAC5-CB05-410E-9C13-A3BB95AA2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1788663"/>
            <a:ext cx="8263350" cy="1790700"/>
          </a:xfrm>
        </p:spPr>
        <p:txBody>
          <a:bodyPr anchor="ctr" anchorCtr="0"/>
          <a:lstStyle>
            <a:lvl1pPr algn="ctr">
              <a:lnSpc>
                <a:spcPts val="3563"/>
              </a:lnSpc>
              <a:defRPr sz="3375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Your Final Greetings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0140E-32A7-4823-A87C-11F572A9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300" y="52418"/>
            <a:ext cx="289479" cy="1700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1B0BD8A-D178-4B00-A3F1-5503D969B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50" y="95849"/>
            <a:ext cx="44781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09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404000"/>
            <a:ext cx="4023000" cy="3088800"/>
          </a:xfrm>
        </p:spPr>
        <p:txBody>
          <a:bodyPr/>
          <a:lstStyle>
            <a:lvl1pPr>
              <a:spcBef>
                <a:spcPts val="1388"/>
              </a:spcBef>
              <a:defRPr sz="1400" b="1"/>
            </a:lvl1pPr>
            <a:lvl2pPr marL="472500" indent="0">
              <a:buNone/>
              <a:tabLst>
                <a:tab pos="3955500" algn="r"/>
              </a:tabLst>
              <a:defRPr/>
            </a:lvl2pPr>
            <a:lvl3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3pPr>
            <a:lvl4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4pPr>
            <a:lvl5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69F34A5-EA9B-4A0A-A8FB-63CF2456D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7200" y="1404000"/>
            <a:ext cx="4023000" cy="3088800"/>
          </a:xfrm>
        </p:spPr>
        <p:txBody>
          <a:bodyPr/>
          <a:lstStyle>
            <a:lvl1pPr>
              <a:spcBef>
                <a:spcPts val="1388"/>
              </a:spcBef>
              <a:defRPr sz="1400" b="1"/>
            </a:lvl1pPr>
            <a:lvl2pPr marL="472500" indent="0">
              <a:buNone/>
              <a:tabLst>
                <a:tab pos="3955500" algn="r"/>
              </a:tabLst>
              <a:defRPr/>
            </a:lvl2pPr>
            <a:lvl3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3pPr>
            <a:lvl4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4pPr>
            <a:lvl5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C33D56-EDA7-4D6B-80CE-52842ECCE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Title</a:t>
            </a:r>
          </a:p>
        </p:txBody>
      </p:sp>
      <p:sp>
        <p:nvSpPr>
          <p:cNvPr id="6" name="Textfeld 8">
            <a:extLst>
              <a:ext uri="{FF2B5EF4-FFF2-40B4-BE49-F238E27FC236}">
                <a16:creationId xmlns:a16="http://schemas.microsoft.com/office/drawing/2014/main" id="{601F9F30-16BA-492D-9DD9-07D93037A8D7}"/>
              </a:ext>
            </a:extLst>
          </p:cNvPr>
          <p:cNvSpPr txBox="1"/>
          <p:nvPr userDrawn="1"/>
        </p:nvSpPr>
        <p:spPr>
          <a:xfrm>
            <a:off x="4283968" y="84395"/>
            <a:ext cx="4176463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GB" sz="900" dirty="0">
                <a:solidFill>
                  <a:schemeClr val="bg1"/>
                </a:solidFill>
              </a:rPr>
              <a:t>Arc vacuum system and synchrotron radiation, </a:t>
            </a:r>
            <a:r>
              <a:rPr lang="en-GB" sz="900" i="1" dirty="0">
                <a:solidFill>
                  <a:schemeClr val="bg1"/>
                </a:solidFill>
              </a:rPr>
              <a:t>R. Kersevan, TE-VSC</a:t>
            </a: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F05BE2AA-48C9-4FCB-A012-8E135BF8F224}"/>
              </a:ext>
            </a:extLst>
          </p:cNvPr>
          <p:cNvSpPr txBox="1"/>
          <p:nvPr userDrawn="1"/>
        </p:nvSpPr>
        <p:spPr>
          <a:xfrm>
            <a:off x="1007831" y="97423"/>
            <a:ext cx="2556058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US" sz="900" dirty="0">
                <a:solidFill>
                  <a:schemeClr val="bg1"/>
                </a:solidFill>
              </a:rPr>
              <a:t>FCC Week 2021</a:t>
            </a:r>
            <a:endParaRPr lang="de-AT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3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80" y="339502"/>
            <a:ext cx="9144000" cy="4803998"/>
          </a:xfrm>
          <a:solidFill>
            <a:schemeClr val="bg1">
              <a:lumMod val="50000"/>
              <a:alpha val="50000"/>
            </a:schemeClr>
          </a:solidFill>
        </p:spPr>
        <p:txBody>
          <a:bodyPr anchor="t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Insert </a:t>
            </a:r>
            <a:r>
              <a:rPr lang="en-US" noProof="0" dirty="0"/>
              <a:t>Background</a:t>
            </a:r>
            <a:r>
              <a:rPr lang="de-AT" dirty="0"/>
              <a:t> Image 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952560-8B22-4EC2-A520-BB0D9A9A21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1046081"/>
            <a:ext cx="8263350" cy="17907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3563"/>
              </a:lnSpc>
              <a:defRPr sz="3375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Chapter</a:t>
            </a:r>
            <a:r>
              <a:rPr lang="de-AT" dirty="0"/>
              <a:t> Title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ADE6088-5D10-4D28-890C-D6F29F2A1C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800" y="2882284"/>
            <a:ext cx="8263350" cy="1241822"/>
          </a:xfrm>
        </p:spPr>
        <p:txBody>
          <a:bodyPr>
            <a:noAutofit/>
          </a:bodyPr>
          <a:lstStyle>
            <a:lvl1pPr marL="0" indent="0" algn="ctr">
              <a:buNone/>
              <a:defRPr sz="112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Chapter</a:t>
            </a:r>
            <a:r>
              <a:rPr lang="de-AT" dirty="0"/>
              <a:t> </a:t>
            </a:r>
            <a:r>
              <a:rPr lang="en-US" noProof="0" dirty="0"/>
              <a:t>Subtitle</a:t>
            </a:r>
          </a:p>
        </p:txBody>
      </p:sp>
      <p:sp>
        <p:nvSpPr>
          <p:cNvPr id="6" name="Textfeld 8">
            <a:extLst>
              <a:ext uri="{FF2B5EF4-FFF2-40B4-BE49-F238E27FC236}">
                <a16:creationId xmlns:a16="http://schemas.microsoft.com/office/drawing/2014/main" id="{601F9F30-16BA-492D-9DD9-07D93037A8D7}"/>
              </a:ext>
            </a:extLst>
          </p:cNvPr>
          <p:cNvSpPr txBox="1"/>
          <p:nvPr userDrawn="1"/>
        </p:nvSpPr>
        <p:spPr>
          <a:xfrm>
            <a:off x="4932040" y="84395"/>
            <a:ext cx="3528391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GB" sz="900" dirty="0">
                <a:solidFill>
                  <a:schemeClr val="bg1"/>
                </a:solidFill>
              </a:rPr>
              <a:t>Design of the FCC-</a:t>
            </a:r>
            <a:r>
              <a:rPr lang="en-GB" sz="900" dirty="0" err="1">
                <a:solidFill>
                  <a:schemeClr val="bg1"/>
                </a:solidFill>
              </a:rPr>
              <a:t>ee</a:t>
            </a:r>
            <a:r>
              <a:rPr lang="en-GB" sz="900" dirty="0">
                <a:solidFill>
                  <a:schemeClr val="bg1"/>
                </a:solidFill>
              </a:rPr>
              <a:t> collider magnets, </a:t>
            </a:r>
            <a:r>
              <a:rPr lang="en-GB" sz="900" i="1" dirty="0">
                <a:solidFill>
                  <a:schemeClr val="bg1"/>
                </a:solidFill>
              </a:rPr>
              <a:t>J. Bauche et al., TE-MSC</a:t>
            </a:r>
            <a:endParaRPr lang="de-AT" sz="900" i="1" dirty="0">
              <a:solidFill>
                <a:schemeClr val="bg1"/>
              </a:solidFill>
            </a:endParaRP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F05BE2AA-48C9-4FCB-A012-8E135BF8F224}"/>
              </a:ext>
            </a:extLst>
          </p:cNvPr>
          <p:cNvSpPr txBox="1"/>
          <p:nvPr userDrawn="1"/>
        </p:nvSpPr>
        <p:spPr>
          <a:xfrm>
            <a:off x="1007831" y="97423"/>
            <a:ext cx="2556058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US" sz="900" dirty="0">
                <a:solidFill>
                  <a:schemeClr val="bg1"/>
                </a:solidFill>
              </a:rPr>
              <a:t>FCC Week 2021</a:t>
            </a:r>
            <a:endParaRPr lang="de-AT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2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8263350" cy="2747250"/>
          </a:xfrm>
        </p:spPr>
        <p:txBody>
          <a:bodyPr/>
          <a:lstStyle>
            <a:lvl1pPr>
              <a:lnSpc>
                <a:spcPts val="1950"/>
              </a:lnSpc>
              <a:defRPr sz="1600"/>
            </a:lvl1pPr>
            <a:lvl2pPr marL="340200" indent="-340200">
              <a:lnSpc>
                <a:spcPts val="1950"/>
              </a:lnSpc>
              <a:defRPr sz="1600"/>
            </a:lvl2pPr>
            <a:lvl3pPr marL="680400" indent="-340200">
              <a:lnSpc>
                <a:spcPts val="1950"/>
              </a:lnSpc>
              <a:defRPr sz="1600"/>
            </a:lvl3pPr>
            <a:lvl4pPr marL="1020600" indent="-340200">
              <a:lnSpc>
                <a:spcPts val="1950"/>
              </a:lnSpc>
              <a:defRPr sz="1600"/>
            </a:lvl4pPr>
            <a:lvl5pPr marL="1360800" indent="-340200">
              <a:lnSpc>
                <a:spcPts val="1950"/>
              </a:lnSpc>
              <a:defRPr sz="1600"/>
            </a:lvl5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46405-6429-4EE3-9329-FF6E5526F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E0778A-932A-4793-BF0E-632C848B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75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601F9F30-16BA-492D-9DD9-07D93037A8D7}"/>
              </a:ext>
            </a:extLst>
          </p:cNvPr>
          <p:cNvSpPr txBox="1"/>
          <p:nvPr userDrawn="1"/>
        </p:nvSpPr>
        <p:spPr>
          <a:xfrm>
            <a:off x="4932040" y="84395"/>
            <a:ext cx="3528391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GB" sz="900" dirty="0">
                <a:solidFill>
                  <a:schemeClr val="bg1"/>
                </a:solidFill>
              </a:rPr>
              <a:t>Design of the FCC-</a:t>
            </a:r>
            <a:r>
              <a:rPr lang="en-GB" sz="900" dirty="0" err="1">
                <a:solidFill>
                  <a:schemeClr val="bg1"/>
                </a:solidFill>
              </a:rPr>
              <a:t>ee</a:t>
            </a:r>
            <a:r>
              <a:rPr lang="en-GB" sz="900" dirty="0">
                <a:solidFill>
                  <a:schemeClr val="bg1"/>
                </a:solidFill>
              </a:rPr>
              <a:t> collider magnets, </a:t>
            </a:r>
            <a:r>
              <a:rPr lang="en-GB" sz="900" i="1" dirty="0">
                <a:solidFill>
                  <a:schemeClr val="bg1"/>
                </a:solidFill>
              </a:rPr>
              <a:t>J. Bauche et al., TE-MSC</a:t>
            </a:r>
            <a:endParaRPr lang="de-AT" sz="900" i="1" dirty="0">
              <a:solidFill>
                <a:schemeClr val="bg1"/>
              </a:solidFill>
            </a:endParaRPr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id="{F05BE2AA-48C9-4FCB-A012-8E135BF8F224}"/>
              </a:ext>
            </a:extLst>
          </p:cNvPr>
          <p:cNvSpPr txBox="1"/>
          <p:nvPr userDrawn="1"/>
        </p:nvSpPr>
        <p:spPr>
          <a:xfrm>
            <a:off x="1007831" y="97423"/>
            <a:ext cx="2556058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US" sz="900" dirty="0">
                <a:solidFill>
                  <a:schemeClr val="bg1"/>
                </a:solidFill>
              </a:rPr>
              <a:t>FCC Week 2021</a:t>
            </a:r>
            <a:endParaRPr lang="de-AT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4023000" cy="2747250"/>
          </a:xfrm>
        </p:spPr>
        <p:txBody>
          <a:bodyPr/>
          <a:lstStyle>
            <a:lvl1pPr>
              <a:defRPr/>
            </a:lvl1pPr>
            <a:lvl2pPr>
              <a:defRPr/>
            </a:lvl2pPr>
            <a:lvl5pPr>
              <a:defRPr/>
            </a:lvl5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B620B50C-303A-44DC-8838-2B1CB94665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7200" y="1745496"/>
            <a:ext cx="4023000" cy="2747250"/>
          </a:xfrm>
        </p:spPr>
        <p:txBody>
          <a:bodyPr/>
          <a:lstStyle>
            <a:lvl1pPr>
              <a:defRPr/>
            </a:lvl1pPr>
            <a:lvl3pPr>
              <a:defRPr/>
            </a:lvl3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13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46405-6429-4EE3-9329-FF6E5526F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E0778A-932A-4793-BF0E-632C848B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75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  <p:sp>
        <p:nvSpPr>
          <p:cNvPr id="8" name="Textfeld 8">
            <a:extLst>
              <a:ext uri="{FF2B5EF4-FFF2-40B4-BE49-F238E27FC236}">
                <a16:creationId xmlns:a16="http://schemas.microsoft.com/office/drawing/2014/main" id="{601F9F30-16BA-492D-9DD9-07D93037A8D7}"/>
              </a:ext>
            </a:extLst>
          </p:cNvPr>
          <p:cNvSpPr txBox="1"/>
          <p:nvPr userDrawn="1"/>
        </p:nvSpPr>
        <p:spPr>
          <a:xfrm>
            <a:off x="4932040" y="84395"/>
            <a:ext cx="3528391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GB" sz="900" dirty="0">
                <a:solidFill>
                  <a:schemeClr val="bg1"/>
                </a:solidFill>
              </a:rPr>
              <a:t>Design of the FCC-</a:t>
            </a:r>
            <a:r>
              <a:rPr lang="en-GB" sz="900" dirty="0" err="1">
                <a:solidFill>
                  <a:schemeClr val="bg1"/>
                </a:solidFill>
              </a:rPr>
              <a:t>ee</a:t>
            </a:r>
            <a:r>
              <a:rPr lang="en-GB" sz="900" dirty="0">
                <a:solidFill>
                  <a:schemeClr val="bg1"/>
                </a:solidFill>
              </a:rPr>
              <a:t> collider magnets, </a:t>
            </a:r>
            <a:r>
              <a:rPr lang="en-GB" sz="900" i="1" dirty="0">
                <a:solidFill>
                  <a:schemeClr val="bg1"/>
                </a:solidFill>
              </a:rPr>
              <a:t>J. Bauche et al., TE-MSC</a:t>
            </a:r>
            <a:endParaRPr lang="de-AT" sz="900" i="1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05BE2AA-48C9-4FCB-A012-8E135BF8F224}"/>
              </a:ext>
            </a:extLst>
          </p:cNvPr>
          <p:cNvSpPr txBox="1"/>
          <p:nvPr userDrawn="1"/>
        </p:nvSpPr>
        <p:spPr>
          <a:xfrm>
            <a:off x="1007831" y="97423"/>
            <a:ext cx="2556058" cy="183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238"/>
              </a:lnSpc>
            </a:pPr>
            <a:r>
              <a:rPr lang="en-US" sz="900" dirty="0">
                <a:solidFill>
                  <a:schemeClr val="bg1"/>
                </a:solidFill>
              </a:rPr>
              <a:t>FCC Week 2021</a:t>
            </a:r>
            <a:endParaRPr lang="de-AT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FA7415-5972-43C8-8CE9-FFE3FD31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555103-0B7D-47E0-BAB5-A777A347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1745437"/>
            <a:ext cx="8263350" cy="274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First</a:t>
            </a:r>
            <a:r>
              <a:rPr lang="de-DE" dirty="0"/>
              <a:t> Level</a:t>
            </a:r>
          </a:p>
          <a:p>
            <a:pPr lvl="2"/>
            <a:r>
              <a:rPr lang="en-US" noProof="0" dirty="0"/>
              <a:t>Second</a:t>
            </a:r>
            <a:r>
              <a:rPr lang="de-DE" dirty="0"/>
              <a:t> Level</a:t>
            </a:r>
          </a:p>
          <a:p>
            <a:pPr lvl="3"/>
            <a:r>
              <a:rPr lang="en-US" noProof="0" dirty="0"/>
              <a:t>Third</a:t>
            </a:r>
            <a:r>
              <a:rPr lang="de-DE" dirty="0"/>
              <a:t>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374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24300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117" userDrawn="1">
          <p15:clr>
            <a:srgbClr val="F26B43"/>
          </p15:clr>
        </p15:guide>
        <p15:guide id="3" pos="90" userDrawn="1">
          <p15:clr>
            <a:srgbClr val="F26B43"/>
          </p15:clr>
        </p15:guide>
        <p15:guide id="4" pos="294" userDrawn="1">
          <p15:clr>
            <a:srgbClr val="F26B43"/>
          </p15:clr>
        </p15:guide>
        <p15:guide id="5" pos="1009" userDrawn="1">
          <p15:clr>
            <a:srgbClr val="F26B43"/>
          </p15:clr>
        </p15:guide>
        <p15:guide id="6" pos="1196" userDrawn="1">
          <p15:clr>
            <a:srgbClr val="F26B43"/>
          </p15:clr>
        </p15:guide>
        <p15:guide id="7" pos="5670" userDrawn="1">
          <p15:clr>
            <a:srgbClr val="F26B43"/>
          </p15:clr>
        </p15:guide>
        <p15:guide id="8" pos="5466" userDrawn="1">
          <p15:clr>
            <a:srgbClr val="F26B43"/>
          </p15:clr>
        </p15:guide>
        <p15:guide id="9" pos="2081" userDrawn="1">
          <p15:clr>
            <a:srgbClr val="F26B43"/>
          </p15:clr>
        </p15:guide>
        <p15:guide id="10" pos="1893" userDrawn="1">
          <p15:clr>
            <a:srgbClr val="F26B43"/>
          </p15:clr>
        </p15:guide>
        <p15:guide id="12" pos="2973" userDrawn="1">
          <p15:clr>
            <a:srgbClr val="F26B43"/>
          </p15:clr>
        </p15:guide>
        <p15:guide id="13" pos="2787" userDrawn="1">
          <p15:clr>
            <a:srgbClr val="F26B43"/>
          </p15:clr>
        </p15:guide>
        <p15:guide id="14" pos="4751" userDrawn="1">
          <p15:clr>
            <a:srgbClr val="F26B43"/>
          </p15:clr>
        </p15:guide>
        <p15:guide id="15" pos="4564" userDrawn="1">
          <p15:clr>
            <a:srgbClr val="F26B43"/>
          </p15:clr>
        </p15:guide>
        <p15:guide id="16" pos="3867" userDrawn="1">
          <p15:clr>
            <a:srgbClr val="F26B43"/>
          </p15:clr>
        </p15:guide>
        <p15:guide id="17" pos="3680" userDrawn="1">
          <p15:clr>
            <a:srgbClr val="F26B43"/>
          </p15:clr>
        </p15:guide>
        <p15:guide id="19" orient="horz" pos="123" userDrawn="1">
          <p15:clr>
            <a:srgbClr val="F26B43"/>
          </p15:clr>
        </p15:guide>
        <p15:guide id="21" orient="horz" pos="200" userDrawn="1">
          <p15:clr>
            <a:srgbClr val="F26B43"/>
          </p15:clr>
        </p15:guide>
        <p15:guide id="23" orient="horz" pos="387" userDrawn="1">
          <p15:clr>
            <a:srgbClr val="F26B43"/>
          </p15:clr>
        </p15:guide>
        <p15:guide id="24" orient="horz" pos="2819" userDrawn="1">
          <p15:clr>
            <a:srgbClr val="F26B43"/>
          </p15:clr>
        </p15:guide>
        <p15:guide id="25" orient="horz" pos="29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FA7415-5972-43C8-8CE9-FFE3FD31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579552"/>
            <a:ext cx="8263350" cy="804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555103-0B7D-47E0-BAB5-A777A347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1745437"/>
            <a:ext cx="8263350" cy="274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First</a:t>
            </a:r>
            <a:r>
              <a:rPr lang="de-DE" dirty="0"/>
              <a:t> Level</a:t>
            </a:r>
          </a:p>
          <a:p>
            <a:pPr lvl="2"/>
            <a:r>
              <a:rPr lang="en-US" noProof="0" dirty="0"/>
              <a:t>Second</a:t>
            </a:r>
            <a:r>
              <a:rPr lang="de-DE" dirty="0"/>
              <a:t> Level</a:t>
            </a:r>
          </a:p>
          <a:p>
            <a:pPr lvl="3"/>
            <a:r>
              <a:rPr lang="en-US" noProof="0" dirty="0"/>
              <a:t>Third</a:t>
            </a:r>
            <a:r>
              <a:rPr lang="de-DE" dirty="0"/>
              <a:t>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A45E14-11AD-4136-88E8-CBEC7C081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5300" y="52418"/>
            <a:ext cx="289479" cy="1700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lnSpc>
                <a:spcPts val="1238"/>
              </a:lnSpc>
              <a:defRPr sz="800">
                <a:solidFill>
                  <a:schemeClr val="tx2"/>
                </a:solidFill>
              </a:defRPr>
            </a:lvl1pPr>
          </a:lstStyle>
          <a:p>
            <a:r>
              <a:rPr lang="de-AT"/>
              <a:t> </a:t>
            </a:r>
            <a:fld id="{88A1DFE4-5FC5-43BD-BB7E-75EAD82B9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0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9" r:id="rId3"/>
    <p:sldLayoutId id="2147483663" r:id="rId4"/>
  </p:sldLayoutIdLst>
  <p:hf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24300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117" userDrawn="1">
          <p15:clr>
            <a:srgbClr val="F26B43"/>
          </p15:clr>
        </p15:guide>
        <p15:guide id="3" pos="90" userDrawn="1">
          <p15:clr>
            <a:srgbClr val="F26B43"/>
          </p15:clr>
        </p15:guide>
        <p15:guide id="4" pos="294" userDrawn="1">
          <p15:clr>
            <a:srgbClr val="F26B43"/>
          </p15:clr>
        </p15:guide>
        <p15:guide id="5" pos="1009" userDrawn="1">
          <p15:clr>
            <a:srgbClr val="F26B43"/>
          </p15:clr>
        </p15:guide>
        <p15:guide id="6" pos="1196" userDrawn="1">
          <p15:clr>
            <a:srgbClr val="F26B43"/>
          </p15:clr>
        </p15:guide>
        <p15:guide id="7" pos="5670" userDrawn="1">
          <p15:clr>
            <a:srgbClr val="F26B43"/>
          </p15:clr>
        </p15:guide>
        <p15:guide id="8" pos="5466" userDrawn="1">
          <p15:clr>
            <a:srgbClr val="F26B43"/>
          </p15:clr>
        </p15:guide>
        <p15:guide id="9" pos="2081" userDrawn="1">
          <p15:clr>
            <a:srgbClr val="F26B43"/>
          </p15:clr>
        </p15:guide>
        <p15:guide id="10" pos="1893" userDrawn="1">
          <p15:clr>
            <a:srgbClr val="F26B43"/>
          </p15:clr>
        </p15:guide>
        <p15:guide id="12" pos="2973" userDrawn="1">
          <p15:clr>
            <a:srgbClr val="F26B43"/>
          </p15:clr>
        </p15:guide>
        <p15:guide id="13" pos="2787" userDrawn="1">
          <p15:clr>
            <a:srgbClr val="F26B43"/>
          </p15:clr>
        </p15:guide>
        <p15:guide id="14" pos="4751" userDrawn="1">
          <p15:clr>
            <a:srgbClr val="F26B43"/>
          </p15:clr>
        </p15:guide>
        <p15:guide id="15" pos="4564" userDrawn="1">
          <p15:clr>
            <a:srgbClr val="F26B43"/>
          </p15:clr>
        </p15:guide>
        <p15:guide id="16" pos="3867" userDrawn="1">
          <p15:clr>
            <a:srgbClr val="F26B43"/>
          </p15:clr>
        </p15:guide>
        <p15:guide id="17" pos="3680" userDrawn="1">
          <p15:clr>
            <a:srgbClr val="F26B43"/>
          </p15:clr>
        </p15:guide>
        <p15:guide id="19" orient="horz" pos="123" userDrawn="1">
          <p15:clr>
            <a:srgbClr val="F26B43"/>
          </p15:clr>
        </p15:guide>
        <p15:guide id="21" orient="horz" pos="200" userDrawn="1">
          <p15:clr>
            <a:srgbClr val="F26B43"/>
          </p15:clr>
        </p15:guide>
        <p15:guide id="23" orient="horz" pos="387" userDrawn="1">
          <p15:clr>
            <a:srgbClr val="F26B43"/>
          </p15:clr>
        </p15:guide>
        <p15:guide id="24" orient="horz" pos="2819" userDrawn="1">
          <p15:clr>
            <a:srgbClr val="F26B43"/>
          </p15:clr>
        </p15:guide>
        <p15:guide id="25" orient="horz" pos="29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FA7415-5972-43C8-8CE9-FFE3FD31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555103-0B7D-47E0-BAB5-A777A347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1745437"/>
            <a:ext cx="8263350" cy="274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80CF0C-837C-4BFD-ADEC-CF0F22B3929F}"/>
              </a:ext>
            </a:extLst>
          </p:cNvPr>
          <p:cNvSpPr/>
          <p:nvPr userDrawn="1"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506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A45E14-11AD-4136-88E8-CBEC7C081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5300" y="94965"/>
            <a:ext cx="289479" cy="1700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lnSpc>
                <a:spcPts val="1238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88A1DFE4-5FC5-43BD-BB7E-75EAD82B9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5072D71-1E30-4F23-8B4C-14B3F8F7893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21" y="90000"/>
            <a:ext cx="44781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6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8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67" r:id="rId11"/>
  </p:sldLayoutIdLst>
  <p:hf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24300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117" userDrawn="1">
          <p15:clr>
            <a:srgbClr val="F26B43"/>
          </p15:clr>
        </p15:guide>
        <p15:guide id="3" pos="90" userDrawn="1">
          <p15:clr>
            <a:srgbClr val="F26B43"/>
          </p15:clr>
        </p15:guide>
        <p15:guide id="4" pos="294" userDrawn="1">
          <p15:clr>
            <a:srgbClr val="F26B43"/>
          </p15:clr>
        </p15:guide>
        <p15:guide id="5" pos="1009" userDrawn="1">
          <p15:clr>
            <a:srgbClr val="F26B43"/>
          </p15:clr>
        </p15:guide>
        <p15:guide id="6" pos="1196" userDrawn="1">
          <p15:clr>
            <a:srgbClr val="F26B43"/>
          </p15:clr>
        </p15:guide>
        <p15:guide id="7" pos="5670" userDrawn="1">
          <p15:clr>
            <a:srgbClr val="F26B43"/>
          </p15:clr>
        </p15:guide>
        <p15:guide id="8" pos="5466" userDrawn="1">
          <p15:clr>
            <a:srgbClr val="F26B43"/>
          </p15:clr>
        </p15:guide>
        <p15:guide id="9" pos="2081" userDrawn="1">
          <p15:clr>
            <a:srgbClr val="F26B43"/>
          </p15:clr>
        </p15:guide>
        <p15:guide id="10" pos="1893" userDrawn="1">
          <p15:clr>
            <a:srgbClr val="F26B43"/>
          </p15:clr>
        </p15:guide>
        <p15:guide id="12" pos="2973" userDrawn="1">
          <p15:clr>
            <a:srgbClr val="F26B43"/>
          </p15:clr>
        </p15:guide>
        <p15:guide id="13" pos="2787" userDrawn="1">
          <p15:clr>
            <a:srgbClr val="F26B43"/>
          </p15:clr>
        </p15:guide>
        <p15:guide id="14" pos="4751" userDrawn="1">
          <p15:clr>
            <a:srgbClr val="F26B43"/>
          </p15:clr>
        </p15:guide>
        <p15:guide id="15" pos="4564" userDrawn="1">
          <p15:clr>
            <a:srgbClr val="F26B43"/>
          </p15:clr>
        </p15:guide>
        <p15:guide id="16" pos="3867" userDrawn="1">
          <p15:clr>
            <a:srgbClr val="F26B43"/>
          </p15:clr>
        </p15:guide>
        <p15:guide id="17" pos="3680" userDrawn="1">
          <p15:clr>
            <a:srgbClr val="F26B43"/>
          </p15:clr>
        </p15:guide>
        <p15:guide id="19" orient="horz" pos="123" userDrawn="1">
          <p15:clr>
            <a:srgbClr val="F26B43"/>
          </p15:clr>
        </p15:guide>
        <p15:guide id="21" orient="horz" pos="200" userDrawn="1">
          <p15:clr>
            <a:srgbClr val="F26B43"/>
          </p15:clr>
        </p15:guide>
        <p15:guide id="23" orient="horz" pos="387" userDrawn="1">
          <p15:clr>
            <a:srgbClr val="F26B43"/>
          </p15:clr>
        </p15:guide>
        <p15:guide id="24" orient="horz" pos="2819" userDrawn="1">
          <p15:clr>
            <a:srgbClr val="F26B43"/>
          </p15:clr>
        </p15:guide>
        <p15:guide id="25" orient="horz" pos="2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995850/timetable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3497BF1-535F-4C7D-B075-C8FADBCE7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63" y="1919558"/>
            <a:ext cx="8927274" cy="1790700"/>
          </a:xfrm>
        </p:spPr>
        <p:txBody>
          <a:bodyPr/>
          <a:lstStyle/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Arc Vacuum System and Synchrotron Radiation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C44E76C-472D-4CD1-B3E8-9FBF11960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3304185"/>
            <a:ext cx="6552728" cy="18362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* Reporting for the Vacuum Surfaces and Coatings group, TE Dept., CERN</a:t>
            </a:r>
          </a:p>
          <a:p>
            <a:endParaRPr lang="en-US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30792579-EE02-442F-B8CA-F2FA3D9D007F}"/>
              </a:ext>
            </a:extLst>
          </p:cNvPr>
          <p:cNvSpPr txBox="1">
            <a:spLocks/>
          </p:cNvSpPr>
          <p:nvPr/>
        </p:nvSpPr>
        <p:spPr>
          <a:xfrm>
            <a:off x="1225534" y="110265"/>
            <a:ext cx="6480720" cy="1810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1388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1388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1388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sz="1400" dirty="0"/>
              <a:t>Adapted from presentation</a:t>
            </a:r>
            <a:endParaRPr lang="en-GB" sz="1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r>
              <a:rPr lang="en-GB" sz="1400" i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FCC Week 2021 (28 June 2021 - 2 July 2021) · Indico (cern.ch)</a:t>
            </a:r>
            <a:endParaRPr lang="en-GB" sz="1400" i="1" u="sng" dirty="0"/>
          </a:p>
          <a:p>
            <a:endParaRPr lang="en-US" sz="1400" dirty="0"/>
          </a:p>
          <a:p>
            <a:r>
              <a:rPr lang="en-US" sz="1400" dirty="0"/>
              <a:t>R. Kersevan*</a:t>
            </a:r>
          </a:p>
          <a:p>
            <a:endParaRPr lang="en-US" sz="1400" i="1" u="sng" dirty="0"/>
          </a:p>
        </p:txBody>
      </p:sp>
    </p:spTree>
    <p:extLst>
      <p:ext uri="{BB962C8B-B14F-4D97-AF65-F5344CB8AC3E}">
        <p14:creationId xmlns:p14="http://schemas.microsoft.com/office/powerpoint/2010/main" val="40611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422556"/>
            <a:ext cx="8263350" cy="804066"/>
          </a:xfrm>
        </p:spPr>
        <p:txBody>
          <a:bodyPr/>
          <a:lstStyle/>
          <a:p>
            <a:r>
              <a:rPr lang="en-US" sz="3200" dirty="0"/>
              <a:t>Pumping solutions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A352F-0C71-4EEE-AA93-CDA2BC27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56339"/>
            <a:ext cx="7834284" cy="41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0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E9E8A-0429-4482-94BA-69298503E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9513" y="915566"/>
            <a:ext cx="3888432" cy="40324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used </a:t>
            </a:r>
            <a:r>
              <a:rPr lang="en-US" dirty="0" err="1"/>
              <a:t>Molflow</a:t>
            </a:r>
            <a:r>
              <a:rPr lang="en-US" dirty="0"/>
              <a:t>+ to calculate the PSD pressure rise at different beam doses, using the photon irradiation maps calculated by SYNRAD+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sample 140.7 m-long section of an arc has been considered, with the two beams side by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orbits along 5 dipoles interleaved with 5 quadrupoles are simulated, importing the lattice files from MADX into SYNRAD+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3D model for B1 has 25 absorbers placed at ~ 5.6 m average spacing (avoiding quadrupoles and </a:t>
            </a:r>
            <a:r>
              <a:rPr lang="en-US" dirty="0" err="1"/>
              <a:t>sextupoles</a:t>
            </a:r>
            <a:r>
              <a:rPr lang="en-US" dirty="0"/>
              <a:t> which have tight coils), while B2 has no absorbers, and the SR fan is let impinge onto the bottom of the external winglet </a:t>
            </a:r>
            <a:r>
              <a:rPr lang="en-US" sz="1200" dirty="0"/>
              <a:t>(see also B. Humann, this conf.)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422556"/>
            <a:ext cx="8238606" cy="493010"/>
          </a:xfrm>
        </p:spPr>
        <p:txBody>
          <a:bodyPr/>
          <a:lstStyle/>
          <a:p>
            <a:r>
              <a:rPr lang="en-US" sz="3200" dirty="0"/>
              <a:t>Pressure profiles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ABB46-3972-4029-B8BC-3B327BEF2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419" y="670526"/>
            <a:ext cx="4750969" cy="4198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54FB5-7360-4F76-8103-F22CEE42CDC0}"/>
              </a:ext>
            </a:extLst>
          </p:cNvPr>
          <p:cNvSpPr txBox="1"/>
          <p:nvPr/>
        </p:nvSpPr>
        <p:spPr>
          <a:xfrm>
            <a:off x="6587529" y="4633825"/>
            <a:ext cx="432048" cy="48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200" b="1" dirty="0">
                <a:solidFill>
                  <a:schemeClr val="tx2"/>
                </a:solidFill>
              </a:rPr>
              <a:t>B1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E76A5-BEEB-4475-BCFD-5635F68F76D3}"/>
              </a:ext>
            </a:extLst>
          </p:cNvPr>
          <p:cNvSpPr txBox="1"/>
          <p:nvPr/>
        </p:nvSpPr>
        <p:spPr>
          <a:xfrm>
            <a:off x="5364088" y="187108"/>
            <a:ext cx="432048" cy="483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200" b="1" dirty="0">
                <a:solidFill>
                  <a:srgbClr val="FF0000"/>
                </a:solidFill>
              </a:rPr>
              <a:t>B2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7DAFBC-69FE-4EB5-9E88-4BAABDA2A66C}"/>
              </a:ext>
            </a:extLst>
          </p:cNvPr>
          <p:cNvCxnSpPr>
            <a:cxnSpLocks/>
          </p:cNvCxnSpPr>
          <p:nvPr/>
        </p:nvCxnSpPr>
        <p:spPr>
          <a:xfrm>
            <a:off x="5652120" y="608946"/>
            <a:ext cx="263986" cy="234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93199C-566D-45A3-AD90-C5387381F892}"/>
              </a:ext>
            </a:extLst>
          </p:cNvPr>
          <p:cNvCxnSpPr>
            <a:cxnSpLocks/>
          </p:cNvCxnSpPr>
          <p:nvPr/>
        </p:nvCxnSpPr>
        <p:spPr>
          <a:xfrm flipV="1">
            <a:off x="6876256" y="4659982"/>
            <a:ext cx="241498" cy="20321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4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E9E8A-0429-4482-94BA-69298503E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08" y="843558"/>
            <a:ext cx="9060784" cy="223224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We have calculated the PSD pressure profiles for 5 different beam doses, corresponding to times of 1 s, 1 h, 10 h, 100 h, 1000 h. Simulated gas: CO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On the left the case with 5x 100 (l/s) lumped pumps/beam, and no NEG-coating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On the right, the case with NEG-coating, saturated (</a:t>
            </a:r>
            <a:r>
              <a:rPr lang="en-US" dirty="0" err="1"/>
              <a:t>i.e</a:t>
            </a:r>
            <a:r>
              <a:rPr lang="en-US" dirty="0"/>
              <a:t> s=0) and with some residual sticking (</a:t>
            </a:r>
            <a:r>
              <a:rPr lang="en-US" i="1" dirty="0"/>
              <a:t>s</a:t>
            </a:r>
            <a:r>
              <a:rPr lang="en-US" dirty="0"/>
              <a:t>=0.001)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422556"/>
            <a:ext cx="8238606" cy="493010"/>
          </a:xfrm>
        </p:spPr>
        <p:txBody>
          <a:bodyPr/>
          <a:lstStyle/>
          <a:p>
            <a:r>
              <a:rPr lang="en-US" sz="3200" dirty="0"/>
              <a:t>Pressure profiles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2C934D-8811-47DB-8365-C493A3D7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51670"/>
            <a:ext cx="4458385" cy="31937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45D491-81BB-434B-B09D-528D861D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65726"/>
            <a:ext cx="4458384" cy="31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3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422556"/>
            <a:ext cx="8238606" cy="493010"/>
          </a:xfrm>
        </p:spPr>
        <p:txBody>
          <a:bodyPr/>
          <a:lstStyle/>
          <a:p>
            <a:r>
              <a:rPr lang="en-US" sz="3200" dirty="0"/>
              <a:t>Vacuum and energy deposition</a:t>
            </a:r>
            <a:br>
              <a:rPr lang="en-US" sz="3200" dirty="0"/>
            </a:br>
            <a:r>
              <a:rPr lang="en-US" sz="1400" dirty="0"/>
              <a:t>(taken from B. Humann, same conference)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FE2A7-C31F-48DE-A917-988C2FBB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42" y="1203598"/>
            <a:ext cx="6668821" cy="38657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946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14</a:t>
            </a:fld>
            <a:endParaRPr lang="de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45EC68-50F2-4877-B2D7-12AD3D79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0758"/>
            <a:ext cx="7450920" cy="41576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itle 7">
            <a:extLst>
              <a:ext uri="{FF2B5EF4-FFF2-40B4-BE49-F238E27FC236}">
                <a16:creationId xmlns:a16="http://schemas.microsoft.com/office/drawing/2014/main" id="{5725CF85-DD3D-4BA1-A35E-1044BC33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/>
              <a:t>Vacuum and energy deposition</a:t>
            </a:r>
          </a:p>
        </p:txBody>
      </p:sp>
    </p:spTree>
    <p:extLst>
      <p:ext uri="{BB962C8B-B14F-4D97-AF65-F5344CB8AC3E}">
        <p14:creationId xmlns:p14="http://schemas.microsoft.com/office/powerpoint/2010/main" val="222383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1732033-4381-49D6-8407-1297E5B8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/>
              <a:t>Vacuum and energy deposition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09E70-92D1-4DAC-8908-EA10FF2CF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6" y="812827"/>
            <a:ext cx="7273864" cy="41351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45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/>
              <a:t>Vacuum and energy deposition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03528-0978-43C2-972E-F38F3A2B8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85" y="832512"/>
            <a:ext cx="7557025" cy="41358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2010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/>
              <a:t>Vacuum and energy deposition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CC40C-1418-403F-B31D-4BD5C6A8A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90" y="832512"/>
            <a:ext cx="7557025" cy="40702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080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/>
              <a:t>Vacuum and energy deposition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4D4A8-AC5A-403D-B6AA-EFF22E9A9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90" y="771550"/>
            <a:ext cx="7557025" cy="42091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6221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/>
              <a:t>Vacuum and energy deposition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E4495-0247-459B-B21E-A0F0411BB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67" y="771550"/>
            <a:ext cx="7557025" cy="42319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7294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9C4833-2895-4C79-AA25-34DBB76CA0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725" y="1059582"/>
            <a:ext cx="7734550" cy="3312368"/>
          </a:xfrm>
        </p:spPr>
        <p:txBody>
          <a:bodyPr/>
          <a:lstStyle/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/>
              <a:t>Relevant machine and vacuum parameters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/>
              <a:t>Vacuum chamber cross section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/>
              <a:t>Synchrotron radiation spectrum, flux, power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/>
              <a:t>SR absorbers: yes or no?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/>
              <a:t>Pumping solutions</a:t>
            </a:r>
            <a:endParaRPr lang="en-US" sz="2000" b="0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/>
              <a:t>Pressure profiles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dirty="0"/>
              <a:t>Future work: prototyping, experiments, …</a:t>
            </a:r>
          </a:p>
          <a:p>
            <a:pPr>
              <a:lnSpc>
                <a:spcPts val="2000"/>
              </a:lnSpc>
            </a:pPr>
            <a:endParaRPr lang="en-US" dirty="0"/>
          </a:p>
          <a:p>
            <a:pPr lvl="1">
              <a:lnSpc>
                <a:spcPts val="2000"/>
              </a:lnSpc>
            </a:pPr>
            <a:endParaRPr lang="en-US" dirty="0"/>
          </a:p>
          <a:p>
            <a:pPr lvl="1">
              <a:lnSpc>
                <a:spcPts val="2000"/>
              </a:lnSpc>
            </a:pPr>
            <a:r>
              <a:rPr lang="en-US" dirty="0"/>
              <a:t>	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EB1A91-989E-4FD6-BF4B-3E6E7CE1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577800"/>
            <a:ext cx="8263350" cy="55379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6599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/>
              <a:t>Machine Detector 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2DCD4-7E9C-4184-B1F3-02627107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89" y="771550"/>
            <a:ext cx="6898221" cy="4250826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057807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/>
              <a:t>Machine Detector 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7A9CF-AF02-452A-B94C-976637A5D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96" y="769196"/>
            <a:ext cx="7552807" cy="4250826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985148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/>
              <a:t>Machine Detector 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08A88-41D3-4C52-99F2-F8E92E8E1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781023"/>
            <a:ext cx="7557025" cy="423899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672083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/>
              <a:t>Tunnel Integration Working Group (meetings organized by </a:t>
            </a:r>
            <a:r>
              <a:rPr lang="en-US" sz="1400" dirty="0" err="1"/>
              <a:t>Fani</a:t>
            </a:r>
            <a:r>
              <a:rPr lang="en-US" sz="1400" dirty="0"/>
              <a:t> </a:t>
            </a:r>
            <a:r>
              <a:rPr lang="en-US" sz="1400" dirty="0" err="1"/>
              <a:t>Valchkova</a:t>
            </a:r>
            <a:r>
              <a:rPr lang="en-US" sz="1400" dirty="0"/>
              <a:t>-Georgieva, EN-ACS-COS), </a:t>
            </a:r>
            <a:r>
              <a:rPr lang="en-US" sz="1400" u="sng" dirty="0"/>
              <a:t>@Sept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1287F-A9BC-45CB-96C2-60DC65B6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83" y="769196"/>
            <a:ext cx="569943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FC1E39-0479-4B50-A84F-DD04A66790EB}"/>
              </a:ext>
            </a:extLst>
          </p:cNvPr>
          <p:cNvCxnSpPr>
            <a:cxnSpLocks/>
          </p:cNvCxnSpPr>
          <p:nvPr/>
        </p:nvCxnSpPr>
        <p:spPr>
          <a:xfrm>
            <a:off x="1619672" y="2211710"/>
            <a:ext cx="302433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3BA994-3CA9-4F74-B2F7-6E8A7E0A9BF8}"/>
              </a:ext>
            </a:extLst>
          </p:cNvPr>
          <p:cNvSpPr txBox="1"/>
          <p:nvPr/>
        </p:nvSpPr>
        <p:spPr>
          <a:xfrm>
            <a:off x="323528" y="1635646"/>
            <a:ext cx="1296144" cy="14438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600" dirty="0"/>
              <a:t>Full energy booster synchrotron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30692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24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 err="1"/>
              <a:t>Photodesorption</a:t>
            </a:r>
            <a:r>
              <a:rPr lang="en-US" sz="1400" dirty="0"/>
              <a:t> Test Bench BESTEX, at KARA light source, KIT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76C06-8A1D-470E-8E4D-C98CBD761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771550"/>
            <a:ext cx="7557025" cy="425045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0A99B7-099C-4B14-A9D7-EA884DA66F0C}"/>
              </a:ext>
            </a:extLst>
          </p:cNvPr>
          <p:cNvSpPr txBox="1"/>
          <p:nvPr/>
        </p:nvSpPr>
        <p:spPr>
          <a:xfrm>
            <a:off x="4355976" y="871058"/>
            <a:ext cx="3744416" cy="4930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200" b="1" dirty="0">
                <a:solidFill>
                  <a:schemeClr val="bg1"/>
                </a:solidFill>
              </a:rPr>
              <a:t>2.5 GeV operation, ~150 mA e- current, no top-up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25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 err="1"/>
              <a:t>Photodesorption</a:t>
            </a:r>
            <a:r>
              <a:rPr lang="en-US" sz="1400" dirty="0"/>
              <a:t> Test Bench BESTEX, at KARA light source, 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68D0D-2235-494D-813A-F2F2E0214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1086274"/>
            <a:ext cx="7128792" cy="400575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4A8F7-8642-4807-8BCC-BE2282B9F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172" y="388263"/>
            <a:ext cx="2912990" cy="168344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E406F-4E06-456C-8C0B-A0FDEA585C2E}"/>
              </a:ext>
            </a:extLst>
          </p:cNvPr>
          <p:cNvSpPr txBox="1"/>
          <p:nvPr/>
        </p:nvSpPr>
        <p:spPr>
          <a:xfrm>
            <a:off x="395536" y="4011910"/>
            <a:ext cx="4536504" cy="4890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400" b="1" dirty="0">
                <a:solidFill>
                  <a:schemeClr val="bg1"/>
                </a:solidFill>
              </a:rPr>
              <a:t>Activities have slowed down A LOT due to covid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65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8238606" cy="493010"/>
          </a:xfrm>
        </p:spPr>
        <p:txBody>
          <a:bodyPr/>
          <a:lstStyle/>
          <a:p>
            <a:r>
              <a:rPr lang="en-US" sz="1400" dirty="0" err="1"/>
              <a:t>Photodesorption</a:t>
            </a:r>
            <a:r>
              <a:rPr lang="en-US" sz="1400" dirty="0"/>
              <a:t> Test Bench BESTEX, at KARA light source, KIT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3DF55-C44F-434C-8EE8-FCB0CE75E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03249"/>
            <a:ext cx="7557025" cy="421677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BEFA9C-D115-49B3-A635-11AF40624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24140"/>
              </p:ext>
            </p:extLst>
          </p:nvPr>
        </p:nvGraphicFramePr>
        <p:xfrm>
          <a:off x="5573440" y="483518"/>
          <a:ext cx="3461339" cy="1157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084">
                  <a:extLst>
                    <a:ext uri="{9D8B030D-6E8A-4147-A177-3AD203B41FA5}">
                      <a16:colId xmlns:a16="http://schemas.microsoft.com/office/drawing/2014/main" val="80194917"/>
                    </a:ext>
                  </a:extLst>
                </a:gridCol>
                <a:gridCol w="550529">
                  <a:extLst>
                    <a:ext uri="{9D8B030D-6E8A-4147-A177-3AD203B41FA5}">
                      <a16:colId xmlns:a16="http://schemas.microsoft.com/office/drawing/2014/main" val="2877277259"/>
                    </a:ext>
                  </a:extLst>
                </a:gridCol>
                <a:gridCol w="615011">
                  <a:extLst>
                    <a:ext uri="{9D8B030D-6E8A-4147-A177-3AD203B41FA5}">
                      <a16:colId xmlns:a16="http://schemas.microsoft.com/office/drawing/2014/main" val="2648509901"/>
                    </a:ext>
                  </a:extLst>
                </a:gridCol>
                <a:gridCol w="736604">
                  <a:extLst>
                    <a:ext uri="{9D8B030D-6E8A-4147-A177-3AD203B41FA5}">
                      <a16:colId xmlns:a16="http://schemas.microsoft.com/office/drawing/2014/main" val="95472568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1129631164"/>
                    </a:ext>
                  </a:extLst>
                </a:gridCol>
              </a:tblGrid>
              <a:tr h="54705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Beam Energy E(GeV)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Beam Current</a:t>
                      </a:r>
                      <a:endParaRPr lang="en-GB" sz="800" b="1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I(mA)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Energy 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(keV)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Photon Flux</a:t>
                      </a:r>
                      <a:endParaRPr lang="en-GB" sz="800" b="1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F’(</a:t>
                      </a:r>
                      <a:r>
                        <a:rPr lang="en-GB" sz="800" b="1" kern="800" dirty="0" err="1">
                          <a:effectLst/>
                          <a:latin typeface="+mn-lt"/>
                        </a:rPr>
                        <a:t>ph</a:t>
                      </a:r>
                      <a:r>
                        <a:rPr lang="en-GB" sz="800" b="1" kern="800" dirty="0">
                          <a:effectLst/>
                          <a:latin typeface="+mn-lt"/>
                        </a:rPr>
                        <a:t>/s/m)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PSD Outgassing Load (mbar l/s/m)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@ 1</a:t>
                      </a:r>
                      <a:r>
                        <a:rPr lang="en-GB" sz="800" b="1" kern="800" dirty="0">
                          <a:effectLst/>
                          <a:latin typeface="+mn-lt"/>
                        </a:rPr>
                        <a:t>·10</a:t>
                      </a:r>
                      <a:r>
                        <a:rPr lang="en-US" sz="800" b="1" kern="800" baseline="30000" dirty="0">
                          <a:effectLst/>
                          <a:latin typeface="+mn-lt"/>
                        </a:rPr>
                        <a:t>-6</a:t>
                      </a: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(mol/</a:t>
                      </a:r>
                      <a:r>
                        <a:rPr lang="en-US" sz="8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</a:t>
                      </a: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042247"/>
                  </a:ext>
                </a:extLst>
              </a:tr>
              <a:tr h="15259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45.6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1390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7.17·10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</a:rPr>
                        <a:t>17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2.90·10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-8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372201"/>
                  </a:ext>
                </a:extLst>
              </a:tr>
              <a:tr h="15259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>
                          <a:effectLst/>
                          <a:latin typeface="+mn-lt"/>
                        </a:rPr>
                        <a:t>80</a:t>
                      </a:r>
                      <a:endParaRPr lang="en-GB" sz="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147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105.5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1.38·10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</a:rPr>
                        <a:t>17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5.58·10</a:t>
                      </a:r>
                      <a:r>
                        <a:rPr lang="en-GB" sz="800" b="1" kern="800" baseline="30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-9</a:t>
                      </a:r>
                      <a:endParaRPr lang="en-GB" sz="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272583"/>
                  </a:ext>
                </a:extLst>
              </a:tr>
              <a:tr h="15259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>
                          <a:effectLst/>
                          <a:latin typeface="+mn-lt"/>
                        </a:rPr>
                        <a:t>120</a:t>
                      </a:r>
                      <a:endParaRPr lang="en-GB" sz="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29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356.2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4.13·10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</a:rPr>
                        <a:t>16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1.67·10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-9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034471"/>
                  </a:ext>
                </a:extLst>
              </a:tr>
              <a:tr h="15259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>
                          <a:effectLst/>
                          <a:latin typeface="+mn-lt"/>
                        </a:rPr>
                        <a:t>182.5</a:t>
                      </a:r>
                      <a:endParaRPr lang="en-GB" sz="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5.4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1253.1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1.18·10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</a:rPr>
                        <a:t>16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4.78·10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-10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53645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3E946C-1E54-480D-A8F7-7D1C3396B067}"/>
              </a:ext>
            </a:extLst>
          </p:cNvPr>
          <p:cNvCxnSpPr/>
          <p:nvPr/>
        </p:nvCxnSpPr>
        <p:spPr>
          <a:xfrm flipH="1" flipV="1">
            <a:off x="7956376" y="1640961"/>
            <a:ext cx="288032" cy="714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250E3B-5E53-45DD-9D36-651E10BD8117}"/>
              </a:ext>
            </a:extLst>
          </p:cNvPr>
          <p:cNvSpPr txBox="1"/>
          <p:nvPr/>
        </p:nvSpPr>
        <p:spPr>
          <a:xfrm>
            <a:off x="7524328" y="2160484"/>
            <a:ext cx="1694569" cy="48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200" b="1" u="sng" dirty="0">
                <a:solidFill>
                  <a:schemeClr val="accent5"/>
                </a:solidFill>
              </a:rPr>
              <a:t>FCC-</a:t>
            </a:r>
            <a:r>
              <a:rPr lang="en-US" sz="1200" b="1" u="sng" dirty="0" err="1">
                <a:solidFill>
                  <a:schemeClr val="accent5"/>
                </a:solidFill>
              </a:rPr>
              <a:t>ee</a:t>
            </a:r>
            <a:r>
              <a:rPr lang="en-US" sz="1200" b="1" u="sng" dirty="0">
                <a:solidFill>
                  <a:schemeClr val="accent5"/>
                </a:solidFill>
              </a:rPr>
              <a:t>, see slide 7</a:t>
            </a:r>
            <a:endParaRPr lang="en-GB" sz="1200" b="1" u="sng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F2A1E-7898-42FA-B506-DCA8943EC8B3}"/>
              </a:ext>
            </a:extLst>
          </p:cNvPr>
          <p:cNvSpPr txBox="1"/>
          <p:nvPr/>
        </p:nvSpPr>
        <p:spPr>
          <a:xfrm>
            <a:off x="395536" y="4011910"/>
            <a:ext cx="4536504" cy="4890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400" b="1" dirty="0">
                <a:solidFill>
                  <a:schemeClr val="bg1"/>
                </a:solidFill>
              </a:rPr>
              <a:t>Hiring fellow/postdoc right now, starting early 2022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FFF3E2-9475-4C30-A149-D0CA5141213D}"/>
              </a:ext>
            </a:extLst>
          </p:cNvPr>
          <p:cNvSpPr/>
          <p:nvPr/>
        </p:nvSpPr>
        <p:spPr>
          <a:xfrm>
            <a:off x="5508104" y="1745287"/>
            <a:ext cx="1800200" cy="6480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976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27</a:t>
            </a:fld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E9E8A-0429-4482-94BA-69298503E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9512" y="627534"/>
            <a:ext cx="8784976" cy="3600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300" dirty="0"/>
              <a:t>Design prototype vacuum chambers with and without SR absorber (~ 2 m-long) and test them at light source (KARA/KIT?) </a:t>
            </a:r>
            <a:r>
              <a:rPr lang="en-GB" sz="1050" dirty="0">
                <a:solidFill>
                  <a:schemeClr val="accent5"/>
                </a:solidFill>
              </a:rPr>
              <a:t>(underway, 1 mech. </a:t>
            </a:r>
            <a:r>
              <a:rPr lang="en-GB" sz="1050" dirty="0" err="1">
                <a:solidFill>
                  <a:schemeClr val="accent5"/>
                </a:solidFill>
              </a:rPr>
              <a:t>engin</a:t>
            </a:r>
            <a:r>
              <a:rPr lang="en-GB" sz="1050" dirty="0">
                <a:solidFill>
                  <a:schemeClr val="accent5"/>
                </a:solidFill>
              </a:rPr>
              <a:t>. on it, part-time)</a:t>
            </a:r>
            <a:endParaRPr lang="en-US" sz="1050" dirty="0">
              <a:solidFill>
                <a:schemeClr val="accent5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Test behavior of thin NEG-coating at light source </a:t>
            </a:r>
            <a:r>
              <a:rPr lang="en-US" sz="1050" dirty="0">
                <a:solidFill>
                  <a:schemeClr val="accent5"/>
                </a:solidFill>
              </a:rPr>
              <a:t>(we did already tests at Photon Factory, KEK, on different cross section)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Define deposition technique for dipolar ~ 12 m-long vacuum chambers (horizontal sputtering with mole?, other techniques?) </a:t>
            </a:r>
            <a:r>
              <a:rPr lang="en-US" sz="1050" dirty="0">
                <a:solidFill>
                  <a:schemeClr val="accent5"/>
                </a:solidFill>
              </a:rPr>
              <a:t>(YES: horizontal deposition over 12 m seems feasible, P. Costa Pinto, VSC)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In-situ measurement of photoelectron yield at light source </a:t>
            </a:r>
            <a:r>
              <a:rPr lang="en-US" sz="1050" dirty="0">
                <a:solidFill>
                  <a:schemeClr val="accent5"/>
                </a:solidFill>
              </a:rPr>
              <a:t>(Have collaboration contract with INFN Frascati, they have 4 circular tubes to test, various surface treatments see next item; </a:t>
            </a:r>
            <a:r>
              <a:rPr lang="en-US" sz="1050" i="1" u="sng" dirty="0">
                <a:solidFill>
                  <a:schemeClr val="accent5"/>
                </a:solidFill>
              </a:rPr>
              <a:t>Pilot Test Sector at LHC?</a:t>
            </a:r>
            <a:r>
              <a:rPr lang="en-US" sz="1050" dirty="0">
                <a:solidFill>
                  <a:schemeClr val="accent5"/>
                </a:solidFill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Test other thin-films with potential application to FCC-</a:t>
            </a:r>
            <a:r>
              <a:rPr lang="en-US" sz="1300" dirty="0" err="1"/>
              <a:t>ee</a:t>
            </a:r>
            <a:r>
              <a:rPr lang="en-US" sz="1300" dirty="0"/>
              <a:t>: amorphous carbon (a-C), hydrophobic silicon films (to reduce pump down time without bakeout); test surface texturing techniques (e.g. LASE)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Determine material and fabrication technology of SR absorbers and bonding technique to the vacuum chamber (surface power density above 100 W/mm</a:t>
            </a:r>
            <a:r>
              <a:rPr lang="en-US" sz="1300" baseline="30000" dirty="0"/>
              <a:t>2</a:t>
            </a:r>
            <a:r>
              <a:rPr lang="en-US" sz="1300" dirty="0"/>
              <a:t> at the ttbar energy) </a:t>
            </a:r>
            <a:r>
              <a:rPr lang="en-US" sz="1050" dirty="0">
                <a:solidFill>
                  <a:schemeClr val="accent5"/>
                </a:solidFill>
              </a:rPr>
              <a:t>(underway, 1 mech. </a:t>
            </a:r>
            <a:r>
              <a:rPr lang="en-US" sz="1050" dirty="0" err="1">
                <a:solidFill>
                  <a:schemeClr val="accent5"/>
                </a:solidFill>
              </a:rPr>
              <a:t>engin</a:t>
            </a:r>
            <a:r>
              <a:rPr lang="en-US" sz="1050" dirty="0">
                <a:solidFill>
                  <a:schemeClr val="accent5"/>
                </a:solidFill>
              </a:rPr>
              <a:t>. on it, part-time)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Design, fabricate, and test bellows with RF fingers, under elongation and misalignment conditions similar to those expected for FCC-</a:t>
            </a:r>
            <a:r>
              <a:rPr lang="en-US" sz="1300" dirty="0" err="1"/>
              <a:t>ee</a:t>
            </a:r>
            <a:r>
              <a:rPr lang="en-US" sz="1300" dirty="0"/>
              <a:t> </a:t>
            </a:r>
            <a:r>
              <a:rPr lang="en-US" sz="1050" dirty="0">
                <a:solidFill>
                  <a:schemeClr val="accent5"/>
                </a:solidFill>
              </a:rPr>
              <a:t>(underway, 1 mech. </a:t>
            </a:r>
            <a:r>
              <a:rPr lang="en-US" sz="1050" dirty="0" err="1">
                <a:solidFill>
                  <a:schemeClr val="accent5"/>
                </a:solidFill>
              </a:rPr>
              <a:t>engin</a:t>
            </a:r>
            <a:r>
              <a:rPr lang="en-US" sz="1050" dirty="0">
                <a:solidFill>
                  <a:schemeClr val="accent5"/>
                </a:solidFill>
              </a:rPr>
              <a:t>. on it, part-time)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Continue collaboration with FLUKA team (see B. Humann, this conference), magnet group, tunnel integration working group, and machine optics group (plus MDI)</a:t>
            </a:r>
          </a:p>
          <a:p>
            <a:pPr algn="ctr"/>
            <a:r>
              <a:rPr lang="en-US" sz="1300" dirty="0"/>
              <a:t>The next 4~5 years are going to be fun… </a:t>
            </a:r>
            <a:r>
              <a:rPr lang="en-US" sz="1300" dirty="0">
                <a:sym typeface="Wingdings" panose="05000000000000000000" pitchFamily="2" charset="2"/>
              </a:rPr>
              <a:t></a:t>
            </a:r>
            <a:endParaRPr lang="en-GB" sz="13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267494"/>
            <a:ext cx="8238606" cy="493010"/>
          </a:xfrm>
        </p:spPr>
        <p:txBody>
          <a:bodyPr/>
          <a:lstStyle/>
          <a:p>
            <a:r>
              <a:rPr lang="en-US" sz="2400" b="1" dirty="0">
                <a:solidFill>
                  <a:schemeClr val="accent5"/>
                </a:solidFill>
              </a:rPr>
              <a:t>Future work: prototyping, experiments, …</a:t>
            </a:r>
          </a:p>
        </p:txBody>
      </p:sp>
    </p:spTree>
    <p:extLst>
      <p:ext uri="{BB962C8B-B14F-4D97-AF65-F5344CB8AC3E}">
        <p14:creationId xmlns:p14="http://schemas.microsoft.com/office/powerpoint/2010/main" val="1444253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E85B2-BABC-412F-8D5C-AE83A32F19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Questions?</a:t>
            </a:r>
            <a:endParaRPr lang="de-AT" dirty="0"/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38C1E07E-32FB-B241-A391-8BD4A6B0F32D}"/>
              </a:ext>
            </a:extLst>
          </p:cNvPr>
          <p:cNvSpPr txBox="1">
            <a:spLocks/>
          </p:cNvSpPr>
          <p:nvPr/>
        </p:nvSpPr>
        <p:spPr>
          <a:xfrm>
            <a:off x="8745300" y="97423"/>
            <a:ext cx="289479" cy="17007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3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27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91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54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18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81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45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08" algn="l" defTabSz="68572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A1DFE4-5FC5-43BD-BB7E-75EAD82B965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5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E9E8A-0429-4482-94BA-69298503E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422556"/>
            <a:ext cx="8263350" cy="804066"/>
          </a:xfrm>
        </p:spPr>
        <p:txBody>
          <a:bodyPr/>
          <a:lstStyle/>
          <a:p>
            <a:r>
              <a:rPr lang="en-US" sz="3200" dirty="0"/>
              <a:t>Relevant machine and vacuum parameters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4132DB-0BB5-4DF3-88DC-F5E6EEB6C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74" y="2067694"/>
            <a:ext cx="3392682" cy="2887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139038-8F3F-4281-BD0A-3368D220B139}"/>
              </a:ext>
            </a:extLst>
          </p:cNvPr>
          <p:cNvSpPr txBox="1"/>
          <p:nvPr/>
        </p:nvSpPr>
        <p:spPr>
          <a:xfrm>
            <a:off x="4137511" y="2235967"/>
            <a:ext cx="4897268" cy="280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Big variation of nominal current vs beam energy, since all machine versions are </a:t>
            </a:r>
            <a:r>
              <a:rPr lang="en-US" sz="1100" b="1" u="sng" dirty="0">
                <a:solidFill>
                  <a:srgbClr val="FF0000"/>
                </a:solidFill>
              </a:rPr>
              <a:t>limited to 50 MW of synchrotron radiation per beam</a:t>
            </a:r>
          </a:p>
          <a:p>
            <a:endParaRPr lang="en-US" sz="800" b="1" u="sng" dirty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b="1" dirty="0"/>
              <a:t>P (W) = 88.46 · E</a:t>
            </a:r>
            <a:r>
              <a:rPr lang="en-US" b="1" baseline="30000" dirty="0"/>
              <a:t>4</a:t>
            </a:r>
            <a:r>
              <a:rPr lang="en-US" b="1" dirty="0"/>
              <a:t>(GeV) · I(mA) / </a:t>
            </a:r>
            <a:r>
              <a:rPr lang="en-US" b="1" dirty="0">
                <a:latin typeface="Symbol" panose="05050102010706020507" pitchFamily="18" charset="2"/>
              </a:rPr>
              <a:t>r</a:t>
            </a:r>
            <a:r>
              <a:rPr lang="en-US" b="1" dirty="0"/>
              <a:t>(m)</a:t>
            </a:r>
            <a:endParaRPr lang="en-US" sz="800" b="1" dirty="0"/>
          </a:p>
          <a:p>
            <a:pPr algn="ctr">
              <a:spcBef>
                <a:spcPts val="600"/>
              </a:spcBef>
            </a:pPr>
            <a:r>
              <a:rPr lang="en-US" b="1" dirty="0"/>
              <a:t>F (</a:t>
            </a:r>
            <a:r>
              <a:rPr lang="en-US" b="1" dirty="0" err="1"/>
              <a:t>ph</a:t>
            </a:r>
            <a:r>
              <a:rPr lang="en-US" b="1" dirty="0"/>
              <a:t>/s) = 8.08·10</a:t>
            </a:r>
            <a:r>
              <a:rPr lang="en-US" b="1" baseline="30000" dirty="0"/>
              <a:t>17</a:t>
            </a:r>
            <a:r>
              <a:rPr lang="en-US" b="1" dirty="0"/>
              <a:t> · E(GeV) · I(mA)</a:t>
            </a:r>
          </a:p>
          <a:p>
            <a:pPr algn="ctr">
              <a:spcBef>
                <a:spcPts val="600"/>
              </a:spcBef>
            </a:pPr>
            <a:endParaRPr lang="en-US" b="1" dirty="0"/>
          </a:p>
          <a:p>
            <a:pPr>
              <a:spcBef>
                <a:spcPts val="600"/>
              </a:spcBef>
            </a:pPr>
            <a:r>
              <a:rPr lang="en-US" b="1" dirty="0"/>
              <a:t>We aim at an average pressure giving a beam-gas scattering lifetime large enough not to be detrimental to the integrated luminosity, say in the </a:t>
            </a:r>
            <a:r>
              <a:rPr lang="en-US" b="1" u="sng" dirty="0"/>
              <a:t>low 10-9 mbar range</a:t>
            </a:r>
            <a:r>
              <a:rPr lang="en-US" b="1" dirty="0"/>
              <a:t>, or better, with a gas composition of 80~90% hydrogen, and no molecular masses above 44 (CO</a:t>
            </a:r>
            <a:r>
              <a:rPr lang="en-US" b="1" baseline="-25000" dirty="0"/>
              <a:t>2</a:t>
            </a:r>
            <a:r>
              <a:rPr lang="en-US" b="1" dirty="0"/>
              <a:t>).</a:t>
            </a:r>
          </a:p>
          <a:p>
            <a:pPr>
              <a:spcBef>
                <a:spcPts val="600"/>
              </a:spcBef>
            </a:pPr>
            <a:r>
              <a:rPr lang="en-US" b="1" dirty="0"/>
              <a:t>Typically, 80~90% H</a:t>
            </a:r>
            <a:r>
              <a:rPr lang="en-US" b="1" baseline="-25000" dirty="0"/>
              <a:t>2</a:t>
            </a:r>
            <a:r>
              <a:rPr lang="en-US" b="1" dirty="0"/>
              <a:t>, 10~20% CO+CO</a:t>
            </a:r>
            <a:r>
              <a:rPr lang="en-US" b="1" baseline="-25000" dirty="0"/>
              <a:t>2</a:t>
            </a:r>
            <a:r>
              <a:rPr lang="en-US" b="1" dirty="0"/>
              <a:t>, traces of CH</a:t>
            </a:r>
            <a:r>
              <a:rPr lang="en-US" b="1" baseline="-25000" dirty="0"/>
              <a:t>4</a:t>
            </a:r>
            <a:endParaRPr lang="en-GB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CD766D-91E3-4EA1-A831-0BCD4529B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61" y="874524"/>
            <a:ext cx="2112883" cy="756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78E796-5E7D-4F93-BF0F-0079E88D6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448" y="917594"/>
            <a:ext cx="3263725" cy="1220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CB14BA-BBD9-43CC-BC68-D6DB0A413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842" y="1166367"/>
            <a:ext cx="2350958" cy="91786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7800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E9E8A-0429-4482-94BA-69298503E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701" y="1347614"/>
            <a:ext cx="8161648" cy="3528392"/>
          </a:xfrm>
        </p:spPr>
        <p:txBody>
          <a:bodyPr/>
          <a:lstStyle/>
          <a:p>
            <a:r>
              <a:rPr lang="en-US" dirty="0"/>
              <a:t>The choice of the vacuum chamber cross section is dictated by many different effects and requirements: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Minimize time to condition (to speed-up integrated luminosity at Z, most difficult case, vacuum wise)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Minimize beam-gas scattering effects, i.e. minimize pressures and improve pumping efficiency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Deal with large flux of Compton-scattered secondaries (at WZ, H, ttbar)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Keep fabrication complexity to a minimum (2x 98 km rings!</a:t>
            </a:r>
            <a:r>
              <a:rPr lang="en-GB" dirty="0">
                <a:solidFill>
                  <a:srgbClr val="FF0000"/>
                </a:solidFill>
              </a:rPr>
              <a:t>(*)</a:t>
            </a:r>
            <a:r>
              <a:rPr lang="en-GB" dirty="0"/>
              <a:t>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Satisfy impedance requirements (geometric and resistive-wall as well)</a:t>
            </a:r>
          </a:p>
          <a:p>
            <a:r>
              <a:rPr lang="en-GB" dirty="0">
                <a:solidFill>
                  <a:srgbClr val="FF0000"/>
                </a:solidFill>
              </a:rPr>
              <a:t>(*) recent resizing/repositioning of the rings’ footpath, in order to avoid “forbidden” areas in CH and FR, and allow vertical access at depth not too deep. New circumference ~ 91.5 km</a:t>
            </a:r>
          </a:p>
          <a:p>
            <a:r>
              <a:rPr lang="en-GB" dirty="0"/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422556"/>
            <a:ext cx="8263350" cy="804066"/>
          </a:xfrm>
        </p:spPr>
        <p:txBody>
          <a:bodyPr/>
          <a:lstStyle/>
          <a:p>
            <a:r>
              <a:rPr lang="en-US" sz="3200" dirty="0"/>
              <a:t>Vacuum chamber cross section</a:t>
            </a:r>
          </a:p>
        </p:txBody>
      </p:sp>
    </p:spTree>
    <p:extLst>
      <p:ext uri="{BB962C8B-B14F-4D97-AF65-F5344CB8AC3E}">
        <p14:creationId xmlns:p14="http://schemas.microsoft.com/office/powerpoint/2010/main" val="310249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E9E8A-0429-4482-94BA-69298503E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808" y="987574"/>
            <a:ext cx="8161648" cy="1887830"/>
          </a:xfrm>
        </p:spPr>
        <p:txBody>
          <a:bodyPr/>
          <a:lstStyle/>
          <a:p>
            <a:r>
              <a:rPr lang="en-US" dirty="0"/>
              <a:t>For this reasons we have proposed, in the CDR, to adopt a modification of the </a:t>
            </a:r>
            <a:r>
              <a:rPr lang="en-US" dirty="0" err="1"/>
              <a:t>SuperKEKB</a:t>
            </a:r>
            <a:r>
              <a:rPr lang="en-US" dirty="0"/>
              <a:t> vacuum chamber cross section (*), i.e. a circular chamber with two small symmetric “winglets” in the plane of the orbit</a:t>
            </a:r>
          </a:p>
          <a:p>
            <a:r>
              <a:rPr lang="en-US" dirty="0"/>
              <a:t>The diameter of the circular part is 70 mm (ID), vs 90 for </a:t>
            </a:r>
            <a:r>
              <a:rPr lang="en-US" dirty="0" err="1"/>
              <a:t>SuperKEKB</a:t>
            </a:r>
            <a:r>
              <a:rPr lang="en-US" dirty="0"/>
              <a:t>; vertical gap in our dipoles is 84 mm, same as the inscribed circle in the quadrupoles</a:t>
            </a:r>
          </a:p>
          <a:p>
            <a:r>
              <a:rPr lang="en-US" dirty="0"/>
              <a:t>The winglets we can accommodate taking into account the 300 mm horizontal beam-beam separation and the structure of the common-yoke dipoles and quadrupoles (**) are smaller than those of </a:t>
            </a:r>
            <a:r>
              <a:rPr lang="en-US" dirty="0" err="1"/>
              <a:t>SuperKEKB</a:t>
            </a:r>
            <a:r>
              <a:rPr lang="en-US" dirty="0"/>
              <a:t>. In our case the horizontal width is only 120 mm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(*)  Y. Suetsugu, this conference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(**) J. Bauche, this conference</a:t>
            </a:r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422556"/>
            <a:ext cx="8212499" cy="424063"/>
          </a:xfrm>
        </p:spPr>
        <p:txBody>
          <a:bodyPr/>
          <a:lstStyle/>
          <a:p>
            <a:r>
              <a:rPr lang="en-US" sz="3200" dirty="0"/>
              <a:t>Vacuum chamber cross 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37D00-E46A-43FF-A559-1D2097E8C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58632"/>
            <a:ext cx="2586916" cy="1367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BE542E-492B-42E8-97E6-A54FD089B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115" y="2889511"/>
            <a:ext cx="4953664" cy="19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E9E8A-0429-4482-94BA-69298503E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808" y="843558"/>
            <a:ext cx="8161648" cy="1887830"/>
          </a:xfrm>
        </p:spPr>
        <p:txBody>
          <a:bodyPr/>
          <a:lstStyle/>
          <a:p>
            <a:r>
              <a:rPr lang="en-US" dirty="0"/>
              <a:t>If we adopt the </a:t>
            </a:r>
            <a:r>
              <a:rPr lang="en-US" dirty="0" err="1"/>
              <a:t>SuperKEKB</a:t>
            </a:r>
            <a:r>
              <a:rPr lang="en-US" dirty="0"/>
              <a:t> vacuum chamber cross-section then it comes natural to try and adapt also the </a:t>
            </a:r>
            <a:r>
              <a:rPr lang="en-US" dirty="0" err="1"/>
              <a:t>SuperKEKB</a:t>
            </a:r>
            <a:r>
              <a:rPr lang="en-US" dirty="0"/>
              <a:t> concept for the MO-type flanges, bellows, and gate valves (*). This will probably help reduce the geometric impedance budget: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r>
              <a:rPr lang="en-US" dirty="0"/>
              <a:t>Unfortunately we can not adopt the distributed NEG pumping solution, since our winglets are not wide enough, only ~ 25 mm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(*)  Y. Suetsugu, this conference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(**) J. Bauche, this conference</a:t>
            </a:r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422556"/>
            <a:ext cx="8212499" cy="424063"/>
          </a:xfrm>
        </p:spPr>
        <p:txBody>
          <a:bodyPr/>
          <a:lstStyle/>
          <a:p>
            <a:r>
              <a:rPr lang="en-US" sz="3200" dirty="0"/>
              <a:t>Vacuum chamber cross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0732B-054A-4752-9D41-C51AE74C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87" y="1491630"/>
            <a:ext cx="6870023" cy="1569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40A60C-0E18-4FDC-B217-565A12EBE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401585"/>
            <a:ext cx="2834730" cy="1429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1C499D-099B-4402-98A5-C0CB8CB11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401586"/>
            <a:ext cx="1367419" cy="14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1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E9E8A-0429-4482-94BA-69298503E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00" y="914377"/>
            <a:ext cx="8161648" cy="1887830"/>
          </a:xfrm>
        </p:spPr>
        <p:txBody>
          <a:bodyPr/>
          <a:lstStyle/>
          <a:p>
            <a:r>
              <a:rPr lang="en-US" dirty="0"/>
              <a:t>SR Spectra computed with SYNRAD+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- Radiation projected onto</a:t>
            </a:r>
          </a:p>
          <a:p>
            <a:pPr>
              <a:spcBef>
                <a:spcPts val="0"/>
              </a:spcBef>
            </a:pPr>
            <a:r>
              <a:rPr lang="en-GB" dirty="0"/>
              <a:t>   five 14x6 cm</a:t>
            </a:r>
            <a:r>
              <a:rPr lang="en-GB" baseline="30000" dirty="0"/>
              <a:t>2</a:t>
            </a:r>
            <a:r>
              <a:rPr lang="en-GB" dirty="0"/>
              <a:t> screens;</a:t>
            </a:r>
          </a:p>
          <a:p>
            <a:pPr>
              <a:spcBef>
                <a:spcPts val="0"/>
              </a:spcBef>
            </a:pPr>
            <a:r>
              <a:rPr lang="en-GB" dirty="0"/>
              <a:t>- 1 cm-long dipole arc trajectories;</a:t>
            </a:r>
          </a:p>
          <a:p>
            <a:pPr>
              <a:spcBef>
                <a:spcPts val="0"/>
              </a:spcBef>
            </a:pPr>
            <a:r>
              <a:rPr lang="en-GB" dirty="0"/>
              <a:t>- Flux distribution shown here,</a:t>
            </a:r>
          </a:p>
          <a:p>
            <a:pPr>
              <a:spcBef>
                <a:spcPts val="0"/>
              </a:spcBef>
            </a:pPr>
            <a:r>
              <a:rPr lang="en-GB" dirty="0"/>
              <a:t>- Logarithmic scale for textures, </a:t>
            </a:r>
          </a:p>
          <a:p>
            <a:pPr>
              <a:spcBef>
                <a:spcPts val="0"/>
              </a:spcBef>
            </a:pPr>
            <a:r>
              <a:rPr lang="en-GB" dirty="0"/>
              <a:t>   6 orders of magnitude displayed;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i="1" dirty="0">
                <a:latin typeface="Symbol" panose="05050102010706020507" pitchFamily="18" charset="2"/>
              </a:rPr>
              <a:t>     </a:t>
            </a:r>
            <a:r>
              <a:rPr lang="en-GB" i="1" dirty="0" err="1">
                <a:latin typeface="Symbol" panose="05050102010706020507" pitchFamily="18" charset="2"/>
              </a:rPr>
              <a:t>e</a:t>
            </a:r>
            <a:r>
              <a:rPr lang="en-GB" i="1" baseline="-25000" dirty="0" err="1"/>
              <a:t>crit</a:t>
            </a:r>
            <a:r>
              <a:rPr lang="en-GB" i="1" baseline="-25000" dirty="0"/>
              <a:t> </a:t>
            </a:r>
            <a:r>
              <a:rPr lang="en-GB" i="1" dirty="0"/>
              <a:t>= 2218 · E(GeV)]</a:t>
            </a:r>
            <a:r>
              <a:rPr lang="en-GB" i="1" baseline="30000" dirty="0"/>
              <a:t>3 </a:t>
            </a:r>
            <a:r>
              <a:rPr lang="en-GB" i="1" dirty="0"/>
              <a:t>/ </a:t>
            </a:r>
            <a:r>
              <a:rPr lang="en-GB" i="1" dirty="0">
                <a:latin typeface="Symbol" panose="05050102010706020507" pitchFamily="18" charset="2"/>
              </a:rPr>
              <a:t>r</a:t>
            </a:r>
            <a:r>
              <a:rPr lang="en-GB" i="1" dirty="0"/>
              <a:t>(m)</a:t>
            </a:r>
            <a:endParaRPr lang="en-US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422556"/>
            <a:ext cx="8212499" cy="424063"/>
          </a:xfrm>
        </p:spPr>
        <p:txBody>
          <a:bodyPr/>
          <a:lstStyle/>
          <a:p>
            <a:r>
              <a:rPr lang="en-US" sz="3200" dirty="0"/>
              <a:t>Synchrotron radiation spectrum, flux, power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2DF51-2BAF-4625-ACA4-2DBC03994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3" y="1259426"/>
            <a:ext cx="2831634" cy="176977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60CED2-A492-4FB5-B2F8-FB3AA8F1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258497"/>
            <a:ext cx="5807982" cy="32581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959ACC-208E-43A0-9982-A4EC1E6B3AA1}"/>
              </a:ext>
            </a:extLst>
          </p:cNvPr>
          <p:cNvSpPr txBox="1"/>
          <p:nvPr/>
        </p:nvSpPr>
        <p:spPr>
          <a:xfrm>
            <a:off x="3203848" y="4529025"/>
            <a:ext cx="573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Units:  	Vertical:       [photons/s/(0.1% bandwidth)/m];    Range [10</a:t>
            </a:r>
            <a:r>
              <a:rPr lang="en-US" sz="1200" b="1" baseline="30000" dirty="0"/>
              <a:t>6 </a:t>
            </a:r>
            <a:r>
              <a:rPr lang="en-US" sz="1200" b="1" dirty="0"/>
              <a:t>- 2·10</a:t>
            </a:r>
            <a:r>
              <a:rPr lang="en-US" sz="1200" b="1" baseline="30000" dirty="0"/>
              <a:t>14</a:t>
            </a:r>
            <a:r>
              <a:rPr lang="en-US" sz="1200" b="1" dirty="0"/>
              <a:t>] </a:t>
            </a:r>
          </a:p>
          <a:p>
            <a:r>
              <a:rPr lang="en-US" sz="1200" b="1" dirty="0"/>
              <a:t>	Horizontal:  [eV];    		 	Range [4 - 5·10</a:t>
            </a:r>
            <a:r>
              <a:rPr lang="en-US" sz="1200" b="1" baseline="30000" dirty="0"/>
              <a:t>6 </a:t>
            </a:r>
            <a:r>
              <a:rPr lang="en-US" sz="1200" b="1" dirty="0"/>
              <a:t>eV]</a:t>
            </a:r>
            <a:endParaRPr lang="en-GB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4C643-485B-4372-A281-7EFA76AE52FD}"/>
              </a:ext>
            </a:extLst>
          </p:cNvPr>
          <p:cNvSpPr txBox="1"/>
          <p:nvPr/>
        </p:nvSpPr>
        <p:spPr>
          <a:xfrm>
            <a:off x="3419872" y="1468715"/>
            <a:ext cx="761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45.6 GeV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72E7E-A9FC-40FF-94F5-57890C72D7A0}"/>
              </a:ext>
            </a:extLst>
          </p:cNvPr>
          <p:cNvSpPr txBox="1"/>
          <p:nvPr/>
        </p:nvSpPr>
        <p:spPr>
          <a:xfrm>
            <a:off x="4227606" y="1735180"/>
            <a:ext cx="688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80 GeV</a:t>
            </a:r>
            <a:endParaRPr lang="en-GB" sz="10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52DB2-799E-45AE-B894-83B8A9FAD628}"/>
              </a:ext>
            </a:extLst>
          </p:cNvPr>
          <p:cNvSpPr txBox="1"/>
          <p:nvPr/>
        </p:nvSpPr>
        <p:spPr>
          <a:xfrm>
            <a:off x="4678257" y="1923117"/>
            <a:ext cx="688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B050"/>
                </a:solidFill>
              </a:rPr>
              <a:t>120 GeV</a:t>
            </a:r>
            <a:endParaRPr lang="en-GB" sz="1000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1836F9-54EE-476C-A3F2-2957ABCC5408}"/>
              </a:ext>
            </a:extLst>
          </p:cNvPr>
          <p:cNvSpPr txBox="1"/>
          <p:nvPr/>
        </p:nvSpPr>
        <p:spPr>
          <a:xfrm>
            <a:off x="5176344" y="2063060"/>
            <a:ext cx="686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175 GeV</a:t>
            </a:r>
            <a:endParaRPr lang="en-GB" sz="1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A9F88-4ABB-4F49-8EBB-059A93121CE7}"/>
              </a:ext>
            </a:extLst>
          </p:cNvPr>
          <p:cNvSpPr txBox="1"/>
          <p:nvPr/>
        </p:nvSpPr>
        <p:spPr>
          <a:xfrm>
            <a:off x="5863252" y="2291080"/>
            <a:ext cx="786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C000"/>
                </a:solidFill>
              </a:rPr>
              <a:t>182.5 GeV</a:t>
            </a:r>
            <a:endParaRPr lang="en-GB" sz="1000" b="1" dirty="0">
              <a:solidFill>
                <a:srgbClr val="FFC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B1162FB-120C-489D-8BBA-F1E476139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17956"/>
              </p:ext>
            </p:extLst>
          </p:nvPr>
        </p:nvGraphicFramePr>
        <p:xfrm>
          <a:off x="3419872" y="3032803"/>
          <a:ext cx="3461339" cy="1157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084">
                  <a:extLst>
                    <a:ext uri="{9D8B030D-6E8A-4147-A177-3AD203B41FA5}">
                      <a16:colId xmlns:a16="http://schemas.microsoft.com/office/drawing/2014/main" val="80194917"/>
                    </a:ext>
                  </a:extLst>
                </a:gridCol>
                <a:gridCol w="550529">
                  <a:extLst>
                    <a:ext uri="{9D8B030D-6E8A-4147-A177-3AD203B41FA5}">
                      <a16:colId xmlns:a16="http://schemas.microsoft.com/office/drawing/2014/main" val="2877277259"/>
                    </a:ext>
                  </a:extLst>
                </a:gridCol>
                <a:gridCol w="615011">
                  <a:extLst>
                    <a:ext uri="{9D8B030D-6E8A-4147-A177-3AD203B41FA5}">
                      <a16:colId xmlns:a16="http://schemas.microsoft.com/office/drawing/2014/main" val="2648509901"/>
                    </a:ext>
                  </a:extLst>
                </a:gridCol>
                <a:gridCol w="736604">
                  <a:extLst>
                    <a:ext uri="{9D8B030D-6E8A-4147-A177-3AD203B41FA5}">
                      <a16:colId xmlns:a16="http://schemas.microsoft.com/office/drawing/2014/main" val="95472568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1129631164"/>
                    </a:ext>
                  </a:extLst>
                </a:gridCol>
              </a:tblGrid>
              <a:tr h="54705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Beam Energy E(GeV)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Beam Current</a:t>
                      </a:r>
                      <a:endParaRPr lang="en-GB" sz="800" b="1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I(mA)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Energy 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(keV)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Photon Flux</a:t>
                      </a:r>
                      <a:endParaRPr lang="en-GB" sz="800" b="1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F’(</a:t>
                      </a:r>
                      <a:r>
                        <a:rPr lang="en-GB" sz="800" b="1" kern="800" dirty="0" err="1">
                          <a:effectLst/>
                          <a:latin typeface="+mn-lt"/>
                        </a:rPr>
                        <a:t>ph</a:t>
                      </a:r>
                      <a:r>
                        <a:rPr lang="en-GB" sz="800" b="1" kern="800" dirty="0">
                          <a:effectLst/>
                          <a:latin typeface="+mn-lt"/>
                        </a:rPr>
                        <a:t>/s/m)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PSD Outgassing Load (mbar l/s/m)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@ 1</a:t>
                      </a:r>
                      <a:r>
                        <a:rPr lang="en-GB" sz="800" b="1" kern="800" dirty="0">
                          <a:effectLst/>
                          <a:latin typeface="+mn-lt"/>
                        </a:rPr>
                        <a:t>·10</a:t>
                      </a:r>
                      <a:r>
                        <a:rPr lang="en-US" sz="800" b="1" kern="800" baseline="30000" dirty="0">
                          <a:effectLst/>
                          <a:latin typeface="+mn-lt"/>
                        </a:rPr>
                        <a:t>-6</a:t>
                      </a: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(mol/</a:t>
                      </a:r>
                      <a:r>
                        <a:rPr lang="en-US" sz="8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</a:t>
                      </a: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042247"/>
                  </a:ext>
                </a:extLst>
              </a:tr>
              <a:tr h="15259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45.6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1390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7.17·10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</a:rPr>
                        <a:t>17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2.90·10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-8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372201"/>
                  </a:ext>
                </a:extLst>
              </a:tr>
              <a:tr h="15259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>
                          <a:effectLst/>
                          <a:latin typeface="+mn-lt"/>
                        </a:rPr>
                        <a:t>80</a:t>
                      </a:r>
                      <a:endParaRPr lang="en-GB" sz="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147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105.5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1.38·10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</a:rPr>
                        <a:t>17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5.58·10</a:t>
                      </a:r>
                      <a:r>
                        <a:rPr lang="en-GB" sz="800" b="1" kern="800" baseline="30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-9</a:t>
                      </a:r>
                      <a:endParaRPr lang="en-GB" sz="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272583"/>
                  </a:ext>
                </a:extLst>
              </a:tr>
              <a:tr h="15259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>
                          <a:effectLst/>
                          <a:latin typeface="+mn-lt"/>
                        </a:rPr>
                        <a:t>120</a:t>
                      </a:r>
                      <a:endParaRPr lang="en-GB" sz="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29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356.2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4.13·10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</a:rPr>
                        <a:t>16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1.67·10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-9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034471"/>
                  </a:ext>
                </a:extLst>
              </a:tr>
              <a:tr h="15259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>
                          <a:effectLst/>
                          <a:latin typeface="+mn-lt"/>
                        </a:rPr>
                        <a:t>182.5</a:t>
                      </a:r>
                      <a:endParaRPr lang="en-GB" sz="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5.4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1253.1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1.18·10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</a:rPr>
                        <a:t>16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4.78·10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-10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536456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B047DE-4C80-4302-BE1A-D48FA12EDFEE}"/>
              </a:ext>
            </a:extLst>
          </p:cNvPr>
          <p:cNvCxnSpPr/>
          <p:nvPr/>
        </p:nvCxnSpPr>
        <p:spPr>
          <a:xfrm>
            <a:off x="1748553" y="2506170"/>
            <a:ext cx="879231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FE788-12B8-4B62-B3E4-622A988244E8}"/>
              </a:ext>
            </a:extLst>
          </p:cNvPr>
          <p:cNvCxnSpPr/>
          <p:nvPr/>
        </p:nvCxnSpPr>
        <p:spPr>
          <a:xfrm>
            <a:off x="1316505" y="2957268"/>
            <a:ext cx="879231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C2B960-CA2E-4ED3-ABA6-9E3A2890AD36}"/>
              </a:ext>
            </a:extLst>
          </p:cNvPr>
          <p:cNvCxnSpPr>
            <a:cxnSpLocks/>
          </p:cNvCxnSpPr>
          <p:nvPr/>
        </p:nvCxnSpPr>
        <p:spPr>
          <a:xfrm flipV="1">
            <a:off x="1860024" y="2513862"/>
            <a:ext cx="332536" cy="428023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354A4D-DCCF-498E-ADB0-1C104BBD1271}"/>
              </a:ext>
            </a:extLst>
          </p:cNvPr>
          <p:cNvSpPr txBox="1"/>
          <p:nvPr/>
        </p:nvSpPr>
        <p:spPr>
          <a:xfrm>
            <a:off x="1934246" y="2655488"/>
            <a:ext cx="677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50 m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FE0F1B-0F87-4206-A8F3-6C0CE5104D77}"/>
              </a:ext>
            </a:extLst>
          </p:cNvPr>
          <p:cNvSpPr/>
          <p:nvPr/>
        </p:nvSpPr>
        <p:spPr>
          <a:xfrm>
            <a:off x="261823" y="4371950"/>
            <a:ext cx="2472176" cy="46166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7201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E9E8A-0429-4482-94BA-69298503E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659" y="914376"/>
            <a:ext cx="8161648" cy="10588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high beam energy generates an extremely narrow fan of SR, swiping a strip along the external wall of the vacuum chambers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SR is let impinge onto the vertical wall at the end of the winglet on the external side (60 mm from the beam axis), then the average photon travels </a:t>
            </a:r>
            <a:r>
              <a:rPr lang="en-US" u="sng" dirty="0"/>
              <a:t>~38 m</a:t>
            </a:r>
            <a:r>
              <a:rPr lang="en-US" dirty="0"/>
              <a:t> before hitting the wall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422556"/>
            <a:ext cx="8212499" cy="424063"/>
          </a:xfrm>
        </p:spPr>
        <p:txBody>
          <a:bodyPr/>
          <a:lstStyle/>
          <a:p>
            <a:r>
              <a:rPr lang="en-GB" sz="3200" dirty="0"/>
              <a:t>SR absorbers: yes or no?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B1162FB-120C-489D-8BBA-F1E476139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9177"/>
              </p:ext>
            </p:extLst>
          </p:nvPr>
        </p:nvGraphicFramePr>
        <p:xfrm>
          <a:off x="107504" y="2470126"/>
          <a:ext cx="4961326" cy="132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603">
                  <a:extLst>
                    <a:ext uri="{9D8B030D-6E8A-4147-A177-3AD203B41FA5}">
                      <a16:colId xmlns:a16="http://schemas.microsoft.com/office/drawing/2014/main" val="80194917"/>
                    </a:ext>
                  </a:extLst>
                </a:gridCol>
                <a:gridCol w="753668">
                  <a:extLst>
                    <a:ext uri="{9D8B030D-6E8A-4147-A177-3AD203B41FA5}">
                      <a16:colId xmlns:a16="http://schemas.microsoft.com/office/drawing/2014/main" val="778263292"/>
                    </a:ext>
                  </a:extLst>
                </a:gridCol>
                <a:gridCol w="600953">
                  <a:extLst>
                    <a:ext uri="{9D8B030D-6E8A-4147-A177-3AD203B41FA5}">
                      <a16:colId xmlns:a16="http://schemas.microsoft.com/office/drawing/2014/main" val="2877277259"/>
                    </a:ext>
                  </a:extLst>
                </a:gridCol>
                <a:gridCol w="583516">
                  <a:extLst>
                    <a:ext uri="{9D8B030D-6E8A-4147-A177-3AD203B41FA5}">
                      <a16:colId xmlns:a16="http://schemas.microsoft.com/office/drawing/2014/main" val="2648509901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954725684"/>
                    </a:ext>
                  </a:extLst>
                </a:gridCol>
                <a:gridCol w="832003">
                  <a:extLst>
                    <a:ext uri="{9D8B030D-6E8A-4147-A177-3AD203B41FA5}">
                      <a16:colId xmlns:a16="http://schemas.microsoft.com/office/drawing/2014/main" val="1432067912"/>
                    </a:ext>
                  </a:extLst>
                </a:gridCol>
                <a:gridCol w="792096">
                  <a:extLst>
                    <a:ext uri="{9D8B030D-6E8A-4147-A177-3AD203B41FA5}">
                      <a16:colId xmlns:a16="http://schemas.microsoft.com/office/drawing/2014/main" val="112963116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Beam Energy E(GeV)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Natural SR Vertical Angle, 1/</a:t>
                      </a:r>
                      <a:r>
                        <a:rPr lang="en-US" sz="800" b="1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g (</a:t>
                      </a:r>
                      <a:r>
                        <a:rPr lang="en-US" sz="800" b="1" dirty="0" err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8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rad</a:t>
                      </a:r>
                      <a:r>
                        <a:rPr lang="en-US" sz="800" b="1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)</a:t>
                      </a:r>
                      <a:endParaRPr lang="en-GB" sz="800" b="1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Vertical Fan Height at 35 m, (mm)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Beam Current</a:t>
                      </a:r>
                      <a:endParaRPr lang="en-GB" sz="800" b="1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I(mA)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Linear Photon Power Density (*)</a:t>
                      </a:r>
                      <a:endParaRPr lang="en-GB" sz="800" b="1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P’(W/m)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Peak Surface Photon Power Density (*)</a:t>
                      </a:r>
                      <a:endParaRPr lang="en-GB" sz="800" b="1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P’’(W/mm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800" b="1" kern="800" dirty="0">
                          <a:effectLst/>
                          <a:latin typeface="+mn-lt"/>
                        </a:rPr>
                        <a:t>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Peak Surface Photon Power Density (**)</a:t>
                      </a:r>
                      <a:endParaRPr lang="en-GB" sz="800" b="1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P’’(W/mm</a:t>
                      </a:r>
                      <a:r>
                        <a:rPr lang="en-GB" sz="800" b="1" kern="8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800" b="1" kern="800" dirty="0">
                          <a:effectLst/>
                          <a:latin typeface="+mn-lt"/>
                        </a:rPr>
                        <a:t>)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042247"/>
                  </a:ext>
                </a:extLst>
              </a:tr>
              <a:tr h="15142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45.6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11.2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0.40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1390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~ 620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~ 1.4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~</a:t>
                      </a: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32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372201"/>
                  </a:ext>
                </a:extLst>
              </a:tr>
              <a:tr h="15142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>
                          <a:effectLst/>
                          <a:latin typeface="+mn-lt"/>
                        </a:rPr>
                        <a:t>80</a:t>
                      </a:r>
                      <a:endParaRPr lang="en-GB" sz="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6.4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.22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147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“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~ 2.2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~ 5</a:t>
                      </a: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272583"/>
                  </a:ext>
                </a:extLst>
              </a:tr>
              <a:tr h="15142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>
                          <a:effectLst/>
                          <a:latin typeface="+mn-lt"/>
                        </a:rPr>
                        <a:t>120</a:t>
                      </a:r>
                      <a:endParaRPr lang="en-GB" sz="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4.3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.15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29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“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~ 3.0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~</a:t>
                      </a: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85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034471"/>
                  </a:ext>
                </a:extLst>
              </a:tr>
              <a:tr h="15142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>
                          <a:effectLst/>
                          <a:latin typeface="+mn-lt"/>
                        </a:rPr>
                        <a:t>182.5</a:t>
                      </a:r>
                      <a:endParaRPr lang="en-GB" sz="8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2.8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.10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5.4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“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800" b="1" kern="800" dirty="0">
                          <a:effectLst/>
                          <a:latin typeface="+mn-lt"/>
                        </a:rPr>
                        <a:t>~ 4.0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~</a:t>
                      </a:r>
                      <a:r>
                        <a:rPr lang="en-GB" sz="800" b="1" kern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115</a:t>
                      </a:r>
                      <a:endParaRPr lang="en-GB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536456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965F15-5ED9-453D-B8FE-032357F024BE}"/>
              </a:ext>
            </a:extLst>
          </p:cNvPr>
          <p:cNvCxnSpPr/>
          <p:nvPr/>
        </p:nvCxnSpPr>
        <p:spPr>
          <a:xfrm>
            <a:off x="2192560" y="4218540"/>
            <a:ext cx="879231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F3A2A54-7EA0-4C37-B297-2AE088A2A299}"/>
              </a:ext>
            </a:extLst>
          </p:cNvPr>
          <p:cNvGrpSpPr/>
          <p:nvPr/>
        </p:nvGrpSpPr>
        <p:grpSpPr>
          <a:xfrm>
            <a:off x="5272196" y="2056905"/>
            <a:ext cx="3692291" cy="2963117"/>
            <a:chOff x="5272196" y="1858291"/>
            <a:chExt cx="3692291" cy="2963117"/>
          </a:xfrm>
        </p:grpSpPr>
        <p:pic>
          <p:nvPicPr>
            <p:cNvPr id="4" name="Picture 3" descr="Shape, arrow&#10;&#10;Description automatically generated">
              <a:extLst>
                <a:ext uri="{FF2B5EF4-FFF2-40B4-BE49-F238E27FC236}">
                  <a16:creationId xmlns:a16="http://schemas.microsoft.com/office/drawing/2014/main" id="{6363762F-FBD5-4EFA-93F5-6FD706BD7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196" y="1858291"/>
              <a:ext cx="3692291" cy="2963117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9E75B6F-8B7E-4615-9F76-363914A7E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0152" y="3342251"/>
              <a:ext cx="208456" cy="40387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660215-77DD-4157-BC7D-A7ACD3DA75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5847" y="2201947"/>
              <a:ext cx="758481" cy="1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9AD6BC6-D348-4D08-AC2C-646533D2606A}"/>
                </a:ext>
              </a:extLst>
            </p:cNvPr>
            <p:cNvCxnSpPr>
              <a:cxnSpLocks/>
            </p:cNvCxnSpPr>
            <p:nvPr/>
          </p:nvCxnSpPr>
          <p:spPr>
            <a:xfrm>
              <a:off x="6012160" y="3634909"/>
              <a:ext cx="1979984" cy="651257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4BA898-0D9B-4DF3-89E0-6AB317DB0B0F}"/>
                </a:ext>
              </a:extLst>
            </p:cNvPr>
            <p:cNvSpPr txBox="1"/>
            <p:nvPr/>
          </p:nvSpPr>
          <p:spPr>
            <a:xfrm>
              <a:off x="6517670" y="3986564"/>
              <a:ext cx="677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175 mm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8462AEE-B075-4077-A6B0-8A3AC48923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3968080"/>
              <a:ext cx="208456" cy="40387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9440BD0-01B3-41D6-B71C-613AC57B5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4832" y="3276972"/>
              <a:ext cx="758481" cy="1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1217EFE-8B0D-42C0-B9D8-9DA360B01693}"/>
                </a:ext>
              </a:extLst>
            </p:cNvPr>
            <p:cNvCxnSpPr>
              <a:cxnSpLocks/>
            </p:cNvCxnSpPr>
            <p:nvPr/>
          </p:nvCxnSpPr>
          <p:spPr>
            <a:xfrm>
              <a:off x="7164016" y="2209363"/>
              <a:ext cx="1414325" cy="1067609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59087E-C1F0-485D-AAC6-680581826241}"/>
                </a:ext>
              </a:extLst>
            </p:cNvPr>
            <p:cNvSpPr txBox="1"/>
            <p:nvPr/>
          </p:nvSpPr>
          <p:spPr>
            <a:xfrm>
              <a:off x="7753097" y="2555985"/>
              <a:ext cx="677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300 mm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BF328C7-D8CA-4777-BE5B-0EDC3D69D5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8184" y="3000146"/>
              <a:ext cx="1435892" cy="1720798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2CB54F2-CFD7-40E1-A399-CFC2C6F35920}"/>
                </a:ext>
              </a:extLst>
            </p:cNvPr>
            <p:cNvCxnSpPr/>
            <p:nvPr/>
          </p:nvCxnSpPr>
          <p:spPr>
            <a:xfrm flipH="1" flipV="1">
              <a:off x="6456089" y="3061108"/>
              <a:ext cx="1346484" cy="1659836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C8444AA-1909-4D0D-9F58-746C29C3B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93922" y="3127544"/>
              <a:ext cx="1262454" cy="1669986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585084E-E8F9-4F5F-82D7-E51BA09479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31755" y="3212384"/>
              <a:ext cx="1108651" cy="1585146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AEB5ECCC-A89B-4358-9571-3EE6589901FD}"/>
              </a:ext>
            </a:extLst>
          </p:cNvPr>
          <p:cNvSpPr txBox="1">
            <a:spLocks/>
          </p:cNvSpPr>
          <p:nvPr/>
        </p:nvSpPr>
        <p:spPr>
          <a:xfrm>
            <a:off x="570047" y="1989148"/>
            <a:ext cx="4694876" cy="1887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1388"/>
              </a:lnSpc>
              <a:spcBef>
                <a:spcPts val="1388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500" indent="0" algn="l" defTabSz="685800" rtl="0" eaLnBrk="1" latinLnBrk="0" hangingPunct="1">
              <a:lnSpc>
                <a:spcPts val="1388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955500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500" indent="0" algn="l" defTabSz="685800" rtl="0" eaLnBrk="1" latinLnBrk="0" hangingPunct="1">
              <a:lnSpc>
                <a:spcPts val="1388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tabLst>
                <a:tab pos="3955500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0500" indent="0" algn="l" defTabSz="685800" rtl="0" eaLnBrk="1" latinLnBrk="0" hangingPunct="1">
              <a:lnSpc>
                <a:spcPts val="1388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tabLst>
                <a:tab pos="3955500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0500" indent="0" algn="l" defTabSz="685800" rtl="0" eaLnBrk="1" latinLnBrk="0" hangingPunct="1">
              <a:lnSpc>
                <a:spcPts val="1388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tabLst>
                <a:tab pos="3955500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SR absorbers like in the figure are used, 1 every ~5.6 m, then the average distance is </a:t>
            </a:r>
            <a:r>
              <a:rPr lang="en-US" u="sng" dirty="0"/>
              <a:t>~34.6 m</a:t>
            </a:r>
            <a:endParaRPr lang="en-GB" u="sng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73E7EA-348A-41BA-9EB5-042E1FFBBEDD}"/>
              </a:ext>
            </a:extLst>
          </p:cNvPr>
          <p:cNvSpPr txBox="1"/>
          <p:nvPr/>
        </p:nvSpPr>
        <p:spPr>
          <a:xfrm rot="-2520000">
            <a:off x="2452508" y="4117113"/>
            <a:ext cx="1728192" cy="49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700"/>
              </a:lnSpc>
            </a:pPr>
            <a:r>
              <a:rPr lang="en-US" sz="1600" dirty="0"/>
              <a:t>*On external wall</a:t>
            </a:r>
            <a:endParaRPr lang="en-GB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98D5E7-2FE7-4A74-BD69-1AF06F19CFDA}"/>
              </a:ext>
            </a:extLst>
          </p:cNvPr>
          <p:cNvSpPr txBox="1"/>
          <p:nvPr/>
        </p:nvSpPr>
        <p:spPr>
          <a:xfrm rot="-2520000">
            <a:off x="3260226" y="4094499"/>
            <a:ext cx="1728192" cy="49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700"/>
              </a:lnSpc>
            </a:pPr>
            <a:r>
              <a:rPr lang="en-US" sz="1600" dirty="0"/>
              <a:t>**On absorber</a:t>
            </a:r>
            <a:endParaRPr lang="en-GB" sz="16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AC7956-CDEE-4FA2-B6A3-2C5745BBBA22}"/>
              </a:ext>
            </a:extLst>
          </p:cNvPr>
          <p:cNvCxnSpPr/>
          <p:nvPr/>
        </p:nvCxnSpPr>
        <p:spPr>
          <a:xfrm>
            <a:off x="5348953" y="2283718"/>
            <a:ext cx="879231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6FBF8AC-9911-48F5-A7F1-638CB0A8A41C}"/>
              </a:ext>
            </a:extLst>
          </p:cNvPr>
          <p:cNvCxnSpPr>
            <a:cxnSpLocks/>
          </p:cNvCxnSpPr>
          <p:nvPr/>
        </p:nvCxnSpPr>
        <p:spPr>
          <a:xfrm flipV="1">
            <a:off x="6155424" y="2677525"/>
            <a:ext cx="936856" cy="17503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5F5650B-7618-4C07-9693-8480E7D9C48F}"/>
              </a:ext>
            </a:extLst>
          </p:cNvPr>
          <p:cNvSpPr txBox="1"/>
          <p:nvPr/>
        </p:nvSpPr>
        <p:spPr>
          <a:xfrm>
            <a:off x="6587758" y="2752628"/>
            <a:ext cx="677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18 mm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C22E627-8E0D-4921-A421-2901331EBEE5}"/>
              </a:ext>
            </a:extLst>
          </p:cNvPr>
          <p:cNvSpPr/>
          <p:nvPr/>
        </p:nvSpPr>
        <p:spPr>
          <a:xfrm>
            <a:off x="4427984" y="3626470"/>
            <a:ext cx="518032" cy="17838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934A9F-A28E-4CA9-AF02-3F823B858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32" y="3827449"/>
            <a:ext cx="1879264" cy="127656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D1B9AF1-8B38-4C61-A3A7-A3B1E303E7DA}"/>
              </a:ext>
            </a:extLst>
          </p:cNvPr>
          <p:cNvSpPr txBox="1"/>
          <p:nvPr/>
        </p:nvSpPr>
        <p:spPr>
          <a:xfrm>
            <a:off x="7910158" y="3354411"/>
            <a:ext cx="208456" cy="48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400" dirty="0">
                <a:solidFill>
                  <a:schemeClr val="bg1"/>
                </a:solidFill>
              </a:rPr>
              <a:t>A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7920957-AEC0-425B-BE84-179B4D328978}"/>
              </a:ext>
            </a:extLst>
          </p:cNvPr>
          <p:cNvSpPr txBox="1"/>
          <p:nvPr/>
        </p:nvSpPr>
        <p:spPr>
          <a:xfrm>
            <a:off x="5702803" y="2631215"/>
            <a:ext cx="208456" cy="48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400" dirty="0">
                <a:solidFill>
                  <a:schemeClr val="bg1"/>
                </a:solidFill>
              </a:rPr>
              <a:t>B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652F8C-75E0-48CA-9297-65DDDD5C2B6F}"/>
              </a:ext>
            </a:extLst>
          </p:cNvPr>
          <p:cNvSpPr txBox="1"/>
          <p:nvPr/>
        </p:nvSpPr>
        <p:spPr>
          <a:xfrm>
            <a:off x="979168" y="4647962"/>
            <a:ext cx="208456" cy="48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000" dirty="0">
                <a:solidFill>
                  <a:srgbClr val="0F124A"/>
                </a:solidFill>
              </a:rPr>
              <a:t>A</a:t>
            </a:r>
            <a:endParaRPr lang="en-GB" sz="1000" dirty="0">
              <a:solidFill>
                <a:srgbClr val="0F124A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00414-A3B4-4DDC-ABF6-1CC9CAD3180A}"/>
              </a:ext>
            </a:extLst>
          </p:cNvPr>
          <p:cNvSpPr txBox="1"/>
          <p:nvPr/>
        </p:nvSpPr>
        <p:spPr>
          <a:xfrm>
            <a:off x="2305036" y="4646532"/>
            <a:ext cx="208456" cy="48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000" dirty="0">
                <a:solidFill>
                  <a:srgbClr val="0F124A"/>
                </a:solidFill>
              </a:rPr>
              <a:t>B</a:t>
            </a:r>
            <a:endParaRPr lang="en-GB" sz="1000" dirty="0">
              <a:solidFill>
                <a:srgbClr val="0F124A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8607481-B159-4A62-8702-D52DE0930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73" y="1887513"/>
            <a:ext cx="1181625" cy="690176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E0DC83D0-79E6-4292-8A79-0459E94F8670}"/>
              </a:ext>
            </a:extLst>
          </p:cNvPr>
          <p:cNvSpPr/>
          <p:nvPr/>
        </p:nvSpPr>
        <p:spPr>
          <a:xfrm>
            <a:off x="8686954" y="2156425"/>
            <a:ext cx="157759" cy="11887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44BA46-2E4C-4857-9639-40D78313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5300" y="97423"/>
            <a:ext cx="289479" cy="170071"/>
          </a:xfrm>
        </p:spPr>
        <p:txBody>
          <a:bodyPr/>
          <a:lstStyle/>
          <a:p>
            <a:fld id="{88A1DFE4-5FC5-43BD-BB7E-75EAD82B965F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E9E8A-0429-4482-94BA-69298503E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9512" y="915566"/>
            <a:ext cx="8648015" cy="3600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120 mm horizontal width of the chamber with winglets does not let us install a linear NEG pump like </a:t>
            </a:r>
            <a:r>
              <a:rPr lang="en-US" dirty="0" err="1"/>
              <a:t>SuperKEKB</a:t>
            </a:r>
            <a:r>
              <a:rPr lang="en-US" dirty="0"/>
              <a:t> has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leaves us with only two choices: use many lumped pumps, or use </a:t>
            </a:r>
            <a:r>
              <a:rPr lang="en-US" u="sng" dirty="0"/>
              <a:t>NEG-coating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specific conductance of the 70 mm ID chamber with winglets is ~47 </a:t>
            </a:r>
            <a:r>
              <a:rPr lang="en-US" dirty="0" err="1"/>
              <a:t>l·m</a:t>
            </a:r>
            <a:r>
              <a:rPr lang="en-US" dirty="0"/>
              <a:t>/s (ref. LEP ~ 100 l · m/s): This means that the system is conductance limited, and we would need to install un unreasonable number of pumps in order to obtain a sufficient effective pumping speed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We plan to use NEG-coating (as thin as 150 nm, to minimize the resistive-wall impedance contribution) in order to profit from its low photon-stimulated molecular desorption (PSD) and also a rather low photoelectron yield (PEY) and secondary electron yield (SEY)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 PEY and SEY are mandatory for the e+ ring, in order to avoid/minimize the electron cloud effect (ECE)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Even a small residual sticking coefficient </a:t>
            </a:r>
            <a:r>
              <a:rPr lang="en-GB" i="1" dirty="0"/>
              <a:t>s</a:t>
            </a:r>
            <a:r>
              <a:rPr lang="en-GB" dirty="0"/>
              <a:t> for the NEG-coating gives a large distributed pumping speed, 11.8·</a:t>
            </a:r>
            <a:r>
              <a:rPr lang="en-GB" i="1" dirty="0"/>
              <a:t>s</a:t>
            </a:r>
            <a:r>
              <a:rPr lang="en-GB" dirty="0"/>
              <a:t> (l/s/cm</a:t>
            </a:r>
            <a:r>
              <a:rPr lang="en-GB" baseline="30000" dirty="0"/>
              <a:t>2</a:t>
            </a:r>
            <a:r>
              <a:rPr lang="en-GB" dirty="0"/>
              <a:t>, CO gas), with the coated wall surface of ~ 3120 (cm</a:t>
            </a:r>
            <a:r>
              <a:rPr lang="en-GB" baseline="30000" dirty="0"/>
              <a:t>2</a:t>
            </a:r>
            <a:r>
              <a:rPr lang="en-GB" dirty="0"/>
              <a:t>/m) or 36700·</a:t>
            </a:r>
            <a:r>
              <a:rPr lang="en-GB" i="1" dirty="0"/>
              <a:t>s</a:t>
            </a:r>
            <a:r>
              <a:rPr lang="en-GB" dirty="0"/>
              <a:t> (l/s/m)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FCE828-C3B8-493E-9D8B-5D2FF65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0" y="422556"/>
            <a:ext cx="8238606" cy="493010"/>
          </a:xfrm>
        </p:spPr>
        <p:txBody>
          <a:bodyPr/>
          <a:lstStyle/>
          <a:p>
            <a:r>
              <a:rPr lang="en-US" sz="3200" dirty="0"/>
              <a:t>Pumping solutions</a:t>
            </a:r>
          </a:p>
        </p:txBody>
      </p:sp>
    </p:spTree>
    <p:extLst>
      <p:ext uri="{BB962C8B-B14F-4D97-AF65-F5344CB8AC3E}">
        <p14:creationId xmlns:p14="http://schemas.microsoft.com/office/powerpoint/2010/main" val="2678350310"/>
      </p:ext>
    </p:extLst>
  </p:cSld>
  <p:clrMapOvr>
    <a:masterClrMapping/>
  </p:clrMapOvr>
</p:sld>
</file>

<file path=ppt/theme/theme1.xml><?xml version="1.0" encoding="utf-8"?>
<a:theme xmlns:a="http://schemas.openxmlformats.org/drawingml/2006/main" name="Introslides">
  <a:themeElements>
    <a:clrScheme name="FFC">
      <a:dk1>
        <a:srgbClr val="0F124A"/>
      </a:dk1>
      <a:lt1>
        <a:srgbClr val="FFFFFF"/>
      </a:lt1>
      <a:dk2>
        <a:srgbClr val="0000FF"/>
      </a:dk2>
      <a:lt2>
        <a:srgbClr val="FFFFFF"/>
      </a:lt2>
      <a:accent1>
        <a:srgbClr val="0000FF"/>
      </a:accent1>
      <a:accent2>
        <a:srgbClr val="E8FF2E"/>
      </a:accent2>
      <a:accent3>
        <a:srgbClr val="8F3DFF"/>
      </a:accent3>
      <a:accent4>
        <a:srgbClr val="40C245"/>
      </a:accent4>
      <a:accent5>
        <a:srgbClr val="FF4A29"/>
      </a:accent5>
      <a:accent6>
        <a:srgbClr val="0F124A"/>
      </a:accent6>
      <a:hlink>
        <a:srgbClr val="000000"/>
      </a:hlink>
      <a:folHlink>
        <a:srgbClr val="000000"/>
      </a:folHlink>
    </a:clrScheme>
    <a:fontScheme name="F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FCC-template.potx" id="{61BC17D5-F2D1-4022-BE42-46346C78B90B}" vid="{4883A209-7B8A-46EB-84F4-7D42C372EF83}"/>
    </a:ext>
  </a:extLst>
</a:theme>
</file>

<file path=ppt/theme/theme2.xml><?xml version="1.0" encoding="utf-8"?>
<a:theme xmlns:a="http://schemas.openxmlformats.org/drawingml/2006/main" name="Titleslides, Conclusion">
  <a:themeElements>
    <a:clrScheme name="FFC">
      <a:dk1>
        <a:srgbClr val="0F124A"/>
      </a:dk1>
      <a:lt1>
        <a:srgbClr val="FFFFFF"/>
      </a:lt1>
      <a:dk2>
        <a:srgbClr val="0000FF"/>
      </a:dk2>
      <a:lt2>
        <a:srgbClr val="FFFFFF"/>
      </a:lt2>
      <a:accent1>
        <a:srgbClr val="0000FF"/>
      </a:accent1>
      <a:accent2>
        <a:srgbClr val="E8FF2E"/>
      </a:accent2>
      <a:accent3>
        <a:srgbClr val="8F3DFF"/>
      </a:accent3>
      <a:accent4>
        <a:srgbClr val="40C245"/>
      </a:accent4>
      <a:accent5>
        <a:srgbClr val="FF4A29"/>
      </a:accent5>
      <a:accent6>
        <a:srgbClr val="0F124A"/>
      </a:accent6>
      <a:hlink>
        <a:srgbClr val="000000"/>
      </a:hlink>
      <a:folHlink>
        <a:srgbClr val="000000"/>
      </a:folHlink>
    </a:clrScheme>
    <a:fontScheme name="F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FCC-template.potx" id="{61BC17D5-F2D1-4022-BE42-46346C78B90B}" vid="{D39DB606-C1EC-4187-964F-4A57669AE4E6}"/>
    </a:ext>
  </a:extLst>
</a:theme>
</file>

<file path=ppt/theme/theme3.xml><?xml version="1.0" encoding="utf-8"?>
<a:theme xmlns:a="http://schemas.openxmlformats.org/drawingml/2006/main" name="Content Slides - Deep Blue">
  <a:themeElements>
    <a:clrScheme name="FFC">
      <a:dk1>
        <a:srgbClr val="0F124A"/>
      </a:dk1>
      <a:lt1>
        <a:srgbClr val="FFFFFF"/>
      </a:lt1>
      <a:dk2>
        <a:srgbClr val="0000FF"/>
      </a:dk2>
      <a:lt2>
        <a:srgbClr val="FFFFFF"/>
      </a:lt2>
      <a:accent1>
        <a:srgbClr val="0000FF"/>
      </a:accent1>
      <a:accent2>
        <a:srgbClr val="E8FF2E"/>
      </a:accent2>
      <a:accent3>
        <a:srgbClr val="8F3DFF"/>
      </a:accent3>
      <a:accent4>
        <a:srgbClr val="40C245"/>
      </a:accent4>
      <a:accent5>
        <a:srgbClr val="FF4A29"/>
      </a:accent5>
      <a:accent6>
        <a:srgbClr val="0F124A"/>
      </a:accent6>
      <a:hlink>
        <a:srgbClr val="000000"/>
      </a:hlink>
      <a:folHlink>
        <a:srgbClr val="000000"/>
      </a:folHlink>
    </a:clrScheme>
    <a:fontScheme name="F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3700"/>
          </a:lnSpc>
          <a:defRPr sz="3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-FCC-template.potx" id="{61BC17D5-F2D1-4022-BE42-46346C78B90B}" vid="{3E267973-3E95-4F95-9FE4-94A439BD0280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PPT-FCC-template</Template>
  <TotalTime>13616</TotalTime>
  <Words>1958</Words>
  <Application>Microsoft Office PowerPoint</Application>
  <PresentationFormat>On-screen Show (16:9)</PresentationFormat>
  <Paragraphs>278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Symbol</vt:lpstr>
      <vt:lpstr>Introslides</vt:lpstr>
      <vt:lpstr>Titleslides, Conclusion</vt:lpstr>
      <vt:lpstr>Content Slides - Deep Blue</vt:lpstr>
      <vt:lpstr>FCC-ee Arc Vacuum System and Synchrotron Radiation </vt:lpstr>
      <vt:lpstr>Outline</vt:lpstr>
      <vt:lpstr>Relevant machine and vacuum parameters</vt:lpstr>
      <vt:lpstr>Vacuum chamber cross section</vt:lpstr>
      <vt:lpstr>Vacuum chamber cross section</vt:lpstr>
      <vt:lpstr>Vacuum chamber cross section</vt:lpstr>
      <vt:lpstr>Synchrotron radiation spectrum, flux, power</vt:lpstr>
      <vt:lpstr>SR absorbers: yes or no?</vt:lpstr>
      <vt:lpstr>Pumping solutions</vt:lpstr>
      <vt:lpstr>Pumping solutions</vt:lpstr>
      <vt:lpstr>Pressure profiles</vt:lpstr>
      <vt:lpstr>Pressure profiles</vt:lpstr>
      <vt:lpstr>Vacuum and energy deposition (taken from B. Humann, same conference)</vt:lpstr>
      <vt:lpstr>Vacuum and energy deposition</vt:lpstr>
      <vt:lpstr>Vacuum and energy deposition</vt:lpstr>
      <vt:lpstr>Vacuum and energy deposition</vt:lpstr>
      <vt:lpstr>Vacuum and energy deposition</vt:lpstr>
      <vt:lpstr>Vacuum and energy deposition</vt:lpstr>
      <vt:lpstr>Vacuum and energy deposition</vt:lpstr>
      <vt:lpstr>Machine Detector Interface</vt:lpstr>
      <vt:lpstr>Machine Detector Interface</vt:lpstr>
      <vt:lpstr>Machine Detector Interface</vt:lpstr>
      <vt:lpstr>Tunnel Integration Working Group (meetings organized by Fani Valchkova-Georgieva, EN-ACS-COS), @Sept 2021</vt:lpstr>
      <vt:lpstr>Photodesorption Test Bench BESTEX, at KARA light source, KIT</vt:lpstr>
      <vt:lpstr>Photodesorption Test Bench BESTEX, at KARA light source, KIT</vt:lpstr>
      <vt:lpstr>Photodesorption Test Bench BESTEX, at KARA light source, KIT</vt:lpstr>
      <vt:lpstr>Future work: prototyping, experiments, …</vt:lpstr>
      <vt:lpstr>Thank you for your attention!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roberto.kersevan@cern.ch</dc:creator>
  <cp:lastModifiedBy>Roberto Kersevan</cp:lastModifiedBy>
  <cp:revision>1256</cp:revision>
  <dcterms:created xsi:type="dcterms:W3CDTF">2020-10-27T09:23:42Z</dcterms:created>
  <dcterms:modified xsi:type="dcterms:W3CDTF">2021-11-16T15:51:56Z</dcterms:modified>
</cp:coreProperties>
</file>