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5"/>
  </p:notesMasterIdLst>
  <p:sldIdLst>
    <p:sldId id="261" r:id="rId2"/>
    <p:sldId id="276" r:id="rId3"/>
    <p:sldId id="277" r:id="rId4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2791" autoAdjust="0"/>
  </p:normalViewPr>
  <p:slideViewPr>
    <p:cSldViewPr>
      <p:cViewPr varScale="1">
        <p:scale>
          <a:sx n="120" d="100"/>
          <a:sy n="120" d="100"/>
        </p:scale>
        <p:origin x="1050" y="10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89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4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09/11/2021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Multipactor Simulation at IJCLab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49883" y="722168"/>
            <a:ext cx="9217024" cy="410445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Multipactor Simulation </a:t>
            </a:r>
            <a:r>
              <a:rPr lang="en-US" sz="2800" dirty="0" smtClean="0">
                <a:solidFill>
                  <a:schemeClr val="tx1"/>
                </a:solidFill>
              </a:rPr>
              <a:t>at IJCLab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Ningyuan HU, Service RF/IJCLab/IN2P3</a:t>
            </a:r>
            <a:r>
              <a:rPr lang="fr-FR" sz="1800" dirty="0" smtClean="0">
                <a:solidFill>
                  <a:schemeClr val="tx1"/>
                </a:solidFill>
              </a:rPr>
              <a:t>/CNRS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fr-FR" sz="1800" u="sng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5987" y="4613920"/>
            <a:ext cx="7967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 IJCLab, we use three multipactor simulation codes : </a:t>
            </a:r>
            <a:r>
              <a:rPr lang="en-US" sz="1400" dirty="0" smtClean="0">
                <a:solidFill>
                  <a:srgbClr val="FF0000"/>
                </a:solidFill>
              </a:rPr>
              <a:t>SPARK3D</a:t>
            </a:r>
            <a:r>
              <a:rPr lang="en-US" sz="1400" dirty="0" smtClean="0"/>
              <a:t>, MUSICC3D and CST PIC.</a:t>
            </a:r>
          </a:p>
          <a:p>
            <a:endParaRPr lang="en-US" sz="1400" smtClean="0"/>
          </a:p>
          <a:p>
            <a:r>
              <a:rPr lang="en-US" sz="1400" smtClean="0"/>
              <a:t>N</a:t>
            </a:r>
            <a:r>
              <a:rPr lang="en-US" sz="1400" dirty="0" smtClean="0"/>
              <a:t>. HU </a:t>
            </a:r>
            <a:r>
              <a:rPr lang="en-US" sz="1400" i="1" dirty="0" smtClean="0"/>
              <a:t>et al</a:t>
            </a:r>
            <a:r>
              <a:rPr lang="en-US" sz="1400" dirty="0" smtClean="0"/>
              <a:t>, “ </a:t>
            </a:r>
            <a:r>
              <a:rPr lang="en-US" sz="1400" dirty="0"/>
              <a:t>Multipactor Simulations for MYRRHA Spoke Cavity: Comparison Between SPARK3D, MUSICC3D, CST PIC </a:t>
            </a:r>
            <a:r>
              <a:rPr lang="en-US" sz="1400" dirty="0" smtClean="0"/>
              <a:t>and </a:t>
            </a:r>
            <a:r>
              <a:rPr lang="en-US" sz="1400" dirty="0"/>
              <a:t>Measurement ”,</a:t>
            </a:r>
            <a:r>
              <a:rPr lang="en-US" sz="1400" dirty="0" smtClean="0"/>
              <a:t> </a:t>
            </a:r>
            <a:r>
              <a:rPr lang="en-US" sz="1400" i="1" dirty="0" smtClean="0"/>
              <a:t>IPAC2021.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143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56" y="1017641"/>
            <a:ext cx="4472833" cy="2900450"/>
          </a:xfrm>
          <a:prstGeom prst="rect">
            <a:avLst/>
          </a:prstGeom>
        </p:spPr>
      </p:pic>
      <p:sp>
        <p:nvSpPr>
          <p:cNvPr id="32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09/11/2021</a:t>
            </a:r>
            <a:endParaRPr lang="fr-FR" dirty="0"/>
          </a:p>
        </p:txBody>
      </p:sp>
      <p:sp>
        <p:nvSpPr>
          <p:cNvPr id="34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Multipactor Simulation at IJCLab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77875" y="139721"/>
            <a:ext cx="980405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0"/>
            <a:r>
              <a:rPr lang="en-US" sz="2400" dirty="0" smtClean="0"/>
              <a:t>Superconducting Spoke Cavity of MYRRHA</a:t>
            </a:r>
            <a:endParaRPr lang="fr-FR" sz="2400" dirty="0">
              <a:solidFill>
                <a:srgbClr val="00294B"/>
              </a:solidFill>
            </a:endParaRPr>
          </a:p>
        </p:txBody>
      </p:sp>
      <p:sp>
        <p:nvSpPr>
          <p:cNvPr id="13" name="Espace réservé du numéro de diapositive 8"/>
          <p:cNvSpPr txBox="1">
            <a:spLocks/>
          </p:cNvSpPr>
          <p:nvPr/>
        </p:nvSpPr>
        <p:spPr>
          <a:xfrm>
            <a:off x="8159407" y="5714820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72" name="Groupe 71"/>
          <p:cNvGrpSpPr/>
          <p:nvPr/>
        </p:nvGrpSpPr>
        <p:grpSpPr>
          <a:xfrm>
            <a:off x="57795" y="824924"/>
            <a:ext cx="6409212" cy="2923298"/>
            <a:chOff x="129803" y="701073"/>
            <a:chExt cx="9520270" cy="4342278"/>
          </a:xfrm>
        </p:grpSpPr>
        <p:grpSp>
          <p:nvGrpSpPr>
            <p:cNvPr id="71" name="Groupe 70"/>
            <p:cNvGrpSpPr/>
            <p:nvPr/>
          </p:nvGrpSpPr>
          <p:grpSpPr>
            <a:xfrm>
              <a:off x="660767" y="701073"/>
              <a:ext cx="8989306" cy="4342278"/>
              <a:chOff x="660767" y="701073"/>
              <a:chExt cx="8989306" cy="4342278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6841760" y="1716465"/>
                <a:ext cx="2808313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Beam</a:t>
                </a:r>
                <a:r>
                  <a:rPr lang="fr-FR" sz="1600" dirty="0" smtClean="0"/>
                  <a:t> </a:t>
                </a:r>
                <a:r>
                  <a:rPr lang="en-US" sz="1600" dirty="0" smtClean="0"/>
                  <a:t>tube</a:t>
                </a:r>
              </a:p>
            </p:txBody>
          </p:sp>
          <p:grpSp>
            <p:nvGrpSpPr>
              <p:cNvPr id="70" name="Groupe 69"/>
              <p:cNvGrpSpPr/>
              <p:nvPr/>
            </p:nvGrpSpPr>
            <p:grpSpPr>
              <a:xfrm>
                <a:off x="660767" y="701073"/>
                <a:ext cx="6434833" cy="4342278"/>
                <a:chOff x="660767" y="701073"/>
                <a:chExt cx="6434833" cy="4342278"/>
              </a:xfrm>
            </p:grpSpPr>
            <p:sp>
              <p:nvSpPr>
                <p:cNvPr id="11" name="Organigramme : Stockage à accès direct 10"/>
                <p:cNvSpPr/>
                <p:nvPr/>
              </p:nvSpPr>
              <p:spPr>
                <a:xfrm>
                  <a:off x="2991144" y="2235039"/>
                  <a:ext cx="1008112" cy="504056"/>
                </a:xfrm>
                <a:prstGeom prst="flowChartMagneticDrum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492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" name="Connecteur droit avec flèche 11"/>
                <p:cNvCxnSpPr/>
                <p:nvPr/>
              </p:nvCxnSpPr>
              <p:spPr>
                <a:xfrm>
                  <a:off x="2612998" y="2486859"/>
                  <a:ext cx="360040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4836193" y="1073858"/>
                  <a:ext cx="45719" cy="206971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719336" y="3603191"/>
                  <a:ext cx="216024" cy="64807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Organigramme : Disque magnétique 15"/>
                <p:cNvSpPr/>
                <p:nvPr/>
              </p:nvSpPr>
              <p:spPr>
                <a:xfrm>
                  <a:off x="4404145" y="3756260"/>
                  <a:ext cx="864096" cy="504056"/>
                </a:xfrm>
                <a:prstGeom prst="flowChartMagneticDisk">
                  <a:avLst/>
                </a:prstGeom>
                <a:solidFill>
                  <a:schemeClr val="accent1">
                    <a:alpha val="50000"/>
                  </a:schemeClr>
                </a:solidFill>
                <a:ln w="317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Organigramme : Stockage à accès direct 16"/>
                <p:cNvSpPr/>
                <p:nvPr/>
              </p:nvSpPr>
              <p:spPr>
                <a:xfrm>
                  <a:off x="3423192" y="1253670"/>
                  <a:ext cx="3024336" cy="2664296"/>
                </a:xfrm>
                <a:prstGeom prst="flowChartMagneticDrum">
                  <a:avLst/>
                </a:prstGeom>
                <a:solidFill>
                  <a:schemeClr val="accent1">
                    <a:alpha val="50000"/>
                  </a:schemeClr>
                </a:solidFill>
                <a:ln w="3492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Organigramme : Stockage à accès direct 17"/>
                <p:cNvSpPr/>
                <p:nvPr/>
              </p:nvSpPr>
              <p:spPr>
                <a:xfrm>
                  <a:off x="5880933" y="2280304"/>
                  <a:ext cx="1008112" cy="504056"/>
                </a:xfrm>
                <a:prstGeom prst="flowChartMagneticDrum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4925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Organigramme : Disque magnétique 18"/>
                <p:cNvSpPr/>
                <p:nvPr/>
              </p:nvSpPr>
              <p:spPr>
                <a:xfrm>
                  <a:off x="4719336" y="1010903"/>
                  <a:ext cx="288032" cy="288032"/>
                </a:xfrm>
                <a:prstGeom prst="flowChartMagneticDisk">
                  <a:avLst/>
                </a:prstGeom>
                <a:solidFill>
                  <a:schemeClr val="accent1">
                    <a:alpha val="50000"/>
                  </a:schemeClr>
                </a:solidFill>
                <a:ln w="3175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0" name="Connecteur droit avec flèche 19"/>
                <p:cNvCxnSpPr/>
                <p:nvPr/>
              </p:nvCxnSpPr>
              <p:spPr>
                <a:xfrm>
                  <a:off x="6735560" y="2523071"/>
                  <a:ext cx="360040" cy="0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avec flèche 20"/>
                <p:cNvCxnSpPr/>
                <p:nvPr/>
              </p:nvCxnSpPr>
              <p:spPr>
                <a:xfrm>
                  <a:off x="3026940" y="2495912"/>
                  <a:ext cx="3708620" cy="2715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avec flèche 21"/>
                <p:cNvCxnSpPr/>
                <p:nvPr/>
              </p:nvCxnSpPr>
              <p:spPr>
                <a:xfrm>
                  <a:off x="4431304" y="2504965"/>
                  <a:ext cx="1215083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avec flèche 22"/>
                <p:cNvCxnSpPr/>
                <p:nvPr/>
              </p:nvCxnSpPr>
              <p:spPr>
                <a:xfrm>
                  <a:off x="4431304" y="2648981"/>
                  <a:ext cx="855043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avec flèche 23"/>
                <p:cNvCxnSpPr/>
                <p:nvPr/>
              </p:nvCxnSpPr>
              <p:spPr>
                <a:xfrm>
                  <a:off x="4431304" y="2792997"/>
                  <a:ext cx="567011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avec flèche 24"/>
                <p:cNvCxnSpPr/>
                <p:nvPr/>
              </p:nvCxnSpPr>
              <p:spPr>
                <a:xfrm>
                  <a:off x="4431304" y="2937013"/>
                  <a:ext cx="216024" cy="0"/>
                </a:xfrm>
                <a:prstGeom prst="straightConnector1">
                  <a:avLst/>
                </a:prstGeom>
                <a:ln w="28575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/>
                <p:cNvCxnSpPr/>
                <p:nvPr/>
              </p:nvCxnSpPr>
              <p:spPr>
                <a:xfrm>
                  <a:off x="4431304" y="2360949"/>
                  <a:ext cx="855043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>
                  <a:off x="4431304" y="2216933"/>
                  <a:ext cx="567011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/>
                <p:nvPr/>
              </p:nvCxnSpPr>
              <p:spPr>
                <a:xfrm>
                  <a:off x="4431304" y="2072917"/>
                  <a:ext cx="216024" cy="0"/>
                </a:xfrm>
                <a:prstGeom prst="straightConnector1">
                  <a:avLst/>
                </a:prstGeom>
                <a:ln w="28575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/>
                <p:cNvCxnSpPr/>
                <p:nvPr/>
              </p:nvCxnSpPr>
              <p:spPr>
                <a:xfrm flipH="1">
                  <a:off x="6750251" y="2102990"/>
                  <a:ext cx="335210" cy="357628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e 29"/>
                <p:cNvGrpSpPr/>
                <p:nvPr/>
              </p:nvGrpSpPr>
              <p:grpSpPr>
                <a:xfrm>
                  <a:off x="4062627" y="2351896"/>
                  <a:ext cx="360040" cy="288032"/>
                  <a:chOff x="971600" y="3429000"/>
                  <a:chExt cx="360040" cy="288032"/>
                </a:xfrm>
              </p:grpSpPr>
              <p:sp>
                <p:nvSpPr>
                  <p:cNvPr id="31" name="Ellipse 30"/>
                  <p:cNvSpPr/>
                  <p:nvPr/>
                </p:nvSpPr>
                <p:spPr>
                  <a:xfrm>
                    <a:off x="1043608" y="3501008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Ellipse 32"/>
                  <p:cNvSpPr/>
                  <p:nvPr/>
                </p:nvSpPr>
                <p:spPr>
                  <a:xfrm>
                    <a:off x="1043608" y="3645024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Ellipse 34"/>
                  <p:cNvSpPr/>
                  <p:nvPr/>
                </p:nvSpPr>
                <p:spPr>
                  <a:xfrm>
                    <a:off x="971600" y="3573016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Ellipse 35"/>
                  <p:cNvSpPr/>
                  <p:nvPr/>
                </p:nvSpPr>
                <p:spPr>
                  <a:xfrm>
                    <a:off x="971600" y="3429000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Ellipse 36"/>
                  <p:cNvSpPr/>
                  <p:nvPr/>
                </p:nvSpPr>
                <p:spPr>
                  <a:xfrm>
                    <a:off x="1115616" y="3429000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Ellipse 37"/>
                  <p:cNvSpPr/>
                  <p:nvPr/>
                </p:nvSpPr>
                <p:spPr>
                  <a:xfrm>
                    <a:off x="1187624" y="3501008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Ellipse 38"/>
                  <p:cNvSpPr/>
                  <p:nvPr/>
                </p:nvSpPr>
                <p:spPr>
                  <a:xfrm>
                    <a:off x="1115616" y="3573016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Ellipse 39"/>
                  <p:cNvSpPr/>
                  <p:nvPr/>
                </p:nvSpPr>
                <p:spPr>
                  <a:xfrm>
                    <a:off x="1187624" y="3645024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Ellipse 40"/>
                  <p:cNvSpPr/>
                  <p:nvPr/>
                </p:nvSpPr>
                <p:spPr>
                  <a:xfrm>
                    <a:off x="1259632" y="3501008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2" name="Ellipse 41"/>
                  <p:cNvSpPr/>
                  <p:nvPr/>
                </p:nvSpPr>
                <p:spPr>
                  <a:xfrm>
                    <a:off x="1259632" y="3573016"/>
                    <a:ext cx="72008" cy="7200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mpd="sng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43" name="Connecteur droit avec flèche 42"/>
                <p:cNvCxnSpPr/>
                <p:nvPr/>
              </p:nvCxnSpPr>
              <p:spPr>
                <a:xfrm flipV="1">
                  <a:off x="4143272" y="4323271"/>
                  <a:ext cx="648072" cy="72008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43"/>
                <p:cNvCxnSpPr/>
                <p:nvPr/>
              </p:nvCxnSpPr>
              <p:spPr>
                <a:xfrm>
                  <a:off x="3495200" y="990237"/>
                  <a:ext cx="1152128" cy="164682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ZoneTexte 45"/>
                <p:cNvSpPr txBox="1"/>
                <p:nvPr/>
              </p:nvSpPr>
              <p:spPr>
                <a:xfrm>
                  <a:off x="1593221" y="4133574"/>
                  <a:ext cx="2592289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Power coupler for the injection of RF power</a:t>
                  </a:r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1541932" y="701073"/>
                  <a:ext cx="3456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800" dirty="0" smtClean="0"/>
                    <a:t>Coupler for </a:t>
                  </a:r>
                  <a:r>
                    <a:rPr lang="en-US" sz="1800" dirty="0" smtClean="0"/>
                    <a:t>regulation</a:t>
                  </a:r>
                </a:p>
              </p:txBody>
            </p:sp>
            <p:cxnSp>
              <p:nvCxnSpPr>
                <p:cNvPr id="48" name="Connecteur droit avec flèche 47"/>
                <p:cNvCxnSpPr/>
                <p:nvPr/>
              </p:nvCxnSpPr>
              <p:spPr>
                <a:xfrm flipV="1">
                  <a:off x="1864829" y="2722801"/>
                  <a:ext cx="2304256" cy="864096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ZoneTexte 48"/>
                <p:cNvSpPr txBox="1"/>
                <p:nvPr/>
              </p:nvSpPr>
              <p:spPr>
                <a:xfrm>
                  <a:off x="660767" y="3297310"/>
                  <a:ext cx="14852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Particle beam</a:t>
                  </a:r>
                  <a:endParaRPr lang="fr-FR" sz="1600" dirty="0" smtClean="0"/>
                </a:p>
              </p:txBody>
            </p:sp>
            <p:sp>
              <p:nvSpPr>
                <p:cNvPr id="50" name="Flèche en arc 49"/>
                <p:cNvSpPr/>
                <p:nvPr/>
              </p:nvSpPr>
              <p:spPr>
                <a:xfrm flipH="1">
                  <a:off x="5583432" y="1442951"/>
                  <a:ext cx="720080" cy="1224136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0915322"/>
                    <a:gd name="adj5" fmla="val 1250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5727448" y="164968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B</a:t>
                  </a:r>
                  <a:endParaRPr lang="fr-FR" dirty="0"/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647328" y="1802991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E</a:t>
                  </a:r>
                  <a:endParaRPr lang="fr-FR" dirty="0"/>
                </a:p>
              </p:txBody>
            </p:sp>
            <p:cxnSp>
              <p:nvCxnSpPr>
                <p:cNvPr id="54" name="Connecteur droit avec flèche 53"/>
                <p:cNvCxnSpPr/>
                <p:nvPr/>
              </p:nvCxnSpPr>
              <p:spPr>
                <a:xfrm flipV="1">
                  <a:off x="1948840" y="2000537"/>
                  <a:ext cx="1836204" cy="169153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ZoneTexte 54"/>
            <p:cNvSpPr txBox="1"/>
            <p:nvPr/>
          </p:nvSpPr>
          <p:spPr>
            <a:xfrm>
              <a:off x="129803" y="1835832"/>
              <a:ext cx="1907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Resonator of </a:t>
              </a:r>
              <a:r>
                <a:rPr lang="fr-FR" sz="1800" dirty="0" smtClean="0"/>
                <a:t>Niobium content</a:t>
              </a:r>
            </a:p>
          </p:txBody>
        </p:sp>
      </p:grpSp>
      <p:pic>
        <p:nvPicPr>
          <p:cNvPr id="66" name="Imag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03" y="3913863"/>
            <a:ext cx="1615625" cy="1760215"/>
          </a:xfrm>
          <a:prstGeom prst="rect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0DE9BEF1-F79B-4F8E-9181-C13352BE44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3" t="12276" r="31691" b="11767"/>
          <a:stretch/>
        </p:blipFill>
        <p:spPr>
          <a:xfrm>
            <a:off x="8410723" y="3913864"/>
            <a:ext cx="2362052" cy="1792796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au 7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2838" y="4622915"/>
              <a:ext cx="4742160" cy="103731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39997">
                      <a:extLst>
                        <a:ext uri="{9D8B030D-6E8A-4147-A177-3AD203B41FA5}">
                          <a16:colId xmlns:a16="http://schemas.microsoft.com/office/drawing/2014/main" val="2334365527"/>
                        </a:ext>
                      </a:extLst>
                    </a:gridCol>
                    <a:gridCol w="1396406">
                      <a:extLst>
                        <a:ext uri="{9D8B030D-6E8A-4147-A177-3AD203B41FA5}">
                          <a16:colId xmlns:a16="http://schemas.microsoft.com/office/drawing/2014/main" val="526084267"/>
                        </a:ext>
                      </a:extLst>
                    </a:gridCol>
                    <a:gridCol w="1605757">
                      <a:extLst>
                        <a:ext uri="{9D8B030D-6E8A-4147-A177-3AD203B41FA5}">
                          <a16:colId xmlns:a16="http://schemas.microsoft.com/office/drawing/2014/main" val="1930984358"/>
                        </a:ext>
                      </a:extLst>
                    </a:gridCol>
                  </a:tblGrid>
                  <a:tr h="243604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Parameter</a:t>
                          </a:r>
                          <a:endParaRPr lang="en-US" sz="1600" b="1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Unit</a:t>
                          </a:r>
                          <a:endParaRPr lang="en-US" sz="1600" b="1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Value </a:t>
                          </a:r>
                          <a:endParaRPr lang="en-US" sz="1600" b="1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extLst>
                      <a:ext uri="{0D108BD9-81ED-4DB2-BD59-A6C34878D82A}">
                        <a16:rowId xmlns:a16="http://schemas.microsoft.com/office/drawing/2014/main" val="2706495179"/>
                      </a:ext>
                    </a:extLst>
                  </a:tr>
                  <a:tr h="243604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 kern="8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GB" sz="1600" kern="800">
                              <a:effectLst/>
                            </a:rPr>
                            <a:t> (TM</a:t>
                          </a:r>
                          <a:r>
                            <a:rPr lang="en-GB" sz="1600" kern="800" baseline="-25000">
                              <a:effectLst/>
                            </a:rPr>
                            <a:t>010-π</a:t>
                          </a:r>
                          <a:r>
                            <a:rPr lang="en-GB" sz="1600" kern="800">
                              <a:effectLst/>
                            </a:rPr>
                            <a:t>)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MHz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tc>
                      <a:txBody>
                        <a:bodyPr/>
                        <a:lstStyle/>
                        <a:p>
                          <a:pPr marR="127000"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352.2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extLst>
                      <a:ext uri="{0D108BD9-81ED-4DB2-BD59-A6C34878D82A}">
                        <a16:rowId xmlns:a16="http://schemas.microsoft.com/office/drawing/2014/main" val="3826190147"/>
                      </a:ext>
                    </a:extLst>
                  </a:tr>
                  <a:tr h="285728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sz="1600" kern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 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tc>
                      <a:txBody>
                        <a:bodyPr/>
                        <a:lstStyle/>
                        <a:p>
                          <a:pPr marR="127000"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0.370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extLst>
                      <a:ext uri="{0D108BD9-81ED-4DB2-BD59-A6C34878D82A}">
                        <a16:rowId xmlns:a16="http://schemas.microsoft.com/office/drawing/2014/main" val="3912400318"/>
                      </a:ext>
                    </a:extLst>
                  </a:tr>
                  <a:tr h="263905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kern="8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kern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1600" kern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kern="800" dirty="0" smtClean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 @ 1J energy</a:t>
                          </a:r>
                          <a:endParaRPr lang="en-US" sz="1600" kern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MV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tc>
                      <a:txBody>
                        <a:bodyPr/>
                        <a:lstStyle/>
                        <a:p>
                          <a:pPr marR="127000"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 dirty="0">
                              <a:effectLst/>
                            </a:rPr>
                            <a:t>0.691</a:t>
                          </a:r>
                          <a:endParaRPr lang="en-US" sz="1600" kern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extLst>
                      <a:ext uri="{0D108BD9-81ED-4DB2-BD59-A6C34878D82A}">
                        <a16:rowId xmlns:a16="http://schemas.microsoft.com/office/drawing/2014/main" val="1512507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au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785949"/>
                  </p:ext>
                </p:extLst>
              </p:nvPr>
            </p:nvGraphicFramePr>
            <p:xfrm>
              <a:off x="382838" y="4622915"/>
              <a:ext cx="4742160" cy="103731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39997">
                      <a:extLst>
                        <a:ext uri="{9D8B030D-6E8A-4147-A177-3AD203B41FA5}">
                          <a16:colId xmlns:a16="http://schemas.microsoft.com/office/drawing/2014/main" val="2334365527"/>
                        </a:ext>
                      </a:extLst>
                    </a:gridCol>
                    <a:gridCol w="1396406">
                      <a:extLst>
                        <a:ext uri="{9D8B030D-6E8A-4147-A177-3AD203B41FA5}">
                          <a16:colId xmlns:a16="http://schemas.microsoft.com/office/drawing/2014/main" val="526084267"/>
                        </a:ext>
                      </a:extLst>
                    </a:gridCol>
                    <a:gridCol w="1605757">
                      <a:extLst>
                        <a:ext uri="{9D8B030D-6E8A-4147-A177-3AD203B41FA5}">
                          <a16:colId xmlns:a16="http://schemas.microsoft.com/office/drawing/2014/main" val="1930984358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Parameter</a:t>
                          </a:r>
                          <a:endParaRPr lang="en-US" sz="1600" b="1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Unit</a:t>
                          </a:r>
                          <a:endParaRPr lang="en-US" sz="1600" b="1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Value </a:t>
                          </a:r>
                          <a:endParaRPr lang="en-US" sz="1600" b="1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109622" marT="0" marB="0"/>
                    </a:tc>
                    <a:extLst>
                      <a:ext uri="{0D108BD9-81ED-4DB2-BD59-A6C34878D82A}">
                        <a16:rowId xmlns:a16="http://schemas.microsoft.com/office/drawing/2014/main" val="270649517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622" marR="109622" marT="0" marB="0">
                        <a:blipFill>
                          <a:blip r:embed="rId7"/>
                          <a:stretch>
                            <a:fillRect l="-350" t="-125000" r="-173077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MHz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tc>
                      <a:txBody>
                        <a:bodyPr/>
                        <a:lstStyle/>
                        <a:p>
                          <a:pPr marR="127000"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352.2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extLst>
                      <a:ext uri="{0D108BD9-81ED-4DB2-BD59-A6C34878D82A}">
                        <a16:rowId xmlns:a16="http://schemas.microsoft.com/office/drawing/2014/main" val="3826190147"/>
                      </a:ext>
                    </a:extLst>
                  </a:tr>
                  <a:tr h="285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622" marR="109622" marT="0" marB="0">
                        <a:blipFill>
                          <a:blip r:embed="rId7"/>
                          <a:stretch>
                            <a:fillRect l="-350" t="-191489" r="-173077" b="-1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 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tc>
                      <a:txBody>
                        <a:bodyPr/>
                        <a:lstStyle/>
                        <a:p>
                          <a:pPr marR="127000"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0.370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extLst>
                      <a:ext uri="{0D108BD9-81ED-4DB2-BD59-A6C34878D82A}">
                        <a16:rowId xmlns:a16="http://schemas.microsoft.com/office/drawing/2014/main" val="3912400318"/>
                      </a:ext>
                    </a:extLst>
                  </a:tr>
                  <a:tr h="263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622" marR="109622" marT="0" marB="0">
                        <a:blipFill>
                          <a:blip r:embed="rId7"/>
                          <a:stretch>
                            <a:fillRect l="-350" t="-311364" r="-173077" b="-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>
                              <a:effectLst/>
                            </a:rPr>
                            <a:t>MV</a:t>
                          </a:r>
                          <a:endParaRPr lang="en-US" sz="1600" kern="8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tc>
                      <a:txBody>
                        <a:bodyPr/>
                        <a:lstStyle/>
                        <a:p>
                          <a:pPr marR="127000" algn="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kern="800" dirty="0">
                              <a:effectLst/>
                            </a:rPr>
                            <a:t>0.691</a:t>
                          </a:r>
                          <a:endParaRPr lang="en-US" sz="1600" kern="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109622" marR="603935" marT="0" marB="0"/>
                    </a:tc>
                    <a:extLst>
                      <a:ext uri="{0D108BD9-81ED-4DB2-BD59-A6C34878D82A}">
                        <a16:rowId xmlns:a16="http://schemas.microsoft.com/office/drawing/2014/main" val="151250762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5" name="Connecteur droit avec flèche 74"/>
          <p:cNvCxnSpPr/>
          <p:nvPr/>
        </p:nvCxnSpPr>
        <p:spPr>
          <a:xfrm flipV="1">
            <a:off x="6730451" y="4780261"/>
            <a:ext cx="1152128" cy="105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/>
              <p:cNvSpPr txBox="1"/>
              <p:nvPr/>
            </p:nvSpPr>
            <p:spPr>
              <a:xfrm>
                <a:off x="5938589" y="4613661"/>
                <a:ext cx="493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9" y="4613661"/>
                <a:ext cx="493533" cy="307777"/>
              </a:xfrm>
              <a:prstGeom prst="rect">
                <a:avLst/>
              </a:prstGeom>
              <a:blipFill>
                <a:blip r:embed="rId8"/>
                <a:stretch>
                  <a:fillRect l="-987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2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86"/>
    </mc:Choice>
    <mc:Fallback xmlns="">
      <p:transition spd="slow" advTm="284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993899" y="149424"/>
            <a:ext cx="8280920" cy="432048"/>
          </a:xfrm>
        </p:spPr>
        <p:txBody>
          <a:bodyPr/>
          <a:lstStyle/>
          <a:p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SPARK3D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Results of MYRRHA Spoke Cavity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09/11/2021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Multipactor Simulation </a:t>
            </a:r>
            <a:r>
              <a:rPr lang="fr-FR" dirty="0" smtClean="0"/>
              <a:t>at </a:t>
            </a:r>
            <a:r>
              <a:rPr lang="fr-FR" dirty="0"/>
              <a:t>IJCLab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Image 9" descr="D:\IPAC2021\Growth_Rate_WithEla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5" y="3177515"/>
            <a:ext cx="3100778" cy="232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D:\IPAC2021\MYRRHA\Spark3D_Data\vtu_Circuit\SEY1.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0" y="1976256"/>
            <a:ext cx="2173977" cy="16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D:\IPAC2021\MYRRHA\Spark3D_Data\vtu_Circuit\SEY4.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54" y="1976256"/>
            <a:ext cx="2173977" cy="16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RRHA-MP-AverageSEY-500eV2h-S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2675" y="3816598"/>
            <a:ext cx="3337784" cy="1877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32421" y="2954989"/>
                <a:ext cx="2840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Growth Rate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1" y="2954989"/>
                <a:ext cx="2840649" cy="338554"/>
              </a:xfrm>
              <a:prstGeom prst="rect">
                <a:avLst/>
              </a:prstGeom>
              <a:blipFill>
                <a:blip r:embed="rId8"/>
                <a:stretch>
                  <a:fillRect l="-128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53245" y="653480"/>
            <a:ext cx="4412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There are two </a:t>
            </a:r>
            <a:r>
              <a:rPr lang="en-US" sz="1400" dirty="0" smtClean="0"/>
              <a:t>peaks </a:t>
            </a:r>
            <a:r>
              <a:rPr lang="en-US" sz="1400" dirty="0"/>
              <a:t>of </a:t>
            </a:r>
            <a:r>
              <a:rPr lang="en-US" sz="1400" dirty="0" smtClean="0"/>
              <a:t>multipactor barrier.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first </a:t>
            </a:r>
            <a:r>
              <a:rPr lang="en-US" sz="1400" dirty="0" smtClean="0"/>
              <a:t>peak </a:t>
            </a:r>
            <a:r>
              <a:rPr lang="en-US" sz="1400" dirty="0"/>
              <a:t>(0.6 MV≤V_acc≤1.6 MV) is a mixture of one-side multipactor of different orders which occupies very broad </a:t>
            </a:r>
            <a:r>
              <a:rPr lang="en-US" sz="1400" dirty="0" smtClean="0"/>
              <a:t>area.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second </a:t>
            </a:r>
            <a:r>
              <a:rPr lang="en-US" sz="1400" dirty="0" smtClean="0"/>
              <a:t>peak </a:t>
            </a:r>
            <a:r>
              <a:rPr lang="en-US" sz="1400" dirty="0"/>
              <a:t>(2 MV≤V_acc≤6 MV) is a two-side multipactor that migrates along </a:t>
            </a:r>
            <a:r>
              <a:rPr lang="en-US" sz="1400" dirty="0" smtClean="0"/>
              <a:t>corner.</a:t>
            </a:r>
            <a:endParaRPr lang="en-US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6547544" y="3533800"/>
            <a:ext cx="25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Evolution of average SEY </a:t>
            </a:r>
            <a:endParaRPr lang="en-US" sz="16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2" y="935269"/>
            <a:ext cx="5477477" cy="197239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1930" y="3189452"/>
            <a:ext cx="3081953" cy="23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6"/>
    </mc:Choice>
    <mc:Fallback xmlns="">
      <p:transition spd="slow" advTm="46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" objId="2"/>
        <p14:playEvt time="10838" objId="2"/>
        <p14:playEvt time="21687" objId="2"/>
        <p14:playEvt time="32542" objId="2"/>
        <p14:playEvt time="43399" objId="2"/>
        <p14:stopEvt time="46596" objId="2"/>
      </p14:showEvtLst>
    </p:ext>
  </p:extLst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15972</TotalTime>
  <Words>222</Words>
  <Application>Microsoft Office PowerPoint</Application>
  <PresentationFormat>Personnalisé</PresentationFormat>
  <Paragraphs>43</Paragraphs>
  <Slides>3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SimSun</vt:lpstr>
      <vt:lpstr>Arial</vt:lpstr>
      <vt:lpstr>Calibri</vt:lpstr>
      <vt:lpstr>Calibri Light</vt:lpstr>
      <vt:lpstr>Cambria Math</vt:lpstr>
      <vt:lpstr>Times New Roman</vt:lpstr>
      <vt:lpstr>1_modele-IJCLAb-powerpoint</vt:lpstr>
      <vt:lpstr>Multipactor Simulation at IJCLab  Ningyuan HU, Service RF/IJCLab/IN2P3/CNRS </vt:lpstr>
      <vt:lpstr>Présentation PowerPoint</vt:lpstr>
      <vt:lpstr>SPARK3D Simulation Results of MYRRHA Spoke Cavity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Ningyuan HU</cp:lastModifiedBy>
  <cp:revision>1614</cp:revision>
  <dcterms:created xsi:type="dcterms:W3CDTF">2011-03-09T16:37:49Z</dcterms:created>
  <dcterms:modified xsi:type="dcterms:W3CDTF">2021-11-09T09:05:53Z</dcterms:modified>
</cp:coreProperties>
</file>