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48" r:id="rId2"/>
    <p:sldMasterId id="2147483650" r:id="rId3"/>
  </p:sldMasterIdLst>
  <p:notesMasterIdLst>
    <p:notesMasterId r:id="rId23"/>
  </p:notesMasterIdLst>
  <p:sldIdLst>
    <p:sldId id="263" r:id="rId4"/>
    <p:sldId id="411" r:id="rId5"/>
    <p:sldId id="414" r:id="rId6"/>
    <p:sldId id="421" r:id="rId7"/>
    <p:sldId id="460" r:id="rId8"/>
    <p:sldId id="456" r:id="rId9"/>
    <p:sldId id="457" r:id="rId10"/>
    <p:sldId id="422" r:id="rId11"/>
    <p:sldId id="424" r:id="rId12"/>
    <p:sldId id="428" r:id="rId13"/>
    <p:sldId id="445" r:id="rId14"/>
    <p:sldId id="446" r:id="rId15"/>
    <p:sldId id="453" r:id="rId16"/>
    <p:sldId id="448" r:id="rId17"/>
    <p:sldId id="458" r:id="rId18"/>
    <p:sldId id="412" r:id="rId19"/>
    <p:sldId id="413" r:id="rId20"/>
    <p:sldId id="430" r:id="rId21"/>
    <p:sldId id="459" r:id="rId22"/>
  </p:sldIdLst>
  <p:sldSz cx="9144000" cy="5143500" type="screen16x9"/>
  <p:notesSz cx="6858000" cy="9144000"/>
  <p:defaultTextStyle>
    <a:defPPr>
      <a:defRPr lang="de-DE"/>
    </a:defPPr>
    <a:lvl1pPr marL="0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63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27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591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454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318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181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045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2908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3B035FEC-B7DB-45A1-9532-D96C8BE340EC}">
          <p14:sldIdLst>
            <p14:sldId id="263"/>
            <p14:sldId id="411"/>
            <p14:sldId id="414"/>
            <p14:sldId id="421"/>
            <p14:sldId id="460"/>
            <p14:sldId id="456"/>
            <p14:sldId id="457"/>
            <p14:sldId id="422"/>
            <p14:sldId id="424"/>
            <p14:sldId id="428"/>
            <p14:sldId id="445"/>
            <p14:sldId id="446"/>
            <p14:sldId id="453"/>
            <p14:sldId id="448"/>
            <p14:sldId id="458"/>
            <p14:sldId id="412"/>
            <p14:sldId id="413"/>
            <p14:sldId id="430"/>
            <p14:sldId id="45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A9ED11"/>
    <a:srgbClr val="33CCFF"/>
    <a:srgbClr val="0F124A"/>
    <a:srgbClr val="DFDFDF"/>
    <a:srgbClr val="F6FDA3"/>
    <a:srgbClr val="D4BEF7"/>
    <a:srgbClr val="B8BAFA"/>
    <a:srgbClr val="DBDBE4"/>
    <a:srgbClr val="FFE4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55" autoAdjust="0"/>
    <p:restoredTop sz="94712" autoAdjust="0"/>
  </p:normalViewPr>
  <p:slideViewPr>
    <p:cSldViewPr snapToGrid="0">
      <p:cViewPr>
        <p:scale>
          <a:sx n="125" d="100"/>
          <a:sy n="125" d="100"/>
        </p:scale>
        <p:origin x="654" y="636"/>
      </p:cViewPr>
      <p:guideLst/>
    </p:cSldViewPr>
  </p:slideViewPr>
  <p:outlineViewPr>
    <p:cViewPr>
      <p:scale>
        <a:sx n="33" d="100"/>
        <a:sy n="33" d="100"/>
      </p:scale>
      <p:origin x="0" y="-941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5" d="100"/>
          <a:sy n="125" d="100"/>
        </p:scale>
        <p:origin x="4195" y="8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5DC35-68C2-4BDA-9BF4-910782E0ECF3}" type="datetimeFigureOut">
              <a:rPr lang="de-AT" smtClean="0"/>
              <a:t>09.11.2021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EBA44-2749-4505-B776-1307762B45EE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18437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1pPr>
    <a:lvl2pPr marL="17145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2pPr>
    <a:lvl3pPr marL="34290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3pPr>
    <a:lvl4pPr marL="51435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4pPr>
    <a:lvl5pPr marL="68580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5pPr>
    <a:lvl6pPr marL="85725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6pPr>
    <a:lvl7pPr marL="102870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7pPr>
    <a:lvl8pPr marL="120015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8pPr>
    <a:lvl9pPr marL="137160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movi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enplatzhalter 3">
            <a:extLst>
              <a:ext uri="{FF2B5EF4-FFF2-40B4-BE49-F238E27FC236}">
                <a16:creationId xmlns:a16="http://schemas.microsoft.com/office/drawing/2014/main" id="{35791F61-4EBB-4F31-815E-D8EAD2B04A6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algn="ctr">
              <a:lnSpc>
                <a:spcPct val="2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Movie</a:t>
            </a:r>
          </a:p>
        </p:txBody>
      </p:sp>
    </p:spTree>
    <p:extLst>
      <p:ext uri="{BB962C8B-B14F-4D97-AF65-F5344CB8AC3E}">
        <p14:creationId xmlns:p14="http://schemas.microsoft.com/office/powerpoint/2010/main" val="2594789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4677984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7320" y="832950"/>
            <a:ext cx="2538413" cy="173475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02794" y="8329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38267" y="8329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7320" y="28957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302794" y="28957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38267" y="28957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800" y="2625756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69250" y="2625756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700" y="2625756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69250" y="4677984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5700" y="4677984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1" name="Textfeld 10">
            <a:extLst>
              <a:ext uri="{FF2B5EF4-FFF2-40B4-BE49-F238E27FC236}">
                <a16:creationId xmlns:a16="http://schemas.microsoft.com/office/drawing/2014/main" id="{F05BE2AA-48C9-4FCB-A012-8E135BF8F224}"/>
              </a:ext>
            </a:extLst>
          </p:cNvPr>
          <p:cNvSpPr txBox="1"/>
          <p:nvPr userDrawn="1"/>
        </p:nvSpPr>
        <p:spPr>
          <a:xfrm>
            <a:off x="1007831" y="84395"/>
            <a:ext cx="2556058" cy="1830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238"/>
              </a:lnSpc>
            </a:pPr>
            <a:r>
              <a:rPr lang="en-US" sz="900" dirty="0" smtClean="0">
                <a:solidFill>
                  <a:schemeClr val="bg1"/>
                </a:solidFill>
              </a:rPr>
              <a:t>SRF Seminar</a:t>
            </a:r>
            <a:endParaRPr lang="de-AT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155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7320" y="1428299"/>
            <a:ext cx="3954150" cy="325755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15550" y="1428299"/>
            <a:ext cx="3954150" cy="32575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22320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15550" y="1428299"/>
            <a:ext cx="3954150" cy="2858141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4023000" cy="274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80012" y="4367449"/>
            <a:ext cx="40230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D6EFE5-C676-44A1-95E3-7BF41C1B2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100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48868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100" y="1428299"/>
            <a:ext cx="3954150" cy="2858141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72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7200" y="1745550"/>
            <a:ext cx="4023000" cy="2747250"/>
          </a:xfr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Ebene</a:t>
            </a:r>
          </a:p>
          <a:p>
            <a:pPr lvl="3"/>
            <a:r>
              <a:rPr lang="en-US" noProof="0" dirty="0"/>
              <a:t>Fourth Ebene</a:t>
            </a:r>
          </a:p>
          <a:p>
            <a:pPr lvl="4"/>
            <a:r>
              <a:rPr lang="en-US" noProof="0" dirty="0"/>
              <a:t>Fifth Ebene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100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  <p:sp>
        <p:nvSpPr>
          <p:cNvPr id="9" name="Textfeld 10">
            <a:extLst>
              <a:ext uri="{FF2B5EF4-FFF2-40B4-BE49-F238E27FC236}">
                <a16:creationId xmlns:a16="http://schemas.microsoft.com/office/drawing/2014/main" id="{F05BE2AA-48C9-4FCB-A012-8E135BF8F224}"/>
              </a:ext>
            </a:extLst>
          </p:cNvPr>
          <p:cNvSpPr txBox="1"/>
          <p:nvPr userDrawn="1"/>
        </p:nvSpPr>
        <p:spPr>
          <a:xfrm>
            <a:off x="1007831" y="84395"/>
            <a:ext cx="2556058" cy="1830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238"/>
              </a:lnSpc>
            </a:pPr>
            <a:r>
              <a:rPr lang="en-US" sz="900" dirty="0" smtClean="0">
                <a:solidFill>
                  <a:schemeClr val="bg1"/>
                </a:solidFill>
              </a:rPr>
              <a:t>SRF Seminar</a:t>
            </a:r>
            <a:endParaRPr lang="de-AT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999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03450" y="1428300"/>
            <a:ext cx="2538413" cy="15066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26055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2605500" cy="274725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5250" y="1745550"/>
            <a:ext cx="2605500" cy="274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303450" y="3123900"/>
            <a:ext cx="2538413" cy="15066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2605387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100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  <p:sp>
        <p:nvSpPr>
          <p:cNvPr id="15" name="Textfeld 10">
            <a:extLst>
              <a:ext uri="{FF2B5EF4-FFF2-40B4-BE49-F238E27FC236}">
                <a16:creationId xmlns:a16="http://schemas.microsoft.com/office/drawing/2014/main" id="{F05BE2AA-48C9-4FCB-A012-8E135BF8F224}"/>
              </a:ext>
            </a:extLst>
          </p:cNvPr>
          <p:cNvSpPr txBox="1"/>
          <p:nvPr userDrawn="1"/>
        </p:nvSpPr>
        <p:spPr>
          <a:xfrm>
            <a:off x="1007831" y="84395"/>
            <a:ext cx="2556058" cy="1830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238"/>
              </a:lnSpc>
            </a:pPr>
            <a:r>
              <a:rPr lang="en-US" sz="900" dirty="0" smtClean="0">
                <a:solidFill>
                  <a:schemeClr val="bg1"/>
                </a:solidFill>
              </a:rPr>
              <a:t>SRF Seminar</a:t>
            </a:r>
            <a:endParaRPr lang="de-AT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389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39502"/>
            <a:ext cx="9144000" cy="4803998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843450"/>
            <a:ext cx="9144000" cy="130005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800" y="4569972"/>
            <a:ext cx="2598750" cy="283756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1">
                <a:solidFill>
                  <a:schemeClr val="bg1"/>
                </a:solidFill>
              </a:defRPr>
            </a:lvl1pPr>
            <a:lvl2pPr marL="0" indent="0">
              <a:lnSpc>
                <a:spcPts val="1013"/>
              </a:lnSpc>
              <a:buFontTx/>
              <a:buNone/>
              <a:defRPr sz="1000" b="0">
                <a:solidFill>
                  <a:schemeClr val="bg1"/>
                </a:solidFill>
              </a:defRPr>
            </a:lvl2pPr>
            <a:lvl3pPr marL="0" indent="0">
              <a:lnSpc>
                <a:spcPts val="1013"/>
              </a:lnSpc>
              <a:buFontTx/>
              <a:buNone/>
              <a:defRPr sz="750" b="0">
                <a:solidFill>
                  <a:schemeClr val="bg1"/>
                </a:solidFill>
              </a:defRPr>
            </a:lvl3pPr>
            <a:lvl4pPr marL="0" indent="0">
              <a:lnSpc>
                <a:spcPts val="1013"/>
              </a:lnSpc>
              <a:buFontTx/>
              <a:buNone/>
              <a:defRPr sz="750" b="0">
                <a:solidFill>
                  <a:schemeClr val="bg1"/>
                </a:solidFill>
              </a:defRPr>
            </a:lvl4pPr>
            <a:lvl5pPr marL="0" indent="0">
              <a:lnSpc>
                <a:spcPts val="1013"/>
              </a:lnSpc>
              <a:buFontTx/>
              <a:buNone/>
              <a:defRPr sz="750" b="0">
                <a:solidFill>
                  <a:schemeClr val="bg1"/>
                </a:solidFill>
              </a:defRPr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1657105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5628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slide -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473FF2-142B-4BBC-8823-BAB28C2F9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194597"/>
            <a:ext cx="8263350" cy="1790700"/>
          </a:xfrm>
        </p:spPr>
        <p:txBody>
          <a:bodyPr anchor="b"/>
          <a:lstStyle>
            <a:lvl1pPr algn="ctr">
              <a:lnSpc>
                <a:spcPts val="3563"/>
              </a:lnSpc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800" y="3206637"/>
            <a:ext cx="8263350" cy="1241822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300" y="52418"/>
            <a:ext cx="289479" cy="1700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450" y="95849"/>
            <a:ext cx="447815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98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slide -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D343D645-9E73-4DF5-987F-AE7051A4FC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6805" y="830505"/>
            <a:ext cx="3537393" cy="35400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194597"/>
            <a:ext cx="8263350" cy="1790700"/>
          </a:xfrm>
        </p:spPr>
        <p:txBody>
          <a:bodyPr anchor="b"/>
          <a:lstStyle>
            <a:lvl1pPr algn="ctr">
              <a:lnSpc>
                <a:spcPts val="3563"/>
              </a:lnSpc>
              <a:defRPr sz="36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800" y="3206637"/>
            <a:ext cx="8263350" cy="1241822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300" y="52418"/>
            <a:ext cx="289479" cy="1700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449" y="96027"/>
            <a:ext cx="448964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73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-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0B76ECB0-B71D-454C-9911-8489B91E50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Grafik 11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869517B-FA4A-4693-A73F-75823C3FCB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800" y="849150"/>
            <a:ext cx="4099482" cy="3599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046081"/>
            <a:ext cx="8263350" cy="1790700"/>
          </a:xfrm>
        </p:spPr>
        <p:txBody>
          <a:bodyPr anchor="b"/>
          <a:lstStyle>
            <a:lvl1pPr algn="ctr">
              <a:lnSpc>
                <a:spcPts val="3563"/>
              </a:lnSpc>
              <a:defRPr sz="3600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800" y="2895786"/>
            <a:ext cx="8263350" cy="1241822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300" y="52418"/>
            <a:ext cx="289479" cy="1700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450" y="95849"/>
            <a:ext cx="447815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661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odby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473FF2-142B-4BBC-8823-BAB28C2F9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2"/>
            <a:ext cx="9144000" cy="51435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788663"/>
            <a:ext cx="8263350" cy="1790700"/>
          </a:xfrm>
        </p:spPr>
        <p:txBody>
          <a:bodyPr anchor="ctr" anchorCtr="0"/>
          <a:lstStyle>
            <a:lvl1pPr algn="ctr">
              <a:lnSpc>
                <a:spcPts val="3563"/>
              </a:lnSpc>
              <a:defRPr sz="3375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Your Final Greetings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300" y="52418"/>
            <a:ext cx="289479" cy="1700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450" y="95849"/>
            <a:ext cx="447815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09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404000"/>
            <a:ext cx="4023000" cy="3088800"/>
          </a:xfrm>
        </p:spPr>
        <p:txBody>
          <a:bodyPr/>
          <a:lstStyle>
            <a:lvl1pPr>
              <a:spcBef>
                <a:spcPts val="1388"/>
              </a:spcBef>
              <a:defRPr sz="1400" b="1"/>
            </a:lvl1pPr>
            <a:lvl2pPr marL="472500" indent="0">
              <a:buNone/>
              <a:tabLst>
                <a:tab pos="3955500" algn="r"/>
              </a:tabLst>
              <a:defRPr/>
            </a:lvl2pPr>
            <a:lvl3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3pPr>
            <a:lvl4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4pPr>
            <a:lvl5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7200" y="1404000"/>
            <a:ext cx="4023000" cy="3088800"/>
          </a:xfrm>
        </p:spPr>
        <p:txBody>
          <a:bodyPr/>
          <a:lstStyle>
            <a:lvl1pPr>
              <a:spcBef>
                <a:spcPts val="1388"/>
              </a:spcBef>
              <a:defRPr sz="1400" b="1"/>
            </a:lvl1pPr>
            <a:lvl2pPr marL="472500" indent="0">
              <a:buNone/>
              <a:tabLst>
                <a:tab pos="3955500" algn="r"/>
              </a:tabLst>
              <a:defRPr/>
            </a:lvl2pPr>
            <a:lvl3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3pPr>
            <a:lvl4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4pPr>
            <a:lvl5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7" name="Textfeld 10">
            <a:extLst>
              <a:ext uri="{FF2B5EF4-FFF2-40B4-BE49-F238E27FC236}">
                <a16:creationId xmlns:a16="http://schemas.microsoft.com/office/drawing/2014/main" id="{F05BE2AA-48C9-4FCB-A012-8E135BF8F224}"/>
              </a:ext>
            </a:extLst>
          </p:cNvPr>
          <p:cNvSpPr txBox="1"/>
          <p:nvPr userDrawn="1"/>
        </p:nvSpPr>
        <p:spPr>
          <a:xfrm>
            <a:off x="1007831" y="84395"/>
            <a:ext cx="2556058" cy="1830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238"/>
              </a:lnSpc>
            </a:pPr>
            <a:r>
              <a:rPr lang="en-US" sz="900" dirty="0" smtClean="0">
                <a:solidFill>
                  <a:schemeClr val="bg1"/>
                </a:solidFill>
              </a:rPr>
              <a:t> </a:t>
            </a:r>
            <a:endParaRPr lang="de-AT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834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80" y="339502"/>
            <a:ext cx="9144000" cy="4803998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3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046081"/>
            <a:ext cx="8263350" cy="17907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3563"/>
              </a:lnSpc>
              <a:defRPr sz="3375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800" y="2882284"/>
            <a:ext cx="8263350" cy="1241822"/>
          </a:xfrm>
        </p:spPr>
        <p:txBody>
          <a:bodyPr>
            <a:noAutofit/>
          </a:bodyPr>
          <a:lstStyle>
            <a:lvl1pPr marL="0" indent="0" algn="ctr">
              <a:buNone/>
              <a:defRPr sz="1125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  <p:sp>
        <p:nvSpPr>
          <p:cNvPr id="8" name="Textfeld 10">
            <a:extLst>
              <a:ext uri="{FF2B5EF4-FFF2-40B4-BE49-F238E27FC236}">
                <a16:creationId xmlns:a16="http://schemas.microsoft.com/office/drawing/2014/main" id="{F05BE2AA-48C9-4FCB-A012-8E135BF8F224}"/>
              </a:ext>
            </a:extLst>
          </p:cNvPr>
          <p:cNvSpPr txBox="1"/>
          <p:nvPr userDrawn="1"/>
        </p:nvSpPr>
        <p:spPr>
          <a:xfrm>
            <a:off x="1007831" y="84395"/>
            <a:ext cx="2556058" cy="1830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238"/>
              </a:lnSpc>
            </a:pPr>
            <a:r>
              <a:rPr lang="en-US" sz="900" dirty="0" smtClean="0">
                <a:solidFill>
                  <a:schemeClr val="bg1"/>
                </a:solidFill>
              </a:rPr>
              <a:t>SRF Seminar</a:t>
            </a:r>
            <a:endParaRPr lang="de-AT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124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8263350" cy="2747250"/>
          </a:xfrm>
        </p:spPr>
        <p:txBody>
          <a:bodyPr/>
          <a:lstStyle>
            <a:lvl1pPr>
              <a:lnSpc>
                <a:spcPts val="1950"/>
              </a:lnSpc>
              <a:defRPr sz="1600"/>
            </a:lvl1pPr>
            <a:lvl2pPr marL="340200" indent="-340200">
              <a:lnSpc>
                <a:spcPts val="1950"/>
              </a:lnSpc>
              <a:defRPr sz="1600"/>
            </a:lvl2pPr>
            <a:lvl3pPr marL="680400" indent="-340200">
              <a:lnSpc>
                <a:spcPts val="1950"/>
              </a:lnSpc>
              <a:defRPr sz="1600"/>
            </a:lvl3pPr>
            <a:lvl4pPr marL="1020600" indent="-340200">
              <a:lnSpc>
                <a:spcPts val="1950"/>
              </a:lnSpc>
              <a:defRPr sz="1600"/>
            </a:lvl4pPr>
            <a:lvl5pPr marL="1360800" indent="-340200">
              <a:lnSpc>
                <a:spcPts val="1950"/>
              </a:lnSpc>
              <a:defRPr sz="1600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75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  <p:sp>
        <p:nvSpPr>
          <p:cNvPr id="7" name="Textfeld 8">
            <a:extLst>
              <a:ext uri="{FF2B5EF4-FFF2-40B4-BE49-F238E27FC236}">
                <a16:creationId xmlns:a16="http://schemas.microsoft.com/office/drawing/2014/main" id="{601F9F30-16BA-492D-9DD9-07D93037A8D7}"/>
              </a:ext>
            </a:extLst>
          </p:cNvPr>
          <p:cNvSpPr txBox="1"/>
          <p:nvPr userDrawn="1"/>
        </p:nvSpPr>
        <p:spPr>
          <a:xfrm>
            <a:off x="4932040" y="84395"/>
            <a:ext cx="3528391" cy="1830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238"/>
              </a:lnSpc>
            </a:pPr>
            <a:endParaRPr lang="de-AT" sz="900" i="1" dirty="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05BE2AA-48C9-4FCB-A012-8E135BF8F224}"/>
              </a:ext>
            </a:extLst>
          </p:cNvPr>
          <p:cNvSpPr txBox="1"/>
          <p:nvPr userDrawn="1"/>
        </p:nvSpPr>
        <p:spPr>
          <a:xfrm>
            <a:off x="1007831" y="84395"/>
            <a:ext cx="2556058" cy="1830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238"/>
              </a:lnSpc>
            </a:pPr>
            <a:r>
              <a:rPr lang="en-US" sz="900" dirty="0" smtClean="0">
                <a:solidFill>
                  <a:schemeClr val="bg1"/>
                </a:solidFill>
              </a:rPr>
              <a:t> </a:t>
            </a:r>
            <a:endParaRPr lang="de-AT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057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4023000" cy="274725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7200" y="1745496"/>
            <a:ext cx="4023000" cy="274725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685800" rtl="0" eaLnBrk="1" fontAlgn="auto" latinLnBrk="0" hangingPunct="1">
              <a:lnSpc>
                <a:spcPts val="13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75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  <p:sp>
        <p:nvSpPr>
          <p:cNvPr id="12" name="Textfeld 10">
            <a:extLst>
              <a:ext uri="{FF2B5EF4-FFF2-40B4-BE49-F238E27FC236}">
                <a16:creationId xmlns:a16="http://schemas.microsoft.com/office/drawing/2014/main" id="{F05BE2AA-48C9-4FCB-A012-8E135BF8F224}"/>
              </a:ext>
            </a:extLst>
          </p:cNvPr>
          <p:cNvSpPr txBox="1"/>
          <p:nvPr userDrawn="1"/>
        </p:nvSpPr>
        <p:spPr>
          <a:xfrm>
            <a:off x="1007831" y="84395"/>
            <a:ext cx="2556058" cy="1830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238"/>
              </a:lnSpc>
            </a:pPr>
            <a:r>
              <a:rPr lang="en-US" sz="900" dirty="0" smtClean="0">
                <a:solidFill>
                  <a:schemeClr val="bg1"/>
                </a:solidFill>
              </a:rPr>
              <a:t>SRF Seminar</a:t>
            </a:r>
            <a:endParaRPr lang="de-AT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009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800" y="1745437"/>
            <a:ext cx="8263350" cy="2747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First</a:t>
            </a:r>
            <a:r>
              <a:rPr lang="de-DE" dirty="0"/>
              <a:t> Level</a:t>
            </a:r>
          </a:p>
          <a:p>
            <a:pPr lvl="2"/>
            <a:r>
              <a:rPr lang="en-US" noProof="0" dirty="0"/>
              <a:t>Second</a:t>
            </a:r>
            <a:r>
              <a:rPr lang="de-DE" dirty="0"/>
              <a:t> Level</a:t>
            </a:r>
          </a:p>
          <a:p>
            <a:pPr lvl="3"/>
            <a:r>
              <a:rPr lang="en-US" noProof="0" dirty="0"/>
              <a:t>Third</a:t>
            </a:r>
            <a:r>
              <a:rPr lang="de-DE" dirty="0"/>
              <a:t> Level</a:t>
            </a:r>
          </a:p>
          <a:p>
            <a:pPr lvl="4"/>
            <a:r>
              <a:rPr lang="en-US" noProof="0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37442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ts val="3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43000" indent="-24300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29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72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 userDrawn="1">
          <p15:clr>
            <a:srgbClr val="F26B43"/>
          </p15:clr>
        </p15:guide>
        <p15:guide id="3" pos="90" userDrawn="1">
          <p15:clr>
            <a:srgbClr val="F26B43"/>
          </p15:clr>
        </p15:guide>
        <p15:guide id="4" pos="294" userDrawn="1">
          <p15:clr>
            <a:srgbClr val="F26B43"/>
          </p15:clr>
        </p15:guide>
        <p15:guide id="5" pos="1009" userDrawn="1">
          <p15:clr>
            <a:srgbClr val="F26B43"/>
          </p15:clr>
        </p15:guide>
        <p15:guide id="6" pos="1196" userDrawn="1">
          <p15:clr>
            <a:srgbClr val="F26B43"/>
          </p15:clr>
        </p15:guide>
        <p15:guide id="7" pos="5670" userDrawn="1">
          <p15:clr>
            <a:srgbClr val="F26B43"/>
          </p15:clr>
        </p15:guide>
        <p15:guide id="8" pos="5466" userDrawn="1">
          <p15:clr>
            <a:srgbClr val="F26B43"/>
          </p15:clr>
        </p15:guide>
        <p15:guide id="9" pos="2081" userDrawn="1">
          <p15:clr>
            <a:srgbClr val="F26B43"/>
          </p15:clr>
        </p15:guide>
        <p15:guide id="10" pos="1893" userDrawn="1">
          <p15:clr>
            <a:srgbClr val="F26B43"/>
          </p15:clr>
        </p15:guide>
        <p15:guide id="12" pos="2973" userDrawn="1">
          <p15:clr>
            <a:srgbClr val="F26B43"/>
          </p15:clr>
        </p15:guide>
        <p15:guide id="13" pos="2787" userDrawn="1">
          <p15:clr>
            <a:srgbClr val="F26B43"/>
          </p15:clr>
        </p15:guide>
        <p15:guide id="14" pos="4751" userDrawn="1">
          <p15:clr>
            <a:srgbClr val="F26B43"/>
          </p15:clr>
        </p15:guide>
        <p15:guide id="15" pos="4564" userDrawn="1">
          <p15:clr>
            <a:srgbClr val="F26B43"/>
          </p15:clr>
        </p15:guide>
        <p15:guide id="16" pos="3867" userDrawn="1">
          <p15:clr>
            <a:srgbClr val="F26B43"/>
          </p15:clr>
        </p15:guide>
        <p15:guide id="17" pos="3680" userDrawn="1">
          <p15:clr>
            <a:srgbClr val="F26B43"/>
          </p15:clr>
        </p15:guide>
        <p15:guide id="19" orient="horz" pos="123" userDrawn="1">
          <p15:clr>
            <a:srgbClr val="F26B43"/>
          </p15:clr>
        </p15:guide>
        <p15:guide id="21" orient="horz" pos="200" userDrawn="1">
          <p15:clr>
            <a:srgbClr val="F26B43"/>
          </p15:clr>
        </p15:guide>
        <p15:guide id="23" orient="horz" pos="387" userDrawn="1">
          <p15:clr>
            <a:srgbClr val="F26B43"/>
          </p15:clr>
        </p15:guide>
        <p15:guide id="24" orient="horz" pos="2819" userDrawn="1">
          <p15:clr>
            <a:srgbClr val="F26B43"/>
          </p15:clr>
        </p15:guide>
        <p15:guide id="25" orient="horz" pos="293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579552"/>
            <a:ext cx="8263350" cy="8040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800" y="1745437"/>
            <a:ext cx="8263350" cy="2747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First</a:t>
            </a:r>
            <a:r>
              <a:rPr lang="de-DE" dirty="0"/>
              <a:t> Level</a:t>
            </a:r>
          </a:p>
          <a:p>
            <a:pPr lvl="2"/>
            <a:r>
              <a:rPr lang="en-US" noProof="0" dirty="0"/>
              <a:t>Second</a:t>
            </a:r>
            <a:r>
              <a:rPr lang="de-DE" dirty="0"/>
              <a:t> Level</a:t>
            </a:r>
          </a:p>
          <a:p>
            <a:pPr lvl="3"/>
            <a:r>
              <a:rPr lang="en-US" noProof="0" dirty="0"/>
              <a:t>Third</a:t>
            </a:r>
            <a:r>
              <a:rPr lang="de-DE" dirty="0"/>
              <a:t> Level</a:t>
            </a:r>
          </a:p>
          <a:p>
            <a:pPr lvl="4"/>
            <a:r>
              <a:rPr lang="en-US" noProof="0" dirty="0"/>
              <a:t>Fourth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5300" y="52418"/>
            <a:ext cx="289479" cy="17007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238"/>
              </a:lnSpc>
              <a:defRPr sz="800">
                <a:solidFill>
                  <a:schemeClr val="tx2"/>
                </a:solidFill>
              </a:defRPr>
            </a:lvl1pPr>
          </a:lstStyle>
          <a:p>
            <a:r>
              <a:rPr lang="de-AT"/>
              <a:t> </a:t>
            </a:r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03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9" r:id="rId3"/>
    <p:sldLayoutId id="2147483663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ts val="3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43000" indent="-24300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29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72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 userDrawn="1">
          <p15:clr>
            <a:srgbClr val="F26B43"/>
          </p15:clr>
        </p15:guide>
        <p15:guide id="3" pos="90" userDrawn="1">
          <p15:clr>
            <a:srgbClr val="F26B43"/>
          </p15:clr>
        </p15:guide>
        <p15:guide id="4" pos="294" userDrawn="1">
          <p15:clr>
            <a:srgbClr val="F26B43"/>
          </p15:clr>
        </p15:guide>
        <p15:guide id="5" pos="1009" userDrawn="1">
          <p15:clr>
            <a:srgbClr val="F26B43"/>
          </p15:clr>
        </p15:guide>
        <p15:guide id="6" pos="1196" userDrawn="1">
          <p15:clr>
            <a:srgbClr val="F26B43"/>
          </p15:clr>
        </p15:guide>
        <p15:guide id="7" pos="5670" userDrawn="1">
          <p15:clr>
            <a:srgbClr val="F26B43"/>
          </p15:clr>
        </p15:guide>
        <p15:guide id="8" pos="5466" userDrawn="1">
          <p15:clr>
            <a:srgbClr val="F26B43"/>
          </p15:clr>
        </p15:guide>
        <p15:guide id="9" pos="2081" userDrawn="1">
          <p15:clr>
            <a:srgbClr val="F26B43"/>
          </p15:clr>
        </p15:guide>
        <p15:guide id="10" pos="1893" userDrawn="1">
          <p15:clr>
            <a:srgbClr val="F26B43"/>
          </p15:clr>
        </p15:guide>
        <p15:guide id="12" pos="2973" userDrawn="1">
          <p15:clr>
            <a:srgbClr val="F26B43"/>
          </p15:clr>
        </p15:guide>
        <p15:guide id="13" pos="2787" userDrawn="1">
          <p15:clr>
            <a:srgbClr val="F26B43"/>
          </p15:clr>
        </p15:guide>
        <p15:guide id="14" pos="4751" userDrawn="1">
          <p15:clr>
            <a:srgbClr val="F26B43"/>
          </p15:clr>
        </p15:guide>
        <p15:guide id="15" pos="4564" userDrawn="1">
          <p15:clr>
            <a:srgbClr val="F26B43"/>
          </p15:clr>
        </p15:guide>
        <p15:guide id="16" pos="3867" userDrawn="1">
          <p15:clr>
            <a:srgbClr val="F26B43"/>
          </p15:clr>
        </p15:guide>
        <p15:guide id="17" pos="3680" userDrawn="1">
          <p15:clr>
            <a:srgbClr val="F26B43"/>
          </p15:clr>
        </p15:guide>
        <p15:guide id="19" orient="horz" pos="123" userDrawn="1">
          <p15:clr>
            <a:srgbClr val="F26B43"/>
          </p15:clr>
        </p15:guide>
        <p15:guide id="21" orient="horz" pos="200" userDrawn="1">
          <p15:clr>
            <a:srgbClr val="F26B43"/>
          </p15:clr>
        </p15:guide>
        <p15:guide id="23" orient="horz" pos="387" userDrawn="1">
          <p15:clr>
            <a:srgbClr val="F26B43"/>
          </p15:clr>
        </p15:guide>
        <p15:guide id="24" orient="horz" pos="2819" userDrawn="1">
          <p15:clr>
            <a:srgbClr val="F26B43"/>
          </p15:clr>
        </p15:guide>
        <p15:guide id="25" orient="horz" pos="293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800" y="1745437"/>
            <a:ext cx="8263350" cy="2747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 userDrawn="1"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506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5300" y="94965"/>
            <a:ext cx="289479" cy="17007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238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21" y="90000"/>
            <a:ext cx="447815" cy="180000"/>
          </a:xfrm>
          <a:prstGeom prst="rect">
            <a:avLst/>
          </a:prstGeom>
        </p:spPr>
      </p:pic>
      <p:sp>
        <p:nvSpPr>
          <p:cNvPr id="7" name="Textfeld 8">
            <a:extLst>
              <a:ext uri="{FF2B5EF4-FFF2-40B4-BE49-F238E27FC236}">
                <a16:creationId xmlns:a16="http://schemas.microsoft.com/office/drawing/2014/main" id="{6C924F29-6AD4-4D03-A74A-FB515EA24FF8}"/>
              </a:ext>
            </a:extLst>
          </p:cNvPr>
          <p:cNvSpPr txBox="1"/>
          <p:nvPr userDrawn="1"/>
        </p:nvSpPr>
        <p:spPr>
          <a:xfrm>
            <a:off x="4687200" y="84395"/>
            <a:ext cx="3773231" cy="1700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ts val="1238"/>
              </a:lnSpc>
            </a:pPr>
            <a:r>
              <a:rPr lang="en-GB" sz="900" dirty="0" smtClean="0">
                <a:solidFill>
                  <a:schemeClr val="bg1"/>
                </a:solidFill>
              </a:rPr>
              <a:t> </a:t>
            </a:r>
            <a:endParaRPr lang="de-AT" sz="900" i="1" dirty="0">
              <a:solidFill>
                <a:schemeClr val="bg1"/>
              </a:solidFill>
            </a:endParaRPr>
          </a:p>
        </p:txBody>
      </p:sp>
      <p:sp>
        <p:nvSpPr>
          <p:cNvPr id="8" name="Textfeld 10">
            <a:extLst>
              <a:ext uri="{FF2B5EF4-FFF2-40B4-BE49-F238E27FC236}">
                <a16:creationId xmlns:a16="http://schemas.microsoft.com/office/drawing/2014/main" id="{F05BE2AA-48C9-4FCB-A012-8E135BF8F224}"/>
              </a:ext>
            </a:extLst>
          </p:cNvPr>
          <p:cNvSpPr txBox="1"/>
          <p:nvPr userDrawn="1"/>
        </p:nvSpPr>
        <p:spPr>
          <a:xfrm>
            <a:off x="1007831" y="84395"/>
            <a:ext cx="2556058" cy="1830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238"/>
              </a:lnSpc>
            </a:pPr>
            <a:r>
              <a:rPr lang="en-US" sz="900" dirty="0" smtClean="0">
                <a:solidFill>
                  <a:schemeClr val="bg1"/>
                </a:solidFill>
              </a:rPr>
              <a:t> </a:t>
            </a:r>
            <a:endParaRPr lang="de-AT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6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68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61" r:id="rId9"/>
    <p:sldLayoutId id="2147483662" r:id="rId10"/>
    <p:sldLayoutId id="214748366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ts val="3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43000" indent="-24300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29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72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orient="horz" pos="3117" userDrawn="1">
          <p15:clr>
            <a:srgbClr val="F26B43"/>
          </p15:clr>
        </p15:guide>
        <p15:guide id="3" pos="90" userDrawn="1">
          <p15:clr>
            <a:srgbClr val="F26B43"/>
          </p15:clr>
        </p15:guide>
        <p15:guide id="4" pos="294" userDrawn="1">
          <p15:clr>
            <a:srgbClr val="F26B43"/>
          </p15:clr>
        </p15:guide>
        <p15:guide id="5" pos="1009" userDrawn="1">
          <p15:clr>
            <a:srgbClr val="F26B43"/>
          </p15:clr>
        </p15:guide>
        <p15:guide id="6" pos="1196" userDrawn="1">
          <p15:clr>
            <a:srgbClr val="F26B43"/>
          </p15:clr>
        </p15:guide>
        <p15:guide id="7" pos="5670" userDrawn="1">
          <p15:clr>
            <a:srgbClr val="F26B43"/>
          </p15:clr>
        </p15:guide>
        <p15:guide id="8" pos="5466" userDrawn="1">
          <p15:clr>
            <a:srgbClr val="F26B43"/>
          </p15:clr>
        </p15:guide>
        <p15:guide id="9" pos="2081" userDrawn="1">
          <p15:clr>
            <a:srgbClr val="F26B43"/>
          </p15:clr>
        </p15:guide>
        <p15:guide id="10" pos="1893" userDrawn="1">
          <p15:clr>
            <a:srgbClr val="F26B43"/>
          </p15:clr>
        </p15:guide>
        <p15:guide id="12" pos="2973" userDrawn="1">
          <p15:clr>
            <a:srgbClr val="F26B43"/>
          </p15:clr>
        </p15:guide>
        <p15:guide id="13" pos="2787" userDrawn="1">
          <p15:clr>
            <a:srgbClr val="F26B43"/>
          </p15:clr>
        </p15:guide>
        <p15:guide id="14" pos="4751" userDrawn="1">
          <p15:clr>
            <a:srgbClr val="F26B43"/>
          </p15:clr>
        </p15:guide>
        <p15:guide id="15" pos="4564" userDrawn="1">
          <p15:clr>
            <a:srgbClr val="F26B43"/>
          </p15:clr>
        </p15:guide>
        <p15:guide id="16" pos="3867" userDrawn="1">
          <p15:clr>
            <a:srgbClr val="F26B43"/>
          </p15:clr>
        </p15:guide>
        <p15:guide id="17" pos="3680" userDrawn="1">
          <p15:clr>
            <a:srgbClr val="F26B43"/>
          </p15:clr>
        </p15:guide>
        <p15:guide id="19" orient="horz" pos="123" userDrawn="1">
          <p15:clr>
            <a:srgbClr val="F26B43"/>
          </p15:clr>
        </p15:guide>
        <p15:guide id="21" orient="horz" pos="200" userDrawn="1">
          <p15:clr>
            <a:srgbClr val="F26B43"/>
          </p15:clr>
        </p15:guide>
        <p15:guide id="23" orient="horz" pos="387" userDrawn="1">
          <p15:clr>
            <a:srgbClr val="F26B43"/>
          </p15:clr>
        </p15:guide>
        <p15:guide id="24" orient="horz" pos="2819" userDrawn="1">
          <p15:clr>
            <a:srgbClr val="F26B43"/>
          </p15:clr>
        </p15:guide>
        <p15:guide id="25" orient="horz" pos="29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4" Type="http://schemas.openxmlformats.org/officeDocument/2006/relationships/hyperlink" Target="mailto:MV/m@4.5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3497BF1-535F-4C7D-B075-C8FADBCE7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906" y="840341"/>
            <a:ext cx="8927274" cy="17907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5400" dirty="0" err="1" smtClean="0"/>
              <a:t>FCCee</a:t>
            </a:r>
            <a:r>
              <a:rPr lang="en-US" sz="5400" dirty="0" smtClean="0"/>
              <a:t> R&amp;D program</a:t>
            </a:r>
            <a:br>
              <a:rPr lang="en-US" sz="5400" dirty="0" smtClean="0"/>
            </a:br>
            <a:r>
              <a:rPr lang="en-US" sz="5400" dirty="0" smtClean="0"/>
              <a:t>Meeting with IN2P3 </a:t>
            </a:r>
            <a:endParaRPr lang="en-US" sz="5400" dirty="0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0C44E76C-472D-4CD1-B3E8-9FBF11960D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9632" y="2895786"/>
            <a:ext cx="6552728" cy="1836204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30792579-EE02-442F-B8CA-F2FA3D9D007F}"/>
              </a:ext>
            </a:extLst>
          </p:cNvPr>
          <p:cNvSpPr txBox="1">
            <a:spLocks/>
          </p:cNvSpPr>
          <p:nvPr/>
        </p:nvSpPr>
        <p:spPr>
          <a:xfrm>
            <a:off x="1403648" y="2849379"/>
            <a:ext cx="6582112" cy="1810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ts val="1388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ts val="1388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Franck Peauger</a:t>
            </a:r>
          </a:p>
          <a:p>
            <a:endParaRPr lang="en-US" sz="1800" dirty="0"/>
          </a:p>
          <a:p>
            <a:r>
              <a:rPr lang="en-US" sz="1800" dirty="0" smtClean="0"/>
              <a:t>9th of Nov. 2021</a:t>
            </a:r>
          </a:p>
          <a:p>
            <a:endParaRPr lang="en-US" sz="1800" dirty="0"/>
          </a:p>
          <a:p>
            <a:endParaRPr lang="en-US" sz="1800" u="sng" dirty="0" smtClean="0"/>
          </a:p>
          <a:p>
            <a:endParaRPr lang="en-US" sz="1800" u="sng" dirty="0" smtClean="0"/>
          </a:p>
          <a:p>
            <a:endParaRPr lang="en-US" sz="1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1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 smtClean="0"/>
              <a:t>FPC </a:t>
            </a:r>
            <a:r>
              <a:rPr lang="fr-CH" dirty="0" err="1" smtClean="0"/>
              <a:t>antenna</a:t>
            </a:r>
            <a:r>
              <a:rPr lang="fr-CH" dirty="0" smtClean="0"/>
              <a:t> design</a:t>
            </a:r>
            <a:endParaRPr lang="fr-F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96" t="2387" r="595" b="531"/>
          <a:stretch/>
        </p:blipFill>
        <p:spPr>
          <a:xfrm>
            <a:off x="5029199" y="2834640"/>
            <a:ext cx="3468625" cy="22311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167" y="3663696"/>
            <a:ext cx="638996" cy="88707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025322" y="4235292"/>
            <a:ext cx="74772" cy="6905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sz="11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269" t="1313" r="2764" b="2561"/>
          <a:stretch/>
        </p:blipFill>
        <p:spPr>
          <a:xfrm>
            <a:off x="786384" y="2810256"/>
            <a:ext cx="3377184" cy="2231136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706493" y="4598956"/>
            <a:ext cx="74772" cy="6905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sz="110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760593" y="4094054"/>
            <a:ext cx="383458" cy="49161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350085" y="3956555"/>
            <a:ext cx="598084" cy="26055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19100" y="1177889"/>
            <a:ext cx="4610100" cy="1708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marL="171450" indent="-171450" defTabSz="685800">
              <a:lnSpc>
                <a:spcPts val="1388"/>
              </a:lnSpc>
              <a:buFont typeface="Arial" panose="020B0604020202020204" pitchFamily="34" charset="0"/>
              <a:buChar char="•"/>
              <a:defRPr sz="1400"/>
            </a:lvl1pPr>
          </a:lstStyle>
          <a:p>
            <a:r>
              <a:rPr lang="fr-CH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External</a:t>
            </a:r>
            <a:r>
              <a:rPr lang="fr-CH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diameter</a:t>
            </a:r>
            <a:r>
              <a:rPr lang="fr-CH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limited</a:t>
            </a:r>
            <a:r>
              <a:rPr lang="fr-CH" sz="1200" dirty="0">
                <a:latin typeface="Calibri" panose="020F0502020204030204" pitchFamily="34" charset="0"/>
                <a:cs typeface="Calibri" panose="020F0502020204030204" pitchFamily="34" charset="0"/>
              </a:rPr>
              <a:t> by the </a:t>
            </a:r>
            <a:r>
              <a:rPr lang="fr-CH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presence</a:t>
            </a:r>
            <a:r>
              <a:rPr lang="fr-CH" sz="1200" dirty="0">
                <a:latin typeface="Calibri" panose="020F0502020204030204" pitchFamily="34" charset="0"/>
                <a:cs typeface="Calibri" panose="020F0502020204030204" pitchFamily="34" charset="0"/>
              </a:rPr>
              <a:t> of the slots</a:t>
            </a:r>
          </a:p>
          <a:p>
            <a:r>
              <a:rPr lang="fr-CH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Coax</a:t>
            </a:r>
            <a:r>
              <a:rPr lang="fr-CH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antenna</a:t>
            </a:r>
            <a:r>
              <a:rPr lang="fr-CH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CH" sz="1200" dirty="0">
                <a:latin typeface="Calibri" panose="020F0502020204030204" pitchFamily="34" charset="0"/>
                <a:cs typeface="Calibri" panose="020F0502020204030204" pitchFamily="34" charset="0"/>
              </a:rPr>
              <a:t> large </a:t>
            </a:r>
            <a:r>
              <a:rPr lang="fr-CH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diameter</a:t>
            </a:r>
            <a:r>
              <a:rPr lang="fr-CH" sz="1200" dirty="0"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fr-CH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impedance</a:t>
            </a:r>
            <a:r>
              <a:rPr lang="fr-CH" sz="1200" b="1" dirty="0">
                <a:latin typeface="Calibri" panose="020F0502020204030204" pitchFamily="34" charset="0"/>
                <a:cs typeface="Calibri" panose="020F0502020204030204" pitchFamily="34" charset="0"/>
              </a:rPr>
              <a:t> of 22.8 </a:t>
            </a:r>
            <a:r>
              <a:rPr lang="fr-CH" sz="1200" b="1" dirty="0">
                <a:latin typeface="Symbol" panose="05050102010706020507" pitchFamily="18" charset="2"/>
                <a:cs typeface="Calibri" panose="020F0502020204030204" pitchFamily="34" charset="0"/>
              </a:rPr>
              <a:t>W</a:t>
            </a:r>
            <a:r>
              <a:rPr lang="fr-CH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CH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antenna</a:t>
            </a:r>
            <a:r>
              <a:rPr lang="fr-CH" sz="1200" dirty="0">
                <a:latin typeface="Calibri" panose="020F0502020204030204" pitchFamily="34" charset="0"/>
                <a:cs typeface="Calibri" panose="020F0502020204030204" pitchFamily="34" charset="0"/>
              </a:rPr>
              <a:t> radius of 34.2 mm</a:t>
            </a:r>
          </a:p>
          <a:p>
            <a:r>
              <a:rPr lang="fr-CH" sz="1200" dirty="0">
                <a:latin typeface="Calibri" panose="020F0502020204030204" pitchFamily="34" charset="0"/>
                <a:cs typeface="Calibri" panose="020F0502020204030204" pitchFamily="34" charset="0"/>
              </a:rPr>
              <a:t>Variable coupler </a:t>
            </a:r>
            <a:r>
              <a:rPr lang="fr-CH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CH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antenna</a:t>
            </a:r>
            <a:r>
              <a:rPr lang="fr-CH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displacement</a:t>
            </a:r>
            <a:r>
              <a:rPr lang="fr-CH" sz="1200" dirty="0">
                <a:latin typeface="Calibri" panose="020F0502020204030204" pitchFamily="34" charset="0"/>
                <a:cs typeface="Calibri" panose="020F0502020204030204" pitchFamily="34" charset="0"/>
              </a:rPr>
              <a:t> of 44.5 mm (+ 23.5 mm for Z </a:t>
            </a:r>
            <a:r>
              <a:rPr lang="fr-CH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fr-CH" sz="1200" dirty="0">
                <a:latin typeface="Calibri" panose="020F0502020204030204" pitchFamily="34" charset="0"/>
                <a:cs typeface="Calibri" panose="020F0502020204030204" pitchFamily="34" charset="0"/>
              </a:rPr>
              <a:t>- 21 mm for W and H </a:t>
            </a:r>
            <a:r>
              <a:rPr lang="fr-CH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CH" sz="1200" dirty="0">
                <a:latin typeface="Calibri" panose="020F0502020204030204" pitchFamily="34" charset="0"/>
                <a:cs typeface="Calibri" panose="020F0502020204030204" pitchFamily="34" charset="0"/>
              </a:rPr>
              <a:t> the central position)</a:t>
            </a:r>
          </a:p>
          <a:p>
            <a:r>
              <a:rPr lang="fr-CH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frequency</a:t>
            </a:r>
            <a:r>
              <a:rPr lang="fr-CH" sz="1200" dirty="0">
                <a:latin typeface="Calibri" panose="020F0502020204030204" pitchFamily="34" charset="0"/>
                <a:cs typeface="Calibri" panose="020F0502020204030204" pitchFamily="34" charset="0"/>
              </a:rPr>
              <a:t> shift </a:t>
            </a:r>
            <a:r>
              <a:rPr lang="fr-CH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matched</a:t>
            </a:r>
            <a:r>
              <a:rPr lang="fr-CH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CH" sz="1200" dirty="0">
                <a:latin typeface="Calibri" panose="020F0502020204030204" pitchFamily="34" charset="0"/>
                <a:cs typeface="Calibri" panose="020F0502020204030204" pitchFamily="34" charset="0"/>
              </a:rPr>
              <a:t> optimal </a:t>
            </a:r>
            <a:r>
              <a:rPr lang="fr-CH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detuning</a:t>
            </a:r>
            <a:r>
              <a:rPr lang="fr-CH" sz="1200" dirty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fr-CH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beam</a:t>
            </a:r>
            <a:r>
              <a:rPr lang="fr-CH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loading</a:t>
            </a:r>
            <a:r>
              <a:rPr lang="fr-CH" sz="1200" dirty="0">
                <a:latin typeface="Calibri" panose="020F0502020204030204" pitchFamily="34" charset="0"/>
                <a:cs typeface="Calibri" panose="020F0502020204030204" pitchFamily="34" charset="0"/>
              </a:rPr>
              <a:t> compensation at Z </a:t>
            </a:r>
            <a:r>
              <a:rPr lang="fr-CH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current</a:t>
            </a:r>
            <a:r>
              <a:rPr lang="fr-CH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fr-CH" sz="1200" dirty="0">
                <a:latin typeface="Calibri" panose="020F0502020204030204" pitchFamily="34" charset="0"/>
                <a:cs typeface="Calibri" panose="020F0502020204030204" pitchFamily="34" charset="0"/>
              </a:rPr>
              <a:t>Peak </a:t>
            </a:r>
            <a:r>
              <a:rPr lang="fr-CH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fields</a:t>
            </a:r>
            <a:r>
              <a:rPr lang="fr-CH" sz="1200" dirty="0">
                <a:latin typeface="Calibri" panose="020F0502020204030204" pitchFamily="34" charset="0"/>
                <a:cs typeface="Calibri" panose="020F0502020204030204" pitchFamily="34" charset="0"/>
              </a:rPr>
              <a:t>  ~ </a:t>
            </a:r>
            <a:r>
              <a:rPr lang="fr-CH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same</a:t>
            </a:r>
            <a:r>
              <a:rPr lang="fr-CH" sz="1200" dirty="0">
                <a:latin typeface="Calibri" panose="020F0502020204030204" pitchFamily="34" charset="0"/>
                <a:cs typeface="Calibri" panose="020F0502020204030204" pitchFamily="34" charset="0"/>
              </a:rPr>
              <a:t> as LHC coupler </a:t>
            </a:r>
            <a:r>
              <a:rPr lang="fr-CH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antenna</a:t>
            </a:r>
            <a:endParaRPr lang="fr-CH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1872" y="965051"/>
            <a:ext cx="3455909" cy="1601365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 flipV="1">
            <a:off x="7528561" y="1335024"/>
            <a:ext cx="237743" cy="1645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16410" y="1464765"/>
            <a:ext cx="10474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100" dirty="0" err="1" smtClean="0"/>
              <a:t>FPC_Rin</a:t>
            </a:r>
            <a:endParaRPr lang="fr-FR" sz="11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7266433" y="1737360"/>
            <a:ext cx="274319" cy="1950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336160" y="1791861"/>
            <a:ext cx="13933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100" dirty="0" smtClean="0"/>
              <a:t>100 mm </a:t>
            </a:r>
            <a:r>
              <a:rPr lang="fr-CH" sz="1100" dirty="0" err="1" smtClean="0"/>
              <a:t>diameter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10346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 err="1" smtClean="0"/>
              <a:t>Frequency</a:t>
            </a:r>
            <a:r>
              <a:rPr lang="fr-CH" dirty="0" smtClean="0"/>
              <a:t> tuner</a:t>
            </a:r>
            <a:endParaRPr lang="fr-FR" dirty="0"/>
          </a:p>
        </p:txBody>
      </p:sp>
      <p:pic>
        <p:nvPicPr>
          <p:cNvPr id="19" name="Picture 5" descr="image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404" y="477520"/>
            <a:ext cx="1670379" cy="192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7" descr="image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467359"/>
            <a:ext cx="2239157" cy="1374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8" descr="image0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142" y="2591583"/>
            <a:ext cx="3050698" cy="239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75329" y="1679774"/>
            <a:ext cx="44203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Frequency tuning by axial deformation of the cells is made impossible by the presence of the slots (stiffeners)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Tuning post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can be placed in the beam tube on the opposite side of the FPC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Tuning range of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50 kHz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can be achieved by changing the length of the post by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~ 15 mm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Tuning range required by fabrication tolerances and by operation (LLRF) to be studied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Other types of tuners could be envisaged (FE-FRT, …)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05416" y="2090083"/>
            <a:ext cx="1270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Tuning post</a:t>
            </a:r>
            <a:endParaRPr lang="en-GB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7205980" y="1270000"/>
            <a:ext cx="488825" cy="738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3" idx="1"/>
          </p:cNvCxnSpPr>
          <p:nvPr/>
        </p:nvCxnSpPr>
        <p:spPr>
          <a:xfrm flipH="1" flipV="1">
            <a:off x="5735320" y="2029461"/>
            <a:ext cx="770096" cy="2452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6625988" y="3123859"/>
            <a:ext cx="0" cy="1031884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921233" y="3311592"/>
            <a:ext cx="792480" cy="48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fr-CH" sz="1400" dirty="0" smtClean="0"/>
              <a:t>50 kHz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23124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4" name="TextBox 3"/>
          <p:cNvSpPr txBox="1"/>
          <p:nvPr/>
        </p:nvSpPr>
        <p:spPr>
          <a:xfrm>
            <a:off x="101601" y="1076960"/>
            <a:ext cx="61366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 SWELL version of the “standard” 1.3 GHz single cell SRF cavity specially designed, derived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well known TESLA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shape 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cavity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geometry is simplified (closed slots) to evaluate the maximum accelerating gradient achievable in vertical cold test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763" lvl="1" indent="-342900">
              <a:buFont typeface="Wingdings" panose="05000000000000000000" pitchFamily="2" charset="2"/>
              <a:buChar char="§"/>
            </a:pP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680" y="2928183"/>
            <a:ext cx="3098800" cy="1936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092" y="2944358"/>
            <a:ext cx="3091908" cy="1932442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186063"/>
              </p:ext>
            </p:extLst>
          </p:nvPr>
        </p:nvGraphicFramePr>
        <p:xfrm>
          <a:off x="6733907" y="614223"/>
          <a:ext cx="2308493" cy="2154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93530">
                  <a:extLst>
                    <a:ext uri="{9D8B030D-6E8A-4147-A177-3AD203B41FA5}">
                      <a16:colId xmlns:a16="http://schemas.microsoft.com/office/drawing/2014/main" val="1129337944"/>
                    </a:ext>
                  </a:extLst>
                </a:gridCol>
                <a:gridCol w="1014963">
                  <a:extLst>
                    <a:ext uri="{9D8B030D-6E8A-4147-A177-3AD203B41FA5}">
                      <a16:colId xmlns:a16="http://schemas.microsoft.com/office/drawing/2014/main" val="3576797103"/>
                    </a:ext>
                  </a:extLst>
                </a:gridCol>
              </a:tblGrid>
              <a:tr h="379872"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err="1" smtClean="0"/>
                        <a:t>Parameters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/>
                        <a:t>Values</a:t>
                      </a:r>
                    </a:p>
                    <a:p>
                      <a:pPr algn="ctr"/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8023823"/>
                  </a:ext>
                </a:extLst>
              </a:tr>
              <a:tr h="226573"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/>
                        <a:t>F (GHz)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/>
                        <a:t>1.301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614319"/>
                  </a:ext>
                </a:extLst>
              </a:tr>
              <a:tr h="288060"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/>
                        <a:t>R/Q </a:t>
                      </a:r>
                      <a:r>
                        <a:rPr lang="fr-CH" sz="1200" dirty="0" err="1" smtClean="0"/>
                        <a:t>linac</a:t>
                      </a:r>
                      <a:r>
                        <a:rPr lang="fr-CH" sz="1200" baseline="0" dirty="0" smtClean="0"/>
                        <a:t> (</a:t>
                      </a:r>
                      <a:r>
                        <a:rPr lang="fr-CH" sz="1200" baseline="0" dirty="0" smtClean="0">
                          <a:latin typeface="Symbol" panose="05050102010706020507" pitchFamily="18" charset="2"/>
                        </a:rPr>
                        <a:t>W</a:t>
                      </a:r>
                      <a:r>
                        <a:rPr lang="fr-CH" sz="1200" baseline="0" dirty="0" smtClean="0"/>
                        <a:t>)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/>
                        <a:t>122.9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28748"/>
                  </a:ext>
                </a:extLst>
              </a:tr>
              <a:tr h="286860"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err="1" smtClean="0"/>
                        <a:t>Lacc</a:t>
                      </a:r>
                      <a:r>
                        <a:rPr lang="fr-CH" sz="1200" baseline="0" dirty="0" smtClean="0"/>
                        <a:t> (mm)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/>
                        <a:t>115.3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8659878"/>
                  </a:ext>
                </a:extLst>
              </a:tr>
              <a:tr h="286860"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err="1" smtClean="0"/>
                        <a:t>Epk</a:t>
                      </a:r>
                      <a:r>
                        <a:rPr lang="fr-CH" sz="1200" dirty="0" smtClean="0"/>
                        <a:t>/</a:t>
                      </a:r>
                      <a:r>
                        <a:rPr lang="fr-CH" sz="1200" dirty="0" err="1" smtClean="0"/>
                        <a:t>Eacc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b="1" dirty="0" smtClean="0"/>
                        <a:t>2.01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882620"/>
                  </a:ext>
                </a:extLst>
              </a:tr>
              <a:tr h="286860"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err="1" smtClean="0"/>
                        <a:t>Bpk</a:t>
                      </a:r>
                      <a:r>
                        <a:rPr lang="fr-CH" sz="1200" dirty="0" smtClean="0"/>
                        <a:t>/</a:t>
                      </a:r>
                      <a:r>
                        <a:rPr lang="fr-CH" sz="1200" dirty="0" err="1" smtClean="0"/>
                        <a:t>Eacc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b="1" dirty="0" smtClean="0"/>
                        <a:t>4.61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0449108"/>
                  </a:ext>
                </a:extLst>
              </a:tr>
              <a:tr h="226573"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/>
                        <a:t>G (</a:t>
                      </a:r>
                      <a:r>
                        <a:rPr lang="fr-CH" sz="1200" dirty="0" smtClean="0">
                          <a:latin typeface="Symbol" panose="05050102010706020507" pitchFamily="18" charset="2"/>
                        </a:rPr>
                        <a:t>W</a:t>
                      </a:r>
                      <a:r>
                        <a:rPr lang="fr-CH" sz="1200" dirty="0" smtClean="0"/>
                        <a:t>)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/>
                        <a:t>265.56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7445098"/>
                  </a:ext>
                </a:extLst>
              </a:tr>
            </a:tbl>
          </a:graphicData>
        </a:graphic>
      </p:graphicFrame>
      <p:sp>
        <p:nvSpPr>
          <p:cNvPr id="8" name="Title 4"/>
          <p:cNvSpPr txBox="1">
            <a:spLocks/>
          </p:cNvSpPr>
          <p:nvPr/>
        </p:nvSpPr>
        <p:spPr>
          <a:xfrm>
            <a:off x="137160" y="577800"/>
            <a:ext cx="8229600" cy="80406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2800" dirty="0" smtClean="0"/>
              <a:t>1.3 GHz SWELL as a first </a:t>
            </a:r>
            <a:r>
              <a:rPr lang="fr-CH" sz="2800" dirty="0" err="1" smtClean="0"/>
              <a:t>demonstrator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91274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13</a:t>
            </a:fld>
            <a:endParaRPr lang="en-US" noProof="0" dirty="0"/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 smtClean="0">
                <a:latin typeface="Calibri" panose="020F0502020204030204" pitchFamily="34" charset="0"/>
                <a:cs typeface="Calibri" panose="020F0502020204030204" pitchFamily="34" charset="0"/>
              </a:rPr>
              <a:t>1.3 GHz SWELL - </a:t>
            </a:r>
            <a:r>
              <a:rPr lang="fr-CH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multipacting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834" y="2204720"/>
            <a:ext cx="3571681" cy="2716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47" y="2387600"/>
            <a:ext cx="3941371" cy="23135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15803" y="4660710"/>
            <a:ext cx="2995684" cy="1091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253784" y="1187518"/>
            <a:ext cx="7928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Multipacting</a:t>
            </a:r>
            <a:r>
              <a:rPr lang="fr-CH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CH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weaker</a:t>
            </a:r>
            <a:r>
              <a:rPr lang="fr-CH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on SWELL </a:t>
            </a:r>
            <a:r>
              <a:rPr lang="fr-CH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fr-CH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on a TESLA </a:t>
            </a:r>
            <a:r>
              <a:rPr lang="fr-CH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cavity</a:t>
            </a:r>
            <a:r>
              <a:rPr lang="fr-CH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CH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appears</a:t>
            </a:r>
            <a:r>
              <a:rPr lang="fr-CH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fr-CH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higher</a:t>
            </a:r>
            <a:r>
              <a:rPr lang="fr-CH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voltage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Slots </a:t>
            </a:r>
            <a:r>
              <a:rPr lang="fr-CH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acts</a:t>
            </a:r>
            <a:r>
              <a:rPr lang="fr-CH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as a </a:t>
            </a:r>
            <a:r>
              <a:rPr lang="fr-CH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reservoir</a:t>
            </a:r>
            <a:r>
              <a:rPr lang="fr-CH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CH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electrons</a:t>
            </a:r>
            <a:endParaRPr lang="fr-CH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80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14</a:t>
            </a:fld>
            <a:endParaRPr lang="en-US" noProof="0" dirty="0"/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 smtClean="0"/>
              <a:t>1.3 GHz SWELL – </a:t>
            </a:r>
            <a:r>
              <a:rPr lang="fr-CH" dirty="0" err="1" smtClean="0"/>
              <a:t>mechanical</a:t>
            </a:r>
            <a:r>
              <a:rPr lang="fr-CH" dirty="0" smtClean="0"/>
              <a:t> design</a:t>
            </a:r>
            <a:endParaRPr lang="fr-FR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924" y="1219625"/>
            <a:ext cx="3714636" cy="307805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44BB7B3-A823-428D-8858-EDCB667F59A4}"/>
              </a:ext>
            </a:extLst>
          </p:cNvPr>
          <p:cNvCxnSpPr>
            <a:cxnSpLocks/>
          </p:cNvCxnSpPr>
          <p:nvPr/>
        </p:nvCxnSpPr>
        <p:spPr>
          <a:xfrm flipH="1">
            <a:off x="7086600" y="1188720"/>
            <a:ext cx="350520" cy="309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30105" y="4236575"/>
            <a:ext cx="3064375" cy="4308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/>
              <a:t>M. Timmins, O. Capatina, S. Atieh, G. Rosaz, M. Therasse, V. Parma</a:t>
            </a:r>
            <a:endParaRPr lang="en-GB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228438" y="1308087"/>
            <a:ext cx="44451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cavity is made of 4 copper quadrants machined, niobium coated and assembled in clean room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Thermal and mechanical design of the cavity are in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progress </a:t>
            </a:r>
            <a:endParaRPr lang="en-GB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RF Test at 4.5 K and 2 K are foreseen in SM18 at CERN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59210F-1D8B-42C5-B762-4F14CA283193}"/>
              </a:ext>
            </a:extLst>
          </p:cNvPr>
          <p:cNvSpPr txBox="1"/>
          <p:nvPr/>
        </p:nvSpPr>
        <p:spPr>
          <a:xfrm>
            <a:off x="5526956" y="4443179"/>
            <a:ext cx="1401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Nb</a:t>
            </a:r>
            <a:r>
              <a:rPr lang="en-US" dirty="0" smtClean="0"/>
              <a:t> coating</a:t>
            </a:r>
            <a:endParaRPr lang="en-GB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F7CB94F-FEBB-4E20-B6ED-E9FB83303648}"/>
              </a:ext>
            </a:extLst>
          </p:cNvPr>
          <p:cNvCxnSpPr/>
          <p:nvPr/>
        </p:nvCxnSpPr>
        <p:spPr>
          <a:xfrm flipV="1">
            <a:off x="6238240" y="3526260"/>
            <a:ext cx="680720" cy="794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6D211E6-269A-43FE-A189-47339C89E595}"/>
              </a:ext>
            </a:extLst>
          </p:cNvPr>
          <p:cNvSpPr txBox="1"/>
          <p:nvPr/>
        </p:nvSpPr>
        <p:spPr>
          <a:xfrm>
            <a:off x="7383527" y="742105"/>
            <a:ext cx="1282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Cooling channels</a:t>
            </a:r>
            <a:endParaRPr lang="en-GB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44BB7B3-A823-428D-8858-EDCB667F59A4}"/>
              </a:ext>
            </a:extLst>
          </p:cNvPr>
          <p:cNvCxnSpPr>
            <a:cxnSpLocks/>
          </p:cNvCxnSpPr>
          <p:nvPr/>
        </p:nvCxnSpPr>
        <p:spPr>
          <a:xfrm>
            <a:off x="7894320" y="1290320"/>
            <a:ext cx="223520" cy="1046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44BB7B3-A823-428D-8858-EDCB667F59A4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5750560" y="1065271"/>
            <a:ext cx="1632967" cy="10581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998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3" name="TextBox 2"/>
          <p:cNvSpPr txBox="1"/>
          <p:nvPr/>
        </p:nvSpPr>
        <p:spPr>
          <a:xfrm>
            <a:off x="2773680" y="2110740"/>
            <a:ext cx="3909060" cy="535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700"/>
              </a:lnSpc>
            </a:pPr>
            <a:r>
              <a:rPr lang="fr-CH" sz="3000" dirty="0" err="1" smtClean="0"/>
              <a:t>Spare</a:t>
            </a:r>
            <a:r>
              <a:rPr lang="fr-CH" sz="3000" dirty="0" smtClean="0"/>
              <a:t> slides</a:t>
            </a:r>
            <a:endParaRPr lang="fr-FR" sz="3000" dirty="0"/>
          </a:p>
        </p:txBody>
      </p:sp>
    </p:spTree>
    <p:extLst>
      <p:ext uri="{BB962C8B-B14F-4D97-AF65-F5344CB8AC3E}">
        <p14:creationId xmlns:p14="http://schemas.microsoft.com/office/powerpoint/2010/main" val="308400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16</a:t>
            </a:fld>
            <a:endParaRPr lang="en-US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RF system </a:t>
            </a:r>
            <a:r>
              <a:rPr lang="fr-CH" dirty="0" err="1" smtClean="0"/>
              <a:t>integration</a:t>
            </a:r>
            <a:r>
              <a:rPr lang="fr-CH" dirty="0" smtClean="0"/>
              <a:t> in the tunnel</a:t>
            </a:r>
            <a:endParaRPr lang="fr-FR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AE4DC3-D82D-41F1-91AF-1DBF3E587F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308" b="1"/>
          <a:stretch/>
        </p:blipFill>
        <p:spPr>
          <a:xfrm>
            <a:off x="39795" y="1777139"/>
            <a:ext cx="8976700" cy="24745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45054" y="4696773"/>
            <a:ext cx="3183095" cy="2616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J-P. Corso / F. </a:t>
            </a:r>
            <a:r>
              <a:rPr lang="en-GB" sz="1100" dirty="0" err="1"/>
              <a:t>Valchkova</a:t>
            </a:r>
            <a:r>
              <a:rPr lang="en-GB" sz="1100" dirty="0"/>
              <a:t>-Georgieva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16196" y="1404444"/>
            <a:ext cx="4278339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00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17</a:t>
            </a:fld>
            <a:endParaRPr lang="en-US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SRF </a:t>
            </a:r>
            <a:r>
              <a:rPr lang="fr-CH" dirty="0" err="1" smtClean="0"/>
              <a:t>cavities</a:t>
            </a:r>
            <a:r>
              <a:rPr lang="fr-CH" dirty="0" smtClean="0"/>
              <a:t> and </a:t>
            </a:r>
            <a:r>
              <a:rPr lang="fr-CH" dirty="0" err="1" smtClean="0"/>
              <a:t>cryogenic</a:t>
            </a:r>
            <a:r>
              <a:rPr lang="fr-CH" dirty="0" smtClean="0"/>
              <a:t> system installation</a:t>
            </a:r>
            <a:endParaRPr lang="fr-FR" dirty="0"/>
          </a:p>
        </p:txBody>
      </p:sp>
      <p:sp>
        <p:nvSpPr>
          <p:cNvPr id="14" name="TextBox 13"/>
          <p:cNvSpPr txBox="1"/>
          <p:nvPr/>
        </p:nvSpPr>
        <p:spPr>
          <a:xfrm>
            <a:off x="1593088" y="4495605"/>
            <a:ext cx="1767840" cy="2616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/>
              <a:t>O. Brunner, L. Tavian</a:t>
            </a:r>
            <a:endParaRPr lang="en-GB" sz="11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6EC655B-6609-47E5-9B49-A47AA753A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710" y="1236366"/>
            <a:ext cx="4575290" cy="37985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D6FF97-5EEA-4991-9AB2-10AA3D781A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159" t="19770" r="16515"/>
          <a:stretch/>
        </p:blipFill>
        <p:spPr>
          <a:xfrm>
            <a:off x="471424" y="2249424"/>
            <a:ext cx="2907024" cy="1776185"/>
          </a:xfrm>
          <a:prstGeom prst="rect">
            <a:avLst/>
          </a:prstGeom>
        </p:spPr>
      </p:pic>
      <p:sp>
        <p:nvSpPr>
          <p:cNvPr id="9" name="Text Placeholder 4"/>
          <p:cNvSpPr txBox="1">
            <a:spLocks/>
          </p:cNvSpPr>
          <p:nvPr/>
        </p:nvSpPr>
        <p:spPr>
          <a:xfrm>
            <a:off x="487504" y="1554878"/>
            <a:ext cx="3141648" cy="7209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ts val="1388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3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9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Upgrade of cryogenic infrastructure phased with </a:t>
            </a:r>
            <a:r>
              <a:rPr lang="en-GB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cryomodule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 installation</a:t>
            </a:r>
          </a:p>
          <a:p>
            <a:endParaRPr lang="en-GB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23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18</a:t>
            </a:fld>
            <a:endParaRPr lang="en-US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5552" y="486360"/>
            <a:ext cx="9070848" cy="804066"/>
          </a:xfrm>
        </p:spPr>
        <p:txBody>
          <a:bodyPr/>
          <a:lstStyle/>
          <a:p>
            <a:r>
              <a:rPr lang="fr-CH" dirty="0" err="1" smtClean="0"/>
              <a:t>Highly</a:t>
            </a:r>
            <a:r>
              <a:rPr lang="fr-CH" dirty="0" smtClean="0"/>
              <a:t> </a:t>
            </a:r>
            <a:r>
              <a:rPr lang="fr-CH" dirty="0" err="1" smtClean="0"/>
              <a:t>damped</a:t>
            </a:r>
            <a:r>
              <a:rPr lang="fr-CH" dirty="0" smtClean="0"/>
              <a:t> / high gradient RF structures: </a:t>
            </a:r>
            <a:r>
              <a:rPr lang="fr-CH" dirty="0" err="1" smtClean="0"/>
              <a:t>experience</a:t>
            </a:r>
            <a:r>
              <a:rPr lang="fr-CH" dirty="0" smtClean="0"/>
              <a:t> </a:t>
            </a:r>
            <a:r>
              <a:rPr lang="fr-CH" dirty="0" err="1" smtClean="0"/>
              <a:t>from</a:t>
            </a:r>
            <a:r>
              <a:rPr lang="fr-CH" dirty="0" smtClean="0"/>
              <a:t> CLIC</a:t>
            </a:r>
            <a:endParaRPr lang="fr-FR" dirty="0"/>
          </a:p>
        </p:txBody>
      </p:sp>
      <p:sp>
        <p:nvSpPr>
          <p:cNvPr id="7" name="TextBox 6"/>
          <p:cNvSpPr txBox="1"/>
          <p:nvPr/>
        </p:nvSpPr>
        <p:spPr>
          <a:xfrm>
            <a:off x="390235" y="1488789"/>
            <a:ext cx="3986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Slotted Irises Constant Aperture (SICA) 3GHz accelerating structure used in CTF3</a:t>
            </a:r>
            <a:endParaRPr lang="en-GB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5047" y="4518083"/>
            <a:ext cx="4116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E. Jensen, ‘CTF3 drive beam accelerating structures’, Proceedings of LINAC2002, </a:t>
            </a:r>
            <a:r>
              <a:rPr lang="en-GB" sz="10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Gyeongju</a:t>
            </a:r>
            <a:r>
              <a:rPr lang="en-GB" sz="10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Korea.</a:t>
            </a:r>
            <a:endParaRPr lang="en-GB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8236" y="1509666"/>
            <a:ext cx="43087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CLIC 12 GHz Power Extraction and Transport Structure (PETS)  Built of 8 octants</a:t>
            </a:r>
            <a:endParaRPr lang="en-GB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73578" y="4502777"/>
            <a:ext cx="46805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I. Syratchev et al., “High RF Power Production for CLIC”, Proceedings of the 2007 Particle Accelerator Conference, Albuquerque, pp. 2194-2196</a:t>
            </a:r>
            <a:endParaRPr lang="en-GB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52" y="2125472"/>
            <a:ext cx="4124380" cy="19182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33044" y="1562902"/>
            <a:ext cx="1874507" cy="566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fr-CH" sz="1000" dirty="0" err="1" smtClean="0"/>
              <a:t>beam</a:t>
            </a:r>
            <a:r>
              <a:rPr lang="fr-CH" sz="1000" dirty="0" smtClean="0"/>
              <a:t> </a:t>
            </a:r>
            <a:r>
              <a:rPr lang="fr-CH" sz="1000" dirty="0" err="1" smtClean="0"/>
              <a:t>current</a:t>
            </a:r>
            <a:r>
              <a:rPr lang="fr-CH" sz="1000" dirty="0" smtClean="0"/>
              <a:t> = 30/100 A</a:t>
            </a:r>
            <a:endParaRPr lang="fr-FR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2904756" y="1678726"/>
            <a:ext cx="1874507" cy="566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fr-CH" sz="1000" dirty="0" err="1" smtClean="0"/>
              <a:t>beam</a:t>
            </a:r>
            <a:r>
              <a:rPr lang="fr-CH" sz="1000" dirty="0" smtClean="0"/>
              <a:t> </a:t>
            </a:r>
            <a:r>
              <a:rPr lang="fr-CH" sz="1000" dirty="0" err="1" smtClean="0"/>
              <a:t>current</a:t>
            </a:r>
            <a:r>
              <a:rPr lang="fr-CH" sz="1000" dirty="0" smtClean="0"/>
              <a:t> = 3.5 A</a:t>
            </a:r>
            <a:endParaRPr lang="fr-FR" sz="1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809" y="2088895"/>
            <a:ext cx="3244298" cy="17715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024" y="2880994"/>
            <a:ext cx="1229360" cy="126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19</a:t>
            </a:fld>
            <a:endParaRPr lang="en-US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Performances of LEP </a:t>
            </a:r>
            <a:r>
              <a:rPr lang="fr-CH" dirty="0" err="1" smtClean="0"/>
              <a:t>cavities</a:t>
            </a:r>
            <a:endParaRPr lang="fr-FR" dirty="0"/>
          </a:p>
        </p:txBody>
      </p:sp>
      <p:sp>
        <p:nvSpPr>
          <p:cNvPr id="14" name="TextBox 13"/>
          <p:cNvSpPr txBox="1"/>
          <p:nvPr/>
        </p:nvSpPr>
        <p:spPr>
          <a:xfrm>
            <a:off x="6389849" y="4696773"/>
            <a:ext cx="1738300" cy="2616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/>
              <a:t>O. Brunner</a:t>
            </a:r>
            <a:endParaRPr lang="en-GB" sz="1100" dirty="0"/>
          </a:p>
        </p:txBody>
      </p:sp>
      <p:sp>
        <p:nvSpPr>
          <p:cNvPr id="15" name="Rectangle 14"/>
          <p:cNvSpPr/>
          <p:nvPr/>
        </p:nvSpPr>
        <p:spPr>
          <a:xfrm>
            <a:off x="3016196" y="1404444"/>
            <a:ext cx="4278339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80" y="1199123"/>
            <a:ext cx="5570199" cy="384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1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</a:t>
            </a:fld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42800" y="1347614"/>
            <a:ext cx="3833171" cy="3145186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FCC is inspired by the LEP – LHC approach</a:t>
            </a:r>
          </a:p>
          <a:p>
            <a:pPr marL="414450" lvl="1" indent="-171450"/>
            <a:r>
              <a:rPr lang="en-GB" dirty="0" smtClean="0">
                <a:solidFill>
                  <a:srgbClr val="0070C0"/>
                </a:solidFill>
              </a:rPr>
              <a:t>Stage </a:t>
            </a:r>
            <a:r>
              <a:rPr lang="en-GB" dirty="0">
                <a:solidFill>
                  <a:srgbClr val="0070C0"/>
                </a:solidFill>
              </a:rPr>
              <a:t>1: FCC-</a:t>
            </a:r>
            <a:r>
              <a:rPr lang="en-GB" dirty="0" err="1">
                <a:solidFill>
                  <a:srgbClr val="0070C0"/>
                </a:solidFill>
              </a:rPr>
              <a:t>ee</a:t>
            </a:r>
            <a:r>
              <a:rPr lang="en-GB" dirty="0">
                <a:solidFill>
                  <a:srgbClr val="0070C0"/>
                </a:solidFill>
              </a:rPr>
              <a:t> (Z, W, H, </a:t>
            </a:r>
            <a:r>
              <a:rPr lang="en-GB" dirty="0" err="1">
                <a:solidFill>
                  <a:srgbClr val="0070C0"/>
                </a:solidFill>
              </a:rPr>
              <a:t>tt</a:t>
            </a:r>
            <a:r>
              <a:rPr lang="en-GB" dirty="0">
                <a:solidFill>
                  <a:srgbClr val="0070C0"/>
                </a:solidFill>
              </a:rPr>
              <a:t>) as Higgs factory, </a:t>
            </a:r>
            <a:r>
              <a:rPr lang="en-GB" dirty="0" smtClean="0">
                <a:solidFill>
                  <a:srgbClr val="0070C0"/>
                </a:solidFill>
              </a:rPr>
              <a:t>electroweak </a:t>
            </a:r>
            <a:r>
              <a:rPr lang="en-GB" dirty="0">
                <a:solidFill>
                  <a:srgbClr val="0070C0"/>
                </a:solidFill>
              </a:rPr>
              <a:t>&amp; and top factory </a:t>
            </a:r>
            <a:r>
              <a:rPr lang="en-GB" dirty="0" smtClean="0">
                <a:solidFill>
                  <a:srgbClr val="0070C0"/>
                </a:solidFill>
              </a:rPr>
              <a:t>at very high luminosities</a:t>
            </a:r>
            <a:endParaRPr lang="en-GB" dirty="0">
              <a:solidFill>
                <a:srgbClr val="0070C0"/>
              </a:solidFill>
            </a:endParaRPr>
          </a:p>
          <a:p>
            <a:pPr marL="414450" lvl="1" indent="-171450"/>
            <a:r>
              <a:rPr lang="en-GB" dirty="0" smtClean="0">
                <a:solidFill>
                  <a:srgbClr val="0070C0"/>
                </a:solidFill>
              </a:rPr>
              <a:t>Stage </a:t>
            </a:r>
            <a:r>
              <a:rPr lang="en-GB" dirty="0">
                <a:solidFill>
                  <a:srgbClr val="0070C0"/>
                </a:solidFill>
              </a:rPr>
              <a:t>2: FCC-</a:t>
            </a:r>
            <a:r>
              <a:rPr lang="en-GB" dirty="0" err="1">
                <a:solidFill>
                  <a:srgbClr val="0070C0"/>
                </a:solidFill>
              </a:rPr>
              <a:t>hh</a:t>
            </a:r>
            <a:r>
              <a:rPr lang="en-GB" dirty="0">
                <a:solidFill>
                  <a:srgbClr val="0070C0"/>
                </a:solidFill>
              </a:rPr>
              <a:t> (~100 </a:t>
            </a:r>
            <a:r>
              <a:rPr lang="en-GB" dirty="0" err="1">
                <a:solidFill>
                  <a:srgbClr val="0070C0"/>
                </a:solidFill>
              </a:rPr>
              <a:t>TeV</a:t>
            </a:r>
            <a:r>
              <a:rPr lang="en-GB" dirty="0">
                <a:solidFill>
                  <a:srgbClr val="0070C0"/>
                </a:solidFill>
              </a:rPr>
              <a:t>) as natural continuation at energy frontier, with ion and eh options</a:t>
            </a:r>
            <a:endParaRPr lang="en-GB" dirty="0" smtClean="0">
              <a:solidFill>
                <a:srgbClr val="0070C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RF system is the most challenging for FCC-</a:t>
            </a:r>
            <a:r>
              <a:rPr lang="en-GB" dirty="0" err="1" smtClean="0"/>
              <a:t>ee</a:t>
            </a:r>
            <a:endParaRPr lang="en-GB" dirty="0" smtClean="0"/>
          </a:p>
          <a:p>
            <a:pPr marL="414450" lvl="1" indent="-171450"/>
            <a:r>
              <a:rPr lang="en-GB" dirty="0" smtClean="0">
                <a:solidFill>
                  <a:srgbClr val="0070C0"/>
                </a:solidFill>
              </a:rPr>
              <a:t>Compensates </a:t>
            </a:r>
            <a:r>
              <a:rPr lang="en-GB" dirty="0">
                <a:solidFill>
                  <a:srgbClr val="0070C0"/>
                </a:solidFill>
              </a:rPr>
              <a:t>for synchrotron radiation power of </a:t>
            </a:r>
            <a:r>
              <a:rPr lang="en-GB" dirty="0" smtClean="0">
                <a:solidFill>
                  <a:srgbClr val="0070C0"/>
                </a:solidFill>
              </a:rPr>
              <a:t>50MW </a:t>
            </a:r>
            <a:r>
              <a:rPr lang="en-GB" dirty="0">
                <a:solidFill>
                  <a:srgbClr val="0070C0"/>
                </a:solidFill>
              </a:rPr>
              <a:t>per beam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SRF cavities and RF sources are located in point </a:t>
            </a:r>
            <a:r>
              <a:rPr lang="en-GB" dirty="0"/>
              <a:t>J and point D </a:t>
            </a:r>
            <a:r>
              <a:rPr lang="en-GB" dirty="0" smtClean="0"/>
              <a:t>which are </a:t>
            </a:r>
            <a:r>
              <a:rPr lang="en-GB" dirty="0"/>
              <a:t>straight sections </a:t>
            </a:r>
            <a:r>
              <a:rPr lang="en-GB" dirty="0" smtClean="0"/>
              <a:t>of 2.2 km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algn="ctr"/>
            <a:r>
              <a:rPr lang="fr-CH" dirty="0" smtClean="0"/>
              <a:t>FCC-</a:t>
            </a:r>
            <a:r>
              <a:rPr lang="fr-CH" dirty="0" err="1" smtClean="0"/>
              <a:t>ee</a:t>
            </a:r>
            <a:r>
              <a:rPr lang="fr-CH" dirty="0" smtClean="0"/>
              <a:t> </a:t>
            </a:r>
            <a:r>
              <a:rPr lang="fr-CH" dirty="0" err="1" smtClean="0"/>
              <a:t>layout</a:t>
            </a:r>
            <a:endParaRPr lang="fr-FR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FCC</a:t>
            </a:r>
            <a:endParaRPr lang="fr-FR" sz="28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CH" dirty="0" err="1" smtClean="0"/>
              <a:t>See</a:t>
            </a:r>
            <a:r>
              <a:rPr lang="fr-CH" dirty="0" smtClean="0"/>
              <a:t> </a:t>
            </a:r>
            <a:r>
              <a:rPr lang="fr-CH" dirty="0" err="1" smtClean="0"/>
              <a:t>also</a:t>
            </a:r>
            <a:r>
              <a:rPr lang="fr-CH" dirty="0" smtClean="0"/>
              <a:t> «</a:t>
            </a:r>
            <a:r>
              <a:rPr lang="en-GB" dirty="0"/>
              <a:t>CDR FCC-</a:t>
            </a:r>
            <a:r>
              <a:rPr lang="en-GB" dirty="0" err="1"/>
              <a:t>ee</a:t>
            </a:r>
            <a:r>
              <a:rPr lang="en-GB" dirty="0"/>
              <a:t>: The Lepton Collider, </a:t>
            </a:r>
            <a:r>
              <a:rPr lang="en-GB" dirty="0" smtClean="0"/>
              <a:t>2019</a:t>
            </a:r>
            <a:r>
              <a:rPr lang="fr-CH" dirty="0" smtClean="0"/>
              <a:t>»</a:t>
            </a:r>
            <a:endParaRPr lang="fr-FR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1203599"/>
            <a:ext cx="3476822" cy="31683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89648" y="3925502"/>
            <a:ext cx="108012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97CDAAA-A19F-49E2-9ED9-0ED666D5126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44403" y="1217007"/>
            <a:ext cx="4999597" cy="339590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0384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3</a:t>
            </a:fld>
            <a:endParaRPr lang="en-US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2800" y="577800"/>
            <a:ext cx="8701200" cy="804066"/>
          </a:xfrm>
        </p:spPr>
        <p:txBody>
          <a:bodyPr/>
          <a:lstStyle/>
          <a:p>
            <a:r>
              <a:rPr lang="fr-CH" dirty="0" smtClean="0"/>
              <a:t>3 </a:t>
            </a:r>
            <a:r>
              <a:rPr lang="fr-CH" dirty="0" err="1" smtClean="0"/>
              <a:t>different</a:t>
            </a:r>
            <a:r>
              <a:rPr lang="fr-CH" dirty="0" smtClean="0"/>
              <a:t> types of </a:t>
            </a:r>
            <a:r>
              <a:rPr lang="fr-CH" dirty="0" err="1" smtClean="0"/>
              <a:t>cavities</a:t>
            </a:r>
            <a:r>
              <a:rPr lang="fr-CH" dirty="0" smtClean="0"/>
              <a:t> as a </a:t>
            </a:r>
            <a:r>
              <a:rPr lang="fr-CH" dirty="0" err="1" smtClean="0"/>
              <a:t>reliable</a:t>
            </a:r>
            <a:r>
              <a:rPr lang="fr-CH" dirty="0" smtClean="0"/>
              <a:t> </a:t>
            </a:r>
            <a:r>
              <a:rPr lang="fr-CH" dirty="0" err="1" smtClean="0"/>
              <a:t>baseline</a:t>
            </a:r>
            <a:r>
              <a:rPr lang="fr-CH" dirty="0" smtClean="0"/>
              <a:t> for FCC-</a:t>
            </a:r>
            <a:r>
              <a:rPr lang="fr-CH" dirty="0" err="1" smtClean="0"/>
              <a:t>ee</a:t>
            </a:r>
            <a:endParaRPr lang="fr-F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916" y="1320368"/>
            <a:ext cx="7362489" cy="2132012"/>
          </a:xfrm>
          <a:prstGeom prst="rect">
            <a:avLst/>
          </a:prstGeom>
        </p:spPr>
      </p:pic>
      <p:pic>
        <p:nvPicPr>
          <p:cNvPr id="8" name="Picture 7" descr="CWRF08 02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4210" y="3343510"/>
            <a:ext cx="1304413" cy="936104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4788" y="3390900"/>
            <a:ext cx="1725229" cy="8915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33776" y="4380597"/>
            <a:ext cx="1885453" cy="5873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450"/>
              </a:spcBef>
              <a:defRPr/>
            </a:pPr>
            <a:r>
              <a:rPr lang="en-GB" sz="1400" b="1" kern="0" dirty="0">
                <a:solidFill>
                  <a:srgbClr val="BFA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 MHz 1-cell </a:t>
            </a:r>
            <a:r>
              <a:rPr lang="en-GB" sz="1400" b="1" kern="0" dirty="0" smtClean="0">
                <a:solidFill>
                  <a:srgbClr val="BFA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cavities</a:t>
            </a:r>
          </a:p>
          <a:p>
            <a:pPr algn="ctr">
              <a:spcBef>
                <a:spcPts val="450"/>
              </a:spcBef>
              <a:defRPr/>
            </a:pPr>
            <a:r>
              <a:rPr lang="en-GB" sz="1400" b="1" kern="0" dirty="0" err="1" smtClean="0">
                <a:solidFill>
                  <a:srgbClr val="BFA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Nb</a:t>
            </a:r>
            <a:r>
              <a:rPr lang="en-GB" sz="1400" b="1" kern="0" dirty="0" smtClean="0">
                <a:solidFill>
                  <a:srgbClr val="BFA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/Cu</a:t>
            </a:r>
            <a:endParaRPr lang="en-GB" sz="1400" b="1" kern="0" dirty="0">
              <a:solidFill>
                <a:srgbClr val="BFA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13969" y="4379299"/>
            <a:ext cx="1885452" cy="5873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450"/>
              </a:spcBef>
            </a:pPr>
            <a:r>
              <a:rPr lang="en-GB" sz="1400" b="1" kern="0" dirty="0">
                <a:solidFill>
                  <a:srgbClr val="BFA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 MHz </a:t>
            </a:r>
            <a:r>
              <a:rPr lang="en-GB" sz="1400" b="1" kern="0" dirty="0">
                <a:solidFill>
                  <a:srgbClr val="BFA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4-cell </a:t>
            </a:r>
            <a:r>
              <a:rPr lang="en-GB" sz="1400" b="1" kern="0" dirty="0" smtClean="0">
                <a:solidFill>
                  <a:srgbClr val="BFA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cavities</a:t>
            </a:r>
          </a:p>
          <a:p>
            <a:pPr algn="ctr">
              <a:spcBef>
                <a:spcPts val="450"/>
              </a:spcBef>
            </a:pPr>
            <a:r>
              <a:rPr lang="en-GB" sz="1400" b="1" kern="0" dirty="0" err="1">
                <a:solidFill>
                  <a:srgbClr val="BFA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GB" sz="1400" b="1" kern="0" dirty="0" err="1" smtClean="0">
                <a:solidFill>
                  <a:srgbClr val="BFA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GB" sz="1400" b="1" kern="0" dirty="0" smtClean="0">
                <a:solidFill>
                  <a:srgbClr val="BFA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/Cu</a:t>
            </a:r>
            <a:endParaRPr lang="en-GB" sz="1400" b="1" kern="0" dirty="0">
              <a:solidFill>
                <a:srgbClr val="BFA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15546" y="4318340"/>
            <a:ext cx="1885453" cy="5873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450"/>
              </a:spcBef>
              <a:defRPr/>
            </a:pPr>
            <a:r>
              <a:rPr lang="en-GB" sz="1400" b="1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 </a:t>
            </a:r>
            <a:r>
              <a:rPr lang="en-GB" sz="1400" b="1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MHz </a:t>
            </a:r>
            <a:r>
              <a:rPr lang="en-GB" sz="1400" b="1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5-cell </a:t>
            </a:r>
            <a:r>
              <a:rPr lang="en-GB" sz="1400" b="1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cavities</a:t>
            </a:r>
          </a:p>
          <a:p>
            <a:pPr algn="ctr">
              <a:spcBef>
                <a:spcPts val="450"/>
              </a:spcBef>
              <a:defRPr/>
            </a:pPr>
            <a:r>
              <a:rPr lang="en-GB" sz="1400" b="1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Bulk </a:t>
            </a:r>
            <a:r>
              <a:rPr lang="en-GB" sz="1400" b="1" kern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Nb</a:t>
            </a:r>
            <a:endParaRPr lang="en-GB" sz="1400" b="1" kern="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2145" y="3357306"/>
            <a:ext cx="2161785" cy="1008197"/>
          </a:xfrm>
          <a:prstGeom prst="rect">
            <a:avLst/>
          </a:prstGeom>
        </p:spPr>
      </p:pic>
      <p:sp>
        <p:nvSpPr>
          <p:cNvPr id="15" name="Text Placeholder 4"/>
          <p:cNvSpPr txBox="1">
            <a:spLocks/>
          </p:cNvSpPr>
          <p:nvPr/>
        </p:nvSpPr>
        <p:spPr>
          <a:xfrm>
            <a:off x="184736" y="1530494"/>
            <a:ext cx="1857424" cy="7209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ts val="1388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3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9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 smtClean="0"/>
              <a:t>Cryomodules</a:t>
            </a:r>
            <a:r>
              <a:rPr lang="en-GB" dirty="0" smtClean="0"/>
              <a:t> are installed / removed during shutdowns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fr-FR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645920" y="1920240"/>
            <a:ext cx="841248" cy="254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07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4</a:t>
            </a:fld>
            <a:endParaRPr lang="en-US" noProof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1706879"/>
            <a:ext cx="4136277" cy="33622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169" r="14987" b="15944"/>
          <a:stretch/>
        </p:blipFill>
        <p:spPr>
          <a:xfrm>
            <a:off x="4283439" y="1508759"/>
            <a:ext cx="4678492" cy="31059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75860" y="1192529"/>
            <a:ext cx="38633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latin typeface="Calibri" panose="020F0502020204030204" pitchFamily="34" charset="0"/>
                <a:cs typeface="Calibri" panose="020F0502020204030204" pitchFamily="34" charset="0"/>
              </a:rPr>
              <a:t>Required RF power per cavity as a function of loaded quality factor QL with optimal detuning for beam loading </a:t>
            </a:r>
            <a:r>
              <a:rPr lang="en-GB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compensation</a:t>
            </a:r>
            <a:endParaRPr lang="fr-CH" sz="11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612" y="1340228"/>
            <a:ext cx="3183095" cy="2308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900" dirty="0"/>
              <a:t>CDR FCC-</a:t>
            </a:r>
            <a:r>
              <a:rPr lang="en-GB" sz="900" dirty="0" err="1"/>
              <a:t>ee</a:t>
            </a:r>
            <a:r>
              <a:rPr lang="en-GB" sz="900" dirty="0"/>
              <a:t>: The Lepton </a:t>
            </a:r>
            <a:r>
              <a:rPr lang="en-GB" sz="900" dirty="0" smtClean="0"/>
              <a:t>Collider, 2019</a:t>
            </a:r>
            <a:endParaRPr lang="en-GB" sz="900" dirty="0"/>
          </a:p>
        </p:txBody>
      </p:sp>
      <p:sp>
        <p:nvSpPr>
          <p:cNvPr id="8" name="Rectangle 7"/>
          <p:cNvSpPr/>
          <p:nvPr/>
        </p:nvSpPr>
        <p:spPr>
          <a:xfrm>
            <a:off x="111584" y="589062"/>
            <a:ext cx="5146215" cy="47705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defTabSz="685800">
              <a:lnSpc>
                <a:spcPts val="3000"/>
              </a:lnSpc>
              <a:spcBef>
                <a:spcPct val="0"/>
              </a:spcBef>
            </a:pPr>
            <a:r>
              <a:rPr lang="en-GB" sz="3000" dirty="0" smtClean="0">
                <a:latin typeface="+mj-lt"/>
                <a:ea typeface="+mj-ea"/>
                <a:cs typeface="+mj-cs"/>
              </a:rPr>
              <a:t>FCC-</a:t>
            </a:r>
            <a:r>
              <a:rPr lang="en-GB" sz="3000" dirty="0" err="1" smtClean="0">
                <a:latin typeface="+mj-lt"/>
                <a:ea typeface="+mj-ea"/>
                <a:cs typeface="+mj-cs"/>
              </a:rPr>
              <a:t>ee</a:t>
            </a:r>
            <a:r>
              <a:rPr lang="en-GB" sz="3000" dirty="0" smtClean="0">
                <a:latin typeface="+mj-lt"/>
                <a:ea typeface="+mj-ea"/>
                <a:cs typeface="+mj-cs"/>
              </a:rPr>
              <a:t> </a:t>
            </a:r>
            <a:r>
              <a:rPr lang="en-GB" sz="3000" dirty="0">
                <a:latin typeface="+mj-lt"/>
                <a:ea typeface="+mj-ea"/>
                <a:cs typeface="+mj-cs"/>
              </a:rPr>
              <a:t>RF system baseline</a:t>
            </a:r>
            <a:endParaRPr lang="fr-FR" sz="30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6546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5</a:t>
            </a:fld>
            <a:endParaRPr lang="en-US" noProof="0" dirty="0"/>
          </a:p>
        </p:txBody>
      </p:sp>
      <p:sp>
        <p:nvSpPr>
          <p:cNvPr id="8" name="Rectangle 7"/>
          <p:cNvSpPr/>
          <p:nvPr/>
        </p:nvSpPr>
        <p:spPr>
          <a:xfrm>
            <a:off x="111584" y="589062"/>
            <a:ext cx="9238156" cy="47705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defTabSz="685800">
              <a:lnSpc>
                <a:spcPts val="3000"/>
              </a:lnSpc>
              <a:spcBef>
                <a:spcPct val="0"/>
              </a:spcBef>
            </a:pPr>
            <a:r>
              <a:rPr lang="en-GB" sz="3000" dirty="0">
                <a:latin typeface="+mj-lt"/>
                <a:ea typeface="+mj-ea"/>
                <a:cs typeface="+mj-cs"/>
              </a:rPr>
              <a:t>The FCC SRF programme at CERN (2020 – 2025)</a:t>
            </a:r>
            <a:endParaRPr lang="fr-FR" sz="300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5079"/>
            <a:ext cx="9124236" cy="411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9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646" y="1114425"/>
            <a:ext cx="5001354" cy="353428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5552" y="486360"/>
            <a:ext cx="9070848" cy="804066"/>
          </a:xfrm>
        </p:spPr>
        <p:txBody>
          <a:bodyPr/>
          <a:lstStyle/>
          <a:p>
            <a:r>
              <a:rPr lang="fr-CH" dirty="0" smtClean="0"/>
              <a:t>LHC </a:t>
            </a:r>
            <a:r>
              <a:rPr lang="fr-CH" dirty="0" err="1" smtClean="0"/>
              <a:t>cavities</a:t>
            </a:r>
            <a:r>
              <a:rPr lang="fr-CH" dirty="0" smtClean="0"/>
              <a:t>: </a:t>
            </a:r>
            <a:r>
              <a:rPr lang="fr-CH" dirty="0" err="1" smtClean="0"/>
              <a:t>recent</a:t>
            </a:r>
            <a:r>
              <a:rPr lang="fr-CH" dirty="0" smtClean="0"/>
              <a:t> vertical test </a:t>
            </a:r>
            <a:r>
              <a:rPr lang="fr-CH" dirty="0" err="1" smtClean="0"/>
              <a:t>results</a:t>
            </a:r>
            <a:r>
              <a:rPr lang="fr-CH" dirty="0" smtClean="0"/>
              <a:t> on new </a:t>
            </a:r>
            <a:r>
              <a:rPr lang="fr-CH" dirty="0" err="1" smtClean="0"/>
              <a:t>spares</a:t>
            </a:r>
            <a:endParaRPr lang="fr-FR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8107" t="6484" r="11252" b="8349"/>
          <a:stretch/>
        </p:blipFill>
        <p:spPr>
          <a:xfrm>
            <a:off x="711264" y="2871910"/>
            <a:ext cx="2534856" cy="176850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125211" y="4625526"/>
            <a:ext cx="2370963" cy="4308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/>
              <a:t>Jordan Walker, David Smekens, Guillaume Rosaz</a:t>
            </a:r>
            <a:endParaRPr lang="en-GB" sz="1100" dirty="0"/>
          </a:p>
        </p:txBody>
      </p:sp>
      <p:sp>
        <p:nvSpPr>
          <p:cNvPr id="19" name="Text Placeholder 4"/>
          <p:cNvSpPr txBox="1">
            <a:spLocks/>
          </p:cNvSpPr>
          <p:nvPr/>
        </p:nvSpPr>
        <p:spPr>
          <a:xfrm>
            <a:off x="419941" y="1355234"/>
            <a:ext cx="3603420" cy="31451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ts val="1388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3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9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Objectives for FCC: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Reach </a:t>
            </a:r>
            <a:r>
              <a:rPr lang="en-GB" dirty="0" err="1" smtClean="0"/>
              <a:t>Eacc</a:t>
            </a:r>
            <a:r>
              <a:rPr lang="en-GB" dirty="0" smtClean="0"/>
              <a:t> = </a:t>
            </a:r>
            <a:r>
              <a:rPr lang="en-GB" u="sng" dirty="0" smtClean="0"/>
              <a:t>10 </a:t>
            </a:r>
            <a:r>
              <a:rPr lang="en-GB" u="sng" dirty="0" smtClean="0">
                <a:hlinkClick r:id="rId4"/>
              </a:rPr>
              <a:t>MV/m @ 4.5</a:t>
            </a:r>
            <a:r>
              <a:rPr lang="en-GB" u="sng" dirty="0" smtClean="0"/>
              <a:t> K </a:t>
            </a:r>
            <a:r>
              <a:rPr lang="en-GB" dirty="0" smtClean="0"/>
              <a:t>with 4 cells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Optimize </a:t>
            </a:r>
            <a:r>
              <a:rPr lang="en-GB" dirty="0"/>
              <a:t>the fabrication of large substrates (LHC 400 MHz single cell) </a:t>
            </a:r>
            <a:endParaRPr lang="en-GB" dirty="0" smtClean="0"/>
          </a:p>
          <a:p>
            <a:pPr marL="414450" lvl="1" indent="-171450">
              <a:buFont typeface="Wingdings" panose="05000000000000000000" pitchFamily="2" charset="2"/>
              <a:buChar char="Ø"/>
            </a:pPr>
            <a:r>
              <a:rPr lang="en-GB" dirty="0" smtClean="0"/>
              <a:t>internal </a:t>
            </a:r>
            <a:r>
              <a:rPr lang="en-GB" dirty="0"/>
              <a:t>beam welding, electro-hydroforming, </a:t>
            </a:r>
            <a:r>
              <a:rPr lang="en-GB" dirty="0" smtClean="0"/>
              <a:t>spinning, …  </a:t>
            </a:r>
          </a:p>
          <a:p>
            <a:pPr marL="414450" lvl="1" indent="-171450">
              <a:buFont typeface="Wingdings" panose="05000000000000000000" pitchFamily="2" charset="2"/>
              <a:buChar char="Ø"/>
            </a:pPr>
            <a:r>
              <a:rPr lang="en-GB" dirty="0" smtClean="0"/>
              <a:t>perspective </a:t>
            </a:r>
            <a:r>
              <a:rPr lang="en-GB" dirty="0"/>
              <a:t>= large </a:t>
            </a:r>
            <a:r>
              <a:rPr lang="en-GB" dirty="0" smtClean="0"/>
              <a:t>production </a:t>
            </a:r>
            <a:r>
              <a:rPr lang="en-GB" dirty="0"/>
              <a:t>+ </a:t>
            </a:r>
            <a:r>
              <a:rPr lang="en-GB" dirty="0" smtClean="0"/>
              <a:t>multi-cell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GB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11" name="5-Point Star 10"/>
          <p:cNvSpPr/>
          <p:nvPr/>
        </p:nvSpPr>
        <p:spPr>
          <a:xfrm>
            <a:off x="7338060" y="2011680"/>
            <a:ext cx="144780" cy="129540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TextBox 19"/>
          <p:cNvSpPr txBox="1"/>
          <p:nvPr/>
        </p:nvSpPr>
        <p:spPr>
          <a:xfrm>
            <a:off x="6667500" y="1402080"/>
            <a:ext cx="1760220" cy="566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fr-CH" sz="1100" dirty="0" smtClean="0"/>
              <a:t>FCC </a:t>
            </a:r>
            <a:r>
              <a:rPr lang="fr-CH" sz="1100" dirty="0" err="1" smtClean="0"/>
              <a:t>spec</a:t>
            </a:r>
            <a:r>
              <a:rPr lang="fr-CH" sz="1100" dirty="0" smtClean="0"/>
              <a:t>. (4 </a:t>
            </a:r>
            <a:r>
              <a:rPr lang="fr-CH" sz="1100" dirty="0" err="1" smtClean="0"/>
              <a:t>cells</a:t>
            </a:r>
            <a:r>
              <a:rPr lang="fr-CH" sz="1100" dirty="0" smtClean="0"/>
              <a:t>)</a:t>
            </a:r>
            <a:endParaRPr lang="fr-FR" sz="1100" dirty="0"/>
          </a:p>
        </p:txBody>
      </p:sp>
      <p:cxnSp>
        <p:nvCxnSpPr>
          <p:cNvPr id="22" name="Straight Arrow Connector 21"/>
          <p:cNvCxnSpPr>
            <a:endCxn id="11" idx="0"/>
          </p:cNvCxnSpPr>
          <p:nvPr/>
        </p:nvCxnSpPr>
        <p:spPr>
          <a:xfrm flipH="1">
            <a:off x="7410450" y="1859280"/>
            <a:ext cx="5715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287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7</a:t>
            </a:fld>
            <a:endParaRPr lang="en-US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5552" y="486360"/>
            <a:ext cx="9070848" cy="804066"/>
          </a:xfrm>
        </p:spPr>
        <p:txBody>
          <a:bodyPr/>
          <a:lstStyle/>
          <a:p>
            <a:r>
              <a:rPr lang="en-GB" dirty="0"/>
              <a:t>Pushing the performance of </a:t>
            </a:r>
            <a:r>
              <a:rPr lang="en-GB" dirty="0" err="1"/>
              <a:t>Nb</a:t>
            </a:r>
            <a:r>
              <a:rPr lang="en-GB" dirty="0"/>
              <a:t>/Cu</a:t>
            </a:r>
          </a:p>
        </p:txBody>
      </p:sp>
      <p:sp>
        <p:nvSpPr>
          <p:cNvPr id="19" name="Text Placeholder 4"/>
          <p:cNvSpPr txBox="1">
            <a:spLocks/>
          </p:cNvSpPr>
          <p:nvPr/>
        </p:nvSpPr>
        <p:spPr>
          <a:xfrm>
            <a:off x="172290" y="1250459"/>
            <a:ext cx="3607229" cy="31451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ts val="1388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3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9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Vigorous R&amp;D program at CERN motivated by the outstanding results of the HIE Isolde seamless QWR: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Development of seamless bulk 1.3 GHz cavities 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Electro-polishing </a:t>
            </a:r>
            <a:r>
              <a:rPr lang="en-GB" dirty="0"/>
              <a:t>of copper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High quality (HIPIMS) coatings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Q slope mitigated, comparable with bulk </a:t>
            </a:r>
            <a:r>
              <a:rPr lang="en-GB" dirty="0" err="1"/>
              <a:t>Nb</a:t>
            </a:r>
            <a:r>
              <a:rPr lang="en-GB" dirty="0"/>
              <a:t> up to 15 MV/m -&gt; more tests to come</a:t>
            </a:r>
          </a:p>
        </p:txBody>
      </p:sp>
      <p:pic>
        <p:nvPicPr>
          <p:cNvPr id="12" name="Picture 1" descr="age6image220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499" y="1302384"/>
            <a:ext cx="5109501" cy="316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79" y="3495612"/>
            <a:ext cx="3884613" cy="136213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87111" y="4635051"/>
            <a:ext cx="3742564" cy="4308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M. Garlasche, S. Atieh, G. Rosaz, JF. </a:t>
            </a:r>
            <a:r>
              <a:rPr lang="en-GB" sz="1100" dirty="0" err="1"/>
              <a:t>Croteaux</a:t>
            </a:r>
            <a:r>
              <a:rPr lang="en-GB" sz="1100" dirty="0"/>
              <a:t>, </a:t>
            </a:r>
            <a:r>
              <a:rPr lang="en-GB" sz="1100" dirty="0" err="1"/>
              <a:t>P.Vidal</a:t>
            </a:r>
            <a:r>
              <a:rPr lang="en-GB" sz="1100" dirty="0"/>
              <a:t>-Garcia</a:t>
            </a:r>
            <a:r>
              <a:rPr lang="en-GB" sz="1100" dirty="0" smtClean="0"/>
              <a:t>, L. Vega Cid, </a:t>
            </a:r>
            <a:r>
              <a:rPr lang="en-GB" sz="1100" dirty="0"/>
              <a:t>F. </a:t>
            </a:r>
            <a:r>
              <a:rPr lang="en-GB" sz="1100" dirty="0" err="1"/>
              <a:t>Manke</a:t>
            </a:r>
            <a:r>
              <a:rPr lang="en-GB" sz="1100" dirty="0"/>
              <a:t>, L. Ferreira, </a:t>
            </a:r>
            <a:r>
              <a:rPr lang="en-GB" sz="1100" dirty="0" smtClean="0"/>
              <a:t>W. </a:t>
            </a:r>
            <a:r>
              <a:rPr lang="en-GB" sz="1100" dirty="0"/>
              <a:t>Venturini</a:t>
            </a:r>
          </a:p>
        </p:txBody>
      </p:sp>
    </p:spTree>
    <p:extLst>
      <p:ext uri="{BB962C8B-B14F-4D97-AF65-F5344CB8AC3E}">
        <p14:creationId xmlns:p14="http://schemas.microsoft.com/office/powerpoint/2010/main" val="318668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248" y="1996440"/>
            <a:ext cx="3615106" cy="28219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248" y="1962597"/>
            <a:ext cx="479694" cy="47969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8</a:t>
            </a:fld>
            <a:endParaRPr lang="en-US" noProof="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833684"/>
              </p:ext>
            </p:extLst>
          </p:nvPr>
        </p:nvGraphicFramePr>
        <p:xfrm>
          <a:off x="164672" y="2580535"/>
          <a:ext cx="4704507" cy="2278022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426086">
                  <a:extLst>
                    <a:ext uri="{9D8B030D-6E8A-4147-A177-3AD203B41FA5}">
                      <a16:colId xmlns:a16="http://schemas.microsoft.com/office/drawing/2014/main" val="3669833491"/>
                    </a:ext>
                  </a:extLst>
                </a:gridCol>
                <a:gridCol w="482715">
                  <a:extLst>
                    <a:ext uri="{9D8B030D-6E8A-4147-A177-3AD203B41FA5}">
                      <a16:colId xmlns:a16="http://schemas.microsoft.com/office/drawing/2014/main" val="1732237908"/>
                    </a:ext>
                  </a:extLst>
                </a:gridCol>
                <a:gridCol w="578070">
                  <a:extLst>
                    <a:ext uri="{9D8B030D-6E8A-4147-A177-3AD203B41FA5}">
                      <a16:colId xmlns:a16="http://schemas.microsoft.com/office/drawing/2014/main" val="2266821044"/>
                    </a:ext>
                  </a:extLst>
                </a:gridCol>
                <a:gridCol w="602054">
                  <a:extLst>
                    <a:ext uri="{9D8B030D-6E8A-4147-A177-3AD203B41FA5}">
                      <a16:colId xmlns:a16="http://schemas.microsoft.com/office/drawing/2014/main" val="3133222483"/>
                    </a:ext>
                  </a:extLst>
                </a:gridCol>
                <a:gridCol w="615582">
                  <a:extLst>
                    <a:ext uri="{9D8B030D-6E8A-4147-A177-3AD203B41FA5}">
                      <a16:colId xmlns:a16="http://schemas.microsoft.com/office/drawing/2014/main" val="2388766814"/>
                    </a:ext>
                  </a:extLst>
                </a:gridCol>
              </a:tblGrid>
              <a:tr h="166708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</a:t>
                      </a:r>
                      <a:endParaRPr lang="en-GB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</a:t>
                      </a:r>
                      <a:endParaRPr lang="en-GB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</a:t>
                      </a:r>
                      <a:endParaRPr lang="en-GB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ttbar2</a:t>
                      </a:r>
                      <a:endParaRPr lang="en-GB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34667527"/>
                  </a:ext>
                </a:extLst>
              </a:tr>
              <a:tr h="166708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Frequency [MHz]</a:t>
                      </a:r>
                      <a:endParaRPr lang="en-GB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9525" marB="0" anchor="ctr"/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600</a:t>
                      </a:r>
                      <a:endParaRPr lang="en-GB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033893"/>
                  </a:ext>
                </a:extLst>
              </a:tr>
              <a:tr h="166708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r/Q [</a:t>
                      </a:r>
                      <a:r>
                        <a:rPr lang="en-GB" sz="1000" b="0" dirty="0">
                          <a:effectLst/>
                          <a:latin typeface="Symbol" panose="05050102010706020507" pitchFamily="18" charset="2"/>
                          <a:cs typeface="Calibri" panose="020F0502020204030204" pitchFamily="34" charset="0"/>
                        </a:rPr>
                        <a:t>W</a:t>
                      </a:r>
                      <a:r>
                        <a:rPr lang="en-GB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] (circuit definition)</a:t>
                      </a:r>
                      <a:endParaRPr lang="en-GB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9525" marB="0" anchor="ctr"/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96.7</a:t>
                      </a:r>
                      <a:endParaRPr lang="en-GB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97640"/>
                  </a:ext>
                </a:extLst>
              </a:tr>
              <a:tr h="166708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Transit Time Factor</a:t>
                      </a:r>
                      <a:endParaRPr lang="en-GB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9525" marB="0" anchor="ctr"/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0.579</a:t>
                      </a:r>
                      <a:endParaRPr lang="en-GB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6951866"/>
                  </a:ext>
                </a:extLst>
              </a:tr>
              <a:tr h="166708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 [</a:t>
                      </a:r>
                      <a:r>
                        <a:rPr lang="en-GB" sz="1000" b="0" dirty="0">
                          <a:effectLst/>
                          <a:latin typeface="Symbol" panose="05050102010706020507" pitchFamily="18" charset="2"/>
                          <a:cs typeface="Calibri" panose="020F0502020204030204" pitchFamily="34" charset="0"/>
                        </a:rPr>
                        <a:t>W</a:t>
                      </a:r>
                      <a:r>
                        <a:rPr lang="en-GB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]</a:t>
                      </a:r>
                      <a:endParaRPr lang="en-GB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9525" marB="0" anchor="ctr"/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272.2</a:t>
                      </a:r>
                      <a:endParaRPr lang="en-GB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6620381"/>
                  </a:ext>
                </a:extLst>
              </a:tr>
              <a:tr h="166708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Lacc</a:t>
                      </a:r>
                      <a:r>
                        <a:rPr lang="en-GB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[m]</a:t>
                      </a:r>
                      <a:endParaRPr lang="en-GB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9525" marB="0" anchor="ctr"/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</a:t>
                      </a:r>
                      <a:endParaRPr lang="en-GB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490330"/>
                  </a:ext>
                </a:extLst>
              </a:tr>
              <a:tr h="166708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Epk</a:t>
                      </a:r>
                      <a:r>
                        <a:rPr lang="en-GB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GB" sz="10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Eacc</a:t>
                      </a:r>
                      <a:endParaRPr lang="en-GB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9525" marB="0" anchor="ctr"/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b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2.45</a:t>
                      </a:r>
                      <a:endParaRPr lang="en-GB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419298"/>
                  </a:ext>
                </a:extLst>
              </a:tr>
              <a:tr h="166708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Bpk</a:t>
                      </a:r>
                      <a:r>
                        <a:rPr lang="en-GB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GB" sz="10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Eacc</a:t>
                      </a:r>
                      <a:r>
                        <a:rPr lang="en-GB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[</a:t>
                      </a:r>
                      <a:r>
                        <a:rPr lang="en-GB" sz="10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mT</a:t>
                      </a:r>
                      <a:r>
                        <a:rPr lang="en-GB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/(MV/m)]</a:t>
                      </a:r>
                      <a:endParaRPr lang="en-GB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9525" marB="0" anchor="ctr"/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b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5.2</a:t>
                      </a:r>
                      <a:endParaRPr lang="en-GB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96635"/>
                  </a:ext>
                </a:extLst>
              </a:tr>
              <a:tr h="166708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Accelerating voltage [MV] </a:t>
                      </a:r>
                      <a:endParaRPr lang="en-GB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</a:t>
                      </a:r>
                      <a:endParaRPr lang="en-GB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GB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GB" sz="1000" b="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GB" sz="1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10514634"/>
                  </a:ext>
                </a:extLst>
              </a:tr>
              <a:tr h="166708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Accelerating gradient </a:t>
                      </a:r>
                      <a:r>
                        <a:rPr lang="en-GB" sz="10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Eacc</a:t>
                      </a:r>
                      <a:r>
                        <a:rPr lang="en-GB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[MV/m]</a:t>
                      </a:r>
                      <a:endParaRPr lang="en-GB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2.4</a:t>
                      </a:r>
                      <a:endParaRPr lang="en-GB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GB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en-GB" sz="1000" b="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en-GB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71020308"/>
                  </a:ext>
                </a:extLst>
              </a:tr>
              <a:tr h="230874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 surface electric field </a:t>
                      </a:r>
                      <a:r>
                        <a:rPr lang="en-GB" sz="10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Epk</a:t>
                      </a:r>
                      <a:r>
                        <a:rPr lang="en-GB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[MV/m]</a:t>
                      </a:r>
                      <a:endParaRPr lang="en-GB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5.93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14.7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39.3</a:t>
                      </a:r>
                      <a:endParaRPr lang="en-GB" sz="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49.2</a:t>
                      </a:r>
                      <a:endParaRPr lang="en-GB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610540"/>
                  </a:ext>
                </a:extLst>
              </a:tr>
              <a:tr h="208744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 surface magnetic field </a:t>
                      </a:r>
                      <a:r>
                        <a:rPr lang="en-GB" sz="10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Bpk</a:t>
                      </a:r>
                      <a:r>
                        <a:rPr lang="en-GB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[</a:t>
                      </a:r>
                      <a:r>
                        <a:rPr lang="en-GB" sz="10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mT</a:t>
                      </a:r>
                      <a:r>
                        <a:rPr lang="en-GB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] </a:t>
                      </a:r>
                      <a:endParaRPr lang="en-GB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12.5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31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82.8</a:t>
                      </a:r>
                      <a:endParaRPr lang="en-GB" sz="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103</a:t>
                      </a:r>
                      <a:endParaRPr lang="en-GB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0194489"/>
                  </a:ext>
                </a:extLst>
              </a:tr>
              <a:tr h="166708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Stored energy [J]</a:t>
                      </a:r>
                      <a:endParaRPr lang="en-GB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GB" sz="1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12.3</a:t>
                      </a:r>
                      <a:endParaRPr lang="en-GB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87.8</a:t>
                      </a:r>
                      <a:endParaRPr lang="en-GB" sz="1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137.2</a:t>
                      </a:r>
                      <a:endParaRPr lang="en-GB" sz="1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5990764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759210F-1D8B-42C5-B762-4F14CA283193}"/>
              </a:ext>
            </a:extLst>
          </p:cNvPr>
          <p:cNvSpPr txBox="1"/>
          <p:nvPr/>
        </p:nvSpPr>
        <p:spPr>
          <a:xfrm>
            <a:off x="5791201" y="1956112"/>
            <a:ext cx="9906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Slotted waveguide (x4)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F7CB94F-FEBB-4E20-B6ED-E9FB83303648}"/>
              </a:ext>
            </a:extLst>
          </p:cNvPr>
          <p:cNvCxnSpPr/>
          <p:nvPr/>
        </p:nvCxnSpPr>
        <p:spPr>
          <a:xfrm>
            <a:off x="6309360" y="2446020"/>
            <a:ext cx="518160" cy="320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759210F-1D8B-42C5-B762-4F14CA283193}"/>
              </a:ext>
            </a:extLst>
          </p:cNvPr>
          <p:cNvSpPr txBox="1"/>
          <p:nvPr/>
        </p:nvSpPr>
        <p:spPr>
          <a:xfrm>
            <a:off x="7917083" y="2052035"/>
            <a:ext cx="14859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HOM extractors (x8)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F7CB94F-FEBB-4E20-B6ED-E9FB83303648}"/>
              </a:ext>
            </a:extLst>
          </p:cNvPr>
          <p:cNvCxnSpPr/>
          <p:nvPr/>
        </p:nvCxnSpPr>
        <p:spPr>
          <a:xfrm flipH="1">
            <a:off x="7315202" y="2331720"/>
            <a:ext cx="647698" cy="1676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759210F-1D8B-42C5-B762-4F14CA283193}"/>
              </a:ext>
            </a:extLst>
          </p:cNvPr>
          <p:cNvSpPr txBox="1"/>
          <p:nvPr/>
        </p:nvSpPr>
        <p:spPr>
          <a:xfrm>
            <a:off x="7461846" y="4420407"/>
            <a:ext cx="146879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Cooling circuits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F7CB94F-FEBB-4E20-B6ED-E9FB83303648}"/>
              </a:ext>
            </a:extLst>
          </p:cNvPr>
          <p:cNvCxnSpPr>
            <a:stCxn id="28" idx="1"/>
          </p:cNvCxnSpPr>
          <p:nvPr/>
        </p:nvCxnSpPr>
        <p:spPr>
          <a:xfrm flipH="1" flipV="1">
            <a:off x="7109460" y="4236721"/>
            <a:ext cx="352386" cy="3337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4"/>
          <p:cNvSpPr txBox="1">
            <a:spLocks/>
          </p:cNvSpPr>
          <p:nvPr/>
        </p:nvSpPr>
        <p:spPr>
          <a:xfrm>
            <a:off x="-68580" y="387300"/>
            <a:ext cx="9418320" cy="80406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2800" dirty="0" smtClean="0"/>
              <a:t>SWELL </a:t>
            </a:r>
            <a:r>
              <a:rPr lang="fr-CH" sz="2800" dirty="0" err="1" smtClean="0"/>
              <a:t>cavity</a:t>
            </a:r>
            <a:r>
              <a:rPr lang="fr-CH" sz="2800" dirty="0" smtClean="0"/>
              <a:t> as a </a:t>
            </a:r>
            <a:r>
              <a:rPr lang="fr-CH" sz="2800" dirty="0" err="1" smtClean="0"/>
              <a:t>beautifull</a:t>
            </a:r>
            <a:r>
              <a:rPr lang="fr-CH" sz="2800" dirty="0" smtClean="0"/>
              <a:t> alternative option for </a:t>
            </a:r>
            <a:r>
              <a:rPr lang="fr-CH" sz="2800" dirty="0" err="1" smtClean="0"/>
              <a:t>FCCee</a:t>
            </a:r>
            <a:endParaRPr lang="fr-FR" sz="2800" dirty="0"/>
          </a:p>
        </p:txBody>
      </p:sp>
      <p:sp>
        <p:nvSpPr>
          <p:cNvPr id="22" name="Rectangle 21"/>
          <p:cNvSpPr/>
          <p:nvPr/>
        </p:nvSpPr>
        <p:spPr>
          <a:xfrm>
            <a:off x="83820" y="966669"/>
            <a:ext cx="5425440" cy="1592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great candidate to have a single cavity type for all the </a:t>
            </a:r>
            <a:r>
              <a:rPr lang="en-GB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FCCee</a:t>
            </a: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 beam energies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Can operate at high current and high gradient at the same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2-cell elliptical cavity equipped with radial slots to efficiently damp higher order transverse modes.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The cavity is made of four quadrants in copper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Seamless by its nature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Very precise machining with low surface roughness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Easily accessible for </a:t>
            </a:r>
            <a:r>
              <a:rPr lang="en-GB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Nb</a:t>
            </a: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 coating and surface treatments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43737" y="1328847"/>
            <a:ext cx="1407860" cy="2616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/>
              <a:t>I. Syratchev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52287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2462592" y="4245529"/>
            <a:ext cx="4023000" cy="208547"/>
          </a:xfrm>
        </p:spPr>
        <p:txBody>
          <a:bodyPr/>
          <a:lstStyle/>
          <a:p>
            <a:endParaRPr lang="fr-F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>
                <a:latin typeface="Calibri" panose="020F0502020204030204" pitchFamily="34" charset="0"/>
                <a:cs typeface="Calibri" panose="020F0502020204030204" pitchFamily="34" charset="0"/>
              </a:rPr>
              <a:t>RF power </a:t>
            </a:r>
            <a:r>
              <a:rPr lang="fr-CH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requirement</a:t>
            </a:r>
            <a:r>
              <a:rPr lang="fr-CH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CH" dirty="0" smtClean="0">
                <a:latin typeface="Calibri" panose="020F0502020204030204" pitchFamily="34" charset="0"/>
                <a:cs typeface="Calibri" panose="020F0502020204030204" pitchFamily="34" charset="0"/>
              </a:rPr>
              <a:t> SWELL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9" r="7299"/>
          <a:stretch/>
        </p:blipFill>
        <p:spPr>
          <a:xfrm>
            <a:off x="2121270" y="1402080"/>
            <a:ext cx="4645290" cy="3327498"/>
          </a:xfrm>
          <a:prstGeom prst="rect">
            <a:avLst/>
          </a:prstGeom>
        </p:spPr>
      </p:pic>
      <p:sp>
        <p:nvSpPr>
          <p:cNvPr id="11" name="7-Point Star 10"/>
          <p:cNvSpPr/>
          <p:nvPr/>
        </p:nvSpPr>
        <p:spPr>
          <a:xfrm>
            <a:off x="2750964" y="2474929"/>
            <a:ext cx="322730" cy="300000"/>
          </a:xfrm>
          <a:prstGeom prst="star7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1400" b="1" kern="0" noProof="0" dirty="0" smtClean="0">
                <a:solidFill>
                  <a:sysClr val="window" lastClr="FFFFFF"/>
                </a:solidFill>
                <a:latin typeface="Calibri" panose="020F0502020204030204"/>
              </a:rPr>
              <a:t>1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7-Point Star 9"/>
          <p:cNvSpPr/>
          <p:nvPr/>
        </p:nvSpPr>
        <p:spPr>
          <a:xfrm>
            <a:off x="5340960" y="3943244"/>
            <a:ext cx="322730" cy="300000"/>
          </a:xfrm>
          <a:prstGeom prst="star7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1400" b="1" kern="0" dirty="0">
                <a:solidFill>
                  <a:sysClr val="window" lastClr="FFFFFF"/>
                </a:solidFill>
                <a:latin typeface="Calibri" panose="020F0502020204030204"/>
              </a:rPr>
              <a:t>3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7-Point Star 11"/>
          <p:cNvSpPr/>
          <p:nvPr/>
        </p:nvSpPr>
        <p:spPr>
          <a:xfrm>
            <a:off x="4313696" y="3437784"/>
            <a:ext cx="322730" cy="300000"/>
          </a:xfrm>
          <a:prstGeom prst="star7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34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troslides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FCC-template.potx" id="{61BC17D5-F2D1-4022-BE42-46346C78B90B}" vid="{4883A209-7B8A-46EB-84F4-7D42C372EF83}"/>
    </a:ext>
  </a:extLst>
</a:theme>
</file>

<file path=ppt/theme/theme2.xml><?xml version="1.0" encoding="utf-8"?>
<a:theme xmlns:a="http://schemas.openxmlformats.org/drawingml/2006/main" name="Titleslides, Conclusion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FCC-template.potx" id="{61BC17D5-F2D1-4022-BE42-46346C78B90B}" vid="{D39DB606-C1EC-4187-964F-4A57669AE4E6}"/>
    </a:ext>
  </a:extLst>
</a:theme>
</file>

<file path=ppt/theme/theme3.xml><?xml version="1.0" encoding="utf-8"?>
<a:theme xmlns:a="http://schemas.openxmlformats.org/drawingml/2006/main" name="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-FCC-template.potx" id="{61BC17D5-F2D1-4022-BE42-46346C78B90B}" vid="{3E267973-3E95-4F95-9FE4-94A439BD0280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PPT-FCC-template</Template>
  <TotalTime>16942</TotalTime>
  <Words>1053</Words>
  <Application>Microsoft Office PowerPoint</Application>
  <PresentationFormat>On-screen Show (16:9)</PresentationFormat>
  <Paragraphs>201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Symbol</vt:lpstr>
      <vt:lpstr>Times New Roman</vt:lpstr>
      <vt:lpstr>Wingdings</vt:lpstr>
      <vt:lpstr>Introslides</vt:lpstr>
      <vt:lpstr>Titleslides, Conclusion</vt:lpstr>
      <vt:lpstr>Content Slides - Deep Blue</vt:lpstr>
      <vt:lpstr>FCCee R&amp;D program Meeting with IN2P3 </vt:lpstr>
      <vt:lpstr>FCC</vt:lpstr>
      <vt:lpstr>3 different types of cavities as a reliable baseline for FCC-ee</vt:lpstr>
      <vt:lpstr>PowerPoint Presentation</vt:lpstr>
      <vt:lpstr>PowerPoint Presentation</vt:lpstr>
      <vt:lpstr>LHC cavities: recent vertical test results on new spares</vt:lpstr>
      <vt:lpstr>Pushing the performance of Nb/Cu</vt:lpstr>
      <vt:lpstr>PowerPoint Presentation</vt:lpstr>
      <vt:lpstr>RF power requirement with SWELL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RF system integration in the tunnel</vt:lpstr>
      <vt:lpstr>SRF cavities and cryogenic system installation</vt:lpstr>
      <vt:lpstr>Highly damped / high gradient RF structures: experience from CLIC</vt:lpstr>
      <vt:lpstr>Performances of LEP cavities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Robert Menghini</dc:creator>
  <cp:lastModifiedBy>Franck Peauger</cp:lastModifiedBy>
  <cp:revision>1659</cp:revision>
  <dcterms:created xsi:type="dcterms:W3CDTF">2020-10-27T09:23:42Z</dcterms:created>
  <dcterms:modified xsi:type="dcterms:W3CDTF">2021-11-09T08:28:43Z</dcterms:modified>
</cp:coreProperties>
</file>