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3" r:id="rId3"/>
    <p:sldId id="301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0" r:id="rId18"/>
    <p:sldId id="297" r:id="rId19"/>
    <p:sldId id="298" r:id="rId20"/>
    <p:sldId id="299" r:id="rId21"/>
    <p:sldId id="28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4" autoAdjust="0"/>
    <p:restoredTop sz="94638"/>
  </p:normalViewPr>
  <p:slideViewPr>
    <p:cSldViewPr snapToGrid="0">
      <p:cViewPr varScale="1">
        <p:scale>
          <a:sx n="123" d="100"/>
          <a:sy n="123" d="100"/>
        </p:scale>
        <p:origin x="132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1F8F6A-DDAF-4A77-B5ED-320F568415E9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F84EE1-CBF9-46B5-87B4-847AA64B21B1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rnmasterclass.uio.no/OPloT/plot.php?Action=Summary&amp;Combo=ThisInstAndDate&amp;selectedInst=1" TargetMode="External"/><Relationship Id="rId2" Type="http://schemas.openxmlformats.org/officeDocument/2006/relationships/hyperlink" Target="http://cernmasterclass.uio.no/OPloT/tutorPag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rnmasterclass.uio.no/OPloT/combinationPage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6521" y="4221088"/>
            <a:ext cx="7723614" cy="1440160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Discussion des résultats</a:t>
            </a:r>
          </a:p>
        </p:txBody>
      </p:sp>
      <p:pic>
        <p:nvPicPr>
          <p:cNvPr id="3074" name="Picture 2" descr="C:\Users\COMPTE~1.LOC\AppData\Local\Temp\Logo_IMC_print_colou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35" y="260648"/>
            <a:ext cx="7397787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1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4923" y="1590712"/>
            <a:ext cx="3994059" cy="286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0050" y="3824041"/>
            <a:ext cx="4648155" cy="23164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41"/>
          <p:cNvSpPr txBox="1">
            <a:spLocks/>
          </p:cNvSpPr>
          <p:nvPr/>
        </p:nvSpPr>
        <p:spPr>
          <a:xfrm>
            <a:off x="76200" y="853313"/>
            <a:ext cx="4038599" cy="100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25.5 fb</a:t>
            </a:r>
            <a:r>
              <a:rPr lang="en-GB" sz="1800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→ clear signal</a:t>
            </a:r>
          </a:p>
        </p:txBody>
      </p:sp>
      <p:sp>
        <p:nvSpPr>
          <p:cNvPr id="7" name="Shape 242"/>
          <p:cNvSpPr txBox="1">
            <a:spLocks/>
          </p:cNvSpPr>
          <p:nvPr/>
        </p:nvSpPr>
        <p:spPr>
          <a:xfrm>
            <a:off x="5060375" y="674791"/>
            <a:ext cx="3092530" cy="2436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70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avez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quelques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candidats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~125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0664" lvl="1" indent="-296164">
              <a:spcBef>
                <a:spcPts val="36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Mais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pas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assez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“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statistique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pour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reproduire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résultat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d’ATLAS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43"/>
          <p:cNvSpPr txBox="1">
            <a:spLocks noGrp="1"/>
          </p:cNvSpPr>
          <p:nvPr>
            <p:ph type="ftr" idx="11"/>
          </p:nvPr>
        </p:nvSpPr>
        <p:spPr>
          <a:xfrm>
            <a:off x="831929" y="6485260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cxnSp>
        <p:nvCxnSpPr>
          <p:cNvPr id="16" name="Shape 251"/>
          <p:cNvCxnSpPr/>
          <p:nvPr/>
        </p:nvCxnSpPr>
        <p:spPr>
          <a:xfrm>
            <a:off x="6242050" y="4205319"/>
            <a:ext cx="0" cy="5185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" name="Shape 253"/>
          <p:cNvCxnSpPr/>
          <p:nvPr/>
        </p:nvCxnSpPr>
        <p:spPr>
          <a:xfrm flipH="1">
            <a:off x="1712912" y="2503519"/>
            <a:ext cx="1587" cy="418401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Shape 254"/>
          <p:cNvSpPr txBox="1">
            <a:spLocks noGrp="1"/>
          </p:cNvSpPr>
          <p:nvPr>
            <p:ph type="title"/>
          </p:nvPr>
        </p:nvSpPr>
        <p:spPr>
          <a:xfrm>
            <a:off x="123825" y="20619"/>
            <a:ext cx="859068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800" b="1" i="0" u="none" strike="noStrike" cap="none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 → </a:t>
            </a:r>
            <a:r>
              <a:rPr lang="en-GB" sz="2800" b="1" i="0" u="none" strike="noStrike" cap="none" dirty="0" err="1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γγ</a:t>
            </a:r>
            <a:r>
              <a:rPr lang="en-GB" sz="2800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105165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0"/>
          <p:cNvSpPr txBox="1">
            <a:spLocks noGrp="1"/>
          </p:cNvSpPr>
          <p:nvPr>
            <p:ph type="title"/>
          </p:nvPr>
        </p:nvSpPr>
        <p:spPr>
          <a:xfrm>
            <a:off x="228600" y="131075"/>
            <a:ext cx="5232400" cy="137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600" b="0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</a:t>
            </a:r>
            <a:r>
              <a:rPr lang="en-GB" sz="3600" b="0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particule</a:t>
            </a:r>
            <a:b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600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Nouvelle physique ?</a:t>
            </a:r>
            <a:endParaRPr lang="en-GB" sz="3600" b="0" i="0" u="none" strike="noStrike" cap="none" dirty="0">
              <a:solidFill>
                <a:srgbClr val="8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" name="Shape 261"/>
          <p:cNvSpPr txBox="1">
            <a:spLocks/>
          </p:cNvSpPr>
          <p:nvPr/>
        </p:nvSpPr>
        <p:spPr>
          <a:xfrm>
            <a:off x="660895" y="1300973"/>
            <a:ext cx="4353900" cy="2767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Spin-0 (Type Higgs)?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ZZ, WW, di-leptons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r>
              <a:rPr lang="en-GB" sz="1800" dirty="0">
                <a:solidFill>
                  <a:srgbClr val="000000"/>
                </a:solidFill>
              </a:rPr>
              <a:t>Spin-1 (Type Z ,Z’)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di-leptons, pas di-photons, ZZ, WW</a:t>
            </a: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480" indent="-293370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lang="en-GB" sz="1800" dirty="0">
                <a:solidFill>
                  <a:srgbClr val="000000"/>
                </a:solidFill>
              </a:rPr>
              <a:t>Spin-2 (Type Graviton)</a:t>
            </a:r>
          </a:p>
          <a:p>
            <a:pPr lvl="1">
              <a:spcBef>
                <a:spcPts val="0"/>
              </a:spcBef>
              <a:buClr>
                <a:schemeClr val="lt2"/>
              </a:buClr>
              <a:buSzPct val="100000"/>
              <a:buFont typeface="Noto Sans Symbols"/>
              <a:buChar char="◦"/>
            </a:pPr>
            <a:r>
              <a:rPr lang="en-GB" sz="1800" dirty="0" err="1">
                <a:solidFill>
                  <a:srgbClr val="000000"/>
                </a:solidFill>
              </a:rPr>
              <a:t>Désintégration</a:t>
            </a:r>
            <a:r>
              <a:rPr lang="en-GB" sz="1800" dirty="0">
                <a:solidFill>
                  <a:srgbClr val="000000"/>
                </a:solidFill>
              </a:rPr>
              <a:t> en di-photons, di-leptons, ZZ, WW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2336" lvl="1" indent="0">
              <a:spcBef>
                <a:spcPts val="0"/>
              </a:spcBef>
              <a:buClr>
                <a:schemeClr val="lt2"/>
              </a:buClr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263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8" name="Shape 2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47" y="4558566"/>
            <a:ext cx="4483800" cy="22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1296" y="4558473"/>
            <a:ext cx="4488656" cy="225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4424" y="55827"/>
            <a:ext cx="3361275" cy="3609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68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B9F7AF-E85D-1547-A839-30C6C675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10" y="422031"/>
            <a:ext cx="7767376" cy="61395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38046" y="1147393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66777" y="114586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41017" y="715870"/>
            <a:ext cx="34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38899" y="121404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08165" y="1160413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2457436" y="1516725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>
            <a:off x="3548878" y="1515192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850851" y="154640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13141" y="1614036"/>
            <a:ext cx="26363" cy="244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997874" y="1085202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6103700" y="1468867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676448" y="2705753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8" name="Connecteur droit avec flèche 27"/>
          <p:cNvCxnSpPr>
            <a:cxnSpLocks/>
            <a:stCxn id="27" idx="1"/>
          </p:cNvCxnSpPr>
          <p:nvPr/>
        </p:nvCxnSpPr>
        <p:spPr>
          <a:xfrm flipH="1">
            <a:off x="3366777" y="2890419"/>
            <a:ext cx="1309671" cy="3242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cxnSpLocks/>
          </p:cNvCxnSpPr>
          <p:nvPr/>
        </p:nvCxnSpPr>
        <p:spPr>
          <a:xfrm>
            <a:off x="5064369" y="3085133"/>
            <a:ext cx="522515" cy="2283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7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DB9AE96-CFFC-0844-AEB6-31521DB830F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8734" y="715630"/>
            <a:ext cx="8756974" cy="40503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1437" y="3281089"/>
            <a:ext cx="63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J/Psi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26370" y="320657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Symbol" charset="2"/>
                <a:cs typeface="Symbol" charset="2"/>
              </a:rPr>
              <a:t>U</a:t>
            </a:r>
            <a:r>
              <a:rPr lang="fr-FR" b="1" dirty="0">
                <a:solidFill>
                  <a:srgbClr val="FF0000"/>
                </a:solidFill>
                <a:cs typeface="Symbol" charset="2"/>
              </a:rPr>
              <a:t>(Upsilon)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15743" y="189338"/>
            <a:ext cx="471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cs typeface="Symbol" charset="2"/>
              </a:rPr>
              <a:t>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87582" y="3151020"/>
            <a:ext cx="4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Z’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879873" y="2622769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Symbol" charset="2"/>
              </a:rPr>
              <a:t>Graviton</a:t>
            </a:r>
          </a:p>
        </p:txBody>
      </p:sp>
      <p:cxnSp>
        <p:nvCxnSpPr>
          <p:cNvPr id="11" name="Connecteur droit avec flèche 10"/>
          <p:cNvCxnSpPr>
            <a:stCxn id="5" idx="2"/>
          </p:cNvCxnSpPr>
          <p:nvPr/>
        </p:nvCxnSpPr>
        <p:spPr>
          <a:xfrm>
            <a:off x="1820827" y="3650421"/>
            <a:ext cx="65487" cy="259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 flipH="1">
            <a:off x="3184508" y="3575911"/>
            <a:ext cx="430512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799534" y="3483380"/>
            <a:ext cx="76034" cy="260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492919" y="3027333"/>
            <a:ext cx="49219" cy="8319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804790" y="3266756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Higgs ?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5910616" y="3650421"/>
            <a:ext cx="52912" cy="370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87848" y="192410"/>
            <a:ext cx="360269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Dilepton</a:t>
            </a:r>
            <a:r>
              <a:rPr lang="fr-FR" sz="2800" dirty="0"/>
              <a:t> invariant mass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0830" y="4747410"/>
            <a:ext cx="8789586" cy="155940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Largest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corresponds to Z boson </a:t>
            </a:r>
            <a:r>
              <a:rPr lang="fr-FR" sz="2000" dirty="0" err="1"/>
              <a:t>at</a:t>
            </a:r>
            <a:r>
              <a:rPr lang="fr-FR" sz="2000" dirty="0"/>
              <a:t> the correct mass of ~90 </a:t>
            </a:r>
            <a:r>
              <a:rPr lang="fr-FR" sz="2000" dirty="0" err="1"/>
              <a:t>GeV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small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3 and 9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  <a:r>
              <a:rPr lang="fr-FR" sz="2000" dirty="0" err="1"/>
              <a:t>corresponding</a:t>
            </a:r>
            <a:r>
              <a:rPr lang="fr-FR" sz="2000" dirty="0"/>
              <a:t> to </a:t>
            </a:r>
            <a:r>
              <a:rPr lang="fr-FR" sz="2000" dirty="0" err="1"/>
              <a:t>particles</a:t>
            </a:r>
            <a:r>
              <a:rPr lang="fr-FR" sz="2000" dirty="0"/>
              <a:t> </a:t>
            </a:r>
            <a:r>
              <a:rPr lang="fr-FR" sz="2000" dirty="0" err="1"/>
              <a:t>discivered</a:t>
            </a:r>
            <a:r>
              <a:rPr lang="fr-FR" sz="2000" dirty="0"/>
              <a:t> in the 70’s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</a:t>
            </a:r>
            <a:r>
              <a:rPr lang="fr-FR" sz="2000" dirty="0" err="1"/>
              <a:t>peak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 (mass of the Higgs)… </a:t>
            </a:r>
            <a:r>
              <a:rPr lang="fr-FR" sz="2000" dirty="0" err="1"/>
              <a:t>Maybe</a:t>
            </a:r>
            <a:r>
              <a:rPr lang="fr-FR" sz="2000" dirty="0"/>
              <a:t> not </a:t>
            </a:r>
            <a:r>
              <a:rPr lang="fr-FR" sz="2000" dirty="0" err="1"/>
              <a:t>enough</a:t>
            </a:r>
            <a:r>
              <a:rPr lang="fr-FR" sz="2000" dirty="0"/>
              <a:t> </a:t>
            </a:r>
            <a:r>
              <a:rPr lang="fr-FR" sz="2000" dirty="0" err="1"/>
              <a:t>statistic</a:t>
            </a:r>
            <a:endParaRPr lang="fr-FR" sz="20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Two</a:t>
            </a:r>
            <a:r>
              <a:rPr lang="fr-FR" sz="2000" dirty="0"/>
              <a:t> </a:t>
            </a:r>
            <a:r>
              <a:rPr lang="fr-FR" sz="2000" dirty="0" err="1"/>
              <a:t>unexpected</a:t>
            </a:r>
            <a:r>
              <a:rPr lang="fr-FR" sz="2000" dirty="0"/>
              <a:t> </a:t>
            </a:r>
            <a:r>
              <a:rPr lang="fr-FR" sz="2000" dirty="0" err="1"/>
              <a:t>peaks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 1000 and 1500 </a:t>
            </a:r>
            <a:r>
              <a:rPr lang="fr-FR" sz="2000" dirty="0" err="1"/>
              <a:t>GeV</a:t>
            </a:r>
            <a:r>
              <a:rPr lang="fr-FR" sz="2000" dirty="0"/>
              <a:t>. (Z’ and Graviton ?)</a:t>
            </a:r>
          </a:p>
        </p:txBody>
      </p:sp>
    </p:spTree>
    <p:extLst>
      <p:ext uri="{BB962C8B-B14F-4D97-AF65-F5344CB8AC3E}">
        <p14:creationId xmlns:p14="http://schemas.microsoft.com/office/powerpoint/2010/main" val="110151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EDF67F-6C49-8B4E-BC14-336BD6185E3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49" y="1511679"/>
            <a:ext cx="4089302" cy="35933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444870C-A630-9D47-BF14-ABB207409E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63" y="197130"/>
            <a:ext cx="5311282" cy="455723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830" y="4747410"/>
            <a:ext cx="4326826" cy="11900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Looking</a:t>
            </a:r>
            <a:r>
              <a:rPr lang="fr-FR" sz="2000" dirty="0"/>
              <a:t> for the Higgs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….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r-FR" sz="20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signal </a:t>
            </a:r>
            <a:r>
              <a:rPr lang="fr-FR" sz="2000" dirty="0" err="1"/>
              <a:t>at</a:t>
            </a:r>
            <a:r>
              <a:rPr lang="fr-FR" sz="2000" dirty="0"/>
              <a:t> all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87848" y="192410"/>
            <a:ext cx="37296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 err="1"/>
              <a:t>Diphoton</a:t>
            </a:r>
            <a:r>
              <a:rPr lang="fr-FR" sz="2800" dirty="0"/>
              <a:t> invariant mass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54698" y="5105053"/>
            <a:ext cx="3964217" cy="430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One </a:t>
            </a:r>
            <a:r>
              <a:rPr lang="fr-FR" sz="2000" dirty="0" err="1"/>
              <a:t>event</a:t>
            </a:r>
            <a:r>
              <a:rPr lang="fr-FR" sz="2000" dirty="0"/>
              <a:t> </a:t>
            </a:r>
            <a:r>
              <a:rPr lang="fr-FR" sz="2000" dirty="0" err="1"/>
              <a:t>around</a:t>
            </a:r>
            <a:r>
              <a:rPr lang="fr-FR" sz="2000" dirty="0"/>
              <a:t> 1450 </a:t>
            </a:r>
            <a:r>
              <a:rPr lang="fr-FR" sz="2000" dirty="0" err="1"/>
              <a:t>GeV</a:t>
            </a:r>
            <a:r>
              <a:rPr lang="fr-FR" sz="20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3833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B9DD8D-55B8-4B4B-90A6-6D11C03B733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982"/>
            <a:ext cx="5478184" cy="45596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20830" y="4747410"/>
            <a:ext cx="4326826" cy="119006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 err="1"/>
              <a:t>Looking</a:t>
            </a:r>
            <a:r>
              <a:rPr lang="fr-FR" sz="2000" dirty="0"/>
              <a:t> for the Higgs </a:t>
            </a:r>
            <a:r>
              <a:rPr lang="fr-FR" sz="2000" dirty="0" err="1"/>
              <a:t>at</a:t>
            </a:r>
            <a:r>
              <a:rPr lang="fr-FR" sz="2000" dirty="0"/>
              <a:t> 125 </a:t>
            </a:r>
            <a:r>
              <a:rPr lang="fr-FR" sz="2000" dirty="0" err="1"/>
              <a:t>GeV</a:t>
            </a:r>
            <a:r>
              <a:rPr lang="fr-FR" sz="2000" dirty="0"/>
              <a:t>….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fr-FR" sz="2000" dirty="0"/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No </a:t>
            </a:r>
            <a:r>
              <a:rPr lang="fr-FR" sz="2000" dirty="0" err="1"/>
              <a:t>clear</a:t>
            </a:r>
            <a:r>
              <a:rPr lang="fr-FR" sz="2000" dirty="0"/>
              <a:t> signal </a:t>
            </a:r>
            <a:r>
              <a:rPr lang="fr-FR" sz="2000" dirty="0" err="1"/>
              <a:t>at</a:t>
            </a:r>
            <a:r>
              <a:rPr lang="fr-FR" sz="2000" dirty="0"/>
              <a:t> all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7458" y="179180"/>
            <a:ext cx="35339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4 lepton invariant mass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54698" y="5105053"/>
            <a:ext cx="3964217" cy="79977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fr-FR" sz="2000" dirty="0"/>
              <a:t>Few </a:t>
            </a:r>
            <a:r>
              <a:rPr lang="fr-FR" sz="2000" dirty="0" err="1"/>
              <a:t>events</a:t>
            </a:r>
            <a:r>
              <a:rPr lang="fr-FR" sz="2000" dirty="0"/>
              <a:t> at 1000 and1500 </a:t>
            </a:r>
            <a:r>
              <a:rPr lang="fr-FR" sz="2000" dirty="0" err="1"/>
              <a:t>GeV</a:t>
            </a:r>
            <a:r>
              <a:rPr lang="fr-FR" sz="20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B301C0-2825-4746-9CED-5054F060FF1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39172" y="1537943"/>
            <a:ext cx="4089302" cy="35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8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2A170-D628-E94C-BB52-1345A9A5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39D42-2DB9-FE48-85F2-95650E08B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01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BE7AA-C867-5047-867A-96BB11B0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>
                <a:effectLst/>
              </a:rPr>
              <a:t>Datasets</a:t>
            </a:r>
            <a:r>
              <a:rPr lang="fr-FR" b="1" dirty="0">
                <a:effectLst/>
              </a:rPr>
              <a:t>: </a:t>
            </a:r>
            <a:r>
              <a:rPr lang="fr-FR" dirty="0">
                <a:effectLst/>
              </a:rPr>
              <a:t>ATLAS real pp-data </a:t>
            </a:r>
            <a:r>
              <a:rPr lang="fr-FR" dirty="0" err="1">
                <a:effectLst/>
              </a:rPr>
              <a:t>from</a:t>
            </a:r>
            <a:r>
              <a:rPr lang="fr-FR" dirty="0">
                <a:effectLst/>
              </a:rPr>
              <a:t> 2012 at 8 </a:t>
            </a:r>
            <a:r>
              <a:rPr lang="fr-FR" dirty="0" err="1">
                <a:effectLst/>
              </a:rPr>
              <a:t>TeV</a:t>
            </a:r>
            <a:r>
              <a:rPr lang="fr-FR" dirty="0">
                <a:effectLst/>
              </a:rPr>
              <a:t> 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B6534-F84D-2D47-B1DA-C574C2F2E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Di-leptons: ~20 000 </a:t>
            </a:r>
            <a:r>
              <a:rPr lang="fr-FR" dirty="0" err="1"/>
              <a:t>events</a:t>
            </a:r>
            <a:r>
              <a:rPr lang="fr-FR" dirty="0"/>
              <a:t> </a:t>
            </a:r>
          </a:p>
          <a:p>
            <a:pPr lvl="1"/>
            <a:r>
              <a:rPr lang="fr-FR" dirty="0"/>
              <a:t>Di-</a:t>
            </a:r>
            <a:r>
              <a:rPr lang="fr-FR" dirty="0" err="1"/>
              <a:t>electrons</a:t>
            </a:r>
            <a:r>
              <a:rPr lang="fr-FR" dirty="0"/>
              <a:t> and di-muons </a:t>
            </a:r>
            <a:r>
              <a:rPr lang="fr-FR" dirty="0" err="1"/>
              <a:t>from</a:t>
            </a:r>
            <a:r>
              <a:rPr lang="fr-FR" dirty="0"/>
              <a:t> Z (</a:t>
            </a:r>
            <a:r>
              <a:rPr lang="fr-FR" dirty="0" err="1"/>
              <a:t>mainly</a:t>
            </a:r>
            <a:r>
              <a:rPr lang="fr-FR" dirty="0"/>
              <a:t>), </a:t>
            </a:r>
            <a:r>
              <a:rPr lang="fr-FR" dirty="0" err="1"/>
              <a:t>Jpsi</a:t>
            </a:r>
            <a:r>
              <a:rPr lang="fr-FR" dirty="0"/>
              <a:t> and Upsilon </a:t>
            </a:r>
          </a:p>
          <a:p>
            <a:pPr lvl="1"/>
            <a:r>
              <a:rPr lang="fr-FR" dirty="0"/>
              <a:t>2000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simulated</a:t>
            </a:r>
            <a:r>
              <a:rPr lang="fr-FR" dirty="0"/>
              <a:t> Z’ </a:t>
            </a:r>
            <a:r>
              <a:rPr lang="fr-FR" dirty="0" err="1"/>
              <a:t>events</a:t>
            </a:r>
            <a:r>
              <a:rPr lang="fr-FR" dirty="0"/>
              <a:t> (mass 1 </a:t>
            </a:r>
            <a:r>
              <a:rPr lang="fr-FR" dirty="0" err="1"/>
              <a:t>TeV</a:t>
            </a:r>
            <a:r>
              <a:rPr lang="fr-FR" dirty="0"/>
              <a:t>) </a:t>
            </a:r>
          </a:p>
          <a:p>
            <a:r>
              <a:rPr lang="fr-FR" dirty="0" err="1"/>
              <a:t>Higgs</a:t>
            </a:r>
            <a:r>
              <a:rPr lang="fr-FR" dirty="0"/>
              <a:t> candidates:</a:t>
            </a:r>
          </a:p>
          <a:p>
            <a:pPr lvl="1"/>
            <a:r>
              <a:rPr lang="fr-FR" dirty="0"/>
              <a:t>real data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corresponding</a:t>
            </a:r>
            <a:r>
              <a:rPr lang="fr-FR" dirty="0"/>
              <a:t> to 2 fb</a:t>
            </a:r>
            <a:r>
              <a:rPr lang="fr-FR" baseline="30000" dirty="0"/>
              <a:t>-1</a:t>
            </a:r>
            <a:r>
              <a:rPr lang="fr-FR" dirty="0"/>
              <a:t> </a:t>
            </a:r>
          </a:p>
          <a:p>
            <a:pPr lvl="2"/>
            <a:r>
              <a:rPr lang="fr-FR" dirty="0"/>
              <a:t>Di-photon: 12000 </a:t>
            </a:r>
            <a:r>
              <a:rPr lang="fr-FR" dirty="0" err="1"/>
              <a:t>events</a:t>
            </a:r>
            <a:endParaRPr lang="fr-FR" dirty="0"/>
          </a:p>
          <a:p>
            <a:pPr lvl="3"/>
            <a:r>
              <a:rPr lang="fr-FR" dirty="0"/>
              <a:t> </a:t>
            </a:r>
            <a:r>
              <a:rPr lang="fr-FR" dirty="0" err="1"/>
              <a:t>cuts</a:t>
            </a:r>
            <a:r>
              <a:rPr lang="fr-FR" dirty="0"/>
              <a:t> as in ATLAS publication –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converted</a:t>
            </a:r>
            <a:r>
              <a:rPr lang="fr-FR" dirty="0"/>
              <a:t> photons, </a:t>
            </a:r>
          </a:p>
          <a:p>
            <a:pPr lvl="2"/>
            <a:r>
              <a:rPr lang="fr-FR" dirty="0"/>
              <a:t>4-leptons: 40 </a:t>
            </a:r>
            <a:r>
              <a:rPr lang="fr-FR" dirty="0" err="1"/>
              <a:t>events</a:t>
            </a:r>
            <a:r>
              <a:rPr lang="fr-FR" dirty="0"/>
              <a:t> </a:t>
            </a:r>
          </a:p>
          <a:p>
            <a:pPr lvl="3"/>
            <a:r>
              <a:rPr lang="fr-FR" dirty="0" err="1"/>
              <a:t>cuts</a:t>
            </a:r>
            <a:r>
              <a:rPr lang="fr-FR" dirty="0"/>
              <a:t> as in ATLAS publication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6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3EF7F-F0E5-7648-BC55-961CCB7C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Etude des événements avec une paire de leptons</a:t>
            </a:r>
            <a:br>
              <a:rPr lang="fr-FR" b="1" dirty="0"/>
            </a:b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2A5D6-57F2-0B4E-BEB6-161C3E71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Comparez les histogrammes pour les paires électron-positron et muon-</a:t>
            </a:r>
            <a:r>
              <a:rPr lang="fr-FR" dirty="0" err="1"/>
              <a:t>antimuon</a:t>
            </a:r>
            <a:r>
              <a:rPr lang="fr-FR" dirty="0"/>
              <a:t>. </a:t>
            </a:r>
          </a:p>
          <a:p>
            <a:pPr lvl="1"/>
            <a:r>
              <a:rPr lang="fr-FR" dirty="0"/>
              <a:t>Pouvez-vous voir des différences/ des similitudes ?</a:t>
            </a:r>
          </a:p>
          <a:p>
            <a:pPr lvl="1"/>
            <a:r>
              <a:rPr lang="fr-FR" dirty="0"/>
              <a:t>A quelle fréquence le boson Z se désintègre-t-il en paires électron-positron ? Et en paires muon-</a:t>
            </a:r>
            <a:r>
              <a:rPr lang="fr-FR" dirty="0" err="1"/>
              <a:t>antimuon</a:t>
            </a:r>
            <a:r>
              <a:rPr lang="fr-FR" dirty="0"/>
              <a:t> ?</a:t>
            </a:r>
          </a:p>
          <a:p>
            <a:pPr lvl="1"/>
            <a:r>
              <a:rPr lang="fr-FR" dirty="0"/>
              <a:t>À quoi vous attendiez-vous ? Pourquoi ?</a:t>
            </a:r>
          </a:p>
          <a:p>
            <a:pPr lvl="1"/>
            <a:r>
              <a:rPr lang="fr-FR" dirty="0"/>
              <a:t>Avez vous remarqué la présence de d’autres particules? Avec quelle masse invariante? </a:t>
            </a:r>
          </a:p>
          <a:p>
            <a:r>
              <a:rPr lang="fr-FR" dirty="0"/>
              <a:t>Quelle est la masse la plus probable pour le boson Z ? </a:t>
            </a:r>
          </a:p>
          <a:p>
            <a:pPr lvl="1"/>
            <a:r>
              <a:rPr lang="fr-FR" dirty="0"/>
              <a:t>Pourquoi n’y </a:t>
            </a:r>
            <a:r>
              <a:rPr lang="fr-FR" dirty="0" err="1"/>
              <a:t>a-t-il</a:t>
            </a:r>
            <a:r>
              <a:rPr lang="fr-FR" dirty="0"/>
              <a:t> pas une seule valeur exacte pour la masse du boson Z ?</a:t>
            </a:r>
          </a:p>
          <a:p>
            <a:pPr lvl="1"/>
            <a:r>
              <a:rPr lang="fr-FR" dirty="0"/>
              <a:t>Qu’est ce qui peut expliquer que la distribution soit si large ?</a:t>
            </a:r>
          </a:p>
          <a:p>
            <a:r>
              <a:rPr lang="fr-FR" dirty="0"/>
              <a:t>Avez-vous découvert le boson Z’ ? </a:t>
            </a:r>
          </a:p>
          <a:p>
            <a:pPr lvl="1"/>
            <a:r>
              <a:rPr lang="fr-FR" dirty="0"/>
              <a:t>Si vous pensez que oui, quelle est la masse du boson Z’ ?</a:t>
            </a:r>
          </a:p>
          <a:p>
            <a:r>
              <a:rPr lang="fr-FR" dirty="0"/>
              <a:t>Pourquoi est-il utile de combiner vos résultats avec ceux obtenus par d’autres groupes ? </a:t>
            </a:r>
          </a:p>
        </p:txBody>
      </p:sp>
    </p:spTree>
    <p:extLst>
      <p:ext uri="{BB962C8B-B14F-4D97-AF65-F5344CB8AC3E}">
        <p14:creationId xmlns:p14="http://schemas.microsoft.com/office/powerpoint/2010/main" val="113569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3D844-1206-544B-B65F-6AF1DE76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Etude des événements avec deux photons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01D71-0284-F34B-96CF-F6B12DF4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Voyez-vous le moindre signe d’un boson de </a:t>
            </a:r>
            <a:r>
              <a:rPr lang="fr-FR" dirty="0" err="1"/>
              <a:t>Higgs</a:t>
            </a:r>
            <a:r>
              <a:rPr lang="fr-FR" dirty="0"/>
              <a:t> se désintégrant en deux photons : H→</a:t>
            </a:r>
            <a:r>
              <a:rPr lang="el-GR" dirty="0" err="1"/>
              <a:t>γγ</a:t>
            </a:r>
            <a:r>
              <a:rPr lang="el-GR" dirty="0"/>
              <a:t> ?</a:t>
            </a:r>
            <a:endParaRPr lang="fr-FR" dirty="0"/>
          </a:p>
          <a:p>
            <a:pPr lvl="1"/>
            <a:r>
              <a:rPr lang="fr-FR" dirty="0"/>
              <a:t>Si ce n’est pas le cas, essayez de comprendre pourquoi.</a:t>
            </a:r>
          </a:p>
          <a:p>
            <a:pPr lvl="1"/>
            <a:r>
              <a:rPr lang="fr-FR" dirty="0"/>
              <a:t>En fait, l’échantillon complet contient de vrais « candidats </a:t>
            </a:r>
            <a:r>
              <a:rPr lang="fr-FR" dirty="0" err="1"/>
              <a:t>Higgs</a:t>
            </a:r>
            <a:r>
              <a:rPr lang="fr-FR" dirty="0"/>
              <a:t> » que vous avez peut-être manqués !</a:t>
            </a:r>
          </a:p>
        </p:txBody>
      </p:sp>
    </p:spTree>
    <p:extLst>
      <p:ext uri="{BB962C8B-B14F-4D97-AF65-F5344CB8AC3E}">
        <p14:creationId xmlns:p14="http://schemas.microsoft.com/office/powerpoint/2010/main" val="227736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203575" y="4596071"/>
            <a:ext cx="1883791" cy="187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46" y="2294640"/>
            <a:ext cx="1463793" cy="1783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7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Rappel des objectifs</a:t>
            </a:r>
          </a:p>
        </p:txBody>
      </p:sp>
      <p:sp>
        <p:nvSpPr>
          <p:cNvPr id="18" name="Sous-titre 2"/>
          <p:cNvSpPr>
            <a:spLocks noGrp="1"/>
          </p:cNvSpPr>
          <p:nvPr>
            <p:ph type="subTitle" idx="1"/>
          </p:nvPr>
        </p:nvSpPr>
        <p:spPr>
          <a:xfrm>
            <a:off x="1451155" y="1055688"/>
            <a:ext cx="7406640" cy="684954"/>
          </a:xfrm>
        </p:spPr>
        <p:txBody>
          <a:bodyPr/>
          <a:lstStyle/>
          <a:p>
            <a:r>
              <a:rPr lang="fr-FR" dirty="0"/>
              <a:t>Rechercher dans les données prises par ATLAS :</a:t>
            </a:r>
          </a:p>
        </p:txBody>
      </p:sp>
    </p:spTree>
    <p:extLst>
      <p:ext uri="{BB962C8B-B14F-4D97-AF65-F5344CB8AC3E}">
        <p14:creationId xmlns:p14="http://schemas.microsoft.com/office/powerpoint/2010/main" val="367764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13D844-1206-544B-B65F-6AF1DE76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Etude des événements avec quatre leptons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01D71-0284-F34B-96CF-F6B12DF49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Voyez-vous le moindre signe d’un boson de </a:t>
            </a:r>
            <a:r>
              <a:rPr lang="fr-FR" dirty="0" err="1"/>
              <a:t>Higgs</a:t>
            </a:r>
            <a:r>
              <a:rPr lang="fr-FR" dirty="0"/>
              <a:t> se désintégrant en 4 leptons </a:t>
            </a:r>
            <a:r>
              <a:rPr lang="fr-FR" dirty="0" err="1"/>
              <a:t>H→ZZ→llll</a:t>
            </a:r>
            <a:r>
              <a:rPr lang="fr-FR" dirty="0"/>
              <a:t> ?</a:t>
            </a:r>
          </a:p>
          <a:p>
            <a:pPr lvl="1"/>
            <a:r>
              <a:rPr lang="fr-FR" dirty="0"/>
              <a:t>Si ce n’est pas le cas, essayez de comprendre pourquoi.</a:t>
            </a:r>
          </a:p>
          <a:p>
            <a:pPr lvl="1"/>
            <a:r>
              <a:rPr lang="fr-FR" dirty="0"/>
              <a:t>En fait, l’échantillon complet contient un « candidat </a:t>
            </a:r>
            <a:r>
              <a:rPr lang="fr-FR" dirty="0" err="1"/>
              <a:t>Higgs</a:t>
            </a:r>
            <a:r>
              <a:rPr lang="fr-FR" dirty="0"/>
              <a:t> ». A quelle masse ?</a:t>
            </a:r>
          </a:p>
        </p:txBody>
      </p:sp>
    </p:spTree>
    <p:extLst>
      <p:ext uri="{BB962C8B-B14F-4D97-AF65-F5344CB8AC3E}">
        <p14:creationId xmlns:p14="http://schemas.microsoft.com/office/powerpoint/2010/main" val="422231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Mais c’est pas si simple !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055688"/>
            <a:ext cx="7504632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/>
              <a:t>Les deux bosons ne sont pas directement détectables.</a:t>
            </a:r>
          </a:p>
          <a:p>
            <a:r>
              <a:rPr lang="fr-FR" dirty="0">
                <a:sym typeface="Wingdings" panose="05000000000000000000" pitchFamily="2" charset="2"/>
              </a:rPr>
              <a:t> On cherche leurs produits de désintégration.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499992" y="2283417"/>
            <a:ext cx="3641429" cy="738664"/>
            <a:chOff x="4499992" y="2283417"/>
            <a:chExt cx="3641429" cy="738664"/>
          </a:xfrm>
        </p:grpSpPr>
        <p:sp>
          <p:nvSpPr>
            <p:cNvPr id="9" name="Rectangle 8"/>
            <p:cNvSpPr/>
            <p:nvPr/>
          </p:nvSpPr>
          <p:spPr>
            <a:xfrm>
              <a:off x="7740349" y="228341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9585" y="2652749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4499992" y="2468083"/>
              <a:ext cx="3146101" cy="5338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499992" y="2808288"/>
              <a:ext cx="3196716" cy="1729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562869" y="3299818"/>
            <a:ext cx="3481090" cy="777748"/>
            <a:chOff x="4562869" y="3299818"/>
            <a:chExt cx="3481090" cy="777748"/>
          </a:xfrm>
        </p:grpSpPr>
        <p:sp>
          <p:nvSpPr>
            <p:cNvPr id="11" name="Rectangle 10"/>
            <p:cNvSpPr/>
            <p:nvPr/>
          </p:nvSpPr>
          <p:spPr>
            <a:xfrm>
              <a:off x="7626857" y="32998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6093" y="3708234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endCxn id="11" idx="1"/>
            </p:cNvCxnSpPr>
            <p:nvPr/>
          </p:nvCxnSpPr>
          <p:spPr>
            <a:xfrm flipV="1">
              <a:off x="4562869" y="3484484"/>
              <a:ext cx="3063988" cy="1018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endCxn id="12" idx="1"/>
            </p:cNvCxnSpPr>
            <p:nvPr/>
          </p:nvCxnSpPr>
          <p:spPr>
            <a:xfrm>
              <a:off x="4562869" y="3586378"/>
              <a:ext cx="3083224" cy="30652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845" y="2294640"/>
            <a:ext cx="1463793" cy="1783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4512169" y="5462966"/>
            <a:ext cx="3672894" cy="1164419"/>
            <a:chOff x="4512169" y="5462966"/>
            <a:chExt cx="3672894" cy="1164419"/>
          </a:xfrm>
        </p:grpSpPr>
        <p:grpSp>
          <p:nvGrpSpPr>
            <p:cNvPr id="58" name="Groupe 57"/>
            <p:cNvGrpSpPr/>
            <p:nvPr/>
          </p:nvGrpSpPr>
          <p:grpSpPr>
            <a:xfrm>
              <a:off x="4512169" y="5462966"/>
              <a:ext cx="3672894" cy="646331"/>
              <a:chOff x="4512169" y="5462966"/>
              <a:chExt cx="3672894" cy="646331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696708" y="5462966"/>
                <a:ext cx="488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+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-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 flipV="1">
                <a:off x="4512169" y="5698240"/>
                <a:ext cx="3083224" cy="319285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V="1">
                <a:off x="4512169" y="5857882"/>
                <a:ext cx="3184539" cy="15964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e 58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60" name="Connecteur droit 59"/>
              <p:cNvCxnSpPr/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1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203575" y="4596071"/>
            <a:ext cx="1883791" cy="1879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67" name="Connecteur droit 6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509DF12-5D5B-AF46-BE9C-F54B1776A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1155" y="193976"/>
            <a:ext cx="7406640" cy="1472184"/>
          </a:xfrm>
        </p:spPr>
        <p:txBody>
          <a:bodyPr anchor="t"/>
          <a:lstStyle/>
          <a:p>
            <a:r>
              <a:rPr lang="fr-FR" dirty="0"/>
              <a:t>Mais c’est pas si simple !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53163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055688"/>
            <a:ext cx="7504632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/>
              <a:t>Les deux bosons ne sont pas directement détectables.</a:t>
            </a:r>
          </a:p>
          <a:p>
            <a:r>
              <a:rPr lang="fr-FR" dirty="0">
                <a:sym typeface="Wingdings" panose="05000000000000000000" pitchFamily="2" charset="2"/>
              </a:rPr>
              <a:t> On cherche leurs produits de désintégration.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3663526" y="2406353"/>
            <a:ext cx="3641429" cy="738664"/>
            <a:chOff x="4499992" y="2283417"/>
            <a:chExt cx="3641429" cy="738664"/>
          </a:xfrm>
        </p:grpSpPr>
        <p:sp>
          <p:nvSpPr>
            <p:cNvPr id="9" name="Rectangle 8"/>
            <p:cNvSpPr/>
            <p:nvPr/>
          </p:nvSpPr>
          <p:spPr>
            <a:xfrm>
              <a:off x="7740349" y="228341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9585" y="2652749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4499992" y="2468083"/>
              <a:ext cx="3146101" cy="5338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499992" y="2808288"/>
              <a:ext cx="3196716" cy="1729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3571623" y="2981029"/>
            <a:ext cx="3481090" cy="777748"/>
            <a:chOff x="4562869" y="3299818"/>
            <a:chExt cx="3481090" cy="777748"/>
          </a:xfrm>
        </p:grpSpPr>
        <p:sp>
          <p:nvSpPr>
            <p:cNvPr id="11" name="Rectangle 10"/>
            <p:cNvSpPr/>
            <p:nvPr/>
          </p:nvSpPr>
          <p:spPr>
            <a:xfrm>
              <a:off x="7626857" y="32998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6093" y="3708234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endCxn id="11" idx="1"/>
            </p:cNvCxnSpPr>
            <p:nvPr/>
          </p:nvCxnSpPr>
          <p:spPr>
            <a:xfrm flipV="1">
              <a:off x="4562869" y="3484484"/>
              <a:ext cx="3063988" cy="1018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endCxn id="12" idx="1"/>
            </p:cNvCxnSpPr>
            <p:nvPr/>
          </p:nvCxnSpPr>
          <p:spPr>
            <a:xfrm>
              <a:off x="4562869" y="3586378"/>
              <a:ext cx="3083224" cy="30652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2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753" y="3091687"/>
            <a:ext cx="183773" cy="2239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1353163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grpSp>
        <p:nvGrpSpPr>
          <p:cNvPr id="53" name="Groupe 52"/>
          <p:cNvGrpSpPr/>
          <p:nvPr/>
        </p:nvGrpSpPr>
        <p:grpSpPr>
          <a:xfrm rot="21034912">
            <a:off x="3602130" y="4604719"/>
            <a:ext cx="3451093" cy="646331"/>
            <a:chOff x="4283968" y="4509120"/>
            <a:chExt cx="3451093" cy="646331"/>
          </a:xfrm>
        </p:grpSpPr>
        <p:sp>
          <p:nvSpPr>
            <p:cNvPr id="54" name="Rectangle 53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 rot="211171">
            <a:off x="3743619" y="5574247"/>
            <a:ext cx="2497339" cy="527369"/>
            <a:chOff x="4568656" y="5939064"/>
            <a:chExt cx="2497339" cy="527369"/>
          </a:xfrm>
        </p:grpSpPr>
        <p:cxnSp>
          <p:nvCxnSpPr>
            <p:cNvPr id="60" name="Connecteur droit 59"/>
            <p:cNvCxnSpPr>
              <a:cxnSpLocks/>
              <a:endCxn id="61" idx="1"/>
            </p:cNvCxnSpPr>
            <p:nvPr/>
          </p:nvCxnSpPr>
          <p:spPr>
            <a:xfrm rot="21388829">
              <a:off x="4568656" y="5939064"/>
              <a:ext cx="2305210" cy="48933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713" y="6247933"/>
              <a:ext cx="179282" cy="218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r="19912"/>
          <a:stretch/>
        </p:blipFill>
        <p:spPr bwMode="auto">
          <a:xfrm>
            <a:off x="3498790" y="5462966"/>
            <a:ext cx="145666" cy="145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Connecteur droit 66"/>
          <p:cNvCxnSpPr>
            <a:cxnSpLocks/>
            <a:stCxn id="61" idx="3"/>
          </p:cNvCxnSpPr>
          <p:nvPr/>
        </p:nvCxnSpPr>
        <p:spPr>
          <a:xfrm flipV="1">
            <a:off x="6229122" y="6005827"/>
            <a:ext cx="1117666" cy="6290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cxnSpLocks/>
            <a:stCxn id="61" idx="3"/>
          </p:cNvCxnSpPr>
          <p:nvPr/>
        </p:nvCxnSpPr>
        <p:spPr>
          <a:xfrm>
            <a:off x="6229122" y="6068729"/>
            <a:ext cx="1156019" cy="21341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346788" y="5916278"/>
            <a:ext cx="444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</a:t>
            </a:r>
            <a:r>
              <a:rPr lang="fr-FR" b="1" baseline="30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</a:t>
            </a:r>
            <a:r>
              <a:rPr lang="fr-FR" b="1" baseline="30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-</a:t>
            </a:r>
          </a:p>
        </p:txBody>
      </p:sp>
      <p:sp>
        <p:nvSpPr>
          <p:cNvPr id="3" name="Bouée 2">
            <a:extLst>
              <a:ext uri="{FF2B5EF4-FFF2-40B4-BE49-F238E27FC236}">
                <a16:creationId xmlns:a16="http://schemas.microsoft.com/office/drawing/2014/main" id="{D7B2E310-B203-5B47-AF83-C56B2DFADC62}"/>
              </a:ext>
            </a:extLst>
          </p:cNvPr>
          <p:cNvSpPr/>
          <p:nvPr/>
        </p:nvSpPr>
        <p:spPr>
          <a:xfrm>
            <a:off x="2897227" y="2544778"/>
            <a:ext cx="1386741" cy="1386741"/>
          </a:xfrm>
          <a:prstGeom prst="donut">
            <a:avLst>
              <a:gd name="adj" fmla="val 6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Bouée 35">
            <a:extLst>
              <a:ext uri="{FF2B5EF4-FFF2-40B4-BE49-F238E27FC236}">
                <a16:creationId xmlns:a16="http://schemas.microsoft.com/office/drawing/2014/main" id="{BB1FCD7D-29F9-7648-8D91-670CB75915B3}"/>
              </a:ext>
            </a:extLst>
          </p:cNvPr>
          <p:cNvSpPr/>
          <p:nvPr/>
        </p:nvSpPr>
        <p:spPr>
          <a:xfrm>
            <a:off x="2883843" y="4832285"/>
            <a:ext cx="1386741" cy="1386741"/>
          </a:xfrm>
          <a:prstGeom prst="donut">
            <a:avLst>
              <a:gd name="adj" fmla="val 6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015B23A-97CB-EC41-84DD-260DA2A1858C}"/>
              </a:ext>
            </a:extLst>
          </p:cNvPr>
          <p:cNvGrpSpPr/>
          <p:nvPr/>
        </p:nvGrpSpPr>
        <p:grpSpPr>
          <a:xfrm rot="20955753">
            <a:off x="3766215" y="5268828"/>
            <a:ext cx="2497338" cy="527369"/>
            <a:chOff x="4568656" y="5939064"/>
            <a:chExt cx="2497338" cy="527369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79177F1-385C-F34A-ADC6-29B53A8668A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rot="21388829">
              <a:off x="4568656" y="5939064"/>
              <a:ext cx="2305210" cy="48933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6" descr="Afficher l'image d'origine">
              <a:extLst>
                <a:ext uri="{FF2B5EF4-FFF2-40B4-BE49-F238E27FC236}">
                  <a16:creationId xmlns:a16="http://schemas.microsoft.com/office/drawing/2014/main" id="{35477AB1-328D-F24A-9AAC-E760F6360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712" y="6247933"/>
              <a:ext cx="179282" cy="218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3849CA9-D8A2-6C46-BD41-4F95F906F92A}"/>
              </a:ext>
            </a:extLst>
          </p:cNvPr>
          <p:cNvGrpSpPr/>
          <p:nvPr/>
        </p:nvGrpSpPr>
        <p:grpSpPr>
          <a:xfrm rot="20555668">
            <a:off x="6252177" y="5377382"/>
            <a:ext cx="1194183" cy="332105"/>
            <a:chOff x="6662914" y="5281874"/>
            <a:chExt cx="1194183" cy="332105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3156F941-809B-C44B-A1E3-BD3B7641EB0D}"/>
                </a:ext>
              </a:extLst>
            </p:cNvPr>
            <p:cNvCxnSpPr>
              <a:cxnSpLocks/>
            </p:cNvCxnSpPr>
            <p:nvPr/>
          </p:nvCxnSpPr>
          <p:spPr>
            <a:xfrm rot="1044332" flipV="1">
              <a:off x="6754827" y="5281874"/>
              <a:ext cx="1078260" cy="9372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EBAE0ACE-DE7E-AB45-886C-59613669955F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 rot="1047045">
              <a:off x="6662914" y="5400722"/>
              <a:ext cx="1194183" cy="213257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94611-2D23-0242-B012-425BF8F59893}"/>
              </a:ext>
            </a:extLst>
          </p:cNvPr>
          <p:cNvSpPr/>
          <p:nvPr/>
        </p:nvSpPr>
        <p:spPr>
          <a:xfrm>
            <a:off x="7417412" y="5202489"/>
            <a:ext cx="444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</a:t>
            </a:r>
            <a:r>
              <a:rPr lang="fr-FR" b="1" baseline="30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+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l</a:t>
            </a:r>
            <a:r>
              <a:rPr lang="fr-FR" b="1" baseline="300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2329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93976"/>
            <a:ext cx="7598163" cy="1472184"/>
          </a:xfrm>
        </p:spPr>
        <p:txBody>
          <a:bodyPr anchor="t"/>
          <a:lstStyle/>
          <a:p>
            <a:r>
              <a:rPr lang="fr-FR" dirty="0"/>
              <a:t>Comment étudier les bosons </a:t>
            </a:r>
            <a:br>
              <a:rPr lang="fr-FR" dirty="0"/>
            </a:br>
            <a:r>
              <a:rPr lang="fr-FR" dirty="0"/>
              <a:t>Z et </a:t>
            </a:r>
            <a:r>
              <a:rPr lang="fr-FR" dirty="0" err="1"/>
              <a:t>Higgs</a:t>
            </a:r>
            <a:r>
              <a:rPr lang="fr-FR" dirty="0"/>
              <a:t> ?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42626" y="3001973"/>
            <a:ext cx="1473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Z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0618" y="5350951"/>
            <a:ext cx="1277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Le boson H</a:t>
            </a: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1353163" y="1618705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dirty="0">
                <a:sym typeface="Wingdings" panose="05000000000000000000" pitchFamily="2" charset="2"/>
              </a:rPr>
              <a:t> On reconstruit la masse invariante</a:t>
            </a:r>
            <a:endParaRPr lang="fr-FR" dirty="0"/>
          </a:p>
        </p:txBody>
      </p:sp>
      <p:grpSp>
        <p:nvGrpSpPr>
          <p:cNvPr id="40" name="Groupe 39"/>
          <p:cNvGrpSpPr/>
          <p:nvPr/>
        </p:nvGrpSpPr>
        <p:grpSpPr>
          <a:xfrm>
            <a:off x="4499992" y="2283417"/>
            <a:ext cx="3641429" cy="738664"/>
            <a:chOff x="4499992" y="2283417"/>
            <a:chExt cx="3641429" cy="738664"/>
          </a:xfrm>
        </p:grpSpPr>
        <p:sp>
          <p:nvSpPr>
            <p:cNvPr id="9" name="Rectangle 8"/>
            <p:cNvSpPr/>
            <p:nvPr/>
          </p:nvSpPr>
          <p:spPr>
            <a:xfrm>
              <a:off x="7740349" y="228341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+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9585" y="2652749"/>
              <a:ext cx="362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e</a:t>
              </a:r>
              <a:r>
                <a:rPr lang="fr-FR" b="1" baseline="30000" dirty="0">
                  <a:solidFill>
                    <a:srgbClr val="0070C0"/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 flipV="1">
              <a:off x="4499992" y="2468083"/>
              <a:ext cx="3146101" cy="53389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499992" y="2808288"/>
              <a:ext cx="3196716" cy="1729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4562869" y="3299818"/>
            <a:ext cx="3481090" cy="777748"/>
            <a:chOff x="4562869" y="3299818"/>
            <a:chExt cx="3481090" cy="777748"/>
          </a:xfrm>
        </p:grpSpPr>
        <p:sp>
          <p:nvSpPr>
            <p:cNvPr id="11" name="Rectangle 10"/>
            <p:cNvSpPr/>
            <p:nvPr/>
          </p:nvSpPr>
          <p:spPr>
            <a:xfrm>
              <a:off x="7626857" y="329981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6093" y="3708234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µ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  <p:cxnSp>
          <p:nvCxnSpPr>
            <p:cNvPr id="20" name="Connecteur droit 19"/>
            <p:cNvCxnSpPr>
              <a:endCxn id="11" idx="1"/>
            </p:cNvCxnSpPr>
            <p:nvPr/>
          </p:nvCxnSpPr>
          <p:spPr>
            <a:xfrm flipV="1">
              <a:off x="4562869" y="3484484"/>
              <a:ext cx="3063988" cy="10189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>
              <a:endCxn id="12" idx="1"/>
            </p:cNvCxnSpPr>
            <p:nvPr/>
          </p:nvCxnSpPr>
          <p:spPr>
            <a:xfrm>
              <a:off x="4562869" y="3586378"/>
              <a:ext cx="3083224" cy="30652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4283968" y="4509120"/>
            <a:ext cx="3451093" cy="646331"/>
            <a:chOff x="4283968" y="4509120"/>
            <a:chExt cx="3451093" cy="646331"/>
          </a:xfrm>
        </p:grpSpPr>
        <p:sp>
          <p:nvSpPr>
            <p:cNvPr id="13" name="Rectangle 12"/>
            <p:cNvSpPr/>
            <p:nvPr/>
          </p:nvSpPr>
          <p:spPr>
            <a:xfrm>
              <a:off x="7442993" y="4509120"/>
              <a:ext cx="2920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  <a:latin typeface="Calibri"/>
                <a:sym typeface="Wingdings" panose="05000000000000000000" pitchFamily="2" charset="2"/>
              </a:endParaRPr>
            </a:p>
            <a:p>
              <a:r>
                <a:rPr lang="el-GR" b="1" dirty="0">
                  <a:solidFill>
                    <a:srgbClr val="0070C0"/>
                  </a:solidFill>
                  <a:latin typeface="Calibri"/>
                  <a:sym typeface="Wingdings" panose="05000000000000000000" pitchFamily="2" charset="2"/>
                </a:rPr>
                <a:t>γ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 flipV="1">
              <a:off x="4359769" y="4725144"/>
              <a:ext cx="3083224" cy="3192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4283968" y="4923713"/>
              <a:ext cx="3083224" cy="159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512169" y="5462966"/>
            <a:ext cx="3672894" cy="1164419"/>
            <a:chOff x="4512169" y="5462966"/>
            <a:chExt cx="3672894" cy="1164419"/>
          </a:xfrm>
        </p:grpSpPr>
        <p:grpSp>
          <p:nvGrpSpPr>
            <p:cNvPr id="46" name="Groupe 45"/>
            <p:cNvGrpSpPr/>
            <p:nvPr/>
          </p:nvGrpSpPr>
          <p:grpSpPr>
            <a:xfrm>
              <a:off x="4512169" y="5462966"/>
              <a:ext cx="3672894" cy="646331"/>
              <a:chOff x="4512169" y="5462966"/>
              <a:chExt cx="3672894" cy="64633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696708" y="5462966"/>
                <a:ext cx="488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+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l</a:t>
                </a:r>
                <a:r>
                  <a:rPr lang="fr-FR" b="1" baseline="30000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-</a:t>
                </a:r>
                <a:r>
                  <a:rPr lang="fr-FR" b="1" dirty="0">
                    <a:solidFill>
                      <a:schemeClr val="accent4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 flipV="1">
                <a:off x="4512169" y="5698240"/>
                <a:ext cx="3083224" cy="319285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 flipV="1">
                <a:off x="4512169" y="5857882"/>
                <a:ext cx="3184539" cy="159644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46"/>
            <p:cNvGrpSpPr/>
            <p:nvPr/>
          </p:nvGrpSpPr>
          <p:grpSpPr>
            <a:xfrm>
              <a:off x="4555810" y="6010282"/>
              <a:ext cx="2676827" cy="617103"/>
              <a:chOff x="4555810" y="6010282"/>
              <a:chExt cx="2676827" cy="617103"/>
            </a:xfrm>
          </p:grpSpPr>
          <p:cxnSp>
            <p:nvCxnSpPr>
              <p:cNvPr id="32" name="Connecteur droit 31"/>
              <p:cNvCxnSpPr/>
              <p:nvPr/>
            </p:nvCxnSpPr>
            <p:spPr>
              <a:xfrm>
                <a:off x="4555810" y="6010282"/>
                <a:ext cx="2176430" cy="29903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6" descr="Afficher l'image d'origin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6017526"/>
                <a:ext cx="500397" cy="6098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5" name="Groupe 44"/>
          <p:cNvGrpSpPr/>
          <p:nvPr/>
        </p:nvGrpSpPr>
        <p:grpSpPr>
          <a:xfrm>
            <a:off x="6766221" y="6109297"/>
            <a:ext cx="1375201" cy="646331"/>
            <a:chOff x="6766221" y="6109297"/>
            <a:chExt cx="1375201" cy="646331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6766221" y="6198845"/>
              <a:ext cx="930487" cy="135716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6829098" y="6334561"/>
              <a:ext cx="905963" cy="14060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7696708" y="6109297"/>
              <a:ext cx="4447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+</a:t>
              </a:r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 </a:t>
              </a:r>
            </a:p>
            <a:p>
              <a:r>
                <a:rPr lang="fr-FR" b="1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l</a:t>
              </a:r>
              <a:r>
                <a:rPr lang="fr-FR" b="1" baseline="30000" dirty="0">
                  <a:solidFill>
                    <a:schemeClr val="accent4">
                      <a:lumMod val="75000"/>
                    </a:schemeClr>
                  </a:solidFill>
                  <a:sym typeface="Wingdings" panose="05000000000000000000" pitchFamily="2" charset="2"/>
                </a:rPr>
                <a:t>-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014172" y="2458032"/>
            <a:ext cx="2747570" cy="1911583"/>
            <a:chOff x="2014172" y="2458032"/>
            <a:chExt cx="2747570" cy="1911583"/>
          </a:xfrm>
        </p:grpSpPr>
        <p:sp>
          <p:nvSpPr>
            <p:cNvPr id="23" name="Forme libre 22"/>
            <p:cNvSpPr/>
            <p:nvPr/>
          </p:nvSpPr>
          <p:spPr>
            <a:xfrm>
              <a:off x="2819400" y="2533405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2014172" y="2458032"/>
              <a:ext cx="2747570" cy="1911583"/>
              <a:chOff x="2014172" y="2458032"/>
              <a:chExt cx="2747570" cy="1911583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2445935" y="2463506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8" name="Connecteur droit avec flèche 7"/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avec flèche 16"/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ZoneTexte 23"/>
              <p:cNvSpPr txBox="1"/>
              <p:nvPr/>
            </p:nvSpPr>
            <p:spPr>
              <a:xfrm>
                <a:off x="3806193" y="3554346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014172" y="2458032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>
                <a:off x="3386419" y="2533405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3015163" y="4061838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91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2014172" y="4884786"/>
            <a:ext cx="2747570" cy="1911583"/>
            <a:chOff x="2014172" y="4884786"/>
            <a:chExt cx="2747570" cy="1911583"/>
          </a:xfrm>
        </p:grpSpPr>
        <p:sp>
          <p:nvSpPr>
            <p:cNvPr id="58" name="Forme libre 57"/>
            <p:cNvSpPr/>
            <p:nvPr/>
          </p:nvSpPr>
          <p:spPr>
            <a:xfrm>
              <a:off x="3190655" y="4960159"/>
              <a:ext cx="1023257" cy="1298366"/>
            </a:xfrm>
            <a:custGeom>
              <a:avLst/>
              <a:gdLst>
                <a:gd name="connsiteX0" fmla="*/ 0 w 1023257"/>
                <a:gd name="connsiteY0" fmla="*/ 1265709 h 1298366"/>
                <a:gd name="connsiteX1" fmla="*/ 359229 w 1023257"/>
                <a:gd name="connsiteY1" fmla="*/ 1200395 h 1298366"/>
                <a:gd name="connsiteX2" fmla="*/ 424543 w 1023257"/>
                <a:gd name="connsiteY2" fmla="*/ 884709 h 1298366"/>
                <a:gd name="connsiteX3" fmla="*/ 500743 w 1023257"/>
                <a:gd name="connsiteY3" fmla="*/ 166252 h 1298366"/>
                <a:gd name="connsiteX4" fmla="*/ 620486 w 1023257"/>
                <a:gd name="connsiteY4" fmla="*/ 79166 h 1298366"/>
                <a:gd name="connsiteX5" fmla="*/ 740229 w 1023257"/>
                <a:gd name="connsiteY5" fmla="*/ 1135081 h 1298366"/>
                <a:gd name="connsiteX6" fmla="*/ 1023257 w 1023257"/>
                <a:gd name="connsiteY6" fmla="*/ 1298366 h 129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257" h="1298366">
                  <a:moveTo>
                    <a:pt x="0" y="1265709"/>
                  </a:moveTo>
                  <a:cubicBezTo>
                    <a:pt x="144236" y="1264802"/>
                    <a:pt x="288472" y="1263895"/>
                    <a:pt x="359229" y="1200395"/>
                  </a:cubicBezTo>
                  <a:cubicBezTo>
                    <a:pt x="429986" y="1136895"/>
                    <a:pt x="400957" y="1057066"/>
                    <a:pt x="424543" y="884709"/>
                  </a:cubicBezTo>
                  <a:cubicBezTo>
                    <a:pt x="448129" y="712352"/>
                    <a:pt x="468086" y="300509"/>
                    <a:pt x="500743" y="166252"/>
                  </a:cubicBezTo>
                  <a:cubicBezTo>
                    <a:pt x="533400" y="31995"/>
                    <a:pt x="580572" y="-82305"/>
                    <a:pt x="620486" y="79166"/>
                  </a:cubicBezTo>
                  <a:cubicBezTo>
                    <a:pt x="660400" y="240637"/>
                    <a:pt x="673101" y="931881"/>
                    <a:pt x="740229" y="1135081"/>
                  </a:cubicBezTo>
                  <a:cubicBezTo>
                    <a:pt x="807357" y="1338281"/>
                    <a:pt x="976086" y="1265709"/>
                    <a:pt x="1023257" y="129836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5" name="Groupe 34"/>
            <p:cNvGrpSpPr/>
            <p:nvPr/>
          </p:nvGrpSpPr>
          <p:grpSpPr>
            <a:xfrm>
              <a:off x="2014172" y="4884786"/>
              <a:ext cx="2747570" cy="1911583"/>
              <a:chOff x="2014172" y="4884786"/>
              <a:chExt cx="2747570" cy="1911583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2445935" y="4890260"/>
                <a:ext cx="2156947" cy="1609483"/>
                <a:chOff x="2631077" y="2468083"/>
                <a:chExt cx="2156947" cy="1609483"/>
              </a:xfrm>
            </p:grpSpPr>
            <p:cxnSp>
              <p:nvCxnSpPr>
                <p:cNvPr id="65" name="Connecteur droit avec flèche 64"/>
                <p:cNvCxnSpPr/>
                <p:nvPr/>
              </p:nvCxnSpPr>
              <p:spPr>
                <a:xfrm>
                  <a:off x="2631077" y="4077566"/>
                  <a:ext cx="215694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avec flèche 65"/>
                <p:cNvCxnSpPr/>
                <p:nvPr/>
              </p:nvCxnSpPr>
              <p:spPr>
                <a:xfrm flipV="1">
                  <a:off x="2631077" y="2468083"/>
                  <a:ext cx="0" cy="160948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ZoneTexte 60"/>
              <p:cNvSpPr txBox="1"/>
              <p:nvPr/>
            </p:nvSpPr>
            <p:spPr>
              <a:xfrm>
                <a:off x="3806193" y="5981100"/>
                <a:ext cx="9555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Masse invariante</a:t>
                </a: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2014172" y="4884786"/>
                <a:ext cx="1189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Nb d’événements</a:t>
                </a: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>
                <a:off x="3757674" y="4960159"/>
                <a:ext cx="0" cy="15395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>
                <a:off x="3386418" y="6488592"/>
                <a:ext cx="8322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</a:rPr>
                  <a:t>125 </a:t>
                </a:r>
                <a:r>
                  <a:rPr lang="fr-FR" sz="1400" dirty="0" err="1">
                    <a:solidFill>
                      <a:srgbClr val="FF0000"/>
                    </a:solidFill>
                  </a:rPr>
                  <a:t>GeV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54" name="Image 53" descr="20160225_1634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61728" r="5324" b="4012"/>
          <a:stretch/>
        </p:blipFill>
        <p:spPr>
          <a:xfrm>
            <a:off x="-28203" y="3344349"/>
            <a:ext cx="9172204" cy="27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/>
              <a:t>A quoi ressemblent vos résultats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Les résultats seront disponibles ici: </a:t>
            </a:r>
          </a:p>
          <a:p>
            <a:pPr lvl="1"/>
            <a:r>
              <a:rPr lang="fr-FR" dirty="0">
                <a:solidFill>
                  <a:schemeClr val="bg1"/>
                </a:solidFill>
                <a:hlinkClick r:id="rId2"/>
              </a:rPr>
              <a:t>http://cernmasterclass.uio.no/OPloT/tutorPage.php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fr-FR" dirty="0">
                <a:solidFill>
                  <a:schemeClr val="bg1"/>
                </a:solidFill>
                <a:hlinkClick r:id="rId3"/>
              </a:rPr>
              <a:t>http://cernmasterclass.uio.no/OPloT/plot.php?Action=Summary&amp;Combo=ThisInstAndDate&amp;selectedInst=1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Je pourrai aussi aller chercher les résultats regroupés avec les autres instituts là: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  <a:hlinkClick r:id="rId4"/>
              </a:rPr>
              <a:t>http://cernmasterclass.uio.no/OPloT/combinationPage.php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782763"/>
            <a:ext cx="3048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Félicitation !</a:t>
            </a:r>
          </a:p>
        </p:txBody>
      </p:sp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47594" y="858815"/>
            <a:ext cx="7343875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/>
              <a:t>Vous maîtrisez l’identification de différents types de particules traversant le détecteur ATLAS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Vous maîtrisez le concept de masse invariante….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dirty="0"/>
              <a:t>Ce qui vous a permis de: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Redécouvrir les mésons J/Psi, </a:t>
            </a:r>
            <a:r>
              <a:rPr lang="el-GR" dirty="0"/>
              <a:t>Υ</a:t>
            </a:r>
            <a:r>
              <a:rPr lang="fr-FR" dirty="0"/>
              <a:t> (Upsilon) et le boson Z et de mesurer leurs masses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Cherchez le boson de Higgs se désintégrant en 4 leptons ou deux photons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/>
              <a:t>Découvrir à quoi ressemblerait la recherche de particules « exotiques » et hypothétique tel que le Z’ et le Graviton</a:t>
            </a:r>
          </a:p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742950" lvl="1" indent="-285750">
              <a:buFont typeface="Arial"/>
              <a:buChar char="•"/>
            </a:pPr>
            <a:r>
              <a:rPr lang="fr-FR" dirty="0"/>
              <a:t>Tout cela à la manière d’ATLAS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60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6000" y="-93662"/>
            <a:ext cx="7917688" cy="1143000"/>
          </a:xfrm>
        </p:spPr>
        <p:txBody>
          <a:bodyPr>
            <a:noAutofit/>
          </a:bodyPr>
          <a:lstStyle/>
          <a:p>
            <a:r>
              <a:rPr lang="fr-FR" sz="2400" dirty="0"/>
              <a:t>Comparaison avec la collaboration ATLAS (ce que vous </a:t>
            </a:r>
            <a:r>
              <a:rPr lang="fr-FR" sz="2400" dirty="0" err="1"/>
              <a:t>aurriez</a:t>
            </a:r>
            <a:r>
              <a:rPr lang="fr-FR" sz="2400" dirty="0"/>
              <a:t> obtenu avec un peu plus de temps ;-)</a:t>
            </a:r>
          </a:p>
        </p:txBody>
      </p:sp>
      <p:pic>
        <p:nvPicPr>
          <p:cNvPr id="4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7" y="890433"/>
            <a:ext cx="3418776" cy="1778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57"/>
          <p:cNvSpPr txBox="1">
            <a:spLocks noGrp="1"/>
          </p:cNvSpPr>
          <p:nvPr>
            <p:ph type="ftr" idx="11"/>
          </p:nvPr>
        </p:nvSpPr>
        <p:spPr>
          <a:xfrm>
            <a:off x="2549525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7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4807"/>
            <a:ext cx="3540123" cy="176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970232"/>
            <a:ext cx="3571874" cy="1780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/>
          <p:nvPr/>
        </p:nvSpPr>
        <p:spPr>
          <a:xfrm>
            <a:off x="2197455" y="1856052"/>
            <a:ext cx="745509" cy="365257"/>
          </a:xfrm>
          <a:prstGeom prst="wedgeEllipseCallout">
            <a:avLst>
              <a:gd name="adj1" fmla="val 38839"/>
              <a:gd name="adj2" fmla="val 8303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Z’ (MC)</a:t>
            </a:r>
          </a:p>
        </p:txBody>
      </p:sp>
      <p:sp>
        <p:nvSpPr>
          <p:cNvPr id="12" name="Shape 163"/>
          <p:cNvSpPr/>
          <p:nvPr/>
        </p:nvSpPr>
        <p:spPr>
          <a:xfrm>
            <a:off x="2053082" y="1119337"/>
            <a:ext cx="440999" cy="176400"/>
          </a:xfrm>
          <a:prstGeom prst="wedgeEllipseCallout">
            <a:avLst>
              <a:gd name="adj1" fmla="val -45958"/>
              <a:gd name="adj2" fmla="val 93905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 </a:t>
            </a:r>
          </a:p>
        </p:txBody>
      </p:sp>
      <p:sp>
        <p:nvSpPr>
          <p:cNvPr id="13" name="Shape 164"/>
          <p:cNvSpPr/>
          <p:nvPr/>
        </p:nvSpPr>
        <p:spPr>
          <a:xfrm>
            <a:off x="1019353" y="2120191"/>
            <a:ext cx="455787" cy="24970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Υ</a:t>
            </a:r>
          </a:p>
        </p:txBody>
      </p:sp>
      <p:sp>
        <p:nvSpPr>
          <p:cNvPr id="14" name="Shape 165"/>
          <p:cNvSpPr/>
          <p:nvPr/>
        </p:nvSpPr>
        <p:spPr>
          <a:xfrm>
            <a:off x="295100" y="1883073"/>
            <a:ext cx="657578" cy="337456"/>
          </a:xfrm>
          <a:prstGeom prst="wedgeEllipseCallout">
            <a:avLst>
              <a:gd name="adj1" fmla="val 6557"/>
              <a:gd name="adj2" fmla="val 83028"/>
            </a:avLst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J/</a:t>
            </a:r>
            <a:r>
              <a:rPr lang="en-GB" sz="1400">
                <a:solidFill>
                  <a:srgbClr val="0000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</a:p>
        </p:txBody>
      </p:sp>
      <p:sp>
        <p:nvSpPr>
          <p:cNvPr id="15" name="Shape 166"/>
          <p:cNvSpPr/>
          <p:nvPr/>
        </p:nvSpPr>
        <p:spPr>
          <a:xfrm>
            <a:off x="2431541" y="1554129"/>
            <a:ext cx="1057894" cy="301922"/>
          </a:xfrm>
          <a:prstGeom prst="wedgeEllipseCallout">
            <a:avLst>
              <a:gd name="adj1" fmla="val 13738"/>
              <a:gd name="adj2" fmla="val 219185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sz="105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Graviton (MC)</a:t>
            </a:r>
          </a:p>
        </p:txBody>
      </p:sp>
      <p:cxnSp>
        <p:nvCxnSpPr>
          <p:cNvPr id="16" name="Shape 167"/>
          <p:cNvCxnSpPr/>
          <p:nvPr/>
        </p:nvCxnSpPr>
        <p:spPr>
          <a:xfrm>
            <a:off x="1105412" y="3536805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" name="Shape 168"/>
          <p:cNvCxnSpPr/>
          <p:nvPr/>
        </p:nvCxnSpPr>
        <p:spPr>
          <a:xfrm>
            <a:off x="1518180" y="5368087"/>
            <a:ext cx="0" cy="46046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18" name="Shape 1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498" y="4981858"/>
            <a:ext cx="2618099" cy="187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9498" y="838810"/>
            <a:ext cx="2623200" cy="189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9498" y="2744850"/>
            <a:ext cx="2618099" cy="220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hape 172"/>
          <p:cNvCxnSpPr/>
          <p:nvPr/>
        </p:nvCxnSpPr>
        <p:spPr>
          <a:xfrm>
            <a:off x="4468089" y="3105150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" name="Shape 173"/>
          <p:cNvCxnSpPr/>
          <p:nvPr/>
        </p:nvCxnSpPr>
        <p:spPr>
          <a:xfrm>
            <a:off x="4951050" y="5674519"/>
            <a:ext cx="0" cy="4605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ZoneTexte 8"/>
          <p:cNvSpPr txBox="1"/>
          <p:nvPr/>
        </p:nvSpPr>
        <p:spPr>
          <a:xfrm>
            <a:off x="6782184" y="1307471"/>
            <a:ext cx="20988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2400" dirty="0"/>
              <a:t>ou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961169" y="2941673"/>
            <a:ext cx="1740848" cy="188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/>
              <a:t>e</a:t>
            </a:r>
            <a:r>
              <a:rPr lang="fr-FR" sz="3200" baseline="30000" dirty="0" err="1"/>
              <a:t>+</a:t>
            </a:r>
            <a:r>
              <a:rPr lang="fr-FR" sz="3200" dirty="0" err="1"/>
              <a:t>e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r>
              <a:rPr lang="fr-FR" sz="2400" dirty="0"/>
              <a:t>ou</a:t>
            </a:r>
          </a:p>
          <a:p>
            <a:pPr algn="ctr">
              <a:lnSpc>
                <a:spcPct val="70000"/>
              </a:lnSpc>
            </a:pP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  <a:r>
              <a:rPr lang="fr-FR" sz="3200" dirty="0"/>
              <a:t> 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 err="1"/>
              <a:t>+</a:t>
            </a:r>
            <a:r>
              <a:rPr lang="fr-FR" sz="3200" dirty="0" err="1">
                <a:latin typeface="Symbol" charset="2"/>
                <a:cs typeface="Symbol" charset="2"/>
              </a:rPr>
              <a:t>m</a:t>
            </a:r>
            <a:r>
              <a:rPr lang="fr-FR" sz="3200" baseline="30000" dirty="0"/>
              <a:t>-</a:t>
            </a:r>
          </a:p>
          <a:p>
            <a:pPr algn="ctr">
              <a:lnSpc>
                <a:spcPct val="70000"/>
              </a:lnSpc>
            </a:pPr>
            <a:endParaRPr lang="fr-FR" sz="3200" baseline="30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7570544" y="5444547"/>
            <a:ext cx="5220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>
                <a:latin typeface="Symbol" charset="2"/>
                <a:cs typeface="Symbol" charset="2"/>
              </a:rPr>
              <a:t>gg</a:t>
            </a:r>
            <a:endParaRPr lang="fr-FR" sz="3200" baseline="30000" dirty="0"/>
          </a:p>
        </p:txBody>
      </p:sp>
      <p:sp>
        <p:nvSpPr>
          <p:cNvPr id="3" name="ZoneTexte 2"/>
          <p:cNvSpPr txBox="1"/>
          <p:nvPr/>
        </p:nvSpPr>
        <p:spPr>
          <a:xfrm>
            <a:off x="1079500" y="3175000"/>
            <a:ext cx="83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38300" y="5080000"/>
            <a:ext cx="984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Higgs ???</a:t>
            </a:r>
          </a:p>
        </p:txBody>
      </p:sp>
    </p:spTree>
    <p:extLst>
      <p:ext uri="{BB962C8B-B14F-4D97-AF65-F5344CB8AC3E}">
        <p14:creationId xmlns:p14="http://schemas.microsoft.com/office/powerpoint/2010/main" val="202771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6"/>
          <p:cNvSpPr txBox="1">
            <a:spLocks/>
          </p:cNvSpPr>
          <p:nvPr/>
        </p:nvSpPr>
        <p:spPr>
          <a:xfrm>
            <a:off x="4710489" y="669175"/>
            <a:ext cx="4536333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status: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Z?: yes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Z’?  No – not yet</a:t>
            </a:r>
          </a:p>
          <a:p>
            <a:pPr marL="996696" lvl="2" indent="-234696">
              <a:spcBef>
                <a:spcPts val="360"/>
              </a:spcBef>
              <a:buSzPct val="100000"/>
              <a:buFont typeface="Noto Sans Symbols"/>
              <a:buChar char="◾"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Z’ must be heavier than 2 - 2.5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GeV</a:t>
            </a:r>
            <a:endParaRPr lang="en-GB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07"/>
          <p:cNvSpPr txBox="1">
            <a:spLocks noGrp="1"/>
          </p:cNvSpPr>
          <p:nvPr>
            <p:ph type="ftr" idx="11"/>
          </p:nvPr>
        </p:nvSpPr>
        <p:spPr>
          <a:xfrm>
            <a:off x="304564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sp>
        <p:nvSpPr>
          <p:cNvPr id="6" name="Shape 208"/>
          <p:cNvSpPr txBox="1"/>
          <p:nvPr/>
        </p:nvSpPr>
        <p:spPr>
          <a:xfrm>
            <a:off x="842417" y="804150"/>
            <a:ext cx="4141787" cy="11786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Y-a-t-</a:t>
            </a:r>
            <a:r>
              <a:rPr lang="en-GB" sz="200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en-GB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la nouvelle physique ?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exemple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nouveau boson Z’ ?</a:t>
            </a:r>
            <a:endParaRPr lang="en-GB"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Shape 209"/>
          <p:cNvGrpSpPr/>
          <p:nvPr/>
        </p:nvGrpSpPr>
        <p:grpSpPr>
          <a:xfrm>
            <a:off x="4865457" y="2289297"/>
            <a:ext cx="4045211" cy="3229524"/>
            <a:chOff x="4865457" y="2698516"/>
            <a:chExt cx="4045211" cy="3229524"/>
          </a:xfrm>
        </p:grpSpPr>
        <p:pic>
          <p:nvPicPr>
            <p:cNvPr id="8" name="Shape 2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865457" y="3106751"/>
              <a:ext cx="3933815" cy="28212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211"/>
            <p:cNvSpPr/>
            <p:nvPr/>
          </p:nvSpPr>
          <p:spPr>
            <a:xfrm>
              <a:off x="5566787" y="2698516"/>
              <a:ext cx="1148499" cy="520776"/>
            </a:xfrm>
            <a:prstGeom prst="wedgeEllipseCallout">
              <a:avLst>
                <a:gd name="adj1" fmla="val -39865"/>
                <a:gd name="adj2" fmla="val 70693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  <p:sp>
          <p:nvSpPr>
            <p:cNvPr id="10" name="Shape 212"/>
            <p:cNvSpPr/>
            <p:nvPr/>
          </p:nvSpPr>
          <p:spPr>
            <a:xfrm>
              <a:off x="8241742" y="4016380"/>
              <a:ext cx="668927" cy="710243"/>
            </a:xfrm>
            <a:prstGeom prst="wedgeEllipseCallout">
              <a:avLst>
                <a:gd name="adj1" fmla="val -101580"/>
                <a:gd name="adj2" fmla="val 4135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</p:grpSp>
      <p:grpSp>
        <p:nvGrpSpPr>
          <p:cNvPr id="11" name="Shape 213"/>
          <p:cNvGrpSpPr/>
          <p:nvPr/>
        </p:nvGrpSpPr>
        <p:grpSpPr>
          <a:xfrm>
            <a:off x="346545" y="2151961"/>
            <a:ext cx="4328026" cy="3366860"/>
            <a:chOff x="304212" y="2561180"/>
            <a:chExt cx="4328026" cy="3366860"/>
          </a:xfrm>
        </p:grpSpPr>
        <p:pic>
          <p:nvPicPr>
            <p:cNvPr id="12" name="Shape 2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4212" y="3106242"/>
              <a:ext cx="3931103" cy="2821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215"/>
            <p:cNvSpPr/>
            <p:nvPr/>
          </p:nvSpPr>
          <p:spPr>
            <a:xfrm>
              <a:off x="3679082" y="4012091"/>
              <a:ext cx="953157" cy="578556"/>
            </a:xfrm>
            <a:prstGeom prst="wedgeEllipseCallout">
              <a:avLst>
                <a:gd name="adj1" fmla="val -71566"/>
                <a:gd name="adj2" fmla="val 58962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8000"/>
                  </a:solidFill>
                  <a:latin typeface="Calibri"/>
                  <a:ea typeface="Calibri"/>
                  <a:cs typeface="Calibri"/>
                  <a:sym typeface="Calibri"/>
                </a:rPr>
                <a:t>Z’ MC</a:t>
              </a:r>
            </a:p>
          </p:txBody>
        </p:sp>
        <p:sp>
          <p:nvSpPr>
            <p:cNvPr id="14" name="Shape 216"/>
            <p:cNvSpPr/>
            <p:nvPr/>
          </p:nvSpPr>
          <p:spPr>
            <a:xfrm>
              <a:off x="971038" y="2561180"/>
              <a:ext cx="1204039" cy="655248"/>
            </a:xfrm>
            <a:prstGeom prst="wedgeEllipseCallout">
              <a:avLst>
                <a:gd name="adj1" fmla="val -35001"/>
                <a:gd name="adj2" fmla="val 78937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Z (data)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r>
                <a:rPr lang="en-GB" sz="1400">
                  <a:solidFill>
                    <a:srgbClr val="0000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GB" sz="1400" baseline="30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</a:p>
          </p:txBody>
        </p:sp>
      </p:grpSp>
      <p:sp>
        <p:nvSpPr>
          <p:cNvPr id="15" name="Shape 217"/>
          <p:cNvSpPr txBox="1"/>
          <p:nvPr/>
        </p:nvSpPr>
        <p:spPr>
          <a:xfrm>
            <a:off x="176685" y="5566455"/>
            <a:ext cx="8282212" cy="14255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the Invariant Mass technique you could</a:t>
            </a:r>
          </a:p>
          <a:p>
            <a:pPr marL="740664" marR="0" lvl="1" indent="-296164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Measure known particles </a:t>
            </a:r>
          </a:p>
          <a:p>
            <a:pPr marL="740664" marR="0" lvl="1" indent="-296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for new hypothetical particles –  Z’ or Gravitons, exactly like ATLAS does</a:t>
            </a:r>
          </a:p>
        </p:txBody>
      </p:sp>
      <p:sp>
        <p:nvSpPr>
          <p:cNvPr id="16" name="Shape 218"/>
          <p:cNvSpPr txBox="1"/>
          <p:nvPr/>
        </p:nvSpPr>
        <p:spPr>
          <a:xfrm>
            <a:off x="485422" y="163384"/>
            <a:ext cx="8229600" cy="570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Masse 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invariante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M(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400" b="1" i="0" u="none" strike="noStrike" cap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400" b="1" i="0" u="none" strike="noStrike" cap="none" baseline="30000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4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): ATLAS vs. Masterclasses</a:t>
            </a:r>
          </a:p>
        </p:txBody>
      </p:sp>
    </p:spTree>
    <p:extLst>
      <p:ext uri="{BB962C8B-B14F-4D97-AF65-F5344CB8AC3E}">
        <p14:creationId xmlns:p14="http://schemas.microsoft.com/office/powerpoint/2010/main" val="40294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24"/>
          <p:cNvSpPr txBox="1">
            <a:spLocks noGrp="1"/>
          </p:cNvSpPr>
          <p:nvPr>
            <p:ph type="title"/>
          </p:nvPr>
        </p:nvSpPr>
        <p:spPr>
          <a:xfrm>
            <a:off x="441325" y="131064"/>
            <a:ext cx="852813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1EDFF"/>
              </a:buClr>
              <a:buSzPct val="25000"/>
              <a:buFont typeface="Consolas"/>
              <a:buNone/>
            </a:pPr>
            <a:r>
              <a:rPr lang="en-GB" sz="3200" b="1" i="0" u="none" strike="noStrike" cap="none" dirty="0" err="1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Recherche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 du Higgs → 4</a:t>
            </a:r>
            <a:r>
              <a:rPr lang="en-GB" sz="3200" b="1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b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GB" sz="3200" b="1" i="0" u="none" strike="noStrike" cap="none" dirty="0">
                <a:solidFill>
                  <a:srgbClr val="800000"/>
                </a:solidFill>
                <a:latin typeface="Consolas"/>
                <a:ea typeface="Consolas"/>
                <a:cs typeface="Consolas"/>
                <a:sym typeface="Consolas"/>
              </a:rPr>
              <a:t>ATLAS vs. Masterclasses</a:t>
            </a:r>
          </a:p>
        </p:txBody>
      </p:sp>
      <p:sp>
        <p:nvSpPr>
          <p:cNvPr id="15" name="Shape 225"/>
          <p:cNvSpPr txBox="1">
            <a:spLocks/>
          </p:cNvSpPr>
          <p:nvPr/>
        </p:nvSpPr>
        <p:spPr>
          <a:xfrm>
            <a:off x="203200" y="1531144"/>
            <a:ext cx="3003550" cy="12787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11480" indent="-347980">
              <a:spcBef>
                <a:spcPts val="0"/>
              </a:spcBef>
              <a:buClr>
                <a:schemeClr val="lt2"/>
              </a:buClr>
              <a:buSzPct val="95000"/>
              <a:buFont typeface="Noto Sans Symbols"/>
              <a:buChar char="▪"/>
            </a:pPr>
            <a:r>
              <a:rPr lang="en-GB" sz="2400" dirty="0">
                <a:latin typeface="Calibri"/>
                <a:ea typeface="Calibri"/>
                <a:cs typeface="Calibri"/>
                <a:sym typeface="Calibri"/>
              </a:rPr>
              <a:t>ATLAS results  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H → ZZ* → 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 err="1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2000" dirty="0" err="1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GB" sz="2000" baseline="30000" dirty="0"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740664" lvl="1" indent="-296164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▫"/>
            </a:pP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25.3 fb</a:t>
            </a:r>
            <a:r>
              <a:rPr lang="en-GB" sz="2000" baseline="30000" dirty="0"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" name="Shape 226"/>
          <p:cNvSpPr txBox="1">
            <a:spLocks noGrp="1"/>
          </p:cNvSpPr>
          <p:nvPr>
            <p:ph type="ftr" idx="11"/>
          </p:nvPr>
        </p:nvSpPr>
        <p:spPr>
          <a:xfrm>
            <a:off x="831929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zPath@IMC 2016</a:t>
            </a:r>
          </a:p>
        </p:txBody>
      </p:sp>
      <p:pic>
        <p:nvPicPr>
          <p:cNvPr id="17" name="Shape 2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706135"/>
            <a:ext cx="3754904" cy="36025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Shape 228"/>
          <p:cNvGrpSpPr/>
          <p:nvPr/>
        </p:nvGrpSpPr>
        <p:grpSpPr>
          <a:xfrm>
            <a:off x="7024255" y="44312"/>
            <a:ext cx="2024576" cy="1889462"/>
            <a:chOff x="4885137" y="778725"/>
            <a:chExt cx="2274680" cy="2122297"/>
          </a:xfrm>
        </p:grpSpPr>
        <p:pic>
          <p:nvPicPr>
            <p:cNvPr id="19" name="Shape 2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44246" y="914400"/>
              <a:ext cx="1942352" cy="1986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230"/>
            <p:cNvSpPr txBox="1"/>
            <p:nvPr/>
          </p:nvSpPr>
          <p:spPr>
            <a:xfrm>
              <a:off x="4885137" y="778725"/>
              <a:ext cx="2274680" cy="9272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411480" marR="0" lvl="0" indent="-34798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M(ee</a:t>
              </a:r>
              <a:r>
                <a:rPr lang="en-GB" sz="1800">
                  <a:solidFill>
                    <a:srgbClr val="FFFF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μμ</a:t>
              </a:r>
              <a:r>
                <a:rPr lang="en-GB" sz="1800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)=123 GeV</a:t>
              </a:r>
            </a:p>
          </p:txBody>
        </p:sp>
      </p:grpSp>
      <p:pic>
        <p:nvPicPr>
          <p:cNvPr id="2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1058" y="3077876"/>
            <a:ext cx="5322942" cy="2649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3"/>
          <p:cNvCxnSpPr/>
          <p:nvPr/>
        </p:nvCxnSpPr>
        <p:spPr>
          <a:xfrm rot="5400000">
            <a:off x="4698205" y="3924807"/>
            <a:ext cx="317500" cy="158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9561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1837</TotalTime>
  <Words>1082</Words>
  <Application>Microsoft Macintosh PowerPoint</Application>
  <PresentationFormat>Affichage à l'écran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Consolas</vt:lpstr>
      <vt:lpstr>Corbel</vt:lpstr>
      <vt:lpstr>Gill Sans MT</vt:lpstr>
      <vt:lpstr>Noto Sans Symbols</vt:lpstr>
      <vt:lpstr>Symbol</vt:lpstr>
      <vt:lpstr>Verdana</vt:lpstr>
      <vt:lpstr>Wingdings</vt:lpstr>
      <vt:lpstr>Wingdings 2</vt:lpstr>
      <vt:lpstr>Solstice</vt:lpstr>
      <vt:lpstr>Présentation PowerPoint</vt:lpstr>
      <vt:lpstr>Rappel des objectifs</vt:lpstr>
      <vt:lpstr>Mais c’est pas si simple !</vt:lpstr>
      <vt:lpstr>Comment étudier les bosons  Z et Higgs ?</vt:lpstr>
      <vt:lpstr>A quoi ressemblent vos résultats ?</vt:lpstr>
      <vt:lpstr>Félicitation !</vt:lpstr>
      <vt:lpstr>Comparaison avec la collaboration ATLAS (ce que vous aurriez obtenu avec un peu plus de temps ;-)</vt:lpstr>
      <vt:lpstr>Présentation PowerPoint</vt:lpstr>
      <vt:lpstr>Recherche du Higgs → 4l ATLAS vs. Masterclasses</vt:lpstr>
      <vt:lpstr>Recherche H → γγ: ATLAS vs. Masterclasses</vt:lpstr>
      <vt:lpstr>Nouvelle particule Nouvelle physique ?</vt:lpstr>
      <vt:lpstr>Présentation PowerPoint</vt:lpstr>
      <vt:lpstr>Présentation PowerPoint</vt:lpstr>
      <vt:lpstr>Présentation PowerPoint</vt:lpstr>
      <vt:lpstr>Présentation PowerPoint</vt:lpstr>
      <vt:lpstr>Backup</vt:lpstr>
      <vt:lpstr>Datasets: ATLAS real pp-data from 2012 at 8 TeV </vt:lpstr>
      <vt:lpstr>Etude des événements avec une paire de leptons </vt:lpstr>
      <vt:lpstr>Etude des événements avec deux photons</vt:lpstr>
      <vt:lpstr>Etude des événements avec quatre leptons</vt:lpstr>
      <vt:lpstr>Mais c’est pas si simple 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Microsoft Office User</cp:lastModifiedBy>
  <cp:revision>178</cp:revision>
  <cp:lastPrinted>2022-03-11T10:35:01Z</cp:lastPrinted>
  <dcterms:created xsi:type="dcterms:W3CDTF">2015-12-02T16:46:00Z</dcterms:created>
  <dcterms:modified xsi:type="dcterms:W3CDTF">2022-03-11T11:12:42Z</dcterms:modified>
</cp:coreProperties>
</file>