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4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9144000" cy="6858000" type="screen4x3"/>
  <p:notesSz cx="6743700" cy="9855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5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153"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154"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15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15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15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D096BAA2-BEB9-404C-AD51-FE78387523FD}"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324D709-1995-47F2-9874-C5380EB7FD38}" type="slidenum">
              <a:rPr lang="fr-FR" sz="1200" b="0" strike="noStrike" spc="-1">
                <a:solidFill>
                  <a:srgbClr val="000000"/>
                </a:solidFill>
                <a:latin typeface="+mn-lt"/>
              </a:rPr>
              <a:t>3</a:t>
            </a:fld>
            <a:endParaRPr lang="fr-FR" sz="1200" b="0" strike="noStrike" spc="-1">
              <a:latin typeface="Arial"/>
            </a:endParaRPr>
          </a:p>
        </p:txBody>
      </p:sp>
      <p:sp>
        <p:nvSpPr>
          <p:cNvPr id="772" name="PlaceHolder 1"/>
          <p:cNvSpPr>
            <a:spLocks noGrp="1" noRot="1" noChangeAspect="1"/>
          </p:cNvSpPr>
          <p:nvPr>
            <p:ph type="sldImg"/>
          </p:nvPr>
        </p:nvSpPr>
        <p:spPr>
          <a:xfrm>
            <a:off x="911225" y="739775"/>
            <a:ext cx="4926013" cy="3694113"/>
          </a:xfrm>
          <a:prstGeom prst="rect">
            <a:avLst/>
          </a:prstGeom>
        </p:spPr>
      </p:sp>
      <p:sp>
        <p:nvSpPr>
          <p:cNvPr id="773" name="PlaceHolder 2"/>
          <p:cNvSpPr>
            <a:spLocks noGrp="1"/>
          </p:cNvSpPr>
          <p:nvPr>
            <p:ph type="body"/>
          </p:nvPr>
        </p:nvSpPr>
        <p:spPr>
          <a:xfrm>
            <a:off x="900000" y="4678200"/>
            <a:ext cx="4942440" cy="4435920"/>
          </a:xfrm>
          <a:prstGeom prst="rect">
            <a:avLst/>
          </a:prstGeom>
        </p:spPr>
        <p:txBody>
          <a:bodyPr lIns="87480" tIns="43920" rIns="87480" bIns="43920">
            <a:noAutofit/>
          </a:bodyPr>
          <a:lstStyle/>
          <a:p>
            <a:pPr marL="216000" indent="-215280">
              <a:lnSpc>
                <a:spcPct val="100000"/>
              </a:lnSpc>
              <a:tabLst>
                <a:tab pos="0" algn="l"/>
              </a:tabLst>
            </a:pPr>
            <a:r>
              <a:rPr lang="fr-FR" sz="2000" b="0" strike="noStrike" spc="-1">
                <a:latin typeface="Arial"/>
              </a:rPr>
              <a:t>Le service informatique est l’un des services du laboratoire dont la mission est non seulement d’assurer un support aux chercheurs du laboratoire, que ce soient les expérimentateurs ou les théoriciens,  mais également aux autres services du laboratoire: administration, bibliothèque, électronique et mécanique.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908050" y="739775"/>
            <a:ext cx="4926013" cy="3694113"/>
          </a:xfrm>
          <a:prstGeom prst="rect">
            <a:avLst/>
          </a:prstGeom>
        </p:spPr>
      </p:sp>
      <p:sp>
        <p:nvSpPr>
          <p:cNvPr id="775" name="PlaceHolder 2"/>
          <p:cNvSpPr>
            <a:spLocks noGrp="1"/>
          </p:cNvSpPr>
          <p:nvPr>
            <p:ph type="body"/>
          </p:nvPr>
        </p:nvSpPr>
        <p:spPr>
          <a:xfrm>
            <a:off x="674280" y="4681080"/>
            <a:ext cx="5393880" cy="4433760"/>
          </a:xfrm>
          <a:prstGeom prst="rect">
            <a:avLst/>
          </a:prstGeom>
        </p:spPr>
        <p:txBody>
          <a:bodyPr lIns="0" tIns="0" rIns="0" bIns="0">
            <a:normAutofit/>
          </a:bodyPr>
          <a:lstStyle/>
          <a:p>
            <a:endParaRPr lang="fr-FR" sz="2000" b="0" strike="noStrike" spc="-1">
              <a:latin typeface="Arial"/>
            </a:endParaRPr>
          </a:p>
        </p:txBody>
      </p:sp>
      <p:sp>
        <p:nvSpPr>
          <p:cNvPr id="776" name="Espace réservé de la date 3"/>
          <p:cNvSpPr/>
          <p:nvPr/>
        </p:nvSpPr>
        <p:spPr>
          <a:xfrm>
            <a:off x="3819960" y="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fld id="{3A2F4F4D-1A77-4751-9AEA-ADD1B31C5BE2}" type="datetime1">
              <a:rPr lang="fr-FR" sz="1200" b="0" strike="noStrike" spc="-1">
                <a:solidFill>
                  <a:srgbClr val="000000"/>
                </a:solidFill>
                <a:latin typeface="+mn-lt"/>
                <a:ea typeface="+mn-ea"/>
              </a:rPr>
              <a:t>16/11/2021</a:t>
            </a:fld>
            <a:endParaRPr lang="fr-FR" sz="1200" b="0" strike="noStrike" spc="-1">
              <a:latin typeface="Arial"/>
            </a:endParaRPr>
          </a:p>
        </p:txBody>
      </p:sp>
      <p:sp>
        <p:nvSpPr>
          <p:cNvPr id="777" name="Espace réservé du pied de page 4"/>
          <p:cNvSpPr/>
          <p:nvPr/>
        </p:nvSpPr>
        <p:spPr>
          <a:xfrm>
            <a:off x="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100000"/>
              </a:lnSpc>
            </a:pPr>
            <a:r>
              <a:rPr lang="fr-FR" sz="1200" b="0" strike="noStrike" spc="-1">
                <a:solidFill>
                  <a:srgbClr val="000000"/>
                </a:solidFill>
                <a:latin typeface="+mn-lt"/>
                <a:ea typeface="+mn-ea"/>
              </a:rPr>
              <a:t>Entrez votre nom</a:t>
            </a:r>
            <a:endParaRPr lang="fr-FR" sz="1200" b="0" strike="noStrike" spc="-1">
              <a:latin typeface="Arial"/>
            </a:endParaRPr>
          </a:p>
        </p:txBody>
      </p:sp>
      <p:sp>
        <p:nvSpPr>
          <p:cNvPr id="778" name="Espace réservé du numéro de diapositive 5"/>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2D38DB5-8914-4947-A189-852E0D1D8F32}" type="slidenum">
              <a:rPr lang="fr-FR" sz="1200" b="0" strike="noStrike" spc="-1">
                <a:solidFill>
                  <a:srgbClr val="000000"/>
                </a:solidFill>
                <a:latin typeface="+mn-lt"/>
                <a:ea typeface="+mn-ea"/>
              </a:rPr>
              <a:t>10</a:t>
            </a:fld>
            <a:endParaRPr lang="fr-FR"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 Box 2"/>
          <p:cNvSpPr/>
          <p:nvPr/>
        </p:nvSpPr>
        <p:spPr>
          <a:xfrm>
            <a:off x="1123920" y="749520"/>
            <a:ext cx="4494600" cy="36946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780" name="PlaceHolder 1"/>
          <p:cNvSpPr>
            <a:spLocks noGrp="1"/>
          </p:cNvSpPr>
          <p:nvPr>
            <p:ph type="body"/>
          </p:nvPr>
        </p:nvSpPr>
        <p:spPr>
          <a:xfrm>
            <a:off x="674280" y="4681080"/>
            <a:ext cx="5390640" cy="4433760"/>
          </a:xfrm>
          <a:prstGeom prst="rect">
            <a:avLst/>
          </a:prstGeom>
        </p:spPr>
        <p:txBody>
          <a:bodyPr lIns="0" tIns="0" rIns="0" bIns="0" anchor="ctr">
            <a:noAutofit/>
          </a:bodyPr>
          <a:lstStyle/>
          <a:p>
            <a:endParaRPr lang="fr-FR"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840C117-128F-42C8-8F39-9A8D51A453D8}" type="slidenum">
              <a:rPr lang="fr-FR" sz="1200" b="0" strike="noStrike" spc="-1">
                <a:solidFill>
                  <a:srgbClr val="000000"/>
                </a:solidFill>
                <a:latin typeface="+mn-lt"/>
              </a:rPr>
              <a:t>15</a:t>
            </a:fld>
            <a:endParaRPr lang="fr-FR" sz="1200" b="0" strike="noStrike" spc="-1">
              <a:latin typeface="Arial"/>
            </a:endParaRPr>
          </a:p>
        </p:txBody>
      </p:sp>
      <p:sp>
        <p:nvSpPr>
          <p:cNvPr id="782" name="PlaceHolder 1"/>
          <p:cNvSpPr>
            <a:spLocks noGrp="1" noRot="1" noChangeAspect="1"/>
          </p:cNvSpPr>
          <p:nvPr>
            <p:ph type="sldImg"/>
          </p:nvPr>
        </p:nvSpPr>
        <p:spPr>
          <a:xfrm>
            <a:off x="911225" y="739775"/>
            <a:ext cx="4926013" cy="3694113"/>
          </a:xfrm>
          <a:prstGeom prst="rect">
            <a:avLst/>
          </a:prstGeom>
        </p:spPr>
      </p:sp>
      <p:sp>
        <p:nvSpPr>
          <p:cNvPr id="783" name="PlaceHolder 2"/>
          <p:cNvSpPr>
            <a:spLocks noGrp="1"/>
          </p:cNvSpPr>
          <p:nvPr>
            <p:ph type="body"/>
          </p:nvPr>
        </p:nvSpPr>
        <p:spPr>
          <a:xfrm>
            <a:off x="674280" y="4681080"/>
            <a:ext cx="5393880" cy="443376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Le soutien aux expériences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83162A0-22B4-420B-96F6-97F4948345D8}" type="slidenum">
              <a:rPr lang="fr-FR" sz="1200" b="0" strike="noStrike" spc="-1">
                <a:solidFill>
                  <a:srgbClr val="000000"/>
                </a:solidFill>
                <a:latin typeface="+mn-lt"/>
              </a:rPr>
              <a:t>17</a:t>
            </a:fld>
            <a:endParaRPr lang="fr-FR" sz="1200" b="0" strike="noStrike" spc="-1">
              <a:latin typeface="Arial"/>
            </a:endParaRPr>
          </a:p>
        </p:txBody>
      </p:sp>
      <p:sp>
        <p:nvSpPr>
          <p:cNvPr id="785" name="PlaceHolder 1"/>
          <p:cNvSpPr>
            <a:spLocks noGrp="1" noRot="1" noChangeAspect="1"/>
          </p:cNvSpPr>
          <p:nvPr>
            <p:ph type="sldImg"/>
          </p:nvPr>
        </p:nvSpPr>
        <p:spPr>
          <a:xfrm>
            <a:off x="911225" y="739775"/>
            <a:ext cx="4926013" cy="3694113"/>
          </a:xfrm>
          <a:prstGeom prst="rect">
            <a:avLst/>
          </a:prstGeom>
        </p:spPr>
      </p:sp>
      <p:sp>
        <p:nvSpPr>
          <p:cNvPr id="786" name="PlaceHolder 2"/>
          <p:cNvSpPr>
            <a:spLocks noGrp="1"/>
          </p:cNvSpPr>
          <p:nvPr>
            <p:ph type="body"/>
          </p:nvPr>
        </p:nvSpPr>
        <p:spPr>
          <a:xfrm>
            <a:off x="674280" y="4681080"/>
            <a:ext cx="5393880" cy="443376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Le soutien aux expériences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C07DFC-E64E-4812-A931-2F7FC0E9D056}" type="slidenum">
              <a:rPr lang="fr-FR" sz="1200" b="0" strike="noStrike" spc="-1">
                <a:solidFill>
                  <a:srgbClr val="000000"/>
                </a:solidFill>
                <a:latin typeface="+mn-lt"/>
              </a:rPr>
              <a:t>18</a:t>
            </a:fld>
            <a:endParaRPr lang="fr-FR" sz="1200" b="0" strike="noStrike" spc="-1">
              <a:latin typeface="Arial"/>
            </a:endParaRPr>
          </a:p>
        </p:txBody>
      </p:sp>
      <p:sp>
        <p:nvSpPr>
          <p:cNvPr id="788" name="PlaceHolder 1"/>
          <p:cNvSpPr>
            <a:spLocks noGrp="1" noRot="1" noChangeAspect="1"/>
          </p:cNvSpPr>
          <p:nvPr>
            <p:ph type="sldImg"/>
          </p:nvPr>
        </p:nvSpPr>
        <p:spPr>
          <a:xfrm>
            <a:off x="911225" y="739775"/>
            <a:ext cx="4926013" cy="3694113"/>
          </a:xfrm>
          <a:prstGeom prst="rect">
            <a:avLst/>
          </a:prstGeom>
        </p:spPr>
      </p:sp>
      <p:sp>
        <p:nvSpPr>
          <p:cNvPr id="789" name="PlaceHolder 2"/>
          <p:cNvSpPr>
            <a:spLocks noGrp="1"/>
          </p:cNvSpPr>
          <p:nvPr>
            <p:ph type="body"/>
          </p:nvPr>
        </p:nvSpPr>
        <p:spPr>
          <a:xfrm>
            <a:off x="674280" y="4681080"/>
            <a:ext cx="5393880" cy="443376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Le soutien aux expériences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502CCB3-9C30-476F-922F-A48BB46DFEFB}" type="slidenum">
              <a:rPr lang="fr-FR" sz="1200" b="0" strike="noStrike" spc="-1">
                <a:solidFill>
                  <a:srgbClr val="000000"/>
                </a:solidFill>
                <a:latin typeface="+mn-lt"/>
              </a:rPr>
              <a:t>23</a:t>
            </a:fld>
            <a:endParaRPr lang="fr-FR" sz="1200" b="0" strike="noStrike" spc="-1">
              <a:latin typeface="Arial"/>
            </a:endParaRPr>
          </a:p>
        </p:txBody>
      </p:sp>
      <p:sp>
        <p:nvSpPr>
          <p:cNvPr id="791" name="PlaceHolder 1"/>
          <p:cNvSpPr>
            <a:spLocks noGrp="1" noRot="1" noChangeAspect="1"/>
          </p:cNvSpPr>
          <p:nvPr>
            <p:ph type="sldImg"/>
          </p:nvPr>
        </p:nvSpPr>
        <p:spPr>
          <a:xfrm>
            <a:off x="912813" y="738188"/>
            <a:ext cx="4924425" cy="3694112"/>
          </a:xfrm>
          <a:prstGeom prst="rect">
            <a:avLst/>
          </a:prstGeom>
        </p:spPr>
      </p:sp>
      <p:sp>
        <p:nvSpPr>
          <p:cNvPr id="792" name="PlaceHolder 2"/>
          <p:cNvSpPr>
            <a:spLocks noGrp="1"/>
          </p:cNvSpPr>
          <p:nvPr>
            <p:ph type="body"/>
          </p:nvPr>
        </p:nvSpPr>
        <p:spPr>
          <a:xfrm>
            <a:off x="900000" y="4681440"/>
            <a:ext cx="4942440" cy="4434480"/>
          </a:xfrm>
          <a:prstGeom prst="rect">
            <a:avLst/>
          </a:prstGeom>
        </p:spPr>
        <p:txBody>
          <a:bodyPr lIns="90720" tIns="45360" rIns="90720" bIns="45360">
            <a:noAutofit/>
          </a:bodyPr>
          <a:lstStyle/>
          <a:p>
            <a:pPr marL="216000" indent="-215280">
              <a:lnSpc>
                <a:spcPct val="100000"/>
              </a:lnSpc>
              <a:spcBef>
                <a:spcPts val="300"/>
              </a:spcBef>
              <a:spcAft>
                <a:spcPts val="300"/>
              </a:spcAft>
              <a:tabLst>
                <a:tab pos="0" algn="l"/>
              </a:tabLst>
            </a:pPr>
            <a:r>
              <a:rPr lang="en-GB" sz="2000" b="0" strike="noStrike" spc="-1">
                <a:latin typeface="Arial"/>
              </a:rPr>
              <a:t>The EU-DataGrid proposes to rely upon emerging computational GRID technologies to build a new infrastructure for the implementation of scientific “collaboratories”, where researchers and scientists can perform their activities regardless geographical location, interact with colleagues, share and access data on a scale not previously attempted.</a:t>
            </a:r>
            <a:endParaRPr lang="fr-FR" sz="2000" b="0" strike="noStrike" spc="-1">
              <a:latin typeface="Arial"/>
            </a:endParaRPr>
          </a:p>
          <a:p>
            <a:pPr marL="216000" indent="-215280">
              <a:lnSpc>
                <a:spcPct val="100000"/>
              </a:lnSpc>
              <a:spcBef>
                <a:spcPts val="300"/>
              </a:spcBef>
              <a:spcAft>
                <a:spcPts val="300"/>
              </a:spcAft>
              <a:tabLst>
                <a:tab pos="0" algn="l"/>
              </a:tabLst>
            </a:pPr>
            <a:r>
              <a:rPr lang="en-GB" sz="2000" b="0" strike="noStrike" spc="-1">
                <a:latin typeface="Arial"/>
              </a:rPr>
              <a:t>The EU-DataGrid project aims to develop, implement and exploit a large-scale data and CPU-oriented computational GRID. This will allow to test the usability and effectiveness of unprecedented computing models, drawn from the requirements of high demanding scientific applications, on a large-scale geographically distributed testbed. The DataGrid is made of physical resources, such as networked data processing centres, and ”middleware” software that assures the access and the co-ordinated  usage of such resources. The project will develop the middleware software, in collaboration with some of the leading centres of competence in GRID technology, leveraging practice and experience from previous and current GRID initiatives in Europe and elsewhere.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Rectangle 7"/>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E66BD53-20CF-4A2F-B18E-AF1E273A99FA}" type="slidenum">
              <a:rPr lang="fr-FR" sz="1200" b="0" strike="noStrike" spc="-1">
                <a:solidFill>
                  <a:srgbClr val="000000"/>
                </a:solidFill>
                <a:latin typeface="+mn-lt"/>
              </a:rPr>
              <a:t>34</a:t>
            </a:fld>
            <a:endParaRPr lang="fr-FR" sz="1200" b="0" strike="noStrike" spc="-1">
              <a:latin typeface="Arial"/>
            </a:endParaRPr>
          </a:p>
        </p:txBody>
      </p:sp>
      <p:sp>
        <p:nvSpPr>
          <p:cNvPr id="794" name="PlaceHolder 1"/>
          <p:cNvSpPr>
            <a:spLocks noGrp="1" noRot="1" noChangeAspect="1"/>
          </p:cNvSpPr>
          <p:nvPr>
            <p:ph type="sldImg"/>
          </p:nvPr>
        </p:nvSpPr>
        <p:spPr>
          <a:xfrm>
            <a:off x="960438" y="760413"/>
            <a:ext cx="4875212" cy="3656012"/>
          </a:xfrm>
          <a:prstGeom prst="rect">
            <a:avLst/>
          </a:prstGeom>
        </p:spPr>
      </p:sp>
      <p:sp>
        <p:nvSpPr>
          <p:cNvPr id="795" name="PlaceHolder 2"/>
          <p:cNvSpPr>
            <a:spLocks noGrp="1"/>
          </p:cNvSpPr>
          <p:nvPr>
            <p:ph type="body"/>
          </p:nvPr>
        </p:nvSpPr>
        <p:spPr>
          <a:xfrm>
            <a:off x="915840" y="4645080"/>
            <a:ext cx="4964760" cy="4494600"/>
          </a:xfrm>
          <a:prstGeom prst="rect">
            <a:avLst/>
          </a:prstGeom>
        </p:spPr>
        <p:txBody>
          <a:bodyPr lIns="90720" tIns="45360" rIns="90720" bIns="45360">
            <a:noAutofit/>
          </a:bodyPr>
          <a:lstStyle/>
          <a:p>
            <a:endParaRPr lang="fr-FR"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noRot="1" noChangeAspect="1"/>
          </p:cNvSpPr>
          <p:nvPr>
            <p:ph type="sldImg"/>
          </p:nvPr>
        </p:nvSpPr>
        <p:spPr>
          <a:xfrm>
            <a:off x="908050" y="739775"/>
            <a:ext cx="4926013" cy="3694113"/>
          </a:xfrm>
          <a:prstGeom prst="rect">
            <a:avLst/>
          </a:prstGeom>
        </p:spPr>
      </p:sp>
      <p:sp>
        <p:nvSpPr>
          <p:cNvPr id="797" name="PlaceHolder 2"/>
          <p:cNvSpPr>
            <a:spLocks noGrp="1"/>
          </p:cNvSpPr>
          <p:nvPr>
            <p:ph type="body"/>
          </p:nvPr>
        </p:nvSpPr>
        <p:spPr>
          <a:xfrm>
            <a:off x="674280" y="4681080"/>
            <a:ext cx="5393880" cy="4433760"/>
          </a:xfrm>
          <a:prstGeom prst="rect">
            <a:avLst/>
          </a:prstGeom>
        </p:spPr>
        <p:txBody>
          <a:bodyPr lIns="0" tIns="0" rIns="0" bIns="0">
            <a:normAutofit/>
          </a:bodyPr>
          <a:lstStyle/>
          <a:p>
            <a:endParaRPr lang="fr-FR" sz="2000" b="0" strike="noStrike" spc="-1">
              <a:latin typeface="Arial"/>
            </a:endParaRPr>
          </a:p>
        </p:txBody>
      </p:sp>
      <p:sp>
        <p:nvSpPr>
          <p:cNvPr id="798" name="Slide Number Placeholder 3"/>
          <p:cNvSpPr/>
          <p:nvPr/>
        </p:nvSpPr>
        <p:spPr>
          <a:xfrm>
            <a:off x="3819960" y="9360720"/>
            <a:ext cx="2921040" cy="49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447368E-EF1C-4111-A8F2-1333C11D6F89}" type="slidenum">
              <a:rPr lang="en-GB" sz="1200" b="0" strike="noStrike" spc="-1">
                <a:solidFill>
                  <a:srgbClr val="000000"/>
                </a:solidFill>
                <a:latin typeface="+mn-lt"/>
                <a:ea typeface="+mn-ea"/>
              </a:rPr>
              <a:t>37</a:t>
            </a:fld>
            <a:endParaRPr lang="fr-FR"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28560" y="365040"/>
            <a:ext cx="7885800" cy="614052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28560" y="365040"/>
            <a:ext cx="7885800" cy="614052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28560" y="365040"/>
            <a:ext cx="7885800" cy="614052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28560" y="365040"/>
            <a:ext cx="7885800" cy="614052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28560" y="365040"/>
            <a:ext cx="7885800" cy="1324440"/>
          </a:xfrm>
          <a:prstGeom prst="rect">
            <a:avLst/>
          </a:prstGeom>
        </p:spPr>
        <p:txBody>
          <a:bodyPr lIns="0" tIns="0" rIns="0" bIns="0" anchor="ctr">
            <a:noAutofit/>
          </a:bodyPr>
          <a:lstStyle/>
          <a:p>
            <a:pPr algn="ctr"/>
            <a:endParaRPr lang="fr-FR"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28560" y="365040"/>
            <a:ext cx="7885800" cy="1324440"/>
          </a:xfrm>
          <a:prstGeom prst="rect">
            <a:avLst/>
          </a:prstGeom>
        </p:spPr>
        <p:txBody>
          <a:bodyPr lIns="0" tIns="0" rIns="0" bIns="0" anchor="ctr">
            <a:noAutofit/>
          </a:bodyPr>
          <a:lstStyle/>
          <a:p>
            <a:r>
              <a:rPr lang="fr-FR" sz="1800" b="0" strike="noStrike" spc="-1">
                <a:latin typeface="Arial"/>
              </a:rPr>
              <a:t>Cliquez pour éditer le format du texte-titre</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18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1800" b="0" strike="noStrike" spc="-1">
                <a:latin typeface="Arial"/>
              </a:rPr>
              <a:t>Second niveau de plan</a:t>
            </a:r>
          </a:p>
          <a:p>
            <a:pPr marL="1296000" lvl="2" indent="-288000">
              <a:spcBef>
                <a:spcPts val="850"/>
              </a:spcBef>
              <a:buClr>
                <a:srgbClr val="000000"/>
              </a:buClr>
              <a:buSzPct val="45000"/>
              <a:buFont typeface="Wingdings" charset="2"/>
              <a:buChar char=""/>
            </a:pPr>
            <a:r>
              <a:rPr lang="fr-FR" sz="1800" b="0" strike="noStrike" spc="-1">
                <a:latin typeface="Arial"/>
              </a:rPr>
              <a:t>Troisième niveau de plan</a:t>
            </a:r>
          </a:p>
          <a:p>
            <a:pPr marL="1728000" lvl="3" indent="-216000">
              <a:spcBef>
                <a:spcPts val="567"/>
              </a:spcBef>
              <a:buClr>
                <a:srgbClr val="000000"/>
              </a:buClr>
              <a:buSzPct val="75000"/>
              <a:buFont typeface="Symbol" charset="2"/>
              <a:buChar char=""/>
            </a:pPr>
            <a:r>
              <a:rPr lang="fr-FR" sz="18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18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1800" b="0" strike="noStrike" spc="-1">
                <a:latin typeface="Arial"/>
              </a:rPr>
              <a:t>Sixième niveau de plan</a:t>
            </a:r>
          </a:p>
          <a:p>
            <a:pPr marL="3024000" lvl="6" indent="-216000">
              <a:spcBef>
                <a:spcPts val="283"/>
              </a:spcBef>
              <a:buClr>
                <a:srgbClr val="000000"/>
              </a:buClr>
              <a:buSzPct val="45000"/>
              <a:buFont typeface="Wingdings" charset="2"/>
              <a:buChar char=""/>
            </a:pPr>
            <a:r>
              <a:rPr lang="fr-FR" sz="18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28560" y="365040"/>
            <a:ext cx="7885800" cy="1324440"/>
          </a:xfrm>
          <a:prstGeom prst="rect">
            <a:avLst/>
          </a:prstGeom>
        </p:spPr>
        <p:txBody>
          <a:bodyPr lIns="0" tIns="0" rIns="0" bIns="0" anchor="ctr">
            <a:noAutofit/>
          </a:bodyPr>
          <a:lstStyle/>
          <a:p>
            <a:r>
              <a:rPr lang="fr-FR" sz="1800" b="0" strike="noStrike" spc="-1">
                <a:latin typeface="Arial"/>
              </a:rPr>
              <a:t>Cliquez pour éditer le format du texte-titre</a:t>
            </a:r>
          </a:p>
        </p:txBody>
      </p:sp>
      <p:sp>
        <p:nvSpPr>
          <p:cNvPr id="11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wmf"/><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w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home.cern/fr/about/accelerators/large-hadron-collider"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hyperlink" Target="http://home.web.cern.ch/fr/about/computing/worldwide-lhc-computing-grid"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wmf"/><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0.wmf"/><Relationship Id="rId1" Type="http://schemas.openxmlformats.org/officeDocument/2006/relationships/slideLayout" Target="../slideLayouts/slideLayout13.xml"/><Relationship Id="rId6" Type="http://schemas.openxmlformats.org/officeDocument/2006/relationships/image" Target="../media/image81.wmf"/><Relationship Id="rId11" Type="http://schemas.openxmlformats.org/officeDocument/2006/relationships/image" Target="../media/image86.jpeg"/><Relationship Id="rId5" Type="http://schemas.openxmlformats.org/officeDocument/2006/relationships/image" Target="../media/image80.wmf"/><Relationship Id="rId10" Type="http://schemas.openxmlformats.org/officeDocument/2006/relationships/image" Target="../media/image85.wmf"/><Relationship Id="rId4" Type="http://schemas.openxmlformats.org/officeDocument/2006/relationships/image" Target="../media/image79.wmf"/><Relationship Id="rId9" Type="http://schemas.openxmlformats.org/officeDocument/2006/relationships/image" Target="../media/image84.wmf"/></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w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0.wmf"/><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image" Target="../media/image83.jpeg"/><Relationship Id="rId3" Type="http://schemas.openxmlformats.org/officeDocument/2006/relationships/image" Target="../media/image70.wmf"/><Relationship Id="rId7" Type="http://schemas.openxmlformats.org/officeDocument/2006/relationships/image" Target="../media/image87.jpeg"/><Relationship Id="rId12" Type="http://schemas.openxmlformats.org/officeDocument/2006/relationships/image" Target="../media/image82.jpeg"/><Relationship Id="rId2" Type="http://schemas.openxmlformats.org/officeDocument/2006/relationships/image" Target="../media/image86.jpeg"/><Relationship Id="rId1" Type="http://schemas.openxmlformats.org/officeDocument/2006/relationships/slideLayout" Target="../slideLayouts/slideLayout13.xml"/><Relationship Id="rId6" Type="http://schemas.openxmlformats.org/officeDocument/2006/relationships/image" Target="../media/image93.jpeg"/><Relationship Id="rId11" Type="http://schemas.openxmlformats.org/officeDocument/2006/relationships/image" Target="../media/image81.wmf"/><Relationship Id="rId5" Type="http://schemas.openxmlformats.org/officeDocument/2006/relationships/image" Target="../media/image92.jpeg"/><Relationship Id="rId15" Type="http://schemas.openxmlformats.org/officeDocument/2006/relationships/image" Target="../media/image85.wmf"/><Relationship Id="rId10" Type="http://schemas.openxmlformats.org/officeDocument/2006/relationships/image" Target="../media/image80.wmf"/><Relationship Id="rId4" Type="http://schemas.openxmlformats.org/officeDocument/2006/relationships/image" Target="../media/image91.jpeg"/><Relationship Id="rId9" Type="http://schemas.openxmlformats.org/officeDocument/2006/relationships/image" Target="../media/image79.wmf"/><Relationship Id="rId14" Type="http://schemas.openxmlformats.org/officeDocument/2006/relationships/image" Target="../media/image84.wmf"/></Relationships>
</file>

<file path=ppt/slides/_rels/slide32.xml.rels><?xml version="1.0" encoding="UTF-8" standalone="yes"?>
<Relationships xmlns="http://schemas.openxmlformats.org/package/2006/relationships"><Relationship Id="rId3" Type="http://schemas.openxmlformats.org/officeDocument/2006/relationships/hyperlink" Target="http://www.egi.eu/" TargetMode="External"/><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04.gi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2"/>
          <p:cNvSpPr/>
          <p:nvPr/>
        </p:nvSpPr>
        <p:spPr>
          <a:xfrm>
            <a:off x="1043640" y="1556640"/>
            <a:ext cx="7271640" cy="30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4000" b="1" strike="noStrike" spc="-1">
                <a:solidFill>
                  <a:srgbClr val="0070C0"/>
                </a:solidFill>
                <a:latin typeface="Arial Black"/>
                <a:ea typeface="DejaVu Sans"/>
              </a:rPr>
              <a:t>Service Informatique</a:t>
            </a:r>
            <a:r>
              <a:t/>
            </a:r>
            <a:br/>
            <a:r>
              <a:rPr lang="fr-FR" sz="4000" b="1" strike="noStrike" spc="-1">
                <a:solidFill>
                  <a:srgbClr val="0070C0"/>
                </a:solidFill>
                <a:latin typeface="Arial Black"/>
                <a:ea typeface="DejaVu Sans"/>
              </a:rPr>
              <a:t>LAPP</a:t>
            </a:r>
            <a:r>
              <a:t/>
            </a:r>
            <a:br/>
            <a:r>
              <a:t/>
            </a:r>
            <a:br/>
            <a:r>
              <a:rPr lang="fr-FR" sz="3100" b="0" strike="noStrike" spc="-1">
                <a:solidFill>
                  <a:srgbClr val="0070C0"/>
                </a:solidFill>
                <a:latin typeface="Arial Black"/>
                <a:ea typeface="DejaVu Sans"/>
              </a:rPr>
              <a:t>Présentation pour « stage 3</a:t>
            </a:r>
            <a:r>
              <a:rPr lang="fr-FR" sz="3100" b="0" strike="noStrike" spc="-1" baseline="33000">
                <a:solidFill>
                  <a:srgbClr val="0070C0"/>
                </a:solidFill>
                <a:latin typeface="Arial Black"/>
                <a:ea typeface="DejaVu Sans"/>
              </a:rPr>
              <a:t>ème </a:t>
            </a:r>
            <a:r>
              <a:rPr lang="fr-FR" sz="3100" b="0" strike="noStrike" spc="-1">
                <a:solidFill>
                  <a:srgbClr val="0070C0"/>
                </a:solidFill>
                <a:latin typeface="Arial Black"/>
                <a:ea typeface="DejaVu Sans"/>
              </a:rPr>
              <a:t>»</a:t>
            </a:r>
            <a:r>
              <a:t/>
            </a:r>
            <a:br/>
            <a:endParaRPr lang="fr-FR" sz="3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 Box 12"/>
          <p:cNvSpPr/>
          <p:nvPr/>
        </p:nvSpPr>
        <p:spPr>
          <a:xfrm>
            <a:off x="6790680" y="3556080"/>
            <a:ext cx="2158560" cy="3330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600" b="0" strike="noStrike" spc="-1">
                <a:solidFill>
                  <a:srgbClr val="000000"/>
                </a:solidFill>
                <a:latin typeface="Arial"/>
                <a:ea typeface="DejaVu Sans"/>
              </a:rPr>
              <a:t>Services d’impression</a:t>
            </a:r>
            <a:endParaRPr lang="fr-FR" sz="1600" b="0" strike="noStrike" spc="-1">
              <a:latin typeface="Arial"/>
            </a:endParaRPr>
          </a:p>
        </p:txBody>
      </p:sp>
      <p:sp>
        <p:nvSpPr>
          <p:cNvPr id="219" name="Text Box 14"/>
          <p:cNvSpPr/>
          <p:nvPr/>
        </p:nvSpPr>
        <p:spPr>
          <a:xfrm>
            <a:off x="0" y="4813200"/>
            <a:ext cx="3160440" cy="3330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0" strike="noStrike" spc="-1">
                <a:solidFill>
                  <a:srgbClr val="000000"/>
                </a:solidFill>
                <a:latin typeface="Arial"/>
                <a:ea typeface="DejaVu Sans"/>
              </a:rPr>
              <a:t>45 serveurs Linux / Windows</a:t>
            </a:r>
            <a:endParaRPr lang="fr-FR" sz="1600" b="0" strike="noStrike" spc="-1">
              <a:latin typeface="Arial"/>
            </a:endParaRPr>
          </a:p>
        </p:txBody>
      </p:sp>
      <p:sp>
        <p:nvSpPr>
          <p:cNvPr id="220" name="Text Box 19"/>
          <p:cNvSpPr/>
          <p:nvPr/>
        </p:nvSpPr>
        <p:spPr>
          <a:xfrm>
            <a:off x="7696440" y="1251000"/>
            <a:ext cx="802080" cy="3330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600" b="0" strike="noStrike" spc="-1">
                <a:solidFill>
                  <a:srgbClr val="000000"/>
                </a:solidFill>
                <a:latin typeface="Arial"/>
                <a:ea typeface="DejaVu Sans"/>
              </a:rPr>
              <a:t>Achats</a:t>
            </a:r>
            <a:endParaRPr lang="fr-FR" sz="1600" b="0" strike="noStrike" spc="-1">
              <a:latin typeface="Arial"/>
            </a:endParaRPr>
          </a:p>
        </p:txBody>
      </p:sp>
      <p:sp>
        <p:nvSpPr>
          <p:cNvPr id="221" name="Text Box 22"/>
          <p:cNvSpPr/>
          <p:nvPr/>
        </p:nvSpPr>
        <p:spPr>
          <a:xfrm>
            <a:off x="1497240" y="737640"/>
            <a:ext cx="3244320" cy="8197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0" strike="noStrike" spc="-1">
                <a:solidFill>
                  <a:srgbClr val="000000"/>
                </a:solidFill>
                <a:latin typeface="Arial"/>
                <a:ea typeface="DejaVu Sans"/>
              </a:rPr>
              <a:t>Postes clients</a:t>
            </a:r>
            <a:endParaRPr lang="fr-FR" sz="1600" b="0" strike="noStrike" spc="-1">
              <a:latin typeface="Arial"/>
            </a:endParaRPr>
          </a:p>
          <a:p>
            <a:pPr algn="ctr">
              <a:lnSpc>
                <a:spcPct val="100000"/>
              </a:lnSpc>
            </a:pPr>
            <a:r>
              <a:rPr lang="fr-FR" sz="1600" b="0" strike="noStrike" spc="-1">
                <a:solidFill>
                  <a:srgbClr val="000000"/>
                </a:solidFill>
                <a:latin typeface="Arial"/>
                <a:ea typeface="DejaVu Sans"/>
              </a:rPr>
              <a:t>135 fixes / 200 portables</a:t>
            </a:r>
            <a:endParaRPr lang="fr-FR" sz="1600" b="0" strike="noStrike" spc="-1">
              <a:latin typeface="Arial"/>
            </a:endParaRPr>
          </a:p>
          <a:p>
            <a:pPr algn="ctr">
              <a:lnSpc>
                <a:spcPct val="100000"/>
              </a:lnSpc>
            </a:pPr>
            <a:r>
              <a:rPr lang="fr-FR" sz="1600" b="0" strike="noStrike" spc="-1">
                <a:solidFill>
                  <a:srgbClr val="000000"/>
                </a:solidFill>
                <a:latin typeface="Arial"/>
                <a:ea typeface="DejaVu Sans"/>
              </a:rPr>
              <a:t>Windows 10 / Linux / Mac</a:t>
            </a:r>
            <a:endParaRPr lang="fr-FR" sz="1600" b="0" strike="noStrike" spc="-1">
              <a:latin typeface="Arial"/>
            </a:endParaRPr>
          </a:p>
        </p:txBody>
      </p:sp>
      <p:sp>
        <p:nvSpPr>
          <p:cNvPr id="222" name="Text Box 24"/>
          <p:cNvSpPr/>
          <p:nvPr/>
        </p:nvSpPr>
        <p:spPr>
          <a:xfrm>
            <a:off x="7643520" y="2937960"/>
            <a:ext cx="1343160" cy="3330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600" b="0" strike="noStrike" spc="-1">
                <a:solidFill>
                  <a:srgbClr val="000000"/>
                </a:solidFill>
                <a:latin typeface="Arial"/>
                <a:ea typeface="DejaVu Sans"/>
              </a:rPr>
              <a:t>Maintenance</a:t>
            </a:r>
            <a:endParaRPr lang="fr-FR" sz="1600" b="0" strike="noStrike" spc="-1">
              <a:latin typeface="Arial"/>
            </a:endParaRPr>
          </a:p>
        </p:txBody>
      </p:sp>
      <p:pic>
        <p:nvPicPr>
          <p:cNvPr id="223" name="Image 3"/>
          <p:cNvPicPr/>
          <p:nvPr/>
        </p:nvPicPr>
        <p:blipFill>
          <a:blip r:embed="rId3"/>
          <a:stretch/>
        </p:blipFill>
        <p:spPr>
          <a:xfrm>
            <a:off x="356040" y="3144240"/>
            <a:ext cx="2134800" cy="1600560"/>
          </a:xfrm>
          <a:prstGeom prst="rect">
            <a:avLst/>
          </a:prstGeom>
          <a:ln w="0">
            <a:noFill/>
          </a:ln>
        </p:spPr>
      </p:pic>
      <p:pic>
        <p:nvPicPr>
          <p:cNvPr id="224" name="Picture 4" descr="Résultat de recherche d'images pour &quot;commutateur téléphonique&quot;"/>
          <p:cNvPicPr/>
          <p:nvPr/>
        </p:nvPicPr>
        <p:blipFill>
          <a:blip r:embed="rId4"/>
          <a:stretch/>
        </p:blipFill>
        <p:spPr>
          <a:xfrm>
            <a:off x="6622560" y="5577120"/>
            <a:ext cx="1636560" cy="870480"/>
          </a:xfrm>
          <a:prstGeom prst="rect">
            <a:avLst/>
          </a:prstGeom>
          <a:ln w="0">
            <a:noFill/>
          </a:ln>
        </p:spPr>
      </p:pic>
      <p:pic>
        <p:nvPicPr>
          <p:cNvPr id="225" name="Picture 6" descr="Afficher l'image d'origine"/>
          <p:cNvPicPr/>
          <p:nvPr/>
        </p:nvPicPr>
        <p:blipFill>
          <a:blip r:embed="rId5"/>
          <a:stretch/>
        </p:blipFill>
        <p:spPr>
          <a:xfrm>
            <a:off x="7441560" y="1851120"/>
            <a:ext cx="1575720" cy="1183320"/>
          </a:xfrm>
          <a:prstGeom prst="rect">
            <a:avLst/>
          </a:prstGeom>
          <a:ln w="0">
            <a:noFill/>
          </a:ln>
        </p:spPr>
      </p:pic>
      <p:pic>
        <p:nvPicPr>
          <p:cNvPr id="226" name="Picture 12" descr="Afficher l'image d'origine"/>
          <p:cNvPicPr/>
          <p:nvPr/>
        </p:nvPicPr>
        <p:blipFill>
          <a:blip r:embed="rId6"/>
          <a:stretch/>
        </p:blipFill>
        <p:spPr>
          <a:xfrm>
            <a:off x="2743200" y="1612440"/>
            <a:ext cx="524880" cy="514440"/>
          </a:xfrm>
          <a:prstGeom prst="rect">
            <a:avLst/>
          </a:prstGeom>
          <a:ln w="0">
            <a:noFill/>
          </a:ln>
        </p:spPr>
      </p:pic>
      <p:pic>
        <p:nvPicPr>
          <p:cNvPr id="227" name="Picture 14" descr="Linux icon"/>
          <p:cNvPicPr/>
          <p:nvPr/>
        </p:nvPicPr>
        <p:blipFill>
          <a:blip r:embed="rId7"/>
          <a:stretch/>
        </p:blipFill>
        <p:spPr>
          <a:xfrm>
            <a:off x="3307320" y="1618920"/>
            <a:ext cx="652320" cy="652320"/>
          </a:xfrm>
          <a:prstGeom prst="rect">
            <a:avLst/>
          </a:prstGeom>
          <a:ln w="0">
            <a:noFill/>
          </a:ln>
        </p:spPr>
      </p:pic>
      <p:pic>
        <p:nvPicPr>
          <p:cNvPr id="228" name="Picture 18" descr="Afficher l'image d'origine"/>
          <p:cNvPicPr/>
          <p:nvPr/>
        </p:nvPicPr>
        <p:blipFill>
          <a:blip r:embed="rId8"/>
          <a:stretch/>
        </p:blipFill>
        <p:spPr>
          <a:xfrm>
            <a:off x="3936600" y="1628640"/>
            <a:ext cx="632880" cy="632880"/>
          </a:xfrm>
          <a:prstGeom prst="rect">
            <a:avLst/>
          </a:prstGeom>
          <a:ln w="0">
            <a:noFill/>
          </a:ln>
        </p:spPr>
      </p:pic>
      <p:pic>
        <p:nvPicPr>
          <p:cNvPr id="229" name="Picture 20" descr="Afficher l'image d'origine"/>
          <p:cNvPicPr/>
          <p:nvPr/>
        </p:nvPicPr>
        <p:blipFill>
          <a:blip r:embed="rId9"/>
          <a:stretch/>
        </p:blipFill>
        <p:spPr>
          <a:xfrm>
            <a:off x="7578360" y="237960"/>
            <a:ext cx="1038600" cy="1038600"/>
          </a:xfrm>
          <a:prstGeom prst="rect">
            <a:avLst/>
          </a:prstGeom>
          <a:ln w="0">
            <a:noFill/>
          </a:ln>
        </p:spPr>
      </p:pic>
      <p:grpSp>
        <p:nvGrpSpPr>
          <p:cNvPr id="230" name="Groupe 4"/>
          <p:cNvGrpSpPr/>
          <p:nvPr/>
        </p:nvGrpSpPr>
        <p:grpSpPr>
          <a:xfrm>
            <a:off x="5306400" y="607320"/>
            <a:ext cx="1841400" cy="1834920"/>
            <a:chOff x="5306400" y="607320"/>
            <a:chExt cx="1841400" cy="1834920"/>
          </a:xfrm>
        </p:grpSpPr>
        <p:sp>
          <p:nvSpPr>
            <p:cNvPr id="231" name="Text Box 21"/>
            <p:cNvSpPr/>
            <p:nvPr/>
          </p:nvSpPr>
          <p:spPr>
            <a:xfrm>
              <a:off x="5787000" y="607320"/>
              <a:ext cx="879840" cy="3330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600" b="0" strike="noStrike" spc="-1">
                  <a:solidFill>
                    <a:srgbClr val="000000"/>
                  </a:solidFill>
                  <a:latin typeface="Arial"/>
                  <a:ea typeface="DejaVu Sans"/>
                </a:rPr>
                <a:t>Réseau</a:t>
              </a:r>
              <a:endParaRPr lang="fr-FR" sz="1600" b="0" strike="noStrike" spc="-1">
                <a:latin typeface="Arial"/>
              </a:endParaRPr>
            </a:p>
          </p:txBody>
        </p:sp>
        <p:pic>
          <p:nvPicPr>
            <p:cNvPr id="232" name="Picture 24" descr="Afficher l'image d'origine"/>
            <p:cNvPicPr/>
            <p:nvPr/>
          </p:nvPicPr>
          <p:blipFill>
            <a:blip r:embed="rId10"/>
            <a:stretch/>
          </p:blipFill>
          <p:spPr>
            <a:xfrm>
              <a:off x="5306400" y="1061280"/>
              <a:ext cx="1841400" cy="1380960"/>
            </a:xfrm>
            <a:prstGeom prst="rect">
              <a:avLst/>
            </a:prstGeom>
            <a:ln w="0">
              <a:noFill/>
            </a:ln>
          </p:spPr>
        </p:pic>
      </p:grpSp>
      <p:sp>
        <p:nvSpPr>
          <p:cNvPr id="233" name="Text Box 21"/>
          <p:cNvSpPr/>
          <p:nvPr/>
        </p:nvSpPr>
        <p:spPr>
          <a:xfrm>
            <a:off x="7965000" y="5526000"/>
            <a:ext cx="1184760" cy="3330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600" b="0" strike="noStrike" spc="-1">
                <a:solidFill>
                  <a:srgbClr val="000000"/>
                </a:solidFill>
                <a:latin typeface="Arial"/>
                <a:ea typeface="DejaVu Sans"/>
              </a:rPr>
              <a:t>Téléphon</a:t>
            </a:r>
            <a:r>
              <a:rPr lang="en-GB" sz="1600" b="0" strike="noStrike" spc="-1">
                <a:solidFill>
                  <a:srgbClr val="000000"/>
                </a:solidFill>
                <a:latin typeface="Arial"/>
                <a:ea typeface="DejaVu Sans"/>
              </a:rPr>
              <a:t>ie</a:t>
            </a:r>
            <a:endParaRPr lang="fr-FR" sz="1600" b="0" strike="noStrike" spc="-1">
              <a:latin typeface="Arial"/>
            </a:endParaRPr>
          </a:p>
        </p:txBody>
      </p:sp>
      <p:pic>
        <p:nvPicPr>
          <p:cNvPr id="234" name="Picture 26" descr="Afficher l'image d'origine"/>
          <p:cNvPicPr/>
          <p:nvPr/>
        </p:nvPicPr>
        <p:blipFill>
          <a:blip r:embed="rId11"/>
          <a:stretch/>
        </p:blipFill>
        <p:spPr>
          <a:xfrm>
            <a:off x="3422880" y="4170600"/>
            <a:ext cx="2936880" cy="2207880"/>
          </a:xfrm>
          <a:prstGeom prst="rect">
            <a:avLst/>
          </a:prstGeom>
          <a:ln w="0">
            <a:noFill/>
          </a:ln>
        </p:spPr>
      </p:pic>
      <p:sp>
        <p:nvSpPr>
          <p:cNvPr id="235" name="Text Box 21"/>
          <p:cNvSpPr/>
          <p:nvPr/>
        </p:nvSpPr>
        <p:spPr>
          <a:xfrm>
            <a:off x="3050280" y="3309840"/>
            <a:ext cx="3383280" cy="5763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000000"/>
                </a:solidFill>
                <a:latin typeface="Arial"/>
                <a:ea typeface="DejaVu Sans"/>
              </a:rPr>
              <a:t>MUST</a:t>
            </a:r>
            <a:endParaRPr lang="fr-FR" sz="1600" b="0" strike="noStrike" spc="-1">
              <a:latin typeface="Arial"/>
            </a:endParaRPr>
          </a:p>
          <a:p>
            <a:pPr>
              <a:lnSpc>
                <a:spcPct val="100000"/>
              </a:lnSpc>
            </a:pPr>
            <a:r>
              <a:rPr lang="fr-FR" sz="1600" b="0" strike="noStrike" spc="-1">
                <a:solidFill>
                  <a:srgbClr val="000000"/>
                </a:solidFill>
                <a:latin typeface="Arial"/>
                <a:ea typeface="DejaVu Sans"/>
              </a:rPr>
              <a:t>Serveurs de calcul - Stockage</a:t>
            </a:r>
            <a:endParaRPr lang="fr-FR" sz="1600" b="0" strike="noStrike" spc="-1">
              <a:latin typeface="Arial"/>
            </a:endParaRPr>
          </a:p>
        </p:txBody>
      </p:sp>
      <p:pic>
        <p:nvPicPr>
          <p:cNvPr id="236" name="Picture 28" descr="Afficher l'image d'origine"/>
          <p:cNvPicPr/>
          <p:nvPr/>
        </p:nvPicPr>
        <p:blipFill>
          <a:blip r:embed="rId12"/>
          <a:stretch/>
        </p:blipFill>
        <p:spPr>
          <a:xfrm>
            <a:off x="6832080" y="3957840"/>
            <a:ext cx="1607760" cy="1365480"/>
          </a:xfrm>
          <a:prstGeom prst="rect">
            <a:avLst/>
          </a:prstGeom>
          <a:ln w="0">
            <a:noFill/>
          </a:ln>
        </p:spPr>
      </p:pic>
      <p:pic>
        <p:nvPicPr>
          <p:cNvPr id="237" name="Picture 2" descr="File:Scientific Linux logo and wordmark.svg"/>
          <p:cNvPicPr/>
          <p:nvPr/>
        </p:nvPicPr>
        <p:blipFill>
          <a:blip r:embed="rId13"/>
          <a:stretch/>
        </p:blipFill>
        <p:spPr>
          <a:xfrm>
            <a:off x="1116360" y="5652720"/>
            <a:ext cx="811800" cy="923400"/>
          </a:xfrm>
          <a:prstGeom prst="rect">
            <a:avLst/>
          </a:prstGeom>
          <a:ln w="0">
            <a:noFill/>
          </a:ln>
        </p:spPr>
      </p:pic>
      <p:grpSp>
        <p:nvGrpSpPr>
          <p:cNvPr id="238" name="Groupe 1"/>
          <p:cNvGrpSpPr/>
          <p:nvPr/>
        </p:nvGrpSpPr>
        <p:grpSpPr>
          <a:xfrm>
            <a:off x="291960" y="777600"/>
            <a:ext cx="2047320" cy="1763280"/>
            <a:chOff x="291960" y="777600"/>
            <a:chExt cx="2047320" cy="1763280"/>
          </a:xfrm>
        </p:grpSpPr>
        <p:pic>
          <p:nvPicPr>
            <p:cNvPr id="239" name="Image 2"/>
            <p:cNvPicPr/>
            <p:nvPr/>
          </p:nvPicPr>
          <p:blipFill>
            <a:blip r:embed="rId14"/>
            <a:stretch/>
          </p:blipFill>
          <p:spPr>
            <a:xfrm>
              <a:off x="1258920" y="1600560"/>
              <a:ext cx="1080360" cy="940320"/>
            </a:xfrm>
            <a:prstGeom prst="rect">
              <a:avLst/>
            </a:prstGeom>
            <a:ln w="0">
              <a:noFill/>
            </a:ln>
          </p:spPr>
        </p:pic>
        <p:pic>
          <p:nvPicPr>
            <p:cNvPr id="240" name="Picture 8" descr="Résultat de recherche d'images pour &quot;ordinateur fixe&quot;"/>
            <p:cNvPicPr/>
            <p:nvPr/>
          </p:nvPicPr>
          <p:blipFill>
            <a:blip r:embed="rId15"/>
            <a:stretch/>
          </p:blipFill>
          <p:spPr>
            <a:xfrm>
              <a:off x="291960" y="777600"/>
              <a:ext cx="1360080" cy="1360080"/>
            </a:xfrm>
            <a:prstGeom prst="rect">
              <a:avLst/>
            </a:prstGeom>
            <a:ln w="0">
              <a:noFill/>
            </a:ln>
          </p:spPr>
        </p:pic>
      </p:grpSp>
      <p:pic>
        <p:nvPicPr>
          <p:cNvPr id="241" name="Image 5"/>
          <p:cNvPicPr/>
          <p:nvPr/>
        </p:nvPicPr>
        <p:blipFill>
          <a:blip r:embed="rId16"/>
          <a:stretch/>
        </p:blipFill>
        <p:spPr>
          <a:xfrm>
            <a:off x="2744280" y="2352960"/>
            <a:ext cx="1358640" cy="583920"/>
          </a:xfrm>
          <a:prstGeom prst="rect">
            <a:avLst/>
          </a:prstGeom>
          <a:ln w="0">
            <a:noFill/>
          </a:ln>
        </p:spPr>
      </p:pic>
      <p:pic>
        <p:nvPicPr>
          <p:cNvPr id="242" name="Image 6"/>
          <p:cNvPicPr/>
          <p:nvPr/>
        </p:nvPicPr>
        <p:blipFill>
          <a:blip r:embed="rId17"/>
          <a:stretch/>
        </p:blipFill>
        <p:spPr>
          <a:xfrm>
            <a:off x="328320" y="5239080"/>
            <a:ext cx="2380680" cy="325080"/>
          </a:xfrm>
          <a:prstGeom prst="rect">
            <a:avLst/>
          </a:prstGeom>
          <a:ln w="0">
            <a:noFill/>
          </a:ln>
        </p:spPr>
      </p:pic>
      <p:sp>
        <p:nvSpPr>
          <p:cNvPr id="243" name="Rectangle 2_1"/>
          <p:cNvSpPr/>
          <p:nvPr/>
        </p:nvSpPr>
        <p:spPr>
          <a:xfrm>
            <a:off x="396000" y="188640"/>
            <a:ext cx="7343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10000"/>
          </a:bodyPr>
          <a:lstStyle/>
          <a:p>
            <a:pPr>
              <a:lnSpc>
                <a:spcPct val="90000"/>
              </a:lnSpc>
            </a:pPr>
            <a:r>
              <a:rPr lang="fr-FR" sz="5400" b="1" strike="noStrike" spc="-1">
                <a:solidFill>
                  <a:srgbClr val="0070C0"/>
                </a:solidFill>
                <a:latin typeface="Calibri Light"/>
                <a:ea typeface="DejaVu Sans"/>
              </a:rPr>
              <a:t>L’informatique au service d’un laboratoire (1)</a:t>
            </a:r>
            <a:endParaRPr lang="fr-FR"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Espace réservé du numéro de diapositive 1"/>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2C6A034-9B8B-4EB6-82E1-655DAEA081C3}" type="slidenum">
              <a:rPr lang="fr-FR" sz="1200" b="0" strike="noStrike" spc="-1">
                <a:solidFill>
                  <a:srgbClr val="8B8B8B"/>
                </a:solidFill>
                <a:latin typeface="Arial"/>
                <a:ea typeface="DejaVu Sans"/>
              </a:rPr>
              <a:t>11</a:t>
            </a:fld>
            <a:endParaRPr lang="fr-FR" sz="1200" b="0" strike="noStrike" spc="-1">
              <a:latin typeface="Arial"/>
            </a:endParaRPr>
          </a:p>
        </p:txBody>
      </p:sp>
      <p:pic>
        <p:nvPicPr>
          <p:cNvPr id="245" name="Picture 4" descr="Afficher l'image d'origine"/>
          <p:cNvPicPr/>
          <p:nvPr/>
        </p:nvPicPr>
        <p:blipFill>
          <a:blip r:embed="rId2"/>
          <a:stretch/>
        </p:blipFill>
        <p:spPr>
          <a:xfrm>
            <a:off x="5943240" y="1441080"/>
            <a:ext cx="3153240" cy="457920"/>
          </a:xfrm>
          <a:prstGeom prst="rect">
            <a:avLst/>
          </a:prstGeom>
          <a:ln w="0">
            <a:noFill/>
          </a:ln>
        </p:spPr>
      </p:pic>
      <p:pic>
        <p:nvPicPr>
          <p:cNvPr id="246" name="Picture 6" descr="Afficher l'image d'origine"/>
          <p:cNvPicPr/>
          <p:nvPr/>
        </p:nvPicPr>
        <p:blipFill>
          <a:blip r:embed="rId3"/>
          <a:stretch/>
        </p:blipFill>
        <p:spPr>
          <a:xfrm>
            <a:off x="5871240" y="1903680"/>
            <a:ext cx="2337480" cy="761040"/>
          </a:xfrm>
          <a:prstGeom prst="rect">
            <a:avLst/>
          </a:prstGeom>
          <a:ln w="0">
            <a:noFill/>
          </a:ln>
        </p:spPr>
      </p:pic>
      <p:sp>
        <p:nvSpPr>
          <p:cNvPr id="247" name="ZoneTexte 4"/>
          <p:cNvSpPr/>
          <p:nvPr/>
        </p:nvSpPr>
        <p:spPr>
          <a:xfrm>
            <a:off x="574920" y="794520"/>
            <a:ext cx="503028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1" strike="noStrike" spc="-1">
                <a:solidFill>
                  <a:srgbClr val="000000"/>
                </a:solidFill>
                <a:latin typeface="Calibri"/>
                <a:ea typeface="DejaVu Sans"/>
              </a:rPr>
              <a:t>Plusieurs </a:t>
            </a:r>
            <a:r>
              <a:rPr lang="fr-FR" sz="2000" b="1" i="1" strike="noStrike" spc="-1">
                <a:solidFill>
                  <a:srgbClr val="000000"/>
                </a:solidFill>
                <a:latin typeface="Calibri"/>
                <a:ea typeface="DejaVu Sans"/>
              </a:rPr>
              <a:t>OS</a:t>
            </a:r>
            <a:r>
              <a:rPr lang="fr-FR" sz="2000" b="1" strike="noStrike" spc="-1">
                <a:solidFill>
                  <a:srgbClr val="000000"/>
                </a:solidFill>
                <a:latin typeface="Calibri"/>
                <a:ea typeface="DejaVu Sans"/>
              </a:rPr>
              <a:t>* et la virtualisation des systèmes</a:t>
            </a:r>
            <a:endParaRPr lang="fr-FR" sz="2000" b="0" strike="noStrike" spc="-1">
              <a:latin typeface="Arial"/>
            </a:endParaRPr>
          </a:p>
        </p:txBody>
      </p:sp>
      <p:pic>
        <p:nvPicPr>
          <p:cNvPr id="248" name="Image 32"/>
          <p:cNvPicPr/>
          <p:nvPr/>
        </p:nvPicPr>
        <p:blipFill>
          <a:blip r:embed="rId4"/>
          <a:stretch/>
        </p:blipFill>
        <p:spPr>
          <a:xfrm>
            <a:off x="788040" y="1777320"/>
            <a:ext cx="1289880" cy="902880"/>
          </a:xfrm>
          <a:prstGeom prst="rect">
            <a:avLst/>
          </a:prstGeom>
          <a:ln w="0">
            <a:noFill/>
          </a:ln>
        </p:spPr>
      </p:pic>
      <p:sp>
        <p:nvSpPr>
          <p:cNvPr id="249" name="ZoneTexte 14"/>
          <p:cNvSpPr/>
          <p:nvPr/>
        </p:nvSpPr>
        <p:spPr>
          <a:xfrm>
            <a:off x="2333160" y="4444920"/>
            <a:ext cx="1281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Système physique</a:t>
            </a:r>
            <a:endParaRPr lang="fr-FR" sz="1800" b="0" strike="noStrike" spc="-1">
              <a:latin typeface="Arial"/>
            </a:endParaRPr>
          </a:p>
        </p:txBody>
      </p:sp>
      <p:sp>
        <p:nvSpPr>
          <p:cNvPr id="250" name="Connecteur droit 15"/>
          <p:cNvSpPr/>
          <p:nvPr/>
        </p:nvSpPr>
        <p:spPr>
          <a:xfrm flipH="1">
            <a:off x="1896120" y="4363560"/>
            <a:ext cx="1878840" cy="360"/>
          </a:xfrm>
          <a:prstGeom prst="line">
            <a:avLst/>
          </a:prstGeom>
          <a:ln w="38100">
            <a:solidFill>
              <a:srgbClr val="0000FF"/>
            </a:solidFill>
          </a:ln>
        </p:spPr>
        <p:style>
          <a:lnRef idx="1">
            <a:schemeClr val="accent1"/>
          </a:lnRef>
          <a:fillRef idx="0">
            <a:schemeClr val="accent1"/>
          </a:fillRef>
          <a:effectRef idx="0">
            <a:schemeClr val="accent1"/>
          </a:effectRef>
          <a:fontRef idx="minor"/>
        </p:style>
      </p:sp>
      <p:grpSp>
        <p:nvGrpSpPr>
          <p:cNvPr id="251" name="Groupe 13"/>
          <p:cNvGrpSpPr/>
          <p:nvPr/>
        </p:nvGrpSpPr>
        <p:grpSpPr>
          <a:xfrm>
            <a:off x="108360" y="1587240"/>
            <a:ext cx="5471640" cy="4268160"/>
            <a:chOff x="108360" y="1587240"/>
            <a:chExt cx="5471640" cy="4268160"/>
          </a:xfrm>
        </p:grpSpPr>
        <p:sp>
          <p:nvSpPr>
            <p:cNvPr id="252" name="Triangle isocèle 5"/>
            <p:cNvSpPr/>
            <p:nvPr/>
          </p:nvSpPr>
          <p:spPr>
            <a:xfrm rot="10800000">
              <a:off x="108360" y="1587600"/>
              <a:ext cx="5471640" cy="4267440"/>
            </a:xfrm>
            <a:prstGeom prst="triangle">
              <a:avLst>
                <a:gd name="adj" fmla="val 50000"/>
              </a:avLst>
            </a:prstGeom>
            <a:noFill/>
            <a:ln w="28575">
              <a:solidFill>
                <a:srgbClr val="0000FF"/>
              </a:solidFill>
            </a:ln>
          </p:spPr>
          <p:style>
            <a:lnRef idx="2">
              <a:schemeClr val="accent1">
                <a:shade val="50000"/>
              </a:schemeClr>
            </a:lnRef>
            <a:fillRef idx="1">
              <a:schemeClr val="accent1"/>
            </a:fillRef>
            <a:effectRef idx="0">
              <a:schemeClr val="accent1"/>
            </a:effectRef>
            <a:fontRef idx="minor"/>
          </p:style>
        </p:sp>
        <p:sp>
          <p:nvSpPr>
            <p:cNvPr id="253" name="Connecteur droit 7"/>
            <p:cNvSpPr/>
            <p:nvPr/>
          </p:nvSpPr>
          <p:spPr>
            <a:xfrm>
              <a:off x="1475640" y="3721680"/>
              <a:ext cx="2736360" cy="360"/>
            </a:xfrm>
            <a:prstGeom prst="line">
              <a:avLst/>
            </a:prstGeom>
            <a:ln w="38100">
              <a:solidFill>
                <a:srgbClr val="1D9A78"/>
              </a:solidFill>
            </a:ln>
          </p:spPr>
          <p:style>
            <a:lnRef idx="1">
              <a:schemeClr val="accent1"/>
            </a:lnRef>
            <a:fillRef idx="0">
              <a:schemeClr val="accent1"/>
            </a:fillRef>
            <a:effectRef idx="0">
              <a:schemeClr val="accent1"/>
            </a:effectRef>
            <a:fontRef idx="minor"/>
          </p:style>
        </p:sp>
        <p:sp>
          <p:nvSpPr>
            <p:cNvPr id="254" name="Connecteur droit 9"/>
            <p:cNvSpPr/>
            <p:nvPr/>
          </p:nvSpPr>
          <p:spPr>
            <a:xfrm flipH="1" flipV="1">
              <a:off x="2046240" y="1587240"/>
              <a:ext cx="346320" cy="2134440"/>
            </a:xfrm>
            <a:prstGeom prst="line">
              <a:avLst/>
            </a:prstGeom>
            <a:ln w="38100">
              <a:solidFill>
                <a:srgbClr val="1D9A78"/>
              </a:solidFill>
            </a:ln>
          </p:spPr>
          <p:style>
            <a:lnRef idx="1">
              <a:schemeClr val="accent1"/>
            </a:lnRef>
            <a:fillRef idx="0">
              <a:schemeClr val="accent1"/>
            </a:fillRef>
            <a:effectRef idx="0">
              <a:schemeClr val="accent1"/>
            </a:effectRef>
            <a:fontRef idx="minor"/>
          </p:style>
        </p:sp>
        <p:sp>
          <p:nvSpPr>
            <p:cNvPr id="255" name="Connecteur droit 11"/>
            <p:cNvSpPr/>
            <p:nvPr/>
          </p:nvSpPr>
          <p:spPr>
            <a:xfrm flipV="1">
              <a:off x="3202920" y="1606320"/>
              <a:ext cx="572040" cy="2119680"/>
            </a:xfrm>
            <a:prstGeom prst="line">
              <a:avLst/>
            </a:prstGeom>
            <a:ln w="38100">
              <a:solidFill>
                <a:srgbClr val="1D9A78"/>
              </a:solidFill>
            </a:ln>
          </p:spPr>
          <p:style>
            <a:lnRef idx="1">
              <a:schemeClr val="accent1"/>
            </a:lnRef>
            <a:fillRef idx="0">
              <a:schemeClr val="accent1"/>
            </a:fillRef>
            <a:effectRef idx="0">
              <a:schemeClr val="accent1"/>
            </a:effectRef>
            <a:fontRef idx="minor"/>
          </p:style>
        </p:sp>
      </p:grpSp>
      <p:sp>
        <p:nvSpPr>
          <p:cNvPr id="256" name="ZoneTexte 18"/>
          <p:cNvSpPr/>
          <p:nvPr/>
        </p:nvSpPr>
        <p:spPr>
          <a:xfrm>
            <a:off x="2160000" y="3729600"/>
            <a:ext cx="1619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FF"/>
                </a:solidFill>
                <a:latin typeface="Arial"/>
                <a:ea typeface="DejaVu Sans"/>
              </a:rPr>
              <a:t>Logiciel de virtualisation</a:t>
            </a:r>
            <a:endParaRPr lang="fr-FR" sz="1800" b="0" strike="noStrike" spc="-1">
              <a:latin typeface="Arial"/>
            </a:endParaRPr>
          </a:p>
        </p:txBody>
      </p:sp>
      <p:grpSp>
        <p:nvGrpSpPr>
          <p:cNvPr id="257" name="Groupe 28"/>
          <p:cNvGrpSpPr/>
          <p:nvPr/>
        </p:nvGrpSpPr>
        <p:grpSpPr>
          <a:xfrm>
            <a:off x="3389760" y="1636560"/>
            <a:ext cx="1790280" cy="1221840"/>
            <a:chOff x="3389760" y="1636560"/>
            <a:chExt cx="1790280" cy="1221840"/>
          </a:xfrm>
        </p:grpSpPr>
        <p:pic>
          <p:nvPicPr>
            <p:cNvPr id="258" name="Picture 1050" descr="C:\Documents and Settings\neyroud\Mes documents\Mes images\LINUX.gif"/>
            <p:cNvPicPr/>
            <p:nvPr/>
          </p:nvPicPr>
          <p:blipFill>
            <a:blip r:embed="rId5"/>
            <a:stretch/>
          </p:blipFill>
          <p:spPr>
            <a:xfrm>
              <a:off x="3994200" y="1636560"/>
              <a:ext cx="612000" cy="822600"/>
            </a:xfrm>
            <a:prstGeom prst="rect">
              <a:avLst/>
            </a:prstGeom>
            <a:ln w="9525">
              <a:noFill/>
            </a:ln>
          </p:spPr>
        </p:pic>
        <p:sp>
          <p:nvSpPr>
            <p:cNvPr id="259" name="Text Box 1057"/>
            <p:cNvSpPr/>
            <p:nvPr/>
          </p:nvSpPr>
          <p:spPr>
            <a:xfrm>
              <a:off x="3389760" y="2433960"/>
              <a:ext cx="1790280" cy="42444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100" b="0" strike="noStrike" spc="-1">
                  <a:solidFill>
                    <a:srgbClr val="000000"/>
                  </a:solidFill>
                  <a:latin typeface="Arial"/>
                  <a:ea typeface="DejaVu Sans"/>
                </a:rPr>
                <a:t>LINUX </a:t>
              </a:r>
              <a:endParaRPr lang="fr-FR" sz="1100" b="0" strike="noStrike" spc="-1">
                <a:latin typeface="Arial"/>
              </a:endParaRPr>
            </a:p>
            <a:p>
              <a:pPr algn="ctr">
                <a:lnSpc>
                  <a:spcPct val="100000"/>
                </a:lnSpc>
              </a:pPr>
              <a:r>
                <a:rPr lang="fr-FR" sz="1100" b="0" strike="noStrike" spc="-1">
                  <a:solidFill>
                    <a:srgbClr val="000000"/>
                  </a:solidFill>
                  <a:latin typeface="Arial"/>
                  <a:ea typeface="DejaVu Sans"/>
                </a:rPr>
                <a:t>Fedora / Ubuntu</a:t>
              </a:r>
              <a:endParaRPr lang="fr-FR" sz="1100" b="0" strike="noStrike" spc="-1">
                <a:latin typeface="Arial"/>
              </a:endParaRPr>
            </a:p>
          </p:txBody>
        </p:sp>
      </p:grpSp>
      <p:pic>
        <p:nvPicPr>
          <p:cNvPr id="260" name="Picture 2" descr="File:Windows 10 Logo.svg"/>
          <p:cNvPicPr/>
          <p:nvPr/>
        </p:nvPicPr>
        <p:blipFill>
          <a:blip r:embed="rId6"/>
          <a:stretch/>
        </p:blipFill>
        <p:spPr>
          <a:xfrm>
            <a:off x="2395080" y="2176200"/>
            <a:ext cx="896400" cy="365400"/>
          </a:xfrm>
          <a:prstGeom prst="rect">
            <a:avLst/>
          </a:prstGeom>
          <a:ln w="0">
            <a:noFill/>
          </a:ln>
        </p:spPr>
      </p:pic>
      <p:sp>
        <p:nvSpPr>
          <p:cNvPr id="261" name="ZoneTexte 33"/>
          <p:cNvSpPr/>
          <p:nvPr/>
        </p:nvSpPr>
        <p:spPr>
          <a:xfrm>
            <a:off x="1562040" y="3031560"/>
            <a:ext cx="522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000000"/>
                </a:solidFill>
                <a:latin typeface="Arial"/>
                <a:ea typeface="DejaVu Sans"/>
              </a:rPr>
              <a:t>VM</a:t>
            </a:r>
            <a:endParaRPr lang="fr-FR" sz="1800" b="0" strike="noStrike" spc="-1">
              <a:latin typeface="Arial"/>
            </a:endParaRPr>
          </a:p>
        </p:txBody>
      </p:sp>
      <p:sp>
        <p:nvSpPr>
          <p:cNvPr id="262" name="ZoneTexte 34"/>
          <p:cNvSpPr/>
          <p:nvPr/>
        </p:nvSpPr>
        <p:spPr>
          <a:xfrm>
            <a:off x="2655360" y="3034800"/>
            <a:ext cx="522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000000"/>
                </a:solidFill>
                <a:latin typeface="Arial"/>
                <a:ea typeface="DejaVu Sans"/>
              </a:rPr>
              <a:t>VM</a:t>
            </a:r>
            <a:endParaRPr lang="fr-FR" sz="1800" b="0" strike="noStrike" spc="-1">
              <a:latin typeface="Arial"/>
            </a:endParaRPr>
          </a:p>
        </p:txBody>
      </p:sp>
      <p:sp>
        <p:nvSpPr>
          <p:cNvPr id="263" name="ZoneTexte 35"/>
          <p:cNvSpPr/>
          <p:nvPr/>
        </p:nvSpPr>
        <p:spPr>
          <a:xfrm>
            <a:off x="3768480" y="3034800"/>
            <a:ext cx="522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1800" b="0" strike="noStrike" spc="-1">
                <a:solidFill>
                  <a:srgbClr val="000000"/>
                </a:solidFill>
                <a:latin typeface="Arial"/>
                <a:ea typeface="DejaVu Sans"/>
              </a:rPr>
              <a:t>VM</a:t>
            </a:r>
            <a:endParaRPr lang="fr-FR" sz="1800" b="0" strike="noStrike" spc="-1">
              <a:latin typeface="Arial"/>
            </a:endParaRPr>
          </a:p>
        </p:txBody>
      </p:sp>
      <p:sp>
        <p:nvSpPr>
          <p:cNvPr id="264" name="Rectangle 10"/>
          <p:cNvSpPr/>
          <p:nvPr/>
        </p:nvSpPr>
        <p:spPr>
          <a:xfrm>
            <a:off x="4140000" y="3892680"/>
            <a:ext cx="4859280" cy="276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23373B"/>
                </a:solidFill>
                <a:latin typeface="Calibri"/>
                <a:ea typeface="DejaVu Sans"/>
              </a:rPr>
              <a:t>La virtualisation consiste à exécuter sur une</a:t>
            </a:r>
            <a:endParaRPr lang="fr-FR" sz="1600" b="0" strike="noStrike" spc="-1">
              <a:latin typeface="Arial"/>
            </a:endParaRPr>
          </a:p>
          <a:p>
            <a:pPr>
              <a:lnSpc>
                <a:spcPct val="100000"/>
              </a:lnSpc>
            </a:pPr>
            <a:r>
              <a:rPr lang="fr-FR" sz="1600" b="0" strike="noStrike" spc="-1">
                <a:solidFill>
                  <a:srgbClr val="23373B"/>
                </a:solidFill>
                <a:latin typeface="Calibri"/>
                <a:ea typeface="DejaVu Sans"/>
              </a:rPr>
              <a:t>machine physique, dans un environnement isolé, des systèmes d’exploitation.</a:t>
            </a:r>
            <a:endParaRPr lang="fr-FR" sz="1600" b="0" strike="noStrike" spc="-1">
              <a:latin typeface="Arial"/>
            </a:endParaRPr>
          </a:p>
          <a:p>
            <a:pPr>
              <a:lnSpc>
                <a:spcPct val="100000"/>
              </a:lnSpc>
            </a:pPr>
            <a:r>
              <a:rPr lang="fr-FR" sz="1600" b="0" strike="noStrike" spc="-1">
                <a:solidFill>
                  <a:srgbClr val="23373B"/>
                </a:solidFill>
                <a:latin typeface="Calibri"/>
                <a:ea typeface="DejaVu Sans"/>
              </a:rPr>
              <a:t>• Un processus par VM sur l’hyperviseur</a:t>
            </a:r>
            <a:endParaRPr lang="fr-FR" sz="1600" b="0" strike="noStrike" spc="-1">
              <a:latin typeface="Arial"/>
            </a:endParaRPr>
          </a:p>
          <a:p>
            <a:pPr>
              <a:lnSpc>
                <a:spcPct val="100000"/>
              </a:lnSpc>
            </a:pPr>
            <a:r>
              <a:rPr lang="fr-FR" sz="1600" b="0" strike="noStrike" spc="-1">
                <a:solidFill>
                  <a:srgbClr val="23373B"/>
                </a:solidFill>
                <a:latin typeface="Calibri"/>
                <a:ea typeface="DejaVu Sans"/>
              </a:rPr>
              <a:t>• Chaque VM possède son propre Kernel (Noyau)</a:t>
            </a:r>
            <a:endParaRPr lang="fr-FR" sz="1600" b="0" strike="noStrike" spc="-1">
              <a:latin typeface="Arial"/>
            </a:endParaRPr>
          </a:p>
          <a:p>
            <a:pPr>
              <a:lnSpc>
                <a:spcPct val="100000"/>
              </a:lnSpc>
            </a:pPr>
            <a:endParaRPr lang="fr-FR" sz="1600" b="0" strike="noStrike" spc="-1">
              <a:latin typeface="Arial"/>
            </a:endParaRPr>
          </a:p>
          <a:p>
            <a:pPr>
              <a:lnSpc>
                <a:spcPct val="100000"/>
              </a:lnSpc>
            </a:pPr>
            <a:r>
              <a:rPr lang="fr-FR" sz="1600" b="0" strike="noStrike" spc="-1">
                <a:solidFill>
                  <a:srgbClr val="23373B"/>
                </a:solidFill>
                <a:latin typeface="Calibri"/>
                <a:ea typeface="DejaVu Sans"/>
              </a:rPr>
              <a:t>La virtualisation moderne utilise :</a:t>
            </a:r>
            <a:endParaRPr lang="fr-FR" sz="1600" b="0" strike="noStrike" spc="-1">
              <a:latin typeface="Arial"/>
            </a:endParaRPr>
          </a:p>
          <a:p>
            <a:pPr>
              <a:lnSpc>
                <a:spcPct val="100000"/>
              </a:lnSpc>
            </a:pPr>
            <a:r>
              <a:rPr lang="fr-FR" sz="1600" b="0" strike="noStrike" spc="-1">
                <a:solidFill>
                  <a:srgbClr val="23373B"/>
                </a:solidFill>
                <a:latin typeface="Calibri"/>
                <a:ea typeface="DejaVu Sans"/>
              </a:rPr>
              <a:t>• Technologie CPU Intel-VT ou AMD-V (Ring 0 pour les VM)</a:t>
            </a:r>
            <a:endParaRPr lang="fr-FR" sz="1600" b="0" strike="noStrike" spc="-1">
              <a:latin typeface="Arial"/>
            </a:endParaRPr>
          </a:p>
          <a:p>
            <a:pPr>
              <a:lnSpc>
                <a:spcPct val="100000"/>
              </a:lnSpc>
            </a:pPr>
            <a:r>
              <a:rPr lang="fr-FR" sz="1600" b="0" strike="noStrike" spc="-1">
                <a:solidFill>
                  <a:srgbClr val="23373B"/>
                </a:solidFill>
                <a:latin typeface="Calibri"/>
                <a:ea typeface="DejaVu Sans"/>
              </a:rPr>
              <a:t>• Périphériques "simulés" : disque, réseau (para-virtualisation)...</a:t>
            </a:r>
            <a:endParaRPr lang="fr-FR" sz="1600" b="0" strike="noStrike" spc="-1">
              <a:latin typeface="Arial"/>
            </a:endParaRPr>
          </a:p>
        </p:txBody>
      </p:sp>
      <p:pic>
        <p:nvPicPr>
          <p:cNvPr id="265" name="Image 6"/>
          <p:cNvPicPr/>
          <p:nvPr/>
        </p:nvPicPr>
        <p:blipFill>
          <a:blip r:embed="rId7"/>
          <a:stretch/>
        </p:blipFill>
        <p:spPr>
          <a:xfrm>
            <a:off x="5931000" y="2802240"/>
            <a:ext cx="1053000" cy="768600"/>
          </a:xfrm>
          <a:prstGeom prst="rect">
            <a:avLst/>
          </a:prstGeom>
          <a:ln w="0">
            <a:noFill/>
          </a:ln>
        </p:spPr>
      </p:pic>
      <p:pic>
        <p:nvPicPr>
          <p:cNvPr id="266" name="Image 8"/>
          <p:cNvPicPr/>
          <p:nvPr/>
        </p:nvPicPr>
        <p:blipFill>
          <a:blip r:embed="rId8"/>
          <a:stretch/>
        </p:blipFill>
        <p:spPr>
          <a:xfrm>
            <a:off x="7218360" y="2607120"/>
            <a:ext cx="1388160" cy="1031040"/>
          </a:xfrm>
          <a:prstGeom prst="rect">
            <a:avLst/>
          </a:prstGeom>
          <a:ln w="0">
            <a:noFill/>
          </a:ln>
        </p:spPr>
      </p:pic>
      <p:sp>
        <p:nvSpPr>
          <p:cNvPr id="267" name="Rectangle 2_3"/>
          <p:cNvSpPr/>
          <p:nvPr/>
        </p:nvSpPr>
        <p:spPr>
          <a:xfrm>
            <a:off x="396000" y="188640"/>
            <a:ext cx="7343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10000"/>
          </a:bodyPr>
          <a:lstStyle/>
          <a:p>
            <a:pPr>
              <a:lnSpc>
                <a:spcPct val="90000"/>
              </a:lnSpc>
            </a:pPr>
            <a:r>
              <a:rPr lang="fr-FR" sz="5400" b="1" strike="noStrike" spc="-1">
                <a:solidFill>
                  <a:srgbClr val="0070C0"/>
                </a:solidFill>
                <a:latin typeface="Calibri Light"/>
                <a:ea typeface="DejaVu Sans"/>
              </a:rPr>
              <a:t>L’informatique au service d’un laboratoire (2)</a:t>
            </a:r>
            <a:endParaRPr lang="fr-FR" sz="5400" b="0" strike="noStrike" spc="-1">
              <a:latin typeface="Arial"/>
            </a:endParaRPr>
          </a:p>
        </p:txBody>
      </p:sp>
      <p:sp>
        <p:nvSpPr>
          <p:cNvPr id="268" name="Rectangle 267"/>
          <p:cNvSpPr/>
          <p:nvPr/>
        </p:nvSpPr>
        <p:spPr>
          <a:xfrm>
            <a:off x="360000" y="6120000"/>
            <a:ext cx="1968120" cy="48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400" b="0" i="1" strike="noStrike" spc="-1">
                <a:latin typeface="Arial"/>
              </a:rPr>
              <a:t>(*) Operating Sytem =</a:t>
            </a:r>
            <a:endParaRPr lang="fr-FR" sz="1400" b="0" strike="noStrike" spc="-1">
              <a:latin typeface="Arial"/>
            </a:endParaRPr>
          </a:p>
          <a:p>
            <a:pPr>
              <a:lnSpc>
                <a:spcPct val="100000"/>
              </a:lnSpc>
            </a:pPr>
            <a:r>
              <a:rPr lang="fr-FR" sz="1400" b="0" i="1" strike="noStrike" spc="-1">
                <a:latin typeface="Arial"/>
              </a:rPr>
              <a:t>Système d’exploitation</a:t>
            </a:r>
            <a:endParaRPr lang="fr-FR"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
          <p:cNvPicPr/>
          <p:nvPr/>
        </p:nvPicPr>
        <p:blipFill>
          <a:blip r:embed="rId3"/>
          <a:stretch/>
        </p:blipFill>
        <p:spPr>
          <a:xfrm>
            <a:off x="2160000" y="1547280"/>
            <a:ext cx="6659640" cy="4752360"/>
          </a:xfrm>
          <a:prstGeom prst="rect">
            <a:avLst/>
          </a:prstGeom>
          <a:ln w="9525">
            <a:noFill/>
          </a:ln>
        </p:spPr>
      </p:pic>
      <p:sp>
        <p:nvSpPr>
          <p:cNvPr id="270" name="Rectangle 3"/>
          <p:cNvSpPr/>
          <p:nvPr/>
        </p:nvSpPr>
        <p:spPr>
          <a:xfrm>
            <a:off x="468360" y="900000"/>
            <a:ext cx="8228520" cy="495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90000"/>
              </a:lnSpc>
            </a:pPr>
            <a:r>
              <a:rPr lang="en-US" sz="1600" b="0" strike="noStrike" spc="-1">
                <a:solidFill>
                  <a:srgbClr val="000000"/>
                </a:solidFill>
                <a:latin typeface="Calibri Light"/>
                <a:ea typeface="DejaVu Sans"/>
              </a:rPr>
              <a:t>Liaison via le réseau régional Amplivia</a:t>
            </a:r>
            <a:r>
              <a:t/>
            </a:r>
            <a:br/>
            <a:r>
              <a:rPr lang="en-US" sz="1600" b="0" strike="noStrike" spc="-1">
                <a:solidFill>
                  <a:srgbClr val="000000"/>
                </a:solidFill>
                <a:latin typeface="Calibri Light"/>
                <a:ea typeface="DejaVu Sans"/>
              </a:rPr>
              <a:t>Liaison directe avec le centre de calcul IN2P3 de Lyon</a:t>
            </a:r>
            <a:endParaRPr lang="fr-FR" sz="1600" b="0" strike="noStrike" spc="-1">
              <a:latin typeface="Arial"/>
            </a:endParaRPr>
          </a:p>
        </p:txBody>
      </p:sp>
      <p:sp>
        <p:nvSpPr>
          <p:cNvPr id="271" name="Text Box 4"/>
          <p:cNvSpPr/>
          <p:nvPr/>
        </p:nvSpPr>
        <p:spPr>
          <a:xfrm>
            <a:off x="445680" y="5661360"/>
            <a:ext cx="2231640" cy="681480"/>
          </a:xfrm>
          <a:prstGeom prst="rect">
            <a:avLst/>
          </a:prstGeom>
          <a:solidFill>
            <a:schemeClr val="accent2"/>
          </a:solid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81000"/>
              </a:lnSpc>
            </a:pPr>
            <a:r>
              <a:rPr lang="en-US" sz="2400" b="1" strike="noStrike" spc="-1">
                <a:solidFill>
                  <a:srgbClr val="000000"/>
                </a:solidFill>
                <a:latin typeface="Arial"/>
                <a:ea typeface="Arial Unicode MS"/>
              </a:rPr>
              <a:t>Réseau</a:t>
            </a:r>
            <a:endParaRPr lang="fr-FR" sz="2400" b="0" strike="noStrike" spc="-1">
              <a:latin typeface="Arial"/>
            </a:endParaRPr>
          </a:p>
          <a:p>
            <a:pPr algn="ctr">
              <a:lnSpc>
                <a:spcPct val="81000"/>
              </a:lnSpc>
            </a:pPr>
            <a:r>
              <a:rPr lang="en-US" sz="2400" b="1" strike="noStrike" spc="-1">
                <a:solidFill>
                  <a:srgbClr val="000000"/>
                </a:solidFill>
                <a:latin typeface="Arial"/>
                <a:ea typeface="Arial Unicode MS"/>
              </a:rPr>
              <a:t>Débit: 40 Gb/s</a:t>
            </a:r>
            <a:endParaRPr lang="fr-FR" sz="2400" b="0" strike="noStrike" spc="-1">
              <a:latin typeface="Arial"/>
            </a:endParaRPr>
          </a:p>
        </p:txBody>
      </p:sp>
      <p:sp>
        <p:nvSpPr>
          <p:cNvPr id="272" name="Connecteur droit 2"/>
          <p:cNvSpPr/>
          <p:nvPr/>
        </p:nvSpPr>
        <p:spPr>
          <a:xfrm flipH="1">
            <a:off x="4139640" y="2276640"/>
            <a:ext cx="2520360" cy="288000"/>
          </a:xfrm>
          <a:prstGeom prst="line">
            <a:avLst/>
          </a:prstGeom>
          <a:ln w="57150">
            <a:solidFill>
              <a:srgbClr val="FF0000"/>
            </a:solidFill>
          </a:ln>
        </p:spPr>
        <p:style>
          <a:lnRef idx="1">
            <a:schemeClr val="accent1"/>
          </a:lnRef>
          <a:fillRef idx="0">
            <a:schemeClr val="accent1"/>
          </a:fillRef>
          <a:effectRef idx="0">
            <a:schemeClr val="accent1"/>
          </a:effectRef>
          <a:fontRef idx="minor"/>
        </p:style>
      </p:sp>
      <p:sp>
        <p:nvSpPr>
          <p:cNvPr id="273" name="Rectangle 2_2"/>
          <p:cNvSpPr/>
          <p:nvPr/>
        </p:nvSpPr>
        <p:spPr>
          <a:xfrm>
            <a:off x="396000" y="188640"/>
            <a:ext cx="7343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10000"/>
          </a:bodyPr>
          <a:lstStyle/>
          <a:p>
            <a:pPr>
              <a:lnSpc>
                <a:spcPct val="90000"/>
              </a:lnSpc>
            </a:pPr>
            <a:r>
              <a:rPr lang="fr-FR" sz="5400" b="1" strike="noStrike" spc="-1">
                <a:solidFill>
                  <a:srgbClr val="0070C0"/>
                </a:solidFill>
                <a:latin typeface="Calibri Light"/>
                <a:ea typeface="DejaVu Sans"/>
              </a:rPr>
              <a:t>L’informatique au service d’un laboratoire (3)</a:t>
            </a:r>
            <a:endParaRPr lang="fr-FR"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checkerboard(across)">
                                      <p:cBhvr additive="repl">
                                        <p:cTn id="7"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Espace réservé du numéro de diapositive 1"/>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04E8E1B-6D2F-4C08-995E-A25BE442647F}" type="slidenum">
              <a:rPr lang="fr-FR" sz="1200" b="0" strike="noStrike" spc="-1">
                <a:solidFill>
                  <a:srgbClr val="8B8B8B"/>
                </a:solidFill>
                <a:latin typeface="Arial"/>
                <a:ea typeface="DejaVu Sans"/>
              </a:rPr>
              <a:t>13</a:t>
            </a:fld>
            <a:endParaRPr lang="fr-FR" sz="1200" b="0" strike="noStrike" spc="-1">
              <a:latin typeface="Arial"/>
            </a:endParaRPr>
          </a:p>
        </p:txBody>
      </p:sp>
      <p:pic>
        <p:nvPicPr>
          <p:cNvPr id="275" name="Image 2"/>
          <p:cNvPicPr/>
          <p:nvPr/>
        </p:nvPicPr>
        <p:blipFill>
          <a:blip r:embed="rId2"/>
          <a:stretch/>
        </p:blipFill>
        <p:spPr>
          <a:xfrm>
            <a:off x="3564000" y="1556640"/>
            <a:ext cx="5186880" cy="4535280"/>
          </a:xfrm>
          <a:prstGeom prst="rect">
            <a:avLst/>
          </a:prstGeom>
          <a:ln w="0">
            <a:noFill/>
          </a:ln>
        </p:spPr>
      </p:pic>
      <p:sp>
        <p:nvSpPr>
          <p:cNvPr id="276" name="AutoShape 2"/>
          <p:cNvSpPr/>
          <p:nvPr/>
        </p:nvSpPr>
        <p:spPr>
          <a:xfrm>
            <a:off x="1527480" y="4355640"/>
            <a:ext cx="311040" cy="545040"/>
          </a:xfrm>
          <a:prstGeom prst="rect">
            <a:avLst/>
          </a:prstGeom>
          <a:noFill/>
          <a:ln w="0">
            <a:noFill/>
          </a:ln>
        </p:spPr>
        <p:style>
          <a:lnRef idx="0">
            <a:scrgbClr r="0" g="0" b="0"/>
          </a:lnRef>
          <a:fillRef idx="0">
            <a:scrgbClr r="0" g="0" b="0"/>
          </a:fillRef>
          <a:effectRef idx="0">
            <a:scrgbClr r="0" g="0" b="0"/>
          </a:effectRef>
          <a:fontRef idx="minor"/>
        </p:style>
      </p:sp>
      <p:sp>
        <p:nvSpPr>
          <p:cNvPr id="277" name="Rectangle 5"/>
          <p:cNvSpPr/>
          <p:nvPr/>
        </p:nvSpPr>
        <p:spPr>
          <a:xfrm>
            <a:off x="611640" y="260640"/>
            <a:ext cx="717624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1" strike="noStrike" spc="-1">
                <a:solidFill>
                  <a:srgbClr val="000000"/>
                </a:solidFill>
                <a:latin typeface="Arial"/>
                <a:ea typeface="DejaVu Sans"/>
              </a:rPr>
              <a:t>Infrastructure nationale RENATER</a:t>
            </a:r>
            <a:endParaRPr lang="fr-FR" sz="2000" b="0" strike="noStrike" spc="-1">
              <a:latin typeface="Arial"/>
            </a:endParaRPr>
          </a:p>
          <a:p>
            <a:pPr>
              <a:lnSpc>
                <a:spcPct val="100000"/>
              </a:lnSpc>
            </a:pPr>
            <a:r>
              <a:rPr lang="fr-FR" sz="1200" b="0" strike="noStrike" spc="-1">
                <a:solidFill>
                  <a:srgbClr val="000000"/>
                </a:solidFill>
                <a:latin typeface="Arial"/>
                <a:ea typeface="DejaVu Sans"/>
              </a:rPr>
              <a:t>Réseau national de télécommunications pour la technologie, l'enseignement et la recherche </a:t>
            </a:r>
            <a:r>
              <a:rPr lang="fr-FR" sz="500" b="0" strike="noStrike" spc="-1">
                <a:solidFill>
                  <a:srgbClr val="000000"/>
                </a:solidFill>
                <a:latin typeface="Arial"/>
                <a:ea typeface="DejaVu Sans"/>
              </a:rPr>
              <a:t> </a:t>
            </a:r>
            <a:endParaRPr lang="fr-FR" sz="500" b="0" strike="noStrike" spc="-1">
              <a:latin typeface="Arial"/>
            </a:endParaRPr>
          </a:p>
        </p:txBody>
      </p:sp>
      <p:sp>
        <p:nvSpPr>
          <p:cNvPr id="278" name="Rectangle 6"/>
          <p:cNvSpPr/>
          <p:nvPr/>
        </p:nvSpPr>
        <p:spPr>
          <a:xfrm>
            <a:off x="323640" y="1412640"/>
            <a:ext cx="3239280" cy="4214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000000"/>
                </a:solidFill>
                <a:latin typeface="Arial"/>
                <a:ea typeface="DejaVu Sans"/>
              </a:rPr>
              <a:t>Une couverture réseau complète</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12 000 km de fibre optiques</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72 points de présence (NR)</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15 longueurs d’ondes à 100 Gbit/s</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130 longueurs d’ondes à 10 Gbit/s</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0" strike="noStrike" spc="-1">
                <a:solidFill>
                  <a:srgbClr val="000000"/>
                </a:solidFill>
                <a:latin typeface="Arial"/>
                <a:ea typeface="DejaVu Sans"/>
              </a:rPr>
              <a:t>Le réseau RENATER offre les spécificités suivantes : </a:t>
            </a:r>
            <a:endParaRPr lang="fr-FR" sz="1100" b="0" strike="noStrike" spc="-1">
              <a:latin typeface="Arial"/>
            </a:endParaRPr>
          </a:p>
          <a:p>
            <a:pPr>
              <a:lnSpc>
                <a:spcPct val="100000"/>
              </a:lnSpc>
            </a:pP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Une architecture basée sur des fibres noires et des équipements DWDM, afin de permettre des évolutions rapides des débits. </a:t>
            </a:r>
            <a:r>
              <a:t/>
            </a:r>
            <a:br/>
            <a:r>
              <a:rPr lang="fr-FR" sz="1100" b="0" strike="noStrike" spc="-1">
                <a:solidFill>
                  <a:srgbClr val="000000"/>
                </a:solidFill>
                <a:latin typeface="Arial"/>
                <a:ea typeface="DejaVu Sans"/>
              </a:rPr>
              <a:t> </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Une généralisation du 10 Gigabit Ethernet dans le réseau et des fibres à 100 Gbit/s . </a:t>
            </a:r>
            <a:r>
              <a:t/>
            </a:r>
            <a:br/>
            <a:r>
              <a:rPr lang="fr-FR" sz="1100" b="0" strike="noStrike" spc="-1">
                <a:solidFill>
                  <a:srgbClr val="000000"/>
                </a:solidFill>
                <a:latin typeface="Arial"/>
                <a:ea typeface="DejaVu Sans"/>
              </a:rPr>
              <a:t> </a:t>
            </a:r>
            <a:endParaRPr lang="fr-FR" sz="1100" b="0" strike="noStrike" spc="-1">
              <a:latin typeface="Arial"/>
            </a:endParaRPr>
          </a:p>
          <a:p>
            <a:pPr marL="171360" indent="-170280">
              <a:lnSpc>
                <a:spcPct val="100000"/>
              </a:lnSpc>
              <a:buClr>
                <a:srgbClr val="000000"/>
              </a:buClr>
              <a:buFont typeface="Arial"/>
              <a:buChar char="•"/>
            </a:pPr>
            <a:r>
              <a:rPr lang="fr-FR" sz="1100" b="0" strike="noStrike" spc="-1">
                <a:solidFill>
                  <a:srgbClr val="000000"/>
                </a:solidFill>
                <a:latin typeface="Arial"/>
                <a:ea typeface="DejaVu Sans"/>
              </a:rPr>
              <a:t>Une architecture avec un maillage complet sur l’ensemble des points de présence du réseau.</a:t>
            </a:r>
            <a:endParaRPr lang="fr-FR" sz="1100" b="0" strike="noStrike" spc="-1">
              <a:latin typeface="Arial"/>
            </a:endParaRPr>
          </a:p>
          <a:p>
            <a:pPr marL="171360" indent="-170280">
              <a:lnSpc>
                <a:spcPct val="100000"/>
              </a:lnSpc>
              <a:buClr>
                <a:srgbClr val="000000"/>
              </a:buClr>
              <a:buFont typeface="Arial"/>
              <a:buChar char="•"/>
            </a:pPr>
            <a:r>
              <a:t/>
            </a:r>
            <a:br/>
            <a:r>
              <a:rPr lang="fr-FR" sz="1100" b="0" strike="noStrike" spc="-1">
                <a:solidFill>
                  <a:srgbClr val="000000"/>
                </a:solidFill>
                <a:latin typeface="Arial"/>
                <a:ea typeface="DejaVu Sans"/>
              </a:rPr>
              <a:t>Une possibilité de répondre aux besoins de très hauts débits des grands projets de recherche en établissant des chemins optiques de bout en bout entre les points de présence</a:t>
            </a:r>
            <a:endParaRPr lang="fr-FR" sz="1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Espace réservé du numéro de diapositive 5"/>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AFBC651-E338-4D56-A28F-5B6A4D880B3D}" type="slidenum">
              <a:rPr lang="fr-FR" sz="1200" b="0" strike="noStrike" spc="-1">
                <a:solidFill>
                  <a:srgbClr val="8B8B8B"/>
                </a:solidFill>
                <a:latin typeface="Arial"/>
                <a:ea typeface="DejaVu Sans"/>
              </a:rPr>
              <a:t>14</a:t>
            </a:fld>
            <a:endParaRPr lang="fr-FR" sz="1200" b="0" strike="noStrike" spc="-1">
              <a:latin typeface="Arial"/>
            </a:endParaRPr>
          </a:p>
        </p:txBody>
      </p:sp>
      <p:sp>
        <p:nvSpPr>
          <p:cNvPr id="280" name="Espace réservé de la date 3"/>
          <p:cNvSpPr/>
          <p:nvPr/>
        </p:nvSpPr>
        <p:spPr>
          <a:xfrm>
            <a:off x="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1200" b="0" strike="noStrike" spc="-1">
                <a:solidFill>
                  <a:srgbClr val="8B8B8B"/>
                </a:solidFill>
                <a:latin typeface="Arial"/>
                <a:ea typeface="DejaVu Sans"/>
              </a:rPr>
              <a:t>17/01/2017</a:t>
            </a:r>
            <a:endParaRPr lang="fr-FR" sz="1200" b="0" strike="noStrike" spc="-1">
              <a:latin typeface="Arial"/>
            </a:endParaRPr>
          </a:p>
        </p:txBody>
      </p:sp>
      <p:pic>
        <p:nvPicPr>
          <p:cNvPr id="281" name="Image 1"/>
          <p:cNvPicPr/>
          <p:nvPr/>
        </p:nvPicPr>
        <p:blipFill>
          <a:blip r:embed="rId2"/>
          <a:stretch/>
        </p:blipFill>
        <p:spPr>
          <a:xfrm>
            <a:off x="827640" y="1144440"/>
            <a:ext cx="5430960" cy="5610240"/>
          </a:xfrm>
          <a:prstGeom prst="rect">
            <a:avLst/>
          </a:prstGeom>
          <a:ln w="0">
            <a:noFill/>
          </a:ln>
        </p:spPr>
      </p:pic>
      <p:sp>
        <p:nvSpPr>
          <p:cNvPr id="282" name="Rectangle 2"/>
          <p:cNvSpPr/>
          <p:nvPr/>
        </p:nvSpPr>
        <p:spPr>
          <a:xfrm>
            <a:off x="-3240" y="250200"/>
            <a:ext cx="7199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000000"/>
                </a:solidFill>
                <a:latin typeface="Arial"/>
                <a:ea typeface="DejaVu Sans"/>
              </a:rPr>
              <a:t>RE</a:t>
            </a:r>
            <a:r>
              <a:rPr lang="fr-FR" sz="1800" b="0" strike="noStrike" spc="-1">
                <a:solidFill>
                  <a:srgbClr val="000000"/>
                </a:solidFill>
                <a:latin typeface="Arial"/>
                <a:ea typeface="DejaVu Sans"/>
              </a:rPr>
              <a:t>seau </a:t>
            </a:r>
            <a:r>
              <a:rPr lang="fr-FR" sz="1800" b="1" strike="noStrike" spc="-1">
                <a:solidFill>
                  <a:srgbClr val="000000"/>
                </a:solidFill>
                <a:latin typeface="Arial"/>
                <a:ea typeface="DejaVu Sans"/>
              </a:rPr>
              <a:t>NA</a:t>
            </a:r>
            <a:r>
              <a:rPr lang="fr-FR" sz="1800" b="0" strike="noStrike" spc="-1">
                <a:solidFill>
                  <a:srgbClr val="000000"/>
                </a:solidFill>
                <a:latin typeface="Arial"/>
                <a:ea typeface="DejaVu Sans"/>
              </a:rPr>
              <a:t>tional de </a:t>
            </a:r>
            <a:r>
              <a:rPr lang="fr-FR" sz="1800" b="1" strike="noStrike" spc="-1">
                <a:solidFill>
                  <a:srgbClr val="000000"/>
                </a:solidFill>
                <a:latin typeface="Arial"/>
                <a:ea typeface="DejaVu Sans"/>
              </a:rPr>
              <a:t>TE</a:t>
            </a:r>
            <a:r>
              <a:rPr lang="fr-FR" sz="1800" b="0" strike="noStrike" spc="-1">
                <a:solidFill>
                  <a:srgbClr val="000000"/>
                </a:solidFill>
                <a:latin typeface="Arial"/>
                <a:ea typeface="DejaVu Sans"/>
              </a:rPr>
              <a:t>lécommunications pour la technologie, l'enseignement et la </a:t>
            </a:r>
            <a:r>
              <a:rPr lang="fr-FR" sz="1800" b="1" strike="noStrike" spc="-1">
                <a:solidFill>
                  <a:srgbClr val="000000"/>
                </a:solidFill>
                <a:latin typeface="Arial"/>
                <a:ea typeface="DejaVu Sans"/>
              </a:rPr>
              <a:t>R</a:t>
            </a:r>
            <a:r>
              <a:rPr lang="fr-FR" sz="1800" b="0" strike="noStrike" spc="-1">
                <a:solidFill>
                  <a:srgbClr val="000000"/>
                </a:solidFill>
                <a:latin typeface="Arial"/>
                <a:ea typeface="DejaVu Sans"/>
              </a:rPr>
              <a:t>echerche</a:t>
            </a:r>
            <a:endParaRPr lang="fr-FR" sz="1800" b="0" strike="noStrike" spc="-1">
              <a:latin typeface="Arial"/>
            </a:endParaRPr>
          </a:p>
        </p:txBody>
      </p:sp>
      <p:pic>
        <p:nvPicPr>
          <p:cNvPr id="283" name="Image 4"/>
          <p:cNvPicPr/>
          <p:nvPr/>
        </p:nvPicPr>
        <p:blipFill>
          <a:blip r:embed="rId3"/>
          <a:stretch/>
        </p:blipFill>
        <p:spPr>
          <a:xfrm>
            <a:off x="6438600" y="793080"/>
            <a:ext cx="2367000" cy="1140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 Box 5"/>
          <p:cNvSpPr/>
          <p:nvPr/>
        </p:nvSpPr>
        <p:spPr>
          <a:xfrm>
            <a:off x="428760" y="5429160"/>
            <a:ext cx="8228520" cy="6382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pPr>
            <a:endParaRPr lang="fr-FR" sz="1800" b="0" strike="noStrike" spc="-1">
              <a:latin typeface="Arial"/>
            </a:endParaRPr>
          </a:p>
          <a:p>
            <a:pPr marL="457200">
              <a:lnSpc>
                <a:spcPct val="100000"/>
              </a:lnSpc>
            </a:pPr>
            <a:endParaRPr lang="fr-FR" sz="1800" b="0" strike="noStrike" spc="-1">
              <a:latin typeface="Arial"/>
            </a:endParaRPr>
          </a:p>
        </p:txBody>
      </p:sp>
      <p:sp>
        <p:nvSpPr>
          <p:cNvPr id="285" name="Rectangle 1026"/>
          <p:cNvSpPr/>
          <p:nvPr/>
        </p:nvSpPr>
        <p:spPr>
          <a:xfrm>
            <a:off x="632880" y="1143000"/>
            <a:ext cx="7736040" cy="411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561"/>
              </a:spcBef>
            </a:pPr>
            <a:endParaRPr lang="fr-FR" sz="1800" b="0" strike="noStrike" spc="-1">
              <a:latin typeface="Arial"/>
            </a:endParaRPr>
          </a:p>
          <a:p>
            <a:pPr>
              <a:lnSpc>
                <a:spcPct val="100000"/>
              </a:lnSpc>
              <a:spcBef>
                <a:spcPts val="561"/>
              </a:spcBef>
            </a:pPr>
            <a:r>
              <a:rPr lang="fr-FR" sz="2800" b="1" strike="noStrike" spc="-1">
                <a:solidFill>
                  <a:srgbClr val="000000"/>
                </a:solidFill>
                <a:latin typeface="Calibri"/>
                <a:ea typeface="DejaVu Sans"/>
              </a:rPr>
              <a:t>L’informatique installée sur le site de l’expérience, au plus près des détecteurs de particules:</a:t>
            </a:r>
            <a:endParaRPr lang="fr-FR" sz="2800" b="0" strike="noStrike" spc="-1">
              <a:latin typeface="Arial"/>
            </a:endParaRPr>
          </a:p>
          <a:p>
            <a:pPr marL="179280" indent="-178200">
              <a:lnSpc>
                <a:spcPct val="100000"/>
              </a:lnSpc>
              <a:spcBef>
                <a:spcPts val="479"/>
              </a:spcBef>
              <a:buClr>
                <a:srgbClr val="000000"/>
              </a:buClr>
              <a:buFont typeface="Arial"/>
              <a:buChar char="•"/>
            </a:pPr>
            <a:r>
              <a:rPr lang="fr-FR" sz="2400" b="0" strike="noStrike" spc="-1">
                <a:solidFill>
                  <a:srgbClr val="000000"/>
                </a:solidFill>
                <a:latin typeface="Calibri"/>
                <a:ea typeface="DejaVu Sans"/>
              </a:rPr>
              <a:t>Des logiciels d’acquisition et de filtrage des données: les données doivent être traitées, en particulier triées, en un temps donné, en général très court.</a:t>
            </a:r>
            <a:endParaRPr lang="fr-FR" sz="2400" b="0" strike="noStrike" spc="-1">
              <a:latin typeface="Arial"/>
            </a:endParaRPr>
          </a:p>
          <a:p>
            <a:pPr marL="179280" indent="-178200">
              <a:lnSpc>
                <a:spcPct val="100000"/>
              </a:lnSpc>
              <a:spcBef>
                <a:spcPts val="479"/>
              </a:spcBef>
              <a:buClr>
                <a:srgbClr val="000000"/>
              </a:buClr>
              <a:buFont typeface="Arial"/>
              <a:buChar char="•"/>
            </a:pPr>
            <a:r>
              <a:rPr lang="fr-FR" sz="2400" b="0" strike="noStrike" spc="-1">
                <a:solidFill>
                  <a:srgbClr val="000000"/>
                </a:solidFill>
                <a:latin typeface="Calibri"/>
                <a:ea typeface="DejaVu Sans"/>
              </a:rPr>
              <a:t>Des logiciels de contrôle et commande des instruments. </a:t>
            </a:r>
            <a:endParaRPr lang="fr-FR" sz="2400" b="0" strike="noStrike" spc="-1">
              <a:latin typeface="Arial"/>
            </a:endParaRPr>
          </a:p>
          <a:p>
            <a:pPr>
              <a:lnSpc>
                <a:spcPct val="100000"/>
              </a:lnSpc>
              <a:spcBef>
                <a:spcPts val="641"/>
              </a:spcBef>
            </a:pPr>
            <a:endParaRPr lang="fr-FR" sz="2400" b="0" strike="noStrike" spc="-1">
              <a:latin typeface="Arial"/>
            </a:endParaRPr>
          </a:p>
          <a:p>
            <a:pPr>
              <a:lnSpc>
                <a:spcPct val="100000"/>
              </a:lnSpc>
              <a:spcBef>
                <a:spcPts val="641"/>
              </a:spcBef>
            </a:pPr>
            <a:endParaRPr lang="fr-FR" sz="2400" b="0" strike="noStrike" spc="-1">
              <a:latin typeface="Arial"/>
            </a:endParaRPr>
          </a:p>
          <a:p>
            <a:pPr marL="343080" indent="-342000">
              <a:lnSpc>
                <a:spcPct val="100000"/>
              </a:lnSpc>
              <a:spcBef>
                <a:spcPts val="641"/>
              </a:spcBef>
              <a:tabLst>
                <a:tab pos="0" algn="l"/>
              </a:tabLst>
            </a:pPr>
            <a:endParaRPr lang="fr-FR" sz="2400" b="0" strike="noStrike" spc="-1">
              <a:latin typeface="Arial"/>
            </a:endParaRPr>
          </a:p>
        </p:txBody>
      </p:sp>
      <p:sp>
        <p:nvSpPr>
          <p:cNvPr id="286" name="Text Box 11"/>
          <p:cNvSpPr/>
          <p:nvPr/>
        </p:nvSpPr>
        <p:spPr>
          <a:xfrm>
            <a:off x="762480" y="435240"/>
            <a:ext cx="7560720" cy="5770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200" b="1" strike="noStrike" spc="-1">
                <a:solidFill>
                  <a:srgbClr val="0070C0"/>
                </a:solidFill>
                <a:latin typeface="Calibri Light"/>
                <a:ea typeface="DejaVu Sans"/>
              </a:rPr>
              <a:t>Le soutien aux expériences</a:t>
            </a:r>
            <a:endParaRPr lang="fr-FR"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repl">
                                        <p:cTn id="7" dur="500" fill="hold"/>
                                        <p:tgtEl>
                                          <p:spTgt spid="284"/>
                                        </p:tgtEl>
                                        <p:attrNameLst>
                                          <p:attrName>ppt_x</p:attrName>
                                        </p:attrNameLst>
                                      </p:cBhvr>
                                      <p:tavLst>
                                        <p:tav tm="0">
                                          <p:val>
                                            <p:strVal val="0-#ppt_w/2"/>
                                          </p:val>
                                        </p:tav>
                                        <p:tav tm="100000">
                                          <p:val>
                                            <p:strVal val="#ppt_x"/>
                                          </p:val>
                                        </p:tav>
                                      </p:tavLst>
                                    </p:anim>
                                    <p:anim calcmode="lin" valueType="num">
                                      <p:cBhvr additive="repl">
                                        <p:cTn id="8" dur="500" fill="hold"/>
                                        <p:tgtEl>
                                          <p:spTgt spid="2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ctangle 1"/>
          <p:cNvSpPr/>
          <p:nvPr/>
        </p:nvSpPr>
        <p:spPr>
          <a:xfrm>
            <a:off x="133920" y="135000"/>
            <a:ext cx="5865840" cy="76572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2300" b="1" strike="noStrike" spc="-1">
                <a:solidFill>
                  <a:srgbClr val="5983B0"/>
                </a:solidFill>
                <a:latin typeface="Arial"/>
                <a:ea typeface="DejaVu Sans"/>
              </a:rPr>
              <a:t>Des expériences ?</a:t>
            </a:r>
            <a:endParaRPr lang="fr-FR" sz="2300" b="0" strike="noStrike" spc="-1">
              <a:latin typeface="Arial"/>
            </a:endParaRPr>
          </a:p>
          <a:p>
            <a:pPr>
              <a:lnSpc>
                <a:spcPct val="100000"/>
              </a:lnSpc>
            </a:pPr>
            <a:r>
              <a:rPr lang="en-US" sz="2300" b="0" strike="noStrike" spc="-1">
                <a:solidFill>
                  <a:srgbClr val="5983B0"/>
                </a:solidFill>
                <a:latin typeface="Arial"/>
                <a:ea typeface="DejaVu Sans"/>
              </a:rPr>
              <a:t>Le projet </a:t>
            </a:r>
            <a:r>
              <a:rPr lang="en-US" sz="2300" b="1" strike="noStrike" spc="-1">
                <a:solidFill>
                  <a:srgbClr val="5983B0"/>
                </a:solidFill>
                <a:latin typeface="Arial"/>
                <a:ea typeface="DejaVu Sans"/>
              </a:rPr>
              <a:t>LHC</a:t>
            </a:r>
            <a:r>
              <a:rPr lang="en-US" sz="2300" b="0" strike="noStrike" spc="-1">
                <a:solidFill>
                  <a:srgbClr val="5983B0"/>
                </a:solidFill>
                <a:latin typeface="Arial"/>
                <a:ea typeface="DejaVu Sans"/>
              </a:rPr>
              <a:t> du CERN</a:t>
            </a:r>
            <a:r>
              <a:rPr lang="en-US" sz="2300" b="0" strike="noStrike" spc="-1">
                <a:solidFill>
                  <a:srgbClr val="699331"/>
                </a:solidFill>
                <a:latin typeface="Arial"/>
                <a:ea typeface="DejaVu Sans"/>
              </a:rPr>
              <a:t>  </a:t>
            </a:r>
            <a:endParaRPr lang="fr-FR" sz="2300" b="0" strike="noStrike" spc="-1">
              <a:latin typeface="Arial"/>
            </a:endParaRPr>
          </a:p>
        </p:txBody>
      </p:sp>
      <p:sp>
        <p:nvSpPr>
          <p:cNvPr id="288" name="ZoneTexte 3"/>
          <p:cNvSpPr/>
          <p:nvPr/>
        </p:nvSpPr>
        <p:spPr>
          <a:xfrm>
            <a:off x="5623200" y="1980000"/>
            <a:ext cx="2656440" cy="33948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800" b="0" strike="noStrike" spc="-1">
                <a:solidFill>
                  <a:srgbClr val="000000"/>
                </a:solidFill>
                <a:latin typeface="Arial"/>
                <a:ea typeface="DejaVu Sans"/>
              </a:rPr>
              <a:t>27 km de circonférence</a:t>
            </a:r>
            <a:endParaRPr lang="fr-FR" sz="1800" b="0" strike="noStrike" spc="-1">
              <a:latin typeface="Arial"/>
            </a:endParaRPr>
          </a:p>
        </p:txBody>
      </p:sp>
      <p:sp>
        <p:nvSpPr>
          <p:cNvPr id="289" name="ZoneTexte 5"/>
          <p:cNvSpPr/>
          <p:nvPr/>
        </p:nvSpPr>
        <p:spPr>
          <a:xfrm>
            <a:off x="0" y="4143240"/>
            <a:ext cx="8755200" cy="128196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400" b="0" strike="noStrike" spc="-1">
                <a:solidFill>
                  <a:srgbClr val="000000"/>
                </a:solidFill>
                <a:latin typeface="Arial"/>
                <a:ea typeface="DejaVu Sans"/>
              </a:rPr>
              <a:t>                </a:t>
            </a:r>
            <a:r>
              <a:rPr lang="en-US" sz="1600" b="0" strike="noStrike" spc="-1">
                <a:solidFill>
                  <a:srgbClr val="000000"/>
                </a:solidFill>
                <a:latin typeface="Arial"/>
                <a:ea typeface="DejaVu Sans"/>
              </a:rPr>
              <a:t>40 millions de paquets de particules se croisent pendant une seconde</a:t>
            </a:r>
            <a:endParaRPr lang="fr-FR" sz="1600" b="0" strike="noStrike" spc="-1">
              <a:latin typeface="Arial"/>
            </a:endParaRPr>
          </a:p>
          <a:p>
            <a:pPr>
              <a:lnSpc>
                <a:spcPct val="100000"/>
              </a:lnSpc>
            </a:pPr>
            <a:r>
              <a:rPr lang="en-US" sz="1600" b="0" strike="noStrike" spc="-1">
                <a:solidFill>
                  <a:srgbClr val="000000"/>
                </a:solidFill>
                <a:latin typeface="Arial"/>
                <a:ea typeface="DejaVu Sans"/>
              </a:rPr>
              <a:t>                </a:t>
            </a:r>
            <a:r>
              <a:rPr lang="en-US" sz="1600" b="0" strike="noStrike" spc="-1">
                <a:solidFill>
                  <a:srgbClr val="000000"/>
                </a:solidFill>
                <a:latin typeface="Wingdings"/>
                <a:ea typeface="DejaVu Sans"/>
              </a:rPr>
              <a:t></a:t>
            </a:r>
            <a:r>
              <a:rPr lang="en-US" sz="1600" b="0" strike="noStrike" spc="-1">
                <a:solidFill>
                  <a:srgbClr val="000000"/>
                </a:solidFill>
                <a:latin typeface="Arial"/>
                <a:ea typeface="DejaVu Sans"/>
              </a:rPr>
              <a:t> ce qui va génerer 1 milliard de collisions proton/proton par seconde</a:t>
            </a:r>
            <a:endParaRPr lang="fr-FR" sz="1600" b="0" strike="noStrike" spc="-1">
              <a:latin typeface="Arial"/>
            </a:endParaRPr>
          </a:p>
          <a:p>
            <a:pPr>
              <a:lnSpc>
                <a:spcPct val="100000"/>
              </a:lnSpc>
            </a:pPr>
            <a:endParaRPr lang="fr-FR" sz="1600" b="0" strike="noStrike" spc="-1">
              <a:latin typeface="Arial"/>
            </a:endParaRPr>
          </a:p>
          <a:p>
            <a:pPr>
              <a:lnSpc>
                <a:spcPct val="100000"/>
              </a:lnSpc>
            </a:pPr>
            <a:r>
              <a:rPr lang="en-US" sz="1400" b="0" strike="noStrike" spc="-1">
                <a:solidFill>
                  <a:srgbClr val="000000"/>
                </a:solidFill>
                <a:latin typeface="Arial"/>
                <a:ea typeface="DejaVu Sans"/>
              </a:rPr>
              <a:t>  </a:t>
            </a:r>
            <a:r>
              <a:rPr lang="en-US" sz="1600" b="0" strike="noStrike" spc="-1">
                <a:solidFill>
                  <a:srgbClr val="000000"/>
                </a:solidFill>
                <a:latin typeface="Arial"/>
                <a:ea typeface="DejaVu Sans"/>
              </a:rPr>
              <a:t>Pour chaque seconde, seuls les 100 événements les plus intéressants sont enregistrés</a:t>
            </a:r>
            <a:endParaRPr lang="fr-FR" sz="1600" b="0" strike="noStrike" spc="-1">
              <a:latin typeface="Arial"/>
            </a:endParaRPr>
          </a:p>
          <a:p>
            <a:pPr>
              <a:lnSpc>
                <a:spcPct val="100000"/>
              </a:lnSpc>
            </a:pPr>
            <a:r>
              <a:rPr lang="en-US" sz="1600" b="0" strike="noStrike" spc="-1">
                <a:solidFill>
                  <a:srgbClr val="000000"/>
                </a:solidFill>
                <a:latin typeface="Arial"/>
                <a:ea typeface="DejaVu Sans"/>
              </a:rPr>
              <a:t>                                       </a:t>
            </a:r>
            <a:r>
              <a:rPr lang="en-US" sz="1600" b="0" strike="noStrike" spc="-1">
                <a:solidFill>
                  <a:srgbClr val="000000"/>
                </a:solidFill>
                <a:latin typeface="Wingdings"/>
                <a:ea typeface="DejaVu Sans"/>
              </a:rPr>
              <a:t></a:t>
            </a:r>
            <a:r>
              <a:rPr lang="en-US" sz="1600" b="0" strike="noStrike" spc="-1">
                <a:solidFill>
                  <a:srgbClr val="000000"/>
                </a:solidFill>
                <a:latin typeface="Arial"/>
                <a:ea typeface="DejaVu Sans"/>
              </a:rPr>
              <a:t> soit environ 1Go/seconde </a:t>
            </a:r>
            <a:endParaRPr lang="fr-FR" sz="1600" b="0" strike="noStrike" spc="-1">
              <a:latin typeface="Arial"/>
            </a:endParaRPr>
          </a:p>
        </p:txBody>
      </p:sp>
      <p:sp>
        <p:nvSpPr>
          <p:cNvPr id="290" name="ZoneTexte 6"/>
          <p:cNvSpPr/>
          <p:nvPr/>
        </p:nvSpPr>
        <p:spPr>
          <a:xfrm>
            <a:off x="41760" y="5728320"/>
            <a:ext cx="8724600" cy="106992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600" b="0" strike="noStrike" spc="-1">
                <a:solidFill>
                  <a:srgbClr val="000000"/>
                </a:solidFill>
                <a:latin typeface="Arial"/>
                <a:ea typeface="DejaVu Sans"/>
              </a:rPr>
              <a:t>Un moustique en vol = 1TeV</a:t>
            </a:r>
            <a:endParaRPr lang="fr-FR" sz="1600" b="0" strike="noStrike" spc="-1">
              <a:latin typeface="Arial"/>
            </a:endParaRPr>
          </a:p>
          <a:p>
            <a:pPr>
              <a:lnSpc>
                <a:spcPct val="100000"/>
              </a:lnSpc>
            </a:pPr>
            <a:endParaRPr lang="fr-FR" sz="1600" b="0" strike="noStrike" spc="-1">
              <a:latin typeface="Arial"/>
            </a:endParaRPr>
          </a:p>
          <a:p>
            <a:pPr>
              <a:lnSpc>
                <a:spcPct val="100000"/>
              </a:lnSpc>
            </a:pPr>
            <a:r>
              <a:rPr lang="en-US" sz="1600" b="1" strike="noStrike" spc="-1">
                <a:solidFill>
                  <a:srgbClr val="FF3300"/>
                </a:solidFill>
                <a:latin typeface="Calibri"/>
                <a:ea typeface="DejaVu Sans"/>
              </a:rPr>
              <a:t>Cependant !!!</a:t>
            </a:r>
            <a:r>
              <a:rPr lang="en-US" sz="2000" b="1" strike="noStrike" spc="-1">
                <a:solidFill>
                  <a:srgbClr val="FF3300"/>
                </a:solidFill>
                <a:latin typeface="Arial"/>
                <a:ea typeface="DejaVu Sans"/>
              </a:rPr>
              <a:t> </a:t>
            </a:r>
            <a:r>
              <a:rPr lang="en-US" sz="1600" b="0" strike="noStrike" spc="-1">
                <a:solidFill>
                  <a:srgbClr val="FF3300"/>
                </a:solidFill>
                <a:latin typeface="Arial"/>
                <a:ea typeface="DejaVu Sans"/>
              </a:rPr>
              <a:t>:  </a:t>
            </a:r>
            <a:r>
              <a:rPr lang="en-US" sz="1400" b="0" i="1" strike="noStrike" spc="-1">
                <a:solidFill>
                  <a:srgbClr val="FF3300"/>
                </a:solidFill>
                <a:latin typeface="Arial"/>
                <a:ea typeface="DejaVu Sans"/>
              </a:rPr>
              <a:t>un proton est mille milliards de fois plus petit qu’un moustique !!!</a:t>
            </a:r>
            <a:endParaRPr lang="fr-FR" sz="1400" b="0" strike="noStrike" spc="-1">
              <a:latin typeface="Arial"/>
            </a:endParaRPr>
          </a:p>
          <a:p>
            <a:pPr>
              <a:lnSpc>
                <a:spcPct val="100000"/>
              </a:lnSpc>
            </a:pPr>
            <a:r>
              <a:rPr lang="en-US" sz="1400" b="0" i="1" strike="noStrike" spc="-1">
                <a:solidFill>
                  <a:srgbClr val="FF3300"/>
                </a:solidFill>
                <a:latin typeface="Arial"/>
                <a:ea typeface="DejaVu Sans"/>
              </a:rPr>
              <a:t> ( toute l’énergie est concentrée en un tout petit point ) </a:t>
            </a:r>
            <a:endParaRPr lang="fr-FR" sz="1400" b="0" strike="noStrike" spc="-1">
              <a:latin typeface="Arial"/>
            </a:endParaRPr>
          </a:p>
        </p:txBody>
      </p:sp>
      <p:sp>
        <p:nvSpPr>
          <p:cNvPr id="291" name="ZoneTexte 7"/>
          <p:cNvSpPr/>
          <p:nvPr/>
        </p:nvSpPr>
        <p:spPr>
          <a:xfrm>
            <a:off x="67680" y="2555280"/>
            <a:ext cx="479196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700" b="1" strike="noStrike" spc="-1">
                <a:solidFill>
                  <a:srgbClr val="699331"/>
                </a:solidFill>
                <a:latin typeface="Calibri"/>
                <a:ea typeface="DejaVu Sans"/>
              </a:rPr>
              <a:t>Le projet LHC :  Large Hadron Collider</a:t>
            </a:r>
            <a:endParaRPr lang="fr-FR" sz="1700" b="0" strike="noStrike" spc="-1">
              <a:latin typeface="Arial"/>
            </a:endParaRPr>
          </a:p>
        </p:txBody>
      </p:sp>
      <p:sp>
        <p:nvSpPr>
          <p:cNvPr id="292" name="ZoneTexte 9"/>
          <p:cNvSpPr/>
          <p:nvPr/>
        </p:nvSpPr>
        <p:spPr>
          <a:xfrm>
            <a:off x="30600" y="1115280"/>
            <a:ext cx="254016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700" b="1" strike="noStrike" spc="-1">
                <a:solidFill>
                  <a:srgbClr val="699331"/>
                </a:solidFill>
                <a:latin typeface="Cantarell"/>
                <a:ea typeface="DejaVu Sans"/>
              </a:rPr>
              <a:t>Le CERN (Genève)</a:t>
            </a:r>
            <a:endParaRPr lang="fr-FR" sz="1700" b="0" strike="noStrike" spc="-1">
              <a:latin typeface="Arial"/>
            </a:endParaRPr>
          </a:p>
        </p:txBody>
      </p:sp>
      <p:sp>
        <p:nvSpPr>
          <p:cNvPr id="293" name="Rectangle 10"/>
          <p:cNvSpPr/>
          <p:nvPr/>
        </p:nvSpPr>
        <p:spPr>
          <a:xfrm>
            <a:off x="720" y="900000"/>
            <a:ext cx="9142920" cy="100800"/>
          </a:xfrm>
          <a:prstGeom prst="rect">
            <a:avLst/>
          </a:prstGeom>
          <a:gradFill rotWithShape="0">
            <a:gsLst>
              <a:gs pos="0">
                <a:srgbClr val="B9DA8F"/>
              </a:gs>
              <a:gs pos="100000">
                <a:srgbClr val="C1C9D6"/>
              </a:gs>
            </a:gsLst>
            <a:lin ang="8100000"/>
          </a:gradFill>
          <a:ln w="9525">
            <a:noFill/>
          </a:ln>
        </p:spPr>
        <p:style>
          <a:lnRef idx="0">
            <a:scrgbClr r="0" g="0" b="0"/>
          </a:lnRef>
          <a:fillRef idx="0">
            <a:scrgbClr r="0" g="0" b="0"/>
          </a:fillRef>
          <a:effectRef idx="0">
            <a:scrgbClr r="0" g="0" b="0"/>
          </a:effectRef>
          <a:fontRef idx="minor"/>
        </p:style>
      </p:sp>
      <p:pic>
        <p:nvPicPr>
          <p:cNvPr id="294" name="Picture 2" descr="C:\Documents and Settings\elles\Mes documents\Mes images\Bibliothèque multimédia Microsoft\j0329528.wmf"/>
          <p:cNvPicPr/>
          <p:nvPr/>
        </p:nvPicPr>
        <p:blipFill>
          <a:blip r:embed="rId2"/>
          <a:stretch/>
        </p:blipFill>
        <p:spPr>
          <a:xfrm>
            <a:off x="6972840" y="6225480"/>
            <a:ext cx="226800" cy="254160"/>
          </a:xfrm>
          <a:prstGeom prst="rect">
            <a:avLst/>
          </a:prstGeom>
          <a:ln w="9525">
            <a:noFill/>
          </a:ln>
        </p:spPr>
      </p:pic>
      <p:sp>
        <p:nvSpPr>
          <p:cNvPr id="295" name="ZoneTexte 12"/>
          <p:cNvSpPr/>
          <p:nvPr/>
        </p:nvSpPr>
        <p:spPr>
          <a:xfrm>
            <a:off x="6840" y="5335920"/>
            <a:ext cx="273384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700" b="1" strike="noStrike" spc="-1">
                <a:solidFill>
                  <a:srgbClr val="699331"/>
                </a:solidFill>
                <a:latin typeface="Calibri"/>
                <a:ea typeface="DejaVu Sans"/>
              </a:rPr>
              <a:t>Energie d’une collision :</a:t>
            </a:r>
            <a:endParaRPr lang="fr-FR" sz="1700" b="0" strike="noStrike" spc="-1">
              <a:latin typeface="Arial"/>
            </a:endParaRPr>
          </a:p>
        </p:txBody>
      </p:sp>
      <p:sp>
        <p:nvSpPr>
          <p:cNvPr id="296" name="ZoneTexte 13"/>
          <p:cNvSpPr/>
          <p:nvPr/>
        </p:nvSpPr>
        <p:spPr>
          <a:xfrm>
            <a:off x="2571840" y="5351400"/>
            <a:ext cx="5305680" cy="30852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600" b="0" strike="noStrike" spc="-1">
                <a:solidFill>
                  <a:srgbClr val="000000"/>
                </a:solidFill>
                <a:latin typeface="Arial"/>
                <a:ea typeface="DejaVu Sans"/>
              </a:rPr>
              <a:t>les collisions ont lieu entre deux protons de 6.5 TeV</a:t>
            </a:r>
            <a:endParaRPr lang="fr-FR" sz="1600" b="0" strike="noStrike" spc="-1">
              <a:latin typeface="Arial"/>
            </a:endParaRPr>
          </a:p>
        </p:txBody>
      </p:sp>
      <p:sp>
        <p:nvSpPr>
          <p:cNvPr id="297" name="ZoneTexte 14"/>
          <p:cNvSpPr/>
          <p:nvPr/>
        </p:nvSpPr>
        <p:spPr>
          <a:xfrm>
            <a:off x="41760" y="3741840"/>
            <a:ext cx="306036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700" b="1" strike="noStrike" spc="-1">
                <a:solidFill>
                  <a:srgbClr val="699331"/>
                </a:solidFill>
                <a:latin typeface="Calibri"/>
                <a:ea typeface="DejaVu Sans"/>
              </a:rPr>
              <a:t>Nombre de collisions</a:t>
            </a:r>
            <a:endParaRPr lang="fr-FR" sz="1700" b="0" strike="noStrike" spc="-1">
              <a:latin typeface="Arial"/>
            </a:endParaRPr>
          </a:p>
        </p:txBody>
      </p:sp>
      <p:sp>
        <p:nvSpPr>
          <p:cNvPr id="298" name="ZoneTexte 15"/>
          <p:cNvSpPr/>
          <p:nvPr/>
        </p:nvSpPr>
        <p:spPr>
          <a:xfrm>
            <a:off x="30600" y="3088440"/>
            <a:ext cx="8191440" cy="79524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1600" b="0" strike="noStrike" spc="-1">
                <a:solidFill>
                  <a:srgbClr val="000000"/>
                </a:solidFill>
                <a:latin typeface="Arial"/>
                <a:ea typeface="DejaVu Sans"/>
              </a:rPr>
              <a:t>Plus grand accélerateur de particules :</a:t>
            </a:r>
            <a:endParaRPr lang="fr-FR" sz="1600" b="0" strike="noStrike" spc="-1">
              <a:latin typeface="Arial"/>
            </a:endParaRPr>
          </a:p>
          <a:p>
            <a:pPr>
              <a:lnSpc>
                <a:spcPct val="100000"/>
              </a:lnSpc>
            </a:pPr>
            <a:r>
              <a:rPr lang="en-US" sz="1600" b="0" strike="noStrike" spc="-1">
                <a:solidFill>
                  <a:srgbClr val="000000"/>
                </a:solidFill>
                <a:latin typeface="Arial"/>
                <a:ea typeface="DejaVu Sans"/>
              </a:rPr>
              <a:t>2 faisceaux de particules circulent en sens opposés </a:t>
            </a:r>
            <a:r>
              <a:rPr lang="en-US" sz="1600" b="0" strike="noStrike" spc="-1">
                <a:solidFill>
                  <a:srgbClr val="000000"/>
                </a:solidFill>
                <a:latin typeface="Wingdings"/>
                <a:ea typeface="DejaVu Sans"/>
              </a:rPr>
              <a:t></a:t>
            </a:r>
            <a:r>
              <a:rPr lang="en-US" sz="1600" b="0" strike="noStrike" spc="-1">
                <a:solidFill>
                  <a:srgbClr val="000000"/>
                </a:solidFill>
                <a:latin typeface="Arial"/>
                <a:ea typeface="DejaVu Sans"/>
              </a:rPr>
              <a:t> collisions proton/proton</a:t>
            </a:r>
            <a:endParaRPr lang="fr-FR" sz="1600" b="0" strike="noStrike" spc="-1">
              <a:latin typeface="Arial"/>
            </a:endParaRPr>
          </a:p>
          <a:p>
            <a:pPr>
              <a:lnSpc>
                <a:spcPct val="100000"/>
              </a:lnSpc>
            </a:pPr>
            <a:endParaRPr lang="fr-FR" sz="1600" b="0" strike="noStrike" spc="-1">
              <a:latin typeface="Arial"/>
            </a:endParaRPr>
          </a:p>
        </p:txBody>
      </p:sp>
      <p:sp>
        <p:nvSpPr>
          <p:cNvPr id="299" name="ZoneTexte 16"/>
          <p:cNvSpPr/>
          <p:nvPr/>
        </p:nvSpPr>
        <p:spPr>
          <a:xfrm>
            <a:off x="30600" y="1440000"/>
            <a:ext cx="4252320" cy="103860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fr-FR" sz="1600" b="0" strike="noStrike" spc="-1">
                <a:solidFill>
                  <a:srgbClr val="000000"/>
                </a:solidFill>
                <a:latin typeface="Arial"/>
                <a:ea typeface="DejaVu Sans"/>
              </a:rPr>
              <a:t>C’est le plus grand centre de physique des particules du monde</a:t>
            </a:r>
            <a:endParaRPr lang="fr-FR" sz="1600" b="0" strike="noStrike" spc="-1">
              <a:latin typeface="Arial"/>
            </a:endParaRPr>
          </a:p>
          <a:p>
            <a:pPr>
              <a:lnSpc>
                <a:spcPct val="100000"/>
              </a:lnSpc>
            </a:pPr>
            <a:r>
              <a:rPr lang="en-US" sz="1600" b="0" strike="noStrike" spc="-1">
                <a:solidFill>
                  <a:srgbClr val="000000"/>
                </a:solidFill>
                <a:latin typeface="Arial"/>
                <a:ea typeface="DejaVu Sans"/>
              </a:rPr>
              <a:t> 20 pays européens  membres </a:t>
            </a:r>
            <a:endParaRPr lang="fr-FR" sz="1600" b="0" strike="noStrike" spc="-1">
              <a:latin typeface="Arial"/>
            </a:endParaRPr>
          </a:p>
          <a:p>
            <a:pPr>
              <a:lnSpc>
                <a:spcPct val="100000"/>
              </a:lnSpc>
            </a:pPr>
            <a:r>
              <a:rPr lang="en-US" sz="1600" b="0" strike="noStrike" spc="-1">
                <a:solidFill>
                  <a:srgbClr val="000000"/>
                </a:solidFill>
                <a:latin typeface="Arial"/>
                <a:ea typeface="DejaVu Sans"/>
              </a:rPr>
              <a:t>+ 28 pays qui sont impliqués dans les projets </a:t>
            </a:r>
            <a:endParaRPr lang="fr-FR" sz="1600" b="0" strike="noStrike" spc="-1">
              <a:latin typeface="Arial"/>
            </a:endParaRPr>
          </a:p>
        </p:txBody>
      </p:sp>
      <p:sp>
        <p:nvSpPr>
          <p:cNvPr id="300" name="Accolade ouvrante 17"/>
          <p:cNvSpPr/>
          <p:nvPr/>
        </p:nvSpPr>
        <p:spPr>
          <a:xfrm>
            <a:off x="694080" y="1591920"/>
            <a:ext cx="100800" cy="509040"/>
          </a:xfrm>
          <a:prstGeom prst="leftBrace">
            <a:avLst>
              <a:gd name="adj1" fmla="val 8333"/>
              <a:gd name="adj2" fmla="val 50000"/>
            </a:avLst>
          </a:prstGeom>
          <a:noFill/>
          <a:ln>
            <a:solidFill>
              <a:srgbClr val="8BC145"/>
            </a:solidFill>
          </a:ln>
        </p:spPr>
        <p:style>
          <a:lnRef idx="1">
            <a:schemeClr val="accent2"/>
          </a:lnRef>
          <a:fillRef idx="0">
            <a:schemeClr val="accent2"/>
          </a:fillRef>
          <a:effectRef idx="0">
            <a:schemeClr val="accent2"/>
          </a:effectRef>
          <a:fontRef idx="minor"/>
        </p:style>
      </p:sp>
      <p:pic>
        <p:nvPicPr>
          <p:cNvPr id="301" name="Picture 2" descr="Afficher l'image d'origine"/>
          <p:cNvPicPr/>
          <p:nvPr/>
        </p:nvPicPr>
        <p:blipFill>
          <a:blip r:embed="rId3"/>
          <a:stretch/>
        </p:blipFill>
        <p:spPr>
          <a:xfrm>
            <a:off x="4481280" y="367560"/>
            <a:ext cx="4515840" cy="1575720"/>
          </a:xfrm>
          <a:prstGeom prst="rect">
            <a:avLst/>
          </a:prstGeom>
          <a:ln w="0">
            <a:noFill/>
          </a:ln>
        </p:spPr>
      </p:pic>
      <p:pic>
        <p:nvPicPr>
          <p:cNvPr id="302" name="Image 2"/>
          <p:cNvPicPr/>
          <p:nvPr/>
        </p:nvPicPr>
        <p:blipFill>
          <a:blip r:embed="rId4"/>
          <a:stretch/>
        </p:blipFill>
        <p:spPr>
          <a:xfrm>
            <a:off x="3924000" y="2669400"/>
            <a:ext cx="4431240" cy="584640"/>
          </a:xfrm>
          <a:prstGeom prst="rect">
            <a:avLst/>
          </a:prstGeom>
          <a:ln w="0">
            <a:noFill/>
          </a:ln>
        </p:spPr>
      </p:pic>
      <p:sp>
        <p:nvSpPr>
          <p:cNvPr id="303" name="ZoneTexte 3"/>
          <p:cNvSpPr/>
          <p:nvPr/>
        </p:nvSpPr>
        <p:spPr>
          <a:xfrm>
            <a:off x="2538720" y="3749400"/>
            <a:ext cx="6352560" cy="363960"/>
          </a:xfrm>
          <a:prstGeom prst="rect">
            <a:avLst/>
          </a:prstGeom>
          <a:noFill/>
          <a:ln w="0">
            <a:solidFill>
              <a:srgbClr val="0000FF"/>
            </a:solid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000000"/>
                </a:solidFill>
                <a:latin typeface="Arial"/>
                <a:ea typeface="DejaVu Sans"/>
              </a:rPr>
              <a:t>Détecteurs de particules : </a:t>
            </a:r>
            <a:r>
              <a:rPr lang="fr-FR" sz="1800" b="1" strike="noStrike" spc="-1">
                <a:solidFill>
                  <a:srgbClr val="0000FF"/>
                </a:solidFill>
                <a:latin typeface="Arial"/>
                <a:ea typeface="DejaVu Sans"/>
              </a:rPr>
              <a:t>ATLAS – CMS – ALICE- LHCb</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 Box 5"/>
          <p:cNvSpPr/>
          <p:nvPr/>
        </p:nvSpPr>
        <p:spPr>
          <a:xfrm>
            <a:off x="428760" y="5429160"/>
            <a:ext cx="8228520" cy="6382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pPr>
            <a:endParaRPr lang="fr-FR" sz="1800" b="0" strike="noStrike" spc="-1">
              <a:latin typeface="Arial"/>
            </a:endParaRPr>
          </a:p>
          <a:p>
            <a:pPr marL="457200">
              <a:lnSpc>
                <a:spcPct val="100000"/>
              </a:lnSpc>
            </a:pPr>
            <a:endParaRPr lang="fr-FR" sz="1800" b="0" strike="noStrike" spc="-1">
              <a:latin typeface="Arial"/>
            </a:endParaRPr>
          </a:p>
        </p:txBody>
      </p:sp>
      <p:sp>
        <p:nvSpPr>
          <p:cNvPr id="305" name="Text Box 11"/>
          <p:cNvSpPr/>
          <p:nvPr/>
        </p:nvSpPr>
        <p:spPr>
          <a:xfrm>
            <a:off x="611640" y="214200"/>
            <a:ext cx="7848000" cy="8211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0070C0"/>
                </a:solidFill>
                <a:latin typeface="Calibri Light"/>
                <a:ea typeface="DejaVu Sans"/>
              </a:rPr>
              <a:t>Le support des expériences : </a:t>
            </a:r>
            <a:endParaRPr lang="fr-FR" sz="2400" b="0" strike="noStrike" spc="-1">
              <a:latin typeface="Arial"/>
            </a:endParaRPr>
          </a:p>
          <a:p>
            <a:pPr>
              <a:lnSpc>
                <a:spcPct val="100000"/>
              </a:lnSpc>
            </a:pPr>
            <a:r>
              <a:rPr lang="fr-FR" sz="2400" b="1" strike="noStrike" spc="-1">
                <a:solidFill>
                  <a:srgbClr val="0070C0"/>
                </a:solidFill>
                <a:latin typeface="Calibri Light"/>
                <a:ea typeface="DejaVu Sans"/>
              </a:rPr>
              <a:t>												du </a:t>
            </a:r>
            <a:r>
              <a:rPr lang="fr-FR" sz="2400" b="1" i="1" strike="noStrike" spc="-1">
                <a:solidFill>
                  <a:srgbClr val="0070C0"/>
                </a:solidFill>
                <a:latin typeface="Calibri Light"/>
                <a:ea typeface="DejaVu Sans"/>
              </a:rPr>
              <a:t>ONLINE...</a:t>
            </a:r>
            <a:endParaRPr lang="fr-FR" sz="2400" b="0" strike="noStrike" spc="-1">
              <a:latin typeface="Arial"/>
            </a:endParaRPr>
          </a:p>
        </p:txBody>
      </p:sp>
      <p:pic>
        <p:nvPicPr>
          <p:cNvPr id="306" name="Image 7" descr="ElectroniqueATLAS.jpg"/>
          <p:cNvPicPr/>
          <p:nvPr/>
        </p:nvPicPr>
        <p:blipFill>
          <a:blip r:embed="rId3"/>
          <a:stretch/>
        </p:blipFill>
        <p:spPr>
          <a:xfrm>
            <a:off x="4343040" y="1411200"/>
            <a:ext cx="1463760" cy="1499040"/>
          </a:xfrm>
          <a:prstGeom prst="rect">
            <a:avLst/>
          </a:prstGeom>
          <a:ln w="0">
            <a:noFill/>
          </a:ln>
        </p:spPr>
      </p:pic>
      <p:pic>
        <p:nvPicPr>
          <p:cNvPr id="307" name="Picture 3" descr="D:\Mes images\ChassisATLAS.jpg"/>
          <p:cNvPicPr/>
          <p:nvPr/>
        </p:nvPicPr>
        <p:blipFill>
          <a:blip r:embed="rId4"/>
          <a:stretch/>
        </p:blipFill>
        <p:spPr>
          <a:xfrm>
            <a:off x="5770080" y="3128400"/>
            <a:ext cx="2402280" cy="1596960"/>
          </a:xfrm>
          <a:prstGeom prst="rect">
            <a:avLst/>
          </a:prstGeom>
          <a:ln w="0">
            <a:noFill/>
          </a:ln>
        </p:spPr>
      </p:pic>
      <p:sp>
        <p:nvSpPr>
          <p:cNvPr id="308" name="Connecteur droit avec flèche 15"/>
          <p:cNvSpPr/>
          <p:nvPr/>
        </p:nvSpPr>
        <p:spPr>
          <a:xfrm>
            <a:off x="3564000" y="2161440"/>
            <a:ext cx="777960" cy="360"/>
          </a:xfrm>
          <a:custGeom>
            <a:avLst/>
            <a:gdLst/>
            <a:ahLst/>
            <a:cxnLst/>
            <a:rect l="l" t="t" r="r" b="b"/>
            <a:pathLst>
              <a:path w="21600" h="21600">
                <a:moveTo>
                  <a:pt x="0" y="0"/>
                </a:moveTo>
                <a:lnTo>
                  <a:pt x="21600" y="21600"/>
                </a:lnTo>
              </a:path>
            </a:pathLst>
          </a:custGeom>
          <a:noFill/>
          <a:ln w="57150">
            <a:solidFill>
              <a:srgbClr val="FF0000"/>
            </a:solidFill>
            <a:tailEnd type="triangle" w="med" len="med"/>
          </a:ln>
        </p:spPr>
        <p:style>
          <a:lnRef idx="1">
            <a:schemeClr val="accent1"/>
          </a:lnRef>
          <a:fillRef idx="0">
            <a:schemeClr val="accent1"/>
          </a:fillRef>
          <a:effectRef idx="0">
            <a:schemeClr val="accent1"/>
          </a:effectRef>
          <a:fontRef idx="minor"/>
        </p:style>
      </p:sp>
      <p:pic>
        <p:nvPicPr>
          <p:cNvPr id="309" name="Picture 4" descr="\\Lapp.in2p3.fr\dfs_lapp\HOME3\neyroud\Management\Rapport d'activite LAPP\2006-2008\INFO_Fig2.jpg"/>
          <p:cNvPicPr/>
          <p:nvPr/>
        </p:nvPicPr>
        <p:blipFill>
          <a:blip r:embed="rId5"/>
          <a:stretch/>
        </p:blipFill>
        <p:spPr>
          <a:xfrm>
            <a:off x="1109880" y="4395600"/>
            <a:ext cx="2632320" cy="1973880"/>
          </a:xfrm>
          <a:prstGeom prst="rect">
            <a:avLst/>
          </a:prstGeom>
          <a:ln w="0">
            <a:noFill/>
          </a:ln>
        </p:spPr>
      </p:pic>
      <p:pic>
        <p:nvPicPr>
          <p:cNvPr id="310" name="Picture 2" descr="Afficher l'image d'origine"/>
          <p:cNvPicPr/>
          <p:nvPr/>
        </p:nvPicPr>
        <p:blipFill>
          <a:blip r:embed="rId6"/>
          <a:stretch/>
        </p:blipFill>
        <p:spPr>
          <a:xfrm>
            <a:off x="251640" y="1220040"/>
            <a:ext cx="3311280" cy="2559600"/>
          </a:xfrm>
          <a:prstGeom prst="rect">
            <a:avLst/>
          </a:prstGeom>
          <a:ln w="0">
            <a:noFill/>
          </a:ln>
        </p:spPr>
      </p:pic>
      <p:sp>
        <p:nvSpPr>
          <p:cNvPr id="311" name="Connecteur en angle 2"/>
          <p:cNvSpPr/>
          <p:nvPr/>
        </p:nvSpPr>
        <p:spPr>
          <a:xfrm>
            <a:off x="5807880" y="2161440"/>
            <a:ext cx="1162800" cy="965880"/>
          </a:xfrm>
          <a:prstGeom prst="bentConnector2">
            <a:avLst/>
          </a:prstGeom>
          <a:noFill/>
          <a:ln w="57150">
            <a:solidFill>
              <a:srgbClr val="FF0000"/>
            </a:solidFill>
            <a:tailEnd type="triangle" w="med" len="med"/>
          </a:ln>
        </p:spPr>
        <p:style>
          <a:lnRef idx="1">
            <a:schemeClr val="accent1"/>
          </a:lnRef>
          <a:fillRef idx="0">
            <a:schemeClr val="accent1"/>
          </a:fillRef>
          <a:effectRef idx="0">
            <a:schemeClr val="accent1"/>
          </a:effectRef>
          <a:fontRef idx="minor"/>
        </p:style>
      </p:sp>
      <p:sp>
        <p:nvSpPr>
          <p:cNvPr id="312" name="Connecteur en angle 18"/>
          <p:cNvSpPr/>
          <p:nvPr/>
        </p:nvSpPr>
        <p:spPr>
          <a:xfrm flipV="1">
            <a:off x="3743640" y="4724280"/>
            <a:ext cx="3227040" cy="655560"/>
          </a:xfrm>
          <a:prstGeom prst="bentConnector2">
            <a:avLst/>
          </a:prstGeom>
          <a:noFill/>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p:style>
      </p:sp>
      <p:sp>
        <p:nvSpPr>
          <p:cNvPr id="313" name="Ellipse 27"/>
          <p:cNvSpPr/>
          <p:nvPr/>
        </p:nvSpPr>
        <p:spPr>
          <a:xfrm>
            <a:off x="1619640" y="2911680"/>
            <a:ext cx="214920" cy="2869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repl">
                                        <p:cTn id="7" dur="500" fill="hold"/>
                                        <p:tgtEl>
                                          <p:spTgt spid="304"/>
                                        </p:tgtEl>
                                        <p:attrNameLst>
                                          <p:attrName>ppt_x</p:attrName>
                                        </p:attrNameLst>
                                      </p:cBhvr>
                                      <p:tavLst>
                                        <p:tav tm="0">
                                          <p:val>
                                            <p:strVal val="0-#ppt_w/2"/>
                                          </p:val>
                                        </p:tav>
                                        <p:tav tm="100000">
                                          <p:val>
                                            <p:strVal val="#ppt_x"/>
                                          </p:val>
                                        </p:tav>
                                      </p:tavLst>
                                    </p:anim>
                                    <p:anim calcmode="lin" valueType="num">
                                      <p:cBhvr additive="repl">
                                        <p:cTn id="8" dur="500" fill="hold"/>
                                        <p:tgtEl>
                                          <p:spTgt spid="3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ext Box 5"/>
          <p:cNvSpPr/>
          <p:nvPr/>
        </p:nvSpPr>
        <p:spPr>
          <a:xfrm>
            <a:off x="428760" y="5429160"/>
            <a:ext cx="8228520" cy="6382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pPr>
            <a:endParaRPr lang="fr-FR" sz="1800" b="0" strike="noStrike" spc="-1">
              <a:latin typeface="Arial"/>
            </a:endParaRPr>
          </a:p>
          <a:p>
            <a:pPr marL="457200">
              <a:lnSpc>
                <a:spcPct val="100000"/>
              </a:lnSpc>
            </a:pPr>
            <a:endParaRPr lang="fr-FR" sz="1800" b="0" strike="noStrike" spc="-1">
              <a:latin typeface="Arial"/>
            </a:endParaRPr>
          </a:p>
        </p:txBody>
      </p:sp>
      <p:sp>
        <p:nvSpPr>
          <p:cNvPr id="315" name="Rectangle 1026"/>
          <p:cNvSpPr/>
          <p:nvPr/>
        </p:nvSpPr>
        <p:spPr>
          <a:xfrm>
            <a:off x="632880" y="1278000"/>
            <a:ext cx="5882040" cy="157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400"/>
              </a:spcBef>
            </a:pPr>
            <a:r>
              <a:rPr lang="fr-FR" sz="2000" b="1" strike="noStrike" spc="-1">
                <a:solidFill>
                  <a:srgbClr val="000000"/>
                </a:solidFill>
                <a:latin typeface="Calibri"/>
                <a:ea typeface="DejaVu Sans"/>
              </a:rPr>
              <a:t>L’informatique pour simuler la traversée des particules dans les détecteurs </a:t>
            </a:r>
            <a:endParaRPr lang="fr-FR" sz="2000" b="0" strike="noStrike" spc="-1">
              <a:latin typeface="Arial"/>
            </a:endParaRPr>
          </a:p>
          <a:p>
            <a:pPr>
              <a:lnSpc>
                <a:spcPct val="100000"/>
              </a:lnSpc>
              <a:spcBef>
                <a:spcPts val="561"/>
              </a:spcBef>
            </a:pPr>
            <a:endParaRPr lang="fr-FR" sz="2000" b="0" strike="noStrike" spc="-1">
              <a:latin typeface="Arial"/>
            </a:endParaRPr>
          </a:p>
          <a:p>
            <a:pPr marL="743040" indent="-284760">
              <a:lnSpc>
                <a:spcPct val="100000"/>
              </a:lnSpc>
              <a:spcBef>
                <a:spcPts val="561"/>
              </a:spcBef>
              <a:tabLst>
                <a:tab pos="0" algn="l"/>
              </a:tabLst>
            </a:pPr>
            <a:endParaRPr lang="fr-FR" sz="2000" b="0" strike="noStrike" spc="-1">
              <a:latin typeface="Arial"/>
            </a:endParaRPr>
          </a:p>
          <a:p>
            <a:pPr marL="743040" indent="-284760">
              <a:lnSpc>
                <a:spcPct val="100000"/>
              </a:lnSpc>
              <a:spcBef>
                <a:spcPts val="641"/>
              </a:spcBef>
              <a:tabLst>
                <a:tab pos="0" algn="l"/>
              </a:tabLst>
            </a:pPr>
            <a:endParaRPr lang="fr-FR" sz="2000" b="0" strike="noStrike" spc="-1">
              <a:latin typeface="Arial"/>
            </a:endParaRPr>
          </a:p>
          <a:p>
            <a:pPr marL="743040" indent="-284760">
              <a:lnSpc>
                <a:spcPct val="100000"/>
              </a:lnSpc>
              <a:spcBef>
                <a:spcPts val="641"/>
              </a:spcBef>
              <a:tabLst>
                <a:tab pos="0" algn="l"/>
              </a:tabLst>
            </a:pPr>
            <a:endParaRPr lang="fr-FR" sz="2000" b="0" strike="noStrike" spc="-1">
              <a:latin typeface="Arial"/>
            </a:endParaRPr>
          </a:p>
          <a:p>
            <a:pPr marL="343080" indent="-342000">
              <a:lnSpc>
                <a:spcPct val="100000"/>
              </a:lnSpc>
              <a:spcBef>
                <a:spcPts val="641"/>
              </a:spcBef>
              <a:tabLst>
                <a:tab pos="0" algn="l"/>
              </a:tabLst>
            </a:pPr>
            <a:endParaRPr lang="fr-FR" sz="2000" b="0" strike="noStrike" spc="-1">
              <a:latin typeface="Arial"/>
            </a:endParaRPr>
          </a:p>
        </p:txBody>
      </p:sp>
      <p:pic>
        <p:nvPicPr>
          <p:cNvPr id="316" name="Picture 7" descr="photon_100GeV"/>
          <p:cNvPicPr/>
          <p:nvPr/>
        </p:nvPicPr>
        <p:blipFill>
          <a:blip r:embed="rId3"/>
          <a:stretch/>
        </p:blipFill>
        <p:spPr>
          <a:xfrm>
            <a:off x="6792480" y="1270800"/>
            <a:ext cx="1475640" cy="1438920"/>
          </a:xfrm>
          <a:prstGeom prst="rect">
            <a:avLst/>
          </a:prstGeom>
          <a:ln w="0">
            <a:noFill/>
          </a:ln>
        </p:spPr>
      </p:pic>
      <p:pic>
        <p:nvPicPr>
          <p:cNvPr id="317" name="Image 21" descr="SimulationLC2.jpg"/>
          <p:cNvPicPr/>
          <p:nvPr/>
        </p:nvPicPr>
        <p:blipFill>
          <a:blip r:embed="rId4"/>
          <a:stretch/>
        </p:blipFill>
        <p:spPr>
          <a:xfrm>
            <a:off x="6446160" y="3005280"/>
            <a:ext cx="1821960" cy="1438920"/>
          </a:xfrm>
          <a:prstGeom prst="rect">
            <a:avLst/>
          </a:prstGeom>
          <a:ln w="9525">
            <a:noFill/>
          </a:ln>
        </p:spPr>
      </p:pic>
      <p:sp>
        <p:nvSpPr>
          <p:cNvPr id="318" name="ZoneTexte 1"/>
          <p:cNvSpPr/>
          <p:nvPr/>
        </p:nvSpPr>
        <p:spPr>
          <a:xfrm>
            <a:off x="649800" y="3005280"/>
            <a:ext cx="5039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000000"/>
                </a:solidFill>
                <a:latin typeface="Arial"/>
                <a:ea typeface="DejaVu Sans"/>
              </a:rPr>
              <a:t>L’informatique de traitement des données </a:t>
            </a:r>
            <a:endParaRPr lang="fr-FR" sz="1800" b="0" strike="noStrike" spc="-1">
              <a:latin typeface="Arial"/>
            </a:endParaRPr>
          </a:p>
          <a:p>
            <a:pPr>
              <a:lnSpc>
                <a:spcPct val="100000"/>
              </a:lnSpc>
            </a:pPr>
            <a:endParaRPr lang="fr-FR" sz="1800" b="0" strike="noStrike" spc="-1">
              <a:latin typeface="Arial"/>
            </a:endParaRPr>
          </a:p>
        </p:txBody>
      </p:sp>
      <p:sp>
        <p:nvSpPr>
          <p:cNvPr id="319" name="ZoneTexte 7"/>
          <p:cNvSpPr/>
          <p:nvPr/>
        </p:nvSpPr>
        <p:spPr>
          <a:xfrm>
            <a:off x="669960" y="4581000"/>
            <a:ext cx="43329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000000"/>
                </a:solidFill>
                <a:latin typeface="Arial"/>
                <a:ea typeface="DejaVu Sans"/>
              </a:rPr>
              <a:t>L’informatique pour contrôler les systèmes et les appareils</a:t>
            </a:r>
            <a:endParaRPr lang="fr-FR" sz="1800" b="0" strike="noStrike" spc="-1">
              <a:latin typeface="Arial"/>
            </a:endParaRPr>
          </a:p>
          <a:p>
            <a:pPr>
              <a:lnSpc>
                <a:spcPct val="100000"/>
              </a:lnSpc>
            </a:pPr>
            <a:endParaRPr lang="fr-FR" sz="1800" b="0" strike="noStrike" spc="-1">
              <a:latin typeface="Arial"/>
            </a:endParaRPr>
          </a:p>
        </p:txBody>
      </p:sp>
      <p:pic>
        <p:nvPicPr>
          <p:cNvPr id="320" name="Image 2"/>
          <p:cNvPicPr/>
          <p:nvPr/>
        </p:nvPicPr>
        <p:blipFill>
          <a:blip r:embed="rId5"/>
          <a:stretch/>
        </p:blipFill>
        <p:spPr>
          <a:xfrm>
            <a:off x="5432040" y="4500360"/>
            <a:ext cx="2836080" cy="2007360"/>
          </a:xfrm>
          <a:prstGeom prst="rect">
            <a:avLst/>
          </a:prstGeom>
          <a:ln w="0">
            <a:noFill/>
          </a:ln>
        </p:spPr>
      </p:pic>
      <p:sp>
        <p:nvSpPr>
          <p:cNvPr id="321" name="Text Box 11_0"/>
          <p:cNvSpPr/>
          <p:nvPr/>
        </p:nvSpPr>
        <p:spPr>
          <a:xfrm>
            <a:off x="611640" y="214200"/>
            <a:ext cx="7560720" cy="8211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0070C0"/>
                </a:solidFill>
                <a:latin typeface="Calibri Light"/>
                <a:ea typeface="DejaVu Sans"/>
              </a:rPr>
              <a:t>Le support des expériences : </a:t>
            </a:r>
            <a:endParaRPr lang="fr-FR" sz="2400" b="0" strike="noStrike" spc="-1">
              <a:latin typeface="Arial"/>
            </a:endParaRPr>
          </a:p>
          <a:p>
            <a:pPr>
              <a:lnSpc>
                <a:spcPct val="100000"/>
              </a:lnSpc>
            </a:pPr>
            <a:r>
              <a:rPr lang="fr-FR" sz="2400" b="1" strike="noStrike" spc="-1">
                <a:solidFill>
                  <a:srgbClr val="0070C0"/>
                </a:solidFill>
                <a:latin typeface="Calibri Light"/>
                <a:ea typeface="DejaVu Sans"/>
              </a:rPr>
              <a:t>									...vers le </a:t>
            </a:r>
            <a:r>
              <a:rPr lang="fr-FR" sz="2400" b="1" i="1" strike="noStrike" spc="-1">
                <a:solidFill>
                  <a:srgbClr val="0070C0"/>
                </a:solidFill>
                <a:latin typeface="Calibri Light"/>
                <a:ea typeface="DejaVu Sans"/>
              </a:rPr>
              <a:t>OFFLINE</a:t>
            </a:r>
            <a:endParaRPr lang="fr-FR"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repl">
                                        <p:cTn id="7" dur="500" fill="hold"/>
                                        <p:tgtEl>
                                          <p:spTgt spid="314"/>
                                        </p:tgtEl>
                                        <p:attrNameLst>
                                          <p:attrName>ppt_x</p:attrName>
                                        </p:attrNameLst>
                                      </p:cBhvr>
                                      <p:tavLst>
                                        <p:tav tm="0">
                                          <p:val>
                                            <p:strVal val="0-#ppt_w/2"/>
                                          </p:val>
                                        </p:tav>
                                        <p:tav tm="100000">
                                          <p:val>
                                            <p:strVal val="#ppt_x"/>
                                          </p:val>
                                        </p:tav>
                                      </p:tavLst>
                                    </p:anim>
                                    <p:anim calcmode="lin" valueType="num">
                                      <p:cBhvr additive="repl">
                                        <p:cTn id="8" dur="500" fill="hold"/>
                                        <p:tgtEl>
                                          <p:spTgt spid="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AutoShape 3"/>
          <p:cNvSpPr/>
          <p:nvPr/>
        </p:nvSpPr>
        <p:spPr>
          <a:xfrm>
            <a:off x="1175760" y="3132000"/>
            <a:ext cx="6999840" cy="348120"/>
          </a:xfrm>
          <a:prstGeom prst="roundRect">
            <a:avLst>
              <a:gd name="adj" fmla="val 50000"/>
            </a:avLst>
          </a:prstGeom>
          <a:solidFill>
            <a:srgbClr val="FF3300">
              <a:alpha val="50000"/>
            </a:srgbClr>
          </a:solidFill>
          <a:ln w="12700">
            <a:solidFill>
              <a:srgbClr val="FF33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en-US" sz="1600" b="1" strike="noStrike" spc="-1">
                <a:solidFill>
                  <a:srgbClr val="941C00"/>
                </a:solidFill>
                <a:latin typeface="Tahoma"/>
                <a:ea typeface="DejaVu Sans"/>
              </a:rPr>
              <a:t>Système Read Out Driver</a:t>
            </a:r>
            <a:endParaRPr lang="fr-FR" sz="1600" b="0" strike="noStrike" spc="-1">
              <a:latin typeface="Arial"/>
            </a:endParaRPr>
          </a:p>
        </p:txBody>
      </p:sp>
      <p:sp>
        <p:nvSpPr>
          <p:cNvPr id="323" name="AutoShape 4"/>
          <p:cNvSpPr/>
          <p:nvPr/>
        </p:nvSpPr>
        <p:spPr>
          <a:xfrm>
            <a:off x="1167840" y="2149200"/>
            <a:ext cx="7007760" cy="884880"/>
          </a:xfrm>
          <a:prstGeom prst="roundRect">
            <a:avLst>
              <a:gd name="adj" fmla="val 50000"/>
            </a:avLst>
          </a:prstGeom>
          <a:solidFill>
            <a:srgbClr val="FFFF91">
              <a:alpha val="50000"/>
            </a:srgbClr>
          </a:solidFill>
          <a:ln w="3175">
            <a:solidFill>
              <a:srgbClr val="FAF4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fr-FR" sz="1600" b="0" strike="noStrike" spc="-1">
                <a:solidFill>
                  <a:srgbClr val="A6A6A6"/>
                </a:solidFill>
                <a:latin typeface="Tahoma"/>
                <a:ea typeface="DejaVu Sans"/>
              </a:rPr>
              <a:t>Electronique Frontal</a:t>
            </a:r>
            <a:r>
              <a:rPr lang="en-US" sz="1600" b="0" strike="noStrike" spc="-1">
                <a:solidFill>
                  <a:srgbClr val="A6A6A6"/>
                </a:solidFill>
                <a:latin typeface="Tahoma"/>
                <a:ea typeface="DejaVu Sans"/>
              </a:rPr>
              <a:t>e</a:t>
            </a:r>
            <a:endParaRPr lang="fr-FR" sz="1600" b="0" strike="noStrike" spc="-1">
              <a:latin typeface="Arial"/>
            </a:endParaRPr>
          </a:p>
        </p:txBody>
      </p:sp>
      <p:sp>
        <p:nvSpPr>
          <p:cNvPr id="324" name="AutoShape 5"/>
          <p:cNvSpPr/>
          <p:nvPr/>
        </p:nvSpPr>
        <p:spPr>
          <a:xfrm>
            <a:off x="1169640" y="5410080"/>
            <a:ext cx="7006320" cy="365760"/>
          </a:xfrm>
          <a:prstGeom prst="roundRect">
            <a:avLst>
              <a:gd name="adj" fmla="val 50000"/>
            </a:avLst>
          </a:prstGeom>
          <a:solidFill>
            <a:srgbClr val="FFE15F">
              <a:alpha val="50000"/>
            </a:srgbClr>
          </a:solidFill>
          <a:ln w="3175">
            <a:solidFill>
              <a:srgbClr val="FFA64D"/>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en-US" sz="1600" b="0" strike="noStrike" spc="-1">
                <a:solidFill>
                  <a:srgbClr val="969696"/>
                </a:solidFill>
                <a:latin typeface="Tahoma"/>
                <a:ea typeface="DejaVu Sans"/>
              </a:rPr>
              <a:t>Archivage des données</a:t>
            </a:r>
            <a:endParaRPr lang="fr-FR" sz="1600" b="0" strike="noStrike" spc="-1">
              <a:latin typeface="Arial"/>
            </a:endParaRPr>
          </a:p>
        </p:txBody>
      </p:sp>
      <p:sp>
        <p:nvSpPr>
          <p:cNvPr id="325" name="AutoShape 6"/>
          <p:cNvSpPr/>
          <p:nvPr/>
        </p:nvSpPr>
        <p:spPr>
          <a:xfrm>
            <a:off x="1167840" y="4613040"/>
            <a:ext cx="7007760" cy="653040"/>
          </a:xfrm>
          <a:prstGeom prst="roundRect">
            <a:avLst>
              <a:gd name="adj" fmla="val 50000"/>
            </a:avLst>
          </a:prstGeom>
          <a:solidFill>
            <a:srgbClr val="FFD7CD">
              <a:alpha val="50000"/>
            </a:srgbClr>
          </a:solidFill>
          <a:ln w="3175">
            <a:solidFill>
              <a:srgbClr val="FDAF9F"/>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fr-FR" sz="1600" b="0" strike="noStrike" spc="-1">
                <a:solidFill>
                  <a:srgbClr val="969696"/>
                </a:solidFill>
                <a:latin typeface="Tahoma"/>
                <a:ea typeface="DejaVu Sans"/>
              </a:rPr>
              <a:t>Filtrage des événements</a:t>
            </a:r>
            <a:endParaRPr lang="fr-FR" sz="1600" b="0" strike="noStrike" spc="-1">
              <a:latin typeface="Arial"/>
            </a:endParaRPr>
          </a:p>
        </p:txBody>
      </p:sp>
      <p:sp>
        <p:nvSpPr>
          <p:cNvPr id="326" name="AutoShape 7"/>
          <p:cNvSpPr/>
          <p:nvPr/>
        </p:nvSpPr>
        <p:spPr>
          <a:xfrm>
            <a:off x="1167840" y="4151160"/>
            <a:ext cx="7007760" cy="429120"/>
          </a:xfrm>
          <a:prstGeom prst="roundRect">
            <a:avLst>
              <a:gd name="adj" fmla="val 50000"/>
            </a:avLst>
          </a:prstGeom>
          <a:solidFill>
            <a:srgbClr val="CCFFCC">
              <a:alpha val="50000"/>
            </a:srgbClr>
          </a:solidFill>
          <a:ln w="3175">
            <a:solidFill>
              <a:srgbClr val="8DFF8D"/>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fr-FR" sz="1600" b="0" strike="noStrike" spc="-1">
                <a:solidFill>
                  <a:srgbClr val="969696"/>
                </a:solidFill>
                <a:latin typeface="Tahoma"/>
                <a:ea typeface="DejaVu Sans"/>
              </a:rPr>
              <a:t>Construction des événements</a:t>
            </a:r>
            <a:endParaRPr lang="fr-FR" sz="1600" b="0" strike="noStrike" spc="-1">
              <a:latin typeface="Arial"/>
            </a:endParaRPr>
          </a:p>
        </p:txBody>
      </p:sp>
      <p:sp>
        <p:nvSpPr>
          <p:cNvPr id="327" name="AutoShape 8"/>
          <p:cNvSpPr/>
          <p:nvPr/>
        </p:nvSpPr>
        <p:spPr>
          <a:xfrm>
            <a:off x="1167840" y="3530520"/>
            <a:ext cx="7007760" cy="452880"/>
          </a:xfrm>
          <a:prstGeom prst="roundRect">
            <a:avLst>
              <a:gd name="adj" fmla="val 50000"/>
            </a:avLst>
          </a:prstGeom>
          <a:solidFill>
            <a:srgbClr val="B3C5FF"/>
          </a:solidFill>
          <a:ln w="3175">
            <a:solidFill>
              <a:srgbClr val="57ABFF"/>
            </a:solidFill>
            <a:miter/>
          </a:ln>
        </p:spPr>
        <p:style>
          <a:lnRef idx="0">
            <a:scrgbClr r="0" g="0" b="0"/>
          </a:lnRef>
          <a:fillRef idx="0">
            <a:scrgbClr r="0" g="0" b="0"/>
          </a:fillRef>
          <a:effectRef idx="0">
            <a:scrgbClr r="0" g="0" b="0"/>
          </a:effectRef>
          <a:fontRef idx="minor"/>
        </p:style>
        <p:txBody>
          <a:bodyPr wrap="none" lIns="90000" tIns="0" rIns="90000" bIns="0" anchor="ctr">
            <a:noAutofit/>
          </a:bodyPr>
          <a:lstStyle/>
          <a:p>
            <a:pPr algn="r">
              <a:lnSpc>
                <a:spcPct val="100000"/>
              </a:lnSpc>
              <a:spcBef>
                <a:spcPts val="799"/>
              </a:spcBef>
            </a:pPr>
            <a:r>
              <a:rPr lang="en-US" sz="1600" b="0" strike="noStrike" spc="-1">
                <a:solidFill>
                  <a:srgbClr val="777777"/>
                </a:solidFill>
                <a:latin typeface="Tahoma"/>
                <a:ea typeface="DejaVu Sans"/>
              </a:rPr>
              <a:t>Système Read Out Buffer</a:t>
            </a:r>
            <a:endParaRPr lang="fr-FR" sz="1600" b="0" strike="noStrike" spc="-1">
              <a:latin typeface="Arial"/>
            </a:endParaRPr>
          </a:p>
        </p:txBody>
      </p:sp>
      <p:sp>
        <p:nvSpPr>
          <p:cNvPr id="328" name="AutoShape 9"/>
          <p:cNvSpPr/>
          <p:nvPr/>
        </p:nvSpPr>
        <p:spPr>
          <a:xfrm>
            <a:off x="1167840" y="1228680"/>
            <a:ext cx="7007760" cy="832320"/>
          </a:xfrm>
          <a:prstGeom prst="roundRect">
            <a:avLst>
              <a:gd name="adj" fmla="val 46509"/>
            </a:avLst>
          </a:prstGeom>
          <a:solidFill>
            <a:schemeClr val="bg1"/>
          </a:solidFill>
          <a:ln w="3175">
            <a:solidFill>
              <a:srgbClr val="B2B2B2"/>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r">
              <a:lnSpc>
                <a:spcPct val="100000"/>
              </a:lnSpc>
              <a:spcBef>
                <a:spcPts val="320"/>
              </a:spcBef>
            </a:pPr>
            <a:r>
              <a:rPr lang="fr-FR" sz="1600" b="0" strike="noStrike" spc="-1">
                <a:solidFill>
                  <a:srgbClr val="A6A6A6"/>
                </a:solidFill>
                <a:latin typeface="Tahoma"/>
                <a:ea typeface="DejaVu Sans"/>
              </a:rPr>
              <a:t>Détecteurs</a:t>
            </a:r>
            <a:endParaRPr lang="fr-FR" sz="1600" b="0" strike="noStrike" spc="-1">
              <a:latin typeface="Arial"/>
            </a:endParaRPr>
          </a:p>
        </p:txBody>
      </p:sp>
      <p:grpSp>
        <p:nvGrpSpPr>
          <p:cNvPr id="329" name="Group 10"/>
          <p:cNvGrpSpPr/>
          <p:nvPr/>
        </p:nvGrpSpPr>
        <p:grpSpPr>
          <a:xfrm>
            <a:off x="1336320" y="1498320"/>
            <a:ext cx="1078560" cy="459720"/>
            <a:chOff x="1336320" y="1498320"/>
            <a:chExt cx="1078560" cy="459720"/>
          </a:xfrm>
        </p:grpSpPr>
        <p:pic>
          <p:nvPicPr>
            <p:cNvPr id="330" name="Picture 11" descr="Z:\CONCOURS_IE\2004\presentation\innnerdetector3d.jpg"/>
            <p:cNvPicPr/>
            <p:nvPr/>
          </p:nvPicPr>
          <p:blipFill>
            <a:blip r:embed="rId2"/>
            <a:srcRect l="1476" t="11028" b="9907"/>
            <a:stretch/>
          </p:blipFill>
          <p:spPr>
            <a:xfrm>
              <a:off x="1336320" y="1498320"/>
              <a:ext cx="1078560" cy="458640"/>
            </a:xfrm>
            <a:prstGeom prst="rect">
              <a:avLst/>
            </a:prstGeom>
            <a:ln w="0">
              <a:noFill/>
            </a:ln>
          </p:spPr>
        </p:pic>
        <p:sp>
          <p:nvSpPr>
            <p:cNvPr id="331" name="Rectangle 12"/>
            <p:cNvSpPr/>
            <p:nvPr/>
          </p:nvSpPr>
          <p:spPr>
            <a:xfrm>
              <a:off x="1345680" y="1555200"/>
              <a:ext cx="323640" cy="6552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2" name="Rectangle 13"/>
            <p:cNvSpPr/>
            <p:nvPr/>
          </p:nvSpPr>
          <p:spPr>
            <a:xfrm rot="20802600">
              <a:off x="1428120" y="1586160"/>
              <a:ext cx="179280" cy="6876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3" name="Rectangle 14"/>
            <p:cNvSpPr/>
            <p:nvPr/>
          </p:nvSpPr>
          <p:spPr>
            <a:xfrm>
              <a:off x="1632240" y="1498320"/>
              <a:ext cx="323640" cy="5004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4" name="Rectangle 15"/>
            <p:cNvSpPr/>
            <p:nvPr/>
          </p:nvSpPr>
          <p:spPr>
            <a:xfrm>
              <a:off x="2050560" y="1845720"/>
              <a:ext cx="323640" cy="6552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5" name="Rectangle 16"/>
            <p:cNvSpPr/>
            <p:nvPr/>
          </p:nvSpPr>
          <p:spPr>
            <a:xfrm rot="20802600">
              <a:off x="1820520" y="1867320"/>
              <a:ext cx="179280" cy="7092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6" name="Rectangle 17"/>
            <p:cNvSpPr/>
            <p:nvPr/>
          </p:nvSpPr>
          <p:spPr>
            <a:xfrm rot="20802600">
              <a:off x="2118960" y="1807560"/>
              <a:ext cx="179280" cy="6876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7" name="Rectangle 18"/>
            <p:cNvSpPr/>
            <p:nvPr/>
          </p:nvSpPr>
          <p:spPr>
            <a:xfrm rot="20802600">
              <a:off x="1693440" y="1532880"/>
              <a:ext cx="179280" cy="6876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38" name="Rectangle 19"/>
            <p:cNvSpPr/>
            <p:nvPr/>
          </p:nvSpPr>
          <p:spPr>
            <a:xfrm>
              <a:off x="1758960" y="1906560"/>
              <a:ext cx="323640" cy="51120"/>
            </a:xfrm>
            <a:prstGeom prst="rect">
              <a:avLst/>
            </a:prstGeom>
            <a:solidFill>
              <a:schemeClr val="bg1"/>
            </a:solidFill>
            <a:ln w="0">
              <a:noFill/>
            </a:ln>
          </p:spPr>
          <p:style>
            <a:lnRef idx="0">
              <a:scrgbClr r="0" g="0" b="0"/>
            </a:lnRef>
            <a:fillRef idx="0">
              <a:scrgbClr r="0" g="0" b="0"/>
            </a:fillRef>
            <a:effectRef idx="0">
              <a:scrgbClr r="0" g="0" b="0"/>
            </a:effectRef>
            <a:fontRef idx="minor"/>
          </p:style>
        </p:sp>
      </p:grpSp>
      <p:grpSp>
        <p:nvGrpSpPr>
          <p:cNvPr id="339" name="Group 20"/>
          <p:cNvGrpSpPr/>
          <p:nvPr/>
        </p:nvGrpSpPr>
        <p:grpSpPr>
          <a:xfrm>
            <a:off x="2568960" y="1294560"/>
            <a:ext cx="1447200" cy="763920"/>
            <a:chOff x="2568960" y="1294560"/>
            <a:chExt cx="1447200" cy="763920"/>
          </a:xfrm>
        </p:grpSpPr>
        <p:pic>
          <p:nvPicPr>
            <p:cNvPr id="340" name="Picture 21" descr="E:\data\Atlas\detector_liqargcal.jpg"/>
            <p:cNvPicPr/>
            <p:nvPr/>
          </p:nvPicPr>
          <p:blipFill>
            <a:blip r:embed="rId3">
              <a:lum bright="-6000"/>
            </a:blip>
            <a:srcRect l="36163" t="32025" r="35581" b="34189"/>
            <a:stretch/>
          </p:blipFill>
          <p:spPr>
            <a:xfrm>
              <a:off x="2797560" y="1404360"/>
              <a:ext cx="1076400" cy="553680"/>
            </a:xfrm>
            <a:prstGeom prst="rect">
              <a:avLst/>
            </a:prstGeom>
            <a:ln w="0">
              <a:noFill/>
            </a:ln>
          </p:spPr>
        </p:pic>
        <p:sp>
          <p:nvSpPr>
            <p:cNvPr id="341" name="Rectangle 22"/>
            <p:cNvSpPr/>
            <p:nvPr/>
          </p:nvSpPr>
          <p:spPr>
            <a:xfrm rot="295800">
              <a:off x="2924280" y="1355040"/>
              <a:ext cx="987480" cy="7956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42" name="Rectangle 23"/>
            <p:cNvSpPr/>
            <p:nvPr/>
          </p:nvSpPr>
          <p:spPr>
            <a:xfrm rot="1758600">
              <a:off x="2631240" y="1327320"/>
              <a:ext cx="216360" cy="31284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43" name="Rectangle 24"/>
            <p:cNvSpPr/>
            <p:nvPr/>
          </p:nvSpPr>
          <p:spPr>
            <a:xfrm rot="1758600">
              <a:off x="3788640" y="1677960"/>
              <a:ext cx="155880" cy="332640"/>
            </a:xfrm>
            <a:prstGeom prst="rect">
              <a:avLst/>
            </a:prstGeom>
            <a:solidFill>
              <a:schemeClr val="bg1"/>
            </a:solidFill>
            <a:ln w="0">
              <a:noFill/>
            </a:ln>
          </p:spPr>
          <p:style>
            <a:lnRef idx="0">
              <a:scrgbClr r="0" g="0" b="0"/>
            </a:lnRef>
            <a:fillRef idx="0">
              <a:scrgbClr r="0" g="0" b="0"/>
            </a:fillRef>
            <a:effectRef idx="0">
              <a:scrgbClr r="0" g="0" b="0"/>
            </a:effectRef>
            <a:fontRef idx="minor"/>
          </p:style>
        </p:sp>
        <p:sp>
          <p:nvSpPr>
            <p:cNvPr id="344" name="Rectangle 25"/>
            <p:cNvSpPr/>
            <p:nvPr/>
          </p:nvSpPr>
          <p:spPr>
            <a:xfrm rot="18636000">
              <a:off x="2720160" y="1874160"/>
              <a:ext cx="155880" cy="151560"/>
            </a:xfrm>
            <a:prstGeom prst="rect">
              <a:avLst/>
            </a:prstGeom>
            <a:solidFill>
              <a:schemeClr val="bg1"/>
            </a:solidFill>
            <a:ln w="0">
              <a:noFill/>
            </a:ln>
          </p:spPr>
          <p:style>
            <a:lnRef idx="0">
              <a:scrgbClr r="0" g="0" b="0"/>
            </a:lnRef>
            <a:fillRef idx="0">
              <a:scrgbClr r="0" g="0" b="0"/>
            </a:fillRef>
            <a:effectRef idx="0">
              <a:scrgbClr r="0" g="0" b="0"/>
            </a:effectRef>
            <a:fontRef idx="minor"/>
          </p:style>
        </p:sp>
      </p:grpSp>
      <p:grpSp>
        <p:nvGrpSpPr>
          <p:cNvPr id="345" name="Group 26"/>
          <p:cNvGrpSpPr/>
          <p:nvPr/>
        </p:nvGrpSpPr>
        <p:grpSpPr>
          <a:xfrm>
            <a:off x="1821960" y="2198520"/>
            <a:ext cx="156240" cy="383040"/>
            <a:chOff x="1821960" y="2198520"/>
            <a:chExt cx="156240" cy="383040"/>
          </a:xfrm>
        </p:grpSpPr>
        <p:sp>
          <p:nvSpPr>
            <p:cNvPr id="346" name="Rectangle 27"/>
            <p:cNvSpPr/>
            <p:nvPr/>
          </p:nvSpPr>
          <p:spPr>
            <a:xfrm>
              <a:off x="1821960" y="219852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47" name="Rectangle 28"/>
            <p:cNvSpPr/>
            <p:nvPr/>
          </p:nvSpPr>
          <p:spPr>
            <a:xfrm>
              <a:off x="1821960" y="229536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48" name="Rectangle 29"/>
            <p:cNvSpPr/>
            <p:nvPr/>
          </p:nvSpPr>
          <p:spPr>
            <a:xfrm>
              <a:off x="1821960" y="239220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49" name="Rectangle 30"/>
            <p:cNvSpPr/>
            <p:nvPr/>
          </p:nvSpPr>
          <p:spPr>
            <a:xfrm>
              <a:off x="1821960" y="248904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grpSp>
      <p:grpSp>
        <p:nvGrpSpPr>
          <p:cNvPr id="350" name="Group 31"/>
          <p:cNvGrpSpPr/>
          <p:nvPr/>
        </p:nvGrpSpPr>
        <p:grpSpPr>
          <a:xfrm>
            <a:off x="3258720" y="2198520"/>
            <a:ext cx="154440" cy="383040"/>
            <a:chOff x="3258720" y="2198520"/>
            <a:chExt cx="154440" cy="383040"/>
          </a:xfrm>
        </p:grpSpPr>
        <p:sp>
          <p:nvSpPr>
            <p:cNvPr id="351" name="Rectangle 32"/>
            <p:cNvSpPr/>
            <p:nvPr/>
          </p:nvSpPr>
          <p:spPr>
            <a:xfrm>
              <a:off x="3258720" y="2198520"/>
              <a:ext cx="1544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2" name="Rectangle 33"/>
            <p:cNvSpPr/>
            <p:nvPr/>
          </p:nvSpPr>
          <p:spPr>
            <a:xfrm>
              <a:off x="3258720" y="2295360"/>
              <a:ext cx="1544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3" name="Rectangle 34"/>
            <p:cNvSpPr/>
            <p:nvPr/>
          </p:nvSpPr>
          <p:spPr>
            <a:xfrm>
              <a:off x="3258720" y="2392200"/>
              <a:ext cx="1544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4" name="Rectangle 35"/>
            <p:cNvSpPr/>
            <p:nvPr/>
          </p:nvSpPr>
          <p:spPr>
            <a:xfrm>
              <a:off x="3258720" y="2489040"/>
              <a:ext cx="1544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grpSp>
      <p:grpSp>
        <p:nvGrpSpPr>
          <p:cNvPr id="355" name="Group 36"/>
          <p:cNvGrpSpPr/>
          <p:nvPr/>
        </p:nvGrpSpPr>
        <p:grpSpPr>
          <a:xfrm>
            <a:off x="4658760" y="2198520"/>
            <a:ext cx="156240" cy="383040"/>
            <a:chOff x="4658760" y="2198520"/>
            <a:chExt cx="156240" cy="383040"/>
          </a:xfrm>
        </p:grpSpPr>
        <p:sp>
          <p:nvSpPr>
            <p:cNvPr id="356" name="Rectangle 37"/>
            <p:cNvSpPr/>
            <p:nvPr/>
          </p:nvSpPr>
          <p:spPr>
            <a:xfrm>
              <a:off x="4658760" y="219852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7" name="Rectangle 38"/>
            <p:cNvSpPr/>
            <p:nvPr/>
          </p:nvSpPr>
          <p:spPr>
            <a:xfrm>
              <a:off x="4658760" y="229536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8" name="Rectangle 39"/>
            <p:cNvSpPr/>
            <p:nvPr/>
          </p:nvSpPr>
          <p:spPr>
            <a:xfrm>
              <a:off x="4658760" y="239220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59" name="Rectangle 40"/>
            <p:cNvSpPr/>
            <p:nvPr/>
          </p:nvSpPr>
          <p:spPr>
            <a:xfrm>
              <a:off x="4658760" y="2489040"/>
              <a:ext cx="156240" cy="92520"/>
            </a:xfrm>
            <a:prstGeom prst="rect">
              <a:avLst/>
            </a:prstGeom>
            <a:gradFill rotWithShape="0">
              <a:gsLst>
                <a:gs pos="0">
                  <a:srgbClr val="49555B"/>
                </a:gs>
                <a:gs pos="50000">
                  <a:srgbClr val="CCECFF"/>
                </a:gs>
                <a:gs pos="100000">
                  <a:srgbClr val="49555B"/>
                </a:gs>
              </a:gsLst>
              <a:lin ang="0"/>
            </a:gradFill>
            <a:ln w="3175">
              <a:solidFill>
                <a:srgbClr val="000000"/>
              </a:solidFill>
              <a:miter/>
            </a:ln>
          </p:spPr>
          <p:style>
            <a:lnRef idx="0">
              <a:scrgbClr r="0" g="0" b="0"/>
            </a:lnRef>
            <a:fillRef idx="0">
              <a:scrgbClr r="0" g="0" b="0"/>
            </a:fillRef>
            <a:effectRef idx="0">
              <a:scrgbClr r="0" g="0" b="0"/>
            </a:effectRef>
            <a:fontRef idx="minor"/>
          </p:style>
        </p:sp>
      </p:grpSp>
      <p:grpSp>
        <p:nvGrpSpPr>
          <p:cNvPr id="360" name="Group 41"/>
          <p:cNvGrpSpPr/>
          <p:nvPr/>
        </p:nvGrpSpPr>
        <p:grpSpPr>
          <a:xfrm>
            <a:off x="1821960" y="2806560"/>
            <a:ext cx="156240" cy="187560"/>
            <a:chOff x="1821960" y="2806560"/>
            <a:chExt cx="156240" cy="187560"/>
          </a:xfrm>
        </p:grpSpPr>
        <p:sp>
          <p:nvSpPr>
            <p:cNvPr id="361" name="Rectangle 42"/>
            <p:cNvSpPr/>
            <p:nvPr/>
          </p:nvSpPr>
          <p:spPr>
            <a:xfrm>
              <a:off x="1821960" y="2806560"/>
              <a:ext cx="1562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62" name="Rectangle 43"/>
            <p:cNvSpPr/>
            <p:nvPr/>
          </p:nvSpPr>
          <p:spPr>
            <a:xfrm>
              <a:off x="1821960" y="2902320"/>
              <a:ext cx="1562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grpSp>
      <p:grpSp>
        <p:nvGrpSpPr>
          <p:cNvPr id="363" name="Group 44"/>
          <p:cNvGrpSpPr/>
          <p:nvPr/>
        </p:nvGrpSpPr>
        <p:grpSpPr>
          <a:xfrm>
            <a:off x="3258720" y="2806560"/>
            <a:ext cx="154440" cy="187560"/>
            <a:chOff x="3258720" y="2806560"/>
            <a:chExt cx="154440" cy="187560"/>
          </a:xfrm>
        </p:grpSpPr>
        <p:sp>
          <p:nvSpPr>
            <p:cNvPr id="364" name="Rectangle 45"/>
            <p:cNvSpPr/>
            <p:nvPr/>
          </p:nvSpPr>
          <p:spPr>
            <a:xfrm>
              <a:off x="3258720" y="2806560"/>
              <a:ext cx="1544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65" name="Rectangle 46"/>
            <p:cNvSpPr/>
            <p:nvPr/>
          </p:nvSpPr>
          <p:spPr>
            <a:xfrm>
              <a:off x="3258720" y="2902320"/>
              <a:ext cx="1544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grpSp>
      <p:grpSp>
        <p:nvGrpSpPr>
          <p:cNvPr id="366" name="Group 47"/>
          <p:cNvGrpSpPr/>
          <p:nvPr/>
        </p:nvGrpSpPr>
        <p:grpSpPr>
          <a:xfrm>
            <a:off x="4658760" y="2806560"/>
            <a:ext cx="156240" cy="187560"/>
            <a:chOff x="4658760" y="2806560"/>
            <a:chExt cx="156240" cy="187560"/>
          </a:xfrm>
        </p:grpSpPr>
        <p:sp>
          <p:nvSpPr>
            <p:cNvPr id="367" name="Rectangle 48"/>
            <p:cNvSpPr/>
            <p:nvPr/>
          </p:nvSpPr>
          <p:spPr>
            <a:xfrm>
              <a:off x="4658760" y="2806560"/>
              <a:ext cx="1562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sp>
          <p:nvSpPr>
            <p:cNvPr id="368" name="Rectangle 49"/>
            <p:cNvSpPr/>
            <p:nvPr/>
          </p:nvSpPr>
          <p:spPr>
            <a:xfrm>
              <a:off x="4658760" y="2902320"/>
              <a:ext cx="156240" cy="91800"/>
            </a:xfrm>
            <a:prstGeom prst="rect">
              <a:avLst/>
            </a:prstGeom>
            <a:gradFill rotWithShape="0">
              <a:gsLst>
                <a:gs pos="0">
                  <a:srgbClr val="5B525B"/>
                </a:gs>
                <a:gs pos="50000">
                  <a:srgbClr val="FFE5FF"/>
                </a:gs>
                <a:gs pos="100000">
                  <a:srgbClr val="5B525B"/>
                </a:gs>
              </a:gsLst>
              <a:lin ang="0"/>
            </a:gradFill>
            <a:ln w="3175">
              <a:solidFill>
                <a:srgbClr val="000000"/>
              </a:solidFill>
              <a:miter/>
            </a:ln>
          </p:spPr>
          <p:style>
            <a:lnRef idx="0">
              <a:scrgbClr r="0" g="0" b="0"/>
            </a:lnRef>
            <a:fillRef idx="0">
              <a:scrgbClr r="0" g="0" b="0"/>
            </a:fillRef>
            <a:effectRef idx="0">
              <a:scrgbClr r="0" g="0" b="0"/>
            </a:effectRef>
            <a:fontRef idx="minor"/>
          </p:style>
        </p:sp>
      </p:grpSp>
      <p:sp>
        <p:nvSpPr>
          <p:cNvPr id="369" name="AutoShape 50"/>
          <p:cNvSpPr/>
          <p:nvPr/>
        </p:nvSpPr>
        <p:spPr>
          <a:xfrm>
            <a:off x="1837800" y="2646000"/>
            <a:ext cx="126000" cy="7668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370" name="AutoShape 51"/>
          <p:cNvSpPr/>
          <p:nvPr/>
        </p:nvSpPr>
        <p:spPr>
          <a:xfrm>
            <a:off x="3271320" y="2646000"/>
            <a:ext cx="126000" cy="7668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371" name="AutoShape 52"/>
          <p:cNvSpPr/>
          <p:nvPr/>
        </p:nvSpPr>
        <p:spPr>
          <a:xfrm>
            <a:off x="4674600" y="2646000"/>
            <a:ext cx="126000" cy="7668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372" name="Oval 53"/>
          <p:cNvSpPr/>
          <p:nvPr/>
        </p:nvSpPr>
        <p:spPr>
          <a:xfrm>
            <a:off x="115560" y="2234880"/>
            <a:ext cx="768960" cy="378360"/>
          </a:xfrm>
          <a:prstGeom prst="ellipse">
            <a:avLst/>
          </a:prstGeom>
          <a:gradFill rotWithShape="0">
            <a:gsLst>
              <a:gs pos="0">
                <a:srgbClr val="5E5E76"/>
              </a:gs>
              <a:gs pos="50000">
                <a:srgbClr val="CDCDFF"/>
              </a:gs>
              <a:gs pos="100000">
                <a:srgbClr val="5E5E76"/>
              </a:gs>
            </a:gsLst>
            <a:lin ang="5400000"/>
          </a:gradFill>
          <a:ln w="317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spcBef>
                <a:spcPts val="281"/>
              </a:spcBef>
            </a:pPr>
            <a:r>
              <a:rPr lang="en-US" sz="1400" b="0" strike="noStrike" spc="-1">
                <a:solidFill>
                  <a:srgbClr val="0563C1"/>
                </a:solidFill>
                <a:latin typeface="Tahoma"/>
                <a:ea typeface="DejaVu Sans"/>
              </a:rPr>
              <a:t>LEVEL 1</a:t>
            </a:r>
            <a:endParaRPr lang="fr-FR" sz="1400" b="0" strike="noStrike" spc="-1">
              <a:latin typeface="Arial"/>
            </a:endParaRPr>
          </a:p>
        </p:txBody>
      </p:sp>
      <p:sp>
        <p:nvSpPr>
          <p:cNvPr id="373" name="AutoShape 54"/>
          <p:cNvSpPr/>
          <p:nvPr/>
        </p:nvSpPr>
        <p:spPr>
          <a:xfrm>
            <a:off x="1901520" y="1868400"/>
            <a:ext cx="360" cy="329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4" name="AutoShape 55"/>
          <p:cNvSpPr/>
          <p:nvPr/>
        </p:nvSpPr>
        <p:spPr>
          <a:xfrm>
            <a:off x="1901520" y="2582640"/>
            <a:ext cx="360" cy="622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5" name="AutoShape 56"/>
          <p:cNvSpPr/>
          <p:nvPr/>
        </p:nvSpPr>
        <p:spPr>
          <a:xfrm>
            <a:off x="1901520" y="2723760"/>
            <a:ext cx="360" cy="81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6" name="AutoShape 57"/>
          <p:cNvSpPr/>
          <p:nvPr/>
        </p:nvSpPr>
        <p:spPr>
          <a:xfrm>
            <a:off x="3336480" y="1958760"/>
            <a:ext cx="360" cy="2386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7" name="AutoShape 58"/>
          <p:cNvSpPr/>
          <p:nvPr/>
        </p:nvSpPr>
        <p:spPr>
          <a:xfrm flipH="1">
            <a:off x="3333600" y="2582640"/>
            <a:ext cx="360" cy="622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8" name="AutoShape 59"/>
          <p:cNvSpPr/>
          <p:nvPr/>
        </p:nvSpPr>
        <p:spPr>
          <a:xfrm>
            <a:off x="3335040" y="2723760"/>
            <a:ext cx="360" cy="81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79" name="AutoShape 60"/>
          <p:cNvSpPr/>
          <p:nvPr/>
        </p:nvSpPr>
        <p:spPr>
          <a:xfrm>
            <a:off x="4738320" y="2582640"/>
            <a:ext cx="360" cy="622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80" name="AutoShape 61"/>
          <p:cNvSpPr/>
          <p:nvPr/>
        </p:nvSpPr>
        <p:spPr>
          <a:xfrm>
            <a:off x="4738320" y="2723760"/>
            <a:ext cx="360" cy="81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81" name="AutoShape 62"/>
          <p:cNvSpPr/>
          <p:nvPr/>
        </p:nvSpPr>
        <p:spPr>
          <a:xfrm rot="16200000" flipH="1">
            <a:off x="1149840" y="1965600"/>
            <a:ext cx="70200" cy="1367280"/>
          </a:xfrm>
          <a:prstGeom prst="bentConnector2">
            <a:avLst/>
          </a:prstGeom>
          <a:noFill/>
          <a:ln w="3175">
            <a:solidFill>
              <a:srgbClr val="000000"/>
            </a:solidFill>
            <a:miter/>
          </a:ln>
        </p:spPr>
        <p:style>
          <a:lnRef idx="0">
            <a:scrgbClr r="0" g="0" b="0"/>
          </a:lnRef>
          <a:fillRef idx="0">
            <a:scrgbClr r="0" g="0" b="0"/>
          </a:fillRef>
          <a:effectRef idx="0">
            <a:scrgbClr r="0" g="0" b="0"/>
          </a:effectRef>
          <a:fontRef idx="minor"/>
        </p:style>
      </p:sp>
      <p:sp>
        <p:nvSpPr>
          <p:cNvPr id="382" name="AutoShape 63"/>
          <p:cNvSpPr/>
          <p:nvPr/>
        </p:nvSpPr>
        <p:spPr>
          <a:xfrm>
            <a:off x="1933200" y="2685960"/>
            <a:ext cx="136908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83" name="AutoShape 64"/>
          <p:cNvSpPr/>
          <p:nvPr/>
        </p:nvSpPr>
        <p:spPr>
          <a:xfrm>
            <a:off x="3366720" y="2685960"/>
            <a:ext cx="133884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grpSp>
        <p:nvGrpSpPr>
          <p:cNvPr id="384" name="Group 65"/>
          <p:cNvGrpSpPr/>
          <p:nvPr/>
        </p:nvGrpSpPr>
        <p:grpSpPr>
          <a:xfrm>
            <a:off x="4284360" y="1392120"/>
            <a:ext cx="924480" cy="624240"/>
            <a:chOff x="4284360" y="1392120"/>
            <a:chExt cx="924480" cy="624240"/>
          </a:xfrm>
        </p:grpSpPr>
        <p:pic>
          <p:nvPicPr>
            <p:cNvPr id="385" name="Picture 66" descr="Z:\CONCOURS_IE\2004\presentation\muoncham_artistview3.jpg"/>
            <p:cNvPicPr/>
            <p:nvPr/>
          </p:nvPicPr>
          <p:blipFill>
            <a:blip r:embed="rId4"/>
            <a:srcRect t="22394" b="22992"/>
            <a:stretch/>
          </p:blipFill>
          <p:spPr>
            <a:xfrm>
              <a:off x="4284360" y="1392120"/>
              <a:ext cx="924480" cy="624240"/>
            </a:xfrm>
            <a:prstGeom prst="rect">
              <a:avLst/>
            </a:prstGeom>
            <a:ln w="0">
              <a:noFill/>
            </a:ln>
          </p:spPr>
        </p:pic>
        <p:sp>
          <p:nvSpPr>
            <p:cNvPr id="386" name="Rectangle 67"/>
            <p:cNvSpPr/>
            <p:nvPr/>
          </p:nvSpPr>
          <p:spPr>
            <a:xfrm>
              <a:off x="4636440" y="1768680"/>
              <a:ext cx="210600" cy="113040"/>
            </a:xfrm>
            <a:prstGeom prst="rect">
              <a:avLst/>
            </a:prstGeom>
            <a:noFill/>
            <a:ln w="0">
              <a:noFill/>
            </a:ln>
          </p:spPr>
          <p:style>
            <a:lnRef idx="0">
              <a:scrgbClr r="0" g="0" b="0"/>
            </a:lnRef>
            <a:fillRef idx="0">
              <a:scrgbClr r="0" g="0" b="0"/>
            </a:fillRef>
            <a:effectRef idx="0">
              <a:scrgbClr r="0" g="0" b="0"/>
            </a:effectRef>
            <a:fontRef idx="minor"/>
          </p:style>
        </p:sp>
      </p:grpSp>
      <p:sp>
        <p:nvSpPr>
          <p:cNvPr id="387" name="AutoShape 68"/>
          <p:cNvSpPr/>
          <p:nvPr/>
        </p:nvSpPr>
        <p:spPr>
          <a:xfrm flipH="1">
            <a:off x="4737600" y="1882440"/>
            <a:ext cx="3600" cy="31500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88" name="AutoShape 69"/>
          <p:cNvSpPr/>
          <p:nvPr/>
        </p:nvSpPr>
        <p:spPr>
          <a:xfrm rot="16200000">
            <a:off x="1849680" y="753840"/>
            <a:ext cx="130680" cy="2831040"/>
          </a:xfrm>
          <a:prstGeom prst="bentConnector2">
            <a:avLst/>
          </a:prstGeom>
          <a:noFill/>
          <a:ln w="3175">
            <a:solidFill>
              <a:srgbClr val="000000"/>
            </a:solidFill>
            <a:miter/>
          </a:ln>
        </p:spPr>
        <p:style>
          <a:lnRef idx="0">
            <a:scrgbClr r="0" g="0" b="0"/>
          </a:lnRef>
          <a:fillRef idx="0">
            <a:scrgbClr r="0" g="0" b="0"/>
          </a:fillRef>
          <a:effectRef idx="0">
            <a:scrgbClr r="0" g="0" b="0"/>
          </a:effectRef>
          <a:fontRef idx="minor"/>
        </p:style>
      </p:sp>
      <p:sp>
        <p:nvSpPr>
          <p:cNvPr id="389" name="AutoShape 70"/>
          <p:cNvSpPr/>
          <p:nvPr/>
        </p:nvSpPr>
        <p:spPr>
          <a:xfrm>
            <a:off x="1901520" y="2995560"/>
            <a:ext cx="360" cy="1749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90" name="AutoShape 71"/>
          <p:cNvSpPr/>
          <p:nvPr/>
        </p:nvSpPr>
        <p:spPr>
          <a:xfrm flipH="1">
            <a:off x="3333600" y="2995560"/>
            <a:ext cx="360" cy="1749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391" name="AutoShape 72"/>
          <p:cNvSpPr/>
          <p:nvPr/>
        </p:nvSpPr>
        <p:spPr>
          <a:xfrm>
            <a:off x="4738320" y="2995560"/>
            <a:ext cx="360" cy="1749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grpSp>
        <p:nvGrpSpPr>
          <p:cNvPr id="392" name="Group 73"/>
          <p:cNvGrpSpPr/>
          <p:nvPr/>
        </p:nvGrpSpPr>
        <p:grpSpPr>
          <a:xfrm>
            <a:off x="107640" y="3547800"/>
            <a:ext cx="983160" cy="470520"/>
            <a:chOff x="107640" y="3547800"/>
            <a:chExt cx="983160" cy="470520"/>
          </a:xfrm>
        </p:grpSpPr>
        <p:sp>
          <p:nvSpPr>
            <p:cNvPr id="393" name="Oval 74"/>
            <p:cNvSpPr/>
            <p:nvPr/>
          </p:nvSpPr>
          <p:spPr>
            <a:xfrm>
              <a:off x="321840" y="3547800"/>
              <a:ext cx="768960" cy="420120"/>
            </a:xfrm>
            <a:prstGeom prst="ellipse">
              <a:avLst/>
            </a:prstGeom>
            <a:gradFill rotWithShape="0">
              <a:gsLst>
                <a:gs pos="0">
                  <a:srgbClr val="76765E"/>
                </a:gs>
                <a:gs pos="50000">
                  <a:srgbClr val="FFFFCC"/>
                </a:gs>
                <a:gs pos="100000">
                  <a:srgbClr val="7676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394" name="Oval 75"/>
            <p:cNvSpPr/>
            <p:nvPr/>
          </p:nvSpPr>
          <p:spPr>
            <a:xfrm>
              <a:off x="250920" y="3569400"/>
              <a:ext cx="768960" cy="420120"/>
            </a:xfrm>
            <a:prstGeom prst="ellipse">
              <a:avLst/>
            </a:prstGeom>
            <a:gradFill rotWithShape="0">
              <a:gsLst>
                <a:gs pos="0">
                  <a:srgbClr val="76765E"/>
                </a:gs>
                <a:gs pos="50000">
                  <a:srgbClr val="FFFFCC"/>
                </a:gs>
                <a:gs pos="100000">
                  <a:srgbClr val="7676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395" name="Oval 76"/>
            <p:cNvSpPr/>
            <p:nvPr/>
          </p:nvSpPr>
          <p:spPr>
            <a:xfrm>
              <a:off x="180000" y="3579840"/>
              <a:ext cx="768960" cy="420120"/>
            </a:xfrm>
            <a:prstGeom prst="ellipse">
              <a:avLst/>
            </a:prstGeom>
            <a:gradFill rotWithShape="0">
              <a:gsLst>
                <a:gs pos="0">
                  <a:srgbClr val="76765E"/>
                </a:gs>
                <a:gs pos="50000">
                  <a:srgbClr val="FFFFCC"/>
                </a:gs>
                <a:gs pos="100000">
                  <a:srgbClr val="7676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396" name="Oval 77"/>
            <p:cNvSpPr/>
            <p:nvPr/>
          </p:nvSpPr>
          <p:spPr>
            <a:xfrm>
              <a:off x="107640" y="3598200"/>
              <a:ext cx="768960" cy="420120"/>
            </a:xfrm>
            <a:prstGeom prst="ellipse">
              <a:avLst/>
            </a:prstGeom>
            <a:gradFill rotWithShape="0">
              <a:gsLst>
                <a:gs pos="0">
                  <a:srgbClr val="76765E"/>
                </a:gs>
                <a:gs pos="50000">
                  <a:srgbClr val="FFFFCC"/>
                </a:gs>
                <a:gs pos="100000">
                  <a:srgbClr val="76765E"/>
                </a:gs>
              </a:gsLst>
              <a:lin ang="5400000"/>
            </a:gradFill>
            <a:ln w="3175">
              <a:solidFill>
                <a:srgbClr val="0000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spcBef>
                  <a:spcPts val="281"/>
                </a:spcBef>
              </a:pPr>
              <a:r>
                <a:rPr lang="en-US" sz="1400" b="0" strike="noStrike" spc="-1">
                  <a:solidFill>
                    <a:srgbClr val="0563C1"/>
                  </a:solidFill>
                  <a:latin typeface="Tahoma"/>
                  <a:ea typeface="DejaVu Sans"/>
                </a:rPr>
                <a:t>LEVEL 2</a:t>
              </a:r>
              <a:endParaRPr lang="fr-FR" sz="1400" b="0" strike="noStrike" spc="-1">
                <a:latin typeface="Arial"/>
              </a:endParaRPr>
            </a:p>
          </p:txBody>
        </p:sp>
      </p:grpSp>
      <p:grpSp>
        <p:nvGrpSpPr>
          <p:cNvPr id="397" name="Group 78"/>
          <p:cNvGrpSpPr/>
          <p:nvPr/>
        </p:nvGrpSpPr>
        <p:grpSpPr>
          <a:xfrm>
            <a:off x="1553760" y="3587400"/>
            <a:ext cx="691200" cy="338760"/>
            <a:chOff x="1553760" y="3587400"/>
            <a:chExt cx="691200" cy="338760"/>
          </a:xfrm>
        </p:grpSpPr>
        <p:sp>
          <p:nvSpPr>
            <p:cNvPr id="398" name="Rectangle 79"/>
            <p:cNvSpPr/>
            <p:nvPr/>
          </p:nvSpPr>
          <p:spPr>
            <a:xfrm>
              <a:off x="1553760" y="358740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399" name="Rectangle 80"/>
            <p:cNvSpPr/>
            <p:nvPr/>
          </p:nvSpPr>
          <p:spPr>
            <a:xfrm>
              <a:off x="1553760" y="365508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0" name="Rectangle 81"/>
            <p:cNvSpPr/>
            <p:nvPr/>
          </p:nvSpPr>
          <p:spPr>
            <a:xfrm>
              <a:off x="1553760" y="3727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1" name="Rectangle 82"/>
            <p:cNvSpPr/>
            <p:nvPr/>
          </p:nvSpPr>
          <p:spPr>
            <a:xfrm>
              <a:off x="1553760" y="379512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2" name="Rectangle 83"/>
            <p:cNvSpPr/>
            <p:nvPr/>
          </p:nvSpPr>
          <p:spPr>
            <a:xfrm>
              <a:off x="1553760" y="3862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grpSp>
      <p:grpSp>
        <p:nvGrpSpPr>
          <p:cNvPr id="403" name="Group 84"/>
          <p:cNvGrpSpPr/>
          <p:nvPr/>
        </p:nvGrpSpPr>
        <p:grpSpPr>
          <a:xfrm>
            <a:off x="2990520" y="3587400"/>
            <a:ext cx="691200" cy="338760"/>
            <a:chOff x="2990520" y="3587400"/>
            <a:chExt cx="691200" cy="338760"/>
          </a:xfrm>
        </p:grpSpPr>
        <p:sp>
          <p:nvSpPr>
            <p:cNvPr id="404" name="Rectangle 85"/>
            <p:cNvSpPr/>
            <p:nvPr/>
          </p:nvSpPr>
          <p:spPr>
            <a:xfrm>
              <a:off x="2990520" y="358740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5" name="Rectangle 86"/>
            <p:cNvSpPr/>
            <p:nvPr/>
          </p:nvSpPr>
          <p:spPr>
            <a:xfrm>
              <a:off x="2990520" y="365508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6" name="Rectangle 87"/>
            <p:cNvSpPr/>
            <p:nvPr/>
          </p:nvSpPr>
          <p:spPr>
            <a:xfrm>
              <a:off x="2990520" y="3727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7" name="Rectangle 88"/>
            <p:cNvSpPr/>
            <p:nvPr/>
          </p:nvSpPr>
          <p:spPr>
            <a:xfrm>
              <a:off x="2990520" y="379512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08" name="Rectangle 89"/>
            <p:cNvSpPr/>
            <p:nvPr/>
          </p:nvSpPr>
          <p:spPr>
            <a:xfrm>
              <a:off x="2990520" y="3862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grpSp>
      <p:grpSp>
        <p:nvGrpSpPr>
          <p:cNvPr id="409" name="Group 90"/>
          <p:cNvGrpSpPr/>
          <p:nvPr/>
        </p:nvGrpSpPr>
        <p:grpSpPr>
          <a:xfrm>
            <a:off x="4392000" y="3587400"/>
            <a:ext cx="691200" cy="338760"/>
            <a:chOff x="4392000" y="3587400"/>
            <a:chExt cx="691200" cy="338760"/>
          </a:xfrm>
        </p:grpSpPr>
        <p:sp>
          <p:nvSpPr>
            <p:cNvPr id="410" name="Rectangle 91"/>
            <p:cNvSpPr/>
            <p:nvPr/>
          </p:nvSpPr>
          <p:spPr>
            <a:xfrm>
              <a:off x="4392000" y="358740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11" name="Rectangle 92"/>
            <p:cNvSpPr/>
            <p:nvPr/>
          </p:nvSpPr>
          <p:spPr>
            <a:xfrm>
              <a:off x="4392000" y="365508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12" name="Rectangle 93"/>
            <p:cNvSpPr/>
            <p:nvPr/>
          </p:nvSpPr>
          <p:spPr>
            <a:xfrm>
              <a:off x="4392000" y="3727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13" name="Rectangle 94"/>
            <p:cNvSpPr/>
            <p:nvPr/>
          </p:nvSpPr>
          <p:spPr>
            <a:xfrm>
              <a:off x="4392000" y="379512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14" name="Rectangle 95"/>
            <p:cNvSpPr/>
            <p:nvPr/>
          </p:nvSpPr>
          <p:spPr>
            <a:xfrm>
              <a:off x="4392000" y="3862440"/>
              <a:ext cx="691200" cy="63720"/>
            </a:xfrm>
            <a:prstGeom prst="rect">
              <a:avLst/>
            </a:prstGeom>
            <a:gradFill rotWithShape="0">
              <a:gsLst>
                <a:gs pos="0">
                  <a:srgbClr val="5E7676"/>
                </a:gs>
                <a:gs pos="50000">
                  <a:srgbClr val="CCFFFF"/>
                </a:gs>
                <a:gs pos="100000">
                  <a:srgbClr val="5E7676"/>
                </a:gs>
              </a:gsLst>
              <a:lin ang="5400000"/>
            </a:gradFill>
            <a:ln w="3175">
              <a:solidFill>
                <a:srgbClr val="000000"/>
              </a:solidFill>
              <a:miter/>
            </a:ln>
          </p:spPr>
          <p:style>
            <a:lnRef idx="0">
              <a:scrgbClr r="0" g="0" b="0"/>
            </a:lnRef>
            <a:fillRef idx="0">
              <a:scrgbClr r="0" g="0" b="0"/>
            </a:fillRef>
            <a:effectRef idx="0">
              <a:scrgbClr r="0" g="0" b="0"/>
            </a:effectRef>
            <a:fontRef idx="minor"/>
          </p:style>
        </p:sp>
      </p:grpSp>
      <p:sp>
        <p:nvSpPr>
          <p:cNvPr id="415" name="AutoShape 96"/>
          <p:cNvSpPr/>
          <p:nvPr/>
        </p:nvSpPr>
        <p:spPr>
          <a:xfrm flipH="1">
            <a:off x="1898280" y="3446280"/>
            <a:ext cx="360" cy="140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16" name="AutoShape 97"/>
          <p:cNvSpPr/>
          <p:nvPr/>
        </p:nvSpPr>
        <p:spPr>
          <a:xfrm>
            <a:off x="3335040" y="3446280"/>
            <a:ext cx="360" cy="140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17" name="AutoShape 98"/>
          <p:cNvSpPr/>
          <p:nvPr/>
        </p:nvSpPr>
        <p:spPr>
          <a:xfrm>
            <a:off x="4738320" y="3446280"/>
            <a:ext cx="360" cy="140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18" name="AutoShape 99"/>
          <p:cNvSpPr/>
          <p:nvPr/>
        </p:nvSpPr>
        <p:spPr>
          <a:xfrm>
            <a:off x="1091880" y="3759120"/>
            <a:ext cx="46080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19" name="AutoShape 100"/>
          <p:cNvSpPr/>
          <p:nvPr/>
        </p:nvSpPr>
        <p:spPr>
          <a:xfrm>
            <a:off x="2246040" y="3760560"/>
            <a:ext cx="74340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0" name="AutoShape 101"/>
          <p:cNvSpPr/>
          <p:nvPr/>
        </p:nvSpPr>
        <p:spPr>
          <a:xfrm>
            <a:off x="3682440" y="3760560"/>
            <a:ext cx="70848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1" name="AutoShape 102"/>
          <p:cNvSpPr/>
          <p:nvPr/>
        </p:nvSpPr>
        <p:spPr>
          <a:xfrm>
            <a:off x="1831680" y="4019400"/>
            <a:ext cx="135360" cy="8460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422" name="AutoShape 103"/>
          <p:cNvSpPr/>
          <p:nvPr/>
        </p:nvSpPr>
        <p:spPr>
          <a:xfrm>
            <a:off x="3266640" y="4019400"/>
            <a:ext cx="137160" cy="8460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423" name="AutoShape 104"/>
          <p:cNvSpPr/>
          <p:nvPr/>
        </p:nvSpPr>
        <p:spPr>
          <a:xfrm>
            <a:off x="4669920" y="4020840"/>
            <a:ext cx="137160" cy="83160"/>
          </a:xfrm>
          <a:prstGeom prst="flowChartMerge">
            <a:avLst/>
          </a:prstGeom>
          <a:gradFill rotWithShape="0">
            <a:gsLst>
              <a:gs pos="0">
                <a:srgbClr val="767600"/>
              </a:gs>
              <a:gs pos="50000">
                <a:srgbClr val="FFFF00"/>
              </a:gs>
              <a:gs pos="100000">
                <a:srgbClr val="767600"/>
              </a:gs>
            </a:gsLst>
            <a:lin ang="2700000"/>
          </a:gradFill>
          <a:ln w="3175">
            <a:solidFill>
              <a:srgbClr val="000000"/>
            </a:solidFill>
            <a:miter/>
          </a:ln>
        </p:spPr>
        <p:style>
          <a:lnRef idx="0">
            <a:scrgbClr r="0" g="0" b="0"/>
          </a:lnRef>
          <a:fillRef idx="0">
            <a:scrgbClr r="0" g="0" b="0"/>
          </a:fillRef>
          <a:effectRef idx="0">
            <a:scrgbClr r="0" g="0" b="0"/>
          </a:effectRef>
          <a:fontRef idx="minor"/>
        </p:style>
      </p:sp>
      <p:sp>
        <p:nvSpPr>
          <p:cNvPr id="424" name="AutoShape 105"/>
          <p:cNvSpPr/>
          <p:nvPr/>
        </p:nvSpPr>
        <p:spPr>
          <a:xfrm rot="16200000" flipH="1">
            <a:off x="1158120" y="3354120"/>
            <a:ext cx="41760" cy="1371960"/>
          </a:xfrm>
          <a:prstGeom prst="bentConnector2">
            <a:avLst/>
          </a:prstGeom>
          <a:noFill/>
          <a:ln w="3175">
            <a:solidFill>
              <a:srgbClr val="000000"/>
            </a:solidFill>
            <a:miter/>
          </a:ln>
        </p:spPr>
        <p:style>
          <a:lnRef idx="0">
            <a:scrgbClr r="0" g="0" b="0"/>
          </a:lnRef>
          <a:fillRef idx="0">
            <a:scrgbClr r="0" g="0" b="0"/>
          </a:fillRef>
          <a:effectRef idx="0">
            <a:scrgbClr r="0" g="0" b="0"/>
          </a:effectRef>
          <a:fontRef idx="minor"/>
        </p:style>
      </p:sp>
      <p:sp>
        <p:nvSpPr>
          <p:cNvPr id="425" name="AutoShape 106"/>
          <p:cNvSpPr/>
          <p:nvPr/>
        </p:nvSpPr>
        <p:spPr>
          <a:xfrm>
            <a:off x="1934640" y="4062240"/>
            <a:ext cx="136584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6" name="AutoShape 107"/>
          <p:cNvSpPr/>
          <p:nvPr/>
        </p:nvSpPr>
        <p:spPr>
          <a:xfrm>
            <a:off x="3369960" y="4062240"/>
            <a:ext cx="1334160" cy="36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7" name="AutoShape 108"/>
          <p:cNvSpPr/>
          <p:nvPr/>
        </p:nvSpPr>
        <p:spPr>
          <a:xfrm>
            <a:off x="1899720" y="3927240"/>
            <a:ext cx="360" cy="910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8" name="AutoShape 109"/>
          <p:cNvSpPr/>
          <p:nvPr/>
        </p:nvSpPr>
        <p:spPr>
          <a:xfrm>
            <a:off x="3336480" y="3927240"/>
            <a:ext cx="360" cy="9108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29" name="AutoShape 110"/>
          <p:cNvSpPr/>
          <p:nvPr/>
        </p:nvSpPr>
        <p:spPr>
          <a:xfrm>
            <a:off x="4738320" y="3927240"/>
            <a:ext cx="360" cy="9252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30" name="Rectangle 111"/>
          <p:cNvSpPr/>
          <p:nvPr/>
        </p:nvSpPr>
        <p:spPr>
          <a:xfrm>
            <a:off x="1555200" y="4233600"/>
            <a:ext cx="3528000" cy="275040"/>
          </a:xfrm>
          <a:prstGeom prst="rect">
            <a:avLst/>
          </a:prstGeom>
          <a:gradFill rotWithShape="0">
            <a:gsLst>
              <a:gs pos="0">
                <a:srgbClr val="46765E"/>
              </a:gs>
              <a:gs pos="50000">
                <a:srgbClr val="99FFCC"/>
              </a:gs>
              <a:gs pos="100000">
                <a:srgbClr val="46765E"/>
              </a:gs>
            </a:gsLst>
            <a:lin ang="5400000"/>
          </a:gradFill>
          <a:ln w="3175">
            <a:solidFill>
              <a:srgbClr val="000000"/>
            </a:solidFill>
            <a:miter/>
          </a:ln>
        </p:spPr>
        <p:style>
          <a:lnRef idx="0">
            <a:scrgbClr r="0" g="0" b="0"/>
          </a:lnRef>
          <a:fillRef idx="0">
            <a:scrgbClr r="0" g="0" b="0"/>
          </a:fillRef>
          <a:effectRef idx="0">
            <a:scrgbClr r="0" g="0" b="0"/>
          </a:effectRef>
          <a:fontRef idx="minor"/>
        </p:style>
      </p:sp>
      <p:grpSp>
        <p:nvGrpSpPr>
          <p:cNvPr id="431" name="Group 173"/>
          <p:cNvGrpSpPr/>
          <p:nvPr/>
        </p:nvGrpSpPr>
        <p:grpSpPr>
          <a:xfrm>
            <a:off x="1553760" y="4235400"/>
            <a:ext cx="3531240" cy="275040"/>
            <a:chOff x="1553760" y="4235400"/>
            <a:chExt cx="3531240" cy="275040"/>
          </a:xfrm>
        </p:grpSpPr>
        <p:sp>
          <p:nvSpPr>
            <p:cNvPr id="432" name="Rectangle 112"/>
            <p:cNvSpPr/>
            <p:nvPr/>
          </p:nvSpPr>
          <p:spPr>
            <a:xfrm>
              <a:off x="1553760" y="4235400"/>
              <a:ext cx="691200" cy="275040"/>
            </a:xfrm>
            <a:prstGeom prst="rect">
              <a:avLst/>
            </a:prstGeom>
            <a:gradFill rotWithShape="0">
              <a:gsLst>
                <a:gs pos="0">
                  <a:srgbClr val="5E765E"/>
                </a:gs>
                <a:gs pos="50000">
                  <a:srgbClr val="CCFFCC"/>
                </a:gs>
                <a:gs pos="100000">
                  <a:srgbClr val="5E76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33" name="Rectangle 113"/>
            <p:cNvSpPr/>
            <p:nvPr/>
          </p:nvSpPr>
          <p:spPr>
            <a:xfrm>
              <a:off x="2990520" y="4235400"/>
              <a:ext cx="691200" cy="275040"/>
            </a:xfrm>
            <a:prstGeom prst="rect">
              <a:avLst/>
            </a:prstGeom>
            <a:gradFill rotWithShape="0">
              <a:gsLst>
                <a:gs pos="0">
                  <a:srgbClr val="5E765E"/>
                </a:gs>
                <a:gs pos="50000">
                  <a:srgbClr val="CCFFCC"/>
                </a:gs>
                <a:gs pos="100000">
                  <a:srgbClr val="5E76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34" name="Rectangle 114"/>
            <p:cNvSpPr/>
            <p:nvPr/>
          </p:nvSpPr>
          <p:spPr>
            <a:xfrm>
              <a:off x="4393800" y="4235400"/>
              <a:ext cx="691200" cy="275040"/>
            </a:xfrm>
            <a:prstGeom prst="rect">
              <a:avLst/>
            </a:prstGeom>
            <a:gradFill rotWithShape="0">
              <a:gsLst>
                <a:gs pos="0">
                  <a:srgbClr val="5E765E"/>
                </a:gs>
                <a:gs pos="50000">
                  <a:srgbClr val="CCFFCC"/>
                </a:gs>
                <a:gs pos="100000">
                  <a:srgbClr val="5E765E"/>
                </a:gs>
              </a:gsLst>
              <a:lin ang="5400000"/>
            </a:gradFill>
            <a:ln w="3175">
              <a:solidFill>
                <a:srgbClr val="000000"/>
              </a:solidFill>
              <a:miter/>
            </a:ln>
          </p:spPr>
          <p:style>
            <a:lnRef idx="0">
              <a:scrgbClr r="0" g="0" b="0"/>
            </a:lnRef>
            <a:fillRef idx="0">
              <a:scrgbClr r="0" g="0" b="0"/>
            </a:fillRef>
            <a:effectRef idx="0">
              <a:scrgbClr r="0" g="0" b="0"/>
            </a:effectRef>
            <a:fontRef idx="minor"/>
          </p:style>
        </p:sp>
      </p:grpSp>
      <p:sp>
        <p:nvSpPr>
          <p:cNvPr id="435" name="AutoShape 115"/>
          <p:cNvSpPr/>
          <p:nvPr/>
        </p:nvSpPr>
        <p:spPr>
          <a:xfrm>
            <a:off x="1899720" y="4105080"/>
            <a:ext cx="360" cy="1292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36" name="AutoShape 116"/>
          <p:cNvSpPr/>
          <p:nvPr/>
        </p:nvSpPr>
        <p:spPr>
          <a:xfrm>
            <a:off x="3336480" y="4105080"/>
            <a:ext cx="360" cy="1292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37" name="AutoShape 117"/>
          <p:cNvSpPr/>
          <p:nvPr/>
        </p:nvSpPr>
        <p:spPr>
          <a:xfrm>
            <a:off x="4739760" y="4105080"/>
            <a:ext cx="360" cy="1292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grpSp>
        <p:nvGrpSpPr>
          <p:cNvPr id="438" name="Group 118"/>
          <p:cNvGrpSpPr/>
          <p:nvPr/>
        </p:nvGrpSpPr>
        <p:grpSpPr>
          <a:xfrm>
            <a:off x="1571040" y="4646520"/>
            <a:ext cx="795960" cy="584640"/>
            <a:chOff x="1571040" y="4646520"/>
            <a:chExt cx="795960" cy="584640"/>
          </a:xfrm>
        </p:grpSpPr>
        <p:sp>
          <p:nvSpPr>
            <p:cNvPr id="439" name="Oval 119"/>
            <p:cNvSpPr/>
            <p:nvPr/>
          </p:nvSpPr>
          <p:spPr>
            <a:xfrm>
              <a:off x="1710000" y="4646520"/>
              <a:ext cx="65700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0" name="Oval 120"/>
            <p:cNvSpPr/>
            <p:nvPr/>
          </p:nvSpPr>
          <p:spPr>
            <a:xfrm>
              <a:off x="1663200" y="466128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1" name="Oval 121"/>
            <p:cNvSpPr/>
            <p:nvPr/>
          </p:nvSpPr>
          <p:spPr>
            <a:xfrm>
              <a:off x="1616400" y="468108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2" name="Oval 122"/>
            <p:cNvSpPr/>
            <p:nvPr/>
          </p:nvSpPr>
          <p:spPr>
            <a:xfrm>
              <a:off x="1571040" y="4698360"/>
              <a:ext cx="65700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grpSp>
      <p:grpSp>
        <p:nvGrpSpPr>
          <p:cNvPr id="443" name="Group 123"/>
          <p:cNvGrpSpPr/>
          <p:nvPr/>
        </p:nvGrpSpPr>
        <p:grpSpPr>
          <a:xfrm>
            <a:off x="3004560" y="4646520"/>
            <a:ext cx="795960" cy="584640"/>
            <a:chOff x="3004560" y="4646520"/>
            <a:chExt cx="795960" cy="584640"/>
          </a:xfrm>
        </p:grpSpPr>
        <p:sp>
          <p:nvSpPr>
            <p:cNvPr id="444" name="Oval 124"/>
            <p:cNvSpPr/>
            <p:nvPr/>
          </p:nvSpPr>
          <p:spPr>
            <a:xfrm>
              <a:off x="3143520" y="4646520"/>
              <a:ext cx="65700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5" name="Oval 125"/>
            <p:cNvSpPr/>
            <p:nvPr/>
          </p:nvSpPr>
          <p:spPr>
            <a:xfrm>
              <a:off x="3096720" y="466128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6" name="Oval 126"/>
            <p:cNvSpPr/>
            <p:nvPr/>
          </p:nvSpPr>
          <p:spPr>
            <a:xfrm>
              <a:off x="3049920" y="468108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47" name="Oval 127"/>
            <p:cNvSpPr/>
            <p:nvPr/>
          </p:nvSpPr>
          <p:spPr>
            <a:xfrm>
              <a:off x="3004560" y="4698360"/>
              <a:ext cx="65700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grpSp>
      <p:grpSp>
        <p:nvGrpSpPr>
          <p:cNvPr id="448" name="Group 128"/>
          <p:cNvGrpSpPr/>
          <p:nvPr/>
        </p:nvGrpSpPr>
        <p:grpSpPr>
          <a:xfrm>
            <a:off x="4409640" y="4646520"/>
            <a:ext cx="797400" cy="584640"/>
            <a:chOff x="4409640" y="4646520"/>
            <a:chExt cx="797400" cy="584640"/>
          </a:xfrm>
        </p:grpSpPr>
        <p:sp>
          <p:nvSpPr>
            <p:cNvPr id="449" name="Oval 129"/>
            <p:cNvSpPr/>
            <p:nvPr/>
          </p:nvSpPr>
          <p:spPr>
            <a:xfrm>
              <a:off x="4548600" y="464652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50" name="Oval 130"/>
            <p:cNvSpPr/>
            <p:nvPr/>
          </p:nvSpPr>
          <p:spPr>
            <a:xfrm>
              <a:off x="4501800" y="4661280"/>
              <a:ext cx="65988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51" name="Oval 131"/>
            <p:cNvSpPr/>
            <p:nvPr/>
          </p:nvSpPr>
          <p:spPr>
            <a:xfrm>
              <a:off x="4455000" y="4681080"/>
              <a:ext cx="65988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52" name="Oval 132"/>
            <p:cNvSpPr/>
            <p:nvPr/>
          </p:nvSpPr>
          <p:spPr>
            <a:xfrm>
              <a:off x="4409640" y="4698360"/>
              <a:ext cx="658440" cy="532800"/>
            </a:xfrm>
            <a:prstGeom prst="ellipse">
              <a:avLst/>
            </a:prstGeom>
            <a:gradFill rotWithShape="0">
              <a:gsLst>
                <a:gs pos="0">
                  <a:srgbClr val="765E5E"/>
                </a:gs>
                <a:gs pos="50000">
                  <a:srgbClr val="FFCCCC"/>
                </a:gs>
                <a:gs pos="100000">
                  <a:srgbClr val="765E5E"/>
                </a:gs>
              </a:gsLst>
              <a:lin ang="5400000"/>
            </a:gradFill>
            <a:ln w="3175">
              <a:solidFill>
                <a:srgbClr val="000000"/>
              </a:solidFill>
              <a:miter/>
            </a:ln>
          </p:spPr>
          <p:style>
            <a:lnRef idx="0">
              <a:scrgbClr r="0" g="0" b="0"/>
            </a:lnRef>
            <a:fillRef idx="0">
              <a:scrgbClr r="0" g="0" b="0"/>
            </a:fillRef>
            <a:effectRef idx="0">
              <a:scrgbClr r="0" g="0" b="0"/>
            </a:effectRef>
            <a:fontRef idx="minor"/>
          </p:style>
        </p:sp>
      </p:grpSp>
      <p:sp>
        <p:nvSpPr>
          <p:cNvPr id="453" name="AutoShape 133"/>
          <p:cNvSpPr/>
          <p:nvPr/>
        </p:nvSpPr>
        <p:spPr>
          <a:xfrm>
            <a:off x="1899720" y="4511520"/>
            <a:ext cx="360" cy="18612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54" name="AutoShape 134"/>
          <p:cNvSpPr/>
          <p:nvPr/>
        </p:nvSpPr>
        <p:spPr>
          <a:xfrm flipH="1">
            <a:off x="3333600" y="4511520"/>
            <a:ext cx="360" cy="18612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55" name="AutoShape 135"/>
          <p:cNvSpPr/>
          <p:nvPr/>
        </p:nvSpPr>
        <p:spPr>
          <a:xfrm>
            <a:off x="4739760" y="4511520"/>
            <a:ext cx="360" cy="18612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grpSp>
        <p:nvGrpSpPr>
          <p:cNvPr id="456" name="Group 175"/>
          <p:cNvGrpSpPr/>
          <p:nvPr/>
        </p:nvGrpSpPr>
        <p:grpSpPr>
          <a:xfrm>
            <a:off x="1557000" y="5454360"/>
            <a:ext cx="3529440" cy="275040"/>
            <a:chOff x="1557000" y="5454360"/>
            <a:chExt cx="3529440" cy="275040"/>
          </a:xfrm>
        </p:grpSpPr>
        <p:sp>
          <p:nvSpPr>
            <p:cNvPr id="457" name="Rectangle 136"/>
            <p:cNvSpPr/>
            <p:nvPr/>
          </p:nvSpPr>
          <p:spPr>
            <a:xfrm>
              <a:off x="1558440" y="5454360"/>
              <a:ext cx="3528000" cy="275040"/>
            </a:xfrm>
            <a:prstGeom prst="rect">
              <a:avLst/>
            </a:prstGeom>
            <a:gradFill rotWithShape="0">
              <a:gsLst>
                <a:gs pos="0">
                  <a:srgbClr val="764600"/>
                </a:gs>
                <a:gs pos="50000">
                  <a:srgbClr val="FF9900"/>
                </a:gs>
                <a:gs pos="100000">
                  <a:srgbClr val="764600"/>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58" name="Rectangle 137"/>
            <p:cNvSpPr/>
            <p:nvPr/>
          </p:nvSpPr>
          <p:spPr>
            <a:xfrm>
              <a:off x="1557000" y="5454360"/>
              <a:ext cx="691200" cy="273600"/>
            </a:xfrm>
            <a:prstGeom prst="rect">
              <a:avLst/>
            </a:prstGeom>
            <a:gradFill rotWithShape="0">
              <a:gsLst>
                <a:gs pos="0">
                  <a:srgbClr val="765E00"/>
                </a:gs>
                <a:gs pos="50000">
                  <a:srgbClr val="FFCC00"/>
                </a:gs>
                <a:gs pos="100000">
                  <a:srgbClr val="765E00"/>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59" name="Rectangle 138"/>
            <p:cNvSpPr/>
            <p:nvPr/>
          </p:nvSpPr>
          <p:spPr>
            <a:xfrm>
              <a:off x="2990520" y="5454360"/>
              <a:ext cx="691200" cy="273600"/>
            </a:xfrm>
            <a:prstGeom prst="rect">
              <a:avLst/>
            </a:prstGeom>
            <a:gradFill rotWithShape="0">
              <a:gsLst>
                <a:gs pos="0">
                  <a:srgbClr val="765E00"/>
                </a:gs>
                <a:gs pos="50000">
                  <a:srgbClr val="FFCC00"/>
                </a:gs>
                <a:gs pos="100000">
                  <a:srgbClr val="765E00"/>
                </a:gs>
              </a:gsLst>
              <a:lin ang="5400000"/>
            </a:gradFill>
            <a:ln w="3175">
              <a:solidFill>
                <a:srgbClr val="000000"/>
              </a:solidFill>
              <a:miter/>
            </a:ln>
          </p:spPr>
          <p:style>
            <a:lnRef idx="0">
              <a:scrgbClr r="0" g="0" b="0"/>
            </a:lnRef>
            <a:fillRef idx="0">
              <a:scrgbClr r="0" g="0" b="0"/>
            </a:fillRef>
            <a:effectRef idx="0">
              <a:scrgbClr r="0" g="0" b="0"/>
            </a:effectRef>
            <a:fontRef idx="minor"/>
          </p:style>
        </p:sp>
        <p:sp>
          <p:nvSpPr>
            <p:cNvPr id="460" name="Rectangle 139"/>
            <p:cNvSpPr/>
            <p:nvPr/>
          </p:nvSpPr>
          <p:spPr>
            <a:xfrm>
              <a:off x="4395240" y="5454360"/>
              <a:ext cx="691200" cy="273600"/>
            </a:xfrm>
            <a:prstGeom prst="rect">
              <a:avLst/>
            </a:prstGeom>
            <a:gradFill rotWithShape="0">
              <a:gsLst>
                <a:gs pos="0">
                  <a:srgbClr val="765E00"/>
                </a:gs>
                <a:gs pos="50000">
                  <a:srgbClr val="FFCC00"/>
                </a:gs>
                <a:gs pos="100000">
                  <a:srgbClr val="765E00"/>
                </a:gs>
              </a:gsLst>
              <a:lin ang="5400000"/>
            </a:gradFill>
            <a:ln w="3175">
              <a:solidFill>
                <a:srgbClr val="000000"/>
              </a:solidFill>
              <a:miter/>
            </a:ln>
          </p:spPr>
          <p:style>
            <a:lnRef idx="0">
              <a:scrgbClr r="0" g="0" b="0"/>
            </a:lnRef>
            <a:fillRef idx="0">
              <a:scrgbClr r="0" g="0" b="0"/>
            </a:fillRef>
            <a:effectRef idx="0">
              <a:scrgbClr r="0" g="0" b="0"/>
            </a:effectRef>
            <a:fontRef idx="minor"/>
          </p:style>
        </p:sp>
      </p:grpSp>
      <p:sp>
        <p:nvSpPr>
          <p:cNvPr id="461" name="AutoShape 140"/>
          <p:cNvSpPr/>
          <p:nvPr/>
        </p:nvSpPr>
        <p:spPr>
          <a:xfrm>
            <a:off x="1901520" y="5232240"/>
            <a:ext cx="360" cy="221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62" name="AutoShape 141"/>
          <p:cNvSpPr/>
          <p:nvPr/>
        </p:nvSpPr>
        <p:spPr>
          <a:xfrm>
            <a:off x="3335040" y="5232240"/>
            <a:ext cx="360" cy="221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63" name="AutoShape 142"/>
          <p:cNvSpPr/>
          <p:nvPr/>
        </p:nvSpPr>
        <p:spPr>
          <a:xfrm>
            <a:off x="4739760" y="5232240"/>
            <a:ext cx="360" cy="221040"/>
          </a:xfrm>
          <a:custGeom>
            <a:avLst/>
            <a:gdLst/>
            <a:ahLst/>
            <a:cxnLst/>
            <a:rect l="l" t="t" r="r" b="b"/>
            <a:pathLst>
              <a:path w="21600" h="21600">
                <a:moveTo>
                  <a:pt x="0" y="0"/>
                </a:moveTo>
                <a:lnTo>
                  <a:pt x="21600" y="21600"/>
                </a:lnTo>
              </a:path>
            </a:pathLst>
          </a:custGeom>
          <a:noFill/>
          <a:ln w="3175">
            <a:solidFill>
              <a:srgbClr val="000000"/>
            </a:solidFill>
            <a:miter/>
          </a:ln>
        </p:spPr>
        <p:style>
          <a:lnRef idx="0">
            <a:scrgbClr r="0" g="0" b="0"/>
          </a:lnRef>
          <a:fillRef idx="0">
            <a:scrgbClr r="0" g="0" b="0"/>
          </a:fillRef>
          <a:effectRef idx="0">
            <a:scrgbClr r="0" g="0" b="0"/>
          </a:effectRef>
          <a:fontRef idx="minor"/>
        </p:style>
      </p:sp>
      <p:sp>
        <p:nvSpPr>
          <p:cNvPr id="464" name="Text Box 143"/>
          <p:cNvSpPr/>
          <p:nvPr/>
        </p:nvSpPr>
        <p:spPr>
          <a:xfrm>
            <a:off x="4790520" y="2271600"/>
            <a:ext cx="9878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601"/>
              </a:spcBef>
            </a:pPr>
            <a:r>
              <a:rPr lang="en-US" sz="1200" b="0" strike="noStrike" spc="-1">
                <a:solidFill>
                  <a:srgbClr val="6699FF"/>
                </a:solidFill>
                <a:latin typeface="Niamey"/>
                <a:ea typeface="DejaVu Sans"/>
              </a:rPr>
              <a:t>Pipeline</a:t>
            </a:r>
            <a:endParaRPr lang="fr-FR" sz="1200" b="0" strike="noStrike" spc="-1">
              <a:latin typeface="Arial"/>
            </a:endParaRPr>
          </a:p>
        </p:txBody>
      </p:sp>
      <p:sp>
        <p:nvSpPr>
          <p:cNvPr id="465" name="Text Box 144"/>
          <p:cNvSpPr/>
          <p:nvPr/>
        </p:nvSpPr>
        <p:spPr>
          <a:xfrm>
            <a:off x="4790520" y="2782800"/>
            <a:ext cx="128304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601"/>
              </a:spcBef>
            </a:pPr>
            <a:r>
              <a:rPr lang="en-US" sz="1200" b="0" strike="noStrike" spc="-1">
                <a:solidFill>
                  <a:srgbClr val="CC66FF"/>
                </a:solidFill>
                <a:latin typeface="Niamey"/>
                <a:ea typeface="DejaVu Sans"/>
              </a:rPr>
              <a:t>Derandomizer</a:t>
            </a:r>
            <a:endParaRPr lang="fr-FR" sz="1200" b="0" strike="noStrike" spc="-1">
              <a:latin typeface="Arial"/>
            </a:endParaRPr>
          </a:p>
        </p:txBody>
      </p:sp>
      <p:sp>
        <p:nvSpPr>
          <p:cNvPr id="466" name="Rectangle 145"/>
          <p:cNvSpPr/>
          <p:nvPr/>
        </p:nvSpPr>
        <p:spPr>
          <a:xfrm>
            <a:off x="3331800" y="2085840"/>
            <a:ext cx="40320" cy="32400"/>
          </a:xfrm>
          <a:prstGeom prst="rect">
            <a:avLst/>
          </a:prstGeom>
          <a:noFill/>
          <a:ln w="0">
            <a:noFill/>
          </a:ln>
        </p:spPr>
        <p:style>
          <a:lnRef idx="0">
            <a:scrgbClr r="0" g="0" b="0"/>
          </a:lnRef>
          <a:fillRef idx="0">
            <a:scrgbClr r="0" g="0" b="0"/>
          </a:fillRef>
          <a:effectRef idx="0">
            <a:scrgbClr r="0" g="0" b="0"/>
          </a:effectRef>
          <a:fontRef idx="minor"/>
        </p:style>
      </p:sp>
      <p:sp>
        <p:nvSpPr>
          <p:cNvPr id="467" name="Text Box 146"/>
          <p:cNvSpPr/>
          <p:nvPr/>
        </p:nvSpPr>
        <p:spPr>
          <a:xfrm>
            <a:off x="7779960" y="2943000"/>
            <a:ext cx="9896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51"/>
              </a:spcBef>
            </a:pPr>
            <a:r>
              <a:rPr lang="en-US" sz="900" b="0" strike="noStrike" spc="-1">
                <a:solidFill>
                  <a:srgbClr val="9900CC"/>
                </a:solidFill>
                <a:latin typeface="Tahoma"/>
                <a:ea typeface="DejaVu Sans"/>
              </a:rPr>
              <a:t>100 GOctets/s</a:t>
            </a:r>
            <a:endParaRPr lang="fr-FR" sz="900" b="0" strike="noStrike" spc="-1">
              <a:latin typeface="Arial"/>
            </a:endParaRPr>
          </a:p>
        </p:txBody>
      </p:sp>
      <p:sp>
        <p:nvSpPr>
          <p:cNvPr id="468" name="Text Box 147"/>
          <p:cNvSpPr/>
          <p:nvPr/>
        </p:nvSpPr>
        <p:spPr>
          <a:xfrm>
            <a:off x="7779960" y="3954240"/>
            <a:ext cx="9896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51"/>
              </a:spcBef>
            </a:pPr>
            <a:r>
              <a:rPr lang="en-US" sz="900" b="0" strike="noStrike" spc="-1">
                <a:solidFill>
                  <a:srgbClr val="9900CC"/>
                </a:solidFill>
                <a:latin typeface="Tahoma"/>
                <a:ea typeface="DejaVu Sans"/>
              </a:rPr>
              <a:t>~ GOctets/s</a:t>
            </a:r>
            <a:endParaRPr lang="fr-FR" sz="900" b="0" strike="noStrike" spc="-1">
              <a:latin typeface="Arial"/>
            </a:endParaRPr>
          </a:p>
        </p:txBody>
      </p:sp>
      <p:sp>
        <p:nvSpPr>
          <p:cNvPr id="469" name="Text Box 148"/>
          <p:cNvSpPr/>
          <p:nvPr/>
        </p:nvSpPr>
        <p:spPr>
          <a:xfrm>
            <a:off x="7660800" y="5216400"/>
            <a:ext cx="110844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51"/>
              </a:spcBef>
            </a:pPr>
            <a:r>
              <a:rPr lang="en-US" sz="900" b="0" strike="noStrike" spc="-1">
                <a:solidFill>
                  <a:srgbClr val="9900CC"/>
                </a:solidFill>
                <a:latin typeface="Tahoma"/>
                <a:ea typeface="DejaVu Sans"/>
              </a:rPr>
              <a:t>~ 100 MOctets/s</a:t>
            </a:r>
            <a:endParaRPr lang="fr-FR" sz="900" b="0" strike="noStrike" spc="-1">
              <a:latin typeface="Arial"/>
            </a:endParaRPr>
          </a:p>
        </p:txBody>
      </p:sp>
      <p:sp>
        <p:nvSpPr>
          <p:cNvPr id="470" name="Text Box 149"/>
          <p:cNvSpPr/>
          <p:nvPr/>
        </p:nvSpPr>
        <p:spPr>
          <a:xfrm>
            <a:off x="488520" y="1576080"/>
            <a:ext cx="58932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nSpc>
                <a:spcPct val="100000"/>
              </a:lnSpc>
              <a:spcBef>
                <a:spcPts val="451"/>
              </a:spcBef>
            </a:pPr>
            <a:r>
              <a:rPr lang="en-US" sz="900" b="0" strike="noStrike" spc="-1">
                <a:solidFill>
                  <a:srgbClr val="9900CC"/>
                </a:solidFill>
                <a:latin typeface="Tahoma"/>
                <a:ea typeface="DejaVu Sans"/>
              </a:rPr>
              <a:t>40 MHz</a:t>
            </a:r>
            <a:endParaRPr lang="fr-FR" sz="900" b="0" strike="noStrike" spc="-1">
              <a:latin typeface="Arial"/>
            </a:endParaRPr>
          </a:p>
        </p:txBody>
      </p:sp>
      <p:sp>
        <p:nvSpPr>
          <p:cNvPr id="471" name="Text Box 150"/>
          <p:cNvSpPr/>
          <p:nvPr/>
        </p:nvSpPr>
        <p:spPr>
          <a:xfrm>
            <a:off x="488520" y="3215880"/>
            <a:ext cx="589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nSpc>
                <a:spcPct val="100000"/>
              </a:lnSpc>
              <a:spcBef>
                <a:spcPts val="451"/>
              </a:spcBef>
            </a:pPr>
            <a:r>
              <a:rPr lang="en-US" sz="900" b="0" strike="noStrike" spc="-1">
                <a:solidFill>
                  <a:srgbClr val="9900CC"/>
                </a:solidFill>
                <a:latin typeface="Tahoma"/>
                <a:ea typeface="DejaVu Sans"/>
              </a:rPr>
              <a:t>100 kHz</a:t>
            </a:r>
            <a:endParaRPr lang="fr-FR" sz="900" b="0" strike="noStrike" spc="-1">
              <a:latin typeface="Arial"/>
            </a:endParaRPr>
          </a:p>
        </p:txBody>
      </p:sp>
      <p:sp>
        <p:nvSpPr>
          <p:cNvPr id="472" name="Text Box 151"/>
          <p:cNvSpPr/>
          <p:nvPr/>
        </p:nvSpPr>
        <p:spPr>
          <a:xfrm>
            <a:off x="488520" y="4273200"/>
            <a:ext cx="58932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nSpc>
                <a:spcPct val="100000"/>
              </a:lnSpc>
              <a:spcBef>
                <a:spcPts val="451"/>
              </a:spcBef>
            </a:pPr>
            <a:r>
              <a:rPr lang="en-US" sz="900" b="0" strike="noStrike" spc="-1">
                <a:solidFill>
                  <a:srgbClr val="9900CC"/>
                </a:solidFill>
                <a:latin typeface="Tahoma"/>
                <a:ea typeface="DejaVu Sans"/>
              </a:rPr>
              <a:t>~ kHz</a:t>
            </a:r>
            <a:endParaRPr lang="fr-FR" sz="900" b="0" strike="noStrike" spc="-1">
              <a:latin typeface="Arial"/>
            </a:endParaRPr>
          </a:p>
        </p:txBody>
      </p:sp>
      <p:sp>
        <p:nvSpPr>
          <p:cNvPr id="473" name="Text Box 152"/>
          <p:cNvSpPr/>
          <p:nvPr/>
        </p:nvSpPr>
        <p:spPr>
          <a:xfrm>
            <a:off x="488520" y="5483160"/>
            <a:ext cx="58932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nSpc>
                <a:spcPct val="100000"/>
              </a:lnSpc>
              <a:spcBef>
                <a:spcPts val="451"/>
              </a:spcBef>
            </a:pPr>
            <a:r>
              <a:rPr lang="en-US" sz="900" b="0" strike="noStrike" spc="-1">
                <a:solidFill>
                  <a:srgbClr val="9900CC"/>
                </a:solidFill>
                <a:latin typeface="Tahoma"/>
                <a:ea typeface="DejaVu Sans"/>
              </a:rPr>
              <a:t>100 Hz</a:t>
            </a:r>
            <a:endParaRPr lang="fr-FR" sz="900" b="0" strike="noStrike" spc="-1">
              <a:latin typeface="Arial"/>
            </a:endParaRPr>
          </a:p>
        </p:txBody>
      </p:sp>
      <p:grpSp>
        <p:nvGrpSpPr>
          <p:cNvPr id="474" name="Group 174"/>
          <p:cNvGrpSpPr/>
          <p:nvPr/>
        </p:nvGrpSpPr>
        <p:grpSpPr>
          <a:xfrm>
            <a:off x="1595160" y="3170160"/>
            <a:ext cx="608400" cy="275040"/>
            <a:chOff x="1595160" y="3170160"/>
            <a:chExt cx="608400" cy="275040"/>
          </a:xfrm>
        </p:grpSpPr>
        <p:sp>
          <p:nvSpPr>
            <p:cNvPr id="475" name="Rectangle 153"/>
            <p:cNvSpPr/>
            <p:nvPr/>
          </p:nvSpPr>
          <p:spPr>
            <a:xfrm>
              <a:off x="1595160" y="3170160"/>
              <a:ext cx="130680" cy="27360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76" name="Rectangle 154"/>
            <p:cNvSpPr/>
            <p:nvPr/>
          </p:nvSpPr>
          <p:spPr>
            <a:xfrm>
              <a:off x="1715760" y="3170160"/>
              <a:ext cx="130680" cy="27360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77" name="Rectangle 155"/>
            <p:cNvSpPr/>
            <p:nvPr/>
          </p:nvSpPr>
          <p:spPr>
            <a:xfrm>
              <a:off x="1834560" y="3171600"/>
              <a:ext cx="130680" cy="27360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78" name="Rectangle 156"/>
            <p:cNvSpPr/>
            <p:nvPr/>
          </p:nvSpPr>
          <p:spPr>
            <a:xfrm>
              <a:off x="1953720" y="3171600"/>
              <a:ext cx="130680" cy="27360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79" name="Rectangle 157"/>
            <p:cNvSpPr/>
            <p:nvPr/>
          </p:nvSpPr>
          <p:spPr>
            <a:xfrm>
              <a:off x="2072880" y="3171600"/>
              <a:ext cx="130680" cy="27360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grpSp>
      <p:grpSp>
        <p:nvGrpSpPr>
          <p:cNvPr id="480" name="Group 158"/>
          <p:cNvGrpSpPr/>
          <p:nvPr/>
        </p:nvGrpSpPr>
        <p:grpSpPr>
          <a:xfrm>
            <a:off x="4431960" y="3170160"/>
            <a:ext cx="608400" cy="275040"/>
            <a:chOff x="4431960" y="3170160"/>
            <a:chExt cx="608400" cy="275040"/>
          </a:xfrm>
        </p:grpSpPr>
        <p:sp>
          <p:nvSpPr>
            <p:cNvPr id="481" name="Rectangle 159"/>
            <p:cNvSpPr/>
            <p:nvPr/>
          </p:nvSpPr>
          <p:spPr>
            <a:xfrm>
              <a:off x="4431960" y="317016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2" name="Rectangle 160"/>
            <p:cNvSpPr/>
            <p:nvPr/>
          </p:nvSpPr>
          <p:spPr>
            <a:xfrm>
              <a:off x="4552560" y="317016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3" name="Rectangle 161"/>
            <p:cNvSpPr/>
            <p:nvPr/>
          </p:nvSpPr>
          <p:spPr>
            <a:xfrm>
              <a:off x="467172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4" name="Rectangle 162"/>
            <p:cNvSpPr/>
            <p:nvPr/>
          </p:nvSpPr>
          <p:spPr>
            <a:xfrm>
              <a:off x="479088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5" name="Rectangle 163"/>
            <p:cNvSpPr/>
            <p:nvPr/>
          </p:nvSpPr>
          <p:spPr>
            <a:xfrm>
              <a:off x="491004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grpSp>
      <p:grpSp>
        <p:nvGrpSpPr>
          <p:cNvPr id="486" name="Group 164"/>
          <p:cNvGrpSpPr/>
          <p:nvPr/>
        </p:nvGrpSpPr>
        <p:grpSpPr>
          <a:xfrm>
            <a:off x="3028680" y="3170160"/>
            <a:ext cx="608400" cy="275040"/>
            <a:chOff x="3028680" y="3170160"/>
            <a:chExt cx="608400" cy="275040"/>
          </a:xfrm>
        </p:grpSpPr>
        <p:sp>
          <p:nvSpPr>
            <p:cNvPr id="487" name="Rectangle 165"/>
            <p:cNvSpPr/>
            <p:nvPr/>
          </p:nvSpPr>
          <p:spPr>
            <a:xfrm>
              <a:off x="3028680" y="317016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8" name="Rectangle 166"/>
            <p:cNvSpPr/>
            <p:nvPr/>
          </p:nvSpPr>
          <p:spPr>
            <a:xfrm>
              <a:off x="3149280" y="317016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89" name="Rectangle 167"/>
            <p:cNvSpPr/>
            <p:nvPr/>
          </p:nvSpPr>
          <p:spPr>
            <a:xfrm>
              <a:off x="326844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90" name="Rectangle 168"/>
            <p:cNvSpPr/>
            <p:nvPr/>
          </p:nvSpPr>
          <p:spPr>
            <a:xfrm>
              <a:off x="338760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sp>
          <p:nvSpPr>
            <p:cNvPr id="491" name="Rectangle 169"/>
            <p:cNvSpPr/>
            <p:nvPr/>
          </p:nvSpPr>
          <p:spPr>
            <a:xfrm>
              <a:off x="3506760" y="3171240"/>
              <a:ext cx="130320" cy="273960"/>
            </a:xfrm>
            <a:prstGeom prst="rect">
              <a:avLst/>
            </a:prstGeom>
            <a:gradFill rotWithShape="0">
              <a:gsLst>
                <a:gs pos="0">
                  <a:srgbClr val="FF3300"/>
                </a:gs>
                <a:gs pos="100000">
                  <a:srgbClr val="761700"/>
                </a:gs>
              </a:gsLst>
              <a:path path="rect">
                <a:fillToRect l="50000" t="50000" r="50000" b="50000"/>
              </a:path>
            </a:gradFill>
            <a:ln w="3175">
              <a:solidFill>
                <a:srgbClr val="000000"/>
              </a:solidFill>
              <a:miter/>
            </a:ln>
          </p:spPr>
          <p:style>
            <a:lnRef idx="0">
              <a:scrgbClr r="0" g="0" b="0"/>
            </a:lnRef>
            <a:fillRef idx="0">
              <a:scrgbClr r="0" g="0" b="0"/>
            </a:fillRef>
            <a:effectRef idx="0">
              <a:scrgbClr r="0" g="0" b="0"/>
            </a:effectRef>
            <a:fontRef idx="minor"/>
          </p:style>
        </p:sp>
      </p:grpSp>
      <p:sp>
        <p:nvSpPr>
          <p:cNvPr id="492" name="Text Box 170"/>
          <p:cNvSpPr/>
          <p:nvPr/>
        </p:nvSpPr>
        <p:spPr>
          <a:xfrm>
            <a:off x="1548360" y="1196640"/>
            <a:ext cx="95760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201"/>
              </a:spcBef>
            </a:pPr>
            <a:r>
              <a:rPr lang="en-US" sz="1000" b="0" strike="noStrike" spc="-1">
                <a:solidFill>
                  <a:srgbClr val="CCCC00"/>
                </a:solidFill>
                <a:latin typeface="Comic Sans MS"/>
                <a:ea typeface="DejaVu Sans"/>
              </a:rPr>
              <a:t>Détecteur interne</a:t>
            </a:r>
            <a:endParaRPr lang="fr-FR" sz="1000" b="0" strike="noStrike" spc="-1">
              <a:latin typeface="Arial"/>
            </a:endParaRPr>
          </a:p>
        </p:txBody>
      </p:sp>
      <p:sp>
        <p:nvSpPr>
          <p:cNvPr id="493" name="Text Box 171"/>
          <p:cNvSpPr/>
          <p:nvPr/>
        </p:nvSpPr>
        <p:spPr>
          <a:xfrm>
            <a:off x="3002400" y="1196640"/>
            <a:ext cx="73368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201"/>
              </a:spcBef>
            </a:pPr>
            <a:r>
              <a:rPr lang="en-US" sz="1000" b="0" strike="noStrike" spc="-1">
                <a:solidFill>
                  <a:srgbClr val="FF3300"/>
                </a:solidFill>
                <a:latin typeface="Comic Sans MS"/>
                <a:ea typeface="DejaVu Sans"/>
              </a:rPr>
              <a:t>Calorimètres</a:t>
            </a:r>
            <a:endParaRPr lang="fr-FR" sz="1000" b="0" strike="noStrike" spc="-1">
              <a:latin typeface="Arial"/>
            </a:endParaRPr>
          </a:p>
        </p:txBody>
      </p:sp>
      <p:sp>
        <p:nvSpPr>
          <p:cNvPr id="494" name="Text Box 172"/>
          <p:cNvSpPr/>
          <p:nvPr/>
        </p:nvSpPr>
        <p:spPr>
          <a:xfrm>
            <a:off x="4188240" y="1196640"/>
            <a:ext cx="96840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spcBef>
                <a:spcPts val="201"/>
              </a:spcBef>
            </a:pPr>
            <a:r>
              <a:rPr lang="en-US" sz="1000" b="0" strike="noStrike" spc="-1">
                <a:solidFill>
                  <a:srgbClr val="FF3399"/>
                </a:solidFill>
                <a:latin typeface="Comic Sans MS"/>
                <a:ea typeface="DejaVu Sans"/>
              </a:rPr>
              <a:t>Détecteur à muon</a:t>
            </a:r>
            <a:endParaRPr lang="fr-FR" sz="1000" b="0" strike="noStrike" spc="-1">
              <a:latin typeface="Arial"/>
            </a:endParaRPr>
          </a:p>
        </p:txBody>
      </p:sp>
      <p:sp>
        <p:nvSpPr>
          <p:cNvPr id="495" name="Text Box 176"/>
          <p:cNvSpPr/>
          <p:nvPr/>
        </p:nvSpPr>
        <p:spPr>
          <a:xfrm>
            <a:off x="8013240" y="3649320"/>
            <a:ext cx="9896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99"/>
              </a:spcBef>
            </a:pPr>
            <a:r>
              <a:rPr lang="en-US" sz="1000" b="1" strike="noStrike" spc="-1">
                <a:solidFill>
                  <a:srgbClr val="819FFF"/>
                </a:solidFill>
                <a:latin typeface="Tahoma"/>
                <a:ea typeface="DejaVu Sans"/>
              </a:rPr>
              <a:t>~ 150 PCs</a:t>
            </a:r>
            <a:endParaRPr lang="fr-FR" sz="1000" b="0" strike="noStrike" spc="-1">
              <a:latin typeface="Arial"/>
            </a:endParaRPr>
          </a:p>
        </p:txBody>
      </p:sp>
      <p:sp>
        <p:nvSpPr>
          <p:cNvPr id="496" name="Text Box 177"/>
          <p:cNvSpPr/>
          <p:nvPr/>
        </p:nvSpPr>
        <p:spPr>
          <a:xfrm>
            <a:off x="8013240" y="4289040"/>
            <a:ext cx="9896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99"/>
              </a:spcBef>
            </a:pPr>
            <a:r>
              <a:rPr lang="en-US" sz="1000" b="1" strike="noStrike" spc="-1">
                <a:solidFill>
                  <a:srgbClr val="99CC00"/>
                </a:solidFill>
                <a:latin typeface="Tahoma"/>
                <a:ea typeface="DejaVu Sans"/>
              </a:rPr>
              <a:t>~ 100 PCs</a:t>
            </a:r>
            <a:endParaRPr lang="fr-FR" sz="1000" b="0" strike="noStrike" spc="-1">
              <a:latin typeface="Arial"/>
            </a:endParaRPr>
          </a:p>
        </p:txBody>
      </p:sp>
      <p:sp>
        <p:nvSpPr>
          <p:cNvPr id="497" name="Text Box 178"/>
          <p:cNvSpPr/>
          <p:nvPr/>
        </p:nvSpPr>
        <p:spPr>
          <a:xfrm>
            <a:off x="8013240" y="4876560"/>
            <a:ext cx="9896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99"/>
              </a:spcBef>
            </a:pPr>
            <a:r>
              <a:rPr lang="en-US" sz="1000" b="1" strike="noStrike" spc="-1">
                <a:solidFill>
                  <a:srgbClr val="FFA38D"/>
                </a:solidFill>
                <a:latin typeface="Tahoma"/>
                <a:ea typeface="DejaVu Sans"/>
              </a:rPr>
              <a:t>~ 1600 PCs</a:t>
            </a:r>
            <a:endParaRPr lang="fr-FR" sz="1000" b="0" strike="noStrike" spc="-1">
              <a:latin typeface="Arial"/>
            </a:endParaRPr>
          </a:p>
        </p:txBody>
      </p:sp>
      <p:sp>
        <p:nvSpPr>
          <p:cNvPr id="498" name="Text Box 179"/>
          <p:cNvSpPr/>
          <p:nvPr/>
        </p:nvSpPr>
        <p:spPr>
          <a:xfrm>
            <a:off x="8013240" y="5500440"/>
            <a:ext cx="9896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54000" bIns="45000">
            <a:spAutoFit/>
          </a:bodyPr>
          <a:lstStyle/>
          <a:p>
            <a:pPr algn="r">
              <a:lnSpc>
                <a:spcPct val="100000"/>
              </a:lnSpc>
              <a:spcBef>
                <a:spcPts val="499"/>
              </a:spcBef>
            </a:pPr>
            <a:r>
              <a:rPr lang="en-US" sz="1000" b="1" strike="noStrike" spc="-1">
                <a:solidFill>
                  <a:srgbClr val="FFD41F"/>
                </a:solidFill>
                <a:latin typeface="Tahoma"/>
                <a:ea typeface="DejaVu Sans"/>
              </a:rPr>
              <a:t>~ 30 PCs</a:t>
            </a:r>
            <a:endParaRPr lang="fr-FR" sz="1000" b="0" strike="noStrike" spc="-1">
              <a:latin typeface="Arial"/>
            </a:endParaRPr>
          </a:p>
        </p:txBody>
      </p:sp>
      <p:pic>
        <p:nvPicPr>
          <p:cNvPr id="499" name="Image 181"/>
          <p:cNvPicPr/>
          <p:nvPr/>
        </p:nvPicPr>
        <p:blipFill>
          <a:blip r:embed="rId5"/>
          <a:stretch/>
        </p:blipFill>
        <p:spPr>
          <a:xfrm>
            <a:off x="7821360" y="6181200"/>
            <a:ext cx="1085760" cy="574920"/>
          </a:xfrm>
          <a:prstGeom prst="rect">
            <a:avLst/>
          </a:prstGeom>
          <a:ln w="0">
            <a:noFill/>
          </a:ln>
        </p:spPr>
      </p:pic>
      <p:pic>
        <p:nvPicPr>
          <p:cNvPr id="500" name="Picture 2" descr="http://lapp.in2p3.fr/IMG/png/IN2P3-fr-monoBleu.png"/>
          <p:cNvPicPr/>
          <p:nvPr/>
        </p:nvPicPr>
        <p:blipFill>
          <a:blip r:embed="rId6"/>
          <a:stretch/>
        </p:blipFill>
        <p:spPr>
          <a:xfrm>
            <a:off x="1730160" y="6217200"/>
            <a:ext cx="909720" cy="502920"/>
          </a:xfrm>
          <a:prstGeom prst="rect">
            <a:avLst/>
          </a:prstGeom>
          <a:ln w="0">
            <a:noFill/>
          </a:ln>
        </p:spPr>
      </p:pic>
      <p:pic>
        <p:nvPicPr>
          <p:cNvPr id="501" name="Picture 2" descr="http://lapp.in2p3.fr/IMG/png/Logo_USMB_web_grand_RVB.png"/>
          <p:cNvPicPr/>
          <p:nvPr/>
        </p:nvPicPr>
        <p:blipFill>
          <a:blip r:embed="rId7"/>
          <a:stretch/>
        </p:blipFill>
        <p:spPr>
          <a:xfrm>
            <a:off x="272880" y="6217200"/>
            <a:ext cx="1199520" cy="502920"/>
          </a:xfrm>
          <a:prstGeom prst="rect">
            <a:avLst/>
          </a:prstGeom>
          <a:ln w="0">
            <a:noFill/>
          </a:ln>
        </p:spPr>
      </p:pic>
      <p:pic>
        <p:nvPicPr>
          <p:cNvPr id="502" name="Image 6" descr="Logo LAPP + texte.jpg"/>
          <p:cNvPicPr/>
          <p:nvPr/>
        </p:nvPicPr>
        <p:blipFill>
          <a:blip r:embed="rId8"/>
          <a:stretch/>
        </p:blipFill>
        <p:spPr>
          <a:xfrm>
            <a:off x="2898360" y="6145200"/>
            <a:ext cx="840960" cy="646920"/>
          </a:xfrm>
          <a:prstGeom prst="rect">
            <a:avLst/>
          </a:prstGeom>
          <a:ln w="9525">
            <a:noFill/>
          </a:ln>
        </p:spPr>
      </p:pic>
      <p:sp>
        <p:nvSpPr>
          <p:cNvPr id="503" name="Text Box 11_1"/>
          <p:cNvSpPr/>
          <p:nvPr/>
        </p:nvSpPr>
        <p:spPr>
          <a:xfrm>
            <a:off x="611640" y="214200"/>
            <a:ext cx="7560720" cy="4554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0070C0"/>
                </a:solidFill>
                <a:latin typeface="Calibri Light"/>
                <a:ea typeface="DejaVu Sans"/>
              </a:rPr>
              <a:t>Online : acquisition en ligne d’ATLAS</a:t>
            </a:r>
            <a:endParaRPr lang="fr-FR"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Espace réservé du numéro de diapositive 5"/>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9903103-D346-4558-8AF4-6A510B42F573}" type="slidenum">
              <a:rPr lang="fr-FR" sz="1200" b="0" strike="noStrike" spc="-1">
                <a:solidFill>
                  <a:srgbClr val="8B8B8B"/>
                </a:solidFill>
                <a:latin typeface="Arial"/>
                <a:ea typeface="DejaVu Sans"/>
              </a:rPr>
              <a:t>2</a:t>
            </a:fld>
            <a:endParaRPr lang="fr-FR" sz="1200" b="0" strike="noStrike" spc="-1">
              <a:latin typeface="Arial"/>
            </a:endParaRPr>
          </a:p>
        </p:txBody>
      </p:sp>
      <p:sp>
        <p:nvSpPr>
          <p:cNvPr id="160" name="Espace réservé de la date 3"/>
          <p:cNvSpPr/>
          <p:nvPr/>
        </p:nvSpPr>
        <p:spPr>
          <a:xfrm>
            <a:off x="179640" y="6356520"/>
            <a:ext cx="1006920" cy="23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FR" sz="1200" b="0" strike="noStrike" spc="-1">
                <a:solidFill>
                  <a:srgbClr val="8B8B8B"/>
                </a:solidFill>
                <a:latin typeface="Arial"/>
                <a:ea typeface="DejaVu Sans"/>
              </a:rPr>
              <a:t>Novembre 2021</a:t>
            </a:r>
            <a:endParaRPr lang="fr-FR" sz="1200" b="0" strike="noStrike" spc="-1">
              <a:latin typeface="Arial"/>
            </a:endParaRPr>
          </a:p>
        </p:txBody>
      </p:sp>
      <p:sp>
        <p:nvSpPr>
          <p:cNvPr id="161" name="Rectangle 6"/>
          <p:cNvSpPr/>
          <p:nvPr/>
        </p:nvSpPr>
        <p:spPr>
          <a:xfrm>
            <a:off x="827640" y="1052640"/>
            <a:ext cx="707616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i="1" strike="noStrike" spc="-1">
                <a:solidFill>
                  <a:srgbClr val="0070C0"/>
                </a:solidFill>
                <a:latin typeface="Arial Black"/>
                <a:ea typeface="DejaVu Sans"/>
              </a:rPr>
              <a:t>Attention : </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i="1" strike="noStrike" spc="-1">
                <a:solidFill>
                  <a:srgbClr val="0070C0"/>
                </a:solidFill>
                <a:latin typeface="Arial Black"/>
                <a:ea typeface="DejaVu Sans"/>
              </a:rPr>
              <a:t>Au regard de l’évolution rapide de l’informatique et des expériences, les informations et valeurs dans ce document sont transmises à titre indicatif pour donner un ordre d’échelle …</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Image 181_0"/>
          <p:cNvPicPr/>
          <p:nvPr/>
        </p:nvPicPr>
        <p:blipFill>
          <a:blip r:embed="rId2"/>
          <a:stretch/>
        </p:blipFill>
        <p:spPr>
          <a:xfrm>
            <a:off x="7821360" y="6181200"/>
            <a:ext cx="1085760" cy="574920"/>
          </a:xfrm>
          <a:prstGeom prst="rect">
            <a:avLst/>
          </a:prstGeom>
          <a:ln w="0">
            <a:noFill/>
          </a:ln>
        </p:spPr>
      </p:pic>
      <p:pic>
        <p:nvPicPr>
          <p:cNvPr id="505" name="Picture 2_0" descr="http://lapp.in2p3.fr/IMG/png/IN2P3-fr-monoBleu.png"/>
          <p:cNvPicPr/>
          <p:nvPr/>
        </p:nvPicPr>
        <p:blipFill>
          <a:blip r:embed="rId3"/>
          <a:stretch/>
        </p:blipFill>
        <p:spPr>
          <a:xfrm>
            <a:off x="1730160" y="6217200"/>
            <a:ext cx="909720" cy="502920"/>
          </a:xfrm>
          <a:prstGeom prst="rect">
            <a:avLst/>
          </a:prstGeom>
          <a:ln w="0">
            <a:noFill/>
          </a:ln>
        </p:spPr>
      </p:pic>
      <p:pic>
        <p:nvPicPr>
          <p:cNvPr id="506" name="Picture 2_1" descr="http://lapp.in2p3.fr/IMG/png/Logo_USMB_web_grand_RVB.png"/>
          <p:cNvPicPr/>
          <p:nvPr/>
        </p:nvPicPr>
        <p:blipFill>
          <a:blip r:embed="rId4"/>
          <a:stretch/>
        </p:blipFill>
        <p:spPr>
          <a:xfrm>
            <a:off x="272880" y="6217200"/>
            <a:ext cx="1199520" cy="502920"/>
          </a:xfrm>
          <a:prstGeom prst="rect">
            <a:avLst/>
          </a:prstGeom>
          <a:ln w="0">
            <a:noFill/>
          </a:ln>
        </p:spPr>
      </p:pic>
      <p:pic>
        <p:nvPicPr>
          <p:cNvPr id="507" name="Image 6_0" descr="Logo LAPP + texte.jpg"/>
          <p:cNvPicPr/>
          <p:nvPr/>
        </p:nvPicPr>
        <p:blipFill>
          <a:blip r:embed="rId5"/>
          <a:stretch/>
        </p:blipFill>
        <p:spPr>
          <a:xfrm>
            <a:off x="2898360" y="6145200"/>
            <a:ext cx="840960" cy="646920"/>
          </a:xfrm>
          <a:prstGeom prst="rect">
            <a:avLst/>
          </a:prstGeom>
          <a:ln w="9525">
            <a:noFill/>
          </a:ln>
        </p:spPr>
      </p:pic>
      <p:sp>
        <p:nvSpPr>
          <p:cNvPr id="508" name="Text Box 11_2"/>
          <p:cNvSpPr/>
          <p:nvPr/>
        </p:nvSpPr>
        <p:spPr>
          <a:xfrm>
            <a:off x="611640" y="214200"/>
            <a:ext cx="7560720" cy="4554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0070C0"/>
                </a:solidFill>
                <a:latin typeface="Calibri Light"/>
                <a:ea typeface="DejaVu Sans"/>
              </a:rPr>
              <a:t>Offline : acquisition d’ATLAS</a:t>
            </a:r>
            <a:endParaRPr lang="fr-FR" sz="2400" b="0" strike="noStrike" spc="-1">
              <a:latin typeface="Arial"/>
            </a:endParaRPr>
          </a:p>
        </p:txBody>
      </p:sp>
      <p:pic>
        <p:nvPicPr>
          <p:cNvPr id="509" name="Image 508"/>
          <p:cNvPicPr/>
          <p:nvPr/>
        </p:nvPicPr>
        <p:blipFill>
          <a:blip r:embed="rId6"/>
          <a:stretch/>
        </p:blipFill>
        <p:spPr>
          <a:xfrm>
            <a:off x="720000" y="1042920"/>
            <a:ext cx="7554240" cy="4896720"/>
          </a:xfrm>
          <a:prstGeom prst="rect">
            <a:avLst/>
          </a:prstGeom>
          <a:ln w="0">
            <a:noFill/>
          </a:ln>
        </p:spPr>
      </p:pic>
      <p:sp>
        <p:nvSpPr>
          <p:cNvPr id="510" name="Rectangle 509"/>
          <p:cNvSpPr/>
          <p:nvPr/>
        </p:nvSpPr>
        <p:spPr>
          <a:xfrm>
            <a:off x="4860000" y="3960000"/>
            <a:ext cx="1259640" cy="719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511" name="Rectangle 510"/>
          <p:cNvSpPr/>
          <p:nvPr/>
        </p:nvSpPr>
        <p:spPr>
          <a:xfrm>
            <a:off x="4968720" y="3960000"/>
            <a:ext cx="1330920" cy="89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FFFFFF"/>
                </a:solidFill>
                <a:latin typeface="Arial"/>
              </a:rPr>
              <a:t>data </a:t>
            </a:r>
            <a:endParaRPr lang="fr-FR" sz="1800" b="0" strike="noStrike" spc="-1">
              <a:latin typeface="Arial"/>
            </a:endParaRPr>
          </a:p>
          <a:p>
            <a:pPr>
              <a:lnSpc>
                <a:spcPct val="100000"/>
              </a:lnSpc>
            </a:pPr>
            <a:r>
              <a:rPr lang="fr-FR" sz="1800" b="0" strike="noStrike" spc="-1">
                <a:solidFill>
                  <a:srgbClr val="FFFFFF"/>
                </a:solidFill>
                <a:latin typeface="Arial"/>
              </a:rPr>
              <a:t>analysis</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itre 1"/>
          <p:cNvSpPr/>
          <p:nvPr/>
        </p:nvSpPr>
        <p:spPr>
          <a:xfrm>
            <a:off x="628560" y="365040"/>
            <a:ext cx="7885800" cy="111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fr-FR" sz="2600" b="1" strike="noStrike" spc="-1">
                <a:solidFill>
                  <a:srgbClr val="0070C0"/>
                </a:solidFill>
                <a:latin typeface="Calibri Light"/>
                <a:ea typeface="DejaVu Sans"/>
              </a:rPr>
              <a:t>Développer des programmes (1)</a:t>
            </a:r>
            <a:endParaRPr lang="fr-FR" sz="2600" b="0" strike="noStrike" spc="-1">
              <a:latin typeface="Arial"/>
            </a:endParaRPr>
          </a:p>
        </p:txBody>
      </p:sp>
      <p:sp>
        <p:nvSpPr>
          <p:cNvPr id="513" name="Espace réservé du contenu 2"/>
          <p:cNvSpPr/>
          <p:nvPr/>
        </p:nvSpPr>
        <p:spPr>
          <a:xfrm>
            <a:off x="611640" y="1700640"/>
            <a:ext cx="7885800" cy="417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tabLst>
                <a:tab pos="0" algn="l"/>
              </a:tabLst>
            </a:pPr>
            <a:r>
              <a:rPr lang="fr-FR" sz="2200" b="0" strike="noStrike" spc="-1">
                <a:solidFill>
                  <a:srgbClr val="000000"/>
                </a:solidFill>
                <a:latin typeface="Calibri"/>
                <a:ea typeface="DejaVu Sans"/>
              </a:rPr>
              <a:t>Pour faire « fonctionner » l’électronique du « online » et traiter toutes les données recueillies (« offline »), il faut des applications et des programmes informatiques.</a:t>
            </a:r>
            <a:endParaRPr lang="fr-FR" sz="2200" b="0" strike="noStrike" spc="-1">
              <a:latin typeface="Arial"/>
            </a:endParaRPr>
          </a:p>
          <a:p>
            <a:pPr>
              <a:lnSpc>
                <a:spcPct val="90000"/>
              </a:lnSpc>
              <a:spcBef>
                <a:spcPts val="1001"/>
              </a:spcBef>
              <a:tabLst>
                <a:tab pos="0" algn="l"/>
              </a:tabLst>
            </a:pPr>
            <a:r>
              <a:rPr lang="fr-FR" sz="2200" b="0" strike="noStrike" spc="-1">
                <a:solidFill>
                  <a:srgbClr val="000000"/>
                </a:solidFill>
                <a:latin typeface="Calibri"/>
                <a:ea typeface="DejaVu Sans"/>
              </a:rPr>
              <a:t>Quelques règles à respecter :</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Etablir puis respecter le cahier des charges</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Réfléchir avant de programmer : c’est la conception</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Plusieurs langages de programmation à connaitre et utilisés selon les besoins ou selon la nature de l’application</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Tester</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Documenter les programmes,</a:t>
            </a:r>
            <a:endParaRPr lang="fr-FR" sz="2200" b="0" strike="noStrike" spc="-1">
              <a:latin typeface="Arial"/>
            </a:endParaRPr>
          </a:p>
          <a:p>
            <a:pPr marL="228600" indent="-227520">
              <a:lnSpc>
                <a:spcPct val="90000"/>
              </a:lnSpc>
              <a:spcBef>
                <a:spcPts val="601"/>
              </a:spcBef>
              <a:buClr>
                <a:srgbClr val="000000"/>
              </a:buClr>
              <a:buFont typeface="Arial"/>
              <a:buChar char="•"/>
              <a:tabLst>
                <a:tab pos="0" algn="l"/>
              </a:tabLst>
            </a:pPr>
            <a:r>
              <a:rPr lang="fr-FR" sz="2200" b="0" strike="noStrike" spc="-1">
                <a:solidFill>
                  <a:srgbClr val="000000"/>
                </a:solidFill>
                <a:latin typeface="Calibri"/>
                <a:ea typeface="DejaVu Sans"/>
              </a:rPr>
              <a:t>Utiliser les outils de développement</a:t>
            </a:r>
            <a:endParaRPr lang="fr-FR" sz="2200" b="0" strike="noStrike" spc="-1">
              <a:latin typeface="Arial"/>
            </a:endParaRPr>
          </a:p>
          <a:p>
            <a:pPr>
              <a:lnSpc>
                <a:spcPct val="90000"/>
              </a:lnSpc>
              <a:tabLst>
                <a:tab pos="0" algn="l"/>
              </a:tabLst>
            </a:pPr>
            <a:endParaRPr lang="fr-FR"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itre 1"/>
          <p:cNvSpPr/>
          <p:nvPr/>
        </p:nvSpPr>
        <p:spPr>
          <a:xfrm>
            <a:off x="107640" y="19440"/>
            <a:ext cx="7885800" cy="111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fr-FR" sz="2400" b="1" strike="noStrike" spc="-1">
                <a:solidFill>
                  <a:srgbClr val="0070C0"/>
                </a:solidFill>
                <a:latin typeface="Calibri Light"/>
                <a:ea typeface="DejaVu Sans"/>
              </a:rPr>
              <a:t>Développer des programmes (2)</a:t>
            </a:r>
            <a:endParaRPr lang="fr-FR" sz="2400" b="0" strike="noStrike" spc="-1">
              <a:latin typeface="Arial"/>
            </a:endParaRPr>
          </a:p>
        </p:txBody>
      </p:sp>
      <p:pic>
        <p:nvPicPr>
          <p:cNvPr id="515" name="Picture 2"/>
          <p:cNvPicPr/>
          <p:nvPr/>
        </p:nvPicPr>
        <p:blipFill>
          <a:blip r:embed="rId2"/>
          <a:stretch/>
        </p:blipFill>
        <p:spPr>
          <a:xfrm>
            <a:off x="159480" y="980640"/>
            <a:ext cx="8660160" cy="5570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Rectangle 11"/>
          <p:cNvSpPr/>
          <p:nvPr/>
        </p:nvSpPr>
        <p:spPr>
          <a:xfrm>
            <a:off x="19080" y="821520"/>
            <a:ext cx="5425560" cy="640800"/>
          </a:xfrm>
          <a:prstGeom prst="rect">
            <a:avLst/>
          </a:prstGeom>
          <a:solidFill>
            <a:srgbClr val="CCFFFF">
              <a:alpha val="50000"/>
            </a:srgbClr>
          </a:solidFill>
          <a:ln w="9525">
            <a:solidFill>
              <a:srgbClr val="000000"/>
            </a:solidFill>
            <a:miter/>
          </a:ln>
        </p:spPr>
        <p:style>
          <a:lnRef idx="0">
            <a:scrgbClr r="0" g="0" b="0"/>
          </a:lnRef>
          <a:fillRef idx="0">
            <a:scrgbClr r="0" g="0" b="0"/>
          </a:fillRef>
          <a:effectRef idx="0">
            <a:scrgbClr r="0" g="0" b="0"/>
          </a:effectRef>
          <a:fontRef idx="minor"/>
        </p:style>
        <p:txBody>
          <a:bodyPr wrap="none" lIns="92160" tIns="46080" rIns="92160" bIns="46080" anchor="ctr">
            <a:spAutoFit/>
          </a:bodyPr>
          <a:lstStyle/>
          <a:p>
            <a:pPr>
              <a:lnSpc>
                <a:spcPct val="90000"/>
              </a:lnSpc>
            </a:pPr>
            <a:r>
              <a:rPr lang="fr-FR" sz="2000" b="0" strike="noStrike" spc="-1">
                <a:solidFill>
                  <a:srgbClr val="000066"/>
                </a:solidFill>
                <a:latin typeface="Verdana"/>
                <a:ea typeface="DejaVu Sans"/>
              </a:rPr>
              <a:t>Les instruments scientifiques produisent </a:t>
            </a:r>
            <a:endParaRPr lang="fr-FR" sz="2000" b="0" strike="noStrike" spc="-1">
              <a:latin typeface="Arial"/>
            </a:endParaRPr>
          </a:p>
          <a:p>
            <a:pPr>
              <a:lnSpc>
                <a:spcPct val="90000"/>
              </a:lnSpc>
            </a:pPr>
            <a:r>
              <a:rPr lang="fr-FR" sz="2000" b="0" strike="noStrike" spc="-1">
                <a:solidFill>
                  <a:srgbClr val="000066"/>
                </a:solidFill>
                <a:latin typeface="Verdana"/>
                <a:ea typeface="DejaVu Sans"/>
              </a:rPr>
              <a:t>d’énormes quantités de données</a:t>
            </a:r>
            <a:endParaRPr lang="fr-FR" sz="2000" b="0" strike="noStrike" spc="-1">
              <a:latin typeface="Arial"/>
            </a:endParaRPr>
          </a:p>
        </p:txBody>
      </p:sp>
      <p:pic>
        <p:nvPicPr>
          <p:cNvPr id="517" name="Picture 5" descr="01a01582"/>
          <p:cNvPicPr/>
          <p:nvPr/>
        </p:nvPicPr>
        <p:blipFill>
          <a:blip r:embed="rId3"/>
          <a:stretch/>
        </p:blipFill>
        <p:spPr>
          <a:xfrm rot="10800000" flipH="1">
            <a:off x="0" y="1473120"/>
            <a:ext cx="1751400" cy="1556280"/>
          </a:xfrm>
          <a:prstGeom prst="rect">
            <a:avLst/>
          </a:prstGeom>
          <a:ln w="0">
            <a:noFill/>
          </a:ln>
        </p:spPr>
      </p:pic>
      <p:pic>
        <p:nvPicPr>
          <p:cNvPr id="518" name="Picture 6" descr="alice"/>
          <p:cNvPicPr/>
          <p:nvPr/>
        </p:nvPicPr>
        <p:blipFill>
          <a:blip r:embed="rId4"/>
          <a:stretch/>
        </p:blipFill>
        <p:spPr>
          <a:xfrm>
            <a:off x="304920" y="3048120"/>
            <a:ext cx="2589840" cy="1800720"/>
          </a:xfrm>
          <a:prstGeom prst="rect">
            <a:avLst/>
          </a:prstGeom>
          <a:ln w="0">
            <a:noFill/>
          </a:ln>
        </p:spPr>
      </p:pic>
      <p:pic>
        <p:nvPicPr>
          <p:cNvPr id="519" name="Picture 9" descr="Erath low res plus satelite"/>
          <p:cNvPicPr/>
          <p:nvPr/>
        </p:nvPicPr>
        <p:blipFill>
          <a:blip r:embed="rId5"/>
          <a:srcRect t="12206"/>
          <a:stretch/>
        </p:blipFill>
        <p:spPr>
          <a:xfrm>
            <a:off x="3048120" y="1447920"/>
            <a:ext cx="2665800" cy="1599120"/>
          </a:xfrm>
          <a:prstGeom prst="rect">
            <a:avLst/>
          </a:prstGeom>
          <a:ln w="0">
            <a:noFill/>
          </a:ln>
        </p:spPr>
      </p:pic>
      <p:sp>
        <p:nvSpPr>
          <p:cNvPr id="520" name="Rectangle 10"/>
          <p:cNvSpPr/>
          <p:nvPr/>
        </p:nvSpPr>
        <p:spPr>
          <a:xfrm>
            <a:off x="6029640" y="1650240"/>
            <a:ext cx="3077280" cy="945720"/>
          </a:xfrm>
          <a:prstGeom prst="rect">
            <a:avLst/>
          </a:prstGeom>
          <a:solidFill>
            <a:srgbClr val="CCFFFF">
              <a:alpha val="50000"/>
            </a:srgbClr>
          </a:solidFill>
          <a:ln w="9525">
            <a:solidFill>
              <a:srgbClr val="000000"/>
            </a:solidFill>
            <a:miter/>
          </a:ln>
        </p:spPr>
        <p:style>
          <a:lnRef idx="0">
            <a:scrgbClr r="0" g="0" b="0"/>
          </a:lnRef>
          <a:fillRef idx="0">
            <a:scrgbClr r="0" g="0" b="0"/>
          </a:fillRef>
          <a:effectRef idx="0">
            <a:scrgbClr r="0" g="0" b="0"/>
          </a:effectRef>
          <a:fontRef idx="minor"/>
        </p:style>
        <p:txBody>
          <a:bodyPr wrap="none" lIns="92160" tIns="46080" rIns="92160" bIns="46080" anchor="ctr">
            <a:spAutoFit/>
          </a:bodyPr>
          <a:lstStyle/>
          <a:p>
            <a:pPr algn="ctr">
              <a:lnSpc>
                <a:spcPct val="90000"/>
              </a:lnSpc>
            </a:pPr>
            <a:r>
              <a:rPr lang="en-US" sz="1800" b="0" i="1" strike="noStrike" spc="-1">
                <a:solidFill>
                  <a:srgbClr val="0000CC"/>
                </a:solidFill>
                <a:latin typeface="Arial"/>
                <a:ea typeface="DejaVu Sans"/>
              </a:rPr>
              <a:t> </a:t>
            </a:r>
            <a:r>
              <a:rPr lang="fr-FR" sz="2000" b="0" strike="noStrike" spc="-1">
                <a:solidFill>
                  <a:srgbClr val="000066"/>
                </a:solidFill>
                <a:latin typeface="Verdana"/>
                <a:ea typeface="DejaVu Sans"/>
              </a:rPr>
              <a:t>Besoins informatiques</a:t>
            </a:r>
            <a:endParaRPr lang="fr-FR" sz="2000" b="0" strike="noStrike" spc="-1">
              <a:latin typeface="Arial"/>
            </a:endParaRPr>
          </a:p>
          <a:p>
            <a:pPr algn="ctr">
              <a:lnSpc>
                <a:spcPct val="100000"/>
              </a:lnSpc>
            </a:pPr>
            <a:r>
              <a:rPr lang="fr-FR" sz="2000" b="0" strike="noStrike" spc="-1">
                <a:solidFill>
                  <a:srgbClr val="000066"/>
                </a:solidFill>
                <a:latin typeface="Verdana"/>
                <a:ea typeface="DejaVu Sans"/>
              </a:rPr>
              <a:t>accrus et nouveaux</a:t>
            </a:r>
            <a:endParaRPr lang="fr-FR" sz="2000" b="0" strike="noStrike" spc="-1">
              <a:latin typeface="Arial"/>
            </a:endParaRPr>
          </a:p>
          <a:p>
            <a:pPr algn="ctr">
              <a:lnSpc>
                <a:spcPct val="100000"/>
              </a:lnSpc>
            </a:pPr>
            <a:r>
              <a:rPr lang="fr-FR" sz="1600" b="0" strike="noStrike" spc="-1">
                <a:solidFill>
                  <a:srgbClr val="000066"/>
                </a:solidFill>
                <a:latin typeface="Verdana"/>
                <a:ea typeface="DejaVu Sans"/>
              </a:rPr>
              <a:t>     </a:t>
            </a:r>
            <a:r>
              <a:rPr lang="fr-FR" sz="1800" b="0" strike="noStrike" spc="-1">
                <a:solidFill>
                  <a:srgbClr val="FF0000"/>
                </a:solidFill>
                <a:latin typeface="Verdana"/>
                <a:ea typeface="DejaVu Sans"/>
              </a:rPr>
              <a:t>GRILLE ?</a:t>
            </a:r>
            <a:r>
              <a:rPr lang="fr-FR" sz="1600" b="0" strike="noStrike" spc="-1">
                <a:solidFill>
                  <a:srgbClr val="000066"/>
                </a:solidFill>
                <a:latin typeface="Verdana"/>
                <a:ea typeface="DejaVu Sans"/>
              </a:rPr>
              <a:t> </a:t>
            </a:r>
            <a:endParaRPr lang="fr-FR" sz="1600" b="0" strike="noStrike" spc="-1">
              <a:latin typeface="Arial"/>
            </a:endParaRPr>
          </a:p>
        </p:txBody>
      </p:sp>
      <p:sp>
        <p:nvSpPr>
          <p:cNvPr id="521" name="Rectangle 12"/>
          <p:cNvSpPr/>
          <p:nvPr/>
        </p:nvSpPr>
        <p:spPr>
          <a:xfrm>
            <a:off x="3292920" y="5049000"/>
            <a:ext cx="4813200" cy="915120"/>
          </a:xfrm>
          <a:prstGeom prst="rect">
            <a:avLst/>
          </a:prstGeom>
          <a:solidFill>
            <a:srgbClr val="CCFFFF">
              <a:alpha val="50000"/>
            </a:srgbClr>
          </a:solidFill>
          <a:ln w="9525">
            <a:solidFill>
              <a:srgbClr val="000000"/>
            </a:solidFill>
            <a:miter/>
          </a:ln>
        </p:spPr>
        <p:style>
          <a:lnRef idx="0">
            <a:scrgbClr r="0" g="0" b="0"/>
          </a:lnRef>
          <a:fillRef idx="0">
            <a:scrgbClr r="0" g="0" b="0"/>
          </a:fillRef>
          <a:effectRef idx="0">
            <a:scrgbClr r="0" g="0" b="0"/>
          </a:effectRef>
          <a:fontRef idx="minor"/>
        </p:style>
        <p:txBody>
          <a:bodyPr wrap="none" lIns="92160" tIns="46080" rIns="92160" bIns="46080" anchor="ctr">
            <a:spAutoFit/>
          </a:bodyPr>
          <a:lstStyle/>
          <a:p>
            <a:pPr>
              <a:lnSpc>
                <a:spcPct val="90000"/>
              </a:lnSpc>
            </a:pPr>
            <a:r>
              <a:rPr lang="fr-FR" sz="2000" b="0" strike="noStrike" spc="-1">
                <a:solidFill>
                  <a:srgbClr val="000066"/>
                </a:solidFill>
                <a:latin typeface="Verdana"/>
                <a:ea typeface="DejaVu Sans"/>
              </a:rPr>
              <a:t>Les données à analyser doivent être</a:t>
            </a:r>
            <a:endParaRPr lang="fr-FR" sz="2000" b="0" strike="noStrike" spc="-1">
              <a:latin typeface="Arial"/>
            </a:endParaRPr>
          </a:p>
          <a:p>
            <a:pPr>
              <a:lnSpc>
                <a:spcPct val="90000"/>
              </a:lnSpc>
            </a:pPr>
            <a:r>
              <a:rPr lang="fr-FR" sz="2000" b="0" strike="noStrike" spc="-1">
                <a:solidFill>
                  <a:srgbClr val="000066"/>
                </a:solidFill>
                <a:latin typeface="Verdana"/>
                <a:ea typeface="DejaVu Sans"/>
              </a:rPr>
              <a:t>accessibles à tous les chercheurs</a:t>
            </a:r>
            <a:endParaRPr lang="fr-FR" sz="2000" b="0" strike="noStrike" spc="-1">
              <a:latin typeface="Arial"/>
            </a:endParaRPr>
          </a:p>
          <a:p>
            <a:pPr>
              <a:lnSpc>
                <a:spcPct val="90000"/>
              </a:lnSpc>
            </a:pPr>
            <a:r>
              <a:rPr lang="fr-FR" sz="2000" b="0" strike="noStrike" spc="-1">
                <a:solidFill>
                  <a:srgbClr val="000066"/>
                </a:solidFill>
                <a:latin typeface="Verdana"/>
                <a:ea typeface="DejaVu Sans"/>
              </a:rPr>
              <a:t>partout dans le monde</a:t>
            </a:r>
            <a:endParaRPr lang="fr-FR" sz="2000" b="0" strike="noStrike" spc="-1">
              <a:latin typeface="Arial"/>
            </a:endParaRPr>
          </a:p>
        </p:txBody>
      </p:sp>
      <p:pic>
        <p:nvPicPr>
          <p:cNvPr id="522" name="Image 1"/>
          <p:cNvPicPr/>
          <p:nvPr/>
        </p:nvPicPr>
        <p:blipFill>
          <a:blip r:embed="rId6"/>
          <a:stretch/>
        </p:blipFill>
        <p:spPr>
          <a:xfrm>
            <a:off x="3276720" y="3124800"/>
            <a:ext cx="2315160" cy="1674720"/>
          </a:xfrm>
          <a:prstGeom prst="rect">
            <a:avLst/>
          </a:prstGeom>
          <a:ln w="0">
            <a:noFill/>
          </a:ln>
        </p:spPr>
      </p:pic>
      <p:pic>
        <p:nvPicPr>
          <p:cNvPr id="523" name="Image 522"/>
          <p:cNvPicPr/>
          <p:nvPr/>
        </p:nvPicPr>
        <p:blipFill>
          <a:blip r:embed="rId7"/>
          <a:stretch/>
        </p:blipFill>
        <p:spPr>
          <a:xfrm>
            <a:off x="7149960" y="3581280"/>
            <a:ext cx="1675800" cy="1218600"/>
          </a:xfrm>
          <a:prstGeom prst="rect">
            <a:avLst/>
          </a:prstGeom>
          <a:ln w="0">
            <a:noFill/>
          </a:ln>
        </p:spPr>
      </p:pic>
      <p:pic>
        <p:nvPicPr>
          <p:cNvPr id="524" name="Image 523"/>
          <p:cNvPicPr/>
          <p:nvPr/>
        </p:nvPicPr>
        <p:blipFill>
          <a:blip r:embed="rId8"/>
          <a:stretch/>
        </p:blipFill>
        <p:spPr>
          <a:xfrm>
            <a:off x="5638680" y="3048120"/>
            <a:ext cx="1358280" cy="1751760"/>
          </a:xfrm>
          <a:prstGeom prst="rect">
            <a:avLst/>
          </a:prstGeom>
          <a:ln w="0">
            <a:noFill/>
          </a:ln>
        </p:spPr>
      </p:pic>
      <p:pic>
        <p:nvPicPr>
          <p:cNvPr id="525" name="Image 524"/>
          <p:cNvPicPr/>
          <p:nvPr/>
        </p:nvPicPr>
        <p:blipFill>
          <a:blip r:embed="rId9"/>
          <a:stretch/>
        </p:blipFill>
        <p:spPr>
          <a:xfrm>
            <a:off x="1790640" y="1447920"/>
            <a:ext cx="1167840" cy="1599480"/>
          </a:xfrm>
          <a:prstGeom prst="rect">
            <a:avLst/>
          </a:prstGeom>
          <a:ln w="0">
            <a:noFill/>
          </a:ln>
        </p:spPr>
      </p:pic>
      <p:pic>
        <p:nvPicPr>
          <p:cNvPr id="526" name="Image 525"/>
          <p:cNvPicPr/>
          <p:nvPr/>
        </p:nvPicPr>
        <p:blipFill>
          <a:blip r:embed="rId10"/>
          <a:stretch/>
        </p:blipFill>
        <p:spPr>
          <a:xfrm>
            <a:off x="393840" y="4927680"/>
            <a:ext cx="2310840" cy="1701000"/>
          </a:xfrm>
          <a:prstGeom prst="rect">
            <a:avLst/>
          </a:prstGeom>
          <a:ln w="0">
            <a:noFill/>
          </a:ln>
        </p:spPr>
      </p:pic>
      <p:sp>
        <p:nvSpPr>
          <p:cNvPr id="527" name="Titre 1_0"/>
          <p:cNvSpPr/>
          <p:nvPr/>
        </p:nvSpPr>
        <p:spPr>
          <a:xfrm>
            <a:off x="107640" y="19440"/>
            <a:ext cx="7885800" cy="111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fr-FR" sz="2400" b="1" strike="noStrike" spc="-1">
                <a:solidFill>
                  <a:srgbClr val="0070C0"/>
                </a:solidFill>
                <a:latin typeface="Calibri Light"/>
                <a:ea typeface="DejaVu Sans"/>
              </a:rPr>
              <a:t>Les enjeux et les solutions du calcul </a:t>
            </a:r>
            <a:endParaRPr lang="fr-FR"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 calcmode="lin" valueType="num">
                                      <p:cBhvr additive="repl">
                                        <p:cTn id="7" dur="500" fill="hold"/>
                                        <p:tgtEl>
                                          <p:spTgt spid="521"/>
                                        </p:tgtEl>
                                        <p:attrNameLst>
                                          <p:attrName>ppt_x</p:attrName>
                                        </p:attrNameLst>
                                      </p:cBhvr>
                                      <p:tavLst>
                                        <p:tav tm="0">
                                          <p:val>
                                            <p:strVal val="0-#ppt_w/2"/>
                                          </p:val>
                                        </p:tav>
                                        <p:tav tm="100000">
                                          <p:val>
                                            <p:strVal val="#ppt_x"/>
                                          </p:val>
                                        </p:tav>
                                      </p:tavLst>
                                    </p:anim>
                                    <p:anim calcmode="lin" valueType="num">
                                      <p:cBhvr additive="repl">
                                        <p:cTn id="8" dur="500" fill="hold"/>
                                        <p:tgtEl>
                                          <p:spTgt spid="5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499"/>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Rectangle 7"/>
          <p:cNvSpPr/>
          <p:nvPr/>
        </p:nvSpPr>
        <p:spPr>
          <a:xfrm>
            <a:off x="133920" y="135000"/>
            <a:ext cx="5865840" cy="41544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nSpc>
                <a:spcPct val="100000"/>
              </a:lnSpc>
            </a:pPr>
            <a:r>
              <a:rPr lang="en-US" sz="2300" b="1" strike="noStrike" spc="-1">
                <a:solidFill>
                  <a:srgbClr val="5983B0"/>
                </a:solidFill>
                <a:latin typeface="Arial"/>
                <a:ea typeface="DejaVu Sans"/>
              </a:rPr>
              <a:t>Le défi informatique du LHC :</a:t>
            </a:r>
            <a:r>
              <a:rPr lang="en-US" sz="2300" b="0" strike="noStrike" spc="-1">
                <a:solidFill>
                  <a:srgbClr val="699331"/>
                </a:solidFill>
                <a:latin typeface="Arial"/>
                <a:ea typeface="DejaVu Sans"/>
              </a:rPr>
              <a:t> </a:t>
            </a:r>
            <a:endParaRPr lang="fr-FR" sz="2300" b="0" strike="noStrike" spc="-1">
              <a:latin typeface="Arial"/>
            </a:endParaRPr>
          </a:p>
        </p:txBody>
      </p:sp>
      <p:sp>
        <p:nvSpPr>
          <p:cNvPr id="529" name="Rectangle 8"/>
          <p:cNvSpPr/>
          <p:nvPr/>
        </p:nvSpPr>
        <p:spPr>
          <a:xfrm>
            <a:off x="0" y="571680"/>
            <a:ext cx="9142920" cy="100800"/>
          </a:xfrm>
          <a:prstGeom prst="rect">
            <a:avLst/>
          </a:prstGeom>
          <a:gradFill rotWithShape="0">
            <a:gsLst>
              <a:gs pos="0">
                <a:srgbClr val="B9DA8F"/>
              </a:gs>
              <a:gs pos="100000">
                <a:srgbClr val="C1C9D6"/>
              </a:gs>
            </a:gsLst>
            <a:lin ang="8100000"/>
          </a:gradFill>
          <a:ln w="9525">
            <a:noFill/>
          </a:ln>
        </p:spPr>
        <p:style>
          <a:lnRef idx="0">
            <a:scrgbClr r="0" g="0" b="0"/>
          </a:lnRef>
          <a:fillRef idx="0">
            <a:scrgbClr r="0" g="0" b="0"/>
          </a:fillRef>
          <a:effectRef idx="0">
            <a:scrgbClr r="0" g="0" b="0"/>
          </a:effectRef>
          <a:fontRef idx="minor"/>
        </p:style>
      </p:sp>
      <p:sp>
        <p:nvSpPr>
          <p:cNvPr id="530" name="ZoneTexte 6"/>
          <p:cNvSpPr/>
          <p:nvPr/>
        </p:nvSpPr>
        <p:spPr>
          <a:xfrm>
            <a:off x="438840" y="2612520"/>
            <a:ext cx="8061120" cy="58356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700" b="0" strike="noStrike" spc="-1">
                <a:solidFill>
                  <a:srgbClr val="000000"/>
                </a:solidFill>
                <a:latin typeface="Arial"/>
                <a:ea typeface="DejaVu Sans"/>
              </a:rPr>
              <a:t>De plus, les personnes qui collaborent aux expériences du LHC travaillent dans des universités et des laboratoires répartis partout dans le monde…</a:t>
            </a:r>
            <a:endParaRPr lang="fr-FR" sz="1700" b="0" strike="noStrike" spc="-1">
              <a:latin typeface="Arial"/>
            </a:endParaRPr>
          </a:p>
        </p:txBody>
      </p:sp>
      <p:sp>
        <p:nvSpPr>
          <p:cNvPr id="531" name="ZoneTexte 9"/>
          <p:cNvSpPr/>
          <p:nvPr/>
        </p:nvSpPr>
        <p:spPr>
          <a:xfrm>
            <a:off x="489960" y="1745280"/>
            <a:ext cx="8061120" cy="58356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700" b="0" strike="noStrike" spc="-1">
                <a:solidFill>
                  <a:srgbClr val="000000"/>
                </a:solidFill>
                <a:latin typeface="Arial"/>
                <a:ea typeface="DejaVu Sans"/>
              </a:rPr>
              <a:t>Malgré les évolutions de l’électronique et du matériel informatique, il n’existe pas de structure capable de fournir de telles puissances.</a:t>
            </a:r>
            <a:endParaRPr lang="fr-FR" sz="1700" b="0" strike="noStrike" spc="-1">
              <a:latin typeface="Arial"/>
            </a:endParaRPr>
          </a:p>
        </p:txBody>
      </p:sp>
      <p:sp>
        <p:nvSpPr>
          <p:cNvPr id="532" name="ZoneTexte 10"/>
          <p:cNvSpPr/>
          <p:nvPr/>
        </p:nvSpPr>
        <p:spPr>
          <a:xfrm>
            <a:off x="867600" y="3364920"/>
            <a:ext cx="7683480" cy="122292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900" b="0" strike="noStrike" spc="-1">
                <a:solidFill>
                  <a:srgbClr val="000000"/>
                </a:solidFill>
                <a:latin typeface="Arial"/>
                <a:ea typeface="DejaVu Sans"/>
              </a:rPr>
              <a:t>Construire une infrastructure de travail commune et accessible par </a:t>
            </a:r>
            <a:endParaRPr lang="fr-FR" sz="1900" b="0" strike="noStrike" spc="-1">
              <a:latin typeface="Arial"/>
            </a:endParaRPr>
          </a:p>
          <a:p>
            <a:pPr algn="ctr">
              <a:lnSpc>
                <a:spcPct val="100000"/>
              </a:lnSpc>
            </a:pPr>
            <a:r>
              <a:rPr lang="en-US" sz="1900" b="0" strike="noStrike" spc="-1">
                <a:solidFill>
                  <a:srgbClr val="000000"/>
                </a:solidFill>
                <a:latin typeface="Arial"/>
                <a:ea typeface="DejaVu Sans"/>
              </a:rPr>
              <a:t>tout le monde en regroupant et en partageant des fermes de calcul et de stockage installées dans les universités et les laboratoires    </a:t>
            </a:r>
            <a:endParaRPr lang="fr-FR" sz="1900" b="0" strike="noStrike" spc="-1">
              <a:latin typeface="Arial"/>
            </a:endParaRPr>
          </a:p>
          <a:p>
            <a:pPr algn="ctr">
              <a:lnSpc>
                <a:spcPct val="100000"/>
              </a:lnSpc>
            </a:pPr>
            <a:endParaRPr lang="fr-FR" sz="1900" b="0" strike="noStrike" spc="-1">
              <a:latin typeface="Arial"/>
            </a:endParaRPr>
          </a:p>
        </p:txBody>
      </p:sp>
      <p:sp>
        <p:nvSpPr>
          <p:cNvPr id="533" name="ZoneTexte 11"/>
          <p:cNvSpPr/>
          <p:nvPr/>
        </p:nvSpPr>
        <p:spPr>
          <a:xfrm>
            <a:off x="540720" y="775440"/>
            <a:ext cx="7601760" cy="67500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2000" b="0" strike="noStrike" spc="-1">
                <a:solidFill>
                  <a:srgbClr val="BC770B"/>
                </a:solidFill>
                <a:latin typeface="Arial"/>
                <a:ea typeface="DejaVu Sans"/>
              </a:rPr>
              <a:t>Les moyens informatiques de calcul et de stockage nécessaires pour supporter l’expérience du LHC sont colossaux </a:t>
            </a:r>
            <a:endParaRPr lang="fr-FR" sz="2000" b="0" strike="noStrike" spc="-1">
              <a:latin typeface="Arial"/>
            </a:endParaRPr>
          </a:p>
        </p:txBody>
      </p:sp>
      <p:sp>
        <p:nvSpPr>
          <p:cNvPr id="534" name="Flèche droite 13"/>
          <p:cNvSpPr/>
          <p:nvPr/>
        </p:nvSpPr>
        <p:spPr>
          <a:xfrm>
            <a:off x="132840" y="1796040"/>
            <a:ext cx="407160" cy="203040"/>
          </a:xfrm>
          <a:prstGeom prst="rightArrow">
            <a:avLst>
              <a:gd name="adj1" fmla="val 50000"/>
              <a:gd name="adj2" fmla="val 50000"/>
            </a:avLst>
          </a:prstGeom>
          <a:gradFill rotWithShape="0">
            <a:gsLst>
              <a:gs pos="0">
                <a:srgbClr val="C2DDA8"/>
              </a:gs>
              <a:gs pos="100000">
                <a:srgbClr val="B7D79A"/>
              </a:gs>
            </a:gsLst>
            <a:lin ang="5400000"/>
          </a:gradFill>
          <a:ln>
            <a:solidFill>
              <a:srgbClr val="8BC145"/>
            </a:solidFill>
          </a:ln>
          <a:effectLst>
            <a:outerShdw blurRad="39960" dist="20160" dir="5400000" rotWithShape="0">
              <a:srgbClr val="000000">
                <a:alpha val="38000"/>
              </a:srgbClr>
            </a:outerShdw>
          </a:effectLst>
        </p:spPr>
        <p:style>
          <a:lnRef idx="1">
            <a:schemeClr val="accent2"/>
          </a:lnRef>
          <a:fillRef idx="2">
            <a:schemeClr val="accent2"/>
          </a:fillRef>
          <a:effectRef idx="1">
            <a:schemeClr val="accent2"/>
          </a:effectRef>
          <a:fontRef idx="minor"/>
        </p:style>
      </p:sp>
      <p:sp>
        <p:nvSpPr>
          <p:cNvPr id="535" name="Flèche droite 14"/>
          <p:cNvSpPr/>
          <p:nvPr/>
        </p:nvSpPr>
        <p:spPr>
          <a:xfrm>
            <a:off x="132840" y="2663640"/>
            <a:ext cx="407160" cy="203040"/>
          </a:xfrm>
          <a:prstGeom prst="rightArrow">
            <a:avLst>
              <a:gd name="adj1" fmla="val 50000"/>
              <a:gd name="adj2" fmla="val 50000"/>
            </a:avLst>
          </a:prstGeom>
          <a:gradFill rotWithShape="0">
            <a:gsLst>
              <a:gs pos="0">
                <a:srgbClr val="C2DDA8"/>
              </a:gs>
              <a:gs pos="100000">
                <a:srgbClr val="B7D79A"/>
              </a:gs>
            </a:gsLst>
            <a:lin ang="5400000"/>
          </a:gradFill>
          <a:ln>
            <a:solidFill>
              <a:srgbClr val="8BC145"/>
            </a:solidFill>
          </a:ln>
          <a:effectLst>
            <a:outerShdw blurRad="39960" dist="20160" dir="5400000" rotWithShape="0">
              <a:srgbClr val="000000">
                <a:alpha val="38000"/>
              </a:srgbClr>
            </a:outerShdw>
          </a:effectLst>
        </p:spPr>
        <p:style>
          <a:lnRef idx="1">
            <a:schemeClr val="accent2"/>
          </a:lnRef>
          <a:fillRef idx="2">
            <a:schemeClr val="accent2"/>
          </a:fillRef>
          <a:effectRef idx="1">
            <a:schemeClr val="accent2"/>
          </a:effectRef>
          <a:fontRef idx="minor"/>
        </p:style>
      </p:sp>
      <p:pic>
        <p:nvPicPr>
          <p:cNvPr id="536" name="Picture 7" descr="C:\Documents and Settings\elles\Mes documents\Mes images\Bibliothèque multimédia Microsoft\j0406124.wmf"/>
          <p:cNvPicPr/>
          <p:nvPr/>
        </p:nvPicPr>
        <p:blipFill>
          <a:blip r:embed="rId2"/>
          <a:stretch/>
        </p:blipFill>
        <p:spPr>
          <a:xfrm>
            <a:off x="115920" y="3384360"/>
            <a:ext cx="746640" cy="866520"/>
          </a:xfrm>
          <a:prstGeom prst="rect">
            <a:avLst/>
          </a:prstGeom>
          <a:ln w="9525">
            <a:noFill/>
          </a:ln>
        </p:spPr>
      </p:pic>
      <p:sp>
        <p:nvSpPr>
          <p:cNvPr id="537" name="ZoneTexte 16"/>
          <p:cNvSpPr/>
          <p:nvPr/>
        </p:nvSpPr>
        <p:spPr>
          <a:xfrm>
            <a:off x="2555640" y="4656960"/>
            <a:ext cx="4387320" cy="644040"/>
          </a:xfrm>
          <a:prstGeom prst="rect">
            <a:avLst/>
          </a:prstGeom>
          <a:gradFill rotWithShape="0">
            <a:gsLst>
              <a:gs pos="0">
                <a:srgbClr val="F9CAA0"/>
              </a:gs>
              <a:gs pos="100000">
                <a:srgbClr val="F7C191"/>
              </a:gs>
            </a:gsLst>
            <a:lin ang="5400000"/>
          </a:gradFill>
          <a:ln>
            <a:noFill/>
          </a:ln>
          <a:effectLst>
            <a:outerShdw blurRad="39960" dist="20160" dir="5400000" rotWithShape="0">
              <a:srgbClr val="000000">
                <a:alpha val="38000"/>
              </a:srgbClr>
            </a:outerShdw>
          </a:effectLst>
        </p:spPr>
        <p:style>
          <a:lnRef idx="1">
            <a:schemeClr val="accent6"/>
          </a:lnRef>
          <a:fillRef idx="2">
            <a:schemeClr val="accent6"/>
          </a:fillRef>
          <a:effectRef idx="1">
            <a:schemeClr val="accent6"/>
          </a:effectRef>
          <a:fontRef idx="minor"/>
        </p:style>
        <p:txBody>
          <a:bodyPr lIns="65160" tIns="32760" rIns="65160" bIns="32760">
            <a:spAutoFit/>
          </a:bodyPr>
          <a:lstStyle/>
          <a:p>
            <a:pPr algn="ctr">
              <a:lnSpc>
                <a:spcPct val="100000"/>
              </a:lnSpc>
            </a:pPr>
            <a:r>
              <a:rPr lang="en-US" sz="1900" b="1" strike="noStrike" spc="-1">
                <a:solidFill>
                  <a:srgbClr val="BC770B"/>
                </a:solidFill>
                <a:latin typeface="Calibri"/>
                <a:ea typeface="DejaVu Sans"/>
              </a:rPr>
              <a:t>Cette nouvelle infrastructure s’appelle la grille de calcul</a:t>
            </a:r>
            <a:endParaRPr lang="fr-FR" sz="1900" b="0" strike="noStrike" spc="-1">
              <a:latin typeface="Arial"/>
            </a:endParaRPr>
          </a:p>
        </p:txBody>
      </p:sp>
      <p:sp>
        <p:nvSpPr>
          <p:cNvPr id="538" name="ZoneTexte 17"/>
          <p:cNvSpPr/>
          <p:nvPr/>
        </p:nvSpPr>
        <p:spPr>
          <a:xfrm>
            <a:off x="1051200" y="6337440"/>
            <a:ext cx="765288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700" b="0" strike="noStrike" spc="-1">
                <a:solidFill>
                  <a:srgbClr val="000000"/>
                </a:solidFill>
                <a:latin typeface="Arial"/>
                <a:ea typeface="DejaVu Sans"/>
              </a:rPr>
              <a:t>Le projet </a:t>
            </a:r>
            <a:r>
              <a:rPr lang="en-US" sz="1700" b="1" strike="noStrike" spc="-1">
                <a:solidFill>
                  <a:srgbClr val="BC770B"/>
                </a:solidFill>
                <a:latin typeface="Arial"/>
                <a:ea typeface="DejaVu Sans"/>
              </a:rPr>
              <a:t>WLCG</a:t>
            </a:r>
            <a:r>
              <a:rPr lang="en-US" sz="1700" b="0" strike="noStrike" spc="-1">
                <a:solidFill>
                  <a:srgbClr val="000000"/>
                </a:solidFill>
                <a:latin typeface="Arial"/>
                <a:ea typeface="DejaVu Sans"/>
              </a:rPr>
              <a:t> ( Worldwide LHC Grid Computing ) est la grille pour le LHC </a:t>
            </a:r>
            <a:endParaRPr lang="fr-FR" sz="1700" b="0" strike="noStrike" spc="-1">
              <a:latin typeface="Arial"/>
            </a:endParaRPr>
          </a:p>
        </p:txBody>
      </p:sp>
      <p:sp>
        <p:nvSpPr>
          <p:cNvPr id="539" name="ZoneTexte 18"/>
          <p:cNvSpPr/>
          <p:nvPr/>
        </p:nvSpPr>
        <p:spPr>
          <a:xfrm>
            <a:off x="1102320" y="5956560"/>
            <a:ext cx="7652880" cy="32436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700" b="0" strike="noStrike" spc="-1">
                <a:solidFill>
                  <a:srgbClr val="000000"/>
                </a:solidFill>
                <a:latin typeface="Arial"/>
                <a:ea typeface="DejaVu Sans"/>
              </a:rPr>
              <a:t>La grille construite en Europe s’appelle </a:t>
            </a:r>
            <a:r>
              <a:rPr lang="en-US" sz="1700" b="1" strike="noStrike" spc="-1">
                <a:solidFill>
                  <a:srgbClr val="BC770B"/>
                </a:solidFill>
                <a:latin typeface="Arial"/>
                <a:ea typeface="DejaVu Sans"/>
              </a:rPr>
              <a:t>EGI</a:t>
            </a:r>
            <a:r>
              <a:rPr lang="en-US" sz="1700" b="0" strike="noStrike" spc="-1">
                <a:solidFill>
                  <a:srgbClr val="000000"/>
                </a:solidFill>
                <a:latin typeface="Arial"/>
                <a:ea typeface="DejaVu Sans"/>
              </a:rPr>
              <a:t> (European Grid Initiative )</a:t>
            </a:r>
            <a:endParaRPr lang="fr-FR"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AutoShape 161"/>
          <p:cNvSpPr/>
          <p:nvPr/>
        </p:nvSpPr>
        <p:spPr>
          <a:xfrm>
            <a:off x="97560" y="5280840"/>
            <a:ext cx="3444840" cy="1233720"/>
          </a:xfrm>
          <a:prstGeom prst="can">
            <a:avLst>
              <a:gd name="adj" fmla="val 25000"/>
            </a:avLst>
          </a:prstGeom>
          <a:solidFill>
            <a:srgbClr val="F8FCC0"/>
          </a:solidFill>
          <a:ln w="9525">
            <a:solidFill>
              <a:srgbClr val="E7F438"/>
            </a:solidFill>
            <a:round/>
          </a:ln>
        </p:spPr>
        <p:style>
          <a:lnRef idx="0">
            <a:scrgbClr r="0" g="0" b="0"/>
          </a:lnRef>
          <a:fillRef idx="0">
            <a:scrgbClr r="0" g="0" b="0"/>
          </a:fillRef>
          <a:effectRef idx="0">
            <a:scrgbClr r="0" g="0" b="0"/>
          </a:effectRef>
          <a:fontRef idx="minor"/>
        </p:style>
      </p:sp>
      <p:sp>
        <p:nvSpPr>
          <p:cNvPr id="541" name="AutoShape 71"/>
          <p:cNvSpPr/>
          <p:nvPr/>
        </p:nvSpPr>
        <p:spPr>
          <a:xfrm flipH="1">
            <a:off x="-1440" y="0"/>
            <a:ext cx="4525560" cy="5091480"/>
          </a:xfrm>
          <a:prstGeom prst="cloudCallout">
            <a:avLst>
              <a:gd name="adj1" fmla="val -68412"/>
              <a:gd name="adj2" fmla="val 59995"/>
            </a:avLst>
          </a:prstGeom>
          <a:gradFill rotWithShape="0">
            <a:gsLst>
              <a:gs pos="0">
                <a:srgbClr val="D6ECEE"/>
              </a:gs>
              <a:gs pos="100000">
                <a:srgbClr val="FFFFFF"/>
              </a:gs>
            </a:gsLst>
            <a:lin ang="8100000"/>
          </a:gradFill>
          <a:ln w="9525">
            <a:solidFill>
              <a:srgbClr val="1D9A78"/>
            </a:solidFill>
            <a:round/>
          </a:ln>
        </p:spPr>
        <p:style>
          <a:lnRef idx="0">
            <a:scrgbClr r="0" g="0" b="0"/>
          </a:lnRef>
          <a:fillRef idx="0">
            <a:scrgbClr r="0" g="0" b="0"/>
          </a:fillRef>
          <a:effectRef idx="0">
            <a:scrgbClr r="0" g="0" b="0"/>
          </a:effectRef>
          <a:fontRef idx="minor"/>
        </p:style>
      </p:sp>
      <p:sp>
        <p:nvSpPr>
          <p:cNvPr id="542" name="AutoShape 13"/>
          <p:cNvSpPr/>
          <p:nvPr/>
        </p:nvSpPr>
        <p:spPr>
          <a:xfrm rot="2328000">
            <a:off x="2308680" y="1783440"/>
            <a:ext cx="256320" cy="770040"/>
          </a:xfrm>
          <a:prstGeom prst="downArrow">
            <a:avLst>
              <a:gd name="adj1" fmla="val 50000"/>
              <a:gd name="adj2" fmla="val 74890"/>
            </a:avLst>
          </a:prstGeom>
          <a:solidFill>
            <a:srgbClr val="B2EFAF"/>
          </a:solidFill>
          <a:ln w="9525">
            <a:solidFill>
              <a:srgbClr val="000000"/>
            </a:solidFill>
            <a:miter/>
          </a:ln>
        </p:spPr>
        <p:style>
          <a:lnRef idx="0">
            <a:scrgbClr r="0" g="0" b="0"/>
          </a:lnRef>
          <a:fillRef idx="0">
            <a:scrgbClr r="0" g="0" b="0"/>
          </a:fillRef>
          <a:effectRef idx="0">
            <a:scrgbClr r="0" g="0" b="0"/>
          </a:effectRef>
          <a:fontRef idx="minor"/>
        </p:style>
      </p:sp>
      <p:sp>
        <p:nvSpPr>
          <p:cNvPr id="543" name="AutoShape 14"/>
          <p:cNvSpPr/>
          <p:nvPr/>
        </p:nvSpPr>
        <p:spPr>
          <a:xfrm>
            <a:off x="1537560" y="2554920"/>
            <a:ext cx="513720" cy="615600"/>
          </a:xfrm>
          <a:prstGeom prst="can">
            <a:avLst>
              <a:gd name="adj" fmla="val 29956"/>
            </a:avLst>
          </a:prstGeom>
          <a:solidFill>
            <a:srgbClr val="F4FAA4"/>
          </a:solidFill>
          <a:ln w="9525">
            <a:solidFill>
              <a:srgbClr val="000000"/>
            </a:solidFill>
            <a:round/>
          </a:ln>
        </p:spPr>
        <p:style>
          <a:lnRef idx="0">
            <a:scrgbClr r="0" g="0" b="0"/>
          </a:lnRef>
          <a:fillRef idx="0">
            <a:scrgbClr r="0" g="0" b="0"/>
          </a:fillRef>
          <a:effectRef idx="0">
            <a:scrgbClr r="0" g="0" b="0"/>
          </a:effectRef>
          <a:fontRef idx="minor"/>
        </p:style>
      </p:sp>
      <p:sp>
        <p:nvSpPr>
          <p:cNvPr id="544" name="AutoShape 16"/>
          <p:cNvSpPr/>
          <p:nvPr/>
        </p:nvSpPr>
        <p:spPr>
          <a:xfrm>
            <a:off x="1640880" y="3274920"/>
            <a:ext cx="261000" cy="436680"/>
          </a:xfrm>
          <a:prstGeom prst="downArrow">
            <a:avLst>
              <a:gd name="adj1" fmla="val 50000"/>
              <a:gd name="adj2" fmla="val 41775"/>
            </a:avLst>
          </a:prstGeom>
          <a:solidFill>
            <a:srgbClr val="B2EFAF"/>
          </a:solidFill>
          <a:ln w="9525">
            <a:solidFill>
              <a:srgbClr val="000000"/>
            </a:solidFill>
            <a:miter/>
          </a:ln>
        </p:spPr>
        <p:style>
          <a:lnRef idx="0">
            <a:scrgbClr r="0" g="0" b="0"/>
          </a:lnRef>
          <a:fillRef idx="0">
            <a:scrgbClr r="0" g="0" b="0"/>
          </a:fillRef>
          <a:effectRef idx="0">
            <a:scrgbClr r="0" g="0" b="0"/>
          </a:effectRef>
          <a:fontRef idx="minor"/>
        </p:style>
      </p:sp>
      <p:sp>
        <p:nvSpPr>
          <p:cNvPr id="545" name="AutoShape 17"/>
          <p:cNvSpPr/>
          <p:nvPr/>
        </p:nvSpPr>
        <p:spPr>
          <a:xfrm>
            <a:off x="1536480" y="3789720"/>
            <a:ext cx="513720" cy="615600"/>
          </a:xfrm>
          <a:prstGeom prst="can">
            <a:avLst>
              <a:gd name="adj" fmla="val 29956"/>
            </a:avLst>
          </a:prstGeom>
          <a:solidFill>
            <a:srgbClr val="F4FAA4"/>
          </a:solidFill>
          <a:ln w="9525">
            <a:solidFill>
              <a:srgbClr val="000000"/>
            </a:solidFill>
            <a:round/>
          </a:ln>
        </p:spPr>
        <p:style>
          <a:lnRef idx="0">
            <a:scrgbClr r="0" g="0" b="0"/>
          </a:lnRef>
          <a:fillRef idx="0">
            <a:scrgbClr r="0" g="0" b="0"/>
          </a:fillRef>
          <a:effectRef idx="0">
            <a:scrgbClr r="0" g="0" b="0"/>
          </a:effectRef>
          <a:fontRef idx="minor"/>
        </p:style>
      </p:sp>
      <p:sp>
        <p:nvSpPr>
          <p:cNvPr id="546" name="Text Box 18"/>
          <p:cNvSpPr/>
          <p:nvPr/>
        </p:nvSpPr>
        <p:spPr>
          <a:xfrm>
            <a:off x="868680" y="2812320"/>
            <a:ext cx="1850760" cy="2494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714"/>
              </a:spcBef>
            </a:pPr>
            <a:r>
              <a:rPr lang="en-US" sz="1430" b="1" strike="noStrike" spc="-1">
                <a:solidFill>
                  <a:srgbClr val="000000"/>
                </a:solidFill>
                <a:latin typeface="Arial"/>
                <a:ea typeface="DejaVu Sans"/>
              </a:rPr>
              <a:t>Données brutes</a:t>
            </a:r>
            <a:endParaRPr lang="fr-FR" sz="1430" b="0" strike="noStrike" spc="-1">
              <a:latin typeface="Arial"/>
            </a:endParaRPr>
          </a:p>
        </p:txBody>
      </p:sp>
      <p:sp>
        <p:nvSpPr>
          <p:cNvPr id="547" name="Text Box 19"/>
          <p:cNvSpPr/>
          <p:nvPr/>
        </p:nvSpPr>
        <p:spPr>
          <a:xfrm>
            <a:off x="971640" y="4045680"/>
            <a:ext cx="1696320" cy="2494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714"/>
              </a:spcBef>
            </a:pPr>
            <a:r>
              <a:rPr lang="en-US" sz="1430" b="1" strike="noStrike" spc="-1">
                <a:solidFill>
                  <a:srgbClr val="000000"/>
                </a:solidFill>
                <a:latin typeface="Arial"/>
                <a:ea typeface="DejaVu Sans"/>
              </a:rPr>
              <a:t>Données traitées</a:t>
            </a:r>
            <a:endParaRPr lang="fr-FR" sz="1430" b="0" strike="noStrike" spc="-1">
              <a:latin typeface="Arial"/>
            </a:endParaRPr>
          </a:p>
        </p:txBody>
      </p:sp>
      <p:sp>
        <p:nvSpPr>
          <p:cNvPr id="548" name="Text Box 20"/>
          <p:cNvSpPr/>
          <p:nvPr/>
        </p:nvSpPr>
        <p:spPr>
          <a:xfrm>
            <a:off x="148680" y="651960"/>
            <a:ext cx="1073880" cy="2494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714"/>
              </a:spcBef>
            </a:pPr>
            <a:r>
              <a:rPr lang="en-US" sz="1430" b="1" strike="noStrike" spc="-1">
                <a:solidFill>
                  <a:srgbClr val="0066CC"/>
                </a:solidFill>
                <a:latin typeface="Arial"/>
                <a:ea typeface="DejaVu Sans"/>
              </a:rPr>
              <a:t>Simulation</a:t>
            </a:r>
            <a:endParaRPr lang="fr-FR" sz="1430" b="0" strike="noStrike" spc="-1">
              <a:latin typeface="Arial"/>
            </a:endParaRPr>
          </a:p>
        </p:txBody>
      </p:sp>
      <p:sp>
        <p:nvSpPr>
          <p:cNvPr id="549" name="Text Box 21"/>
          <p:cNvSpPr/>
          <p:nvPr/>
        </p:nvSpPr>
        <p:spPr>
          <a:xfrm>
            <a:off x="2103480" y="657720"/>
            <a:ext cx="1542240" cy="2494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714"/>
              </a:spcBef>
            </a:pPr>
            <a:r>
              <a:rPr lang="en-US" sz="1430" b="1" strike="noStrike" spc="-1">
                <a:solidFill>
                  <a:srgbClr val="0066CC"/>
                </a:solidFill>
                <a:latin typeface="Arial"/>
                <a:ea typeface="DejaVu Sans"/>
              </a:rPr>
              <a:t>Acquisition</a:t>
            </a:r>
            <a:endParaRPr lang="fr-FR" sz="1430" b="0" strike="noStrike" spc="-1">
              <a:latin typeface="Arial"/>
            </a:endParaRPr>
          </a:p>
        </p:txBody>
      </p:sp>
      <p:sp>
        <p:nvSpPr>
          <p:cNvPr id="550" name="Line 22"/>
          <p:cNvSpPr/>
          <p:nvPr/>
        </p:nvSpPr>
        <p:spPr>
          <a:xfrm>
            <a:off x="2453760" y="2451240"/>
            <a:ext cx="360" cy="36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sp>
        <p:nvSpPr>
          <p:cNvPr id="551" name="AutoShape 23"/>
          <p:cNvSpPr/>
          <p:nvPr/>
        </p:nvSpPr>
        <p:spPr>
          <a:xfrm rot="19272000" flipH="1">
            <a:off x="1022400" y="1783440"/>
            <a:ext cx="256320" cy="770400"/>
          </a:xfrm>
          <a:prstGeom prst="downArrow">
            <a:avLst>
              <a:gd name="adj1" fmla="val 50000"/>
              <a:gd name="adj2" fmla="val 74890"/>
            </a:avLst>
          </a:prstGeom>
          <a:solidFill>
            <a:srgbClr val="B2EFAF"/>
          </a:solidFill>
          <a:ln w="9525">
            <a:solidFill>
              <a:srgbClr val="000000"/>
            </a:solidFill>
            <a:miter/>
          </a:ln>
        </p:spPr>
        <p:style>
          <a:lnRef idx="0">
            <a:scrgbClr r="0" g="0" b="0"/>
          </a:lnRef>
          <a:fillRef idx="0">
            <a:scrgbClr r="0" g="0" b="0"/>
          </a:fillRef>
          <a:effectRef idx="0">
            <a:scrgbClr r="0" g="0" b="0"/>
          </a:effectRef>
          <a:fontRef idx="minor"/>
        </p:style>
      </p:sp>
      <p:sp>
        <p:nvSpPr>
          <p:cNvPr id="552" name="Text Box 44"/>
          <p:cNvSpPr/>
          <p:nvPr/>
        </p:nvSpPr>
        <p:spPr>
          <a:xfrm>
            <a:off x="251640" y="240480"/>
            <a:ext cx="3907440" cy="29412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856"/>
              </a:spcBef>
            </a:pPr>
            <a:r>
              <a:rPr lang="en-US" sz="1720" b="1" strike="noStrike" spc="-1">
                <a:solidFill>
                  <a:srgbClr val="8BC145"/>
                </a:solidFill>
                <a:latin typeface="Comic Sans MS"/>
                <a:ea typeface="DejaVu Sans"/>
              </a:rPr>
              <a:t>Processus à suivre  ( LHC )</a:t>
            </a:r>
            <a:endParaRPr lang="fr-FR" sz="1720" b="0" strike="noStrike" spc="-1">
              <a:latin typeface="Arial"/>
            </a:endParaRPr>
          </a:p>
        </p:txBody>
      </p:sp>
      <p:pic>
        <p:nvPicPr>
          <p:cNvPr id="553" name="Picture 65" descr="AtlasInnerDetector_17"/>
          <p:cNvPicPr/>
          <p:nvPr/>
        </p:nvPicPr>
        <p:blipFill>
          <a:blip r:embed="rId2"/>
          <a:stretch/>
        </p:blipFill>
        <p:spPr>
          <a:xfrm>
            <a:off x="148680" y="908280"/>
            <a:ext cx="1376640" cy="837000"/>
          </a:xfrm>
          <a:prstGeom prst="rect">
            <a:avLst/>
          </a:prstGeom>
          <a:ln w="0">
            <a:noFill/>
          </a:ln>
        </p:spPr>
      </p:pic>
      <p:sp>
        <p:nvSpPr>
          <p:cNvPr id="554" name="Text Box 6"/>
          <p:cNvSpPr/>
          <p:nvPr/>
        </p:nvSpPr>
        <p:spPr>
          <a:xfrm>
            <a:off x="77400" y="1739520"/>
            <a:ext cx="535320" cy="24948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nSpc>
                <a:spcPct val="100000"/>
              </a:lnSpc>
            </a:pPr>
            <a:r>
              <a:rPr lang="en-US" sz="1430" b="1" strike="noStrike" spc="-1">
                <a:solidFill>
                  <a:srgbClr val="FF3300"/>
                </a:solidFill>
                <a:latin typeface="Comic Sans MS"/>
                <a:ea typeface="DejaVu Sans"/>
              </a:rPr>
              <a:t>Geant4</a:t>
            </a:r>
            <a:endParaRPr lang="fr-FR" sz="1430" b="0" strike="noStrike" spc="-1">
              <a:latin typeface="Arial"/>
            </a:endParaRPr>
          </a:p>
        </p:txBody>
      </p:sp>
      <p:sp>
        <p:nvSpPr>
          <p:cNvPr id="555" name="Text Box 66"/>
          <p:cNvSpPr/>
          <p:nvPr/>
        </p:nvSpPr>
        <p:spPr>
          <a:xfrm>
            <a:off x="1022760" y="4663800"/>
            <a:ext cx="1542240" cy="2494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spcBef>
                <a:spcPts val="714"/>
              </a:spcBef>
            </a:pPr>
            <a:r>
              <a:rPr lang="en-US" sz="1430" b="1" strike="noStrike" spc="-1">
                <a:solidFill>
                  <a:srgbClr val="0066CC"/>
                </a:solidFill>
                <a:latin typeface="Arial"/>
                <a:ea typeface="DejaVu Sans"/>
              </a:rPr>
              <a:t>Analyse</a:t>
            </a:r>
            <a:endParaRPr lang="fr-FR" sz="1430" b="0" strike="noStrike" spc="-1">
              <a:latin typeface="Arial"/>
            </a:endParaRPr>
          </a:p>
        </p:txBody>
      </p:sp>
      <p:sp>
        <p:nvSpPr>
          <p:cNvPr id="556" name="Text Box 67"/>
          <p:cNvSpPr/>
          <p:nvPr/>
        </p:nvSpPr>
        <p:spPr>
          <a:xfrm>
            <a:off x="1742760" y="3223800"/>
            <a:ext cx="1901520" cy="46692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gn="ctr">
              <a:lnSpc>
                <a:spcPct val="100000"/>
              </a:lnSpc>
            </a:pPr>
            <a:r>
              <a:rPr lang="en-US" sz="1430" b="1" strike="noStrike" spc="-1">
                <a:solidFill>
                  <a:srgbClr val="0066CC"/>
                </a:solidFill>
                <a:latin typeface="Arial"/>
                <a:ea typeface="DejaVu Sans"/>
              </a:rPr>
              <a:t>Reconstruction</a:t>
            </a:r>
            <a:endParaRPr lang="fr-FR" sz="1430" b="0" strike="noStrike" spc="-1">
              <a:latin typeface="Arial"/>
            </a:endParaRPr>
          </a:p>
          <a:p>
            <a:pPr algn="ctr">
              <a:lnSpc>
                <a:spcPct val="100000"/>
              </a:lnSpc>
            </a:pPr>
            <a:r>
              <a:rPr lang="en-US" sz="1430" b="1" strike="noStrike" spc="-1">
                <a:solidFill>
                  <a:srgbClr val="0066CC"/>
                </a:solidFill>
                <a:latin typeface="Arial"/>
                <a:ea typeface="DejaVu Sans"/>
              </a:rPr>
              <a:t>Identification</a:t>
            </a:r>
            <a:endParaRPr lang="fr-FR" sz="1430" b="0" strike="noStrike" spc="-1">
              <a:latin typeface="Arial"/>
            </a:endParaRPr>
          </a:p>
        </p:txBody>
      </p:sp>
      <p:sp>
        <p:nvSpPr>
          <p:cNvPr id="557" name="Text Box 73"/>
          <p:cNvSpPr/>
          <p:nvPr/>
        </p:nvSpPr>
        <p:spPr>
          <a:xfrm>
            <a:off x="2514960" y="5640120"/>
            <a:ext cx="1233720" cy="45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499"/>
              </a:spcBef>
            </a:pPr>
            <a:r>
              <a:rPr lang="en-US" sz="1000" b="1" strike="noStrike" spc="-1">
                <a:solidFill>
                  <a:srgbClr val="000000"/>
                </a:solidFill>
                <a:latin typeface="Arial"/>
                <a:ea typeface="DejaVu Sans"/>
              </a:rPr>
              <a:t>W </a:t>
            </a:r>
            <a:r>
              <a:rPr lang="en-US" sz="1000" b="1" strike="noStrike" spc="-1">
                <a:solidFill>
                  <a:srgbClr val="000000"/>
                </a:solidFill>
                <a:latin typeface="Wingdings"/>
                <a:ea typeface="DejaVu Sans"/>
              </a:rPr>
              <a:t></a:t>
            </a:r>
            <a:r>
              <a:rPr lang="en-US" sz="1000" b="1" strike="noStrike" spc="-1">
                <a:solidFill>
                  <a:srgbClr val="000000"/>
                </a:solidFill>
                <a:latin typeface="Arial"/>
                <a:ea typeface="DejaVu Sans"/>
              </a:rPr>
              <a:t> e</a:t>
            </a:r>
            <a:r>
              <a:rPr lang="en-US" sz="1000" b="1" strike="noStrike" spc="-1">
                <a:solidFill>
                  <a:srgbClr val="000000"/>
                </a:solidFill>
                <a:latin typeface="Symbol"/>
                <a:ea typeface="DejaVu Sans"/>
              </a:rPr>
              <a:t></a:t>
            </a:r>
            <a:r>
              <a:rPr lang="en-US" sz="1000" b="1" strike="noStrike" spc="-1">
                <a:solidFill>
                  <a:srgbClr val="000000"/>
                </a:solidFill>
                <a:latin typeface="Arial"/>
                <a:ea typeface="DejaVu Sans"/>
              </a:rPr>
              <a:t>  :    15</a:t>
            </a:r>
            <a:endParaRPr lang="fr-FR" sz="1000" b="0" strike="noStrike" spc="-1">
              <a:latin typeface="Arial"/>
            </a:endParaRPr>
          </a:p>
          <a:p>
            <a:pPr>
              <a:lnSpc>
                <a:spcPct val="100000"/>
              </a:lnSpc>
              <a:spcBef>
                <a:spcPts val="499"/>
              </a:spcBef>
            </a:pPr>
            <a:r>
              <a:rPr lang="en-US" sz="1000" b="1" strike="noStrike" spc="-1">
                <a:solidFill>
                  <a:srgbClr val="000000"/>
                </a:solidFill>
                <a:latin typeface="Arial"/>
                <a:ea typeface="DejaVu Sans"/>
              </a:rPr>
              <a:t>Z </a:t>
            </a:r>
            <a:r>
              <a:rPr lang="en-US" sz="1000" b="1" strike="noStrike" spc="-1">
                <a:solidFill>
                  <a:srgbClr val="000000"/>
                </a:solidFill>
                <a:latin typeface="Wingdings"/>
                <a:ea typeface="DejaVu Sans"/>
              </a:rPr>
              <a:t></a:t>
            </a:r>
            <a:r>
              <a:rPr lang="en-US" sz="1000" b="1" strike="noStrike" spc="-1">
                <a:solidFill>
                  <a:srgbClr val="000000"/>
                </a:solidFill>
                <a:latin typeface="Arial"/>
                <a:ea typeface="DejaVu Sans"/>
              </a:rPr>
              <a:t> e</a:t>
            </a:r>
            <a:r>
              <a:rPr lang="en-US" sz="1000" b="1" strike="noStrike" spc="-1" baseline="30000">
                <a:solidFill>
                  <a:srgbClr val="000000"/>
                </a:solidFill>
                <a:latin typeface="Arial"/>
                <a:ea typeface="DejaVu Sans"/>
              </a:rPr>
              <a:t>+</a:t>
            </a:r>
            <a:r>
              <a:rPr lang="en-US" sz="1000" b="1" strike="noStrike" spc="-1">
                <a:solidFill>
                  <a:srgbClr val="000000"/>
                </a:solidFill>
                <a:latin typeface="Arial"/>
                <a:ea typeface="DejaVu Sans"/>
              </a:rPr>
              <a:t>e</a:t>
            </a:r>
            <a:r>
              <a:rPr lang="en-US" sz="1000" b="1" strike="noStrike" spc="-1" baseline="30000">
                <a:solidFill>
                  <a:srgbClr val="000000"/>
                </a:solidFill>
                <a:latin typeface="Arial"/>
                <a:ea typeface="DejaVu Sans"/>
              </a:rPr>
              <a:t>-  </a:t>
            </a:r>
            <a:r>
              <a:rPr lang="en-US" sz="1000" b="1" strike="noStrike" spc="-1">
                <a:solidFill>
                  <a:srgbClr val="000000"/>
                </a:solidFill>
                <a:latin typeface="Arial"/>
                <a:ea typeface="DejaVu Sans"/>
              </a:rPr>
              <a:t>:  1.5</a:t>
            </a:r>
            <a:endParaRPr lang="fr-FR" sz="1000" b="0" strike="noStrike" spc="-1">
              <a:latin typeface="Arial"/>
            </a:endParaRPr>
          </a:p>
        </p:txBody>
      </p:sp>
      <p:sp>
        <p:nvSpPr>
          <p:cNvPr id="558" name="Text Box 123"/>
          <p:cNvSpPr/>
          <p:nvPr/>
        </p:nvSpPr>
        <p:spPr>
          <a:xfrm>
            <a:off x="2412000" y="2400480"/>
            <a:ext cx="924120" cy="28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643"/>
              </a:spcBef>
            </a:pPr>
            <a:r>
              <a:rPr lang="en-US" sz="1290" b="0" strike="noStrike" spc="-1">
                <a:solidFill>
                  <a:srgbClr val="000000"/>
                </a:solidFill>
                <a:latin typeface="Arial"/>
                <a:ea typeface="DejaVu Sans"/>
              </a:rPr>
              <a:t>400 Mo/s</a:t>
            </a:r>
            <a:endParaRPr lang="fr-FR" sz="1290" b="0" strike="noStrike" spc="-1">
              <a:latin typeface="Arial"/>
            </a:endParaRPr>
          </a:p>
        </p:txBody>
      </p:sp>
      <p:pic>
        <p:nvPicPr>
          <p:cNvPr id="559" name="Picture 137" descr="bs00789_"/>
          <p:cNvPicPr/>
          <p:nvPr/>
        </p:nvPicPr>
        <p:blipFill>
          <a:blip r:embed="rId3"/>
          <a:stretch/>
        </p:blipFill>
        <p:spPr>
          <a:xfrm>
            <a:off x="611280" y="4055040"/>
            <a:ext cx="194040" cy="196200"/>
          </a:xfrm>
          <a:prstGeom prst="rect">
            <a:avLst/>
          </a:prstGeom>
          <a:ln w="0">
            <a:noFill/>
          </a:ln>
        </p:spPr>
      </p:pic>
      <p:grpSp>
        <p:nvGrpSpPr>
          <p:cNvPr id="560" name="Group 150"/>
          <p:cNvGrpSpPr/>
          <p:nvPr/>
        </p:nvGrpSpPr>
        <p:grpSpPr>
          <a:xfrm>
            <a:off x="406080" y="2760120"/>
            <a:ext cx="605520" cy="401400"/>
            <a:chOff x="406080" y="2760120"/>
            <a:chExt cx="605520" cy="401400"/>
          </a:xfrm>
        </p:grpSpPr>
        <p:grpSp>
          <p:nvGrpSpPr>
            <p:cNvPr id="561" name="Group 138"/>
            <p:cNvGrpSpPr/>
            <p:nvPr/>
          </p:nvGrpSpPr>
          <p:grpSpPr>
            <a:xfrm>
              <a:off x="416160" y="2760120"/>
              <a:ext cx="595440" cy="196200"/>
              <a:chOff x="416160" y="2760120"/>
              <a:chExt cx="595440" cy="196200"/>
            </a:xfrm>
          </p:grpSpPr>
          <p:pic>
            <p:nvPicPr>
              <p:cNvPr id="562" name="Picture 132" descr="bs00789_"/>
              <p:cNvPicPr/>
              <p:nvPr/>
            </p:nvPicPr>
            <p:blipFill>
              <a:blip r:embed="rId3"/>
              <a:stretch/>
            </p:blipFill>
            <p:spPr>
              <a:xfrm>
                <a:off x="416160" y="2760120"/>
                <a:ext cx="194040" cy="196200"/>
              </a:xfrm>
              <a:prstGeom prst="rect">
                <a:avLst/>
              </a:prstGeom>
              <a:ln w="0">
                <a:noFill/>
              </a:ln>
            </p:spPr>
          </p:pic>
          <p:pic>
            <p:nvPicPr>
              <p:cNvPr id="563" name="Picture 133" descr="bs00789_"/>
              <p:cNvPicPr/>
              <p:nvPr/>
            </p:nvPicPr>
            <p:blipFill>
              <a:blip r:embed="rId3"/>
              <a:stretch/>
            </p:blipFill>
            <p:spPr>
              <a:xfrm>
                <a:off x="509040" y="2760120"/>
                <a:ext cx="194040" cy="196200"/>
              </a:xfrm>
              <a:prstGeom prst="rect">
                <a:avLst/>
              </a:prstGeom>
              <a:ln w="0">
                <a:noFill/>
              </a:ln>
            </p:spPr>
          </p:pic>
          <p:pic>
            <p:nvPicPr>
              <p:cNvPr id="564" name="Picture 134" descr="bs00789_"/>
              <p:cNvPicPr/>
              <p:nvPr/>
            </p:nvPicPr>
            <p:blipFill>
              <a:blip r:embed="rId3"/>
              <a:stretch/>
            </p:blipFill>
            <p:spPr>
              <a:xfrm>
                <a:off x="611280" y="2760120"/>
                <a:ext cx="194040" cy="196200"/>
              </a:xfrm>
              <a:prstGeom prst="rect">
                <a:avLst/>
              </a:prstGeom>
              <a:ln w="0">
                <a:noFill/>
              </a:ln>
            </p:spPr>
          </p:pic>
          <p:pic>
            <p:nvPicPr>
              <p:cNvPr id="565" name="Picture 135" descr="bs00789_"/>
              <p:cNvPicPr/>
              <p:nvPr/>
            </p:nvPicPr>
            <p:blipFill>
              <a:blip r:embed="rId3"/>
              <a:stretch/>
            </p:blipFill>
            <p:spPr>
              <a:xfrm>
                <a:off x="714240" y="2760120"/>
                <a:ext cx="194040" cy="196200"/>
              </a:xfrm>
              <a:prstGeom prst="rect">
                <a:avLst/>
              </a:prstGeom>
              <a:ln w="0">
                <a:noFill/>
              </a:ln>
            </p:spPr>
          </p:pic>
          <p:pic>
            <p:nvPicPr>
              <p:cNvPr id="566" name="Picture 136" descr="bs00789_"/>
              <p:cNvPicPr/>
              <p:nvPr/>
            </p:nvPicPr>
            <p:blipFill>
              <a:blip r:embed="rId3"/>
              <a:stretch/>
            </p:blipFill>
            <p:spPr>
              <a:xfrm>
                <a:off x="817560" y="2760120"/>
                <a:ext cx="194040" cy="196200"/>
              </a:xfrm>
              <a:prstGeom prst="rect">
                <a:avLst/>
              </a:prstGeom>
              <a:ln w="0">
                <a:noFill/>
              </a:ln>
            </p:spPr>
          </p:pic>
        </p:grpSp>
        <p:grpSp>
          <p:nvGrpSpPr>
            <p:cNvPr id="567" name="Group 139"/>
            <p:cNvGrpSpPr/>
            <p:nvPr/>
          </p:nvGrpSpPr>
          <p:grpSpPr>
            <a:xfrm>
              <a:off x="406080" y="2965320"/>
              <a:ext cx="595440" cy="196200"/>
              <a:chOff x="406080" y="2965320"/>
              <a:chExt cx="595440" cy="196200"/>
            </a:xfrm>
          </p:grpSpPr>
          <p:pic>
            <p:nvPicPr>
              <p:cNvPr id="568" name="Picture 140" descr="bs00789_"/>
              <p:cNvPicPr/>
              <p:nvPr/>
            </p:nvPicPr>
            <p:blipFill>
              <a:blip r:embed="rId3"/>
              <a:stretch/>
            </p:blipFill>
            <p:spPr>
              <a:xfrm>
                <a:off x="406080" y="2965320"/>
                <a:ext cx="194040" cy="196200"/>
              </a:xfrm>
              <a:prstGeom prst="rect">
                <a:avLst/>
              </a:prstGeom>
              <a:ln w="0">
                <a:noFill/>
              </a:ln>
            </p:spPr>
          </p:pic>
          <p:pic>
            <p:nvPicPr>
              <p:cNvPr id="569" name="Picture 141" descr="bs00789_"/>
              <p:cNvPicPr/>
              <p:nvPr/>
            </p:nvPicPr>
            <p:blipFill>
              <a:blip r:embed="rId3"/>
              <a:stretch/>
            </p:blipFill>
            <p:spPr>
              <a:xfrm>
                <a:off x="498960" y="2965320"/>
                <a:ext cx="194040" cy="196200"/>
              </a:xfrm>
              <a:prstGeom prst="rect">
                <a:avLst/>
              </a:prstGeom>
              <a:ln w="0">
                <a:noFill/>
              </a:ln>
            </p:spPr>
          </p:pic>
          <p:pic>
            <p:nvPicPr>
              <p:cNvPr id="570" name="Picture 142" descr="bs00789_"/>
              <p:cNvPicPr/>
              <p:nvPr/>
            </p:nvPicPr>
            <p:blipFill>
              <a:blip r:embed="rId3"/>
              <a:stretch/>
            </p:blipFill>
            <p:spPr>
              <a:xfrm>
                <a:off x="600840" y="2965320"/>
                <a:ext cx="194040" cy="196200"/>
              </a:xfrm>
              <a:prstGeom prst="rect">
                <a:avLst/>
              </a:prstGeom>
              <a:ln w="0">
                <a:noFill/>
              </a:ln>
            </p:spPr>
          </p:pic>
          <p:pic>
            <p:nvPicPr>
              <p:cNvPr id="571" name="Picture 143" descr="bs00789_"/>
              <p:cNvPicPr/>
              <p:nvPr/>
            </p:nvPicPr>
            <p:blipFill>
              <a:blip r:embed="rId3"/>
              <a:stretch/>
            </p:blipFill>
            <p:spPr>
              <a:xfrm>
                <a:off x="704160" y="2965320"/>
                <a:ext cx="194040" cy="196200"/>
              </a:xfrm>
              <a:prstGeom prst="rect">
                <a:avLst/>
              </a:prstGeom>
              <a:ln w="0">
                <a:noFill/>
              </a:ln>
            </p:spPr>
          </p:pic>
          <p:pic>
            <p:nvPicPr>
              <p:cNvPr id="572" name="Picture 144" descr="bs00789_"/>
              <p:cNvPicPr/>
              <p:nvPr/>
            </p:nvPicPr>
            <p:blipFill>
              <a:blip r:embed="rId3"/>
              <a:stretch/>
            </p:blipFill>
            <p:spPr>
              <a:xfrm>
                <a:off x="807480" y="2965320"/>
                <a:ext cx="194040" cy="196200"/>
              </a:xfrm>
              <a:prstGeom prst="rect">
                <a:avLst/>
              </a:prstGeom>
              <a:ln w="0">
                <a:noFill/>
              </a:ln>
            </p:spPr>
          </p:pic>
        </p:grpSp>
      </p:grpSp>
      <p:pic>
        <p:nvPicPr>
          <p:cNvPr id="573" name="Picture 147" descr="webjura"/>
          <p:cNvPicPr/>
          <p:nvPr/>
        </p:nvPicPr>
        <p:blipFill>
          <a:blip r:embed="rId4"/>
          <a:stretch/>
        </p:blipFill>
        <p:spPr>
          <a:xfrm>
            <a:off x="2257560" y="908280"/>
            <a:ext cx="960480" cy="785880"/>
          </a:xfrm>
          <a:prstGeom prst="rect">
            <a:avLst/>
          </a:prstGeom>
          <a:ln w="0">
            <a:noFill/>
          </a:ln>
        </p:spPr>
      </p:pic>
      <p:pic>
        <p:nvPicPr>
          <p:cNvPr id="574" name="Picture 146" descr="daq-2001-003"/>
          <p:cNvPicPr/>
          <p:nvPr/>
        </p:nvPicPr>
        <p:blipFill>
          <a:blip r:embed="rId5"/>
          <a:stretch/>
        </p:blipFill>
        <p:spPr>
          <a:xfrm>
            <a:off x="3028680" y="1319760"/>
            <a:ext cx="695160" cy="521640"/>
          </a:xfrm>
          <a:prstGeom prst="rect">
            <a:avLst/>
          </a:prstGeom>
          <a:ln w="0">
            <a:noFill/>
          </a:ln>
        </p:spPr>
      </p:pic>
      <p:pic>
        <p:nvPicPr>
          <p:cNvPr id="575" name="Picture 145" descr="daq-2001-004"/>
          <p:cNvPicPr/>
          <p:nvPr/>
        </p:nvPicPr>
        <p:blipFill>
          <a:blip r:embed="rId6"/>
          <a:stretch/>
        </p:blipFill>
        <p:spPr>
          <a:xfrm>
            <a:off x="3371040" y="1649880"/>
            <a:ext cx="479880" cy="183600"/>
          </a:xfrm>
          <a:prstGeom prst="rect">
            <a:avLst/>
          </a:prstGeom>
          <a:ln w="0">
            <a:noFill/>
          </a:ln>
        </p:spPr>
      </p:pic>
      <p:sp>
        <p:nvSpPr>
          <p:cNvPr id="576" name="Text Box 7"/>
          <p:cNvSpPr/>
          <p:nvPr/>
        </p:nvSpPr>
        <p:spPr>
          <a:xfrm>
            <a:off x="2828880" y="1834560"/>
            <a:ext cx="491040" cy="24948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nSpc>
                <a:spcPct val="100000"/>
              </a:lnSpc>
            </a:pPr>
            <a:r>
              <a:rPr lang="en-US" sz="1430" b="1" strike="noStrike" spc="-1">
                <a:solidFill>
                  <a:srgbClr val="FF3300"/>
                </a:solidFill>
                <a:latin typeface="Comic Sans MS"/>
                <a:ea typeface="DejaVu Sans"/>
              </a:rPr>
              <a:t>Online</a:t>
            </a:r>
            <a:endParaRPr lang="fr-FR" sz="1430" b="0" strike="noStrike" spc="-1">
              <a:latin typeface="Arial"/>
            </a:endParaRPr>
          </a:p>
        </p:txBody>
      </p:sp>
      <p:sp>
        <p:nvSpPr>
          <p:cNvPr id="577" name="Text Box 148"/>
          <p:cNvSpPr/>
          <p:nvPr/>
        </p:nvSpPr>
        <p:spPr>
          <a:xfrm>
            <a:off x="148680" y="5668560"/>
            <a:ext cx="329076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499"/>
              </a:spcBef>
            </a:pPr>
            <a:r>
              <a:rPr lang="en-US" sz="1000" b="1" strike="noStrike" spc="-1">
                <a:solidFill>
                  <a:srgbClr val="0066CC"/>
                </a:solidFill>
                <a:latin typeface="Arial"/>
                <a:ea typeface="DejaVu Sans"/>
              </a:rPr>
              <a:t>Nombre d’événements par seconde :</a:t>
            </a:r>
            <a:endParaRPr lang="fr-FR" sz="1000" b="0" strike="noStrike" spc="-1">
              <a:latin typeface="Arial"/>
            </a:endParaRPr>
          </a:p>
        </p:txBody>
      </p:sp>
      <p:sp>
        <p:nvSpPr>
          <p:cNvPr id="578" name="Text Box 151"/>
          <p:cNvSpPr/>
          <p:nvPr/>
        </p:nvSpPr>
        <p:spPr>
          <a:xfrm>
            <a:off x="371880" y="6025680"/>
            <a:ext cx="3838320" cy="790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1" strike="noStrike" spc="-1">
                <a:solidFill>
                  <a:srgbClr val="0066CC"/>
                </a:solidFill>
                <a:latin typeface="Arial"/>
                <a:ea typeface="DejaVu Sans"/>
              </a:rPr>
              <a:t>Higgs :</a:t>
            </a:r>
            <a:r>
              <a:rPr lang="en-US" sz="1000" b="1" strike="noStrike" spc="-1">
                <a:solidFill>
                  <a:srgbClr val="000000"/>
                </a:solidFill>
                <a:latin typeface="Arial"/>
                <a:ea typeface="DejaVu Sans"/>
              </a:rPr>
              <a:t>   H  </a:t>
            </a:r>
            <a:r>
              <a:rPr lang="en-US" sz="1000" b="1" strike="noStrike" spc="-1">
                <a:solidFill>
                  <a:srgbClr val="000000"/>
                </a:solidFill>
                <a:latin typeface="Wingdings"/>
                <a:ea typeface="DejaVu Sans"/>
              </a:rPr>
              <a:t></a:t>
            </a:r>
            <a:r>
              <a:rPr lang="en-US" sz="1000" b="1" strike="noStrike" spc="-1">
                <a:solidFill>
                  <a:srgbClr val="000000"/>
                </a:solidFill>
                <a:latin typeface="Arial"/>
                <a:ea typeface="DejaVu Sans"/>
              </a:rPr>
              <a:t> </a:t>
            </a:r>
            <a:r>
              <a:rPr lang="en-US" sz="1000" b="1" strike="noStrike" spc="-1">
                <a:solidFill>
                  <a:srgbClr val="000000"/>
                </a:solidFill>
                <a:latin typeface="Symbol"/>
                <a:ea typeface="DejaVu Sans"/>
              </a:rPr>
              <a:t></a:t>
            </a:r>
            <a:r>
              <a:rPr lang="en-US" sz="1000" b="1" strike="noStrike" spc="-1">
                <a:solidFill>
                  <a:srgbClr val="000000"/>
                </a:solidFill>
                <a:latin typeface="Arial"/>
                <a:ea typeface="DejaVu Sans"/>
              </a:rPr>
              <a:t>   :     0.00001</a:t>
            </a:r>
            <a:endParaRPr lang="fr-FR" sz="1000" b="0" strike="noStrike" spc="-1">
              <a:latin typeface="Arial"/>
            </a:endParaRPr>
          </a:p>
          <a:p>
            <a:pPr>
              <a:lnSpc>
                <a:spcPct val="100000"/>
              </a:lnSpc>
            </a:pPr>
            <a:r>
              <a:rPr lang="en-US" sz="1150" b="1" strike="noStrike" spc="-1">
                <a:solidFill>
                  <a:srgbClr val="000000"/>
                </a:solidFill>
                <a:latin typeface="Arial"/>
                <a:ea typeface="DejaVu Sans"/>
              </a:rPr>
              <a:t>                        </a:t>
            </a:r>
            <a:r>
              <a:rPr lang="en-US" sz="1800" b="1" strike="noStrike" spc="-1">
                <a:solidFill>
                  <a:srgbClr val="000000"/>
                </a:solidFill>
                <a:latin typeface="Arial"/>
                <a:ea typeface="DejaVu Sans"/>
              </a:rPr>
              <a:t>( ~ 300 événements / an )</a:t>
            </a:r>
            <a:endParaRPr lang="fr-FR" sz="1800" b="0" strike="noStrike" spc="-1">
              <a:latin typeface="Arial"/>
            </a:endParaRPr>
          </a:p>
        </p:txBody>
      </p:sp>
      <p:sp>
        <p:nvSpPr>
          <p:cNvPr id="579" name="Line 162"/>
          <p:cNvSpPr/>
          <p:nvPr/>
        </p:nvSpPr>
        <p:spPr>
          <a:xfrm flipH="1">
            <a:off x="199440" y="4354200"/>
            <a:ext cx="1285920" cy="977400"/>
          </a:xfrm>
          <a:prstGeom prst="line">
            <a:avLst/>
          </a:prstGeom>
          <a:ln w="57150">
            <a:solidFill>
              <a:srgbClr val="E7F438"/>
            </a:solidFill>
            <a:prstDash val="dash"/>
            <a:round/>
          </a:ln>
        </p:spPr>
        <p:style>
          <a:lnRef idx="0">
            <a:scrgbClr r="0" g="0" b="0"/>
          </a:lnRef>
          <a:fillRef idx="0">
            <a:scrgbClr r="0" g="0" b="0"/>
          </a:fillRef>
          <a:effectRef idx="0">
            <a:scrgbClr r="0" g="0" b="0"/>
          </a:effectRef>
          <a:fontRef idx="minor"/>
        </p:style>
      </p:sp>
      <p:sp>
        <p:nvSpPr>
          <p:cNvPr id="580" name="Line 163"/>
          <p:cNvSpPr/>
          <p:nvPr/>
        </p:nvSpPr>
        <p:spPr>
          <a:xfrm>
            <a:off x="2050920" y="4354200"/>
            <a:ext cx="1285920" cy="977400"/>
          </a:xfrm>
          <a:prstGeom prst="line">
            <a:avLst/>
          </a:prstGeom>
          <a:ln w="57150">
            <a:solidFill>
              <a:srgbClr val="E7F438"/>
            </a:solidFill>
            <a:prstDash val="dash"/>
            <a:round/>
          </a:ln>
        </p:spPr>
        <p:style>
          <a:lnRef idx="0">
            <a:scrgbClr r="0" g="0" b="0"/>
          </a:lnRef>
          <a:fillRef idx="0">
            <a:scrgbClr r="0" g="0" b="0"/>
          </a:fillRef>
          <a:effectRef idx="0">
            <a:scrgbClr r="0" g="0" b="0"/>
          </a:effectRef>
          <a:fontRef idx="minor"/>
        </p:style>
      </p:sp>
      <p:sp>
        <p:nvSpPr>
          <p:cNvPr id="581" name="Line 164"/>
          <p:cNvSpPr/>
          <p:nvPr/>
        </p:nvSpPr>
        <p:spPr>
          <a:xfrm>
            <a:off x="714240" y="3223440"/>
            <a:ext cx="360" cy="771120"/>
          </a:xfrm>
          <a:prstGeom prst="line">
            <a:avLst/>
          </a:prstGeom>
          <a:ln w="9525">
            <a:solidFill>
              <a:srgbClr val="000000"/>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582" name="Text Box 165"/>
          <p:cNvSpPr/>
          <p:nvPr/>
        </p:nvSpPr>
        <p:spPr>
          <a:xfrm>
            <a:off x="357840" y="3480120"/>
            <a:ext cx="415080" cy="264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150" b="0" strike="noStrike" spc="-1">
                <a:solidFill>
                  <a:srgbClr val="000000"/>
                </a:solidFill>
                <a:latin typeface="Arial"/>
                <a:ea typeface="DejaVu Sans"/>
              </a:rPr>
              <a:t>x10</a:t>
            </a:r>
            <a:endParaRPr lang="fr-FR" sz="1150" b="0" strike="noStrike" spc="-1">
              <a:latin typeface="Arial"/>
            </a:endParaRPr>
          </a:p>
        </p:txBody>
      </p:sp>
      <p:sp>
        <p:nvSpPr>
          <p:cNvPr id="583" name="Text Box 166"/>
          <p:cNvSpPr/>
          <p:nvPr/>
        </p:nvSpPr>
        <p:spPr>
          <a:xfrm>
            <a:off x="4520880" y="651960"/>
            <a:ext cx="4319280" cy="96624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182520" indent="-181440">
              <a:lnSpc>
                <a:spcPct val="100000"/>
              </a:lnSpc>
              <a:tabLst>
                <a:tab pos="0" algn="l"/>
              </a:tabLst>
            </a:pPr>
            <a:r>
              <a:rPr lang="en-US" sz="1150" b="0" strike="noStrike" spc="-1">
                <a:solidFill>
                  <a:srgbClr val="000000"/>
                </a:solidFill>
                <a:latin typeface="Arial"/>
                <a:ea typeface="DejaVu Sans"/>
              </a:rPr>
              <a:t>Les données sont issues de deux processus distincts : </a:t>
            </a:r>
            <a:endParaRPr lang="fr-FR" sz="1150" b="0" strike="noStrike" spc="-1">
              <a:latin typeface="Arial"/>
            </a:endParaRPr>
          </a:p>
          <a:p>
            <a:pPr marL="182520" indent="-181440">
              <a:lnSpc>
                <a:spcPct val="100000"/>
              </a:lnSpc>
              <a:buClr>
                <a:srgbClr val="000000"/>
              </a:buClr>
              <a:buFont typeface="Wingdings" charset="2"/>
              <a:buChar char=""/>
              <a:tabLst>
                <a:tab pos="0" algn="l"/>
              </a:tabLst>
            </a:pPr>
            <a:r>
              <a:rPr lang="en-US" sz="1150" b="0" strike="noStrike" spc="-1">
                <a:solidFill>
                  <a:srgbClr val="000000"/>
                </a:solidFill>
                <a:latin typeface="Arial"/>
                <a:ea typeface="DejaVu Sans"/>
              </a:rPr>
              <a:t> la simulation  (geant4 ), les calculs sont effectués à partir d’un modèle informatisé</a:t>
            </a:r>
            <a:endParaRPr lang="fr-FR" sz="1150" b="0" strike="noStrike" spc="-1">
              <a:latin typeface="Arial"/>
            </a:endParaRPr>
          </a:p>
          <a:p>
            <a:pPr marL="182520" indent="-181440">
              <a:lnSpc>
                <a:spcPct val="100000"/>
              </a:lnSpc>
              <a:buClr>
                <a:srgbClr val="000000"/>
              </a:buClr>
              <a:buFont typeface="Wingdings" charset="2"/>
              <a:buChar char=""/>
              <a:tabLst>
                <a:tab pos="0" algn="l"/>
              </a:tabLst>
            </a:pPr>
            <a:r>
              <a:rPr lang="en-US" sz="1150" b="0" strike="noStrike" spc="-1">
                <a:solidFill>
                  <a:srgbClr val="000000"/>
                </a:solidFill>
                <a:latin typeface="Arial"/>
                <a:ea typeface="DejaVu Sans"/>
              </a:rPr>
              <a:t> les mesures online (électronique), qui sont effectuées en temps reel par acquisition de signaux électroniques</a:t>
            </a:r>
            <a:endParaRPr lang="fr-FR" sz="1150" b="0" strike="noStrike" spc="-1">
              <a:latin typeface="Arial"/>
            </a:endParaRPr>
          </a:p>
        </p:txBody>
      </p:sp>
      <p:sp>
        <p:nvSpPr>
          <p:cNvPr id="584" name="AutoShape 167"/>
          <p:cNvSpPr/>
          <p:nvPr/>
        </p:nvSpPr>
        <p:spPr>
          <a:xfrm>
            <a:off x="3903120" y="106236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585" name="Text Box 168"/>
          <p:cNvSpPr/>
          <p:nvPr/>
        </p:nvSpPr>
        <p:spPr>
          <a:xfrm>
            <a:off x="4417920" y="2039760"/>
            <a:ext cx="4370040" cy="4402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0" strike="noStrike" spc="-1">
                <a:solidFill>
                  <a:srgbClr val="000000"/>
                </a:solidFill>
                <a:latin typeface="Arial"/>
                <a:ea typeface="DejaVu Sans"/>
              </a:rPr>
              <a:t>La vitesse d’acquisition des donnees en mode Online est de l’ordre d’un ½ CD par seconde</a:t>
            </a:r>
            <a:endParaRPr lang="fr-FR" sz="1150" b="0" strike="noStrike" spc="-1">
              <a:latin typeface="Arial"/>
            </a:endParaRPr>
          </a:p>
        </p:txBody>
      </p:sp>
      <p:sp>
        <p:nvSpPr>
          <p:cNvPr id="586" name="AutoShape 169"/>
          <p:cNvSpPr/>
          <p:nvPr/>
        </p:nvSpPr>
        <p:spPr>
          <a:xfrm>
            <a:off x="3903120" y="219528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587" name="Text Box 170"/>
          <p:cNvSpPr/>
          <p:nvPr/>
        </p:nvSpPr>
        <p:spPr>
          <a:xfrm>
            <a:off x="4417920" y="2812320"/>
            <a:ext cx="4576680" cy="13168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0" strike="noStrike" spc="-1">
                <a:solidFill>
                  <a:srgbClr val="000000"/>
                </a:solidFill>
                <a:latin typeface="Arial"/>
                <a:ea typeface="DejaVu Sans"/>
              </a:rPr>
              <a:t>Les donnees brutes sont traitees afin d’en extraire les informations significatives :</a:t>
            </a:r>
            <a:endParaRPr lang="fr-FR" sz="1150" b="0" strike="noStrike" spc="-1">
              <a:latin typeface="Arial"/>
            </a:endParaRPr>
          </a:p>
          <a:p>
            <a:pPr marL="216000" indent="-215280">
              <a:lnSpc>
                <a:spcPct val="100000"/>
              </a:lnSpc>
              <a:buClr>
                <a:srgbClr val="000000"/>
              </a:buClr>
              <a:buFont typeface="Wingdings" charset="2"/>
              <a:buChar char=""/>
            </a:pPr>
            <a:r>
              <a:rPr lang="en-US" sz="1150" b="0" strike="noStrike" spc="-1">
                <a:solidFill>
                  <a:srgbClr val="000000"/>
                </a:solidFill>
                <a:latin typeface="Arial"/>
                <a:ea typeface="DejaVu Sans"/>
              </a:rPr>
              <a:t> energies, traces, …</a:t>
            </a:r>
            <a:endParaRPr lang="fr-FR" sz="1150" b="0" strike="noStrike" spc="-1">
              <a:latin typeface="Arial"/>
            </a:endParaRPr>
          </a:p>
          <a:p>
            <a:pPr marL="216000" indent="-215280">
              <a:lnSpc>
                <a:spcPct val="100000"/>
              </a:lnSpc>
              <a:buClr>
                <a:srgbClr val="000000"/>
              </a:buClr>
              <a:buFont typeface="Wingdings" charset="2"/>
              <a:buChar char=""/>
            </a:pPr>
            <a:r>
              <a:rPr lang="en-US" sz="1150" b="0" strike="noStrike" spc="-1">
                <a:solidFill>
                  <a:srgbClr val="000000"/>
                </a:solidFill>
                <a:latin typeface="Arial"/>
                <a:ea typeface="DejaVu Sans"/>
              </a:rPr>
              <a:t> reconstruction des trajectoires</a:t>
            </a:r>
            <a:endParaRPr lang="fr-FR" sz="1150" b="0" strike="noStrike" spc="-1">
              <a:latin typeface="Arial"/>
            </a:endParaRPr>
          </a:p>
          <a:p>
            <a:pPr marL="216000" indent="-215280">
              <a:lnSpc>
                <a:spcPct val="100000"/>
              </a:lnSpc>
              <a:buClr>
                <a:srgbClr val="000000"/>
              </a:buClr>
              <a:buFont typeface="Wingdings" charset="2"/>
              <a:buChar char=""/>
            </a:pPr>
            <a:r>
              <a:rPr lang="en-US" sz="1150" b="0" strike="noStrike" spc="-1">
                <a:solidFill>
                  <a:srgbClr val="000000"/>
                </a:solidFill>
                <a:latin typeface="Arial"/>
                <a:ea typeface="DejaVu Sans"/>
              </a:rPr>
              <a:t> identification des particules</a:t>
            </a:r>
            <a:endParaRPr lang="fr-FR" sz="1150" b="0" strike="noStrike" spc="-1">
              <a:latin typeface="Arial"/>
            </a:endParaRPr>
          </a:p>
          <a:p>
            <a:pPr>
              <a:lnSpc>
                <a:spcPct val="100000"/>
              </a:lnSpc>
            </a:pPr>
            <a:endParaRPr lang="fr-FR" sz="1150" b="0" strike="noStrike" spc="-1">
              <a:latin typeface="Arial"/>
            </a:endParaRPr>
          </a:p>
          <a:p>
            <a:pPr>
              <a:lnSpc>
                <a:spcPct val="100000"/>
              </a:lnSpc>
            </a:pPr>
            <a:r>
              <a:rPr lang="en-US" sz="1150" b="0" strike="noStrike" spc="-1">
                <a:solidFill>
                  <a:srgbClr val="000000"/>
                </a:solidFill>
                <a:latin typeface="Arial"/>
                <a:ea typeface="DejaVu Sans"/>
              </a:rPr>
              <a:t>+ ratio 1/10 entre les donnees brutes et traitees</a:t>
            </a:r>
            <a:endParaRPr lang="fr-FR" sz="1150" b="0" strike="noStrike" spc="-1">
              <a:latin typeface="Arial"/>
            </a:endParaRPr>
          </a:p>
        </p:txBody>
      </p:sp>
      <p:sp>
        <p:nvSpPr>
          <p:cNvPr id="588" name="AutoShape 171"/>
          <p:cNvSpPr/>
          <p:nvPr/>
        </p:nvSpPr>
        <p:spPr>
          <a:xfrm>
            <a:off x="3852000" y="337788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589" name="Text Box 172"/>
          <p:cNvSpPr/>
          <p:nvPr/>
        </p:nvSpPr>
        <p:spPr>
          <a:xfrm>
            <a:off x="4468680" y="4509720"/>
            <a:ext cx="4319280" cy="79092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0" strike="noStrike" spc="-1">
                <a:solidFill>
                  <a:srgbClr val="000000"/>
                </a:solidFill>
                <a:latin typeface="Arial"/>
                <a:ea typeface="DejaVu Sans"/>
              </a:rPr>
              <a:t>Le physicien analyse les donnees reconstruites afin de :</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determiner quelle suite d’evenements a eu lieu</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detecter des particules</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determiner des carcteristiques physique de particules</a:t>
            </a:r>
            <a:endParaRPr lang="fr-FR" sz="1150" b="0" strike="noStrike" spc="-1">
              <a:latin typeface="Arial"/>
            </a:endParaRPr>
          </a:p>
        </p:txBody>
      </p:sp>
      <p:sp>
        <p:nvSpPr>
          <p:cNvPr id="590" name="AutoShape 173"/>
          <p:cNvSpPr/>
          <p:nvPr/>
        </p:nvSpPr>
        <p:spPr>
          <a:xfrm>
            <a:off x="3903120" y="466380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591" name="Text Box 174"/>
          <p:cNvSpPr/>
          <p:nvPr/>
        </p:nvSpPr>
        <p:spPr>
          <a:xfrm>
            <a:off x="4417920" y="5743440"/>
            <a:ext cx="4576680" cy="96624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0" strike="noStrike" spc="-1">
                <a:solidFill>
                  <a:srgbClr val="000000"/>
                </a:solidFill>
                <a:latin typeface="Arial"/>
                <a:ea typeface="DejaVu Sans"/>
              </a:rPr>
              <a:t>Toutes les donnees ne sont pas representatives pour une meme etude de physique : </a:t>
            </a:r>
            <a:endParaRPr lang="fr-FR" sz="1150" b="0" strike="noStrike" spc="-1">
              <a:latin typeface="Arial"/>
            </a:endParaRPr>
          </a:p>
          <a:p>
            <a:pPr>
              <a:lnSpc>
                <a:spcPct val="100000"/>
              </a:lnSpc>
            </a:pPr>
            <a:r>
              <a:rPr lang="en-US" sz="1150" b="0" strike="noStrike" spc="-1">
                <a:solidFill>
                  <a:srgbClr val="000000"/>
                </a:solidFill>
                <a:latin typeface="Arial"/>
                <a:ea typeface="DejaVu Sans"/>
              </a:rPr>
              <a:t>=&gt; de 1.5 evenement /sec a 300 evts/an : importance de ne pas perdre de donnees</a:t>
            </a:r>
            <a:endParaRPr lang="fr-FR" sz="1150" b="0" strike="noStrike" spc="-1">
              <a:latin typeface="Arial"/>
            </a:endParaRPr>
          </a:p>
          <a:p>
            <a:pPr>
              <a:lnSpc>
                <a:spcPct val="100000"/>
              </a:lnSpc>
            </a:pPr>
            <a:endParaRPr lang="fr-FR" sz="1150" b="0" strike="noStrike" spc="-1">
              <a:latin typeface="Arial"/>
            </a:endParaRPr>
          </a:p>
        </p:txBody>
      </p:sp>
      <p:sp>
        <p:nvSpPr>
          <p:cNvPr id="592" name="AutoShape 175"/>
          <p:cNvSpPr/>
          <p:nvPr/>
        </p:nvSpPr>
        <p:spPr>
          <a:xfrm>
            <a:off x="3852000" y="589752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Picture 5" descr="j0404263"/>
          <p:cNvPicPr/>
          <p:nvPr/>
        </p:nvPicPr>
        <p:blipFill>
          <a:blip r:embed="rId2"/>
          <a:stretch/>
        </p:blipFill>
        <p:spPr>
          <a:xfrm>
            <a:off x="5443920" y="6252480"/>
            <a:ext cx="561960" cy="518400"/>
          </a:xfrm>
          <a:prstGeom prst="rect">
            <a:avLst/>
          </a:prstGeom>
          <a:ln w="0">
            <a:noFill/>
          </a:ln>
        </p:spPr>
      </p:pic>
      <p:grpSp>
        <p:nvGrpSpPr>
          <p:cNvPr id="594" name="Group 20"/>
          <p:cNvGrpSpPr/>
          <p:nvPr/>
        </p:nvGrpSpPr>
        <p:grpSpPr>
          <a:xfrm>
            <a:off x="103320" y="1211040"/>
            <a:ext cx="1290960" cy="4088880"/>
            <a:chOff x="103320" y="1211040"/>
            <a:chExt cx="1290960" cy="4088880"/>
          </a:xfrm>
        </p:grpSpPr>
        <p:pic>
          <p:nvPicPr>
            <p:cNvPr id="595" name="Picture 21" descr="cdpile"/>
            <p:cNvPicPr/>
            <p:nvPr/>
          </p:nvPicPr>
          <p:blipFill>
            <a:blip r:embed="rId3"/>
            <a:stretch/>
          </p:blipFill>
          <p:spPr>
            <a:xfrm>
              <a:off x="103320" y="1211040"/>
              <a:ext cx="1290960" cy="4088880"/>
            </a:xfrm>
            <a:prstGeom prst="rect">
              <a:avLst/>
            </a:prstGeom>
            <a:ln w="0">
              <a:noFill/>
            </a:ln>
          </p:spPr>
        </p:pic>
        <p:sp>
          <p:nvSpPr>
            <p:cNvPr id="596" name="Text Box 22"/>
            <p:cNvSpPr/>
            <p:nvPr/>
          </p:nvSpPr>
          <p:spPr>
            <a:xfrm>
              <a:off x="296640" y="3047760"/>
              <a:ext cx="357120" cy="16308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gn="ctr">
                <a:lnSpc>
                  <a:spcPct val="100000"/>
                </a:lnSpc>
              </a:pPr>
              <a:r>
                <a:rPr lang="en-US" sz="430" b="1" i="1" strike="noStrike" spc="-1">
                  <a:solidFill>
                    <a:srgbClr val="000000"/>
                  </a:solidFill>
                  <a:latin typeface="Verdana"/>
                  <a:ea typeface="DejaVu Sans"/>
                </a:rPr>
                <a:t>Concorde</a:t>
              </a:r>
              <a:endParaRPr lang="fr-FR" sz="430" b="0" strike="noStrike" spc="-1">
                <a:latin typeface="Arial"/>
              </a:endParaRPr>
            </a:p>
            <a:p>
              <a:pPr algn="ctr">
                <a:lnSpc>
                  <a:spcPct val="100000"/>
                </a:lnSpc>
              </a:pPr>
              <a:r>
                <a:rPr lang="en-US" sz="430" b="1" i="1" strike="noStrike" spc="-1">
                  <a:solidFill>
                    <a:srgbClr val="000000"/>
                  </a:solidFill>
                  <a:latin typeface="Verdana"/>
                  <a:ea typeface="DejaVu Sans"/>
                </a:rPr>
                <a:t>(15 Km)</a:t>
              </a:r>
              <a:endParaRPr lang="fr-FR" sz="430" b="0" strike="noStrike" spc="-1">
                <a:latin typeface="Arial"/>
              </a:endParaRPr>
            </a:p>
          </p:txBody>
        </p:sp>
        <p:sp>
          <p:nvSpPr>
            <p:cNvPr id="597" name="Line 23"/>
            <p:cNvSpPr/>
            <p:nvPr/>
          </p:nvSpPr>
          <p:spPr>
            <a:xfrm flipV="1">
              <a:off x="449280" y="2892600"/>
              <a:ext cx="41040" cy="18144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sp>
          <p:nvSpPr>
            <p:cNvPr id="598" name="Text Box 24"/>
            <p:cNvSpPr/>
            <p:nvPr/>
          </p:nvSpPr>
          <p:spPr>
            <a:xfrm>
              <a:off x="681840" y="1211040"/>
              <a:ext cx="311400" cy="16308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nSpc>
                  <a:spcPct val="100000"/>
                </a:lnSpc>
              </a:pPr>
              <a:r>
                <a:rPr lang="en-US" sz="430" b="1" i="1" strike="noStrike" spc="-1">
                  <a:solidFill>
                    <a:srgbClr val="000000"/>
                  </a:solidFill>
                  <a:latin typeface="Verdana"/>
                  <a:ea typeface="DejaVu Sans"/>
                </a:rPr>
                <a:t>Ballon</a:t>
              </a:r>
              <a:endParaRPr lang="fr-FR" sz="430" b="0" strike="noStrike" spc="-1">
                <a:latin typeface="Arial"/>
              </a:endParaRPr>
            </a:p>
            <a:p>
              <a:pPr>
                <a:lnSpc>
                  <a:spcPct val="100000"/>
                </a:lnSpc>
              </a:pPr>
              <a:r>
                <a:rPr lang="en-US" sz="430" b="1" i="1" strike="noStrike" spc="-1">
                  <a:solidFill>
                    <a:srgbClr val="000000"/>
                  </a:solidFill>
                  <a:latin typeface="Verdana"/>
                  <a:ea typeface="DejaVu Sans"/>
                </a:rPr>
                <a:t>(30 Km)</a:t>
              </a:r>
              <a:endParaRPr lang="fr-FR" sz="430" b="0" strike="noStrike" spc="-1">
                <a:latin typeface="Arial"/>
              </a:endParaRPr>
            </a:p>
          </p:txBody>
        </p:sp>
        <p:sp>
          <p:nvSpPr>
            <p:cNvPr id="599" name="Line 25"/>
            <p:cNvSpPr/>
            <p:nvPr/>
          </p:nvSpPr>
          <p:spPr>
            <a:xfrm flipH="1">
              <a:off x="407880" y="1347120"/>
              <a:ext cx="164520" cy="13644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sp>
          <p:nvSpPr>
            <p:cNvPr id="600" name="Text Box 26"/>
            <p:cNvSpPr/>
            <p:nvPr/>
          </p:nvSpPr>
          <p:spPr>
            <a:xfrm>
              <a:off x="684720" y="1711080"/>
              <a:ext cx="488160" cy="29412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nSpc>
                  <a:spcPct val="100000"/>
                </a:lnSpc>
              </a:pPr>
              <a:r>
                <a:rPr lang="en-US" sz="430" b="1" i="1" strike="noStrike" spc="-1">
                  <a:solidFill>
                    <a:srgbClr val="003399"/>
                  </a:solidFill>
                  <a:latin typeface="Verdana"/>
                  <a:ea typeface="DejaVu Sans"/>
                </a:rPr>
                <a:t>Pile de CDs </a:t>
              </a:r>
              <a:endParaRPr lang="fr-FR" sz="430" b="0" strike="noStrike" spc="-1">
                <a:latin typeface="Arial"/>
              </a:endParaRPr>
            </a:p>
            <a:p>
              <a:pPr>
                <a:lnSpc>
                  <a:spcPct val="100000"/>
                </a:lnSpc>
              </a:pPr>
              <a:r>
                <a:rPr lang="en-US" sz="430" b="1" i="1" strike="noStrike" spc="-1">
                  <a:solidFill>
                    <a:srgbClr val="003399"/>
                  </a:solidFill>
                  <a:latin typeface="Verdana"/>
                  <a:ea typeface="DejaVu Sans"/>
                </a:rPr>
                <a:t>avec 1 an de </a:t>
              </a:r>
              <a:endParaRPr lang="fr-FR" sz="430" b="0" strike="noStrike" spc="-1">
                <a:latin typeface="Arial"/>
              </a:endParaRPr>
            </a:p>
            <a:p>
              <a:pPr>
                <a:lnSpc>
                  <a:spcPct val="100000"/>
                </a:lnSpc>
              </a:pPr>
              <a:r>
                <a:rPr lang="en-US" sz="430" b="1" i="1" strike="noStrike" spc="-1">
                  <a:solidFill>
                    <a:srgbClr val="003399"/>
                  </a:solidFill>
                  <a:latin typeface="Verdana"/>
                  <a:ea typeface="DejaVu Sans"/>
                </a:rPr>
                <a:t>données LHC </a:t>
              </a:r>
              <a:endParaRPr lang="fr-FR" sz="430" b="0" strike="noStrike" spc="-1">
                <a:latin typeface="Arial"/>
              </a:endParaRPr>
            </a:p>
            <a:p>
              <a:pPr>
                <a:lnSpc>
                  <a:spcPct val="100000"/>
                </a:lnSpc>
              </a:pPr>
              <a:r>
                <a:rPr lang="en-US" sz="430" b="1" i="1" strike="noStrike" spc="-1">
                  <a:solidFill>
                    <a:srgbClr val="003399"/>
                  </a:solidFill>
                  <a:latin typeface="Verdana"/>
                  <a:ea typeface="DejaVu Sans"/>
                </a:rPr>
                <a:t>(~ 20 Km)</a:t>
              </a:r>
              <a:endParaRPr lang="fr-FR" sz="430" b="0" strike="noStrike" spc="-1">
                <a:latin typeface="Arial"/>
              </a:endParaRPr>
            </a:p>
          </p:txBody>
        </p:sp>
        <p:sp>
          <p:nvSpPr>
            <p:cNvPr id="601" name="Line 27"/>
            <p:cNvSpPr/>
            <p:nvPr/>
          </p:nvSpPr>
          <p:spPr>
            <a:xfrm>
              <a:off x="778320" y="2074320"/>
              <a:ext cx="164160" cy="181800"/>
            </a:xfrm>
            <a:prstGeom prst="line">
              <a:avLst/>
            </a:prstGeom>
            <a:ln w="9525">
              <a:solidFill>
                <a:srgbClr val="003399"/>
              </a:solidFill>
              <a:round/>
              <a:tailEnd type="triangle" w="med" len="med"/>
            </a:ln>
          </p:spPr>
          <p:style>
            <a:lnRef idx="0">
              <a:scrgbClr r="0" g="0" b="0"/>
            </a:lnRef>
            <a:fillRef idx="0">
              <a:scrgbClr r="0" g="0" b="0"/>
            </a:fillRef>
            <a:effectRef idx="0">
              <a:scrgbClr r="0" g="0" b="0"/>
            </a:effectRef>
            <a:fontRef idx="minor"/>
          </p:style>
        </p:sp>
        <p:sp>
          <p:nvSpPr>
            <p:cNvPr id="602" name="Text Box 28"/>
            <p:cNvSpPr/>
            <p:nvPr/>
          </p:nvSpPr>
          <p:spPr>
            <a:xfrm>
              <a:off x="353160" y="4165200"/>
              <a:ext cx="355320" cy="163080"/>
            </a:xfrm>
            <a:prstGeom prst="rect">
              <a:avLst/>
            </a:prstGeom>
            <a:noFill/>
            <a:ln w="0">
              <a:noFill/>
            </a:ln>
          </p:spPr>
          <p:style>
            <a:lnRef idx="0">
              <a:scrgbClr r="0" g="0" b="0"/>
            </a:lnRef>
            <a:fillRef idx="0">
              <a:scrgbClr r="0" g="0" b="0"/>
            </a:fillRef>
            <a:effectRef idx="0">
              <a:scrgbClr r="0" g="0" b="0"/>
            </a:effectRef>
            <a:fontRef idx="minor"/>
          </p:style>
          <p:txBody>
            <a:bodyPr wrap="none" lIns="32760" tIns="16200" rIns="32760" bIns="16200">
              <a:spAutoFit/>
            </a:bodyPr>
            <a:lstStyle/>
            <a:p>
              <a:pPr>
                <a:lnSpc>
                  <a:spcPct val="100000"/>
                </a:lnSpc>
              </a:pPr>
              <a:r>
                <a:rPr lang="en-US" sz="430" b="1" i="1" strike="noStrike" spc="-1">
                  <a:solidFill>
                    <a:srgbClr val="000000"/>
                  </a:solidFill>
                  <a:latin typeface="Verdana"/>
                  <a:ea typeface="DejaVu Sans"/>
                </a:rPr>
                <a:t>Mt. Blanc</a:t>
              </a:r>
              <a:endParaRPr lang="fr-FR" sz="430" b="0" strike="noStrike" spc="-1">
                <a:latin typeface="Arial"/>
              </a:endParaRPr>
            </a:p>
            <a:p>
              <a:pPr>
                <a:lnSpc>
                  <a:spcPct val="100000"/>
                </a:lnSpc>
              </a:pPr>
              <a:r>
                <a:rPr lang="en-US" sz="430" b="1" i="1" strike="noStrike" spc="-1">
                  <a:solidFill>
                    <a:srgbClr val="000000"/>
                  </a:solidFill>
                  <a:latin typeface="Verdana"/>
                  <a:ea typeface="DejaVu Sans"/>
                </a:rPr>
                <a:t>(4.8 Km)</a:t>
              </a:r>
              <a:endParaRPr lang="fr-FR" sz="430" b="0" strike="noStrike" spc="-1">
                <a:latin typeface="Arial"/>
              </a:endParaRPr>
            </a:p>
          </p:txBody>
        </p:sp>
        <p:sp>
          <p:nvSpPr>
            <p:cNvPr id="603" name="Line 29"/>
            <p:cNvSpPr/>
            <p:nvPr/>
          </p:nvSpPr>
          <p:spPr>
            <a:xfrm>
              <a:off x="736920" y="4392000"/>
              <a:ext cx="123480" cy="9108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604" name="Text Box 32"/>
          <p:cNvSpPr/>
          <p:nvPr/>
        </p:nvSpPr>
        <p:spPr>
          <a:xfrm>
            <a:off x="1766880" y="1192320"/>
            <a:ext cx="2465280" cy="2710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nSpc>
                <a:spcPct val="100000"/>
              </a:lnSpc>
              <a:spcBef>
                <a:spcPts val="785"/>
              </a:spcBef>
            </a:pPr>
            <a:r>
              <a:rPr lang="en-US" sz="1570" b="0" strike="noStrike" spc="-1">
                <a:solidFill>
                  <a:srgbClr val="0066CC"/>
                </a:solidFill>
                <a:latin typeface="Arial"/>
                <a:ea typeface="DejaVu Sans"/>
              </a:rPr>
              <a:t>Puissance de calcul</a:t>
            </a:r>
            <a:endParaRPr lang="fr-FR" sz="1570" b="0" strike="noStrike" spc="-1">
              <a:latin typeface="Arial"/>
            </a:endParaRPr>
          </a:p>
        </p:txBody>
      </p:sp>
      <p:sp>
        <p:nvSpPr>
          <p:cNvPr id="605" name="Text Box 33"/>
          <p:cNvSpPr/>
          <p:nvPr/>
        </p:nvSpPr>
        <p:spPr>
          <a:xfrm>
            <a:off x="309600" y="24120"/>
            <a:ext cx="3701160" cy="29412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nSpc>
                <a:spcPct val="100000"/>
              </a:lnSpc>
              <a:spcBef>
                <a:spcPts val="856"/>
              </a:spcBef>
            </a:pPr>
            <a:r>
              <a:rPr lang="en-US" sz="1720" b="1" strike="noStrike" spc="-1">
                <a:solidFill>
                  <a:srgbClr val="8BC145"/>
                </a:solidFill>
                <a:latin typeface="Comic Sans MS"/>
                <a:ea typeface="DejaVu Sans"/>
              </a:rPr>
              <a:t>Moyens informatiques nécessaires</a:t>
            </a:r>
            <a:endParaRPr lang="fr-FR" sz="1720" b="0" strike="noStrike" spc="-1">
              <a:latin typeface="Arial"/>
            </a:endParaRPr>
          </a:p>
        </p:txBody>
      </p:sp>
      <p:sp>
        <p:nvSpPr>
          <p:cNvPr id="606" name="Text Box 34"/>
          <p:cNvSpPr/>
          <p:nvPr/>
        </p:nvSpPr>
        <p:spPr>
          <a:xfrm>
            <a:off x="4604760" y="1224720"/>
            <a:ext cx="2465280" cy="271080"/>
          </a:xfrm>
          <a:prstGeom prst="rect">
            <a:avLst/>
          </a:prstGeom>
          <a:noFill/>
          <a:ln w="0">
            <a:noFill/>
          </a:ln>
        </p:spPr>
        <p:style>
          <a:lnRef idx="0">
            <a:scrgbClr r="0" g="0" b="0"/>
          </a:lnRef>
          <a:fillRef idx="0">
            <a:scrgbClr r="0" g="0" b="0"/>
          </a:fillRef>
          <a:effectRef idx="0">
            <a:scrgbClr r="0" g="0" b="0"/>
          </a:effectRef>
          <a:fontRef idx="minor"/>
        </p:style>
        <p:txBody>
          <a:bodyPr lIns="32760" tIns="16200" rIns="32760" bIns="16200">
            <a:spAutoFit/>
          </a:bodyPr>
          <a:lstStyle/>
          <a:p>
            <a:pPr>
              <a:lnSpc>
                <a:spcPct val="100000"/>
              </a:lnSpc>
              <a:spcBef>
                <a:spcPts val="785"/>
              </a:spcBef>
            </a:pPr>
            <a:r>
              <a:rPr lang="en-US" sz="1570" b="0" strike="noStrike" spc="-1">
                <a:solidFill>
                  <a:srgbClr val="0066CC"/>
                </a:solidFill>
                <a:latin typeface="Arial"/>
                <a:ea typeface="DejaVu Sans"/>
              </a:rPr>
              <a:t>Quantité de données</a:t>
            </a:r>
            <a:endParaRPr lang="fr-FR" sz="1570" b="0" strike="noStrike" spc="-1">
              <a:latin typeface="Arial"/>
            </a:endParaRPr>
          </a:p>
        </p:txBody>
      </p:sp>
      <p:sp>
        <p:nvSpPr>
          <p:cNvPr id="607" name="Text Box 35"/>
          <p:cNvSpPr/>
          <p:nvPr/>
        </p:nvSpPr>
        <p:spPr>
          <a:xfrm>
            <a:off x="1563840" y="1741680"/>
            <a:ext cx="2909520" cy="367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000000"/>
                </a:solidFill>
                <a:latin typeface="Arial"/>
                <a:ea typeface="DejaVu Sans"/>
              </a:rPr>
              <a:t>La puissance de calcul collective du système a désormais atteint près de </a:t>
            </a:r>
            <a:r>
              <a:rPr lang="fr-FR" sz="1600" b="1" strike="noStrike" spc="-1">
                <a:solidFill>
                  <a:srgbClr val="000000"/>
                </a:solidFill>
                <a:latin typeface="Arial"/>
                <a:ea typeface="DejaVu Sans"/>
              </a:rPr>
              <a:t>2,5 exaFLOPS</a:t>
            </a:r>
            <a:r>
              <a:rPr lang="fr-FR" sz="1600" b="0" strike="noStrike" spc="-1">
                <a:solidFill>
                  <a:srgbClr val="000000"/>
                </a:solidFill>
                <a:latin typeface="Arial"/>
                <a:ea typeface="DejaVu Sans"/>
              </a:rPr>
              <a:t>, </a:t>
            </a:r>
            <a:r>
              <a:rPr lang="fr-FR" sz="1200" b="0" strike="noStrike" spc="-1">
                <a:solidFill>
                  <a:srgbClr val="000000"/>
                </a:solidFill>
                <a:latin typeface="Arial"/>
                <a:ea typeface="DejaVu Sans"/>
              </a:rPr>
              <a:t>(un </a:t>
            </a:r>
            <a:r>
              <a:rPr lang="fr-FR" sz="1200" b="1" strike="noStrike" spc="-1">
                <a:solidFill>
                  <a:srgbClr val="000000"/>
                </a:solidFill>
                <a:latin typeface="Arial"/>
                <a:ea typeface="DejaVu Sans"/>
              </a:rPr>
              <a:t>exaflop</a:t>
            </a:r>
            <a:r>
              <a:rPr lang="fr-FR" sz="1200" b="0" strike="noStrike" spc="-1">
                <a:solidFill>
                  <a:srgbClr val="000000"/>
                </a:solidFill>
                <a:latin typeface="Arial"/>
                <a:ea typeface="DejaVu Sans"/>
              </a:rPr>
              <a:t> = un milliard de milliards d'opérations en virgule flottante par seconde)</a:t>
            </a:r>
            <a:r>
              <a:rPr lang="fr-FR" sz="1600" b="0" strike="noStrike" spc="-1">
                <a:solidFill>
                  <a:srgbClr val="000000"/>
                </a:solidFill>
                <a:latin typeface="Arial"/>
                <a:ea typeface="DejaVu Sans"/>
              </a:rPr>
              <a:t> </a:t>
            </a:r>
            <a:endParaRPr lang="fr-FR" sz="1600" b="0" strike="noStrike" spc="-1">
              <a:latin typeface="Arial"/>
            </a:endParaRPr>
          </a:p>
          <a:p>
            <a:pPr>
              <a:lnSpc>
                <a:spcPct val="100000"/>
              </a:lnSpc>
            </a:pPr>
            <a:r>
              <a:rPr lang="fr-FR" sz="1600" b="0" strike="noStrike" spc="-1">
                <a:solidFill>
                  <a:srgbClr val="000000"/>
                </a:solidFill>
                <a:latin typeface="Arial"/>
                <a:ea typeface="DejaVu Sans"/>
              </a:rPr>
              <a:t>soit une puissance supérieure à celle que l'on obtiendrait si on réunissait les 500 supercalculateurs les plus puissants au monde. Le CERN met à disposition environ 10 000 cœurs de processeurs de son principal centre de calcul.  (avril 2020)</a:t>
            </a:r>
            <a:endParaRPr lang="fr-FR" sz="1600" b="0" strike="noStrike" spc="-1">
              <a:latin typeface="Arial"/>
            </a:endParaRPr>
          </a:p>
        </p:txBody>
      </p:sp>
      <p:sp>
        <p:nvSpPr>
          <p:cNvPr id="608" name="Text Box 36"/>
          <p:cNvSpPr/>
          <p:nvPr/>
        </p:nvSpPr>
        <p:spPr>
          <a:xfrm>
            <a:off x="6781320" y="6398280"/>
            <a:ext cx="1579320" cy="351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720" b="1" strike="noStrike" spc="-1">
                <a:solidFill>
                  <a:srgbClr val="8BC145"/>
                </a:solidFill>
                <a:latin typeface="Comic Sans MS"/>
                <a:ea typeface="DejaVu Sans"/>
              </a:rPr>
              <a:t>Comment faire ???</a:t>
            </a:r>
            <a:endParaRPr lang="fr-FR" sz="1720" b="0" strike="noStrike" spc="-1">
              <a:latin typeface="Arial"/>
            </a:endParaRPr>
          </a:p>
        </p:txBody>
      </p:sp>
      <p:sp>
        <p:nvSpPr>
          <p:cNvPr id="609" name="Text Box 87"/>
          <p:cNvSpPr/>
          <p:nvPr/>
        </p:nvSpPr>
        <p:spPr>
          <a:xfrm>
            <a:off x="309600" y="453600"/>
            <a:ext cx="8356320" cy="5158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1" strike="noStrike" spc="-1">
                <a:solidFill>
                  <a:srgbClr val="FF3300"/>
                </a:solidFill>
                <a:latin typeface="Arial"/>
                <a:ea typeface="DejaVu Sans"/>
              </a:rPr>
              <a:t>Idée principale</a:t>
            </a:r>
            <a:r>
              <a:rPr lang="en-US" sz="1400" b="1" strike="noStrike" spc="-1">
                <a:solidFill>
                  <a:srgbClr val="000000"/>
                </a:solidFill>
                <a:latin typeface="Arial"/>
                <a:ea typeface="DejaVu Sans"/>
              </a:rPr>
              <a:t> : </a:t>
            </a:r>
            <a:endParaRPr lang="fr-FR" sz="1400" b="0" strike="noStrike" spc="-1">
              <a:latin typeface="Arial"/>
            </a:endParaRPr>
          </a:p>
          <a:p>
            <a:pPr>
              <a:lnSpc>
                <a:spcPct val="100000"/>
              </a:lnSpc>
            </a:pPr>
            <a:r>
              <a:rPr lang="en-US" sz="1400" b="0" strike="noStrike" spc="-1">
                <a:solidFill>
                  <a:srgbClr val="000000"/>
                </a:solidFill>
                <a:latin typeface="Arial"/>
                <a:ea typeface="DejaVu Sans"/>
              </a:rPr>
              <a:t>Les moyens de calcul nécessaires pour supporter une experience de telle envergure sont colossaux </a:t>
            </a:r>
            <a:endParaRPr lang="fr-FR" sz="1400" b="0" strike="noStrike" spc="-1">
              <a:latin typeface="Arial"/>
            </a:endParaRPr>
          </a:p>
        </p:txBody>
      </p:sp>
      <p:sp>
        <p:nvSpPr>
          <p:cNvPr id="610" name="Text Box 93"/>
          <p:cNvSpPr/>
          <p:nvPr/>
        </p:nvSpPr>
        <p:spPr>
          <a:xfrm>
            <a:off x="163080" y="6045480"/>
            <a:ext cx="3965400" cy="61560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0" strike="noStrike" spc="-1">
                <a:solidFill>
                  <a:srgbClr val="000000"/>
                </a:solidFill>
                <a:latin typeface="Arial"/>
                <a:ea typeface="DejaVu Sans"/>
              </a:rPr>
              <a:t>Malgre les evolutions de l’electronique et du materiel informatique, il n’existe pas de structure capable de fournir une telle puissance de calcul et de stockage</a:t>
            </a:r>
            <a:endParaRPr lang="fr-FR" sz="1150" b="0" strike="noStrike" spc="-1">
              <a:latin typeface="Arial"/>
            </a:endParaRPr>
          </a:p>
        </p:txBody>
      </p:sp>
      <p:sp>
        <p:nvSpPr>
          <p:cNvPr id="611" name="AutoShape 95"/>
          <p:cNvSpPr/>
          <p:nvPr/>
        </p:nvSpPr>
        <p:spPr>
          <a:xfrm rot="10800000" flipV="1">
            <a:off x="4803480" y="649908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612" name="Rectangle 1"/>
          <p:cNvSpPr/>
          <p:nvPr/>
        </p:nvSpPr>
        <p:spPr>
          <a:xfrm>
            <a:off x="4588560" y="1741680"/>
            <a:ext cx="4332600" cy="471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000000"/>
                </a:solidFill>
                <a:latin typeface="Arial"/>
                <a:ea typeface="DejaVu Sans"/>
              </a:rPr>
              <a:t>Malgré la réduction drastique des données effectuée par les expériences, le Centre de calcul du CERN traite en moyenne un pétaoctet (un million de gigaoctets) de données chaque jour.</a:t>
            </a:r>
            <a:endParaRPr lang="fr-FR" sz="1600" b="0" strike="noStrike" spc="-1">
              <a:latin typeface="Arial"/>
            </a:endParaRPr>
          </a:p>
          <a:p>
            <a:pPr>
              <a:lnSpc>
                <a:spcPct val="100000"/>
              </a:lnSpc>
            </a:pPr>
            <a:r>
              <a:rPr lang="fr-FR" sz="1600" b="1" strike="noStrike" spc="-1">
                <a:solidFill>
                  <a:srgbClr val="000000"/>
                </a:solidFill>
                <a:latin typeface="Arial"/>
                <a:ea typeface="DejaVu Sans"/>
              </a:rPr>
              <a:t>Les expériences du LHC produisent de l’ordre de 90 pétaoctets de données par an, tandis que 25 pétaoctets additionnels de données sont produits en parallèle par d’autres expériences au CERN. </a:t>
            </a:r>
            <a:endParaRPr lang="fr-FR" sz="1600" b="0" strike="noStrike" spc="-1">
              <a:latin typeface="Arial"/>
            </a:endParaRPr>
          </a:p>
          <a:p>
            <a:pPr>
              <a:lnSpc>
                <a:spcPct val="100000"/>
              </a:lnSpc>
            </a:pPr>
            <a:r>
              <a:rPr lang="fr-FR" sz="1600" b="0" strike="noStrike" spc="-1">
                <a:solidFill>
                  <a:srgbClr val="000000"/>
                </a:solidFill>
                <a:latin typeface="Arial"/>
                <a:ea typeface="DejaVu Sans"/>
              </a:rPr>
              <a:t>Le stockage de ces grandes quantités de données est une fonction essentielle de l’infrastructure informatique du CERN. Les données sont stockées sur bandes magnétiques pour être préservées à long terme et sont migrées, dès que la technologie le permet, sur des bandes de densité supérieure.</a:t>
            </a:r>
            <a:endParaRPr lang="fr-FR" sz="1600" b="0" strike="noStrike" spc="-1">
              <a:latin typeface="Arial"/>
            </a:endParaRPr>
          </a:p>
          <a:p>
            <a:pPr>
              <a:lnSpc>
                <a:spcPct val="100000"/>
              </a:lnSpc>
            </a:pPr>
            <a:endParaRPr lang="fr-FR"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Espace réservé du numéro de diapositive 1"/>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A9A1CD2-6813-4EDF-9CD9-E5E172201988}" type="slidenum">
              <a:rPr lang="fr-FR" sz="1200" b="0" strike="noStrike" spc="-1">
                <a:solidFill>
                  <a:srgbClr val="8B8B8B"/>
                </a:solidFill>
                <a:latin typeface="Arial"/>
                <a:ea typeface="DejaVu Sans"/>
              </a:rPr>
              <a:t>27</a:t>
            </a:fld>
            <a:endParaRPr lang="fr-FR" sz="1200" b="0" strike="noStrike" spc="-1">
              <a:latin typeface="Arial"/>
            </a:endParaRPr>
          </a:p>
        </p:txBody>
      </p:sp>
      <p:sp>
        <p:nvSpPr>
          <p:cNvPr id="614" name="Rectangle 2"/>
          <p:cNvSpPr/>
          <p:nvPr/>
        </p:nvSpPr>
        <p:spPr>
          <a:xfrm>
            <a:off x="323640" y="476640"/>
            <a:ext cx="8568000" cy="58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Traiter le volume des données produites auprès du </a:t>
            </a:r>
            <a:r>
              <a:rPr lang="fr-FR" sz="1800" b="0" u="sng" strike="noStrike" spc="-1">
                <a:solidFill>
                  <a:srgbClr val="0563C1"/>
                </a:solidFill>
                <a:uFillTx/>
                <a:latin typeface="Arial"/>
                <a:ea typeface="DejaVu Sans"/>
                <a:hlinkClick r:id="rId2"/>
              </a:rPr>
              <a:t>Grand collisionneur de hadrons</a:t>
            </a:r>
            <a:r>
              <a:rPr lang="fr-FR" sz="1800" b="0" strike="noStrike" spc="-1">
                <a:solidFill>
                  <a:srgbClr val="000000"/>
                </a:solidFill>
                <a:latin typeface="Arial"/>
                <a:ea typeface="DejaVu Sans"/>
              </a:rPr>
              <a:t> (LHC) représente un véritable défi.</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Chaque événement (résumé numérique de la collision) produit environ un million d’octets (1 Mo) de données brutes, sachant qu’il se produit environ 600 millions événements par seconde.</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Le flux de données pour les quatre expériences pendant la deuxième période d’exploitation étaient d’environ 25 Go/s (gigaoctet par seconde).</a:t>
            </a:r>
            <a:endParaRPr lang="fr-FR" sz="1800" b="0" strike="noStrike" spc="-1">
              <a:latin typeface="Arial"/>
            </a:endParaRPr>
          </a:p>
          <a:p>
            <a:pPr marL="216000" indent="-215280">
              <a:lnSpc>
                <a:spcPct val="150000"/>
              </a:lnSpc>
              <a:buClr>
                <a:srgbClr val="000000"/>
              </a:buClr>
              <a:buFont typeface="Arial"/>
              <a:buChar char="•"/>
            </a:pPr>
            <a:r>
              <a:rPr lang="fr-FR" sz="1800" b="0" strike="noStrike" spc="-1">
                <a:solidFill>
                  <a:srgbClr val="000000"/>
                </a:solidFill>
                <a:latin typeface="Arial"/>
                <a:ea typeface="DejaVu Sans"/>
              </a:rPr>
              <a:t>ALICE: 4 Go/s (collisions Pb-Pb)</a:t>
            </a:r>
            <a:endParaRPr lang="fr-FR" sz="1800" b="0" strike="noStrike" spc="-1">
              <a:latin typeface="Arial"/>
            </a:endParaRPr>
          </a:p>
          <a:p>
            <a:pPr marL="216000" indent="-215280">
              <a:lnSpc>
                <a:spcPct val="150000"/>
              </a:lnSpc>
              <a:buClr>
                <a:srgbClr val="000000"/>
              </a:buClr>
              <a:buFont typeface="Arial"/>
              <a:buChar char="•"/>
            </a:pPr>
            <a:r>
              <a:rPr lang="fr-FR" sz="1800" b="0" strike="noStrike" spc="-1">
                <a:solidFill>
                  <a:srgbClr val="000000"/>
                </a:solidFill>
                <a:latin typeface="Arial"/>
                <a:ea typeface="DejaVu Sans"/>
              </a:rPr>
              <a:t>ATLAS: 800 Mo/s - 1 Go/s</a:t>
            </a:r>
            <a:endParaRPr lang="fr-FR" sz="1800" b="0" strike="noStrike" spc="-1">
              <a:latin typeface="Arial"/>
            </a:endParaRPr>
          </a:p>
          <a:p>
            <a:pPr marL="216000" indent="-215280">
              <a:lnSpc>
                <a:spcPct val="150000"/>
              </a:lnSpc>
              <a:buClr>
                <a:srgbClr val="000000"/>
              </a:buClr>
              <a:buFont typeface="Arial"/>
              <a:buChar char="•"/>
            </a:pPr>
            <a:r>
              <a:rPr lang="fr-FR" sz="1800" b="0" strike="noStrike" spc="-1">
                <a:solidFill>
                  <a:srgbClr val="000000"/>
                </a:solidFill>
                <a:latin typeface="Arial"/>
                <a:ea typeface="DejaVu Sans"/>
              </a:rPr>
              <a:t>CMS: 600 Mo/s</a:t>
            </a:r>
            <a:endParaRPr lang="fr-FR" sz="1800" b="0" strike="noStrike" spc="-1">
              <a:latin typeface="Arial"/>
            </a:endParaRPr>
          </a:p>
          <a:p>
            <a:pPr marL="216000" indent="-215280">
              <a:lnSpc>
                <a:spcPct val="150000"/>
              </a:lnSpc>
              <a:buClr>
                <a:srgbClr val="000000"/>
              </a:buClr>
              <a:buFont typeface="Arial"/>
              <a:buChar char="•"/>
            </a:pPr>
            <a:r>
              <a:rPr lang="fr-FR" sz="1800" b="0" strike="noStrike" spc="-1">
                <a:solidFill>
                  <a:srgbClr val="000000"/>
                </a:solidFill>
                <a:latin typeface="Arial"/>
                <a:ea typeface="DejaVu Sans"/>
              </a:rPr>
              <a:t>LHCb: 750 Mo/s</a:t>
            </a:r>
            <a:endParaRPr lang="fr-FR" sz="1800" b="0" strike="noStrike" spc="-1">
              <a:latin typeface="Arial"/>
            </a:endParaRPr>
          </a:p>
          <a:p>
            <a:pPr>
              <a:lnSpc>
                <a:spcPct val="150000"/>
              </a:lnSpc>
            </a:pPr>
            <a:endParaRPr lang="fr-FR" sz="1800" b="0" strike="noStrike" spc="-1">
              <a:latin typeface="Arial"/>
            </a:endParaRPr>
          </a:p>
          <a:p>
            <a:pPr>
              <a:lnSpc>
                <a:spcPct val="150000"/>
              </a:lnSpc>
            </a:pPr>
            <a:r>
              <a:rPr lang="fr-FR" sz="1800" b="0" strike="noStrike" spc="-1">
                <a:solidFill>
                  <a:srgbClr val="000000"/>
                </a:solidFill>
                <a:latin typeface="Arial"/>
                <a:ea typeface="DejaVu Sans"/>
              </a:rPr>
              <a:t>Le LHC génére une quantité de données informatiques phénoménale :</a:t>
            </a:r>
            <a:endParaRPr lang="fr-FR" sz="1800" b="0" strike="noStrike" spc="-1">
              <a:latin typeface="Arial"/>
            </a:endParaRPr>
          </a:p>
          <a:p>
            <a:pPr>
              <a:lnSpc>
                <a:spcPct val="150000"/>
              </a:lnSpc>
            </a:pPr>
            <a:r>
              <a:rPr lang="fr-FR" sz="1800" b="0" strike="noStrike" spc="-1">
                <a:solidFill>
                  <a:srgbClr val="000000"/>
                </a:solidFill>
                <a:latin typeface="Arial"/>
                <a:ea typeface="DejaVu Sans"/>
              </a:rPr>
              <a:t>Environ 100 millions de milliards d’octets par an,</a:t>
            </a:r>
            <a:endParaRPr lang="fr-FR" sz="1800" b="0" strike="noStrike" spc="-1">
              <a:latin typeface="Arial"/>
            </a:endParaRPr>
          </a:p>
          <a:p>
            <a:pPr>
              <a:lnSpc>
                <a:spcPct val="150000"/>
              </a:lnSpc>
            </a:pPr>
            <a:r>
              <a:rPr lang="fr-FR" sz="1800" b="0" strike="noStrike" spc="-1">
                <a:solidFill>
                  <a:srgbClr val="000000"/>
                </a:solidFill>
                <a:latin typeface="Arial"/>
                <a:ea typeface="DejaVu Sans"/>
              </a:rPr>
              <a:t>soit l’équivalent de 20 millions de DVDs ! </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Espace réservé du numéro de diapositive 1"/>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CB4DB119-3E1A-4CAE-9027-E4542876905F}" type="slidenum">
              <a:rPr lang="fr-FR" sz="1200" b="0" strike="noStrike" spc="-1">
                <a:solidFill>
                  <a:srgbClr val="8B8B8B"/>
                </a:solidFill>
                <a:latin typeface="Arial"/>
                <a:ea typeface="DejaVu Sans"/>
              </a:rPr>
              <a:t>28</a:t>
            </a:fld>
            <a:endParaRPr lang="fr-FR" sz="1200" b="0" strike="noStrike" spc="-1">
              <a:latin typeface="Arial"/>
            </a:endParaRPr>
          </a:p>
        </p:txBody>
      </p:sp>
      <p:sp>
        <p:nvSpPr>
          <p:cNvPr id="616" name="Rectangle 2"/>
          <p:cNvSpPr/>
          <p:nvPr/>
        </p:nvSpPr>
        <p:spPr>
          <a:xfrm>
            <a:off x="395640" y="352440"/>
            <a:ext cx="842400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La </a:t>
            </a:r>
            <a:r>
              <a:rPr lang="fr-FR" sz="1800" b="0" u="sng" strike="noStrike" spc="-1">
                <a:solidFill>
                  <a:srgbClr val="0563C1"/>
                </a:solidFill>
                <a:uFillTx/>
                <a:latin typeface="Arial"/>
                <a:ea typeface="DejaVu Sans"/>
                <a:hlinkClick r:id="rId2"/>
              </a:rPr>
              <a:t>Grille de calcul mondiale pour le LHC</a:t>
            </a:r>
            <a:r>
              <a:rPr lang="fr-FR" sz="1800" b="0" strike="noStrike" spc="-1">
                <a:solidFill>
                  <a:srgbClr val="000000"/>
                </a:solidFill>
                <a:latin typeface="Arial"/>
                <a:ea typeface="DejaVu Sans"/>
              </a:rPr>
              <a:t> (WLCG) traite cette montagne de données en deux étapes. Tout d’abord, elle exécute des algorithmes spécifiques permettant d’éliminer certains événements, soit parce que les physiciens du CERN les connaissent déjà soit parce qu’ils les considèrent comme inintéressants. Les physiciens peuvent ainsi se concentrer sur les données les plus importantes, celles qui pourraient conduire à de nouvelles découvertes en physique.</a:t>
            </a:r>
            <a:endParaRPr lang="fr-FR" sz="1800" b="0" strike="noStrike" spc="-1">
              <a:latin typeface="Arial"/>
            </a:endParaRPr>
          </a:p>
          <a:p>
            <a:pPr>
              <a:lnSpc>
                <a:spcPct val="100000"/>
              </a:lnSpc>
            </a:pPr>
            <a:endParaRPr lang="fr-FR" sz="1800" b="0" strike="noStrike" spc="-1">
              <a:latin typeface="Arial"/>
            </a:endParaRPr>
          </a:p>
          <a:p>
            <a:pPr marL="285840" indent="-284760">
              <a:lnSpc>
                <a:spcPct val="100000"/>
              </a:lnSpc>
              <a:buClr>
                <a:srgbClr val="000000"/>
              </a:buClr>
              <a:buFont typeface="Arial"/>
              <a:buChar char="•"/>
            </a:pPr>
            <a:r>
              <a:rPr lang="fr-FR" sz="1800" b="0" strike="noStrike" spc="-1">
                <a:solidFill>
                  <a:srgbClr val="000000"/>
                </a:solidFill>
                <a:latin typeface="Arial"/>
                <a:ea typeface="DejaVu Sans"/>
              </a:rPr>
              <a:t>Lors de cette première étape de sélection, parmi les quelques </a:t>
            </a:r>
            <a:r>
              <a:rPr lang="fr-FR" sz="1800" b="0" strike="noStrike" spc="-1">
                <a:solidFill>
                  <a:srgbClr val="0000FF"/>
                </a:solidFill>
                <a:latin typeface="Arial"/>
                <a:ea typeface="DejaVu Sans"/>
              </a:rPr>
              <a:t>600 millions d’événements</a:t>
            </a:r>
            <a:r>
              <a:rPr lang="fr-FR" sz="1800" b="0" strike="noStrike" spc="-1">
                <a:solidFill>
                  <a:srgbClr val="000000"/>
                </a:solidFill>
                <a:latin typeface="Arial"/>
                <a:ea typeface="DejaVu Sans"/>
              </a:rPr>
              <a:t> que les détecteurs enregistrent par seconde, </a:t>
            </a:r>
            <a:r>
              <a:rPr lang="fr-FR" sz="1800" b="0" strike="noStrike" spc="-1">
                <a:solidFill>
                  <a:srgbClr val="0000FF"/>
                </a:solidFill>
                <a:latin typeface="Arial"/>
                <a:ea typeface="DejaVu Sans"/>
              </a:rPr>
              <a:t>seuls 100 000 sont envoyés au Centre de calcul du CERN </a:t>
            </a:r>
            <a:r>
              <a:rPr lang="fr-FR" sz="1800" b="0" strike="noStrike" spc="-1">
                <a:solidFill>
                  <a:srgbClr val="000000"/>
                </a:solidFill>
                <a:latin typeface="Arial"/>
                <a:ea typeface="DejaVu Sans"/>
              </a:rPr>
              <a:t>pour être reconstitués numériquement.</a:t>
            </a:r>
            <a:endParaRPr lang="fr-FR" sz="1800" b="0" strike="noStrike" spc="-1">
              <a:latin typeface="Arial"/>
            </a:endParaRPr>
          </a:p>
          <a:p>
            <a:pPr marL="285840" indent="-284760">
              <a:lnSpc>
                <a:spcPct val="100000"/>
              </a:lnSpc>
              <a:buClr>
                <a:srgbClr val="000000"/>
              </a:buClr>
              <a:buFont typeface="Arial"/>
              <a:buChar char="•"/>
            </a:pPr>
            <a:r>
              <a:rPr lang="fr-FR" sz="1800" b="0" strike="noStrike" spc="-1">
                <a:solidFill>
                  <a:srgbClr val="000000"/>
                </a:solidFill>
                <a:latin typeface="Arial"/>
                <a:ea typeface="DejaVu Sans"/>
              </a:rPr>
              <a:t>Lors de la deuxième étape, des algorithmes plus sophistiqués traitent à nouveau les données, ne retenant que </a:t>
            </a:r>
            <a:r>
              <a:rPr lang="fr-FR" sz="1800" b="0" strike="noStrike" spc="-1">
                <a:solidFill>
                  <a:srgbClr val="0000FF"/>
                </a:solidFill>
                <a:latin typeface="Arial"/>
                <a:ea typeface="DejaVu Sans"/>
              </a:rPr>
              <a:t>100 à 200 événements intéressants par seconde</a:t>
            </a:r>
            <a:r>
              <a:rPr lang="fr-FR" sz="1800" b="0" strike="noStrike" spc="-1">
                <a:solidFill>
                  <a:srgbClr val="000000"/>
                </a:solidFill>
                <a:latin typeface="Arial"/>
                <a:ea typeface="DejaVu Sans"/>
              </a:rPr>
              <a:t>.</a:t>
            </a:r>
            <a:endParaRPr lang="fr-FR" sz="1800" b="0" strike="noStrike" spc="-1">
              <a:latin typeface="Arial"/>
            </a:endParaRPr>
          </a:p>
          <a:p>
            <a:pPr marL="285840" indent="-284760">
              <a:lnSpc>
                <a:spcPct val="100000"/>
              </a:lnSpc>
              <a:buClr>
                <a:srgbClr val="000000"/>
              </a:buClr>
              <a:buFont typeface="Arial"/>
              <a:buChar char="•"/>
            </a:pPr>
            <a:r>
              <a:rPr lang="fr-FR" sz="1800" b="0" strike="noStrike" spc="-1">
                <a:solidFill>
                  <a:srgbClr val="000000"/>
                </a:solidFill>
                <a:latin typeface="Arial"/>
                <a:ea typeface="DejaVu Sans"/>
              </a:rPr>
              <a:t>Ces données brutes sont enregistrées sur les serveurs du Centre de calcul du CERN à raison d’environ </a:t>
            </a:r>
            <a:r>
              <a:rPr lang="fr-FR" sz="1800" b="0" strike="noStrike" spc="-1">
                <a:solidFill>
                  <a:srgbClr val="0000FF"/>
                </a:solidFill>
                <a:latin typeface="Arial"/>
                <a:ea typeface="DejaVu Sans"/>
              </a:rPr>
              <a:t>1,5 CD par seconde </a:t>
            </a:r>
            <a:r>
              <a:rPr lang="fr-FR" sz="1800" b="0" strike="noStrike" spc="-1">
                <a:solidFill>
                  <a:srgbClr val="000000"/>
                </a:solidFill>
                <a:latin typeface="Arial"/>
                <a:ea typeface="DejaVu Sans"/>
              </a:rPr>
              <a:t>(quelque 1050 mégaoctets par seconde).</a:t>
            </a:r>
            <a:endParaRPr lang="fr-FR" sz="1800" b="0" strike="noStrike" spc="-1">
              <a:latin typeface="Arial"/>
            </a:endParaRPr>
          </a:p>
          <a:p>
            <a:pPr marL="285840" indent="-284760">
              <a:lnSpc>
                <a:spcPct val="100000"/>
              </a:lnSpc>
              <a:buClr>
                <a:srgbClr val="000000"/>
              </a:buClr>
              <a:buFont typeface="Arial"/>
              <a:buChar char="•"/>
            </a:pPr>
            <a:r>
              <a:rPr lang="fr-FR" sz="1800" b="0" strike="noStrike" spc="-1">
                <a:solidFill>
                  <a:srgbClr val="000000"/>
                </a:solidFill>
                <a:latin typeface="Arial"/>
                <a:ea typeface="DejaVu Sans"/>
              </a:rPr>
              <a:t>Les physiciens des collaborations internationales travaillent sans relâche à l’amélioration des méthodes d’étalonnage des détecteurs, et au perfectionnement des algorithmes de traitement afin de détecter des évènements toujours plus intéressants.</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AutoShape 6"/>
          <p:cNvSpPr/>
          <p:nvPr/>
        </p:nvSpPr>
        <p:spPr>
          <a:xfrm>
            <a:off x="0" y="0"/>
            <a:ext cx="6062040" cy="5587920"/>
          </a:xfrm>
          <a:prstGeom prst="cloudCallout">
            <a:avLst>
              <a:gd name="adj1" fmla="val -43417"/>
              <a:gd name="adj2" fmla="val 65968"/>
            </a:avLst>
          </a:prstGeom>
          <a:gradFill rotWithShape="0">
            <a:gsLst>
              <a:gs pos="0">
                <a:srgbClr val="D6ECEE"/>
              </a:gs>
              <a:gs pos="100000">
                <a:srgbClr val="FFFFFF"/>
              </a:gs>
            </a:gsLst>
            <a:lin ang="2700000"/>
          </a:gradFill>
          <a:ln w="9525">
            <a:solidFill>
              <a:srgbClr val="1D9A78"/>
            </a:solidFill>
            <a:round/>
          </a:ln>
        </p:spPr>
        <p:style>
          <a:lnRef idx="0">
            <a:scrgbClr r="0" g="0" b="0"/>
          </a:lnRef>
          <a:fillRef idx="0">
            <a:scrgbClr r="0" g="0" b="0"/>
          </a:fillRef>
          <a:effectRef idx="0">
            <a:scrgbClr r="0" g="0" b="0"/>
          </a:effectRef>
          <a:fontRef idx="minor"/>
        </p:style>
      </p:sp>
      <p:sp>
        <p:nvSpPr>
          <p:cNvPr id="618" name="Text Box 7"/>
          <p:cNvSpPr/>
          <p:nvPr/>
        </p:nvSpPr>
        <p:spPr>
          <a:xfrm>
            <a:off x="1481760" y="6103800"/>
            <a:ext cx="2426760" cy="351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720" b="1" strike="noStrike" spc="-1">
                <a:solidFill>
                  <a:srgbClr val="8BC145"/>
                </a:solidFill>
                <a:latin typeface="Comic Sans MS"/>
                <a:ea typeface="DejaVu Sans"/>
              </a:rPr>
              <a:t>Mutualisation des ressources </a:t>
            </a:r>
            <a:endParaRPr lang="fr-FR" sz="1720" b="0" strike="noStrike" spc="-1">
              <a:latin typeface="Arial"/>
            </a:endParaRPr>
          </a:p>
        </p:txBody>
      </p:sp>
      <p:pic>
        <p:nvPicPr>
          <p:cNvPr id="619" name="Picture 8" descr="j0406124"/>
          <p:cNvPicPr/>
          <p:nvPr/>
        </p:nvPicPr>
        <p:blipFill>
          <a:blip r:embed="rId2"/>
          <a:stretch/>
        </p:blipFill>
        <p:spPr>
          <a:xfrm>
            <a:off x="199440" y="5897520"/>
            <a:ext cx="680400" cy="789120"/>
          </a:xfrm>
          <a:prstGeom prst="rect">
            <a:avLst/>
          </a:prstGeom>
          <a:ln w="0">
            <a:noFill/>
          </a:ln>
        </p:spPr>
      </p:pic>
      <p:pic>
        <p:nvPicPr>
          <p:cNvPr id="620" name="Picture 21" descr="j0292020"/>
          <p:cNvPicPr/>
          <p:nvPr/>
        </p:nvPicPr>
        <p:blipFill>
          <a:blip r:embed="rId3"/>
          <a:stretch/>
        </p:blipFill>
        <p:spPr>
          <a:xfrm>
            <a:off x="765360" y="445680"/>
            <a:ext cx="664560" cy="630360"/>
          </a:xfrm>
          <a:prstGeom prst="rect">
            <a:avLst/>
          </a:prstGeom>
          <a:ln w="0">
            <a:noFill/>
          </a:ln>
        </p:spPr>
      </p:pic>
      <p:pic>
        <p:nvPicPr>
          <p:cNvPr id="621" name="Picture 22" descr="j0396734"/>
          <p:cNvPicPr/>
          <p:nvPr/>
        </p:nvPicPr>
        <p:blipFill>
          <a:blip r:embed="rId4"/>
          <a:stretch/>
        </p:blipFill>
        <p:spPr>
          <a:xfrm>
            <a:off x="2720160" y="33840"/>
            <a:ext cx="651960" cy="651960"/>
          </a:xfrm>
          <a:prstGeom prst="rect">
            <a:avLst/>
          </a:prstGeom>
          <a:ln w="0">
            <a:noFill/>
          </a:ln>
        </p:spPr>
      </p:pic>
      <p:pic>
        <p:nvPicPr>
          <p:cNvPr id="622" name="Picture 23" descr="j0396656"/>
          <p:cNvPicPr/>
          <p:nvPr/>
        </p:nvPicPr>
        <p:blipFill>
          <a:blip r:embed="rId5"/>
          <a:stretch/>
        </p:blipFill>
        <p:spPr>
          <a:xfrm>
            <a:off x="3587760" y="342360"/>
            <a:ext cx="520560" cy="424080"/>
          </a:xfrm>
          <a:prstGeom prst="rect">
            <a:avLst/>
          </a:prstGeom>
          <a:ln w="0">
            <a:noFill/>
          </a:ln>
        </p:spPr>
      </p:pic>
      <p:pic>
        <p:nvPicPr>
          <p:cNvPr id="623" name="Picture 24" descr="j0396750"/>
          <p:cNvPicPr/>
          <p:nvPr/>
        </p:nvPicPr>
        <p:blipFill>
          <a:blip r:embed="rId6"/>
          <a:stretch/>
        </p:blipFill>
        <p:spPr>
          <a:xfrm>
            <a:off x="2154600" y="497880"/>
            <a:ext cx="520560" cy="450360"/>
          </a:xfrm>
          <a:prstGeom prst="rect">
            <a:avLst/>
          </a:prstGeom>
          <a:ln w="0">
            <a:noFill/>
          </a:ln>
        </p:spPr>
      </p:pic>
      <p:pic>
        <p:nvPicPr>
          <p:cNvPr id="624" name="Picture 25" descr="j0387150"/>
          <p:cNvPicPr/>
          <p:nvPr/>
        </p:nvPicPr>
        <p:blipFill>
          <a:blip r:embed="rId7"/>
          <a:stretch/>
        </p:blipFill>
        <p:spPr>
          <a:xfrm>
            <a:off x="1537560" y="84960"/>
            <a:ext cx="520560" cy="520560"/>
          </a:xfrm>
          <a:prstGeom prst="rect">
            <a:avLst/>
          </a:prstGeom>
          <a:ln w="0">
            <a:noFill/>
          </a:ln>
        </p:spPr>
      </p:pic>
      <p:grpSp>
        <p:nvGrpSpPr>
          <p:cNvPr id="625" name="Group 26"/>
          <p:cNvGrpSpPr/>
          <p:nvPr/>
        </p:nvGrpSpPr>
        <p:grpSpPr>
          <a:xfrm>
            <a:off x="199440" y="1680480"/>
            <a:ext cx="5296680" cy="2617200"/>
            <a:chOff x="199440" y="1680480"/>
            <a:chExt cx="5296680" cy="2617200"/>
          </a:xfrm>
        </p:grpSpPr>
        <p:sp>
          <p:nvSpPr>
            <p:cNvPr id="626" name="AutoShape 27"/>
            <p:cNvSpPr/>
            <p:nvPr/>
          </p:nvSpPr>
          <p:spPr>
            <a:xfrm>
              <a:off x="3852000" y="2194200"/>
              <a:ext cx="914040" cy="965160"/>
            </a:xfrm>
            <a:prstGeom prst="rect">
              <a:avLst/>
            </a:prstGeom>
            <a:noFill/>
            <a:ln w="0">
              <a:noFill/>
            </a:ln>
          </p:spPr>
          <p:style>
            <a:lnRef idx="0">
              <a:scrgbClr r="0" g="0" b="0"/>
            </a:lnRef>
            <a:fillRef idx="0">
              <a:scrgbClr r="0" g="0" b="0"/>
            </a:fillRef>
            <a:effectRef idx="0">
              <a:scrgbClr r="0" g="0" b="0"/>
            </a:effectRef>
            <a:fontRef idx="minor"/>
          </p:style>
        </p:sp>
        <p:pic>
          <p:nvPicPr>
            <p:cNvPr id="627" name="Picture 28" descr="monde"/>
            <p:cNvPicPr/>
            <p:nvPr/>
          </p:nvPicPr>
          <p:blipFill>
            <a:blip r:embed="rId8"/>
            <a:stretch/>
          </p:blipFill>
          <p:spPr>
            <a:xfrm>
              <a:off x="199440" y="1680480"/>
              <a:ext cx="5296680" cy="2617200"/>
            </a:xfrm>
            <a:prstGeom prst="rect">
              <a:avLst/>
            </a:prstGeom>
            <a:ln w="0">
              <a:noFill/>
            </a:ln>
          </p:spPr>
        </p:pic>
        <p:pic>
          <p:nvPicPr>
            <p:cNvPr id="628" name="Picture 29" descr="j0355037"/>
            <p:cNvPicPr/>
            <p:nvPr/>
          </p:nvPicPr>
          <p:blipFill>
            <a:blip r:embed="rId9"/>
            <a:stretch/>
          </p:blipFill>
          <p:spPr>
            <a:xfrm>
              <a:off x="3924360" y="2772360"/>
              <a:ext cx="258480" cy="200880"/>
            </a:xfrm>
            <a:prstGeom prst="rect">
              <a:avLst/>
            </a:prstGeom>
            <a:ln w="0">
              <a:noFill/>
            </a:ln>
          </p:spPr>
        </p:pic>
        <p:pic>
          <p:nvPicPr>
            <p:cNvPr id="629" name="Picture 30" descr="j0230312"/>
            <p:cNvPicPr/>
            <p:nvPr/>
          </p:nvPicPr>
          <p:blipFill>
            <a:blip r:embed="rId10"/>
            <a:stretch/>
          </p:blipFill>
          <p:spPr>
            <a:xfrm>
              <a:off x="1434600" y="2812320"/>
              <a:ext cx="209880" cy="489960"/>
            </a:xfrm>
            <a:prstGeom prst="rect">
              <a:avLst/>
            </a:prstGeom>
            <a:ln w="0">
              <a:noFill/>
            </a:ln>
          </p:spPr>
        </p:pic>
        <p:pic>
          <p:nvPicPr>
            <p:cNvPr id="630" name="Picture 31" descr="j0230312"/>
            <p:cNvPicPr/>
            <p:nvPr/>
          </p:nvPicPr>
          <p:blipFill>
            <a:blip r:embed="rId10"/>
            <a:stretch/>
          </p:blipFill>
          <p:spPr>
            <a:xfrm>
              <a:off x="1537560" y="2709000"/>
              <a:ext cx="209880" cy="489960"/>
            </a:xfrm>
            <a:prstGeom prst="rect">
              <a:avLst/>
            </a:prstGeom>
            <a:ln w="0">
              <a:noFill/>
            </a:ln>
          </p:spPr>
        </p:pic>
        <p:grpSp>
          <p:nvGrpSpPr>
            <p:cNvPr id="631" name="Group 32"/>
            <p:cNvGrpSpPr/>
            <p:nvPr/>
          </p:nvGrpSpPr>
          <p:grpSpPr>
            <a:xfrm>
              <a:off x="1331280" y="1937880"/>
              <a:ext cx="2935800" cy="1775880"/>
              <a:chOff x="1331280" y="1937880"/>
              <a:chExt cx="2935800" cy="1775880"/>
            </a:xfrm>
          </p:grpSpPr>
          <p:pic>
            <p:nvPicPr>
              <p:cNvPr id="632" name="Picture 33" descr="j0230312"/>
              <p:cNvPicPr/>
              <p:nvPr/>
            </p:nvPicPr>
            <p:blipFill>
              <a:blip r:embed="rId10"/>
              <a:stretch/>
            </p:blipFill>
            <p:spPr>
              <a:xfrm>
                <a:off x="1331280" y="1937880"/>
                <a:ext cx="209880" cy="489960"/>
              </a:xfrm>
              <a:prstGeom prst="rect">
                <a:avLst/>
              </a:prstGeom>
              <a:ln w="0">
                <a:noFill/>
              </a:ln>
            </p:spPr>
          </p:pic>
          <p:pic>
            <p:nvPicPr>
              <p:cNvPr id="633" name="Picture 34" descr="j0230312"/>
              <p:cNvPicPr/>
              <p:nvPr/>
            </p:nvPicPr>
            <p:blipFill>
              <a:blip r:embed="rId10"/>
              <a:stretch/>
            </p:blipFill>
            <p:spPr>
              <a:xfrm>
                <a:off x="3182760" y="1937880"/>
                <a:ext cx="209880" cy="489960"/>
              </a:xfrm>
              <a:prstGeom prst="rect">
                <a:avLst/>
              </a:prstGeom>
              <a:ln w="0">
                <a:noFill/>
              </a:ln>
            </p:spPr>
          </p:pic>
          <p:pic>
            <p:nvPicPr>
              <p:cNvPr id="634" name="Picture 35" descr="j0230312"/>
              <p:cNvPicPr/>
              <p:nvPr/>
            </p:nvPicPr>
            <p:blipFill>
              <a:blip r:embed="rId10"/>
              <a:stretch/>
            </p:blipFill>
            <p:spPr>
              <a:xfrm>
                <a:off x="2771280" y="2195280"/>
                <a:ext cx="209880" cy="489960"/>
              </a:xfrm>
              <a:prstGeom prst="rect">
                <a:avLst/>
              </a:prstGeom>
              <a:ln w="0">
                <a:noFill/>
              </a:ln>
            </p:spPr>
          </p:pic>
          <p:pic>
            <p:nvPicPr>
              <p:cNvPr id="635" name="Picture 36" descr="j0230312"/>
              <p:cNvPicPr/>
              <p:nvPr/>
            </p:nvPicPr>
            <p:blipFill>
              <a:blip r:embed="rId10"/>
              <a:stretch/>
            </p:blipFill>
            <p:spPr>
              <a:xfrm>
                <a:off x="3799800" y="2298600"/>
                <a:ext cx="209880" cy="489960"/>
              </a:xfrm>
              <a:prstGeom prst="rect">
                <a:avLst/>
              </a:prstGeom>
              <a:ln w="0">
                <a:noFill/>
              </a:ln>
            </p:spPr>
          </p:pic>
          <p:pic>
            <p:nvPicPr>
              <p:cNvPr id="636" name="Picture 37" descr="j0230312"/>
              <p:cNvPicPr/>
              <p:nvPr/>
            </p:nvPicPr>
            <p:blipFill>
              <a:blip r:embed="rId10"/>
              <a:stretch/>
            </p:blipFill>
            <p:spPr>
              <a:xfrm>
                <a:off x="2925360" y="2247480"/>
                <a:ext cx="209880" cy="489960"/>
              </a:xfrm>
              <a:prstGeom prst="rect">
                <a:avLst/>
              </a:prstGeom>
              <a:ln w="0">
                <a:noFill/>
              </a:ln>
            </p:spPr>
          </p:pic>
          <p:pic>
            <p:nvPicPr>
              <p:cNvPr id="637" name="Picture 38" descr="j0230312"/>
              <p:cNvPicPr/>
              <p:nvPr/>
            </p:nvPicPr>
            <p:blipFill>
              <a:blip r:embed="rId10"/>
              <a:stretch/>
            </p:blipFill>
            <p:spPr>
              <a:xfrm>
                <a:off x="1485360" y="2247480"/>
                <a:ext cx="209880" cy="489960"/>
              </a:xfrm>
              <a:prstGeom prst="rect">
                <a:avLst/>
              </a:prstGeom>
              <a:ln w="0">
                <a:noFill/>
              </a:ln>
            </p:spPr>
          </p:pic>
          <p:pic>
            <p:nvPicPr>
              <p:cNvPr id="638" name="Picture 39" descr="j0230312"/>
              <p:cNvPicPr/>
              <p:nvPr/>
            </p:nvPicPr>
            <p:blipFill>
              <a:blip r:embed="rId10"/>
              <a:stretch/>
            </p:blipFill>
            <p:spPr>
              <a:xfrm>
                <a:off x="3593520" y="2710080"/>
                <a:ext cx="209880" cy="489960"/>
              </a:xfrm>
              <a:prstGeom prst="rect">
                <a:avLst/>
              </a:prstGeom>
              <a:ln w="0">
                <a:noFill/>
              </a:ln>
            </p:spPr>
          </p:pic>
          <p:pic>
            <p:nvPicPr>
              <p:cNvPr id="639" name="Picture 40" descr="j0230312"/>
              <p:cNvPicPr/>
              <p:nvPr/>
            </p:nvPicPr>
            <p:blipFill>
              <a:blip r:embed="rId10"/>
              <a:stretch/>
            </p:blipFill>
            <p:spPr>
              <a:xfrm>
                <a:off x="4057200" y="2503800"/>
                <a:ext cx="209880" cy="489960"/>
              </a:xfrm>
              <a:prstGeom prst="rect">
                <a:avLst/>
              </a:prstGeom>
              <a:ln w="0">
                <a:noFill/>
              </a:ln>
            </p:spPr>
          </p:pic>
          <p:pic>
            <p:nvPicPr>
              <p:cNvPr id="640" name="Picture 41" descr="j0230312"/>
              <p:cNvPicPr/>
              <p:nvPr/>
            </p:nvPicPr>
            <p:blipFill>
              <a:blip r:embed="rId10"/>
              <a:stretch/>
            </p:blipFill>
            <p:spPr>
              <a:xfrm>
                <a:off x="1845000" y="2247480"/>
                <a:ext cx="209880" cy="489960"/>
              </a:xfrm>
              <a:prstGeom prst="rect">
                <a:avLst/>
              </a:prstGeom>
              <a:ln w="0">
                <a:noFill/>
              </a:ln>
            </p:spPr>
          </p:pic>
          <p:pic>
            <p:nvPicPr>
              <p:cNvPr id="641" name="Picture 42" descr="j0230312"/>
              <p:cNvPicPr/>
              <p:nvPr/>
            </p:nvPicPr>
            <p:blipFill>
              <a:blip r:embed="rId10"/>
              <a:stretch/>
            </p:blipFill>
            <p:spPr>
              <a:xfrm>
                <a:off x="3028680" y="2452680"/>
                <a:ext cx="209880" cy="489960"/>
              </a:xfrm>
              <a:prstGeom prst="rect">
                <a:avLst/>
              </a:prstGeom>
              <a:ln w="0">
                <a:noFill/>
              </a:ln>
            </p:spPr>
          </p:pic>
          <p:pic>
            <p:nvPicPr>
              <p:cNvPr id="642" name="Picture 43" descr="j0230312"/>
              <p:cNvPicPr/>
              <p:nvPr/>
            </p:nvPicPr>
            <p:blipFill>
              <a:blip r:embed="rId10"/>
              <a:stretch/>
            </p:blipFill>
            <p:spPr>
              <a:xfrm>
                <a:off x="1331280" y="2195280"/>
                <a:ext cx="209880" cy="489960"/>
              </a:xfrm>
              <a:prstGeom prst="rect">
                <a:avLst/>
              </a:prstGeom>
              <a:ln w="0">
                <a:noFill/>
              </a:ln>
            </p:spPr>
          </p:pic>
          <p:pic>
            <p:nvPicPr>
              <p:cNvPr id="643" name="Picture 44" descr="j0230312"/>
              <p:cNvPicPr/>
              <p:nvPr/>
            </p:nvPicPr>
            <p:blipFill>
              <a:blip r:embed="rId10"/>
              <a:stretch/>
            </p:blipFill>
            <p:spPr>
              <a:xfrm>
                <a:off x="2513880" y="2144160"/>
                <a:ext cx="209880" cy="489960"/>
              </a:xfrm>
              <a:prstGeom prst="rect">
                <a:avLst/>
              </a:prstGeom>
              <a:ln w="0">
                <a:noFill/>
              </a:ln>
            </p:spPr>
          </p:pic>
          <p:pic>
            <p:nvPicPr>
              <p:cNvPr id="644" name="Picture 45" descr="j0230312"/>
              <p:cNvPicPr/>
              <p:nvPr/>
            </p:nvPicPr>
            <p:blipFill>
              <a:blip r:embed="rId10"/>
              <a:stretch/>
            </p:blipFill>
            <p:spPr>
              <a:xfrm>
                <a:off x="3593520" y="3223800"/>
                <a:ext cx="209880" cy="489960"/>
              </a:xfrm>
              <a:prstGeom prst="rect">
                <a:avLst/>
              </a:prstGeom>
              <a:ln w="0">
                <a:noFill/>
              </a:ln>
            </p:spPr>
          </p:pic>
          <p:pic>
            <p:nvPicPr>
              <p:cNvPr id="645" name="Picture 46" descr="j0230312"/>
              <p:cNvPicPr/>
              <p:nvPr/>
            </p:nvPicPr>
            <p:blipFill>
              <a:blip r:embed="rId10"/>
              <a:stretch/>
            </p:blipFill>
            <p:spPr>
              <a:xfrm>
                <a:off x="3182760" y="2606760"/>
                <a:ext cx="209880" cy="489960"/>
              </a:xfrm>
              <a:prstGeom prst="rect">
                <a:avLst/>
              </a:prstGeom>
              <a:ln w="0">
                <a:noFill/>
              </a:ln>
            </p:spPr>
          </p:pic>
        </p:grpSp>
      </p:grpSp>
      <p:sp>
        <p:nvSpPr>
          <p:cNvPr id="646" name="Text Box 52"/>
          <p:cNvSpPr/>
          <p:nvPr/>
        </p:nvSpPr>
        <p:spPr>
          <a:xfrm rot="527400">
            <a:off x="251280" y="3722400"/>
            <a:ext cx="2621520" cy="30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14"/>
              </a:spcBef>
            </a:pPr>
            <a:r>
              <a:rPr lang="en-US" sz="1430" b="1" strike="noStrike" spc="-1">
                <a:solidFill>
                  <a:srgbClr val="000000"/>
                </a:solidFill>
                <a:latin typeface="Arial"/>
                <a:ea typeface="DejaVu Sans"/>
              </a:rPr>
              <a:t>Réseaux – web </a:t>
            </a:r>
            <a:endParaRPr lang="fr-FR" sz="1430" b="0" strike="noStrike" spc="-1">
              <a:latin typeface="Arial"/>
            </a:endParaRPr>
          </a:p>
        </p:txBody>
      </p:sp>
      <p:sp>
        <p:nvSpPr>
          <p:cNvPr id="647" name="Line 53"/>
          <p:cNvSpPr/>
          <p:nvPr/>
        </p:nvSpPr>
        <p:spPr>
          <a:xfrm>
            <a:off x="1280160" y="1062360"/>
            <a:ext cx="102960" cy="2062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648" name="Line 54"/>
          <p:cNvSpPr/>
          <p:nvPr/>
        </p:nvSpPr>
        <p:spPr>
          <a:xfrm>
            <a:off x="1742760" y="702720"/>
            <a:ext cx="102960" cy="46260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649" name="Line 55"/>
          <p:cNvSpPr/>
          <p:nvPr/>
        </p:nvSpPr>
        <p:spPr>
          <a:xfrm>
            <a:off x="2360520" y="1011240"/>
            <a:ext cx="360" cy="1540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650" name="Line 56"/>
          <p:cNvSpPr/>
          <p:nvPr/>
        </p:nvSpPr>
        <p:spPr>
          <a:xfrm flipH="1">
            <a:off x="2977560" y="753840"/>
            <a:ext cx="51120" cy="36072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651" name="Line 57"/>
          <p:cNvSpPr/>
          <p:nvPr/>
        </p:nvSpPr>
        <p:spPr>
          <a:xfrm flipH="1">
            <a:off x="3646440" y="806040"/>
            <a:ext cx="154440" cy="3592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652" name="Line 58"/>
          <p:cNvSpPr/>
          <p:nvPr/>
        </p:nvSpPr>
        <p:spPr>
          <a:xfrm>
            <a:off x="1229040" y="1473840"/>
            <a:ext cx="101880" cy="4118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653" name="Line 59"/>
          <p:cNvSpPr/>
          <p:nvPr/>
        </p:nvSpPr>
        <p:spPr>
          <a:xfrm flipH="1">
            <a:off x="354600" y="1526040"/>
            <a:ext cx="771120" cy="18518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654" name="Line 60"/>
          <p:cNvSpPr/>
          <p:nvPr/>
        </p:nvSpPr>
        <p:spPr>
          <a:xfrm>
            <a:off x="4109040" y="1268640"/>
            <a:ext cx="1285920" cy="6170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655" name="Line 61"/>
          <p:cNvSpPr/>
          <p:nvPr/>
        </p:nvSpPr>
        <p:spPr>
          <a:xfrm>
            <a:off x="4366440" y="1473840"/>
            <a:ext cx="154440" cy="231552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656" name="Oval 62"/>
          <p:cNvSpPr/>
          <p:nvPr/>
        </p:nvSpPr>
        <p:spPr>
          <a:xfrm>
            <a:off x="1126080" y="1165680"/>
            <a:ext cx="3341880" cy="461520"/>
          </a:xfrm>
          <a:prstGeom prst="ellipse">
            <a:avLst/>
          </a:prstGeom>
          <a:solidFill>
            <a:schemeClr val="bg1"/>
          </a:solidFill>
          <a:ln w="9525">
            <a:solidFill>
              <a:srgbClr val="8BC145"/>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1430" b="0" strike="noStrike" spc="-1">
                <a:solidFill>
                  <a:srgbClr val="000000"/>
                </a:solidFill>
                <a:latin typeface="Comic Sans MS"/>
                <a:ea typeface="DejaVu Sans"/>
              </a:rPr>
              <a:t>Interface utilisateur</a:t>
            </a:r>
            <a:endParaRPr lang="fr-FR" sz="1430" b="0" strike="noStrike" spc="-1">
              <a:latin typeface="Arial"/>
            </a:endParaRPr>
          </a:p>
        </p:txBody>
      </p:sp>
      <p:pic>
        <p:nvPicPr>
          <p:cNvPr id="657" name="Picture 73" descr="j0399406"/>
          <p:cNvPicPr/>
          <p:nvPr/>
        </p:nvPicPr>
        <p:blipFill>
          <a:blip r:embed="rId11"/>
          <a:stretch/>
        </p:blipFill>
        <p:spPr>
          <a:xfrm>
            <a:off x="8378640" y="137160"/>
            <a:ext cx="559080" cy="447840"/>
          </a:xfrm>
          <a:prstGeom prst="rect">
            <a:avLst/>
          </a:prstGeom>
          <a:ln w="0">
            <a:noFill/>
          </a:ln>
        </p:spPr>
      </p:pic>
      <p:pic>
        <p:nvPicPr>
          <p:cNvPr id="658" name="Picture 74" descr="EGEE2"/>
          <p:cNvPicPr/>
          <p:nvPr/>
        </p:nvPicPr>
        <p:blipFill>
          <a:blip r:embed="rId12"/>
          <a:stretch/>
        </p:blipFill>
        <p:spPr>
          <a:xfrm>
            <a:off x="7981560" y="342360"/>
            <a:ext cx="651960" cy="436680"/>
          </a:xfrm>
          <a:prstGeom prst="rect">
            <a:avLst/>
          </a:prstGeom>
          <a:ln w="0">
            <a:noFill/>
          </a:ln>
        </p:spPr>
      </p:pic>
      <p:sp>
        <p:nvSpPr>
          <p:cNvPr id="659" name="Text Box 75"/>
          <p:cNvSpPr/>
          <p:nvPr/>
        </p:nvSpPr>
        <p:spPr>
          <a:xfrm>
            <a:off x="4443840" y="150120"/>
            <a:ext cx="3084480" cy="52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spcBef>
                <a:spcPts val="714"/>
              </a:spcBef>
            </a:pPr>
            <a:r>
              <a:rPr lang="en-US" sz="1430" b="0" strike="noStrike" spc="-1">
                <a:solidFill>
                  <a:srgbClr val="8BC145"/>
                </a:solidFill>
                <a:latin typeface="Comic Sans MS"/>
                <a:ea typeface="DejaVu Sans"/>
              </a:rPr>
              <a:t>Projet financé par l’Europe pour la communauté scientifique</a:t>
            </a:r>
            <a:endParaRPr lang="fr-FR" sz="1430" b="0" strike="noStrike" spc="-1">
              <a:latin typeface="Arial"/>
            </a:endParaRPr>
          </a:p>
        </p:txBody>
      </p:sp>
      <p:sp>
        <p:nvSpPr>
          <p:cNvPr id="660" name="AutoShape 76"/>
          <p:cNvSpPr/>
          <p:nvPr/>
        </p:nvSpPr>
        <p:spPr>
          <a:xfrm flipV="1">
            <a:off x="4726080" y="126648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661" name="Text Box 77"/>
          <p:cNvSpPr/>
          <p:nvPr/>
        </p:nvSpPr>
        <p:spPr>
          <a:xfrm>
            <a:off x="5446080" y="908280"/>
            <a:ext cx="3491280" cy="275580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570"/>
              </a:spcBef>
            </a:pPr>
            <a:r>
              <a:rPr lang="en-US" sz="1150" b="0" strike="noStrike" spc="-1">
                <a:solidFill>
                  <a:srgbClr val="000000"/>
                </a:solidFill>
                <a:latin typeface="Arial"/>
                <a:ea typeface="DejaVu Sans"/>
              </a:rPr>
              <a:t>Interface logicielle transparente pour l’utilisateur qui specifie quel calcul il souhaite realiser a partir de quelles donnees…</a:t>
            </a:r>
            <a:endParaRPr lang="fr-FR" sz="1150" b="0" strike="noStrike" spc="-1">
              <a:latin typeface="Arial"/>
            </a:endParaRPr>
          </a:p>
          <a:p>
            <a:pPr>
              <a:lnSpc>
                <a:spcPct val="100000"/>
              </a:lnSpc>
              <a:spcBef>
                <a:spcPts val="286"/>
              </a:spcBef>
            </a:pPr>
            <a:endParaRPr lang="fr-FR" sz="1150" b="0" strike="noStrike" spc="-1">
              <a:latin typeface="Arial"/>
            </a:endParaRPr>
          </a:p>
          <a:p>
            <a:pPr>
              <a:lnSpc>
                <a:spcPct val="100000"/>
              </a:lnSpc>
            </a:pPr>
            <a:r>
              <a:rPr lang="en-US" sz="1150" b="0" strike="noStrike" spc="-1">
                <a:solidFill>
                  <a:srgbClr val="000000"/>
                </a:solidFill>
                <a:latin typeface="Arial"/>
                <a:ea typeface="DejaVu Sans"/>
              </a:rPr>
              <a:t>Puis le systeme determine :</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ou sont les donnees</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ou le calcul va etre execute</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envoie le calcul sur un site </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donne un suivi temps reel du deroulement du calcul</a:t>
            </a:r>
            <a:endParaRPr lang="fr-FR" sz="1150" b="0" strike="noStrike" spc="-1">
              <a:latin typeface="Arial"/>
            </a:endParaRPr>
          </a:p>
          <a:p>
            <a:pPr marL="216000" indent="-215280">
              <a:lnSpc>
                <a:spcPct val="100000"/>
              </a:lnSpc>
              <a:buClr>
                <a:srgbClr val="000000"/>
              </a:buClr>
              <a:buFont typeface="Symbol"/>
              <a:buChar char=""/>
            </a:pPr>
            <a:r>
              <a:rPr lang="en-US" sz="1150" b="0" strike="noStrike" spc="-1">
                <a:solidFill>
                  <a:srgbClr val="000000"/>
                </a:solidFill>
                <a:latin typeface="Arial"/>
                <a:ea typeface="DejaVu Sans"/>
              </a:rPr>
              <a:t> recupere les resultats, les repertorie et les stocke </a:t>
            </a:r>
            <a:endParaRPr lang="fr-FR" sz="1150" b="0" strike="noStrike" spc="-1">
              <a:latin typeface="Arial"/>
            </a:endParaRPr>
          </a:p>
          <a:p>
            <a:pPr>
              <a:lnSpc>
                <a:spcPct val="100000"/>
              </a:lnSpc>
            </a:pPr>
            <a:endParaRPr lang="fr-FR" sz="1150" b="0" strike="noStrike" spc="-1">
              <a:latin typeface="Arial"/>
            </a:endParaRPr>
          </a:p>
          <a:p>
            <a:pPr>
              <a:lnSpc>
                <a:spcPct val="100000"/>
              </a:lnSpc>
            </a:pPr>
            <a:r>
              <a:rPr lang="en-US" sz="1150" b="0" strike="noStrike" spc="-1">
                <a:solidFill>
                  <a:srgbClr val="000000"/>
                </a:solidFill>
                <a:latin typeface="Arial"/>
                <a:ea typeface="DejaVu Sans"/>
              </a:rPr>
              <a:t>Protocoles d’identification </a:t>
            </a:r>
            <a:endParaRPr lang="fr-FR" sz="1150" b="0" strike="noStrike" spc="-1">
              <a:latin typeface="Arial"/>
            </a:endParaRPr>
          </a:p>
          <a:p>
            <a:pPr>
              <a:lnSpc>
                <a:spcPct val="100000"/>
              </a:lnSpc>
            </a:pPr>
            <a:r>
              <a:rPr lang="en-US" sz="1150" b="0" strike="noStrike" spc="-1">
                <a:solidFill>
                  <a:srgbClr val="000000"/>
                </a:solidFill>
                <a:latin typeface="Arial"/>
                <a:ea typeface="DejaVu Sans"/>
              </a:rPr>
              <a:t>Suivi temps reel</a:t>
            </a:r>
            <a:endParaRPr lang="fr-FR" sz="1150" b="0" strike="noStrike" spc="-1">
              <a:latin typeface="Arial"/>
            </a:endParaRPr>
          </a:p>
        </p:txBody>
      </p:sp>
      <p:sp>
        <p:nvSpPr>
          <p:cNvPr id="662" name="Text Box 78"/>
          <p:cNvSpPr/>
          <p:nvPr/>
        </p:nvSpPr>
        <p:spPr>
          <a:xfrm>
            <a:off x="251640" y="4818240"/>
            <a:ext cx="8074800" cy="96624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50" b="1" strike="noStrike" spc="-1">
                <a:solidFill>
                  <a:srgbClr val="FF3300"/>
                </a:solidFill>
                <a:latin typeface="Arial"/>
                <a:ea typeface="DejaVu Sans"/>
              </a:rPr>
              <a:t>Idee principale</a:t>
            </a:r>
            <a:r>
              <a:rPr lang="en-US" sz="1150" b="1" strike="noStrike" spc="-1">
                <a:solidFill>
                  <a:srgbClr val="000000"/>
                </a:solidFill>
                <a:latin typeface="Arial"/>
                <a:ea typeface="DejaVu Sans"/>
              </a:rPr>
              <a:t> : mutualisation des moyens – mise en commun des donnees </a:t>
            </a:r>
            <a:endParaRPr lang="fr-FR" sz="1150" b="0" strike="noStrike" spc="-1">
              <a:latin typeface="Arial"/>
            </a:endParaRPr>
          </a:p>
          <a:p>
            <a:pPr>
              <a:lnSpc>
                <a:spcPct val="100000"/>
              </a:lnSpc>
            </a:pPr>
            <a:endParaRPr lang="fr-FR" sz="1150" b="0" strike="noStrike" spc="-1">
              <a:latin typeface="Arial"/>
            </a:endParaRPr>
          </a:p>
          <a:p>
            <a:pPr algn="ctr">
              <a:lnSpc>
                <a:spcPct val="100000"/>
              </a:lnSpc>
            </a:pPr>
            <a:r>
              <a:rPr lang="en-US" sz="1150" b="1" strike="noStrike" spc="-1">
                <a:solidFill>
                  <a:srgbClr val="000000"/>
                </a:solidFill>
                <a:latin typeface="Arial"/>
                <a:ea typeface="DejaVu Sans"/>
              </a:rPr>
              <a:t>Chaque site met a la disposition de la communaute ses moyens informatiques, en echange il a acces aux moyens mis en oeuvre par les autres</a:t>
            </a:r>
            <a:endParaRPr lang="fr-FR" sz="1150" b="0" strike="noStrike" spc="-1">
              <a:latin typeface="Arial"/>
            </a:endParaRPr>
          </a:p>
          <a:p>
            <a:pPr>
              <a:lnSpc>
                <a:spcPct val="100000"/>
              </a:lnSpc>
            </a:pPr>
            <a:r>
              <a:rPr lang="en-US" sz="1150" b="0" strike="noStrike" spc="-1">
                <a:solidFill>
                  <a:srgbClr val="000000"/>
                </a:solidFill>
                <a:latin typeface="Arial"/>
                <a:ea typeface="DejaVu Sans"/>
              </a:rPr>
              <a:t>ATTENTION : ce ne sont pas des PC, mais des fermes de calcul et des unites de stockage</a:t>
            </a:r>
            <a:endParaRPr lang="fr-FR" sz="1150" b="0" strike="noStrike" spc="-1">
              <a:latin typeface="Arial"/>
            </a:endParaRPr>
          </a:p>
        </p:txBody>
      </p:sp>
      <p:sp>
        <p:nvSpPr>
          <p:cNvPr id="663" name="AutoShape 79"/>
          <p:cNvSpPr/>
          <p:nvPr/>
        </p:nvSpPr>
        <p:spPr>
          <a:xfrm rot="861600" flipV="1">
            <a:off x="2461680" y="4096440"/>
            <a:ext cx="462600" cy="15264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664" name="Text Box 80"/>
          <p:cNvSpPr/>
          <p:nvPr/>
        </p:nvSpPr>
        <p:spPr>
          <a:xfrm>
            <a:off x="3028680" y="4149000"/>
            <a:ext cx="5290920" cy="4402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570"/>
              </a:spcBef>
            </a:pPr>
            <a:r>
              <a:rPr lang="en-US" sz="1150" b="0" strike="noStrike" spc="-1">
                <a:solidFill>
                  <a:srgbClr val="000000"/>
                </a:solidFill>
                <a:latin typeface="Arial"/>
                <a:ea typeface="DejaVu Sans"/>
              </a:rPr>
              <a:t>Cette infrastructure est rendue possible grace a l’evolution des reseaux (debits a plusieurs Gbits)</a:t>
            </a:r>
            <a:endParaRPr lang="fr-FR" sz="1150" b="0" strike="noStrike" spc="-1">
              <a:latin typeface="Arial"/>
            </a:endParaRPr>
          </a:p>
        </p:txBody>
      </p:sp>
      <p:sp>
        <p:nvSpPr>
          <p:cNvPr id="665" name="Text Box 81"/>
          <p:cNvSpPr/>
          <p:nvPr/>
        </p:nvSpPr>
        <p:spPr>
          <a:xfrm>
            <a:off x="5549400" y="3583080"/>
            <a:ext cx="3183120" cy="4402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570"/>
              </a:spcBef>
            </a:pPr>
            <a:r>
              <a:rPr lang="en-US" sz="1150" b="0" strike="noStrike" spc="-1">
                <a:solidFill>
                  <a:srgbClr val="000000"/>
                </a:solidFill>
                <a:latin typeface="Arial"/>
                <a:ea typeface="DejaVu Sans"/>
              </a:rPr>
              <a:t>+  Visualisation en temps reel sur l’ecran annexe du stand info</a:t>
            </a:r>
            <a:endParaRPr lang="fr-FR" sz="115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161"/>
          <p:cNvPicPr/>
          <p:nvPr/>
        </p:nvPicPr>
        <p:blipFill>
          <a:blip r:embed="rId3"/>
          <a:stretch/>
        </p:blipFill>
        <p:spPr>
          <a:xfrm>
            <a:off x="2484360" y="4192560"/>
            <a:ext cx="2552400" cy="1880640"/>
          </a:xfrm>
          <a:prstGeom prst="rect">
            <a:avLst/>
          </a:prstGeom>
          <a:ln w="0">
            <a:noFill/>
          </a:ln>
        </p:spPr>
      </p:pic>
      <p:pic>
        <p:nvPicPr>
          <p:cNvPr id="163" name="Image 162"/>
          <p:cNvPicPr/>
          <p:nvPr/>
        </p:nvPicPr>
        <p:blipFill>
          <a:blip r:embed="rId4"/>
          <a:stretch/>
        </p:blipFill>
        <p:spPr>
          <a:xfrm>
            <a:off x="717480" y="2653920"/>
            <a:ext cx="2723760" cy="1813320"/>
          </a:xfrm>
          <a:prstGeom prst="rect">
            <a:avLst/>
          </a:prstGeom>
          <a:ln w="0">
            <a:noFill/>
          </a:ln>
        </p:spPr>
      </p:pic>
      <p:grpSp>
        <p:nvGrpSpPr>
          <p:cNvPr id="164" name="Group 22"/>
          <p:cNvGrpSpPr/>
          <p:nvPr/>
        </p:nvGrpSpPr>
        <p:grpSpPr>
          <a:xfrm>
            <a:off x="1446480" y="767520"/>
            <a:ext cx="1792800" cy="1391760"/>
            <a:chOff x="1446480" y="767520"/>
            <a:chExt cx="1792800" cy="1391760"/>
          </a:xfrm>
        </p:grpSpPr>
        <p:pic>
          <p:nvPicPr>
            <p:cNvPr id="165" name="Picture 5" descr="PE02032_"/>
            <p:cNvPicPr/>
            <p:nvPr/>
          </p:nvPicPr>
          <p:blipFill>
            <a:blip r:embed="rId5"/>
            <a:stretch/>
          </p:blipFill>
          <p:spPr>
            <a:xfrm>
              <a:off x="1504440" y="767520"/>
              <a:ext cx="1265040" cy="984600"/>
            </a:xfrm>
            <a:prstGeom prst="rect">
              <a:avLst/>
            </a:prstGeom>
            <a:ln w="0">
              <a:noFill/>
            </a:ln>
          </p:spPr>
        </p:pic>
        <p:sp>
          <p:nvSpPr>
            <p:cNvPr id="166" name="Text Box 8"/>
            <p:cNvSpPr/>
            <p:nvPr/>
          </p:nvSpPr>
          <p:spPr>
            <a:xfrm>
              <a:off x="1446480" y="1764720"/>
              <a:ext cx="1792800" cy="39456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strike="noStrike" spc="-1">
                  <a:solidFill>
                    <a:srgbClr val="009900"/>
                  </a:solidFill>
                  <a:latin typeface="Arial"/>
                  <a:ea typeface="DejaVu Sans"/>
                </a:rPr>
                <a:t>Administration</a:t>
              </a:r>
              <a:endParaRPr lang="fr-FR" sz="2000" b="0" strike="noStrike" spc="-1">
                <a:latin typeface="Arial"/>
              </a:endParaRPr>
            </a:p>
          </p:txBody>
        </p:sp>
      </p:grpSp>
      <p:sp>
        <p:nvSpPr>
          <p:cNvPr id="167" name="Text Box 16"/>
          <p:cNvSpPr/>
          <p:nvPr/>
        </p:nvSpPr>
        <p:spPr>
          <a:xfrm>
            <a:off x="7020000" y="2304720"/>
            <a:ext cx="1427040" cy="39456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strike="noStrike" spc="-1">
                <a:solidFill>
                  <a:srgbClr val="009900"/>
                </a:solidFill>
                <a:latin typeface="Arial"/>
                <a:ea typeface="DejaVu Sans"/>
              </a:rPr>
              <a:t>Mécanique</a:t>
            </a:r>
            <a:endParaRPr lang="fr-FR" sz="2000" b="0" strike="noStrike" spc="-1">
              <a:latin typeface="Arial"/>
            </a:endParaRPr>
          </a:p>
        </p:txBody>
      </p:sp>
      <p:grpSp>
        <p:nvGrpSpPr>
          <p:cNvPr id="168" name="Groupe 3"/>
          <p:cNvGrpSpPr/>
          <p:nvPr/>
        </p:nvGrpSpPr>
        <p:grpSpPr>
          <a:xfrm>
            <a:off x="4140000" y="756000"/>
            <a:ext cx="1751040" cy="1609920"/>
            <a:chOff x="4140000" y="756000"/>
            <a:chExt cx="1751040" cy="1609920"/>
          </a:xfrm>
        </p:grpSpPr>
        <p:pic>
          <p:nvPicPr>
            <p:cNvPr id="169" name="Picture 2" descr="Afficher l'image d'origine"/>
            <p:cNvPicPr/>
            <p:nvPr/>
          </p:nvPicPr>
          <p:blipFill>
            <a:blip r:embed="rId6"/>
            <a:stretch/>
          </p:blipFill>
          <p:spPr>
            <a:xfrm>
              <a:off x="4140000" y="756000"/>
              <a:ext cx="1751040" cy="1162800"/>
            </a:xfrm>
            <a:prstGeom prst="rect">
              <a:avLst/>
            </a:prstGeom>
            <a:ln w="0">
              <a:noFill/>
            </a:ln>
          </p:spPr>
        </p:pic>
        <p:sp>
          <p:nvSpPr>
            <p:cNvPr id="170" name="Text Box 8"/>
            <p:cNvSpPr/>
            <p:nvPr/>
          </p:nvSpPr>
          <p:spPr>
            <a:xfrm>
              <a:off x="4287600" y="1971360"/>
              <a:ext cx="1596240" cy="39456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strike="noStrike" spc="-1">
                  <a:solidFill>
                    <a:srgbClr val="009900"/>
                  </a:solidFill>
                  <a:latin typeface="Arial"/>
                  <a:ea typeface="DejaVu Sans"/>
                </a:rPr>
                <a:t>Electronique</a:t>
              </a:r>
              <a:endParaRPr lang="fr-FR" sz="2000" b="0" strike="noStrike" spc="-1">
                <a:latin typeface="Arial"/>
              </a:endParaRPr>
            </a:p>
          </p:txBody>
        </p:sp>
      </p:grpSp>
      <p:pic>
        <p:nvPicPr>
          <p:cNvPr id="171" name="Picture 4" descr="Afficher l'image d'origine"/>
          <p:cNvPicPr/>
          <p:nvPr/>
        </p:nvPicPr>
        <p:blipFill>
          <a:blip r:embed="rId7"/>
          <a:stretch/>
        </p:blipFill>
        <p:spPr>
          <a:xfrm>
            <a:off x="6948000" y="720000"/>
            <a:ext cx="1594800" cy="1594800"/>
          </a:xfrm>
          <a:prstGeom prst="rect">
            <a:avLst/>
          </a:prstGeom>
          <a:ln w="0">
            <a:noFill/>
          </a:ln>
        </p:spPr>
      </p:pic>
      <p:grpSp>
        <p:nvGrpSpPr>
          <p:cNvPr id="172" name="Groupe 4"/>
          <p:cNvGrpSpPr/>
          <p:nvPr/>
        </p:nvGrpSpPr>
        <p:grpSpPr>
          <a:xfrm>
            <a:off x="360000" y="4273920"/>
            <a:ext cx="2516760" cy="2205360"/>
            <a:chOff x="360000" y="4273920"/>
            <a:chExt cx="2516760" cy="2205360"/>
          </a:xfrm>
        </p:grpSpPr>
        <p:sp>
          <p:nvSpPr>
            <p:cNvPr id="173" name="Text Box 11"/>
            <p:cNvSpPr/>
            <p:nvPr/>
          </p:nvSpPr>
          <p:spPr>
            <a:xfrm>
              <a:off x="968760" y="6084720"/>
              <a:ext cx="1584000" cy="39456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strike="noStrike" spc="-1">
                  <a:solidFill>
                    <a:srgbClr val="009900"/>
                  </a:solidFill>
                  <a:latin typeface="Arial"/>
                  <a:ea typeface="DejaVu Sans"/>
                </a:rPr>
                <a:t>Expériences</a:t>
              </a:r>
              <a:endParaRPr lang="fr-FR" sz="2000" b="0" strike="noStrike" spc="-1">
                <a:latin typeface="Arial"/>
              </a:endParaRPr>
            </a:p>
          </p:txBody>
        </p:sp>
        <p:pic>
          <p:nvPicPr>
            <p:cNvPr id="174" name="Picture 6" descr="http://home.web.cern.ch/sites/home.web.cern.ch/files/styles/320/public/image/experiment/2013/01/atlas_0.jpeg?itok=gXAdWsvJ"/>
            <p:cNvPicPr/>
            <p:nvPr/>
          </p:nvPicPr>
          <p:blipFill>
            <a:blip r:embed="rId8"/>
            <a:stretch/>
          </p:blipFill>
          <p:spPr>
            <a:xfrm>
              <a:off x="360000" y="4273920"/>
              <a:ext cx="2516760" cy="1682640"/>
            </a:xfrm>
            <a:prstGeom prst="rect">
              <a:avLst/>
            </a:prstGeom>
            <a:ln w="0">
              <a:noFill/>
            </a:ln>
          </p:spPr>
        </p:pic>
      </p:grpSp>
      <p:sp>
        <p:nvSpPr>
          <p:cNvPr id="175" name="WordArt 7"/>
          <p:cNvSpPr/>
          <p:nvPr/>
        </p:nvSpPr>
        <p:spPr>
          <a:xfrm>
            <a:off x="2909520" y="3061800"/>
            <a:ext cx="3665160" cy="761040"/>
          </a:xfrm>
          <a:prstGeom prst="rect">
            <a:avLst/>
          </a:prstGeom>
          <a:noFill/>
          <a:ln w="0">
            <a:noFill/>
          </a:ln>
        </p:spPr>
        <p:style>
          <a:lnRef idx="0">
            <a:scrgbClr r="0" g="0" b="0"/>
          </a:lnRef>
          <a:fillRef idx="0">
            <a:scrgbClr r="0" g="0" b="0"/>
          </a:fillRef>
          <a:effectRef idx="0">
            <a:scrgbClr r="0" g="0" b="0"/>
          </a:effectRef>
          <a:fontRef idx="minor"/>
        </p:style>
      </p:sp>
      <p:sp>
        <p:nvSpPr>
          <p:cNvPr id="176" name="Oval 2"/>
          <p:cNvSpPr/>
          <p:nvPr/>
        </p:nvSpPr>
        <p:spPr>
          <a:xfrm>
            <a:off x="3960000" y="2438640"/>
            <a:ext cx="2879280" cy="1619280"/>
          </a:xfrm>
          <a:prstGeom prst="ellipse">
            <a:avLst/>
          </a:prstGeom>
          <a:solidFill>
            <a:srgbClr val="F6F9D4"/>
          </a:solidFill>
          <a:ln w="28575">
            <a:solidFill>
              <a:srgbClr val="8BC145"/>
            </a:solidFill>
            <a:round/>
          </a:ln>
        </p:spPr>
        <p:style>
          <a:lnRef idx="0">
            <a:scrgbClr r="0" g="0" b="0"/>
          </a:lnRef>
          <a:fillRef idx="0">
            <a:scrgbClr r="0" g="0" b="0"/>
          </a:fillRef>
          <a:effectRef idx="0">
            <a:scrgbClr r="0" g="0" b="0"/>
          </a:effectRef>
          <a:fontRef idx="minor"/>
        </p:style>
      </p:sp>
      <p:grpSp>
        <p:nvGrpSpPr>
          <p:cNvPr id="177" name="Groupe 5"/>
          <p:cNvGrpSpPr/>
          <p:nvPr/>
        </p:nvGrpSpPr>
        <p:grpSpPr>
          <a:xfrm>
            <a:off x="5217480" y="4640400"/>
            <a:ext cx="2441160" cy="1793520"/>
            <a:chOff x="5217480" y="4640400"/>
            <a:chExt cx="2441160" cy="1793520"/>
          </a:xfrm>
        </p:grpSpPr>
        <p:sp>
          <p:nvSpPr>
            <p:cNvPr id="178" name="Text Box 13"/>
            <p:cNvSpPr/>
            <p:nvPr/>
          </p:nvSpPr>
          <p:spPr>
            <a:xfrm>
              <a:off x="5217480" y="6039360"/>
              <a:ext cx="2441160" cy="39456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000" b="0" strike="noStrike" spc="-1">
                  <a:solidFill>
                    <a:srgbClr val="009900"/>
                  </a:solidFill>
                  <a:latin typeface="Arial"/>
                  <a:ea typeface="DejaVu Sans"/>
                </a:rPr>
                <a:t>Physique Théorique</a:t>
              </a:r>
              <a:endParaRPr lang="fr-FR" sz="2000" b="0" strike="noStrike" spc="-1">
                <a:latin typeface="Arial"/>
              </a:endParaRPr>
            </a:p>
          </p:txBody>
        </p:sp>
        <p:pic>
          <p:nvPicPr>
            <p:cNvPr id="179" name="Picture 12" descr="Logo Lab"/>
            <p:cNvPicPr/>
            <p:nvPr/>
          </p:nvPicPr>
          <p:blipFill>
            <a:blip r:embed="rId9"/>
            <a:stretch/>
          </p:blipFill>
          <p:spPr>
            <a:xfrm>
              <a:off x="5857560" y="4640400"/>
              <a:ext cx="1037880" cy="379440"/>
            </a:xfrm>
            <a:prstGeom prst="rect">
              <a:avLst/>
            </a:prstGeom>
            <a:ln w="0">
              <a:noFill/>
            </a:ln>
          </p:spPr>
        </p:pic>
        <p:pic>
          <p:nvPicPr>
            <p:cNvPr id="180" name="Picture 14" descr="labo people008"/>
            <p:cNvPicPr/>
            <p:nvPr/>
          </p:nvPicPr>
          <p:blipFill>
            <a:blip r:embed="rId10"/>
            <a:stretch/>
          </p:blipFill>
          <p:spPr>
            <a:xfrm>
              <a:off x="5788440" y="5029920"/>
              <a:ext cx="1175760" cy="923040"/>
            </a:xfrm>
            <a:prstGeom prst="rect">
              <a:avLst/>
            </a:prstGeom>
            <a:ln w="0">
              <a:noFill/>
            </a:ln>
          </p:spPr>
        </p:pic>
      </p:grpSp>
      <p:pic>
        <p:nvPicPr>
          <p:cNvPr id="181" name="Picture 2" descr="http://lapp.in2p3.fr/IMG/png/Logo_USMB_web_vertical_RVB.png"/>
          <p:cNvPicPr/>
          <p:nvPr/>
        </p:nvPicPr>
        <p:blipFill>
          <a:blip r:embed="rId11"/>
          <a:stretch/>
        </p:blipFill>
        <p:spPr>
          <a:xfrm>
            <a:off x="7017480" y="3193920"/>
            <a:ext cx="1582560" cy="1582560"/>
          </a:xfrm>
          <a:prstGeom prst="rect">
            <a:avLst/>
          </a:prstGeom>
          <a:ln w="0">
            <a:noFill/>
          </a:ln>
        </p:spPr>
      </p:pic>
      <p:sp>
        <p:nvSpPr>
          <p:cNvPr id="182" name="Text Box 21"/>
          <p:cNvSpPr/>
          <p:nvPr/>
        </p:nvSpPr>
        <p:spPr>
          <a:xfrm>
            <a:off x="3947760" y="2783160"/>
            <a:ext cx="2892240" cy="94284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fr-FR" sz="2400" b="1" strike="noStrike" spc="-1">
                <a:solidFill>
                  <a:srgbClr val="009900"/>
                </a:solidFill>
                <a:latin typeface="Arial"/>
                <a:ea typeface="DejaVu Sans"/>
              </a:rPr>
              <a:t>INFORMATIQUE</a:t>
            </a:r>
            <a:endParaRPr lang="fr-FR" sz="2400" b="0" strike="noStrike" spc="-1">
              <a:latin typeface="Arial"/>
            </a:endParaRPr>
          </a:p>
          <a:p>
            <a:pPr algn="ctr">
              <a:lnSpc>
                <a:spcPct val="100000"/>
              </a:lnSpc>
            </a:pPr>
            <a:r>
              <a:rPr lang="fr-FR" sz="1800" b="0" strike="noStrike" spc="-1">
                <a:solidFill>
                  <a:srgbClr val="000000"/>
                </a:solidFill>
                <a:latin typeface="Arial"/>
                <a:ea typeface="DejaVu Sans"/>
              </a:rPr>
              <a:t>Support et Développement</a:t>
            </a:r>
            <a:endParaRPr lang="fr-FR" sz="1800" b="0" strike="noStrike" spc="-1">
              <a:latin typeface="Arial"/>
            </a:endParaRPr>
          </a:p>
          <a:p>
            <a:pPr algn="ctr">
              <a:lnSpc>
                <a:spcPct val="100000"/>
              </a:lnSpc>
            </a:pPr>
            <a:r>
              <a:rPr lang="fr-FR" sz="1400" b="0" strike="noStrike" spc="-1">
                <a:solidFill>
                  <a:srgbClr val="000000"/>
                </a:solidFill>
                <a:latin typeface="Arial"/>
                <a:ea typeface="DejaVu Sans"/>
              </a:rPr>
              <a:t>20 ingénieurs et techniciens</a:t>
            </a:r>
            <a:endParaRPr lang="fr-FR" sz="1400" b="0" strike="noStrike" spc="-1">
              <a:latin typeface="Arial"/>
            </a:endParaRPr>
          </a:p>
        </p:txBody>
      </p:sp>
      <p:sp>
        <p:nvSpPr>
          <p:cNvPr id="183" name="Rectangle 182"/>
          <p:cNvSpPr/>
          <p:nvPr/>
        </p:nvSpPr>
        <p:spPr>
          <a:xfrm>
            <a:off x="180000" y="168480"/>
            <a:ext cx="7739280" cy="1394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600" b="1" strike="noStrike" spc="-1">
                <a:solidFill>
                  <a:srgbClr val="0070C0"/>
                </a:solidFill>
                <a:latin typeface="Calibri Light"/>
                <a:ea typeface="DejaVu Sans"/>
              </a:rPr>
              <a:t>Les missions informatiques au LAPP (1)</a:t>
            </a:r>
            <a:endParaRPr lang="fr-FR"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AutoShape 2"/>
          <p:cNvSpPr/>
          <p:nvPr/>
        </p:nvSpPr>
        <p:spPr>
          <a:xfrm>
            <a:off x="4964400" y="4726440"/>
            <a:ext cx="4126680" cy="1840680"/>
          </a:xfrm>
          <a:prstGeom prst="flowChartPunchedCard">
            <a:avLst/>
          </a:prstGeom>
          <a:gradFill rotWithShape="0">
            <a:gsLst>
              <a:gs pos="0">
                <a:srgbClr val="954F72"/>
              </a:gs>
              <a:gs pos="100000">
                <a:srgbClr val="F4FDA1"/>
              </a:gs>
            </a:gsLst>
            <a:path path="rect">
              <a:fillToRect r="100000" b="100000"/>
            </a:path>
          </a:gradFill>
          <a:ln w="0">
            <a:noFill/>
          </a:ln>
        </p:spPr>
        <p:style>
          <a:lnRef idx="0">
            <a:scrgbClr r="0" g="0" b="0"/>
          </a:lnRef>
          <a:fillRef idx="0">
            <a:scrgbClr r="0" g="0" b="0"/>
          </a:fillRef>
          <a:effectRef idx="0">
            <a:scrgbClr r="0" g="0" b="0"/>
          </a:effectRef>
          <a:fontRef idx="minor"/>
        </p:style>
      </p:sp>
      <p:sp>
        <p:nvSpPr>
          <p:cNvPr id="667" name="Text Box 5"/>
          <p:cNvSpPr/>
          <p:nvPr/>
        </p:nvSpPr>
        <p:spPr>
          <a:xfrm>
            <a:off x="1485720" y="5258160"/>
            <a:ext cx="2426760" cy="351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720" b="1" strike="noStrike" spc="-1">
                <a:solidFill>
                  <a:srgbClr val="009900"/>
                </a:solidFill>
                <a:latin typeface="Comic Sans MS"/>
                <a:ea typeface="DejaVu Sans"/>
              </a:rPr>
              <a:t>Mutualisation des ressources </a:t>
            </a:r>
            <a:endParaRPr lang="fr-FR" sz="1720" b="0" strike="noStrike" spc="-1">
              <a:latin typeface="Arial"/>
            </a:endParaRPr>
          </a:p>
        </p:txBody>
      </p:sp>
      <p:pic>
        <p:nvPicPr>
          <p:cNvPr id="668" name="Picture 6" descr="j0406124"/>
          <p:cNvPicPr/>
          <p:nvPr/>
        </p:nvPicPr>
        <p:blipFill>
          <a:blip r:embed="rId2"/>
          <a:stretch/>
        </p:blipFill>
        <p:spPr>
          <a:xfrm>
            <a:off x="229680" y="4862880"/>
            <a:ext cx="680400" cy="789120"/>
          </a:xfrm>
          <a:prstGeom prst="rect">
            <a:avLst/>
          </a:prstGeom>
          <a:ln w="0">
            <a:noFill/>
          </a:ln>
        </p:spPr>
      </p:pic>
      <p:sp>
        <p:nvSpPr>
          <p:cNvPr id="669" name="Text Box 48"/>
          <p:cNvSpPr/>
          <p:nvPr/>
        </p:nvSpPr>
        <p:spPr>
          <a:xfrm>
            <a:off x="145440" y="3350880"/>
            <a:ext cx="5412240" cy="62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85"/>
              </a:spcBef>
            </a:pPr>
            <a:r>
              <a:rPr lang="en-US" sz="1720" b="0" strike="noStrike" spc="-1">
                <a:solidFill>
                  <a:srgbClr val="009900"/>
                </a:solidFill>
                <a:latin typeface="Comic Sans MS"/>
                <a:ea typeface="DejaVu Sans"/>
              </a:rPr>
              <a:t>Aujourd’hui :  400 Petaoctets et 500 000 CPUs</a:t>
            </a:r>
            <a:endParaRPr lang="fr-FR" sz="1720" b="0" strike="noStrike" spc="-1">
              <a:latin typeface="Arial"/>
            </a:endParaRPr>
          </a:p>
          <a:p>
            <a:pPr algn="ctr">
              <a:lnSpc>
                <a:spcPct val="100000"/>
              </a:lnSpc>
              <a:spcBef>
                <a:spcPts val="85"/>
              </a:spcBef>
            </a:pPr>
            <a:r>
              <a:rPr lang="en-US" sz="1720" b="0" strike="noStrike" spc="-1">
                <a:solidFill>
                  <a:srgbClr val="009900"/>
                </a:solidFill>
                <a:latin typeface="Comic Sans MS"/>
                <a:ea typeface="DejaVu Sans"/>
              </a:rPr>
              <a:t>       40 pays, 190 sites et 6 continents</a:t>
            </a:r>
            <a:endParaRPr lang="fr-FR" sz="1720" b="0" strike="noStrike" spc="-1">
              <a:latin typeface="Arial"/>
            </a:endParaRPr>
          </a:p>
        </p:txBody>
      </p:sp>
      <p:pic>
        <p:nvPicPr>
          <p:cNvPr id="670" name="Picture 61" descr="IBM_xSeries_335_2"/>
          <p:cNvPicPr/>
          <p:nvPr/>
        </p:nvPicPr>
        <p:blipFill>
          <a:blip r:embed="rId3"/>
          <a:stretch/>
        </p:blipFill>
        <p:spPr>
          <a:xfrm>
            <a:off x="7350480" y="3407040"/>
            <a:ext cx="1538640" cy="1153080"/>
          </a:xfrm>
          <a:prstGeom prst="rect">
            <a:avLst/>
          </a:prstGeom>
          <a:ln w="0">
            <a:noFill/>
          </a:ln>
        </p:spPr>
      </p:pic>
      <p:sp>
        <p:nvSpPr>
          <p:cNvPr id="671" name="Text Box 63"/>
          <p:cNvSpPr/>
          <p:nvPr/>
        </p:nvSpPr>
        <p:spPr>
          <a:xfrm>
            <a:off x="5690880" y="3525840"/>
            <a:ext cx="1526400" cy="94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800" b="1" strike="noStrike" spc="-1">
                <a:solidFill>
                  <a:srgbClr val="000000"/>
                </a:solidFill>
                <a:latin typeface="Comic Sans MS"/>
                <a:ea typeface="DejaVu Sans"/>
              </a:rPr>
              <a:t>Projet MUST</a:t>
            </a:r>
            <a:endParaRPr lang="fr-FR" sz="2800" b="0" strike="noStrike" spc="-1">
              <a:latin typeface="Arial"/>
            </a:endParaRPr>
          </a:p>
        </p:txBody>
      </p:sp>
      <p:sp>
        <p:nvSpPr>
          <p:cNvPr id="672" name="Text Box 64"/>
          <p:cNvSpPr/>
          <p:nvPr/>
        </p:nvSpPr>
        <p:spPr>
          <a:xfrm>
            <a:off x="5473080" y="5418000"/>
            <a:ext cx="3527280" cy="1004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000">
              <a:lnSpc>
                <a:spcPct val="100000"/>
              </a:lnSpc>
              <a:buClr>
                <a:srgbClr val="FF3300"/>
              </a:buClr>
              <a:buFont typeface="Arial"/>
              <a:buChar char="•"/>
            </a:pPr>
            <a:r>
              <a:rPr lang="en-US" sz="2000" b="0" strike="noStrike" spc="-1">
                <a:solidFill>
                  <a:srgbClr val="FF3300"/>
                </a:solidFill>
                <a:latin typeface="Arial"/>
                <a:ea typeface="DejaVu Sans"/>
              </a:rPr>
              <a:t>3 Petaoctets de stockage</a:t>
            </a:r>
            <a:endParaRPr lang="fr-FR" sz="2000" b="0" strike="noStrike" spc="-1">
              <a:latin typeface="Arial"/>
            </a:endParaRPr>
          </a:p>
          <a:p>
            <a:pPr>
              <a:lnSpc>
                <a:spcPct val="100000"/>
              </a:lnSpc>
            </a:pPr>
            <a:r>
              <a:rPr lang="en-US" sz="2000" b="0" strike="noStrike" spc="-1">
                <a:solidFill>
                  <a:srgbClr val="FF3300"/>
                </a:solidFill>
                <a:latin typeface="Arial"/>
                <a:ea typeface="DejaVu Sans"/>
              </a:rPr>
              <a:t>    </a:t>
            </a:r>
            <a:r>
              <a:rPr lang="en-US" sz="1800" b="1" strike="noStrike" spc="-1">
                <a:solidFill>
                  <a:srgbClr val="FF3300"/>
                </a:solidFill>
                <a:latin typeface="Arial"/>
                <a:ea typeface="DejaVu Sans"/>
              </a:rPr>
              <a:t>( = 3000 To)</a:t>
            </a:r>
            <a:endParaRPr lang="fr-FR" sz="1800" b="0" strike="noStrike" spc="-1">
              <a:latin typeface="Arial"/>
            </a:endParaRPr>
          </a:p>
          <a:p>
            <a:pPr marL="343080" indent="-342000">
              <a:lnSpc>
                <a:spcPct val="100000"/>
              </a:lnSpc>
              <a:buClr>
                <a:srgbClr val="FF3300"/>
              </a:buClr>
              <a:buFont typeface="Arial"/>
              <a:buChar char="•"/>
            </a:pPr>
            <a:r>
              <a:rPr lang="en-US" sz="2000" b="0" strike="noStrike" spc="-1">
                <a:solidFill>
                  <a:srgbClr val="FF3300"/>
                </a:solidFill>
                <a:latin typeface="Arial"/>
                <a:ea typeface="DejaVu Sans"/>
              </a:rPr>
              <a:t>5000 CPUs             </a:t>
            </a:r>
            <a:r>
              <a:rPr lang="en-US" sz="1600" b="0" strike="noStrike" spc="-1">
                <a:solidFill>
                  <a:srgbClr val="FF3300"/>
                </a:solidFill>
                <a:latin typeface="Arial"/>
                <a:ea typeface="DejaVu Sans"/>
              </a:rPr>
              <a:t>9/3/2020</a:t>
            </a:r>
            <a:endParaRPr lang="fr-FR" sz="1600" b="0" strike="noStrike" spc="-1">
              <a:latin typeface="Arial"/>
            </a:endParaRPr>
          </a:p>
        </p:txBody>
      </p:sp>
      <p:sp>
        <p:nvSpPr>
          <p:cNvPr id="673" name="AutoShape 71"/>
          <p:cNvSpPr/>
          <p:nvPr/>
        </p:nvSpPr>
        <p:spPr>
          <a:xfrm rot="16200000" flipV="1">
            <a:off x="6057720" y="1816560"/>
            <a:ext cx="1461600" cy="60768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674" name="Text Box 72"/>
          <p:cNvSpPr/>
          <p:nvPr/>
        </p:nvSpPr>
        <p:spPr>
          <a:xfrm>
            <a:off x="4521240" y="588600"/>
            <a:ext cx="4273200" cy="57636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182520" indent="-181440">
              <a:lnSpc>
                <a:spcPct val="100000"/>
              </a:lnSpc>
              <a:tabLst>
                <a:tab pos="0" algn="l"/>
              </a:tabLst>
            </a:pPr>
            <a:r>
              <a:rPr lang="en-US" sz="1600" b="0" strike="noStrike" spc="-1">
                <a:solidFill>
                  <a:srgbClr val="000000"/>
                </a:solidFill>
                <a:latin typeface="Arial"/>
                <a:ea typeface="DejaVu Sans"/>
              </a:rPr>
              <a:t>Présentation de la ferme de calcul du LAPP :</a:t>
            </a:r>
            <a:endParaRPr lang="fr-FR" sz="1600" b="0" strike="noStrike" spc="-1">
              <a:latin typeface="Arial"/>
            </a:endParaRPr>
          </a:p>
          <a:p>
            <a:pPr marL="182520" indent="-181440">
              <a:lnSpc>
                <a:spcPct val="100000"/>
              </a:lnSpc>
              <a:buClr>
                <a:srgbClr val="000000"/>
              </a:buClr>
              <a:buFont typeface="Symbol"/>
              <a:buChar char=""/>
              <a:tabLst>
                <a:tab pos="0" algn="l"/>
              </a:tabLst>
            </a:pPr>
            <a:r>
              <a:rPr lang="en-US" sz="1600" b="0" strike="noStrike" spc="-1">
                <a:solidFill>
                  <a:srgbClr val="000000"/>
                </a:solidFill>
                <a:latin typeface="Arial"/>
                <a:ea typeface="DejaVu Sans"/>
              </a:rPr>
              <a:t>collaboration LAPP – Université de Savoie</a:t>
            </a:r>
            <a:endParaRPr lang="fr-FR" sz="1600" b="0" strike="noStrike" spc="-1">
              <a:latin typeface="Arial"/>
            </a:endParaRPr>
          </a:p>
        </p:txBody>
      </p:sp>
      <p:sp>
        <p:nvSpPr>
          <p:cNvPr id="675" name="AutoShape 73"/>
          <p:cNvSpPr/>
          <p:nvPr/>
        </p:nvSpPr>
        <p:spPr>
          <a:xfrm rot="16200000" flipV="1">
            <a:off x="1674720" y="1825920"/>
            <a:ext cx="1402560" cy="64728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676" name="Text Box 74"/>
          <p:cNvSpPr/>
          <p:nvPr/>
        </p:nvSpPr>
        <p:spPr>
          <a:xfrm>
            <a:off x="199440" y="530640"/>
            <a:ext cx="4062960" cy="81972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182520" indent="-181440">
              <a:lnSpc>
                <a:spcPct val="100000"/>
              </a:lnSpc>
              <a:tabLst>
                <a:tab pos="0" algn="l"/>
              </a:tabLst>
            </a:pPr>
            <a:r>
              <a:rPr lang="en-US" sz="1600" b="0" strike="noStrike" spc="-1">
                <a:solidFill>
                  <a:srgbClr val="000000"/>
                </a:solidFill>
                <a:latin typeface="Arial"/>
                <a:ea typeface="DejaVu Sans"/>
              </a:rPr>
              <a:t>Taille de l’infrastructure disponible à ce jour pour les expériences LHC</a:t>
            </a:r>
            <a:endParaRPr lang="fr-FR" sz="1600" b="0" strike="noStrike" spc="-1">
              <a:latin typeface="Arial"/>
            </a:endParaRPr>
          </a:p>
          <a:p>
            <a:pPr marL="182520" indent="-181440">
              <a:lnSpc>
                <a:spcPct val="100000"/>
              </a:lnSpc>
              <a:tabLst>
                <a:tab pos="0" algn="l"/>
              </a:tabLst>
            </a:pPr>
            <a:endParaRPr lang="fr-FR" sz="1600" b="0" strike="noStrike" spc="-1">
              <a:latin typeface="Arial"/>
            </a:endParaRPr>
          </a:p>
        </p:txBody>
      </p:sp>
      <p:pic>
        <p:nvPicPr>
          <p:cNvPr id="677" name="Picture 2" descr="http://lapp.in2p3.fr/IMG/png/Logo_USMB_web_RVB.png"/>
          <p:cNvPicPr/>
          <p:nvPr/>
        </p:nvPicPr>
        <p:blipFill>
          <a:blip r:embed="rId4"/>
          <a:stretch/>
        </p:blipFill>
        <p:spPr>
          <a:xfrm>
            <a:off x="6467400" y="4786200"/>
            <a:ext cx="1319040" cy="557280"/>
          </a:xfrm>
          <a:prstGeom prst="rect">
            <a:avLst/>
          </a:prstGeom>
          <a:ln w="0">
            <a:noFill/>
          </a:ln>
        </p:spPr>
      </p:pic>
      <p:pic>
        <p:nvPicPr>
          <p:cNvPr id="678" name="Picture 4" descr="http://lapp.in2p3.fr/IMG/png/LogoPetit.png"/>
          <p:cNvPicPr/>
          <p:nvPr/>
        </p:nvPicPr>
        <p:blipFill>
          <a:blip r:embed="rId5"/>
          <a:stretch/>
        </p:blipFill>
        <p:spPr>
          <a:xfrm>
            <a:off x="5032440" y="4711320"/>
            <a:ext cx="1513440" cy="761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Picture 3" descr="j0399406"/>
          <p:cNvPicPr/>
          <p:nvPr/>
        </p:nvPicPr>
        <p:blipFill>
          <a:blip r:embed="rId2"/>
          <a:stretch/>
        </p:blipFill>
        <p:spPr>
          <a:xfrm>
            <a:off x="8378640" y="137160"/>
            <a:ext cx="559080" cy="447840"/>
          </a:xfrm>
          <a:prstGeom prst="rect">
            <a:avLst/>
          </a:prstGeom>
          <a:ln w="0">
            <a:noFill/>
          </a:ln>
        </p:spPr>
      </p:pic>
      <p:sp>
        <p:nvSpPr>
          <p:cNvPr id="680" name="AutoShape 4"/>
          <p:cNvSpPr/>
          <p:nvPr/>
        </p:nvSpPr>
        <p:spPr>
          <a:xfrm>
            <a:off x="0" y="0"/>
            <a:ext cx="6062040" cy="5587920"/>
          </a:xfrm>
          <a:prstGeom prst="cloudCallout">
            <a:avLst>
              <a:gd name="adj1" fmla="val -43417"/>
              <a:gd name="adj2" fmla="val 65968"/>
            </a:avLst>
          </a:prstGeom>
          <a:gradFill rotWithShape="0">
            <a:gsLst>
              <a:gs pos="0">
                <a:srgbClr val="D6ECEE"/>
              </a:gs>
              <a:gs pos="100000">
                <a:srgbClr val="FFFFFF"/>
              </a:gs>
            </a:gsLst>
            <a:lin ang="2700000"/>
          </a:gradFill>
          <a:ln w="9525">
            <a:solidFill>
              <a:srgbClr val="1D9A78"/>
            </a:solidFill>
            <a:round/>
          </a:ln>
        </p:spPr>
        <p:style>
          <a:lnRef idx="0">
            <a:scrgbClr r="0" g="0" b="0"/>
          </a:lnRef>
          <a:fillRef idx="0">
            <a:scrgbClr r="0" g="0" b="0"/>
          </a:fillRef>
          <a:effectRef idx="0">
            <a:scrgbClr r="0" g="0" b="0"/>
          </a:effectRef>
          <a:fontRef idx="minor"/>
        </p:style>
      </p:sp>
      <p:sp>
        <p:nvSpPr>
          <p:cNvPr id="681" name="Text Box 5"/>
          <p:cNvSpPr/>
          <p:nvPr/>
        </p:nvSpPr>
        <p:spPr>
          <a:xfrm>
            <a:off x="1481760" y="6103800"/>
            <a:ext cx="2426760" cy="351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720" b="1" strike="noStrike" spc="-1">
                <a:solidFill>
                  <a:srgbClr val="8BC145"/>
                </a:solidFill>
                <a:latin typeface="Comic Sans MS"/>
                <a:ea typeface="DejaVu Sans"/>
              </a:rPr>
              <a:t>Mutualisation des ressources </a:t>
            </a:r>
            <a:endParaRPr lang="fr-FR" sz="1720" b="0" strike="noStrike" spc="-1">
              <a:latin typeface="Arial"/>
            </a:endParaRPr>
          </a:p>
        </p:txBody>
      </p:sp>
      <p:pic>
        <p:nvPicPr>
          <p:cNvPr id="682" name="Picture 6" descr="j0406124"/>
          <p:cNvPicPr/>
          <p:nvPr/>
        </p:nvPicPr>
        <p:blipFill>
          <a:blip r:embed="rId3"/>
          <a:stretch/>
        </p:blipFill>
        <p:spPr>
          <a:xfrm>
            <a:off x="199440" y="5897520"/>
            <a:ext cx="680400" cy="789120"/>
          </a:xfrm>
          <a:prstGeom prst="rect">
            <a:avLst/>
          </a:prstGeom>
          <a:ln w="0">
            <a:noFill/>
          </a:ln>
        </p:spPr>
      </p:pic>
      <p:pic>
        <p:nvPicPr>
          <p:cNvPr id="683" name="Picture 7" descr="biomed2"/>
          <p:cNvPicPr/>
          <p:nvPr/>
        </p:nvPicPr>
        <p:blipFill>
          <a:blip r:embed="rId4"/>
          <a:stretch/>
        </p:blipFill>
        <p:spPr>
          <a:xfrm>
            <a:off x="7967160" y="2602440"/>
            <a:ext cx="1063800" cy="914040"/>
          </a:xfrm>
          <a:prstGeom prst="rect">
            <a:avLst/>
          </a:prstGeom>
          <a:ln w="0">
            <a:noFill/>
          </a:ln>
        </p:spPr>
      </p:pic>
      <p:pic>
        <p:nvPicPr>
          <p:cNvPr id="684" name="Picture 8" descr="biomed1"/>
          <p:cNvPicPr/>
          <p:nvPr/>
        </p:nvPicPr>
        <p:blipFill>
          <a:blip r:embed="rId5"/>
          <a:stretch/>
        </p:blipFill>
        <p:spPr>
          <a:xfrm>
            <a:off x="7246800" y="2961720"/>
            <a:ext cx="976320" cy="721080"/>
          </a:xfrm>
          <a:prstGeom prst="rect">
            <a:avLst/>
          </a:prstGeom>
          <a:ln w="0">
            <a:noFill/>
          </a:ln>
        </p:spPr>
      </p:pic>
      <p:pic>
        <p:nvPicPr>
          <p:cNvPr id="685" name="Picture 9" descr="ScienceTerre1"/>
          <p:cNvPicPr/>
          <p:nvPr/>
        </p:nvPicPr>
        <p:blipFill>
          <a:blip r:embed="rId6"/>
          <a:stretch/>
        </p:blipFill>
        <p:spPr>
          <a:xfrm>
            <a:off x="7246800" y="1110240"/>
            <a:ext cx="1696320" cy="951480"/>
          </a:xfrm>
          <a:prstGeom prst="rect">
            <a:avLst/>
          </a:prstGeom>
          <a:ln w="0">
            <a:noFill/>
          </a:ln>
        </p:spPr>
      </p:pic>
      <p:pic>
        <p:nvPicPr>
          <p:cNvPr id="686" name="Picture 10" descr="EGEE2"/>
          <p:cNvPicPr/>
          <p:nvPr/>
        </p:nvPicPr>
        <p:blipFill>
          <a:blip r:embed="rId7"/>
          <a:stretch/>
        </p:blipFill>
        <p:spPr>
          <a:xfrm>
            <a:off x="7981560" y="342360"/>
            <a:ext cx="651960" cy="436680"/>
          </a:xfrm>
          <a:prstGeom prst="rect">
            <a:avLst/>
          </a:prstGeom>
          <a:ln w="0">
            <a:noFill/>
          </a:ln>
        </p:spPr>
      </p:pic>
      <p:sp>
        <p:nvSpPr>
          <p:cNvPr id="687" name="Text Box 11"/>
          <p:cNvSpPr/>
          <p:nvPr/>
        </p:nvSpPr>
        <p:spPr>
          <a:xfrm>
            <a:off x="4829400" y="137160"/>
            <a:ext cx="3084480" cy="52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spcBef>
                <a:spcPts val="714"/>
              </a:spcBef>
            </a:pPr>
            <a:r>
              <a:rPr lang="en-US" sz="1430" b="0" strike="noStrike" spc="-1">
                <a:solidFill>
                  <a:srgbClr val="8BC145"/>
                </a:solidFill>
                <a:latin typeface="Comic Sans MS"/>
                <a:ea typeface="DejaVu Sans"/>
              </a:rPr>
              <a:t>Projet financé par l’Europe pour la communauté scientifique</a:t>
            </a:r>
            <a:endParaRPr lang="fr-FR" sz="1430" b="0" strike="noStrike" spc="-1">
              <a:latin typeface="Arial"/>
            </a:endParaRPr>
          </a:p>
        </p:txBody>
      </p:sp>
      <p:sp>
        <p:nvSpPr>
          <p:cNvPr id="688" name="Text Box 12"/>
          <p:cNvSpPr/>
          <p:nvPr/>
        </p:nvSpPr>
        <p:spPr>
          <a:xfrm>
            <a:off x="7246800" y="3733920"/>
            <a:ext cx="1850760" cy="44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150" b="1" strike="noStrike" spc="-1">
                <a:solidFill>
                  <a:srgbClr val="000000"/>
                </a:solidFill>
                <a:latin typeface="Comic Sans MS"/>
                <a:ea typeface="DejaVu Sans"/>
              </a:rPr>
              <a:t>Génomique – malaria</a:t>
            </a:r>
            <a:endParaRPr lang="fr-FR" sz="1150" b="0" strike="noStrike" spc="-1">
              <a:latin typeface="Arial"/>
            </a:endParaRPr>
          </a:p>
          <a:p>
            <a:pPr algn="ctr">
              <a:lnSpc>
                <a:spcPct val="100000"/>
              </a:lnSpc>
            </a:pPr>
            <a:r>
              <a:rPr lang="en-US" sz="1150" b="1" strike="noStrike" spc="-1">
                <a:solidFill>
                  <a:srgbClr val="000000"/>
                </a:solidFill>
                <a:latin typeface="Comic Sans MS"/>
                <a:ea typeface="DejaVu Sans"/>
              </a:rPr>
              <a:t>grippe aviaire</a:t>
            </a:r>
            <a:endParaRPr lang="fr-FR" sz="1150" b="0" strike="noStrike" spc="-1">
              <a:latin typeface="Arial"/>
            </a:endParaRPr>
          </a:p>
        </p:txBody>
      </p:sp>
      <p:sp>
        <p:nvSpPr>
          <p:cNvPr id="689" name="Text Box 13"/>
          <p:cNvSpPr/>
          <p:nvPr/>
        </p:nvSpPr>
        <p:spPr>
          <a:xfrm>
            <a:off x="7092720" y="2087640"/>
            <a:ext cx="2004840" cy="264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570"/>
              </a:spcBef>
            </a:pPr>
            <a:r>
              <a:rPr lang="en-US" sz="1150" b="1" strike="noStrike" spc="-1">
                <a:solidFill>
                  <a:srgbClr val="000000"/>
                </a:solidFill>
                <a:latin typeface="Comic Sans MS"/>
                <a:ea typeface="DejaVu Sans"/>
              </a:rPr>
              <a:t>Tremblements de terre tsunami</a:t>
            </a:r>
            <a:endParaRPr lang="fr-FR" sz="1150" b="0" strike="noStrike" spc="-1">
              <a:latin typeface="Arial"/>
            </a:endParaRPr>
          </a:p>
        </p:txBody>
      </p:sp>
      <p:sp>
        <p:nvSpPr>
          <p:cNvPr id="690" name="Text Box 14"/>
          <p:cNvSpPr/>
          <p:nvPr/>
        </p:nvSpPr>
        <p:spPr>
          <a:xfrm>
            <a:off x="7246440" y="852840"/>
            <a:ext cx="1162800" cy="264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150" b="1" strike="noStrike" spc="-1">
                <a:solidFill>
                  <a:srgbClr val="0563C1"/>
                </a:solidFill>
                <a:latin typeface="Comic Sans MS"/>
                <a:ea typeface="DejaVu Sans"/>
              </a:rPr>
              <a:t>Sciences de la Terre</a:t>
            </a:r>
            <a:endParaRPr lang="fr-FR" sz="1150" b="0" strike="noStrike" spc="-1">
              <a:latin typeface="Arial"/>
            </a:endParaRPr>
          </a:p>
        </p:txBody>
      </p:sp>
      <p:sp>
        <p:nvSpPr>
          <p:cNvPr id="691" name="Text Box 15"/>
          <p:cNvSpPr/>
          <p:nvPr/>
        </p:nvSpPr>
        <p:spPr>
          <a:xfrm>
            <a:off x="7072560" y="2618280"/>
            <a:ext cx="748080" cy="264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150" b="1" strike="noStrike" spc="-1">
                <a:solidFill>
                  <a:srgbClr val="0563C1"/>
                </a:solidFill>
                <a:latin typeface="Comic Sans MS"/>
                <a:ea typeface="DejaVu Sans"/>
              </a:rPr>
              <a:t>Biomedical</a:t>
            </a:r>
            <a:endParaRPr lang="fr-FR" sz="1150" b="0" strike="noStrike" spc="-1">
              <a:latin typeface="Arial"/>
            </a:endParaRPr>
          </a:p>
        </p:txBody>
      </p:sp>
      <p:sp>
        <p:nvSpPr>
          <p:cNvPr id="692" name="Line 16"/>
          <p:cNvSpPr/>
          <p:nvPr/>
        </p:nvSpPr>
        <p:spPr>
          <a:xfrm>
            <a:off x="6628680" y="801360"/>
            <a:ext cx="360" cy="2417760"/>
          </a:xfrm>
          <a:prstGeom prst="line">
            <a:avLst/>
          </a:prstGeom>
          <a:ln w="9525">
            <a:solidFill>
              <a:srgbClr val="000000"/>
            </a:solidFill>
            <a:round/>
          </a:ln>
        </p:spPr>
        <p:style>
          <a:lnRef idx="0">
            <a:scrgbClr r="0" g="0" b="0"/>
          </a:lnRef>
          <a:fillRef idx="0">
            <a:scrgbClr r="0" g="0" b="0"/>
          </a:fillRef>
          <a:effectRef idx="0">
            <a:scrgbClr r="0" g="0" b="0"/>
          </a:effectRef>
          <a:fontRef idx="minor"/>
        </p:style>
      </p:sp>
      <p:sp>
        <p:nvSpPr>
          <p:cNvPr id="693" name="Line 17"/>
          <p:cNvSpPr/>
          <p:nvPr/>
        </p:nvSpPr>
        <p:spPr>
          <a:xfrm>
            <a:off x="6628680" y="1006920"/>
            <a:ext cx="308520" cy="36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sp>
        <p:nvSpPr>
          <p:cNvPr id="694" name="Line 18"/>
          <p:cNvSpPr/>
          <p:nvPr/>
        </p:nvSpPr>
        <p:spPr>
          <a:xfrm>
            <a:off x="6628680" y="2721240"/>
            <a:ext cx="308520" cy="360"/>
          </a:xfrm>
          <a:prstGeom prst="line">
            <a:avLst/>
          </a:prstGeom>
          <a:ln w="9525">
            <a:solidFill>
              <a:srgbClr val="000000"/>
            </a:solidFill>
            <a:round/>
            <a:tailEnd type="triangle" w="med" len="med"/>
          </a:ln>
        </p:spPr>
        <p:style>
          <a:lnRef idx="0">
            <a:scrgbClr r="0" g="0" b="0"/>
          </a:lnRef>
          <a:fillRef idx="0">
            <a:scrgbClr r="0" g="0" b="0"/>
          </a:fillRef>
          <a:effectRef idx="0">
            <a:scrgbClr r="0" g="0" b="0"/>
          </a:effectRef>
          <a:fontRef idx="minor"/>
        </p:style>
      </p:sp>
      <p:pic>
        <p:nvPicPr>
          <p:cNvPr id="695" name="Picture 19" descr="j0292020"/>
          <p:cNvPicPr/>
          <p:nvPr/>
        </p:nvPicPr>
        <p:blipFill>
          <a:blip r:embed="rId8"/>
          <a:stretch/>
        </p:blipFill>
        <p:spPr>
          <a:xfrm>
            <a:off x="765360" y="445680"/>
            <a:ext cx="664560" cy="630360"/>
          </a:xfrm>
          <a:prstGeom prst="rect">
            <a:avLst/>
          </a:prstGeom>
          <a:ln w="0">
            <a:noFill/>
          </a:ln>
        </p:spPr>
      </p:pic>
      <p:pic>
        <p:nvPicPr>
          <p:cNvPr id="696" name="Picture 20" descr="j0396734"/>
          <p:cNvPicPr/>
          <p:nvPr/>
        </p:nvPicPr>
        <p:blipFill>
          <a:blip r:embed="rId9"/>
          <a:stretch/>
        </p:blipFill>
        <p:spPr>
          <a:xfrm>
            <a:off x="2720160" y="33840"/>
            <a:ext cx="651960" cy="651960"/>
          </a:xfrm>
          <a:prstGeom prst="rect">
            <a:avLst/>
          </a:prstGeom>
          <a:ln w="0">
            <a:noFill/>
          </a:ln>
        </p:spPr>
      </p:pic>
      <p:pic>
        <p:nvPicPr>
          <p:cNvPr id="697" name="Picture 21" descr="j0396656"/>
          <p:cNvPicPr/>
          <p:nvPr/>
        </p:nvPicPr>
        <p:blipFill>
          <a:blip r:embed="rId10"/>
          <a:stretch/>
        </p:blipFill>
        <p:spPr>
          <a:xfrm>
            <a:off x="3587760" y="342360"/>
            <a:ext cx="520560" cy="424080"/>
          </a:xfrm>
          <a:prstGeom prst="rect">
            <a:avLst/>
          </a:prstGeom>
          <a:ln w="0">
            <a:noFill/>
          </a:ln>
        </p:spPr>
      </p:pic>
      <p:pic>
        <p:nvPicPr>
          <p:cNvPr id="698" name="Picture 22" descr="j0396750"/>
          <p:cNvPicPr/>
          <p:nvPr/>
        </p:nvPicPr>
        <p:blipFill>
          <a:blip r:embed="rId11"/>
          <a:stretch/>
        </p:blipFill>
        <p:spPr>
          <a:xfrm>
            <a:off x="2154600" y="497880"/>
            <a:ext cx="520560" cy="450360"/>
          </a:xfrm>
          <a:prstGeom prst="rect">
            <a:avLst/>
          </a:prstGeom>
          <a:ln w="0">
            <a:noFill/>
          </a:ln>
        </p:spPr>
      </p:pic>
      <p:pic>
        <p:nvPicPr>
          <p:cNvPr id="699" name="Picture 23" descr="j0387150"/>
          <p:cNvPicPr/>
          <p:nvPr/>
        </p:nvPicPr>
        <p:blipFill>
          <a:blip r:embed="rId12"/>
          <a:stretch/>
        </p:blipFill>
        <p:spPr>
          <a:xfrm>
            <a:off x="1537560" y="84960"/>
            <a:ext cx="520560" cy="520560"/>
          </a:xfrm>
          <a:prstGeom prst="rect">
            <a:avLst/>
          </a:prstGeom>
          <a:ln w="0">
            <a:noFill/>
          </a:ln>
        </p:spPr>
      </p:pic>
      <p:grpSp>
        <p:nvGrpSpPr>
          <p:cNvPr id="700" name="Group 24"/>
          <p:cNvGrpSpPr/>
          <p:nvPr/>
        </p:nvGrpSpPr>
        <p:grpSpPr>
          <a:xfrm>
            <a:off x="199440" y="1680480"/>
            <a:ext cx="5296680" cy="2617200"/>
            <a:chOff x="199440" y="1680480"/>
            <a:chExt cx="5296680" cy="2617200"/>
          </a:xfrm>
        </p:grpSpPr>
        <p:sp>
          <p:nvSpPr>
            <p:cNvPr id="701" name="AutoShape 25"/>
            <p:cNvSpPr/>
            <p:nvPr/>
          </p:nvSpPr>
          <p:spPr>
            <a:xfrm>
              <a:off x="3852000" y="2194200"/>
              <a:ext cx="914040" cy="965160"/>
            </a:xfrm>
            <a:prstGeom prst="rect">
              <a:avLst/>
            </a:prstGeom>
            <a:noFill/>
            <a:ln w="0">
              <a:noFill/>
            </a:ln>
          </p:spPr>
          <p:style>
            <a:lnRef idx="0">
              <a:scrgbClr r="0" g="0" b="0"/>
            </a:lnRef>
            <a:fillRef idx="0">
              <a:scrgbClr r="0" g="0" b="0"/>
            </a:fillRef>
            <a:effectRef idx="0">
              <a:scrgbClr r="0" g="0" b="0"/>
            </a:effectRef>
            <a:fontRef idx="minor"/>
          </p:style>
        </p:sp>
        <p:pic>
          <p:nvPicPr>
            <p:cNvPr id="702" name="Picture 26" descr="monde"/>
            <p:cNvPicPr/>
            <p:nvPr/>
          </p:nvPicPr>
          <p:blipFill>
            <a:blip r:embed="rId13"/>
            <a:stretch/>
          </p:blipFill>
          <p:spPr>
            <a:xfrm>
              <a:off x="199440" y="1680480"/>
              <a:ext cx="5296680" cy="2617200"/>
            </a:xfrm>
            <a:prstGeom prst="rect">
              <a:avLst/>
            </a:prstGeom>
            <a:ln w="0">
              <a:noFill/>
            </a:ln>
          </p:spPr>
        </p:pic>
        <p:pic>
          <p:nvPicPr>
            <p:cNvPr id="703" name="Picture 27" descr="j0355037"/>
            <p:cNvPicPr/>
            <p:nvPr/>
          </p:nvPicPr>
          <p:blipFill>
            <a:blip r:embed="rId14"/>
            <a:stretch/>
          </p:blipFill>
          <p:spPr>
            <a:xfrm>
              <a:off x="3924360" y="2772360"/>
              <a:ext cx="258480" cy="200880"/>
            </a:xfrm>
            <a:prstGeom prst="rect">
              <a:avLst/>
            </a:prstGeom>
            <a:ln w="0">
              <a:noFill/>
            </a:ln>
          </p:spPr>
        </p:pic>
        <p:pic>
          <p:nvPicPr>
            <p:cNvPr id="704" name="Picture 28" descr="j0230312"/>
            <p:cNvPicPr/>
            <p:nvPr/>
          </p:nvPicPr>
          <p:blipFill>
            <a:blip r:embed="rId15"/>
            <a:stretch/>
          </p:blipFill>
          <p:spPr>
            <a:xfrm>
              <a:off x="1434600" y="2812320"/>
              <a:ext cx="209880" cy="489960"/>
            </a:xfrm>
            <a:prstGeom prst="rect">
              <a:avLst/>
            </a:prstGeom>
            <a:ln w="0">
              <a:noFill/>
            </a:ln>
          </p:spPr>
        </p:pic>
        <p:pic>
          <p:nvPicPr>
            <p:cNvPr id="705" name="Picture 29" descr="j0230312"/>
            <p:cNvPicPr/>
            <p:nvPr/>
          </p:nvPicPr>
          <p:blipFill>
            <a:blip r:embed="rId15"/>
            <a:stretch/>
          </p:blipFill>
          <p:spPr>
            <a:xfrm>
              <a:off x="1537560" y="2709000"/>
              <a:ext cx="209880" cy="489960"/>
            </a:xfrm>
            <a:prstGeom prst="rect">
              <a:avLst/>
            </a:prstGeom>
            <a:ln w="0">
              <a:noFill/>
            </a:ln>
          </p:spPr>
        </p:pic>
        <p:grpSp>
          <p:nvGrpSpPr>
            <p:cNvPr id="706" name="Group 30"/>
            <p:cNvGrpSpPr/>
            <p:nvPr/>
          </p:nvGrpSpPr>
          <p:grpSpPr>
            <a:xfrm>
              <a:off x="1331280" y="1937880"/>
              <a:ext cx="2935800" cy="1775880"/>
              <a:chOff x="1331280" y="1937880"/>
              <a:chExt cx="2935800" cy="1775880"/>
            </a:xfrm>
          </p:grpSpPr>
          <p:pic>
            <p:nvPicPr>
              <p:cNvPr id="707" name="Picture 31" descr="j0230312"/>
              <p:cNvPicPr/>
              <p:nvPr/>
            </p:nvPicPr>
            <p:blipFill>
              <a:blip r:embed="rId15"/>
              <a:stretch/>
            </p:blipFill>
            <p:spPr>
              <a:xfrm>
                <a:off x="1331280" y="1937880"/>
                <a:ext cx="209880" cy="489960"/>
              </a:xfrm>
              <a:prstGeom prst="rect">
                <a:avLst/>
              </a:prstGeom>
              <a:ln w="0">
                <a:noFill/>
              </a:ln>
            </p:spPr>
          </p:pic>
          <p:pic>
            <p:nvPicPr>
              <p:cNvPr id="708" name="Picture 32" descr="j0230312"/>
              <p:cNvPicPr/>
              <p:nvPr/>
            </p:nvPicPr>
            <p:blipFill>
              <a:blip r:embed="rId15"/>
              <a:stretch/>
            </p:blipFill>
            <p:spPr>
              <a:xfrm>
                <a:off x="3182760" y="1937880"/>
                <a:ext cx="209880" cy="489960"/>
              </a:xfrm>
              <a:prstGeom prst="rect">
                <a:avLst/>
              </a:prstGeom>
              <a:ln w="0">
                <a:noFill/>
              </a:ln>
            </p:spPr>
          </p:pic>
          <p:pic>
            <p:nvPicPr>
              <p:cNvPr id="709" name="Picture 33" descr="j0230312"/>
              <p:cNvPicPr/>
              <p:nvPr/>
            </p:nvPicPr>
            <p:blipFill>
              <a:blip r:embed="rId15"/>
              <a:stretch/>
            </p:blipFill>
            <p:spPr>
              <a:xfrm>
                <a:off x="2771280" y="2195280"/>
                <a:ext cx="209880" cy="489960"/>
              </a:xfrm>
              <a:prstGeom prst="rect">
                <a:avLst/>
              </a:prstGeom>
              <a:ln w="0">
                <a:noFill/>
              </a:ln>
            </p:spPr>
          </p:pic>
          <p:pic>
            <p:nvPicPr>
              <p:cNvPr id="710" name="Picture 34" descr="j0230312"/>
              <p:cNvPicPr/>
              <p:nvPr/>
            </p:nvPicPr>
            <p:blipFill>
              <a:blip r:embed="rId15"/>
              <a:stretch/>
            </p:blipFill>
            <p:spPr>
              <a:xfrm>
                <a:off x="3799800" y="2298600"/>
                <a:ext cx="209880" cy="489960"/>
              </a:xfrm>
              <a:prstGeom prst="rect">
                <a:avLst/>
              </a:prstGeom>
              <a:ln w="0">
                <a:noFill/>
              </a:ln>
            </p:spPr>
          </p:pic>
          <p:pic>
            <p:nvPicPr>
              <p:cNvPr id="711" name="Picture 35" descr="j0230312"/>
              <p:cNvPicPr/>
              <p:nvPr/>
            </p:nvPicPr>
            <p:blipFill>
              <a:blip r:embed="rId15"/>
              <a:stretch/>
            </p:blipFill>
            <p:spPr>
              <a:xfrm>
                <a:off x="2925360" y="2247480"/>
                <a:ext cx="209880" cy="489960"/>
              </a:xfrm>
              <a:prstGeom prst="rect">
                <a:avLst/>
              </a:prstGeom>
              <a:ln w="0">
                <a:noFill/>
              </a:ln>
            </p:spPr>
          </p:pic>
          <p:pic>
            <p:nvPicPr>
              <p:cNvPr id="712" name="Picture 36" descr="j0230312"/>
              <p:cNvPicPr/>
              <p:nvPr/>
            </p:nvPicPr>
            <p:blipFill>
              <a:blip r:embed="rId15"/>
              <a:stretch/>
            </p:blipFill>
            <p:spPr>
              <a:xfrm>
                <a:off x="1485360" y="2247480"/>
                <a:ext cx="209880" cy="489960"/>
              </a:xfrm>
              <a:prstGeom prst="rect">
                <a:avLst/>
              </a:prstGeom>
              <a:ln w="0">
                <a:noFill/>
              </a:ln>
            </p:spPr>
          </p:pic>
          <p:pic>
            <p:nvPicPr>
              <p:cNvPr id="713" name="Picture 37" descr="j0230312"/>
              <p:cNvPicPr/>
              <p:nvPr/>
            </p:nvPicPr>
            <p:blipFill>
              <a:blip r:embed="rId15"/>
              <a:stretch/>
            </p:blipFill>
            <p:spPr>
              <a:xfrm>
                <a:off x="3593520" y="2710080"/>
                <a:ext cx="209880" cy="489960"/>
              </a:xfrm>
              <a:prstGeom prst="rect">
                <a:avLst/>
              </a:prstGeom>
              <a:ln w="0">
                <a:noFill/>
              </a:ln>
            </p:spPr>
          </p:pic>
          <p:pic>
            <p:nvPicPr>
              <p:cNvPr id="714" name="Picture 38" descr="j0230312"/>
              <p:cNvPicPr/>
              <p:nvPr/>
            </p:nvPicPr>
            <p:blipFill>
              <a:blip r:embed="rId15"/>
              <a:stretch/>
            </p:blipFill>
            <p:spPr>
              <a:xfrm>
                <a:off x="4057200" y="2503800"/>
                <a:ext cx="209880" cy="489960"/>
              </a:xfrm>
              <a:prstGeom prst="rect">
                <a:avLst/>
              </a:prstGeom>
              <a:ln w="0">
                <a:noFill/>
              </a:ln>
            </p:spPr>
          </p:pic>
          <p:pic>
            <p:nvPicPr>
              <p:cNvPr id="715" name="Picture 39" descr="j0230312"/>
              <p:cNvPicPr/>
              <p:nvPr/>
            </p:nvPicPr>
            <p:blipFill>
              <a:blip r:embed="rId15"/>
              <a:stretch/>
            </p:blipFill>
            <p:spPr>
              <a:xfrm>
                <a:off x="1845000" y="2247480"/>
                <a:ext cx="209880" cy="489960"/>
              </a:xfrm>
              <a:prstGeom prst="rect">
                <a:avLst/>
              </a:prstGeom>
              <a:ln w="0">
                <a:noFill/>
              </a:ln>
            </p:spPr>
          </p:pic>
          <p:pic>
            <p:nvPicPr>
              <p:cNvPr id="716" name="Picture 40" descr="j0230312"/>
              <p:cNvPicPr/>
              <p:nvPr/>
            </p:nvPicPr>
            <p:blipFill>
              <a:blip r:embed="rId15"/>
              <a:stretch/>
            </p:blipFill>
            <p:spPr>
              <a:xfrm>
                <a:off x="3028680" y="2452680"/>
                <a:ext cx="209880" cy="489960"/>
              </a:xfrm>
              <a:prstGeom prst="rect">
                <a:avLst/>
              </a:prstGeom>
              <a:ln w="0">
                <a:noFill/>
              </a:ln>
            </p:spPr>
          </p:pic>
          <p:pic>
            <p:nvPicPr>
              <p:cNvPr id="717" name="Picture 41" descr="j0230312"/>
              <p:cNvPicPr/>
              <p:nvPr/>
            </p:nvPicPr>
            <p:blipFill>
              <a:blip r:embed="rId15"/>
              <a:stretch/>
            </p:blipFill>
            <p:spPr>
              <a:xfrm>
                <a:off x="1331280" y="2195280"/>
                <a:ext cx="209880" cy="489960"/>
              </a:xfrm>
              <a:prstGeom prst="rect">
                <a:avLst/>
              </a:prstGeom>
              <a:ln w="0">
                <a:noFill/>
              </a:ln>
            </p:spPr>
          </p:pic>
          <p:pic>
            <p:nvPicPr>
              <p:cNvPr id="718" name="Picture 42" descr="j0230312"/>
              <p:cNvPicPr/>
              <p:nvPr/>
            </p:nvPicPr>
            <p:blipFill>
              <a:blip r:embed="rId15"/>
              <a:stretch/>
            </p:blipFill>
            <p:spPr>
              <a:xfrm>
                <a:off x="2513880" y="2144160"/>
                <a:ext cx="209880" cy="489960"/>
              </a:xfrm>
              <a:prstGeom prst="rect">
                <a:avLst/>
              </a:prstGeom>
              <a:ln w="0">
                <a:noFill/>
              </a:ln>
            </p:spPr>
          </p:pic>
          <p:pic>
            <p:nvPicPr>
              <p:cNvPr id="719" name="Picture 43" descr="j0230312"/>
              <p:cNvPicPr/>
              <p:nvPr/>
            </p:nvPicPr>
            <p:blipFill>
              <a:blip r:embed="rId15"/>
              <a:stretch/>
            </p:blipFill>
            <p:spPr>
              <a:xfrm>
                <a:off x="3593520" y="3223800"/>
                <a:ext cx="209880" cy="489960"/>
              </a:xfrm>
              <a:prstGeom prst="rect">
                <a:avLst/>
              </a:prstGeom>
              <a:ln w="0">
                <a:noFill/>
              </a:ln>
            </p:spPr>
          </p:pic>
          <p:pic>
            <p:nvPicPr>
              <p:cNvPr id="720" name="Picture 44" descr="j0230312"/>
              <p:cNvPicPr/>
              <p:nvPr/>
            </p:nvPicPr>
            <p:blipFill>
              <a:blip r:embed="rId15"/>
              <a:stretch/>
            </p:blipFill>
            <p:spPr>
              <a:xfrm>
                <a:off x="3182760" y="2606760"/>
                <a:ext cx="209880" cy="489960"/>
              </a:xfrm>
              <a:prstGeom prst="rect">
                <a:avLst/>
              </a:prstGeom>
              <a:ln w="0">
                <a:noFill/>
              </a:ln>
            </p:spPr>
          </p:pic>
        </p:grpSp>
      </p:grpSp>
      <p:sp>
        <p:nvSpPr>
          <p:cNvPr id="721" name="Text Box 46"/>
          <p:cNvSpPr/>
          <p:nvPr/>
        </p:nvSpPr>
        <p:spPr>
          <a:xfrm>
            <a:off x="5640840" y="1311840"/>
            <a:ext cx="684000" cy="615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150" b="1" strike="noStrike" spc="-1">
                <a:solidFill>
                  <a:srgbClr val="0563C1"/>
                </a:solidFill>
                <a:latin typeface="Comic Sans MS"/>
                <a:ea typeface="DejaVu Sans"/>
              </a:rPr>
              <a:t>Physique </a:t>
            </a:r>
            <a:endParaRPr lang="fr-FR" sz="1150" b="0" strike="noStrike" spc="-1">
              <a:latin typeface="Arial"/>
            </a:endParaRPr>
          </a:p>
          <a:p>
            <a:pPr algn="ctr">
              <a:lnSpc>
                <a:spcPct val="100000"/>
              </a:lnSpc>
            </a:pPr>
            <a:r>
              <a:rPr lang="en-US" sz="1150" b="1" strike="noStrike" spc="-1">
                <a:solidFill>
                  <a:srgbClr val="0563C1"/>
                </a:solidFill>
                <a:latin typeface="Comic Sans MS"/>
                <a:ea typeface="DejaVu Sans"/>
              </a:rPr>
              <a:t>des </a:t>
            </a:r>
            <a:endParaRPr lang="fr-FR" sz="1150" b="0" strike="noStrike" spc="-1">
              <a:latin typeface="Arial"/>
            </a:endParaRPr>
          </a:p>
          <a:p>
            <a:pPr algn="ctr">
              <a:lnSpc>
                <a:spcPct val="100000"/>
              </a:lnSpc>
            </a:pPr>
            <a:r>
              <a:rPr lang="en-US" sz="1150" b="1" strike="noStrike" spc="-1">
                <a:solidFill>
                  <a:srgbClr val="0563C1"/>
                </a:solidFill>
                <a:latin typeface="Comic Sans MS"/>
                <a:ea typeface="DejaVu Sans"/>
              </a:rPr>
              <a:t>particules</a:t>
            </a:r>
            <a:endParaRPr lang="fr-FR" sz="1150" b="0" strike="noStrike" spc="-1">
              <a:latin typeface="Arial"/>
            </a:endParaRPr>
          </a:p>
        </p:txBody>
      </p:sp>
      <p:sp>
        <p:nvSpPr>
          <p:cNvPr id="722" name="Line 47"/>
          <p:cNvSpPr/>
          <p:nvPr/>
        </p:nvSpPr>
        <p:spPr>
          <a:xfrm>
            <a:off x="6372360" y="1577160"/>
            <a:ext cx="256320" cy="360"/>
          </a:xfrm>
          <a:prstGeom prst="line">
            <a:avLst/>
          </a:prstGeom>
          <a:ln w="6350">
            <a:solidFill>
              <a:srgbClr val="000000"/>
            </a:solidFill>
            <a:round/>
            <a:tailEnd type="triangle" w="med" len="med"/>
          </a:ln>
        </p:spPr>
        <p:style>
          <a:lnRef idx="0">
            <a:scrgbClr r="0" g="0" b="0"/>
          </a:lnRef>
          <a:fillRef idx="0">
            <a:scrgbClr r="0" g="0" b="0"/>
          </a:fillRef>
          <a:effectRef idx="0">
            <a:scrgbClr r="0" g="0" b="0"/>
          </a:effectRef>
          <a:fontRef idx="minor"/>
        </p:style>
      </p:sp>
      <p:sp>
        <p:nvSpPr>
          <p:cNvPr id="723" name="Text Box 50"/>
          <p:cNvSpPr/>
          <p:nvPr/>
        </p:nvSpPr>
        <p:spPr>
          <a:xfrm rot="527400">
            <a:off x="251280" y="3722400"/>
            <a:ext cx="2621520" cy="30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714"/>
              </a:spcBef>
            </a:pPr>
            <a:r>
              <a:rPr lang="en-US" sz="1430" b="1" strike="noStrike" spc="-1">
                <a:solidFill>
                  <a:srgbClr val="000000"/>
                </a:solidFill>
                <a:latin typeface="Arial"/>
                <a:ea typeface="DejaVu Sans"/>
              </a:rPr>
              <a:t>Réseaux – web </a:t>
            </a:r>
            <a:endParaRPr lang="fr-FR" sz="1430" b="0" strike="noStrike" spc="-1">
              <a:latin typeface="Arial"/>
            </a:endParaRPr>
          </a:p>
        </p:txBody>
      </p:sp>
      <p:sp>
        <p:nvSpPr>
          <p:cNvPr id="724" name="Line 51"/>
          <p:cNvSpPr/>
          <p:nvPr/>
        </p:nvSpPr>
        <p:spPr>
          <a:xfrm>
            <a:off x="1280160" y="1062360"/>
            <a:ext cx="102960" cy="2062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725" name="Line 52"/>
          <p:cNvSpPr/>
          <p:nvPr/>
        </p:nvSpPr>
        <p:spPr>
          <a:xfrm>
            <a:off x="1742760" y="702720"/>
            <a:ext cx="102960" cy="46260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726" name="Line 53"/>
          <p:cNvSpPr/>
          <p:nvPr/>
        </p:nvSpPr>
        <p:spPr>
          <a:xfrm>
            <a:off x="2360520" y="1011240"/>
            <a:ext cx="360" cy="1540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727" name="Line 54"/>
          <p:cNvSpPr/>
          <p:nvPr/>
        </p:nvSpPr>
        <p:spPr>
          <a:xfrm flipH="1">
            <a:off x="2977560" y="753840"/>
            <a:ext cx="51120" cy="36072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728" name="Line 55"/>
          <p:cNvSpPr/>
          <p:nvPr/>
        </p:nvSpPr>
        <p:spPr>
          <a:xfrm flipH="1">
            <a:off x="3646440" y="806040"/>
            <a:ext cx="154440" cy="359280"/>
          </a:xfrm>
          <a:prstGeom prst="line">
            <a:avLst/>
          </a:prstGeom>
          <a:ln w="9525">
            <a:solidFill>
              <a:srgbClr val="8BC145"/>
            </a:solidFill>
            <a:round/>
            <a:tailEnd type="triangle" w="med" len="med"/>
          </a:ln>
        </p:spPr>
        <p:style>
          <a:lnRef idx="0">
            <a:scrgbClr r="0" g="0" b="0"/>
          </a:lnRef>
          <a:fillRef idx="0">
            <a:scrgbClr r="0" g="0" b="0"/>
          </a:fillRef>
          <a:effectRef idx="0">
            <a:scrgbClr r="0" g="0" b="0"/>
          </a:effectRef>
          <a:fontRef idx="minor"/>
        </p:style>
      </p:sp>
      <p:sp>
        <p:nvSpPr>
          <p:cNvPr id="729" name="Line 56"/>
          <p:cNvSpPr/>
          <p:nvPr/>
        </p:nvSpPr>
        <p:spPr>
          <a:xfrm>
            <a:off x="1229040" y="1473840"/>
            <a:ext cx="101880" cy="4118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730" name="Line 57"/>
          <p:cNvSpPr/>
          <p:nvPr/>
        </p:nvSpPr>
        <p:spPr>
          <a:xfrm flipH="1">
            <a:off x="354600" y="1526040"/>
            <a:ext cx="771120" cy="18518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731" name="Line 58"/>
          <p:cNvSpPr/>
          <p:nvPr/>
        </p:nvSpPr>
        <p:spPr>
          <a:xfrm>
            <a:off x="4109040" y="1268640"/>
            <a:ext cx="1285920" cy="61704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732" name="Line 59"/>
          <p:cNvSpPr/>
          <p:nvPr/>
        </p:nvSpPr>
        <p:spPr>
          <a:xfrm>
            <a:off x="4366440" y="1473840"/>
            <a:ext cx="154440" cy="2315520"/>
          </a:xfrm>
          <a:prstGeom prst="line">
            <a:avLst/>
          </a:prstGeom>
          <a:ln w="9525">
            <a:solidFill>
              <a:srgbClr val="8BC145"/>
            </a:solidFill>
            <a:prstDash val="dash"/>
            <a:round/>
          </a:ln>
        </p:spPr>
        <p:style>
          <a:lnRef idx="0">
            <a:scrgbClr r="0" g="0" b="0"/>
          </a:lnRef>
          <a:fillRef idx="0">
            <a:scrgbClr r="0" g="0" b="0"/>
          </a:fillRef>
          <a:effectRef idx="0">
            <a:scrgbClr r="0" g="0" b="0"/>
          </a:effectRef>
          <a:fontRef idx="minor"/>
        </p:style>
      </p:sp>
      <p:sp>
        <p:nvSpPr>
          <p:cNvPr id="733" name="Oval 60"/>
          <p:cNvSpPr/>
          <p:nvPr/>
        </p:nvSpPr>
        <p:spPr>
          <a:xfrm>
            <a:off x="1126080" y="1165680"/>
            <a:ext cx="3341880" cy="461520"/>
          </a:xfrm>
          <a:prstGeom prst="ellipse">
            <a:avLst/>
          </a:prstGeom>
          <a:solidFill>
            <a:schemeClr val="bg1"/>
          </a:solidFill>
          <a:ln w="9525">
            <a:solidFill>
              <a:srgbClr val="8BC145"/>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n-US" sz="1430" b="0" strike="noStrike" spc="-1">
                <a:solidFill>
                  <a:srgbClr val="000000"/>
                </a:solidFill>
                <a:latin typeface="Comic Sans MS"/>
                <a:ea typeface="DejaVu Sans"/>
              </a:rPr>
              <a:t>Interface utilisateur</a:t>
            </a:r>
            <a:endParaRPr lang="fr-FR" sz="1430" b="0" strike="noStrike" spc="-1">
              <a:latin typeface="Arial"/>
            </a:endParaRPr>
          </a:p>
        </p:txBody>
      </p:sp>
      <p:sp>
        <p:nvSpPr>
          <p:cNvPr id="734" name="Text Box 67"/>
          <p:cNvSpPr/>
          <p:nvPr/>
        </p:nvSpPr>
        <p:spPr>
          <a:xfrm>
            <a:off x="5628960" y="1062360"/>
            <a:ext cx="750240" cy="286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90" b="1" strike="noStrike" spc="-1">
                <a:solidFill>
                  <a:srgbClr val="8BC145"/>
                </a:solidFill>
                <a:latin typeface="Comic Sans MS"/>
                <a:ea typeface="DejaVu Sans"/>
              </a:rPr>
              <a:t>Initiateur</a:t>
            </a:r>
            <a:endParaRPr lang="fr-FR" sz="1290" b="0" strike="noStrike" spc="-1">
              <a:latin typeface="Arial"/>
            </a:endParaRPr>
          </a:p>
        </p:txBody>
      </p:sp>
      <p:sp>
        <p:nvSpPr>
          <p:cNvPr id="735" name="AutoShape 71"/>
          <p:cNvSpPr/>
          <p:nvPr/>
        </p:nvSpPr>
        <p:spPr>
          <a:xfrm rot="5400000" flipV="1">
            <a:off x="6474240" y="4149360"/>
            <a:ext cx="462600" cy="153000"/>
          </a:xfrm>
          <a:prstGeom prst="leftArrow">
            <a:avLst>
              <a:gd name="adj1" fmla="val 50000"/>
              <a:gd name="adj2" fmla="val 75184"/>
            </a:avLst>
          </a:prstGeom>
          <a:solidFill>
            <a:schemeClr val="accent2"/>
          </a:solidFill>
          <a:ln w="9525">
            <a:solidFill>
              <a:srgbClr val="8BC145"/>
            </a:solidFill>
            <a:miter/>
          </a:ln>
        </p:spPr>
        <p:style>
          <a:lnRef idx="0">
            <a:scrgbClr r="0" g="0" b="0"/>
          </a:lnRef>
          <a:fillRef idx="0">
            <a:scrgbClr r="0" g="0" b="0"/>
          </a:fillRef>
          <a:effectRef idx="0">
            <a:scrgbClr r="0" g="0" b="0"/>
          </a:effectRef>
          <a:fontRef idx="minor"/>
        </p:style>
      </p:sp>
      <p:sp>
        <p:nvSpPr>
          <p:cNvPr id="736" name="Text Box 72"/>
          <p:cNvSpPr/>
          <p:nvPr/>
        </p:nvSpPr>
        <p:spPr>
          <a:xfrm>
            <a:off x="3389400" y="4663800"/>
            <a:ext cx="5450760" cy="1316880"/>
          </a:xfrm>
          <a:prstGeom prst="rect">
            <a:avLst/>
          </a:prstGeom>
          <a:noFill/>
          <a:ln w="19050">
            <a:solidFill>
              <a:srgbClr val="8BC145"/>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182520" indent="-181440">
              <a:lnSpc>
                <a:spcPct val="100000"/>
              </a:lnSpc>
              <a:tabLst>
                <a:tab pos="0" algn="l"/>
              </a:tabLst>
            </a:pPr>
            <a:r>
              <a:rPr lang="en-US" sz="1150" b="0" strike="noStrike" spc="-1">
                <a:solidFill>
                  <a:srgbClr val="000000"/>
                </a:solidFill>
                <a:latin typeface="Arial"/>
                <a:ea typeface="DejaVu Sans"/>
              </a:rPr>
              <a:t>Cette infrastructure a ete créée a l’initiative des chercheurs en physique des particules.</a:t>
            </a:r>
            <a:endParaRPr lang="fr-FR" sz="1150" b="0" strike="noStrike" spc="-1">
              <a:latin typeface="Arial"/>
            </a:endParaRPr>
          </a:p>
          <a:p>
            <a:pPr marL="182520" indent="-181440">
              <a:lnSpc>
                <a:spcPct val="100000"/>
              </a:lnSpc>
              <a:tabLst>
                <a:tab pos="0" algn="l"/>
              </a:tabLst>
            </a:pPr>
            <a:r>
              <a:rPr lang="en-US" sz="1150" b="0" strike="noStrike" spc="-1">
                <a:solidFill>
                  <a:srgbClr val="000000"/>
                </a:solidFill>
                <a:latin typeface="Arial"/>
                <a:ea typeface="DejaVu Sans"/>
              </a:rPr>
              <a:t>Mais elle connait aujourd’hui plusieurs domaines d’application. Par exemple :</a:t>
            </a:r>
            <a:endParaRPr lang="fr-FR" sz="1150" b="0" strike="noStrike" spc="-1">
              <a:latin typeface="Arial"/>
            </a:endParaRPr>
          </a:p>
          <a:p>
            <a:pPr marL="182520" indent="-181440">
              <a:lnSpc>
                <a:spcPct val="100000"/>
              </a:lnSpc>
              <a:buClr>
                <a:srgbClr val="000000"/>
              </a:buClr>
              <a:buFont typeface="Symbol"/>
              <a:buChar char=""/>
              <a:tabLst>
                <a:tab pos="0" algn="l"/>
              </a:tabLst>
            </a:pPr>
            <a:r>
              <a:rPr lang="en-US" sz="1150" b="0" strike="noStrike" spc="-1">
                <a:solidFill>
                  <a:srgbClr val="000000"/>
                </a:solidFill>
                <a:latin typeface="Arial"/>
                <a:ea typeface="DejaVu Sans"/>
              </a:rPr>
              <a:t>les sciences de la Terre : besoin ponctuel de grande puissance de calcul pour modeliser un tremblement de terre ou prevoir un tsunami</a:t>
            </a:r>
            <a:endParaRPr lang="fr-FR" sz="1150" b="0" strike="noStrike" spc="-1">
              <a:latin typeface="Arial"/>
            </a:endParaRPr>
          </a:p>
          <a:p>
            <a:pPr marL="182520" indent="-181440">
              <a:lnSpc>
                <a:spcPct val="100000"/>
              </a:lnSpc>
              <a:buClr>
                <a:srgbClr val="000000"/>
              </a:buClr>
              <a:buFont typeface="Symbol"/>
              <a:buChar char=""/>
              <a:tabLst>
                <a:tab pos="0" algn="l"/>
              </a:tabLst>
            </a:pPr>
            <a:r>
              <a:rPr lang="en-US" sz="1150" b="0" strike="noStrike" spc="-1">
                <a:solidFill>
                  <a:srgbClr val="000000"/>
                </a:solidFill>
                <a:latin typeface="Arial"/>
                <a:ea typeface="DejaVu Sans"/>
              </a:rPr>
              <a:t>biomedical : decodage du genome humain - recherche d’un vaccin contre la grippe aviaire</a:t>
            </a:r>
            <a:endParaRPr lang="fr-FR" sz="115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ZoneTexte 1"/>
          <p:cNvSpPr/>
          <p:nvPr/>
        </p:nvSpPr>
        <p:spPr>
          <a:xfrm>
            <a:off x="-173880" y="188640"/>
            <a:ext cx="7193520" cy="161820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3400" b="0" strike="noStrike" spc="-1">
                <a:solidFill>
                  <a:srgbClr val="699331"/>
                </a:solidFill>
                <a:latin typeface="Calibri Light"/>
                <a:ea typeface="DejaVu Sans"/>
              </a:rPr>
              <a:t>Le CERN et le projet LHC</a:t>
            </a:r>
            <a:endParaRPr lang="fr-FR" sz="3400" b="0" strike="noStrike" spc="-1">
              <a:latin typeface="Arial"/>
            </a:endParaRPr>
          </a:p>
          <a:p>
            <a:pPr>
              <a:lnSpc>
                <a:spcPct val="100000"/>
              </a:lnSpc>
            </a:pPr>
            <a:endParaRPr lang="fr-FR" sz="3400" b="0" strike="noStrike" spc="-1">
              <a:latin typeface="Arial"/>
            </a:endParaRPr>
          </a:p>
          <a:p>
            <a:pPr algn="ctr">
              <a:lnSpc>
                <a:spcPct val="100000"/>
              </a:lnSpc>
            </a:pPr>
            <a:r>
              <a:rPr lang="en-US" sz="3400" b="0" strike="noStrike" spc="-1">
                <a:solidFill>
                  <a:srgbClr val="699331"/>
                </a:solidFill>
                <a:latin typeface="Calibri Light"/>
                <a:ea typeface="DejaVu Sans"/>
              </a:rPr>
              <a:t>La grille de calcul EGI</a:t>
            </a:r>
            <a:endParaRPr lang="fr-FR" sz="3400" b="0" strike="noStrike" spc="-1">
              <a:latin typeface="Arial"/>
            </a:endParaRPr>
          </a:p>
        </p:txBody>
      </p:sp>
      <p:sp>
        <p:nvSpPr>
          <p:cNvPr id="738" name="Rectangle 2"/>
          <p:cNvSpPr/>
          <p:nvPr/>
        </p:nvSpPr>
        <p:spPr>
          <a:xfrm>
            <a:off x="0" y="2115360"/>
            <a:ext cx="9142920" cy="151920"/>
          </a:xfrm>
          <a:prstGeom prst="rect">
            <a:avLst/>
          </a:prstGeom>
          <a:gradFill rotWithShape="0">
            <a:gsLst>
              <a:gs pos="0">
                <a:srgbClr val="B9DA8F"/>
              </a:gs>
              <a:gs pos="100000">
                <a:srgbClr val="C1C9D6"/>
              </a:gs>
            </a:gsLst>
            <a:lin ang="8100000"/>
          </a:gradFill>
          <a:ln w="9525">
            <a:noFill/>
          </a:ln>
        </p:spPr>
        <p:style>
          <a:lnRef idx="0">
            <a:scrgbClr r="0" g="0" b="0"/>
          </a:lnRef>
          <a:fillRef idx="0">
            <a:scrgbClr r="0" g="0" b="0"/>
          </a:fillRef>
          <a:effectRef idx="0">
            <a:scrgbClr r="0" g="0" b="0"/>
          </a:effectRef>
          <a:fontRef idx="minor"/>
        </p:style>
      </p:sp>
      <p:pic>
        <p:nvPicPr>
          <p:cNvPr id="739" name="Picture 2" descr="Logo"/>
          <p:cNvPicPr/>
          <p:nvPr/>
        </p:nvPicPr>
        <p:blipFill>
          <a:blip r:embed="rId2"/>
          <a:stretch/>
        </p:blipFill>
        <p:spPr>
          <a:xfrm>
            <a:off x="7020000" y="384480"/>
            <a:ext cx="1415160" cy="1415160"/>
          </a:xfrm>
          <a:prstGeom prst="rect">
            <a:avLst/>
          </a:prstGeom>
          <a:ln w="0">
            <a:noFill/>
          </a:ln>
        </p:spPr>
      </p:pic>
      <p:sp>
        <p:nvSpPr>
          <p:cNvPr id="740" name="Rectangle 3"/>
          <p:cNvSpPr/>
          <p:nvPr/>
        </p:nvSpPr>
        <p:spPr>
          <a:xfrm>
            <a:off x="179640" y="2709000"/>
            <a:ext cx="856800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L’infrastructure EGI rassemble environ 350 sites, répartis dans 56 pays, interconnectés pour former une infrastructure de grille intégrée, sécurisée et fiable qui fournit à plus de 40000 utilisateurs dans le monde entier les ressources indispensables pour relever les défis du traitement de données à haut débit.</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La grande majorité des logiciels déployés sur la grille sont des logiciels libres.</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France Grilles représente la France au sein de l’</a:t>
            </a:r>
            <a:r>
              <a:rPr lang="fr-FR" sz="1800" b="0" u="sng" strike="noStrike" spc="-1">
                <a:solidFill>
                  <a:srgbClr val="0563C1"/>
                </a:solidFill>
                <a:uFillTx/>
                <a:latin typeface="Arial"/>
                <a:ea typeface="DejaVu Sans"/>
                <a:hlinkClick r:id="rId3"/>
              </a:rPr>
              <a:t>Initiative de Grille Européenne EGI. </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Membre cotisant de l’association </a:t>
            </a:r>
            <a:r>
              <a:rPr lang="fr-FR" sz="1800" b="0" u="sng" strike="noStrike" spc="-1">
                <a:solidFill>
                  <a:srgbClr val="0563C1"/>
                </a:solidFill>
                <a:uFillTx/>
                <a:latin typeface="Arial"/>
                <a:ea typeface="DejaVu Sans"/>
                <a:hlinkClick r:id="rId3"/>
              </a:rPr>
              <a:t>EGI.eu</a:t>
            </a:r>
            <a:r>
              <a:rPr lang="fr-FR" sz="1800" b="0" strike="noStrike" spc="-1">
                <a:solidFill>
                  <a:srgbClr val="000000"/>
                </a:solidFill>
                <a:latin typeface="Arial"/>
                <a:ea typeface="DejaVu Sans"/>
              </a:rPr>
              <a:t>, France Grilles siège au Conseil d’</a:t>
            </a:r>
            <a:r>
              <a:rPr lang="fr-FR" sz="1800" b="0" u="sng" strike="noStrike" spc="-1">
                <a:solidFill>
                  <a:srgbClr val="0563C1"/>
                </a:solidFill>
                <a:uFillTx/>
                <a:latin typeface="Arial"/>
                <a:ea typeface="DejaVu Sans"/>
                <a:hlinkClick r:id="rId3"/>
              </a:rPr>
              <a:t>EGI</a:t>
            </a:r>
            <a:r>
              <a:rPr lang="fr-FR" sz="1800" b="0" strike="noStrike" spc="-1">
                <a:solidFill>
                  <a:srgbClr val="000000"/>
                </a:solidFill>
                <a:latin typeface="Arial"/>
                <a:ea typeface="DejaVu Sans"/>
              </a:rPr>
              <a:t>.</a:t>
            </a: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Rectangle 2"/>
          <p:cNvSpPr/>
          <p:nvPr/>
        </p:nvSpPr>
        <p:spPr>
          <a:xfrm>
            <a:off x="650520" y="1700280"/>
            <a:ext cx="5829120" cy="411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520">
              <a:lnSpc>
                <a:spcPct val="90000"/>
              </a:lnSpc>
              <a:spcBef>
                <a:spcPts val="1001"/>
              </a:spcBef>
              <a:tabLst>
                <a:tab pos="0" algn="l"/>
              </a:tabLst>
            </a:pPr>
            <a:r>
              <a:rPr lang="fr-FR" sz="2800" b="0" strike="noStrike" spc="-1">
                <a:solidFill>
                  <a:srgbClr val="000000"/>
                </a:solidFill>
                <a:latin typeface="Calibri"/>
                <a:ea typeface="DejaVu Sans"/>
              </a:rPr>
              <a:t>	</a:t>
            </a:r>
            <a:r>
              <a:rPr lang="fr-FR" sz="2800" b="1" strike="noStrike" spc="-1">
                <a:solidFill>
                  <a:srgbClr val="000000"/>
                </a:solidFill>
                <a:latin typeface="Calibri"/>
                <a:ea typeface="DejaVu Sans"/>
              </a:rPr>
              <a:t>La Grille</a:t>
            </a:r>
            <a:r>
              <a:rPr lang="fr-FR" sz="2800" b="0" strike="noStrike" spc="-1">
                <a:solidFill>
                  <a:srgbClr val="000000"/>
                </a:solidFill>
                <a:latin typeface="Calibri"/>
                <a:ea typeface="DejaVu Sans"/>
              </a:rPr>
              <a:t> </a:t>
            </a:r>
            <a:endParaRPr lang="fr-FR" sz="2800" b="0" strike="noStrike" spc="-1">
              <a:latin typeface="Arial"/>
            </a:endParaRPr>
          </a:p>
          <a:p>
            <a:pPr marL="228600" indent="-227520">
              <a:lnSpc>
                <a:spcPct val="90000"/>
              </a:lnSpc>
              <a:spcBef>
                <a:spcPts val="1001"/>
              </a:spcBef>
              <a:tabLst>
                <a:tab pos="0" algn="l"/>
              </a:tabLst>
            </a:pPr>
            <a:endParaRPr lang="fr-FR" sz="2800" b="0" strike="noStrike" spc="-1">
              <a:latin typeface="Arial"/>
            </a:endParaRPr>
          </a:p>
          <a:p>
            <a:pPr marL="228600" indent="-227520">
              <a:lnSpc>
                <a:spcPct val="90000"/>
              </a:lnSpc>
              <a:spcBef>
                <a:spcPts val="1001"/>
              </a:spcBef>
              <a:tabLst>
                <a:tab pos="0" algn="l"/>
              </a:tabLst>
            </a:pPr>
            <a:r>
              <a:rPr lang="fr-FR" sz="2800" b="0" strike="noStrike" spc="-1">
                <a:solidFill>
                  <a:srgbClr val="000000"/>
                </a:solidFill>
                <a:latin typeface="Arial"/>
                <a:ea typeface="DejaVu Sans"/>
              </a:rPr>
              <a:t>	</a:t>
            </a:r>
            <a:r>
              <a:rPr lang="fr-FR" sz="2800" b="0" strike="noStrike" spc="-1">
                <a:solidFill>
                  <a:srgbClr val="000000"/>
                </a:solidFill>
                <a:latin typeface="Calibri"/>
                <a:ea typeface="DejaVu Sans"/>
              </a:rPr>
              <a:t>L'enjeu est de partager à grande échelle, via un réseau à très haut débit, des ressources informatiques et des données, en proposant à l'utilisateur un accès transparent et aisé à des moyens de calcul et de stockage intensifs distants</a:t>
            </a:r>
            <a:r>
              <a:rPr lang="fr-FR" sz="2800" b="0" strike="noStrike" spc="-1">
                <a:solidFill>
                  <a:srgbClr val="000000"/>
                </a:solidFill>
                <a:latin typeface="Arial"/>
                <a:ea typeface="DejaVu Sans"/>
              </a:rPr>
              <a:t>. </a:t>
            </a:r>
            <a:endParaRPr lang="fr-FR" sz="2800" b="0" strike="noStrike" spc="-1">
              <a:latin typeface="Arial"/>
            </a:endParaRPr>
          </a:p>
        </p:txBody>
      </p:sp>
      <p:sp>
        <p:nvSpPr>
          <p:cNvPr id="742" name="Text Box 3"/>
          <p:cNvSpPr/>
          <p:nvPr/>
        </p:nvSpPr>
        <p:spPr>
          <a:xfrm>
            <a:off x="142920" y="214200"/>
            <a:ext cx="6628320" cy="94284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009999"/>
                </a:solidFill>
                <a:latin typeface="Arial"/>
                <a:ea typeface="DejaVu Sans"/>
              </a:rPr>
              <a:t>Le mésocentre MUST ouvert sur la Grille européenne EGI</a:t>
            </a:r>
            <a:endParaRPr lang="fr-FR" sz="2800" b="0" strike="noStrike" spc="-1">
              <a:latin typeface="Arial"/>
            </a:endParaRPr>
          </a:p>
        </p:txBody>
      </p:sp>
      <p:pic>
        <p:nvPicPr>
          <p:cNvPr id="743" name="Picture 2" descr="\\Lappfile2\informatique\MUST\Présentations\LogoMUST.jpg"/>
          <p:cNvPicPr/>
          <p:nvPr/>
        </p:nvPicPr>
        <p:blipFill>
          <a:blip r:embed="rId2"/>
          <a:stretch/>
        </p:blipFill>
        <p:spPr>
          <a:xfrm>
            <a:off x="8100000" y="360000"/>
            <a:ext cx="713160" cy="1034280"/>
          </a:xfrm>
          <a:prstGeom prst="rect">
            <a:avLst/>
          </a:prstGeom>
          <a:ln w="0">
            <a:noFill/>
          </a:ln>
        </p:spPr>
      </p:pic>
      <p:pic>
        <p:nvPicPr>
          <p:cNvPr id="744" name="Picture 2" descr="\\Lappfile2\informatique\MUST\Présentations\Photothèque_Must\Must 1.jpg"/>
          <p:cNvPicPr/>
          <p:nvPr/>
        </p:nvPicPr>
        <p:blipFill>
          <a:blip r:embed="rId3"/>
          <a:stretch/>
        </p:blipFill>
        <p:spPr>
          <a:xfrm>
            <a:off x="6480000" y="2701440"/>
            <a:ext cx="1799640" cy="2698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ext Box 2"/>
          <p:cNvSpPr/>
          <p:nvPr/>
        </p:nvSpPr>
        <p:spPr>
          <a:xfrm>
            <a:off x="533520" y="0"/>
            <a:ext cx="7999920" cy="57708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200" b="0" strike="noStrike" spc="-1">
                <a:solidFill>
                  <a:srgbClr val="FF0000"/>
                </a:solidFill>
                <a:latin typeface="Comic Sans MS"/>
                <a:ea typeface="DejaVu Sans"/>
              </a:rPr>
              <a:t>Définition</a:t>
            </a:r>
            <a:endParaRPr lang="fr-FR" sz="3200" b="0" strike="noStrike" spc="-1">
              <a:latin typeface="Arial"/>
            </a:endParaRPr>
          </a:p>
        </p:txBody>
      </p:sp>
      <p:sp>
        <p:nvSpPr>
          <p:cNvPr id="746" name="Text Box 4"/>
          <p:cNvSpPr/>
          <p:nvPr/>
        </p:nvSpPr>
        <p:spPr>
          <a:xfrm>
            <a:off x="136440" y="6365880"/>
            <a:ext cx="183600" cy="368280"/>
          </a:xfrm>
          <a:prstGeom prst="rect">
            <a:avLst/>
          </a:prstGeom>
          <a:noFill/>
          <a:ln w="9525">
            <a:noFill/>
          </a:ln>
        </p:spPr>
        <p:style>
          <a:lnRef idx="0">
            <a:scrgbClr r="0" g="0" b="0"/>
          </a:lnRef>
          <a:fillRef idx="0">
            <a:scrgbClr r="0" g="0" b="0"/>
          </a:fillRef>
          <a:effectRef idx="0">
            <a:scrgbClr r="0" g="0" b="0"/>
          </a:effectRef>
          <a:fontRef idx="minor"/>
        </p:style>
      </p:sp>
      <p:sp>
        <p:nvSpPr>
          <p:cNvPr id="747" name="Text Box 5"/>
          <p:cNvSpPr/>
          <p:nvPr/>
        </p:nvSpPr>
        <p:spPr>
          <a:xfrm>
            <a:off x="0" y="380880"/>
            <a:ext cx="8228520" cy="25059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spcBef>
                <a:spcPts val="601"/>
              </a:spcBef>
            </a:pPr>
            <a:endParaRPr lang="fr-FR" sz="1800" b="0" strike="noStrike" spc="-1">
              <a:latin typeface="Arial"/>
            </a:endParaRPr>
          </a:p>
          <a:p>
            <a:pPr algn="r">
              <a:lnSpc>
                <a:spcPct val="100000"/>
              </a:lnSpc>
              <a:spcBef>
                <a:spcPts val="601"/>
              </a:spcBef>
            </a:pPr>
            <a:endParaRPr lang="fr-FR" sz="1800" b="0" strike="noStrike" spc="-1">
              <a:latin typeface="Arial"/>
            </a:endParaRPr>
          </a:p>
          <a:p>
            <a:pPr algn="r">
              <a:lnSpc>
                <a:spcPct val="100000"/>
              </a:lnSpc>
              <a:spcBef>
                <a:spcPts val="601"/>
              </a:spcBef>
            </a:pPr>
            <a:endParaRPr lang="fr-FR" sz="1800" b="0" strike="noStrike" spc="-1">
              <a:latin typeface="Arial"/>
            </a:endParaRPr>
          </a:p>
          <a:p>
            <a:pPr algn="r">
              <a:lnSpc>
                <a:spcPct val="100000"/>
              </a:lnSpc>
              <a:spcBef>
                <a:spcPts val="601"/>
              </a:spcBef>
            </a:pPr>
            <a:endParaRPr lang="fr-FR" sz="1800" b="0" strike="noStrike" spc="-1">
              <a:latin typeface="Arial"/>
            </a:endParaRPr>
          </a:p>
          <a:p>
            <a:pPr algn="r">
              <a:lnSpc>
                <a:spcPct val="100000"/>
              </a:lnSpc>
              <a:spcBef>
                <a:spcPts val="601"/>
              </a:spcBef>
            </a:pPr>
            <a:endParaRPr lang="fr-FR" sz="1800" b="0" strike="noStrike" spc="-1">
              <a:latin typeface="Arial"/>
            </a:endParaRPr>
          </a:p>
          <a:p>
            <a:pPr algn="r">
              <a:lnSpc>
                <a:spcPct val="100000"/>
              </a:lnSpc>
              <a:spcBef>
                <a:spcPts val="601"/>
              </a:spcBef>
            </a:pPr>
            <a:endParaRPr lang="fr-FR" sz="1800" b="0" strike="noStrike" spc="-1">
              <a:latin typeface="Arial"/>
            </a:endParaRPr>
          </a:p>
          <a:p>
            <a:pPr algn="r">
              <a:lnSpc>
                <a:spcPct val="100000"/>
              </a:lnSpc>
              <a:spcBef>
                <a:spcPts val="901"/>
              </a:spcBef>
            </a:pPr>
            <a:endParaRPr lang="fr-FR" sz="1800" b="0" strike="noStrike" spc="-1">
              <a:latin typeface="Arial"/>
            </a:endParaRPr>
          </a:p>
        </p:txBody>
      </p:sp>
      <p:sp>
        <p:nvSpPr>
          <p:cNvPr id="748" name="Text Box 6"/>
          <p:cNvSpPr/>
          <p:nvPr/>
        </p:nvSpPr>
        <p:spPr>
          <a:xfrm>
            <a:off x="250560" y="1127160"/>
            <a:ext cx="1958040" cy="368280"/>
          </a:xfrm>
          <a:prstGeom prst="rect">
            <a:avLst/>
          </a:prstGeom>
          <a:noFill/>
          <a:ln w="9525">
            <a:noFill/>
          </a:ln>
        </p:spPr>
        <p:style>
          <a:lnRef idx="0">
            <a:scrgbClr r="0" g="0" b="0"/>
          </a:lnRef>
          <a:fillRef idx="0">
            <a:scrgbClr r="0" g="0" b="0"/>
          </a:fillRef>
          <a:effectRef idx="0">
            <a:scrgbClr r="0" g="0" b="0"/>
          </a:effectRef>
          <a:fontRef idx="minor"/>
        </p:style>
      </p:sp>
      <p:sp>
        <p:nvSpPr>
          <p:cNvPr id="749" name="Text Box 7"/>
          <p:cNvSpPr/>
          <p:nvPr/>
        </p:nvSpPr>
        <p:spPr>
          <a:xfrm>
            <a:off x="380880" y="762120"/>
            <a:ext cx="8228520" cy="368280"/>
          </a:xfrm>
          <a:prstGeom prst="rect">
            <a:avLst/>
          </a:prstGeom>
          <a:noFill/>
          <a:ln w="9525">
            <a:noFill/>
          </a:ln>
        </p:spPr>
        <p:style>
          <a:lnRef idx="0">
            <a:scrgbClr r="0" g="0" b="0"/>
          </a:lnRef>
          <a:fillRef idx="0">
            <a:scrgbClr r="0" g="0" b="0"/>
          </a:fillRef>
          <a:effectRef idx="0">
            <a:scrgbClr r="0" g="0" b="0"/>
          </a:effectRef>
          <a:fontRef idx="minor"/>
        </p:style>
      </p:sp>
      <p:sp>
        <p:nvSpPr>
          <p:cNvPr id="750" name="Text Box 8"/>
          <p:cNvSpPr/>
          <p:nvPr/>
        </p:nvSpPr>
        <p:spPr>
          <a:xfrm>
            <a:off x="421920" y="990720"/>
            <a:ext cx="8152200" cy="417816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marL="225360" indent="-224280">
              <a:lnSpc>
                <a:spcPct val="100000"/>
              </a:lnSpc>
              <a:spcBef>
                <a:spcPts val="1400"/>
              </a:spcBef>
              <a:tabLst>
                <a:tab pos="0" algn="l"/>
              </a:tabLst>
            </a:pPr>
            <a:r>
              <a:rPr lang="fr-FR" sz="2800" b="0" strike="noStrike" spc="-1">
                <a:solidFill>
                  <a:srgbClr val="000000"/>
                </a:solidFill>
                <a:latin typeface="Arial"/>
                <a:ea typeface="DejaVu Sans"/>
              </a:rPr>
              <a:t>La grille est un super centre de calcul</a:t>
            </a:r>
            <a:endParaRPr lang="fr-FR" sz="2800" b="0" strike="noStrike" spc="-1">
              <a:latin typeface="Arial"/>
            </a:endParaRPr>
          </a:p>
          <a:p>
            <a:pPr marL="225360" indent="-224280">
              <a:lnSpc>
                <a:spcPct val="100000"/>
              </a:lnSpc>
              <a:spcBef>
                <a:spcPts val="1400"/>
              </a:spcBef>
              <a:buClr>
                <a:srgbClr val="8BC145"/>
              </a:buClr>
              <a:buFont typeface="Arial"/>
              <a:buChar char="•"/>
              <a:tabLst>
                <a:tab pos="0" algn="l"/>
              </a:tabLst>
            </a:pPr>
            <a:r>
              <a:rPr lang="fr-FR" sz="2800" b="0" strike="noStrike" spc="-1">
                <a:solidFill>
                  <a:srgbClr val="8BC145"/>
                </a:solidFill>
                <a:latin typeface="Arial"/>
                <a:ea typeface="DejaVu Sans"/>
              </a:rPr>
              <a:t> </a:t>
            </a:r>
            <a:r>
              <a:rPr lang="fr-FR" sz="2800" b="0" strike="noStrike" spc="-1">
                <a:solidFill>
                  <a:srgbClr val="000000"/>
                </a:solidFill>
                <a:latin typeface="Arial"/>
                <a:ea typeface="DejaVu Sans"/>
              </a:rPr>
              <a:t>On peut comparer la grille à la prise de courant qui fournit la puissance sans que nous nous préoccupions de savoir où et comment elle a été produite</a:t>
            </a:r>
            <a:endParaRPr lang="fr-FR" sz="2800" b="0" strike="noStrike" spc="-1">
              <a:latin typeface="Arial"/>
            </a:endParaRPr>
          </a:p>
          <a:p>
            <a:pPr marL="225360" indent="-224280">
              <a:lnSpc>
                <a:spcPct val="100000"/>
              </a:lnSpc>
              <a:spcBef>
                <a:spcPts val="561"/>
              </a:spcBef>
              <a:buClr>
                <a:srgbClr val="8BC145"/>
              </a:buClr>
              <a:buFont typeface="Arial"/>
              <a:buChar char="•"/>
              <a:tabLst>
                <a:tab pos="0" algn="l"/>
              </a:tabLst>
            </a:pPr>
            <a:r>
              <a:rPr lang="fr-FR" sz="2800" b="0" strike="noStrike" spc="-1">
                <a:solidFill>
                  <a:srgbClr val="000000"/>
                </a:solidFill>
                <a:latin typeface="Arial"/>
                <a:ea typeface="DejaVu Sans"/>
              </a:rPr>
              <a:t> C’est une prise qui fournit à l’utilisateur la puissance de calcul et la capacité de stockage dont il a besoin, sans qu’il ait à se préoccuper de l’endroit où les services sont installés</a:t>
            </a:r>
            <a:endParaRPr lang="fr-FR"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Rectangle 6"/>
          <p:cNvSpPr/>
          <p:nvPr/>
        </p:nvSpPr>
        <p:spPr>
          <a:xfrm>
            <a:off x="1428840" y="428760"/>
            <a:ext cx="5410800" cy="456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fr-FR" sz="2800" b="0" strike="noStrike" spc="-1">
                <a:solidFill>
                  <a:srgbClr val="009999"/>
                </a:solidFill>
                <a:latin typeface="Arial Unicode MS"/>
                <a:ea typeface="DejaVu Sans"/>
              </a:rPr>
              <a:t>Le projet grille au LAPP </a:t>
            </a:r>
            <a:endParaRPr lang="fr-FR" sz="2800" b="0" strike="noStrike" spc="-1">
              <a:latin typeface="Arial"/>
            </a:endParaRPr>
          </a:p>
        </p:txBody>
      </p:sp>
      <p:sp>
        <p:nvSpPr>
          <p:cNvPr id="752" name="Espace réservé du contenu 2"/>
          <p:cNvSpPr/>
          <p:nvPr/>
        </p:nvSpPr>
        <p:spPr>
          <a:xfrm>
            <a:off x="1285920" y="1600200"/>
            <a:ext cx="7399800" cy="452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nSpc>
                <a:spcPct val="100000"/>
              </a:lnSpc>
              <a:spcBef>
                <a:spcPts val="561"/>
              </a:spcBef>
              <a:buClr>
                <a:srgbClr val="000000"/>
              </a:buClr>
              <a:buFont typeface="Arial"/>
              <a:buChar char="•"/>
            </a:pPr>
            <a:r>
              <a:rPr lang="fr-FR" sz="2800" b="0" strike="noStrike" spc="-1">
                <a:solidFill>
                  <a:srgbClr val="000000"/>
                </a:solidFill>
                <a:latin typeface="Calibri"/>
                <a:ea typeface="DejaVu Sans"/>
              </a:rPr>
              <a:t>Mésocentre de calcul et de stockage pour l’Université Savoie Mont Blanc, nœud Tier2 pour ATLAS et LHCb ouvert sur la grille EGI </a:t>
            </a:r>
            <a:endParaRPr lang="fr-FR" sz="2800" b="0" strike="noStrike" spc="-1">
              <a:latin typeface="Arial"/>
            </a:endParaRPr>
          </a:p>
          <a:p>
            <a:pPr marL="743040" lvl="1" indent="-284760">
              <a:lnSpc>
                <a:spcPct val="100000"/>
              </a:lnSpc>
              <a:spcBef>
                <a:spcPts val="400"/>
              </a:spcBef>
              <a:buClr>
                <a:srgbClr val="000000"/>
              </a:buClr>
              <a:buFont typeface="Arial"/>
              <a:buChar char="–"/>
            </a:pPr>
            <a:r>
              <a:rPr lang="fr-FR" sz="2000" b="0" strike="noStrike" spc="-1">
                <a:solidFill>
                  <a:srgbClr val="000000"/>
                </a:solidFill>
                <a:latin typeface="Calibri"/>
                <a:ea typeface="DejaVu Sans"/>
              </a:rPr>
              <a:t>10 laboratoires de l’université de Savoie en sont membres (75% des chercheurs scientifiques de l’Université)</a:t>
            </a:r>
            <a:endParaRPr lang="fr-FR" sz="2000" b="0" strike="noStrike" spc="-1">
              <a:latin typeface="Arial"/>
            </a:endParaRPr>
          </a:p>
          <a:p>
            <a:pPr marL="743040" lvl="1" indent="-284760">
              <a:lnSpc>
                <a:spcPct val="100000"/>
              </a:lnSpc>
              <a:spcBef>
                <a:spcPts val="400"/>
              </a:spcBef>
              <a:buClr>
                <a:srgbClr val="000000"/>
              </a:buClr>
              <a:buFont typeface="Arial"/>
              <a:buChar char="–"/>
            </a:pPr>
            <a:r>
              <a:rPr lang="fr-FR" sz="2000" b="0" strike="noStrike" spc="-1">
                <a:solidFill>
                  <a:srgbClr val="000000"/>
                </a:solidFill>
                <a:latin typeface="Calibri"/>
                <a:ea typeface="DejaVu Sans"/>
              </a:rPr>
              <a:t>5000 CPUs et 3000 To de stockage</a:t>
            </a:r>
            <a:endParaRPr lang="fr-FR" sz="2000" b="0" strike="noStrike" spc="-1">
              <a:latin typeface="Arial"/>
            </a:endParaRPr>
          </a:p>
          <a:p>
            <a:pPr marL="743040" lvl="1" indent="-284760">
              <a:lnSpc>
                <a:spcPct val="100000"/>
              </a:lnSpc>
              <a:spcBef>
                <a:spcPts val="400"/>
              </a:spcBef>
              <a:buClr>
                <a:srgbClr val="000000"/>
              </a:buClr>
              <a:buFont typeface="Arial"/>
              <a:buChar char="–"/>
            </a:pPr>
            <a:r>
              <a:rPr lang="fr-FR" sz="2000" b="0" strike="noStrike" spc="-1">
                <a:solidFill>
                  <a:srgbClr val="000000"/>
                </a:solidFill>
                <a:latin typeface="Calibri"/>
                <a:ea typeface="DejaVu Sans"/>
              </a:rPr>
              <a:t>Une salle de 200m2 dans la maison de la mécatronique</a:t>
            </a:r>
            <a:endParaRPr lang="fr-FR" sz="2000" b="0" strike="noStrike" spc="-1">
              <a:latin typeface="Arial"/>
            </a:endParaRPr>
          </a:p>
          <a:p>
            <a:pPr marL="743040" lvl="1" indent="-284760">
              <a:lnSpc>
                <a:spcPct val="100000"/>
              </a:lnSpc>
              <a:spcBef>
                <a:spcPts val="400"/>
              </a:spcBef>
              <a:buClr>
                <a:srgbClr val="000000"/>
              </a:buClr>
              <a:buFont typeface="Arial"/>
              <a:buChar char="–"/>
            </a:pPr>
            <a:r>
              <a:rPr lang="fr-FR" sz="2000" b="0" strike="noStrike" spc="-1">
                <a:solidFill>
                  <a:srgbClr val="000000"/>
                </a:solidFill>
                <a:latin typeface="Calibri"/>
                <a:ea typeface="DejaVu Sans"/>
              </a:rPr>
              <a:t>Une équipe support applicatif: autres laboratoires de l’Université, ATLAS, LHCb, CTA, LC</a:t>
            </a:r>
            <a:endParaRPr lang="fr-FR" sz="2000" b="0" strike="noStrike" spc="-1">
              <a:latin typeface="Arial"/>
            </a:endParaRPr>
          </a:p>
        </p:txBody>
      </p:sp>
      <p:pic>
        <p:nvPicPr>
          <p:cNvPr id="753" name="Image 1"/>
          <p:cNvPicPr/>
          <p:nvPr/>
        </p:nvPicPr>
        <p:blipFill>
          <a:blip r:embed="rId2"/>
          <a:stretch/>
        </p:blipFill>
        <p:spPr>
          <a:xfrm>
            <a:off x="6732360" y="188640"/>
            <a:ext cx="2218320" cy="770400"/>
          </a:xfrm>
          <a:prstGeom prst="rect">
            <a:avLst/>
          </a:prstGeom>
          <a:ln w="0">
            <a:noFill/>
          </a:ln>
        </p:spPr>
      </p:pic>
      <p:pic>
        <p:nvPicPr>
          <p:cNvPr id="754" name="Image 2"/>
          <p:cNvPicPr/>
          <p:nvPr/>
        </p:nvPicPr>
        <p:blipFill>
          <a:blip r:embed="rId3"/>
          <a:stretch/>
        </p:blipFill>
        <p:spPr>
          <a:xfrm>
            <a:off x="-7920" y="1308240"/>
            <a:ext cx="1379880" cy="1122840"/>
          </a:xfrm>
          <a:prstGeom prst="rect">
            <a:avLst/>
          </a:prstGeom>
          <a:ln w="0">
            <a:noFill/>
          </a:ln>
        </p:spPr>
      </p:pic>
      <p:pic>
        <p:nvPicPr>
          <p:cNvPr id="755" name="Image 3"/>
          <p:cNvPicPr/>
          <p:nvPr/>
        </p:nvPicPr>
        <p:blipFill>
          <a:blip r:embed="rId4"/>
          <a:stretch/>
        </p:blipFill>
        <p:spPr>
          <a:xfrm>
            <a:off x="142920" y="188640"/>
            <a:ext cx="1141920" cy="1141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ZoneTexte 3"/>
          <p:cNvSpPr/>
          <p:nvPr/>
        </p:nvSpPr>
        <p:spPr>
          <a:xfrm>
            <a:off x="255240" y="529200"/>
            <a:ext cx="1866600" cy="979920"/>
          </a:xfrm>
          <a:prstGeom prst="rect">
            <a:avLst/>
          </a:prstGeom>
          <a:noFill/>
          <a:ln w="0">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2000" b="0" strike="noStrike" spc="-1">
                <a:solidFill>
                  <a:srgbClr val="699331"/>
                </a:solidFill>
                <a:latin typeface="Arial"/>
                <a:ea typeface="DejaVu Sans"/>
              </a:rPr>
              <a:t>L’infrastructure </a:t>
            </a:r>
            <a:endParaRPr lang="fr-FR" sz="2000" b="0" strike="noStrike" spc="-1">
              <a:latin typeface="Arial"/>
            </a:endParaRPr>
          </a:p>
          <a:p>
            <a:pPr algn="ctr">
              <a:lnSpc>
                <a:spcPct val="100000"/>
              </a:lnSpc>
            </a:pPr>
            <a:r>
              <a:rPr lang="en-US" sz="2000" b="0" strike="noStrike" spc="-1">
                <a:solidFill>
                  <a:srgbClr val="699331"/>
                </a:solidFill>
                <a:latin typeface="Arial"/>
                <a:ea typeface="DejaVu Sans"/>
              </a:rPr>
              <a:t>réseau : </a:t>
            </a:r>
            <a:endParaRPr lang="fr-FR" sz="2000" b="0" strike="noStrike" spc="-1">
              <a:latin typeface="Arial"/>
            </a:endParaRPr>
          </a:p>
          <a:p>
            <a:pPr>
              <a:lnSpc>
                <a:spcPct val="100000"/>
              </a:lnSpc>
            </a:pPr>
            <a:endParaRPr lang="fr-FR" sz="2000" b="0" strike="noStrike" spc="-1">
              <a:latin typeface="Arial"/>
            </a:endParaRPr>
          </a:p>
        </p:txBody>
      </p:sp>
      <p:pic>
        <p:nvPicPr>
          <p:cNvPr id="757" name="Image 6" descr="logo3-geant.jpg"/>
          <p:cNvPicPr/>
          <p:nvPr/>
        </p:nvPicPr>
        <p:blipFill>
          <a:blip r:embed="rId2"/>
          <a:stretch/>
        </p:blipFill>
        <p:spPr>
          <a:xfrm>
            <a:off x="19440" y="6412320"/>
            <a:ext cx="724680" cy="434520"/>
          </a:xfrm>
          <a:prstGeom prst="rect">
            <a:avLst/>
          </a:prstGeom>
          <a:ln w="9525">
            <a:noFill/>
          </a:ln>
        </p:spPr>
      </p:pic>
      <p:sp>
        <p:nvSpPr>
          <p:cNvPr id="758" name="ZoneTexte 9"/>
          <p:cNvSpPr/>
          <p:nvPr/>
        </p:nvSpPr>
        <p:spPr>
          <a:xfrm>
            <a:off x="286200" y="3069000"/>
            <a:ext cx="2340360" cy="491400"/>
          </a:xfrm>
          <a:prstGeom prst="rect">
            <a:avLst/>
          </a:prstGeom>
          <a:noFill/>
          <a:ln w="9525">
            <a:noFill/>
          </a:ln>
        </p:spPr>
        <p:style>
          <a:lnRef idx="0">
            <a:scrgbClr r="0" g="0" b="0"/>
          </a:lnRef>
          <a:fillRef idx="0">
            <a:scrgbClr r="0" g="0" b="0"/>
          </a:fillRef>
          <a:effectRef idx="0">
            <a:scrgbClr r="0" g="0" b="0"/>
          </a:effectRef>
          <a:fontRef idx="minor"/>
        </p:style>
        <p:txBody>
          <a:bodyPr lIns="65160" tIns="32760" rIns="65160" bIns="32760">
            <a:spAutoFit/>
          </a:bodyPr>
          <a:lstStyle/>
          <a:p>
            <a:pPr algn="ctr">
              <a:lnSpc>
                <a:spcPct val="100000"/>
              </a:lnSpc>
            </a:pPr>
            <a:r>
              <a:rPr lang="en-US" sz="1400" b="0" strike="noStrike" spc="-1">
                <a:solidFill>
                  <a:srgbClr val="000000"/>
                </a:solidFill>
                <a:latin typeface="Arial"/>
                <a:ea typeface="DejaVu Sans"/>
              </a:rPr>
              <a:t>Geant est co-financé par la Comission Européenne</a:t>
            </a:r>
            <a:endParaRPr lang="fr-FR" sz="1400" b="0" strike="noStrike" spc="-1">
              <a:latin typeface="Arial"/>
            </a:endParaRPr>
          </a:p>
        </p:txBody>
      </p:sp>
      <p:pic>
        <p:nvPicPr>
          <p:cNvPr id="759" name="Image 1"/>
          <p:cNvPicPr/>
          <p:nvPr/>
        </p:nvPicPr>
        <p:blipFill>
          <a:blip r:embed="rId3"/>
          <a:stretch/>
        </p:blipFill>
        <p:spPr>
          <a:xfrm>
            <a:off x="2699640" y="404640"/>
            <a:ext cx="5929920" cy="5898960"/>
          </a:xfrm>
          <a:prstGeom prst="rect">
            <a:avLst/>
          </a:prstGeom>
          <a:ln w="0">
            <a:noFill/>
          </a:ln>
        </p:spPr>
      </p:pic>
      <p:pic>
        <p:nvPicPr>
          <p:cNvPr id="760" name="Image 2"/>
          <p:cNvPicPr/>
          <p:nvPr/>
        </p:nvPicPr>
        <p:blipFill>
          <a:blip r:embed="rId4"/>
          <a:stretch/>
        </p:blipFill>
        <p:spPr>
          <a:xfrm>
            <a:off x="390600" y="1563120"/>
            <a:ext cx="1608480" cy="979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itle 1"/>
          <p:cNvSpPr/>
          <p:nvPr/>
        </p:nvSpPr>
        <p:spPr>
          <a:xfrm>
            <a:off x="251640" y="104400"/>
            <a:ext cx="7544880" cy="102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fr-FR" sz="4400" b="1" strike="noStrike" spc="-1">
                <a:solidFill>
                  <a:srgbClr val="000000"/>
                </a:solidFill>
                <a:latin typeface="Calibri Light"/>
                <a:ea typeface="DejaVu Sans"/>
              </a:rPr>
              <a:t>European Grid Infrastructure</a:t>
            </a:r>
            <a:endParaRPr lang="fr-FR" sz="4400" b="0" strike="noStrike" spc="-1">
              <a:latin typeface="Arial"/>
            </a:endParaRPr>
          </a:p>
        </p:txBody>
      </p:sp>
      <p:sp>
        <p:nvSpPr>
          <p:cNvPr id="762" name="Footer Placeholder 2"/>
          <p:cNvSpPr/>
          <p:nvPr/>
        </p:nvSpPr>
        <p:spPr>
          <a:xfrm>
            <a:off x="3029040" y="6356520"/>
            <a:ext cx="3085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8B8B8B"/>
                </a:solidFill>
                <a:latin typeface="Arial"/>
                <a:ea typeface="DejaVu Sans"/>
              </a:rPr>
              <a:t>Bob Jones - EGEE09</a:t>
            </a:r>
            <a:endParaRPr lang="fr-FR" sz="1200" b="0" strike="noStrike" spc="-1">
              <a:latin typeface="Arial"/>
            </a:endParaRPr>
          </a:p>
        </p:txBody>
      </p:sp>
      <p:sp>
        <p:nvSpPr>
          <p:cNvPr id="763" name="Slide Number Placeholder 3"/>
          <p:cNvSpPr/>
          <p:nvPr/>
        </p:nvSpPr>
        <p:spPr>
          <a:xfrm>
            <a:off x="6458040" y="6356520"/>
            <a:ext cx="2056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B174C5E-3767-4C48-AD4D-580B146FF83F}" type="slidenum">
              <a:rPr lang="en-GB" sz="1200" b="0" strike="noStrike" spc="-1">
                <a:solidFill>
                  <a:srgbClr val="8B8B8B"/>
                </a:solidFill>
                <a:latin typeface="Arial"/>
                <a:ea typeface="DejaVu Sans"/>
              </a:rPr>
              <a:t>37</a:t>
            </a:fld>
            <a:endParaRPr lang="fr-FR" sz="1200" b="0" strike="noStrike" spc="-1">
              <a:latin typeface="Arial"/>
            </a:endParaRPr>
          </a:p>
        </p:txBody>
      </p:sp>
      <p:pic>
        <p:nvPicPr>
          <p:cNvPr id="764" name="Picture 3"/>
          <p:cNvPicPr/>
          <p:nvPr/>
        </p:nvPicPr>
        <p:blipFill>
          <a:blip r:embed="rId3"/>
          <a:stretch/>
        </p:blipFill>
        <p:spPr>
          <a:xfrm>
            <a:off x="261000" y="1247400"/>
            <a:ext cx="8066520" cy="5357160"/>
          </a:xfrm>
          <a:prstGeom prst="rect">
            <a:avLst/>
          </a:prstGeom>
          <a:ln w="9525">
            <a:noFill/>
          </a:ln>
        </p:spPr>
      </p:pic>
      <p:sp>
        <p:nvSpPr>
          <p:cNvPr id="765" name="TextBox 9"/>
          <p:cNvSpPr/>
          <p:nvPr/>
        </p:nvSpPr>
        <p:spPr>
          <a:xfrm>
            <a:off x="5378400" y="1581120"/>
            <a:ext cx="26949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E7E6E6"/>
                </a:solidFill>
                <a:latin typeface="Arial"/>
                <a:ea typeface="DejaVu Sans"/>
              </a:rPr>
              <a:t>http://gstat-dev/gstat/geo</a:t>
            </a:r>
            <a:endParaRPr lang="fr-FR" sz="1800" b="0" strike="noStrike" spc="-1">
              <a:latin typeface="Arial"/>
            </a:endParaRPr>
          </a:p>
        </p:txBody>
      </p:sp>
      <p:pic>
        <p:nvPicPr>
          <p:cNvPr id="766" name="Picture 4" descr="European Grid Initiative logo.gif"/>
          <p:cNvPicPr/>
          <p:nvPr/>
        </p:nvPicPr>
        <p:blipFill>
          <a:blip r:embed="rId4"/>
          <a:stretch/>
        </p:blipFill>
        <p:spPr>
          <a:xfrm>
            <a:off x="7101360" y="69120"/>
            <a:ext cx="1391040" cy="1033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3"/>
          <p:cNvSpPr/>
          <p:nvPr/>
        </p:nvSpPr>
        <p:spPr>
          <a:xfrm>
            <a:off x="395640" y="1052640"/>
            <a:ext cx="8186400" cy="516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520">
              <a:lnSpc>
                <a:spcPct val="80000"/>
              </a:lnSpc>
              <a:spcBef>
                <a:spcPts val="1001"/>
              </a:spcBef>
              <a:buClr>
                <a:srgbClr val="000000"/>
              </a:buClr>
              <a:buFont typeface="Arial"/>
              <a:buChar char="•"/>
            </a:pPr>
            <a:r>
              <a:rPr lang="fr-FR" sz="2800" b="1" strike="noStrike" spc="-1">
                <a:solidFill>
                  <a:srgbClr val="000000"/>
                </a:solidFill>
                <a:latin typeface="Calibri"/>
                <a:ea typeface="DejaVu Sans"/>
              </a:rPr>
              <a:t>Support aux utilisateurs</a:t>
            </a:r>
            <a:endParaRPr lang="fr-FR" sz="2800" b="0" strike="noStrike" spc="-1">
              <a:latin typeface="Arial"/>
            </a:endParaRPr>
          </a:p>
          <a:p>
            <a:pPr marL="685800" lvl="1" indent="-227520">
              <a:lnSpc>
                <a:spcPct val="80000"/>
              </a:lnSpc>
              <a:spcBef>
                <a:spcPts val="499"/>
              </a:spcBef>
              <a:buClr>
                <a:srgbClr val="000000"/>
              </a:buClr>
              <a:buFont typeface="Arial"/>
              <a:buChar char="•"/>
            </a:pPr>
            <a:r>
              <a:rPr lang="fr-FR" sz="2400" b="0" strike="noStrike" spc="-1">
                <a:solidFill>
                  <a:srgbClr val="000000"/>
                </a:solidFill>
                <a:latin typeface="Calibri"/>
                <a:ea typeface="DejaVu Sans"/>
              </a:rPr>
              <a:t>Administration du réseau et de la téléphonie</a:t>
            </a:r>
            <a:endParaRPr lang="fr-FR" sz="2400" b="0" strike="noStrike" spc="-1">
              <a:latin typeface="Arial"/>
            </a:endParaRPr>
          </a:p>
          <a:p>
            <a:pPr marL="685800" lvl="1" indent="-227520">
              <a:lnSpc>
                <a:spcPct val="80000"/>
              </a:lnSpc>
              <a:spcBef>
                <a:spcPts val="499"/>
              </a:spcBef>
              <a:buClr>
                <a:srgbClr val="000000"/>
              </a:buClr>
              <a:buFont typeface="Arial"/>
              <a:buChar char="•"/>
            </a:pPr>
            <a:r>
              <a:rPr lang="fr-FR" sz="2400" b="0" strike="noStrike" spc="-1">
                <a:solidFill>
                  <a:srgbClr val="000000"/>
                </a:solidFill>
                <a:latin typeface="Calibri"/>
                <a:ea typeface="DejaVu Sans"/>
              </a:rPr>
              <a:t>Administration des systèmes (Linux – Windows - Mac)</a:t>
            </a:r>
            <a:endParaRPr lang="fr-FR" sz="2400" b="0" strike="noStrike" spc="-1">
              <a:latin typeface="Arial"/>
            </a:endParaRPr>
          </a:p>
          <a:p>
            <a:pPr marL="685800" lvl="1" indent="-227520">
              <a:lnSpc>
                <a:spcPct val="80000"/>
              </a:lnSpc>
              <a:spcBef>
                <a:spcPts val="499"/>
              </a:spcBef>
              <a:buClr>
                <a:srgbClr val="000000"/>
              </a:buClr>
              <a:buFont typeface="Arial"/>
              <a:buChar char="•"/>
            </a:pPr>
            <a:r>
              <a:rPr lang="fr-FR" sz="2400" b="0" strike="noStrike" spc="-1">
                <a:solidFill>
                  <a:srgbClr val="000000"/>
                </a:solidFill>
                <a:latin typeface="Calibri"/>
                <a:ea typeface="DejaVu Sans"/>
              </a:rPr>
              <a:t>Services:  messagerie, gestion et sauvegarde des données, web, infographie, visioconférence, impressions, …</a:t>
            </a:r>
            <a:endParaRPr lang="fr-FR" sz="2400" b="0" strike="noStrike" spc="-1">
              <a:latin typeface="Arial"/>
            </a:endParaRPr>
          </a:p>
          <a:p>
            <a:pPr marL="685800" lvl="1" indent="-227520">
              <a:lnSpc>
                <a:spcPct val="80000"/>
              </a:lnSpc>
              <a:spcBef>
                <a:spcPts val="499"/>
              </a:spcBef>
              <a:buClr>
                <a:srgbClr val="000000"/>
              </a:buClr>
              <a:buFont typeface="Arial"/>
              <a:buChar char="•"/>
            </a:pPr>
            <a:r>
              <a:rPr lang="fr-FR" sz="2400" b="1" strike="noStrike" spc="-1">
                <a:solidFill>
                  <a:srgbClr val="000000"/>
                </a:solidFill>
                <a:latin typeface="Calibri"/>
                <a:ea typeface="DejaVu Sans"/>
              </a:rPr>
              <a:t>Calcul scientifique MUST </a:t>
            </a:r>
            <a:r>
              <a:rPr lang="fr-FR" sz="2400" b="0" strike="noStrike" spc="-1">
                <a:solidFill>
                  <a:srgbClr val="000000"/>
                </a:solidFill>
                <a:latin typeface="Calibri"/>
                <a:ea typeface="DejaVu Sans"/>
              </a:rPr>
              <a:t>(Grille de calcul)</a:t>
            </a:r>
            <a:endParaRPr lang="fr-FR" sz="2400" b="0" strike="noStrike" spc="-1">
              <a:latin typeface="Arial"/>
            </a:endParaRPr>
          </a:p>
          <a:p>
            <a:pPr marL="685800" indent="-227520">
              <a:lnSpc>
                <a:spcPct val="80000"/>
              </a:lnSpc>
              <a:spcBef>
                <a:spcPts val="499"/>
              </a:spcBef>
              <a:tabLst>
                <a:tab pos="0" algn="l"/>
              </a:tabLst>
            </a:pPr>
            <a:endParaRPr lang="fr-FR" sz="2400" b="0" strike="noStrike" spc="-1">
              <a:latin typeface="Arial"/>
            </a:endParaRPr>
          </a:p>
          <a:p>
            <a:pPr marL="228600" indent="-227520">
              <a:lnSpc>
                <a:spcPct val="80000"/>
              </a:lnSpc>
              <a:spcBef>
                <a:spcPts val="1001"/>
              </a:spcBef>
              <a:buClr>
                <a:srgbClr val="000000"/>
              </a:buClr>
              <a:buFont typeface="Arial"/>
              <a:buChar char="•"/>
              <a:tabLst>
                <a:tab pos="0" algn="l"/>
              </a:tabLst>
            </a:pPr>
            <a:r>
              <a:rPr lang="fr-FR" sz="2800" b="1" strike="noStrike" spc="-1">
                <a:solidFill>
                  <a:srgbClr val="000000"/>
                </a:solidFill>
                <a:latin typeface="Calibri"/>
                <a:ea typeface="DejaVu Sans"/>
              </a:rPr>
              <a:t>Support aux expériences</a:t>
            </a:r>
            <a:endParaRPr lang="fr-FR" sz="2800" b="0" strike="noStrike" spc="-1">
              <a:latin typeface="Arial"/>
            </a:endParaRPr>
          </a:p>
          <a:p>
            <a:pPr marL="685800" lvl="1" indent="-227520">
              <a:lnSpc>
                <a:spcPct val="80000"/>
              </a:lnSpc>
              <a:spcBef>
                <a:spcPts val="499"/>
              </a:spcBef>
              <a:buClr>
                <a:srgbClr val="000000"/>
              </a:buClr>
              <a:buFont typeface="Arial"/>
              <a:buChar char="•"/>
              <a:tabLst>
                <a:tab pos="0" algn="l"/>
              </a:tabLst>
            </a:pPr>
            <a:r>
              <a:rPr lang="fr-FR" sz="2400" b="0" strike="noStrike" spc="-1">
                <a:solidFill>
                  <a:srgbClr val="000000"/>
                </a:solidFill>
                <a:latin typeface="Calibri"/>
                <a:ea typeface="DejaVu Sans"/>
              </a:rPr>
              <a:t>Systèmes d’acquisition et de traitement en ligne</a:t>
            </a:r>
            <a:endParaRPr lang="fr-FR" sz="2400" b="0" strike="noStrike" spc="-1">
              <a:latin typeface="Arial"/>
            </a:endParaRPr>
          </a:p>
          <a:p>
            <a:pPr marL="685800" lvl="1" indent="-227520">
              <a:lnSpc>
                <a:spcPct val="80000"/>
              </a:lnSpc>
              <a:spcBef>
                <a:spcPts val="499"/>
              </a:spcBef>
              <a:buClr>
                <a:srgbClr val="000000"/>
              </a:buClr>
              <a:buFont typeface="Arial"/>
              <a:buChar char="•"/>
              <a:tabLst>
                <a:tab pos="0" algn="l"/>
              </a:tabLst>
            </a:pPr>
            <a:r>
              <a:rPr lang="fr-FR" sz="2400" b="0" strike="noStrike" spc="-1">
                <a:solidFill>
                  <a:srgbClr val="000000"/>
                </a:solidFill>
                <a:latin typeface="Calibri"/>
                <a:ea typeface="DejaVu Sans"/>
              </a:rPr>
              <a:t>Outils de simulation et d’analyse de données</a:t>
            </a:r>
            <a:endParaRPr lang="fr-FR" sz="2400" b="0" strike="noStrike" spc="-1">
              <a:latin typeface="Arial"/>
            </a:endParaRPr>
          </a:p>
          <a:p>
            <a:pPr marL="685800" lvl="1" indent="-227520">
              <a:lnSpc>
                <a:spcPct val="80000"/>
              </a:lnSpc>
              <a:spcBef>
                <a:spcPts val="499"/>
              </a:spcBef>
              <a:buClr>
                <a:srgbClr val="000000"/>
              </a:buClr>
              <a:buFont typeface="Arial"/>
              <a:buChar char="•"/>
              <a:tabLst>
                <a:tab pos="0" algn="l"/>
              </a:tabLst>
            </a:pPr>
            <a:r>
              <a:rPr lang="fr-FR" sz="2400" b="0" strike="noStrike" spc="-1">
                <a:solidFill>
                  <a:srgbClr val="000000"/>
                </a:solidFill>
                <a:latin typeface="Calibri"/>
                <a:ea typeface="DejaVu Sans"/>
              </a:rPr>
              <a:t>Développement de logiciels spécifiques</a:t>
            </a:r>
            <a:endParaRPr lang="fr-FR" sz="2400" b="0" strike="noStrike" spc="-1">
              <a:latin typeface="Arial"/>
            </a:endParaRPr>
          </a:p>
        </p:txBody>
      </p:sp>
      <p:sp>
        <p:nvSpPr>
          <p:cNvPr id="185" name="Text Box 5"/>
          <p:cNvSpPr/>
          <p:nvPr/>
        </p:nvSpPr>
        <p:spPr>
          <a:xfrm>
            <a:off x="611640" y="260640"/>
            <a:ext cx="8531280" cy="48600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600" b="1" strike="noStrike" spc="-1">
                <a:solidFill>
                  <a:srgbClr val="0070C0"/>
                </a:solidFill>
                <a:latin typeface="Calibri Light"/>
                <a:ea typeface="DejaVu Sans"/>
              </a:rPr>
              <a:t>Les missions informatiques au LAPP (2)</a:t>
            </a:r>
            <a:r>
              <a:rPr lang="fr-FR" sz="1800" b="1" strike="noStrike" spc="-1">
                <a:solidFill>
                  <a:srgbClr val="0070C0"/>
                </a:solidFill>
                <a:latin typeface="Calibri Light"/>
                <a:ea typeface="DejaVu Sans"/>
              </a:rPr>
              <a:t>    </a:t>
            </a:r>
            <a:r>
              <a:rPr lang="fr-FR" sz="1800" b="1" i="1" strike="noStrike" spc="-1">
                <a:solidFill>
                  <a:srgbClr val="0070C0"/>
                </a:solidFill>
                <a:latin typeface="Calibri Light"/>
                <a:ea typeface="DejaVu Sans"/>
              </a:rPr>
              <a:t> </a:t>
            </a:r>
            <a:endParaRPr lang="fr-FR" sz="1800" b="0" strike="noStrike" spc="-1">
              <a:latin typeface="Arial"/>
            </a:endParaRPr>
          </a:p>
        </p:txBody>
      </p:sp>
      <p:pic>
        <p:nvPicPr>
          <p:cNvPr id="186" name="Picture 2" descr="PNG - 401.8 ko"/>
          <p:cNvPicPr/>
          <p:nvPr/>
        </p:nvPicPr>
        <p:blipFill>
          <a:blip r:embed="rId2"/>
          <a:stretch/>
        </p:blipFill>
        <p:spPr>
          <a:xfrm>
            <a:off x="7740360" y="2565000"/>
            <a:ext cx="1006920" cy="1541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 186"/>
          <p:cNvPicPr/>
          <p:nvPr/>
        </p:nvPicPr>
        <p:blipFill>
          <a:blip r:embed="rId2"/>
          <a:stretch/>
        </p:blipFill>
        <p:spPr>
          <a:xfrm>
            <a:off x="4140000" y="3186000"/>
            <a:ext cx="1252440" cy="1313640"/>
          </a:xfrm>
          <a:prstGeom prst="rect">
            <a:avLst/>
          </a:prstGeom>
          <a:ln w="0">
            <a:noFill/>
          </a:ln>
        </p:spPr>
      </p:pic>
      <p:sp>
        <p:nvSpPr>
          <p:cNvPr id="188" name="Rectangle 2_0"/>
          <p:cNvSpPr/>
          <p:nvPr/>
        </p:nvSpPr>
        <p:spPr>
          <a:xfrm>
            <a:off x="539640" y="188640"/>
            <a:ext cx="7343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10000"/>
          </a:bodyPr>
          <a:lstStyle/>
          <a:p>
            <a:pPr>
              <a:lnSpc>
                <a:spcPct val="90000"/>
              </a:lnSpc>
            </a:pPr>
            <a:r>
              <a:rPr lang="fr-FR" sz="4800" b="1" strike="noStrike" spc="-1">
                <a:solidFill>
                  <a:srgbClr val="0070C0"/>
                </a:solidFill>
                <a:latin typeface="Calibri Light"/>
                <a:ea typeface="DejaVu Sans"/>
              </a:rPr>
              <a:t>L’informatique au service de la science en général…</a:t>
            </a:r>
            <a:endParaRPr lang="fr-FR" sz="4800" b="0" strike="noStrike" spc="-1">
              <a:latin typeface="Arial"/>
            </a:endParaRPr>
          </a:p>
          <a:p>
            <a:pPr>
              <a:lnSpc>
                <a:spcPct val="90000"/>
              </a:lnSpc>
            </a:pPr>
            <a:r>
              <a:rPr lang="fr-FR" sz="4800" b="1" strike="noStrike" spc="-1">
                <a:solidFill>
                  <a:srgbClr val="0070C0"/>
                </a:solidFill>
                <a:latin typeface="Calibri Light"/>
                <a:ea typeface="DejaVu Sans"/>
              </a:rPr>
              <a:t>…et de la physique des particules en particulier</a:t>
            </a:r>
            <a:endParaRPr lang="fr-FR" sz="4800" b="0" strike="noStrike" spc="-1">
              <a:latin typeface="Arial"/>
            </a:endParaRPr>
          </a:p>
        </p:txBody>
      </p:sp>
      <p:sp>
        <p:nvSpPr>
          <p:cNvPr id="189" name="Rectangle 3_0"/>
          <p:cNvSpPr/>
          <p:nvPr/>
        </p:nvSpPr>
        <p:spPr>
          <a:xfrm>
            <a:off x="610920" y="908640"/>
            <a:ext cx="7885800" cy="718920"/>
          </a:xfrm>
          <a:prstGeom prst="rect">
            <a:avLst/>
          </a:prstGeom>
          <a:noFill/>
          <a:ln w="0">
            <a:noFill/>
          </a:ln>
        </p:spPr>
        <p:style>
          <a:lnRef idx="0">
            <a:scrgbClr r="0" g="0" b="0"/>
          </a:lnRef>
          <a:fillRef idx="0">
            <a:scrgbClr r="0" g="0" b="0"/>
          </a:fillRef>
          <a:effectRef idx="0">
            <a:scrgbClr r="0" g="0" b="0"/>
          </a:effectRef>
          <a:fontRef idx="minor"/>
        </p:style>
      </p:sp>
      <p:sp>
        <p:nvSpPr>
          <p:cNvPr id="190" name="Ellipse 189"/>
          <p:cNvSpPr/>
          <p:nvPr/>
        </p:nvSpPr>
        <p:spPr>
          <a:xfrm>
            <a:off x="3780000" y="3060000"/>
            <a:ext cx="1799640" cy="1439640"/>
          </a:xfrm>
          <a:prstGeom prst="ellipse">
            <a:avLst/>
          </a:prstGeom>
          <a:noFill/>
          <a:ln w="38160">
            <a:solidFill>
              <a:srgbClr val="3465A4"/>
            </a:solidFill>
            <a:round/>
          </a:ln>
        </p:spPr>
        <p:style>
          <a:lnRef idx="0">
            <a:scrgbClr r="0" g="0" b="0"/>
          </a:lnRef>
          <a:fillRef idx="0">
            <a:scrgbClr r="0" g="0" b="0"/>
          </a:fillRef>
          <a:effectRef idx="0">
            <a:scrgbClr r="0" g="0" b="0"/>
          </a:effectRef>
          <a:fontRef idx="minor"/>
        </p:style>
        <p:txBody>
          <a:bodyPr wrap="none" lIns="108720" tIns="63720" rIns="108720" bIns="63720" anchor="ctr">
            <a:noAutofit/>
          </a:bodyPr>
          <a:lstStyle/>
          <a:p>
            <a:pPr algn="ctr">
              <a:lnSpc>
                <a:spcPct val="100000"/>
              </a:lnSpc>
            </a:pPr>
            <a:r>
              <a:rPr lang="fr-FR" sz="1800" b="0" strike="noStrike" spc="-1">
                <a:solidFill>
                  <a:srgbClr val="000000"/>
                </a:solidFill>
                <a:latin typeface="Arial"/>
                <a:ea typeface="Arial"/>
              </a:rPr>
              <a:t>Φ</a:t>
            </a:r>
            <a:endParaRPr lang="fr-FR" sz="1800" b="0" strike="noStrike" spc="-1">
              <a:latin typeface="Arial"/>
            </a:endParaRPr>
          </a:p>
        </p:txBody>
      </p:sp>
      <p:sp>
        <p:nvSpPr>
          <p:cNvPr id="191" name="Ellipse 190"/>
          <p:cNvSpPr/>
          <p:nvPr/>
        </p:nvSpPr>
        <p:spPr>
          <a:xfrm>
            <a:off x="3240000" y="1080000"/>
            <a:ext cx="2879640" cy="1439640"/>
          </a:xfrm>
          <a:prstGeom prst="ellipse">
            <a:avLst/>
          </a:prstGeom>
          <a:solidFill>
            <a:srgbClr val="FFFFFF"/>
          </a:solidFill>
          <a:ln w="29160">
            <a:solidFill>
              <a:srgbClr val="3465A4"/>
            </a:solidFill>
            <a:round/>
          </a:ln>
        </p:spPr>
        <p:style>
          <a:lnRef idx="0">
            <a:scrgbClr r="0" g="0" b="0"/>
          </a:lnRef>
          <a:fillRef idx="0">
            <a:scrgbClr r="0" g="0" b="0"/>
          </a:fillRef>
          <a:effectRef idx="0">
            <a:scrgbClr r="0" g="0" b="0"/>
          </a:effectRef>
          <a:fontRef idx="minor"/>
        </p:style>
        <p:txBody>
          <a:bodyPr wrap="none" lIns="104400" tIns="59400" rIns="104400" bIns="59400" anchor="ctr">
            <a:noAutofit/>
          </a:bodyPr>
          <a:lstStyle/>
          <a:p>
            <a:pPr algn="ctr">
              <a:lnSpc>
                <a:spcPct val="100000"/>
              </a:lnSpc>
            </a:pPr>
            <a:r>
              <a:rPr lang="fr-FR" sz="2000" b="1" strike="noStrike" spc="-1">
                <a:solidFill>
                  <a:srgbClr val="000000"/>
                </a:solidFill>
                <a:latin typeface="Arial"/>
                <a:ea typeface="DejaVu Sans"/>
              </a:rPr>
              <a:t>Une énorme quantité </a:t>
            </a:r>
            <a:endParaRPr lang="fr-FR" sz="2000" b="0" strike="noStrike" spc="-1">
              <a:latin typeface="Arial"/>
            </a:endParaRPr>
          </a:p>
          <a:p>
            <a:pPr algn="ctr">
              <a:lnSpc>
                <a:spcPct val="100000"/>
              </a:lnSpc>
            </a:pPr>
            <a:r>
              <a:rPr lang="fr-FR" sz="2000" b="1" strike="noStrike" spc="-1">
                <a:solidFill>
                  <a:srgbClr val="000000"/>
                </a:solidFill>
                <a:latin typeface="Arial"/>
                <a:ea typeface="DejaVu Sans"/>
              </a:rPr>
              <a:t>de données</a:t>
            </a:r>
            <a:endParaRPr lang="fr-FR" sz="2000" b="0" strike="noStrike" spc="-1">
              <a:latin typeface="Arial"/>
            </a:endParaRPr>
          </a:p>
        </p:txBody>
      </p:sp>
      <p:sp>
        <p:nvSpPr>
          <p:cNvPr id="192" name="Ellipse 191"/>
          <p:cNvSpPr/>
          <p:nvPr/>
        </p:nvSpPr>
        <p:spPr>
          <a:xfrm>
            <a:off x="5760000" y="4500000"/>
            <a:ext cx="2879640" cy="1619640"/>
          </a:xfrm>
          <a:prstGeom prst="ellipse">
            <a:avLst/>
          </a:prstGeom>
          <a:solidFill>
            <a:srgbClr val="FFFFFF"/>
          </a:solidFill>
          <a:ln w="38160">
            <a:solidFill>
              <a:srgbClr val="3465A4"/>
            </a:solidFill>
            <a:round/>
          </a:ln>
        </p:spPr>
        <p:style>
          <a:lnRef idx="0">
            <a:scrgbClr r="0" g="0" b="0"/>
          </a:lnRef>
          <a:fillRef idx="0">
            <a:scrgbClr r="0" g="0" b="0"/>
          </a:fillRef>
          <a:effectRef idx="0">
            <a:scrgbClr r="0" g="0" b="0"/>
          </a:effectRef>
          <a:fontRef idx="minor"/>
        </p:style>
        <p:txBody>
          <a:bodyPr wrap="none" lIns="108720" tIns="63720" rIns="108720" bIns="63720" anchor="ctr">
            <a:noAutofit/>
          </a:bodyPr>
          <a:lstStyle/>
          <a:p>
            <a:pPr algn="ctr">
              <a:lnSpc>
                <a:spcPct val="100000"/>
              </a:lnSpc>
            </a:pPr>
            <a:r>
              <a:rPr lang="fr-FR" sz="2000" b="0" strike="noStrike" spc="-1">
                <a:solidFill>
                  <a:srgbClr val="000000"/>
                </a:solidFill>
                <a:latin typeface="Arial"/>
                <a:ea typeface="DejaVu Sans"/>
              </a:rPr>
              <a:t>De </a:t>
            </a:r>
            <a:r>
              <a:rPr lang="fr-FR" sz="2000" b="1" strike="noStrike" spc="-1">
                <a:solidFill>
                  <a:srgbClr val="000000"/>
                </a:solidFill>
                <a:latin typeface="Arial"/>
                <a:ea typeface="DejaVu Sans"/>
              </a:rPr>
              <a:t>gros échanges</a:t>
            </a:r>
            <a:endParaRPr lang="fr-FR" sz="2000" b="0" strike="noStrike" spc="-1">
              <a:latin typeface="Arial"/>
            </a:endParaRPr>
          </a:p>
          <a:p>
            <a:pPr algn="ctr">
              <a:lnSpc>
                <a:spcPct val="100000"/>
              </a:lnSpc>
            </a:pPr>
            <a:r>
              <a:rPr lang="fr-FR" sz="2000" b="0" strike="noStrike" spc="-1">
                <a:solidFill>
                  <a:srgbClr val="000000"/>
                </a:solidFill>
                <a:latin typeface="Arial"/>
                <a:ea typeface="DejaVu Sans"/>
              </a:rPr>
              <a:t>de données en volume </a:t>
            </a:r>
            <a:endParaRPr lang="fr-FR" sz="2000" b="0" strike="noStrike" spc="-1">
              <a:latin typeface="Arial"/>
            </a:endParaRPr>
          </a:p>
          <a:p>
            <a:pPr algn="ctr">
              <a:lnSpc>
                <a:spcPct val="100000"/>
              </a:lnSpc>
            </a:pPr>
            <a:r>
              <a:rPr lang="fr-FR" sz="2000" b="0" strike="noStrike" spc="-1">
                <a:solidFill>
                  <a:srgbClr val="000000"/>
                </a:solidFill>
                <a:latin typeface="Arial"/>
                <a:ea typeface="DejaVu Sans"/>
              </a:rPr>
              <a:t>et en rapidité</a:t>
            </a:r>
            <a:endParaRPr lang="fr-FR" sz="2000" b="0" strike="noStrike" spc="-1">
              <a:latin typeface="Arial"/>
            </a:endParaRPr>
          </a:p>
        </p:txBody>
      </p:sp>
      <p:sp>
        <p:nvSpPr>
          <p:cNvPr id="193" name="Ellipse 192"/>
          <p:cNvSpPr/>
          <p:nvPr/>
        </p:nvSpPr>
        <p:spPr>
          <a:xfrm>
            <a:off x="900000" y="4500000"/>
            <a:ext cx="3059640" cy="1619640"/>
          </a:xfrm>
          <a:prstGeom prst="ellipse">
            <a:avLst/>
          </a:prstGeom>
          <a:solidFill>
            <a:srgbClr val="FFFFFF"/>
          </a:solidFill>
          <a:ln w="38160">
            <a:solidFill>
              <a:srgbClr val="3465A4"/>
            </a:solidFill>
            <a:round/>
          </a:ln>
        </p:spPr>
        <p:style>
          <a:lnRef idx="0">
            <a:scrgbClr r="0" g="0" b="0"/>
          </a:lnRef>
          <a:fillRef idx="0">
            <a:scrgbClr r="0" g="0" b="0"/>
          </a:fillRef>
          <a:effectRef idx="0">
            <a:scrgbClr r="0" g="0" b="0"/>
          </a:effectRef>
          <a:fontRef idx="minor"/>
        </p:style>
      </p:sp>
      <p:sp>
        <p:nvSpPr>
          <p:cNvPr id="194" name="Rectangle 193"/>
          <p:cNvSpPr/>
          <p:nvPr/>
        </p:nvSpPr>
        <p:spPr>
          <a:xfrm>
            <a:off x="1080000" y="4860000"/>
            <a:ext cx="2711880" cy="82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000" b="1" strike="noStrike" spc="-1">
                <a:latin typeface="Arial"/>
              </a:rPr>
              <a:t>Beaucoup de calculs</a:t>
            </a:r>
            <a:endParaRPr lang="fr-FR" sz="2000" b="0" strike="noStrike" spc="-1">
              <a:latin typeface="Arial"/>
            </a:endParaRPr>
          </a:p>
          <a:p>
            <a:pPr>
              <a:lnSpc>
                <a:spcPct val="100000"/>
              </a:lnSpc>
            </a:pPr>
            <a:r>
              <a:rPr lang="fr-FR" sz="1600" b="0" strike="noStrike" spc="-1">
                <a:latin typeface="Arial"/>
              </a:rPr>
              <a:t>(parfois dans des </a:t>
            </a:r>
          </a:p>
          <a:p>
            <a:pPr>
              <a:lnSpc>
                <a:spcPct val="100000"/>
              </a:lnSpc>
            </a:pPr>
            <a:r>
              <a:rPr lang="fr-FR" sz="1600" b="0" strike="noStrike" spc="-1">
                <a:latin typeface="Arial"/>
              </a:rPr>
              <a:t>temps contraints)</a:t>
            </a:r>
          </a:p>
        </p:txBody>
      </p:sp>
      <p:sp>
        <p:nvSpPr>
          <p:cNvPr id="195" name="Connecteur droit 194"/>
          <p:cNvSpPr/>
          <p:nvPr/>
        </p:nvSpPr>
        <p:spPr>
          <a:xfrm flipV="1">
            <a:off x="4680000" y="2520000"/>
            <a:ext cx="360" cy="540000"/>
          </a:xfrm>
          <a:prstGeom prst="line">
            <a:avLst/>
          </a:prstGeom>
          <a:ln w="38160">
            <a:solidFill>
              <a:srgbClr val="3465A4"/>
            </a:solidFill>
            <a:round/>
          </a:ln>
        </p:spPr>
        <p:style>
          <a:lnRef idx="0">
            <a:scrgbClr r="0" g="0" b="0"/>
          </a:lnRef>
          <a:fillRef idx="0">
            <a:scrgbClr r="0" g="0" b="0"/>
          </a:fillRef>
          <a:effectRef idx="0">
            <a:scrgbClr r="0" g="0" b="0"/>
          </a:effectRef>
          <a:fontRef idx="minor"/>
        </p:style>
      </p:sp>
      <p:sp>
        <p:nvSpPr>
          <p:cNvPr id="196" name="Connecteur droit 195"/>
          <p:cNvSpPr/>
          <p:nvPr/>
        </p:nvSpPr>
        <p:spPr>
          <a:xfrm flipH="1" flipV="1">
            <a:off x="5436000" y="4140000"/>
            <a:ext cx="900000" cy="540000"/>
          </a:xfrm>
          <a:prstGeom prst="line">
            <a:avLst/>
          </a:prstGeom>
          <a:ln w="38160">
            <a:solidFill>
              <a:srgbClr val="3465A4"/>
            </a:solidFill>
            <a:round/>
          </a:ln>
        </p:spPr>
        <p:style>
          <a:lnRef idx="0">
            <a:scrgbClr r="0" g="0" b="0"/>
          </a:lnRef>
          <a:fillRef idx="0">
            <a:scrgbClr r="0" g="0" b="0"/>
          </a:fillRef>
          <a:effectRef idx="0">
            <a:scrgbClr r="0" g="0" b="0"/>
          </a:effectRef>
          <a:fontRef idx="minor"/>
        </p:style>
      </p:sp>
      <p:sp>
        <p:nvSpPr>
          <p:cNvPr id="197" name="Connecteur droit 196"/>
          <p:cNvSpPr/>
          <p:nvPr/>
        </p:nvSpPr>
        <p:spPr>
          <a:xfrm flipV="1">
            <a:off x="3276000" y="4212000"/>
            <a:ext cx="684000" cy="432000"/>
          </a:xfrm>
          <a:prstGeom prst="line">
            <a:avLst/>
          </a:prstGeom>
          <a:ln w="38160">
            <a:solidFill>
              <a:srgbClr val="3465A4"/>
            </a:solidFill>
            <a:round/>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3"/>
          <p:cNvSpPr/>
          <p:nvPr/>
        </p:nvSpPr>
        <p:spPr>
          <a:xfrm>
            <a:off x="720000" y="954720"/>
            <a:ext cx="7885800" cy="237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r>
              <a:rPr lang="fr-FR" sz="2000" b="0" strike="noStrike" spc="-1">
                <a:solidFill>
                  <a:srgbClr val="000000"/>
                </a:solidFill>
                <a:latin typeface="Calibri"/>
                <a:ea typeface="DejaVu Sans"/>
              </a:rPr>
              <a:t>Ce sont des unités de fréquence : le nombre de fois qu’un « événement » se répète par seconde. L’unité de base de la fréquence est le </a:t>
            </a:r>
            <a:r>
              <a:rPr lang="fr-FR" sz="2000" b="1" strike="noStrike" spc="-1">
                <a:solidFill>
                  <a:srgbClr val="000000"/>
                </a:solidFill>
                <a:latin typeface="Calibri"/>
                <a:ea typeface="DejaVu Sans"/>
              </a:rPr>
              <a:t>Hertz</a:t>
            </a:r>
            <a:r>
              <a:rPr lang="fr-FR" sz="2000" b="0" strike="noStrike" spc="-1">
                <a:solidFill>
                  <a:srgbClr val="000000"/>
                </a:solidFill>
                <a:latin typeface="Calibri"/>
                <a:ea typeface="DejaVu Sans"/>
              </a:rPr>
              <a:t> (Hz).</a:t>
            </a:r>
            <a:endParaRPr lang="fr-FR" sz="2000" b="0" strike="noStrike" spc="-1">
              <a:latin typeface="Arial"/>
            </a:endParaRPr>
          </a:p>
          <a:p>
            <a:pPr>
              <a:lnSpc>
                <a:spcPct val="90000"/>
              </a:lnSpc>
              <a:spcBef>
                <a:spcPts val="1001"/>
              </a:spcBef>
              <a:tabLst>
                <a:tab pos="0" algn="l"/>
              </a:tabLst>
            </a:pPr>
            <a:r>
              <a:rPr lang="fr-FR" sz="2000" b="0" strike="noStrike" spc="-1">
                <a:solidFill>
                  <a:srgbClr val="000000"/>
                </a:solidFill>
                <a:latin typeface="Calibri"/>
                <a:ea typeface="DejaVu Sans"/>
              </a:rPr>
              <a:t>En informatique, cela caractérise la vitesse de travail d’un composant : convertisseur de données, … et surtout le </a:t>
            </a:r>
            <a:r>
              <a:rPr lang="fr-FR" sz="2000" b="0" strike="noStrike" spc="-1">
                <a:solidFill>
                  <a:srgbClr val="0070C0"/>
                </a:solidFill>
                <a:latin typeface="Calibri"/>
                <a:ea typeface="DejaVu Sans"/>
              </a:rPr>
              <a:t>processeur d’une machine</a:t>
            </a:r>
            <a:r>
              <a:rPr lang="fr-FR" sz="2000" b="0" strike="noStrike" spc="-1">
                <a:solidFill>
                  <a:srgbClr val="000000"/>
                </a:solidFill>
                <a:latin typeface="Calibri"/>
                <a:ea typeface="DejaVu Sans"/>
              </a:rPr>
              <a:t>.</a:t>
            </a:r>
            <a:endParaRPr lang="fr-FR" sz="2000" b="0" strike="noStrike" spc="-1">
              <a:latin typeface="Arial"/>
            </a:endParaRPr>
          </a:p>
          <a:p>
            <a:pPr>
              <a:lnSpc>
                <a:spcPct val="90000"/>
              </a:lnSpc>
              <a:spcBef>
                <a:spcPts val="1001"/>
              </a:spcBef>
              <a:tabLst>
                <a:tab pos="0" algn="l"/>
              </a:tabLst>
            </a:pPr>
            <a:r>
              <a:rPr lang="fr-FR" sz="2000" b="0" strike="noStrike" spc="-1">
                <a:solidFill>
                  <a:srgbClr val="000000"/>
                </a:solidFill>
                <a:latin typeface="Calibri"/>
                <a:ea typeface="DejaVu Sans"/>
              </a:rPr>
              <a:t>Plus la fréquence de l’horloge de base d’un processeur est élevée, plus il calcule vite :</a:t>
            </a:r>
            <a:endParaRPr lang="fr-FR" sz="2000" b="0" strike="noStrike" spc="-1">
              <a:latin typeface="Arial"/>
            </a:endParaRPr>
          </a:p>
          <a:p>
            <a:pPr marL="228600" indent="-227520">
              <a:lnSpc>
                <a:spcPct val="90000"/>
              </a:lnSpc>
              <a:spcBef>
                <a:spcPts val="1001"/>
              </a:spcBef>
              <a:buClr>
                <a:srgbClr val="000000"/>
              </a:buClr>
              <a:buFont typeface="Arial"/>
              <a:buChar char="•"/>
              <a:tabLst>
                <a:tab pos="0" algn="l"/>
              </a:tabLst>
            </a:pPr>
            <a:r>
              <a:rPr lang="fr-FR" sz="2000" b="0" strike="noStrike" spc="-1">
                <a:solidFill>
                  <a:srgbClr val="000000"/>
                </a:solidFill>
                <a:latin typeface="Calibri"/>
                <a:ea typeface="DejaVu Sans"/>
              </a:rPr>
              <a:t>kHz (kilo) = 1 000 fois/seconde</a:t>
            </a:r>
            <a:endParaRPr lang="fr-FR" sz="2000" b="0" strike="noStrike" spc="-1">
              <a:latin typeface="Arial"/>
            </a:endParaRPr>
          </a:p>
          <a:p>
            <a:pPr marL="228600" indent="-227520">
              <a:lnSpc>
                <a:spcPct val="90000"/>
              </a:lnSpc>
              <a:spcBef>
                <a:spcPts val="1001"/>
              </a:spcBef>
              <a:buClr>
                <a:srgbClr val="000000"/>
              </a:buClr>
              <a:buFont typeface="Arial"/>
              <a:buChar char="•"/>
              <a:tabLst>
                <a:tab pos="0" algn="l"/>
              </a:tabLst>
            </a:pPr>
            <a:r>
              <a:rPr lang="fr-FR" sz="2000" b="0" strike="noStrike" spc="-1">
                <a:solidFill>
                  <a:srgbClr val="000000"/>
                </a:solidFill>
                <a:latin typeface="Calibri"/>
                <a:ea typeface="DejaVu Sans"/>
              </a:rPr>
              <a:t>MHz (méga) = 1 000 000 fois /seconde</a:t>
            </a:r>
            <a:endParaRPr lang="fr-FR" sz="2000" b="0" strike="noStrike" spc="-1">
              <a:latin typeface="Arial"/>
            </a:endParaRPr>
          </a:p>
          <a:p>
            <a:pPr marL="228600" indent="-227520">
              <a:lnSpc>
                <a:spcPct val="90000"/>
              </a:lnSpc>
              <a:spcBef>
                <a:spcPts val="1001"/>
              </a:spcBef>
              <a:buClr>
                <a:srgbClr val="000000"/>
              </a:buClr>
              <a:buFont typeface="Arial"/>
              <a:buChar char="•"/>
              <a:tabLst>
                <a:tab pos="0" algn="l"/>
              </a:tabLst>
            </a:pPr>
            <a:r>
              <a:rPr lang="fr-FR" sz="2000" b="1" strike="noStrike" spc="-1">
                <a:solidFill>
                  <a:srgbClr val="000000"/>
                </a:solidFill>
                <a:latin typeface="Calibri"/>
                <a:ea typeface="DejaVu Sans"/>
              </a:rPr>
              <a:t>GHz (giga) = 1 000 000 000 fois / seconde</a:t>
            </a:r>
            <a:r>
              <a:t/>
            </a:r>
            <a:br/>
            <a:r>
              <a:rPr lang="fr-FR" sz="2000" b="0" strike="noStrike" spc="-1">
                <a:solidFill>
                  <a:srgbClr val="000000"/>
                </a:solidFill>
                <a:latin typeface="Calibri"/>
                <a:ea typeface="DejaVu Sans"/>
              </a:rPr>
              <a:t> </a:t>
            </a:r>
            <a:endParaRPr lang="fr-FR" sz="2000" b="0" strike="noStrike" spc="-1">
              <a:latin typeface="Arial"/>
            </a:endParaRPr>
          </a:p>
        </p:txBody>
      </p:sp>
      <p:sp>
        <p:nvSpPr>
          <p:cNvPr id="199" name="Rectangle 198"/>
          <p:cNvSpPr/>
          <p:nvPr/>
        </p:nvSpPr>
        <p:spPr>
          <a:xfrm>
            <a:off x="720000" y="360000"/>
            <a:ext cx="7739640" cy="5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400" b="1" strike="noStrike" spc="-1">
                <a:solidFill>
                  <a:srgbClr val="0070C0"/>
                </a:solidFill>
                <a:latin typeface="Calibri Light"/>
                <a:ea typeface="DejaVu Sans"/>
              </a:rPr>
              <a:t>Le calcul : </a:t>
            </a:r>
            <a:r>
              <a:rPr lang="fr-FR" sz="2200" b="1" strike="noStrike" spc="-1">
                <a:solidFill>
                  <a:srgbClr val="0070C0"/>
                </a:solidFill>
                <a:latin typeface="Calibri Light"/>
                <a:ea typeface="DejaVu Sans"/>
              </a:rPr>
              <a:t>kHz, MHz, GHz ?</a:t>
            </a:r>
            <a:endParaRPr lang="fr-FR" sz="2200" b="0" strike="noStrike" spc="-1">
              <a:latin typeface="Arial"/>
            </a:endParaRPr>
          </a:p>
        </p:txBody>
      </p:sp>
      <p:sp>
        <p:nvSpPr>
          <p:cNvPr id="200" name="Rectangle 199"/>
          <p:cNvSpPr/>
          <p:nvPr/>
        </p:nvSpPr>
        <p:spPr>
          <a:xfrm>
            <a:off x="720000" y="4265280"/>
            <a:ext cx="7739640" cy="59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2400" b="1" strike="noStrike" spc="-1">
                <a:solidFill>
                  <a:srgbClr val="0070C0"/>
                </a:solidFill>
                <a:latin typeface="Calibri Light"/>
                <a:ea typeface="DejaVu Sans"/>
              </a:rPr>
              <a:t>Le calcul : multicore, GPU, ... ?</a:t>
            </a:r>
            <a:endParaRPr lang="fr-FR" sz="2400" b="0" strike="noStrike" spc="-1">
              <a:latin typeface="Arial"/>
            </a:endParaRPr>
          </a:p>
        </p:txBody>
      </p:sp>
      <p:pic>
        <p:nvPicPr>
          <p:cNvPr id="201" name="Image 200"/>
          <p:cNvPicPr/>
          <p:nvPr/>
        </p:nvPicPr>
        <p:blipFill>
          <a:blip r:embed="rId2"/>
          <a:stretch/>
        </p:blipFill>
        <p:spPr>
          <a:xfrm>
            <a:off x="1620000" y="4810320"/>
            <a:ext cx="1799640" cy="1874160"/>
          </a:xfrm>
          <a:prstGeom prst="rect">
            <a:avLst/>
          </a:prstGeom>
          <a:ln w="0">
            <a:noFill/>
          </a:ln>
        </p:spPr>
      </p:pic>
      <p:pic>
        <p:nvPicPr>
          <p:cNvPr id="202" name="Image 201"/>
          <p:cNvPicPr/>
          <p:nvPr/>
        </p:nvPicPr>
        <p:blipFill>
          <a:blip r:embed="rId3"/>
          <a:stretch/>
        </p:blipFill>
        <p:spPr>
          <a:xfrm>
            <a:off x="5220000" y="4842720"/>
            <a:ext cx="2339640" cy="1756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
          <p:cNvSpPr/>
          <p:nvPr/>
        </p:nvSpPr>
        <p:spPr>
          <a:xfrm>
            <a:off x="676080" y="938880"/>
            <a:ext cx="7343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pPr>
            <a:r>
              <a:rPr lang="fr-FR" sz="2400" b="1" strike="noStrike" spc="-1">
                <a:solidFill>
                  <a:srgbClr val="0070C0"/>
                </a:solidFill>
                <a:latin typeface="Calibri"/>
                <a:ea typeface="DejaVu Sans"/>
              </a:rPr>
              <a:t>Ko, Mo, Go, To, Po ?</a:t>
            </a:r>
            <a:endParaRPr lang="fr-FR" sz="2400" b="0" strike="noStrike" spc="-1">
              <a:latin typeface="Arial"/>
            </a:endParaRPr>
          </a:p>
        </p:txBody>
      </p:sp>
      <p:sp>
        <p:nvSpPr>
          <p:cNvPr id="204" name="Rectangle 3"/>
          <p:cNvSpPr/>
          <p:nvPr/>
        </p:nvSpPr>
        <p:spPr>
          <a:xfrm>
            <a:off x="589320" y="1260000"/>
            <a:ext cx="7885800" cy="453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tabLst>
                <a:tab pos="0" algn="l"/>
              </a:tabLst>
            </a:pPr>
            <a:r>
              <a:rPr lang="fr-FR" sz="2000" b="0" strike="noStrike" spc="-1">
                <a:solidFill>
                  <a:srgbClr val="000000"/>
                </a:solidFill>
                <a:latin typeface="Calibri"/>
                <a:ea typeface="DejaVu Sans"/>
              </a:rPr>
              <a:t>En informatique, </a:t>
            </a:r>
            <a:r>
              <a:rPr lang="fr-FR" sz="2000" b="0" strike="noStrike" spc="-1">
                <a:solidFill>
                  <a:srgbClr val="0070C0"/>
                </a:solidFill>
                <a:latin typeface="Calibri"/>
                <a:ea typeface="DejaVu Sans"/>
              </a:rPr>
              <a:t>toute donnée est représentée sous forme d’octets</a:t>
            </a:r>
            <a:r>
              <a:rPr lang="fr-FR" sz="2000" b="0" strike="noStrike" spc="-1">
                <a:solidFill>
                  <a:srgbClr val="000000"/>
                </a:solidFill>
                <a:latin typeface="Calibri"/>
                <a:ea typeface="DejaVu Sans"/>
              </a:rPr>
              <a:t>.</a:t>
            </a:r>
            <a:endParaRPr lang="fr-FR" sz="2000" b="0" strike="noStrike" spc="-1">
              <a:latin typeface="Arial"/>
            </a:endParaRPr>
          </a:p>
          <a:p>
            <a:pPr>
              <a:lnSpc>
                <a:spcPct val="90000"/>
              </a:lnSpc>
              <a:tabLst>
                <a:tab pos="0" algn="l"/>
              </a:tabLst>
            </a:pPr>
            <a:r>
              <a:rPr lang="fr-FR" sz="2000" b="0" strike="noStrike" spc="-1">
                <a:solidFill>
                  <a:srgbClr val="000000"/>
                </a:solidFill>
                <a:latin typeface="Calibri"/>
                <a:ea typeface="DejaVu Sans"/>
              </a:rPr>
              <a:t>Un octet est constitué de 8 bits (8 zéros ou uns).</a:t>
            </a:r>
            <a:r>
              <a:t/>
            </a:r>
            <a:br/>
            <a:r>
              <a:rPr lang="fr-FR" sz="2000" b="0" strike="noStrike" spc="-1">
                <a:solidFill>
                  <a:srgbClr val="000000"/>
                </a:solidFill>
                <a:latin typeface="Calibri"/>
                <a:ea typeface="DejaVu Sans"/>
              </a:rPr>
              <a:t>En assemblant 8 zéros et uns, on peut faire 256 combinaisons différentes (00000000....00101110...11101011...11111111). </a:t>
            </a:r>
            <a:r>
              <a:t/>
            </a:r>
            <a:br/>
            <a:r>
              <a:t/>
            </a:r>
            <a:br/>
            <a:r>
              <a:rPr lang="fr-FR" sz="2000" b="0" strike="noStrike" spc="-1">
                <a:solidFill>
                  <a:srgbClr val="000000"/>
                </a:solidFill>
                <a:latin typeface="Calibri"/>
                <a:ea typeface="DejaVu Sans"/>
              </a:rPr>
              <a:t>Un octet a donc une valeur entre 0 et 255</a:t>
            </a:r>
            <a:endParaRPr lang="fr-FR" sz="2000" b="0" strike="noStrike" spc="-1">
              <a:latin typeface="Arial"/>
            </a:endParaRPr>
          </a:p>
          <a:p>
            <a:pPr>
              <a:lnSpc>
                <a:spcPct val="90000"/>
              </a:lnSpc>
              <a:tabLst>
                <a:tab pos="0" algn="l"/>
              </a:tabLst>
            </a:pPr>
            <a:r>
              <a:rPr lang="fr-FR" sz="2000" b="0" strike="noStrike" spc="-1">
                <a:solidFill>
                  <a:srgbClr val="000000"/>
                </a:solidFill>
                <a:latin typeface="Calibri"/>
                <a:ea typeface="DejaVu Sans"/>
              </a:rPr>
              <a:t>	</a:t>
            </a:r>
            <a:r>
              <a:rPr lang="fr-FR" sz="1800" b="0" strike="noStrike" spc="-1">
                <a:solidFill>
                  <a:srgbClr val="000000"/>
                </a:solidFill>
                <a:latin typeface="Calibri"/>
                <a:ea typeface="DejaVu Sans"/>
              </a:rPr>
              <a:t>8 bits =2</a:t>
            </a:r>
            <a:r>
              <a:rPr lang="fr-FR" sz="1800" b="0" strike="noStrike" spc="-1" baseline="30000">
                <a:solidFill>
                  <a:srgbClr val="000000"/>
                </a:solidFill>
                <a:latin typeface="Calibri"/>
                <a:ea typeface="DejaVu Sans"/>
              </a:rPr>
              <a:t>8</a:t>
            </a:r>
            <a:r>
              <a:rPr lang="fr-FR" sz="1800" b="0" strike="noStrike" spc="-1">
                <a:solidFill>
                  <a:srgbClr val="000000"/>
                </a:solidFill>
                <a:latin typeface="Calibri"/>
                <a:ea typeface="DejaVu Sans"/>
              </a:rPr>
              <a:t>=256 combinaisons possibles</a:t>
            </a:r>
            <a:endParaRPr lang="fr-FR" sz="1800" b="0" strike="noStrike" spc="-1">
              <a:latin typeface="Arial"/>
            </a:endParaRPr>
          </a:p>
          <a:p>
            <a:pPr>
              <a:lnSpc>
                <a:spcPct val="90000"/>
              </a:lnSpc>
              <a:tabLst>
                <a:tab pos="0" algn="l"/>
              </a:tabLst>
            </a:pPr>
            <a:r>
              <a:rPr lang="fr-FR" sz="1800" b="0" strike="noStrike" spc="-1">
                <a:solidFill>
                  <a:srgbClr val="000000"/>
                </a:solidFill>
                <a:latin typeface="Calibri"/>
                <a:ea typeface="DejaVu Sans"/>
              </a:rPr>
              <a:t>	16 bits = 2</a:t>
            </a:r>
            <a:r>
              <a:rPr lang="fr-FR" sz="1800" b="0" strike="noStrike" spc="-1" baseline="30000">
                <a:solidFill>
                  <a:srgbClr val="000000"/>
                </a:solidFill>
                <a:latin typeface="Calibri"/>
                <a:ea typeface="DejaVu Sans"/>
              </a:rPr>
              <a:t>16</a:t>
            </a:r>
            <a:r>
              <a:rPr lang="fr-FR" sz="1800" b="0" strike="noStrike" spc="-1">
                <a:solidFill>
                  <a:srgbClr val="000000"/>
                </a:solidFill>
                <a:latin typeface="Calibri"/>
                <a:ea typeface="DejaVu Sans"/>
              </a:rPr>
              <a:t> = 65536</a:t>
            </a:r>
            <a:endParaRPr lang="fr-FR" sz="1800" b="0" strike="noStrike" spc="-1">
              <a:latin typeface="Arial"/>
            </a:endParaRPr>
          </a:p>
          <a:p>
            <a:pPr>
              <a:lnSpc>
                <a:spcPct val="90000"/>
              </a:lnSpc>
              <a:spcBef>
                <a:spcPts val="601"/>
              </a:spcBef>
              <a:tabLst>
                <a:tab pos="0" algn="l"/>
              </a:tabLst>
            </a:pPr>
            <a:r>
              <a:rPr lang="fr-FR" sz="2000" b="0" strike="noStrike" spc="-1">
                <a:solidFill>
                  <a:srgbClr val="000000"/>
                </a:solidFill>
                <a:latin typeface="Calibri"/>
                <a:ea typeface="DejaVu Sans"/>
              </a:rPr>
              <a:t>En fait, l’ordinateur ne calcule jamais sur 1 bit à la fois, mais sur un ou plusieurs octets ; ce qui fait 8 bits ou plus, mais toujours des multiples de 8 bits.</a:t>
            </a:r>
            <a:endParaRPr lang="fr-FR" sz="2000" b="0" strike="noStrike" spc="-1">
              <a:latin typeface="Arial"/>
            </a:endParaRPr>
          </a:p>
          <a:p>
            <a:pPr>
              <a:lnSpc>
                <a:spcPct val="90000"/>
              </a:lnSpc>
              <a:spcBef>
                <a:spcPts val="601"/>
              </a:spcBef>
              <a:tabLst>
                <a:tab pos="0" algn="l"/>
              </a:tabLst>
            </a:pPr>
            <a:r>
              <a:rPr lang="fr-FR" sz="2000" b="0" strike="noStrike" spc="-1">
                <a:solidFill>
                  <a:srgbClr val="000000"/>
                </a:solidFill>
                <a:latin typeface="Calibri"/>
                <a:ea typeface="DejaVu Sans"/>
              </a:rPr>
              <a:t>Les premiers ordinateurs personnels calculaient sur 8 bits. Ils ne comptaient que sur 1 octet à la fois. A ce jour, les ordinateurs communs travaillent sur 32 ou 64 bits.</a:t>
            </a:r>
            <a:endParaRPr lang="fr-FR" sz="2000" b="0" strike="noStrike" spc="-1">
              <a:latin typeface="Arial"/>
            </a:endParaRPr>
          </a:p>
          <a:p>
            <a:pPr>
              <a:lnSpc>
                <a:spcPct val="90000"/>
              </a:lnSpc>
              <a:spcBef>
                <a:spcPts val="601"/>
              </a:spcBef>
              <a:tabLst>
                <a:tab pos="0" algn="l"/>
              </a:tabLst>
            </a:pPr>
            <a:r>
              <a:rPr lang="fr-FR" sz="2000" b="0" strike="noStrike" spc="-1">
                <a:solidFill>
                  <a:srgbClr val="000000"/>
                </a:solidFill>
                <a:latin typeface="Calibri"/>
                <a:ea typeface="DejaVu Sans"/>
              </a:rPr>
              <a:t>Pour simplifier : </a:t>
            </a:r>
            <a:r>
              <a:rPr lang="sv-SE" sz="2000" b="1" strike="noStrike" spc="-1">
                <a:solidFill>
                  <a:srgbClr val="000000"/>
                </a:solidFill>
                <a:latin typeface="Calibri"/>
                <a:ea typeface="DejaVu Sans"/>
              </a:rPr>
              <a:t>1 Byte </a:t>
            </a:r>
            <a:r>
              <a:rPr lang="sv-SE" sz="1800" b="0" strike="noStrike" spc="-1">
                <a:solidFill>
                  <a:srgbClr val="000000"/>
                </a:solidFill>
                <a:latin typeface="Calibri"/>
                <a:ea typeface="DejaVu Sans"/>
              </a:rPr>
              <a:t>(terme anglais) </a:t>
            </a:r>
            <a:r>
              <a:rPr lang="sv-SE" sz="2000" b="1" strike="noStrike" spc="-1">
                <a:solidFill>
                  <a:srgbClr val="000000"/>
                </a:solidFill>
                <a:latin typeface="Calibri"/>
                <a:ea typeface="DejaVu Sans"/>
              </a:rPr>
              <a:t>= 1 octet = 8 bits</a:t>
            </a:r>
            <a:endParaRPr lang="fr-FR" sz="2000" b="0" strike="noStrike" spc="-1">
              <a:latin typeface="Arial"/>
            </a:endParaRPr>
          </a:p>
        </p:txBody>
      </p:sp>
      <p:sp>
        <p:nvSpPr>
          <p:cNvPr id="205" name="Rectangle 2"/>
          <p:cNvSpPr/>
          <p:nvPr/>
        </p:nvSpPr>
        <p:spPr>
          <a:xfrm>
            <a:off x="676080" y="347760"/>
            <a:ext cx="7199640" cy="6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8500" lnSpcReduction="10000"/>
          </a:bodyPr>
          <a:lstStyle/>
          <a:p>
            <a:pPr>
              <a:lnSpc>
                <a:spcPct val="90000"/>
              </a:lnSpc>
            </a:pPr>
            <a:r>
              <a:rPr lang="fr-FR" sz="2600" b="1" strike="noStrike" spc="-1">
                <a:solidFill>
                  <a:srgbClr val="0070C0"/>
                </a:solidFill>
                <a:latin typeface="Calibri Light"/>
                <a:ea typeface="DejaVu Sans"/>
              </a:rPr>
              <a:t>Les données : </a:t>
            </a:r>
            <a:r>
              <a:rPr lang="fr-FR" sz="2400" b="1" strike="noStrike" spc="-1">
                <a:solidFill>
                  <a:srgbClr val="0070C0"/>
                </a:solidFill>
                <a:latin typeface="Calibri"/>
                <a:ea typeface="DejaVu Sans"/>
              </a:rPr>
              <a:t>Ko, Mo, Go, To, Po ?</a:t>
            </a:r>
            <a:r>
              <a:rPr lang="fr-FR" sz="4400" b="1" strike="noStrike" spc="-1">
                <a:solidFill>
                  <a:srgbClr val="0070C0"/>
                </a:solidFill>
                <a:latin typeface="Calibri Light"/>
                <a:ea typeface="DejaVu Sans"/>
              </a:rPr>
              <a:t> </a:t>
            </a:r>
            <a:endParaRPr lang="fr-FR" sz="4400" b="0" strike="noStrike" spc="-1">
              <a:latin typeface="Arial"/>
            </a:endParaRPr>
          </a:p>
        </p:txBody>
      </p:sp>
      <p:grpSp>
        <p:nvGrpSpPr>
          <p:cNvPr id="206" name="Groupe 2"/>
          <p:cNvGrpSpPr/>
          <p:nvPr/>
        </p:nvGrpSpPr>
        <p:grpSpPr>
          <a:xfrm>
            <a:off x="827640" y="6041160"/>
            <a:ext cx="6653880" cy="713160"/>
            <a:chOff x="827640" y="6041160"/>
            <a:chExt cx="6653880" cy="713160"/>
          </a:xfrm>
        </p:grpSpPr>
        <p:sp>
          <p:nvSpPr>
            <p:cNvPr id="207" name="ZoneTexte 1"/>
            <p:cNvSpPr/>
            <p:nvPr/>
          </p:nvSpPr>
          <p:spPr>
            <a:xfrm>
              <a:off x="1433880" y="6116040"/>
              <a:ext cx="6047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majuscule / minuscule « B » pour Byte et « b » pour bit</a:t>
              </a:r>
              <a:endParaRPr lang="fr-FR" sz="1800" b="0" strike="noStrike" spc="-1">
                <a:latin typeface="Arial"/>
              </a:endParaRPr>
            </a:p>
            <a:p>
              <a:pPr>
                <a:lnSpc>
                  <a:spcPct val="100000"/>
                </a:lnSpc>
              </a:pPr>
              <a:endParaRPr lang="fr-FR" sz="1800" b="0" strike="noStrike" spc="-1">
                <a:latin typeface="Arial"/>
              </a:endParaRPr>
            </a:p>
          </p:txBody>
        </p:sp>
        <p:pic>
          <p:nvPicPr>
            <p:cNvPr id="208" name="Picture 2"/>
            <p:cNvPicPr/>
            <p:nvPr/>
          </p:nvPicPr>
          <p:blipFill>
            <a:blip r:embed="rId2"/>
            <a:stretch/>
          </p:blipFill>
          <p:spPr>
            <a:xfrm>
              <a:off x="827640" y="6041160"/>
              <a:ext cx="535320" cy="535320"/>
            </a:xfrm>
            <a:prstGeom prst="rect">
              <a:avLst/>
            </a:prstGeom>
            <a:ln w="0">
              <a:noFill/>
            </a:ln>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6"/>
          <p:cNvSpPr/>
          <p:nvPr/>
        </p:nvSpPr>
        <p:spPr>
          <a:xfrm>
            <a:off x="395640" y="232560"/>
            <a:ext cx="8568000" cy="56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fr-FR" sz="1600" b="0" strike="noStrike" spc="-1">
                <a:solidFill>
                  <a:srgbClr val="000000"/>
                </a:solidFill>
                <a:latin typeface="Arial"/>
                <a:ea typeface="DejaVu Sans"/>
              </a:rPr>
              <a:t>On écrit les valeurs des </a:t>
            </a:r>
            <a:r>
              <a:rPr lang="fr-FR" sz="1600" b="1" strike="noStrike" spc="-1">
                <a:solidFill>
                  <a:srgbClr val="000000"/>
                </a:solidFill>
                <a:latin typeface="Arial"/>
                <a:ea typeface="DejaVu Sans"/>
              </a:rPr>
              <a:t>bits</a:t>
            </a:r>
            <a:r>
              <a:rPr lang="fr-FR" sz="1600" b="0" strike="noStrike" spc="-1">
                <a:solidFill>
                  <a:srgbClr val="000000"/>
                </a:solidFill>
                <a:latin typeface="Arial"/>
                <a:ea typeface="DejaVu Sans"/>
              </a:rPr>
              <a:t> avec un « b » (</a:t>
            </a:r>
            <a:r>
              <a:rPr lang="fr-FR" sz="1600" b="1" strike="noStrike" spc="-1">
                <a:solidFill>
                  <a:srgbClr val="000000"/>
                </a:solidFill>
                <a:latin typeface="Arial"/>
                <a:ea typeface="DejaVu Sans"/>
              </a:rPr>
              <a:t>b miniscule</a:t>
            </a:r>
            <a:r>
              <a:rPr lang="fr-FR" sz="1600" b="0" strike="noStrike" spc="-1">
                <a:solidFill>
                  <a:srgbClr val="000000"/>
                </a:solidFill>
                <a:latin typeface="Arial"/>
                <a:ea typeface="DejaVu Sans"/>
              </a:rPr>
              <a:t>)</a:t>
            </a:r>
            <a:endParaRPr lang="fr-FR" sz="1600" b="0" strike="noStrike" spc="-1">
              <a:latin typeface="Arial"/>
            </a:endParaRPr>
          </a:p>
          <a:p>
            <a:pPr>
              <a:lnSpc>
                <a:spcPct val="150000"/>
              </a:lnSpc>
            </a:pPr>
            <a:r>
              <a:rPr lang="fr-FR" sz="1600" b="0" strike="noStrike" spc="-1">
                <a:solidFill>
                  <a:srgbClr val="000000"/>
                </a:solidFill>
                <a:latin typeface="Arial"/>
                <a:ea typeface="DejaVu Sans"/>
              </a:rPr>
              <a:t>On écrit les valeurs des </a:t>
            </a:r>
            <a:r>
              <a:rPr lang="fr-FR" sz="1600" b="1" strike="noStrike" spc="-1">
                <a:solidFill>
                  <a:srgbClr val="000000"/>
                </a:solidFill>
                <a:latin typeface="Arial"/>
                <a:ea typeface="DejaVu Sans"/>
              </a:rPr>
              <a:t>bytes</a:t>
            </a:r>
            <a:r>
              <a:rPr lang="fr-FR" sz="1600" b="0" strike="noStrike" spc="-1">
                <a:solidFill>
                  <a:srgbClr val="000000"/>
                </a:solidFill>
                <a:latin typeface="Arial"/>
                <a:ea typeface="DejaVu Sans"/>
              </a:rPr>
              <a:t> avec un « B » (</a:t>
            </a:r>
            <a:r>
              <a:rPr lang="fr-FR" sz="1600" b="1" strike="noStrike" spc="-1">
                <a:solidFill>
                  <a:srgbClr val="000000"/>
                </a:solidFill>
                <a:latin typeface="Arial"/>
                <a:ea typeface="DejaVu Sans"/>
              </a:rPr>
              <a:t>B majuscule</a:t>
            </a:r>
            <a:r>
              <a:rPr lang="fr-FR" sz="1600" b="0" strike="noStrike" spc="-1">
                <a:solidFill>
                  <a:srgbClr val="000000"/>
                </a:solidFill>
                <a:latin typeface="Arial"/>
                <a:ea typeface="DejaVu Sans"/>
              </a:rPr>
              <a:t>)</a:t>
            </a:r>
            <a:endParaRPr lang="fr-FR" sz="1600" b="0" strike="noStrike" spc="-1">
              <a:latin typeface="Arial"/>
            </a:endParaRPr>
          </a:p>
          <a:p>
            <a:pPr>
              <a:lnSpc>
                <a:spcPct val="150000"/>
              </a:lnSpc>
            </a:pPr>
            <a:r>
              <a:rPr lang="fr-FR" sz="1600" b="0" strike="noStrike" spc="-1">
                <a:solidFill>
                  <a:srgbClr val="000000"/>
                </a:solidFill>
                <a:latin typeface="Arial"/>
                <a:ea typeface="DejaVu Sans"/>
              </a:rPr>
              <a:t>On écrit les valeurs des </a:t>
            </a:r>
            <a:r>
              <a:rPr lang="fr-FR" sz="1600" b="1" strike="noStrike" spc="-1">
                <a:solidFill>
                  <a:srgbClr val="000000"/>
                </a:solidFill>
                <a:latin typeface="Arial"/>
                <a:ea typeface="DejaVu Sans"/>
              </a:rPr>
              <a:t>octets</a:t>
            </a:r>
            <a:r>
              <a:rPr lang="fr-FR" sz="1600" b="0" strike="noStrike" spc="-1">
                <a:solidFill>
                  <a:srgbClr val="000000"/>
                </a:solidFill>
                <a:latin typeface="Arial"/>
                <a:ea typeface="DejaVu Sans"/>
              </a:rPr>
              <a:t> avec un « o » (</a:t>
            </a:r>
            <a:r>
              <a:rPr lang="fr-FR" sz="1600" b="1" strike="noStrike" spc="-1">
                <a:solidFill>
                  <a:srgbClr val="000000"/>
                </a:solidFill>
                <a:latin typeface="Arial"/>
                <a:ea typeface="DejaVu Sans"/>
              </a:rPr>
              <a:t>o miniscule</a:t>
            </a:r>
            <a:r>
              <a:rPr lang="fr-FR" sz="1600" b="0" strike="noStrike" spc="-1">
                <a:solidFill>
                  <a:srgbClr val="000000"/>
                </a:solidFill>
                <a:latin typeface="Arial"/>
                <a:ea typeface="DejaVu Sans"/>
              </a:rPr>
              <a:t>).</a:t>
            </a:r>
            <a:endParaRPr lang="fr-FR" sz="1600" b="0" strike="noStrike" spc="-1">
              <a:latin typeface="Arial"/>
            </a:endParaRPr>
          </a:p>
          <a:p>
            <a:pPr>
              <a:lnSpc>
                <a:spcPct val="150000"/>
              </a:lnSpc>
            </a:pPr>
            <a:endParaRPr lang="fr-FR" sz="1600" b="0" strike="noStrike" spc="-1">
              <a:latin typeface="Arial"/>
            </a:endParaRPr>
          </a:p>
          <a:p>
            <a:pPr>
              <a:lnSpc>
                <a:spcPct val="150000"/>
              </a:lnSpc>
            </a:pPr>
            <a:r>
              <a:rPr lang="fr-FR" sz="1600" b="0" strike="noStrike" spc="-1">
                <a:solidFill>
                  <a:srgbClr val="000000"/>
                </a:solidFill>
                <a:latin typeface="Arial"/>
                <a:ea typeface="DejaVu Sans"/>
              </a:rPr>
              <a:t>Ainsi, une valeur de disque dur s’exprimera de la façon suivante :</a:t>
            </a:r>
            <a:endParaRPr lang="fr-FR" sz="1600" b="0" strike="noStrike" spc="-1">
              <a:latin typeface="Arial"/>
            </a:endParaRPr>
          </a:p>
          <a:p>
            <a:pPr>
              <a:lnSpc>
                <a:spcPct val="150000"/>
              </a:lnSpc>
            </a:pPr>
            <a:r>
              <a:rPr lang="fr-FR" sz="1600" b="0" strike="noStrike" spc="-1">
                <a:solidFill>
                  <a:srgbClr val="000000"/>
                </a:solidFill>
                <a:latin typeface="Arial"/>
                <a:ea typeface="DejaVu Sans"/>
              </a:rPr>
              <a:t> 500 GB ou 500 Go (mais surtout pas 500 Gb comme on peut le trouver, même dans des articles de grands médias).</a:t>
            </a:r>
            <a:endParaRPr lang="fr-FR" sz="1600" b="0" strike="noStrike" spc="-1">
              <a:latin typeface="Arial"/>
            </a:endParaRPr>
          </a:p>
          <a:p>
            <a:pPr>
              <a:lnSpc>
                <a:spcPct val="150000"/>
              </a:lnSpc>
            </a:pPr>
            <a:endParaRPr lang="fr-FR" sz="1600" b="0" strike="noStrike" spc="-1">
              <a:latin typeface="Arial"/>
            </a:endParaRPr>
          </a:p>
          <a:p>
            <a:pPr>
              <a:lnSpc>
                <a:spcPct val="150000"/>
              </a:lnSpc>
            </a:pPr>
            <a:r>
              <a:rPr lang="fr-FR" sz="1600" b="0" strike="noStrike" spc="-1">
                <a:solidFill>
                  <a:srgbClr val="000000"/>
                </a:solidFill>
                <a:latin typeface="Arial"/>
                <a:ea typeface="DejaVu Sans"/>
              </a:rPr>
              <a:t>Voici ce que l’on peut trouver :</a:t>
            </a:r>
            <a:endParaRPr lang="fr-FR" sz="1600" b="0" strike="noStrike" spc="-1">
              <a:latin typeface="Arial"/>
            </a:endParaRPr>
          </a:p>
          <a:p>
            <a:pPr marL="216000" indent="-215280">
              <a:lnSpc>
                <a:spcPct val="150000"/>
              </a:lnSpc>
              <a:buClr>
                <a:srgbClr val="000000"/>
              </a:buClr>
              <a:buFont typeface="Arial"/>
              <a:buChar char="•"/>
            </a:pPr>
            <a:r>
              <a:rPr lang="fr-FR" sz="1600" b="0" strike="noStrike" spc="-1">
                <a:solidFill>
                  <a:srgbClr val="000000"/>
                </a:solidFill>
                <a:latin typeface="Arial"/>
                <a:ea typeface="DejaVu Sans"/>
              </a:rPr>
              <a:t>  KB = Kilo Bytes, MB = Méga Bytes, GB = GigaBytes, TB TeraBytes, PB = PetaByte…</a:t>
            </a:r>
            <a:endParaRPr lang="fr-FR" sz="1600" b="0" strike="noStrike" spc="-1">
              <a:latin typeface="Arial"/>
            </a:endParaRPr>
          </a:p>
          <a:p>
            <a:pPr marL="216000" indent="-215280">
              <a:lnSpc>
                <a:spcPct val="150000"/>
              </a:lnSpc>
              <a:buClr>
                <a:srgbClr val="000000"/>
              </a:buClr>
              <a:buFont typeface="Arial"/>
              <a:buChar char="•"/>
            </a:pPr>
            <a:r>
              <a:rPr lang="fr-FR" sz="1600" b="0" strike="noStrike" spc="-1">
                <a:solidFill>
                  <a:srgbClr val="000000"/>
                </a:solidFill>
                <a:latin typeface="Arial"/>
                <a:ea typeface="DejaVu Sans"/>
              </a:rPr>
              <a:t>  Ko = Kilo octets, Mo = Méga octets, Go = Giga octets, Tera octets, Peta octets …</a:t>
            </a:r>
            <a:endParaRPr lang="fr-FR" sz="1600" b="0" strike="noStrike" spc="-1">
              <a:latin typeface="Arial"/>
            </a:endParaRPr>
          </a:p>
          <a:p>
            <a:pPr marL="216000" indent="-215280">
              <a:lnSpc>
                <a:spcPct val="150000"/>
              </a:lnSpc>
              <a:buClr>
                <a:srgbClr val="000000"/>
              </a:buClr>
              <a:buFont typeface="Arial"/>
              <a:buChar char="•"/>
            </a:pPr>
            <a:r>
              <a:rPr lang="fr-FR" sz="1600" b="0" strike="noStrike" spc="-1">
                <a:solidFill>
                  <a:srgbClr val="000000"/>
                </a:solidFill>
                <a:latin typeface="Arial"/>
                <a:ea typeface="DejaVu Sans"/>
              </a:rPr>
              <a:t>  Kb = Kilo bits, Mb = Méga bits</a:t>
            </a:r>
            <a:endParaRPr lang="fr-FR" sz="1600" b="0" strike="noStrike" spc="-1">
              <a:latin typeface="Arial"/>
            </a:endParaRPr>
          </a:p>
          <a:p>
            <a:pPr>
              <a:lnSpc>
                <a:spcPct val="150000"/>
              </a:lnSpc>
            </a:pPr>
            <a:endParaRPr lang="fr-FR" sz="1600" b="0" strike="noStrike" spc="-1">
              <a:latin typeface="Arial"/>
            </a:endParaRPr>
          </a:p>
          <a:p>
            <a:pPr>
              <a:lnSpc>
                <a:spcPct val="150000"/>
              </a:lnSpc>
            </a:pPr>
            <a:r>
              <a:rPr lang="fr-FR" sz="1600" b="1" strike="noStrike" spc="-1">
                <a:solidFill>
                  <a:srgbClr val="000000"/>
                </a:solidFill>
                <a:latin typeface="Arial"/>
                <a:ea typeface="DejaVu Sans"/>
              </a:rPr>
              <a:t>Ko, Mo, Go, To, Po </a:t>
            </a:r>
            <a:r>
              <a:rPr lang="fr-FR" sz="1600" b="0" strike="noStrike" spc="-1">
                <a:solidFill>
                  <a:srgbClr val="000000"/>
                </a:solidFill>
                <a:latin typeface="Arial"/>
                <a:ea typeface="DejaVu Sans"/>
              </a:rPr>
              <a:t>sont maintenant plus parlants pour vous  ;-)</a:t>
            </a:r>
            <a:endParaRPr lang="fr-FR" sz="1600" b="0" strike="noStrike" spc="-1">
              <a:latin typeface="Arial"/>
            </a:endParaRPr>
          </a:p>
          <a:p>
            <a:pPr>
              <a:lnSpc>
                <a:spcPct val="150000"/>
              </a:lnSpc>
            </a:pPr>
            <a:r>
              <a:rPr lang="fr-FR" sz="2000" b="1" strike="noStrike" spc="-1">
                <a:solidFill>
                  <a:srgbClr val="000000"/>
                </a:solidFill>
                <a:latin typeface="Arial"/>
                <a:ea typeface="DejaVu Sans"/>
              </a:rPr>
              <a:t>1 Po = 1 000 To = 1 000 000 Go …</a:t>
            </a:r>
            <a:endParaRPr lang="fr-FR"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2"/>
          <p:cNvSpPr/>
          <p:nvPr/>
        </p:nvSpPr>
        <p:spPr>
          <a:xfrm>
            <a:off x="475560" y="180000"/>
            <a:ext cx="8205120" cy="446040"/>
          </a:xfrm>
          <a:prstGeom prst="rect">
            <a:avLst/>
          </a:prstGeom>
          <a:no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90000"/>
              </a:lnSpc>
            </a:pPr>
            <a:r>
              <a:rPr lang="fr-FR" sz="2600" b="1" strike="noStrike" spc="-1">
                <a:solidFill>
                  <a:srgbClr val="0070C0"/>
                </a:solidFill>
                <a:latin typeface="Calibri"/>
                <a:ea typeface="DejaVu Sans"/>
              </a:rPr>
              <a:t>Les échanges et transferts de données</a:t>
            </a:r>
            <a:r>
              <a:rPr lang="fr-FR" sz="2400" b="1" strike="noStrike" spc="-1">
                <a:solidFill>
                  <a:srgbClr val="0070C0"/>
                </a:solidFill>
                <a:latin typeface="Calibri"/>
                <a:ea typeface="DejaVu Sans"/>
              </a:rPr>
              <a:t> : kb/s ? Mb/s ? Gb/s ?</a:t>
            </a:r>
            <a:endParaRPr lang="fr-FR" sz="2400" b="0" strike="noStrike" spc="-1">
              <a:latin typeface="Arial"/>
            </a:endParaRPr>
          </a:p>
        </p:txBody>
      </p:sp>
      <p:sp>
        <p:nvSpPr>
          <p:cNvPr id="211" name="Rectangle 3"/>
          <p:cNvSpPr/>
          <p:nvPr/>
        </p:nvSpPr>
        <p:spPr>
          <a:xfrm>
            <a:off x="612720" y="836640"/>
            <a:ext cx="3021840" cy="57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tabLst>
                <a:tab pos="0" algn="l"/>
              </a:tabLst>
            </a:pPr>
            <a:endParaRPr lang="fr-FR" sz="1800" b="0" strike="noStrike" spc="-1">
              <a:latin typeface="Arial"/>
            </a:endParaRPr>
          </a:p>
          <a:p>
            <a:pPr>
              <a:lnSpc>
                <a:spcPct val="90000"/>
              </a:lnSpc>
              <a:spcBef>
                <a:spcPts val="1001"/>
              </a:spcBef>
              <a:tabLst>
                <a:tab pos="0" algn="l"/>
              </a:tabLst>
            </a:pPr>
            <a:endParaRPr lang="fr-FR" sz="1800" b="0" strike="noStrike" spc="-1">
              <a:latin typeface="Arial"/>
            </a:endParaRPr>
          </a:p>
          <a:p>
            <a:pPr>
              <a:lnSpc>
                <a:spcPct val="90000"/>
              </a:lnSpc>
              <a:spcBef>
                <a:spcPts val="1001"/>
              </a:spcBef>
              <a:tabLst>
                <a:tab pos="0" algn="l"/>
              </a:tabLst>
            </a:pPr>
            <a:endParaRPr lang="fr-FR" sz="1800" b="0" strike="noStrike" spc="-1">
              <a:latin typeface="Arial"/>
            </a:endParaRPr>
          </a:p>
        </p:txBody>
      </p:sp>
      <p:pic>
        <p:nvPicPr>
          <p:cNvPr id="212" name="Picture 3"/>
          <p:cNvPicPr/>
          <p:nvPr/>
        </p:nvPicPr>
        <p:blipFill>
          <a:blip r:embed="rId2"/>
          <a:stretch/>
        </p:blipFill>
        <p:spPr>
          <a:xfrm>
            <a:off x="4339080" y="807840"/>
            <a:ext cx="4159440" cy="2620080"/>
          </a:xfrm>
          <a:prstGeom prst="rect">
            <a:avLst/>
          </a:prstGeom>
          <a:ln w="0">
            <a:noFill/>
          </a:ln>
        </p:spPr>
      </p:pic>
      <p:sp>
        <p:nvSpPr>
          <p:cNvPr id="213" name="ZoneTexte 5"/>
          <p:cNvSpPr/>
          <p:nvPr/>
        </p:nvSpPr>
        <p:spPr>
          <a:xfrm>
            <a:off x="653760" y="900000"/>
            <a:ext cx="35258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1800" b="0" strike="noStrike" spc="-1">
                <a:solidFill>
                  <a:srgbClr val="000000"/>
                </a:solidFill>
                <a:latin typeface="Arial"/>
                <a:ea typeface="DejaVu Sans"/>
              </a:rPr>
              <a:t>Pour transmettre les données, il faut généralement transmettre les bits les uns après les autres.</a:t>
            </a:r>
            <a:endParaRPr lang="fr-FR" sz="1800" b="0" strike="noStrike" spc="-1">
              <a:latin typeface="Arial"/>
            </a:endParaRPr>
          </a:p>
          <a:p>
            <a:pPr>
              <a:lnSpc>
                <a:spcPct val="100000"/>
              </a:lnSpc>
              <a:tabLst>
                <a:tab pos="0" algn="l"/>
              </a:tabLst>
            </a:pPr>
            <a:r>
              <a:rPr lang="fr-FR" sz="1800" b="0" strike="noStrike" spc="-1">
                <a:solidFill>
                  <a:srgbClr val="000000"/>
                </a:solidFill>
                <a:latin typeface="Arial"/>
                <a:ea typeface="DejaVu Sans"/>
              </a:rPr>
              <a:t>On parle alors de débit en nombre de bits par seconde.</a:t>
            </a:r>
            <a:endParaRPr lang="fr-FR" sz="1800" b="0" strike="noStrike" spc="-1">
              <a:latin typeface="Arial"/>
            </a:endParaRPr>
          </a:p>
          <a:p>
            <a:pPr>
              <a:lnSpc>
                <a:spcPct val="100000"/>
              </a:lnSpc>
              <a:tabLst>
                <a:tab pos="0" algn="l"/>
              </a:tabLst>
            </a:pPr>
            <a:r>
              <a:rPr lang="fr-FR" sz="1800" b="1" strike="noStrike" spc="-1">
                <a:solidFill>
                  <a:srgbClr val="000000"/>
                </a:solidFill>
                <a:latin typeface="Arial"/>
                <a:ea typeface="DejaVu Sans"/>
              </a:rPr>
              <a:t>Rappel : 1 octet = 8 bits</a:t>
            </a:r>
            <a:endParaRPr lang="fr-FR" sz="1800" b="0" strike="noStrike" spc="-1">
              <a:latin typeface="Arial"/>
            </a:endParaRPr>
          </a:p>
          <a:p>
            <a:pPr>
              <a:lnSpc>
                <a:spcPct val="100000"/>
              </a:lnSpc>
              <a:tabLst>
                <a:tab pos="0" algn="l"/>
              </a:tabLst>
            </a:pPr>
            <a:endParaRPr lang="fr-FR" sz="1800" b="0" strike="noStrike" spc="-1">
              <a:latin typeface="Arial"/>
            </a:endParaRPr>
          </a:p>
          <a:p>
            <a:pPr>
              <a:lnSpc>
                <a:spcPct val="100000"/>
              </a:lnSpc>
              <a:tabLst>
                <a:tab pos="0" algn="l"/>
              </a:tabLst>
            </a:pPr>
            <a:endParaRPr lang="fr-FR" sz="1800" b="0" strike="noStrike" spc="-1">
              <a:latin typeface="Arial"/>
            </a:endParaRPr>
          </a:p>
          <a:p>
            <a:pPr>
              <a:lnSpc>
                <a:spcPct val="100000"/>
              </a:lnSpc>
              <a:tabLst>
                <a:tab pos="0" algn="l"/>
              </a:tabLst>
            </a:pPr>
            <a:endParaRPr lang="fr-FR" sz="1800" b="0" strike="noStrike" spc="-1">
              <a:latin typeface="Arial"/>
            </a:endParaRPr>
          </a:p>
        </p:txBody>
      </p:sp>
      <p:grpSp>
        <p:nvGrpSpPr>
          <p:cNvPr id="214" name="Groupe 8"/>
          <p:cNvGrpSpPr/>
          <p:nvPr/>
        </p:nvGrpSpPr>
        <p:grpSpPr>
          <a:xfrm>
            <a:off x="739800" y="2886480"/>
            <a:ext cx="3461040" cy="819720"/>
            <a:chOff x="739800" y="2886480"/>
            <a:chExt cx="3461040" cy="819720"/>
          </a:xfrm>
        </p:grpSpPr>
        <p:pic>
          <p:nvPicPr>
            <p:cNvPr id="215" name="Picture 2" descr="D:\Users\bouedo\AppData\Local\Temp\pictograms-aem-0058-general-warning-hazard.png"/>
            <p:cNvPicPr/>
            <p:nvPr/>
          </p:nvPicPr>
          <p:blipFill>
            <a:blip r:embed="rId3"/>
            <a:stretch/>
          </p:blipFill>
          <p:spPr>
            <a:xfrm>
              <a:off x="739800" y="3085200"/>
              <a:ext cx="534960" cy="534960"/>
            </a:xfrm>
            <a:prstGeom prst="rect">
              <a:avLst/>
            </a:prstGeom>
            <a:ln w="0">
              <a:noFill/>
            </a:ln>
          </p:spPr>
        </p:pic>
        <p:sp>
          <p:nvSpPr>
            <p:cNvPr id="216" name="ZoneTexte 6"/>
            <p:cNvSpPr/>
            <p:nvPr/>
          </p:nvSpPr>
          <p:spPr>
            <a:xfrm>
              <a:off x="1403640" y="2886480"/>
              <a:ext cx="279720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000000"/>
                  </a:solidFill>
                  <a:latin typeface="Arial"/>
                  <a:ea typeface="DejaVu Sans"/>
                </a:rPr>
                <a:t>Donc 1024 Ko/s n’est pas équivalent à 1024 kbits/s (ou 1024 kb/s)</a:t>
              </a:r>
              <a:endParaRPr lang="fr-FR" sz="1600" b="0" strike="noStrike" spc="-1">
                <a:latin typeface="Arial"/>
              </a:endParaRPr>
            </a:p>
          </p:txBody>
        </p:sp>
      </p:grpSp>
      <p:sp>
        <p:nvSpPr>
          <p:cNvPr id="217" name="ZoneTexte 7"/>
          <p:cNvSpPr/>
          <p:nvPr/>
        </p:nvSpPr>
        <p:spPr>
          <a:xfrm>
            <a:off x="739800" y="3789000"/>
            <a:ext cx="7814880" cy="292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fr-FR" sz="2000" b="0" strike="noStrike" spc="-1">
                <a:solidFill>
                  <a:srgbClr val="000000"/>
                </a:solidFill>
                <a:latin typeface="Arial"/>
                <a:ea typeface="DejaVu Sans"/>
              </a:rPr>
              <a:t>Quelques notions de débit</a:t>
            </a:r>
            <a:endParaRPr lang="fr-FR" sz="2000" b="0" strike="noStrike" spc="-1">
              <a:latin typeface="Arial"/>
            </a:endParaRPr>
          </a:p>
          <a:p>
            <a:pPr>
              <a:lnSpc>
                <a:spcPct val="100000"/>
              </a:lnSpc>
              <a:tabLst>
                <a:tab pos="0" algn="l"/>
              </a:tabLst>
            </a:pPr>
            <a:r>
              <a:rPr lang="fr-FR" sz="2000" b="1" strike="noStrike" spc="-1">
                <a:solidFill>
                  <a:srgbClr val="000000"/>
                </a:solidFill>
                <a:latin typeface="Arial"/>
                <a:ea typeface="DejaVu Sans"/>
              </a:rPr>
              <a:t>Au LAPP</a:t>
            </a:r>
            <a:endParaRPr lang="fr-FR" sz="2000" b="0" strike="noStrike" spc="-1">
              <a:latin typeface="Arial"/>
            </a:endParaRPr>
          </a:p>
          <a:p>
            <a:pPr>
              <a:lnSpc>
                <a:spcPct val="100000"/>
              </a:lnSpc>
              <a:tabLst>
                <a:tab pos="0" algn="l"/>
              </a:tabLst>
            </a:pPr>
            <a:r>
              <a:rPr lang="fr-FR" sz="1800" b="0" strike="noStrike" spc="-1">
                <a:solidFill>
                  <a:srgbClr val="000000"/>
                </a:solidFill>
                <a:latin typeface="Arial"/>
                <a:ea typeface="DejaVu Sans"/>
              </a:rPr>
              <a:t>Débit internet : </a:t>
            </a:r>
            <a:r>
              <a:rPr lang="fr-FR" sz="1800" b="1" strike="noStrike" spc="-1">
                <a:solidFill>
                  <a:srgbClr val="000000"/>
                </a:solidFill>
                <a:latin typeface="Arial"/>
                <a:ea typeface="DejaVu Sans"/>
              </a:rPr>
              <a:t>10 Gbits/sec</a:t>
            </a:r>
            <a:endParaRPr lang="fr-FR" sz="1800" b="0" strike="noStrike" spc="-1">
              <a:latin typeface="Arial"/>
            </a:endParaRPr>
          </a:p>
          <a:p>
            <a:pPr>
              <a:lnSpc>
                <a:spcPct val="100000"/>
              </a:lnSpc>
              <a:tabLst>
                <a:tab pos="0" algn="l"/>
              </a:tabLst>
            </a:pPr>
            <a:r>
              <a:rPr lang="fr-FR" sz="1800" b="0" strike="noStrike" spc="-1">
                <a:solidFill>
                  <a:srgbClr val="000000"/>
                </a:solidFill>
                <a:latin typeface="Arial"/>
                <a:ea typeface="DejaVu Sans"/>
              </a:rPr>
              <a:t>Connexion 100 Mbits/sec pour les postes de bureau	</a:t>
            </a:r>
            <a:endParaRPr lang="fr-FR" sz="1800" b="0" strike="noStrike" spc="-1">
              <a:latin typeface="Arial"/>
            </a:endParaRPr>
          </a:p>
          <a:p>
            <a:pPr>
              <a:lnSpc>
                <a:spcPct val="100000"/>
              </a:lnSpc>
              <a:tabLst>
                <a:tab pos="0" algn="l"/>
              </a:tabLst>
            </a:pPr>
            <a:r>
              <a:rPr lang="fr-FR" sz="1800" b="0" strike="noStrike" spc="-1">
                <a:solidFill>
                  <a:srgbClr val="000000"/>
                </a:solidFill>
                <a:latin typeface="Arial"/>
                <a:ea typeface="DejaVu Sans"/>
              </a:rPr>
              <a:t>Connexion 1  ou 10 Gbits/sec pour les  serveurs</a:t>
            </a:r>
            <a:endParaRPr lang="fr-FR" sz="1800" b="0" strike="noStrike" spc="-1">
              <a:latin typeface="Arial"/>
            </a:endParaRPr>
          </a:p>
          <a:p>
            <a:pPr>
              <a:lnSpc>
                <a:spcPct val="100000"/>
              </a:lnSpc>
              <a:tabLst>
                <a:tab pos="0" algn="l"/>
              </a:tabLst>
            </a:pPr>
            <a:endParaRPr lang="fr-FR" sz="1800" b="0" strike="noStrike" spc="-1">
              <a:latin typeface="Arial"/>
            </a:endParaRPr>
          </a:p>
          <a:p>
            <a:pPr>
              <a:lnSpc>
                <a:spcPct val="100000"/>
              </a:lnSpc>
              <a:tabLst>
                <a:tab pos="0" algn="l"/>
              </a:tabLst>
            </a:pPr>
            <a:r>
              <a:rPr lang="fr-FR" sz="2000" b="0" strike="noStrike" spc="-1">
                <a:solidFill>
                  <a:srgbClr val="000000"/>
                </a:solidFill>
                <a:latin typeface="Arial"/>
                <a:ea typeface="DejaVu Sans"/>
              </a:rPr>
              <a:t>A titre de comparaison </a:t>
            </a:r>
            <a:r>
              <a:rPr lang="fr-FR" sz="2000" b="1" strike="noStrike" spc="-1">
                <a:solidFill>
                  <a:srgbClr val="000000"/>
                </a:solidFill>
                <a:latin typeface="Arial"/>
                <a:ea typeface="DejaVu Sans"/>
              </a:rPr>
              <a:t>l’ADSL (chez vous)</a:t>
            </a:r>
            <a:endParaRPr lang="fr-FR" sz="2000" b="0" strike="noStrike" spc="-1">
              <a:latin typeface="Arial"/>
            </a:endParaRPr>
          </a:p>
          <a:p>
            <a:pPr>
              <a:lnSpc>
                <a:spcPct val="100000"/>
              </a:lnSpc>
              <a:tabLst>
                <a:tab pos="0" algn="l"/>
              </a:tabLst>
            </a:pPr>
            <a:r>
              <a:rPr lang="fr-FR" sz="1800" b="0" strike="noStrike" spc="-1">
                <a:solidFill>
                  <a:srgbClr val="000000"/>
                </a:solidFill>
                <a:latin typeface="Arial"/>
                <a:ea typeface="DejaVu Sans"/>
              </a:rPr>
              <a:t>20 Mbit/s (théorique) en réception soit 500 fois moins qu’au LAPP</a:t>
            </a:r>
            <a:endParaRPr lang="fr-FR" sz="1800" b="0" strike="noStrike" spc="-1">
              <a:latin typeface="Arial"/>
            </a:endParaRPr>
          </a:p>
          <a:p>
            <a:pPr>
              <a:lnSpc>
                <a:spcPct val="100000"/>
              </a:lnSpc>
              <a:tabLst>
                <a:tab pos="0" algn="l"/>
              </a:tabLst>
            </a:pPr>
            <a:r>
              <a:rPr lang="fr-FR" sz="1800" b="0" strike="noStrike" spc="-1">
                <a:solidFill>
                  <a:srgbClr val="000000"/>
                </a:solidFill>
                <a:latin typeface="Arial"/>
                <a:ea typeface="DejaVu Sans"/>
              </a:rPr>
              <a:t>et seulement 1 Mbit/s en émission.</a:t>
            </a:r>
            <a:endParaRPr lang="fr-FR" sz="1800" b="0" strike="noStrike" spc="-1">
              <a:latin typeface="Arial"/>
            </a:endParaRPr>
          </a:p>
          <a:p>
            <a:pPr>
              <a:lnSpc>
                <a:spcPct val="100000"/>
              </a:lnSpc>
              <a:tabLst>
                <a:tab pos="0" algn="l"/>
              </a:tabLst>
            </a:pPr>
            <a:endParaRPr lang="fr-F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PowerPoint-LAPP</Template>
  <TotalTime>6085</TotalTime>
  <Words>3487</Words>
  <Application>Microsoft Office PowerPoint</Application>
  <PresentationFormat>Affichage à l'écran (4:3)</PresentationFormat>
  <Paragraphs>411</Paragraphs>
  <Slides>37</Slides>
  <Notes>9</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37</vt:i4>
      </vt:variant>
    </vt:vector>
  </HeadingPairs>
  <TitlesOfParts>
    <vt:vector size="55" baseType="lpstr">
      <vt:lpstr>Arial</vt:lpstr>
      <vt:lpstr>Arial Black</vt:lpstr>
      <vt:lpstr>Arial Unicode MS</vt:lpstr>
      <vt:lpstr>Calibri</vt:lpstr>
      <vt:lpstr>Calibri Light</vt:lpstr>
      <vt:lpstr>Cantarell</vt:lpstr>
      <vt:lpstr>Comic Sans MS</vt:lpstr>
      <vt:lpstr>DejaVu Sans</vt:lpstr>
      <vt:lpstr>Niamey</vt:lpstr>
      <vt:lpstr>Symbol</vt:lpstr>
      <vt:lpstr>Tahoma</vt:lpstr>
      <vt:lpstr>Times New Roman</vt:lpstr>
      <vt:lpstr>Verdana</vt:lpstr>
      <vt:lpstr>Wingdings</vt:lpstr>
      <vt:lpstr>Office Theme</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Entretiens Objectifs Moyens  LAPP 2008</dc:title>
  <dc:subject/>
  <dc:creator>karyotak</dc:creator>
  <dc:description/>
  <cp:lastModifiedBy>Frederic Girault</cp:lastModifiedBy>
  <cp:revision>311</cp:revision>
  <cp:lastPrinted>2019-02-15T09:09:40Z</cp:lastPrinted>
  <dcterms:created xsi:type="dcterms:W3CDTF">2008-08-25T09:18:13Z</dcterms:created>
  <dcterms:modified xsi:type="dcterms:W3CDTF">2021-11-16T17:52:06Z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10</vt:i4>
  </property>
  <property fmtid="{D5CDD505-2E9C-101B-9397-08002B2CF9AE}" pid="3" name="PresentationFormat">
    <vt:lpwstr>Affichage à l'écran (4:3)</vt:lpwstr>
  </property>
  <property fmtid="{D5CDD505-2E9C-101B-9397-08002B2CF9AE}" pid="4" name="Slides">
    <vt:i4>38</vt:i4>
  </property>
</Properties>
</file>