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66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8EA5C-3821-4CE5-A180-F43B15F9173D}" type="datetimeFigureOut">
              <a:rPr lang="fr-FR" smtClean="0"/>
              <a:t>15/11/2021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488A-F7B5-4721-BD7B-24B29DAB694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913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2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82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5" y="3140970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6778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9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1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375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79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4293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Lieu,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Nom Prénom de l’émetteur</a:t>
            </a: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351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et modifiez le titre</a:t>
            </a:r>
            <a:endParaRPr lang="fr-FR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950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1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4DD8-FAA0-415C-99E0-500F920E3EAA}" type="datetimeFigureOut">
              <a:rPr lang="en-US" smtClean="0"/>
              <a:t>11/15/2021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66FE-B847-4DD6-8F13-823A5B5010F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6" y="1600202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2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00B3CC"/>
                </a:solidFill>
              </a:rPr>
              <a:t>Annecy, </a:t>
            </a:r>
            <a:fld id="{F5D53C7E-BDE4-4C4D-BDCE-303F81627645}" type="datetime1">
              <a:rPr lang="fr-FR" smtClean="0">
                <a:solidFill>
                  <a:srgbClr val="00B3CC"/>
                </a:solidFill>
              </a:rPr>
              <a:pPr/>
              <a:t>15/11/2021</a:t>
            </a:fld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 dirty="0">
                <a:solidFill>
                  <a:srgbClr val="153449"/>
                </a:solidFill>
              </a:rPr>
              <a:t>G. </a:t>
            </a:r>
            <a:r>
              <a:rPr lang="fr-FR" dirty="0" err="1">
                <a:solidFill>
                  <a:srgbClr val="153449"/>
                </a:solidFill>
              </a:rPr>
              <a:t>Lamanna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9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431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51216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Réunion de service électronique</a:t>
            </a:r>
            <a:b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4000" dirty="0" smtClean="0">
                <a:solidFill>
                  <a:schemeClr val="accent1">
                    <a:lumMod val="50000"/>
                  </a:schemeClr>
                </a:solidFill>
              </a:rPr>
              <a:t>16/11/2021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95536" y="404664"/>
            <a:ext cx="6048672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Budget 2021:</a:t>
            </a:r>
            <a:r>
              <a:rPr lang="fr-FR" sz="1600" dirty="0" smtClean="0">
                <a:solidFill>
                  <a:schemeClr val="tx2"/>
                </a:solidFill>
              </a:rPr>
              <a:t> </a:t>
            </a:r>
          </a:p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Total achats 2021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b="1" dirty="0" smtClean="0">
                <a:solidFill>
                  <a:schemeClr val="tx2"/>
                </a:solidFill>
              </a:rPr>
              <a:t>10627€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fournitures atelier, fournitures agents, PC, machine de </a:t>
            </a:r>
            <a:r>
              <a:rPr lang="fr-FR" sz="1600" dirty="0" smtClean="0">
                <a:solidFill>
                  <a:schemeClr val="tx2"/>
                </a:solidFill>
              </a:rPr>
              <a:t>placement </a:t>
            </a:r>
            <a:r>
              <a:rPr lang="fr-FR" sz="1600" dirty="0" smtClean="0">
                <a:solidFill>
                  <a:schemeClr val="tx2"/>
                </a:solidFill>
              </a:rPr>
              <a:t>CMS.</a:t>
            </a: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u="sng" dirty="0">
                <a:solidFill>
                  <a:schemeClr val="tx2"/>
                </a:solidFill>
              </a:rPr>
              <a:t>B</a:t>
            </a:r>
            <a:r>
              <a:rPr lang="fr-FR" sz="1600" u="sng" dirty="0" smtClean="0">
                <a:solidFill>
                  <a:schemeClr val="tx2"/>
                </a:solidFill>
              </a:rPr>
              <a:t>udget 2021 demandé/obtenu</a:t>
            </a:r>
            <a:r>
              <a:rPr lang="fr-FR" sz="1600" dirty="0" smtClean="0">
                <a:solidFill>
                  <a:schemeClr val="tx2"/>
                </a:solidFill>
              </a:rPr>
              <a:t>: </a:t>
            </a:r>
            <a:r>
              <a:rPr lang="fr-FR" sz="1600" b="1" dirty="0" smtClean="0">
                <a:solidFill>
                  <a:schemeClr val="tx2"/>
                </a:solidFill>
              </a:rPr>
              <a:t>7500€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récupération des missions (~</a:t>
            </a:r>
            <a:r>
              <a:rPr lang="fr-FR" sz="1600" b="1" dirty="0" smtClean="0">
                <a:solidFill>
                  <a:schemeClr val="tx2"/>
                </a:solidFill>
              </a:rPr>
              <a:t>2000€</a:t>
            </a:r>
            <a:r>
              <a:rPr lang="fr-FR" sz="1600" dirty="0" smtClean="0">
                <a:solidFill>
                  <a:schemeClr val="tx2"/>
                </a:solidFill>
              </a:rPr>
              <a:t>) et du trop perçu pour les licences Cadence (</a:t>
            </a:r>
            <a:r>
              <a:rPr lang="fr-FR" sz="1600" b="1" dirty="0" smtClean="0">
                <a:solidFill>
                  <a:schemeClr val="tx2"/>
                </a:solidFill>
              </a:rPr>
              <a:t>2500€</a:t>
            </a:r>
            <a:r>
              <a:rPr lang="fr-FR" sz="1600" dirty="0" smtClean="0">
                <a:solidFill>
                  <a:schemeClr val="tx2"/>
                </a:solidFill>
              </a:rPr>
              <a:t>)  </a:t>
            </a:r>
          </a:p>
          <a:p>
            <a:pPr algn="l"/>
            <a:endParaRPr lang="fr-FR" sz="1600" dirty="0" smtClean="0">
              <a:solidFill>
                <a:schemeClr val="tx2"/>
              </a:solidFill>
            </a:endParaRP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Restent </a:t>
            </a:r>
            <a:r>
              <a:rPr lang="fr-FR" sz="1600" b="1" dirty="0" smtClean="0">
                <a:solidFill>
                  <a:schemeClr val="tx2"/>
                </a:solidFill>
              </a:rPr>
              <a:t>1620€</a:t>
            </a:r>
            <a:r>
              <a:rPr lang="fr-FR" sz="1600" dirty="0" smtClean="0">
                <a:solidFill>
                  <a:schemeClr val="tx2"/>
                </a:solidFill>
              </a:rPr>
              <a:t> tous comptes confondus.</a:t>
            </a:r>
          </a:p>
          <a:p>
            <a:pPr algn="l"/>
            <a:r>
              <a:rPr lang="fr-FR" sz="1600" u="sng" dirty="0" smtClean="0">
                <a:solidFill>
                  <a:schemeClr val="tx2"/>
                </a:solidFill>
              </a:rPr>
              <a:t>Propositions d’achats</a:t>
            </a:r>
            <a:r>
              <a:rPr lang="fr-FR" sz="1600" dirty="0" smtClean="0">
                <a:solidFill>
                  <a:schemeClr val="tx2"/>
                </a:solidFill>
              </a:rPr>
              <a:t>: machine mise sous vide (JMN), extraction soudure (NL</a:t>
            </a:r>
            <a:r>
              <a:rPr lang="fr-FR" sz="1600" dirty="0" smtClean="0">
                <a:solidFill>
                  <a:schemeClr val="tx2"/>
                </a:solidFill>
              </a:rPr>
              <a:t>), extraction soudure/imprimante...</a:t>
            </a:r>
            <a:endParaRPr lang="fr-FR" sz="1600" dirty="0" smtClean="0">
              <a:solidFill>
                <a:schemeClr val="tx2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789040"/>
            <a:ext cx="2737755" cy="271492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6627" y="2626421"/>
            <a:ext cx="3573014" cy="200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3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404664"/>
            <a:ext cx="8424936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u="sng" dirty="0" smtClean="0">
                <a:solidFill>
                  <a:schemeClr val="tx2"/>
                </a:solidFill>
              </a:rPr>
              <a:t>RH</a:t>
            </a:r>
            <a:r>
              <a:rPr lang="fr-FR" sz="1400" b="1" u="sng" dirty="0">
                <a:solidFill>
                  <a:schemeClr val="tx2"/>
                </a:solidFill>
              </a:rPr>
              <a:t>:</a:t>
            </a:r>
            <a:r>
              <a:rPr lang="fr-FR" sz="1400" b="1" u="sng" dirty="0" smtClean="0">
                <a:solidFill>
                  <a:schemeClr val="tx2"/>
                </a:solidFill>
              </a:rPr>
              <a:t> télétravail</a:t>
            </a:r>
            <a:endParaRPr lang="fr-FR" sz="1400" dirty="0">
              <a:solidFill>
                <a:schemeClr val="tx2"/>
              </a:solidFill>
            </a:endParaRPr>
          </a:p>
          <a:p>
            <a:pPr algn="l"/>
            <a:endParaRPr lang="fr-FR" sz="1400" dirty="0" smtClean="0">
              <a:solidFill>
                <a:schemeClr val="tx2"/>
              </a:solidFill>
            </a:endParaRP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l</a:t>
            </a:r>
            <a:r>
              <a:rPr lang="fr-FR" sz="1400" dirty="0" smtClean="0">
                <a:solidFill>
                  <a:schemeClr val="tx2"/>
                </a:solidFill>
              </a:rPr>
              <a:t>es </a:t>
            </a:r>
            <a:r>
              <a:rPr lang="fr-FR" sz="1400" dirty="0">
                <a:solidFill>
                  <a:schemeClr val="tx2"/>
                </a:solidFill>
              </a:rPr>
              <a:t>évolutions suivantes ont été intégrées au niveau de la plateforme </a:t>
            </a:r>
            <a:r>
              <a:rPr lang="fr-FR" sz="1400" dirty="0" smtClean="0">
                <a:solidFill>
                  <a:schemeClr val="tx2"/>
                </a:solidFill>
              </a:rPr>
              <a:t>ARIANE:</a:t>
            </a:r>
            <a:endParaRPr lang="fr-FR" sz="14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400" dirty="0" smtClean="0">
                <a:solidFill>
                  <a:schemeClr val="tx2"/>
                </a:solidFill>
              </a:rPr>
              <a:t>Intégration </a:t>
            </a:r>
            <a:r>
              <a:rPr lang="fr-FR" sz="1400" dirty="0">
                <a:solidFill>
                  <a:schemeClr val="tx2"/>
                </a:solidFill>
              </a:rPr>
              <a:t>de la possibilité de « jour flottant » dans le formulaire de première demande d’autorisation de </a:t>
            </a:r>
            <a:r>
              <a:rPr lang="fr-FR" sz="1400" dirty="0" smtClean="0">
                <a:solidFill>
                  <a:schemeClr val="tx2"/>
                </a:solidFill>
              </a:rPr>
              <a:t>télétravail.</a:t>
            </a:r>
            <a:endParaRPr lang="fr-FR" sz="14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400" dirty="0" smtClean="0">
                <a:solidFill>
                  <a:schemeClr val="tx2"/>
                </a:solidFill>
              </a:rPr>
              <a:t>Suppression </a:t>
            </a:r>
            <a:r>
              <a:rPr lang="fr-FR" sz="1400" dirty="0">
                <a:solidFill>
                  <a:schemeClr val="tx2"/>
                </a:solidFill>
              </a:rPr>
              <a:t>du formulaire de demande de renouvellement</a:t>
            </a:r>
          </a:p>
          <a:p>
            <a:pPr marL="285750" indent="-285750" algn="l">
              <a:buFontTx/>
              <a:buChar char="-"/>
            </a:pPr>
            <a:r>
              <a:rPr lang="fr-FR" sz="1400" dirty="0">
                <a:solidFill>
                  <a:schemeClr val="tx2"/>
                </a:solidFill>
              </a:rPr>
              <a:t>Si la décision de télétravail comporte une durée déterminée, au terme échu, l’agent devra utiliser le formulaire « première demande d’autorisation de télétravail » s’il souhaite renouveler son télétravail.</a:t>
            </a:r>
          </a:p>
          <a:p>
            <a:pPr marL="285750" indent="-285750" algn="l">
              <a:buFontTx/>
              <a:buChar char="-"/>
            </a:pPr>
            <a:r>
              <a:rPr lang="fr-FR" sz="1400" dirty="0" smtClean="0">
                <a:solidFill>
                  <a:schemeClr val="tx2"/>
                </a:solidFill>
              </a:rPr>
              <a:t>3 jours au total (sauf le jeudi):  jours fixes + jours flottants + temps partiel.</a:t>
            </a:r>
          </a:p>
          <a:p>
            <a:pPr algn="l"/>
            <a:r>
              <a:rPr lang="fr-FR" sz="1400" dirty="0">
                <a:solidFill>
                  <a:schemeClr val="tx2"/>
                </a:solidFill>
              </a:rPr>
              <a:t>	</a:t>
            </a:r>
            <a:r>
              <a:rPr lang="fr-FR" sz="1400" dirty="0" smtClean="0">
                <a:solidFill>
                  <a:schemeClr val="tx2"/>
                </a:solidFill>
              </a:rPr>
              <a:t>Mise en place à partir de janvier 2022.</a:t>
            </a:r>
            <a:endParaRPr lang="fr-FR" sz="1400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400" dirty="0">
              <a:solidFill>
                <a:schemeClr val="tx2"/>
              </a:solidFill>
            </a:endParaRP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Dès </a:t>
            </a:r>
            <a:r>
              <a:rPr lang="fr-FR" sz="1400" dirty="0">
                <a:solidFill>
                  <a:schemeClr val="tx2"/>
                </a:solidFill>
              </a:rPr>
              <a:t>lors que l’agent bénéficie d’une décision d’autorisation de télétravail avec jours fixes, il n’est pas nécessaire de formuler une demande de modification pour bénéficier de « jours flottants </a:t>
            </a:r>
            <a:r>
              <a:rPr lang="fr-FR" sz="1400" dirty="0" smtClean="0">
                <a:solidFill>
                  <a:schemeClr val="tx2"/>
                </a:solidFill>
              </a:rPr>
              <a:t>».</a:t>
            </a: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Conformément </a:t>
            </a:r>
            <a:r>
              <a:rPr lang="fr-FR" sz="1400" dirty="0">
                <a:solidFill>
                  <a:schemeClr val="tx2"/>
                </a:solidFill>
              </a:rPr>
              <a:t>au guide opérationnel, pour bénéficier de jours flottants, la demande doit être envoyée préalablement par courriel au supérieur </a:t>
            </a:r>
            <a:r>
              <a:rPr lang="fr-FR" sz="1400" dirty="0" smtClean="0">
                <a:solidFill>
                  <a:schemeClr val="tx2"/>
                </a:solidFill>
              </a:rPr>
              <a:t>hiérarchique </a:t>
            </a:r>
            <a:r>
              <a:rPr lang="fr-FR" sz="1400" dirty="0">
                <a:solidFill>
                  <a:schemeClr val="tx2"/>
                </a:solidFill>
              </a:rPr>
              <a:t>dans un délai raisonnable défini au sein de chaque unité. Après autorisation, l’agent indique dans AGATE le ou les jours flottants de télétravail qui lui ont été </a:t>
            </a:r>
            <a:r>
              <a:rPr lang="fr-FR" sz="1400" dirty="0" smtClean="0">
                <a:solidFill>
                  <a:schemeClr val="tx2"/>
                </a:solidFill>
              </a:rPr>
              <a:t>accordés</a:t>
            </a: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→ difficile au quotidien!!</a:t>
            </a:r>
          </a:p>
          <a:p>
            <a:pPr algn="l"/>
            <a:endParaRPr lang="fr-FR" sz="1400" dirty="0" smtClean="0">
              <a:solidFill>
                <a:schemeClr val="tx2"/>
              </a:solidFill>
            </a:endParaRP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Communication au labo prévue prochainement.</a:t>
            </a: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 </a:t>
            </a:r>
            <a:endParaRPr lang="fr-FR" sz="1400" dirty="0">
              <a:solidFill>
                <a:schemeClr val="tx2"/>
              </a:solidFill>
            </a:endParaRPr>
          </a:p>
          <a:p>
            <a:pPr algn="l"/>
            <a:r>
              <a:rPr lang="fr-FR" sz="1400" dirty="0" smtClean="0">
                <a:solidFill>
                  <a:schemeClr val="tx2"/>
                </a:solidFill>
              </a:rPr>
              <a:t>guide </a:t>
            </a:r>
            <a:r>
              <a:rPr lang="fr-FR" sz="1400" dirty="0">
                <a:solidFill>
                  <a:schemeClr val="tx2"/>
                </a:solidFill>
              </a:rPr>
              <a:t>opérationnel du </a:t>
            </a:r>
            <a:r>
              <a:rPr lang="fr-FR" sz="1400" dirty="0" smtClean="0">
                <a:solidFill>
                  <a:schemeClr val="tx2"/>
                </a:solidFill>
              </a:rPr>
              <a:t>télétravail:</a:t>
            </a:r>
            <a:endParaRPr lang="fr-FR" sz="1400" dirty="0">
              <a:solidFill>
                <a:schemeClr val="tx2"/>
              </a:solidFill>
            </a:endParaRPr>
          </a:p>
          <a:p>
            <a:pPr algn="l"/>
            <a:r>
              <a:rPr lang="fr-FR" sz="1400" dirty="0">
                <a:solidFill>
                  <a:schemeClr val="tx2"/>
                </a:solidFill>
              </a:rPr>
              <a:t>https://intranet.cnrs.fr/Cnrs_pratique/recruter/_layouts/15/WopiFrame.aspx?sourcedoc=/</a:t>
            </a:r>
            <a:r>
              <a:rPr lang="fr-FR" sz="1400" dirty="0" smtClean="0">
                <a:solidFill>
                  <a:schemeClr val="tx2"/>
                </a:solidFill>
              </a:rPr>
              <a:t>Cnrs_pratique/recruter/Documents/20210312-Guide%20Teletravail.pdf&amp;action=default&amp;DefaultItemOpen=1</a:t>
            </a:r>
          </a:p>
          <a:p>
            <a:pPr algn="l"/>
            <a:endParaRPr lang="fr-FR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404664"/>
            <a:ext cx="8424936" cy="5832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RH: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Arbitrages postes permanents et CDD 2022 pas encore finalisés.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Départ de Cyril au 1</a:t>
            </a:r>
            <a:r>
              <a:rPr lang="fr-FR" sz="1600" baseline="30000" dirty="0" smtClean="0">
                <a:solidFill>
                  <a:schemeClr val="tx2"/>
                </a:solidFill>
              </a:rPr>
              <a:t>er</a:t>
            </a:r>
            <a:r>
              <a:rPr lang="fr-FR" sz="1600" dirty="0" smtClean="0">
                <a:solidFill>
                  <a:schemeClr val="tx2"/>
                </a:solidFill>
              </a:rPr>
              <a:t> janvier </a:t>
            </a:r>
            <a:r>
              <a:rPr lang="fr-FR" sz="1600" dirty="0" smtClean="0">
                <a:solidFill>
                  <a:schemeClr val="tx2"/>
                </a:solidFill>
              </a:rPr>
              <a:t>2022.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Stagiaires </a:t>
            </a:r>
            <a:r>
              <a:rPr lang="fr-FR" sz="1600" dirty="0">
                <a:solidFill>
                  <a:schemeClr val="tx2"/>
                </a:solidFill>
              </a:rPr>
              <a:t>2022</a:t>
            </a:r>
            <a:r>
              <a:rPr lang="fr-FR" sz="1600" dirty="0" smtClean="0">
                <a:solidFill>
                  <a:schemeClr val="tx2"/>
                </a:solidFill>
              </a:rPr>
              <a:t>? (</a:t>
            </a:r>
            <a:r>
              <a:rPr lang="fr-FR" sz="1600" dirty="0" err="1" smtClean="0">
                <a:solidFill>
                  <a:schemeClr val="tx2"/>
                </a:solidFill>
              </a:rPr>
              <a:t>virgo</a:t>
            </a:r>
            <a:r>
              <a:rPr lang="fr-FR" sz="1600" dirty="0" smtClean="0">
                <a:solidFill>
                  <a:schemeClr val="tx2"/>
                </a:solidFill>
              </a:rPr>
              <a:t>, autres?)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Succession RDS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6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95536" y="476672"/>
            <a:ext cx="842493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Pool</a:t>
            </a:r>
            <a:r>
              <a:rPr lang="fr-FR" sz="1600" b="1" u="sng" dirty="0">
                <a:solidFill>
                  <a:schemeClr val="tx2"/>
                </a:solidFill>
              </a:rPr>
              <a:t>, ateliers</a:t>
            </a:r>
            <a:r>
              <a:rPr lang="fr-FR" sz="1600" dirty="0">
                <a:solidFill>
                  <a:schemeClr val="tx2"/>
                </a:solidFill>
              </a:rPr>
              <a:t>: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Pool: travaux finis, étagères montées. Fermeture </a:t>
            </a:r>
            <a:r>
              <a:rPr lang="fr-FR" sz="1600" dirty="0" smtClean="0">
                <a:solidFill>
                  <a:schemeClr val="tx2"/>
                </a:solidFill>
              </a:rPr>
              <a:t>par </a:t>
            </a:r>
            <a:r>
              <a:rPr lang="fr-FR" sz="1600" dirty="0">
                <a:solidFill>
                  <a:schemeClr val="tx2"/>
                </a:solidFill>
              </a:rPr>
              <a:t>badge.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Matériels </a:t>
            </a:r>
            <a:r>
              <a:rPr lang="fr-FR" sz="1600" dirty="0" smtClean="0">
                <a:solidFill>
                  <a:schemeClr val="tx2"/>
                </a:solidFill>
              </a:rPr>
              <a:t>regroupés, </a:t>
            </a:r>
            <a:r>
              <a:rPr lang="fr-FR" sz="1600" dirty="0">
                <a:solidFill>
                  <a:schemeClr val="tx2"/>
                </a:solidFill>
              </a:rPr>
              <a:t>réorganisation </a:t>
            </a:r>
            <a:r>
              <a:rPr lang="fr-FR" sz="1600" dirty="0" smtClean="0">
                <a:solidFill>
                  <a:schemeClr val="tx2"/>
                </a:solidFill>
              </a:rPr>
              <a:t>partielle des fournitures.</a:t>
            </a: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Réorganisation ateliers, gravure, labos? Fermeture par badges à adapter</a:t>
            </a:r>
            <a:r>
              <a:rPr lang="fr-FR" sz="1600" dirty="0" smtClean="0">
                <a:solidFill>
                  <a:schemeClr val="tx2"/>
                </a:solidFill>
              </a:rPr>
              <a:t>.</a:t>
            </a:r>
          </a:p>
          <a:p>
            <a:pPr algn="l"/>
            <a:r>
              <a:rPr lang="fr-FR" sz="1600" dirty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imprimante 3D, four: extraction.</a:t>
            </a:r>
            <a:endParaRPr lang="fr-FR" sz="1200" dirty="0" smtClean="0">
              <a:solidFill>
                <a:schemeClr val="tx2"/>
              </a:solidFill>
            </a:endParaRPr>
          </a:p>
          <a:p>
            <a:pPr lvl="0" algn="l">
              <a:spcBef>
                <a:spcPts val="0"/>
              </a:spcBef>
            </a:pPr>
            <a:endParaRPr lang="fr-FR" sz="1600" b="1" u="sng" dirty="0" smtClean="0">
              <a:solidFill>
                <a:srgbClr val="1F497D"/>
              </a:solidFill>
            </a:endParaRPr>
          </a:p>
          <a:p>
            <a:pPr lvl="0" algn="l">
              <a:spcBef>
                <a:spcPts val="0"/>
              </a:spcBef>
            </a:pPr>
            <a:r>
              <a:rPr lang="fr-FR" sz="1600" b="1" u="sng" dirty="0" smtClean="0">
                <a:solidFill>
                  <a:srgbClr val="1F497D"/>
                </a:solidFill>
              </a:rPr>
              <a:t>Wiki matériel</a:t>
            </a:r>
            <a:r>
              <a:rPr lang="fr-FR" sz="1600" dirty="0" smtClean="0">
                <a:solidFill>
                  <a:srgbClr val="1F497D"/>
                </a:solidFill>
              </a:rPr>
              <a:t>:</a:t>
            </a:r>
            <a:endParaRPr lang="fr-FR" sz="1600" dirty="0">
              <a:solidFill>
                <a:srgbClr val="1F497D"/>
              </a:solidFill>
            </a:endParaRP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fr-FR" sz="1600" dirty="0" smtClean="0">
                <a:solidFill>
                  <a:srgbClr val="1F497D"/>
                </a:solidFill>
              </a:rPr>
              <a:t>Difficile de le maintenir et de se discipliner…</a:t>
            </a: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r>
              <a:rPr lang="fr-FR" sz="1600" dirty="0" smtClean="0">
                <a:solidFill>
                  <a:srgbClr val="1F497D"/>
                </a:solidFill>
              </a:rPr>
              <a:t>Quelqu’un pour reprendre le wiki?</a:t>
            </a:r>
            <a:r>
              <a:rPr lang="fr-FR" sz="1600" dirty="0">
                <a:solidFill>
                  <a:srgbClr val="1F497D"/>
                </a:solidFill>
              </a:rPr>
              <a:t> Autre système</a:t>
            </a:r>
            <a:r>
              <a:rPr lang="fr-FR" sz="1600" dirty="0" smtClean="0">
                <a:solidFill>
                  <a:srgbClr val="1F497D"/>
                </a:solidFill>
              </a:rPr>
              <a:t>?</a:t>
            </a:r>
          </a:p>
          <a:p>
            <a:pPr algn="l"/>
            <a:endParaRPr lang="fr-FR" sz="1600" b="1" u="sng" dirty="0" smtClean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 smtClean="0">
                <a:solidFill>
                  <a:schemeClr val="tx2"/>
                </a:solidFill>
              </a:rPr>
              <a:t>Divers</a:t>
            </a:r>
            <a:r>
              <a:rPr lang="fr-FR" sz="1600" b="1" u="sng" dirty="0">
                <a:solidFill>
                  <a:schemeClr val="tx2"/>
                </a:solidFill>
              </a:rPr>
              <a:t>:</a:t>
            </a:r>
            <a:endParaRPr lang="fr-FR" sz="1600" b="1" dirty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fr-FR" sz="1600" dirty="0" smtClean="0">
                <a:solidFill>
                  <a:schemeClr val="tx2"/>
                </a:solidFill>
              </a:rPr>
              <a:t>Stages </a:t>
            </a:r>
            <a:r>
              <a:rPr lang="fr-FR" sz="1600" dirty="0">
                <a:solidFill>
                  <a:schemeClr val="tx2"/>
                </a:solidFill>
              </a:rPr>
              <a:t>de 3eme: 3 stages par </a:t>
            </a:r>
            <a:r>
              <a:rPr lang="fr-FR" sz="1600" dirty="0" smtClean="0">
                <a:solidFill>
                  <a:schemeClr val="tx2"/>
                </a:solidFill>
              </a:rPr>
              <a:t>an</a:t>
            </a:r>
            <a:r>
              <a:rPr lang="fr-FR" sz="1600" dirty="0" smtClean="0">
                <a:solidFill>
                  <a:schemeClr val="tx2"/>
                </a:solidFill>
              </a:rPr>
              <a:t>, 10+ stagiaires,</a:t>
            </a:r>
            <a:r>
              <a:rPr lang="fr-FR" sz="1600" dirty="0" smtClean="0">
                <a:solidFill>
                  <a:schemeClr val="tx2"/>
                </a:solidFill>
              </a:rPr>
              <a:t> trop</a:t>
            </a:r>
            <a:r>
              <a:rPr lang="fr-FR" sz="1600" dirty="0">
                <a:solidFill>
                  <a:schemeClr val="tx2"/>
                </a:solidFill>
              </a:rPr>
              <a:t>?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DU2i. </a:t>
            </a:r>
          </a:p>
          <a:p>
            <a:pPr marL="285750" indent="-285750" algn="l">
              <a:buFontTx/>
              <a:buChar char="-"/>
            </a:pPr>
            <a:r>
              <a:rPr lang="fr-FR" sz="1600" dirty="0">
                <a:solidFill>
                  <a:schemeClr val="tx2"/>
                </a:solidFill>
              </a:rPr>
              <a:t>Repas de Noel en janvier? </a:t>
            </a: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600" dirty="0">
              <a:solidFill>
                <a:schemeClr val="tx2"/>
              </a:solidFill>
            </a:endParaRPr>
          </a:p>
          <a:p>
            <a:pPr algn="l"/>
            <a:r>
              <a:rPr lang="fr-FR" sz="1600" b="1" u="sng" dirty="0">
                <a:solidFill>
                  <a:schemeClr val="tx2"/>
                </a:solidFill>
              </a:rPr>
              <a:t>Tour des </a:t>
            </a:r>
            <a:r>
              <a:rPr lang="fr-FR" sz="1600" b="1" u="sng" dirty="0" smtClean="0">
                <a:solidFill>
                  <a:schemeClr val="tx2"/>
                </a:solidFill>
              </a:rPr>
              <a:t>Projets?</a:t>
            </a:r>
            <a:endParaRPr lang="fr-FR" sz="1600" dirty="0">
              <a:solidFill>
                <a:schemeClr val="tx2"/>
              </a:solidFill>
            </a:endParaRPr>
          </a:p>
          <a:p>
            <a:pPr algn="l"/>
            <a:endParaRPr lang="fr-FR" sz="1600" dirty="0">
              <a:solidFill>
                <a:schemeClr val="tx2"/>
              </a:solidFill>
            </a:endParaRP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endParaRPr lang="fr-FR" sz="1600" dirty="0">
              <a:solidFill>
                <a:srgbClr val="1F497D"/>
              </a:solidFill>
            </a:endParaRPr>
          </a:p>
          <a:p>
            <a:pPr marL="285750" lvl="0" indent="-285750" algn="l">
              <a:spcBef>
                <a:spcPts val="0"/>
              </a:spcBef>
              <a:buFontTx/>
              <a:buChar char="-"/>
            </a:pPr>
            <a:endParaRPr lang="fr-FR" sz="2000" dirty="0" smtClean="0">
              <a:solidFill>
                <a:schemeClr val="tx2"/>
              </a:solidFill>
            </a:endParaRPr>
          </a:p>
          <a:p>
            <a:pPr marL="742950" lvl="1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  <a:p>
            <a:pPr marL="285750" indent="-285750" algn="l">
              <a:buFontTx/>
              <a:buChar char="-"/>
            </a:pPr>
            <a:endParaRPr lang="fr-FR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53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union 27 Avr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5" id="{E074ECB9-020E-4D20-A477-E2AC00260BA9}" vid="{B1DFA23E-29DC-4ED1-8E73-A914095A7672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6535</TotalTime>
  <Words>413</Words>
  <Application>Microsoft Office PowerPoint</Application>
  <PresentationFormat>Affichage à l'écran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</vt:lpstr>
      <vt:lpstr>Thème Office</vt:lpstr>
      <vt:lpstr>Reunion 27 Avril</vt:lpstr>
      <vt:lpstr>Réunion de service électronique 16/11/2021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service électronique</dc:title>
  <dc:creator>Sebastien Vilalte</dc:creator>
  <cp:lastModifiedBy>Sebastien Vilalte</cp:lastModifiedBy>
  <cp:revision>336</cp:revision>
  <dcterms:created xsi:type="dcterms:W3CDTF">2014-11-05T14:07:53Z</dcterms:created>
  <dcterms:modified xsi:type="dcterms:W3CDTF">2021-11-15T13:36:32Z</dcterms:modified>
</cp:coreProperties>
</file>