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2" r:id="rId4"/>
  </p:sldMasterIdLst>
  <p:notesMasterIdLst>
    <p:notesMasterId r:id="rId14"/>
  </p:notesMasterIdLst>
  <p:sldIdLst>
    <p:sldId id="289" r:id="rId5"/>
    <p:sldId id="307" r:id="rId6"/>
    <p:sldId id="311" r:id="rId7"/>
    <p:sldId id="308" r:id="rId8"/>
    <p:sldId id="312" r:id="rId9"/>
    <p:sldId id="309" r:id="rId10"/>
    <p:sldId id="310" r:id="rId11"/>
    <p:sldId id="313" r:id="rId12"/>
    <p:sldId id="314" r:id="rId13"/>
  </p:sldIdLst>
  <p:sldSz cx="9144000" cy="6858000" type="screen4x3"/>
  <p:notesSz cx="68119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ierre-Etienne Vert" initials="pEv" lastIdx="91" clrIdx="0"/>
  <p:cmAuthor id="1" name="Utilisateur Windows" initials="UW" lastIdx="1" clrIdx="1">
    <p:extLst>
      <p:ext uri="{19B8F6BF-5375-455C-9EA6-DF929625EA0E}">
        <p15:presenceInfo xmlns:p15="http://schemas.microsoft.com/office/powerpoint/2012/main" userId="Utilisateur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8DA5"/>
    <a:srgbClr val="E6E5EA"/>
    <a:srgbClr val="4CBBD8"/>
    <a:srgbClr val="2684BE"/>
    <a:srgbClr val="D1EFFC"/>
    <a:srgbClr val="5BC6F1"/>
    <a:srgbClr val="D4F1FC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30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oordination%20technique\suivi%20de%20projet\planning_ita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oordination%20technique\suivi%20de%20projet\planning_ita_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oordination%20technique\suivi%20de%20projet\planning_ita_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oordination%20technique\suivi%20de%20projet\planning_ita_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000" b="1" u="sng" dirty="0"/>
              <a:t>Répartition par pole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34C-4883-AF28-0AFEDD2D7E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34C-4883-AF28-0AFEDD2D7E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34C-4883-AF28-0AFEDD2D7E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34C-4883-AF28-0AFEDD2D7EC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34C-4883-AF28-0AFEDD2D7EC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Feuil1!$B$5:$B$9</c:f>
              <c:strCache>
                <c:ptCount val="5"/>
                <c:pt idx="0">
                  <c:v>Particule et Univers</c:v>
                </c:pt>
                <c:pt idx="1">
                  <c:v>Physique pour la santé et l'environement</c:v>
                </c:pt>
                <c:pt idx="2">
                  <c:v>ITT</c:v>
                </c:pt>
                <c:pt idx="3">
                  <c:v>Non affecté</c:v>
                </c:pt>
                <c:pt idx="4">
                  <c:v>Muographie 2020</c:v>
                </c:pt>
              </c:strCache>
            </c:strRef>
          </c:cat>
          <c:val>
            <c:numRef>
              <c:f>Feuil1!$D$5:$D$9</c:f>
              <c:numCache>
                <c:formatCode>0.00%</c:formatCode>
                <c:ptCount val="5"/>
                <c:pt idx="0">
                  <c:v>0.41627906976744183</c:v>
                </c:pt>
                <c:pt idx="1">
                  <c:v>7.441860465116279E-2</c:v>
                </c:pt>
                <c:pt idx="2">
                  <c:v>6.9767441860465115E-2</c:v>
                </c:pt>
                <c:pt idx="3">
                  <c:v>0.16046511627906981</c:v>
                </c:pt>
                <c:pt idx="4">
                  <c:v>0.27906976744186046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34C-4883-AF28-0AFEDD2D7E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algn="just"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ayout>
        <c:manualLayout>
          <c:xMode val="edge"/>
          <c:yMode val="edge"/>
          <c:x val="1.0639156171410102E-2"/>
          <c:y val="0.69369652071899113"/>
          <c:w val="0.9884536578140769"/>
          <c:h val="0.292095787438013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Pole Particules</a:t>
            </a:r>
            <a:r>
              <a:rPr lang="fr-FR" baseline="0"/>
              <a:t> et Univers</a:t>
            </a:r>
            <a:endParaRPr lang="fr-F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71B-4714-9EDE-48EC80535CB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71B-4714-9EDE-48EC80535CB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71B-4714-9EDE-48EC80535CB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71B-4714-9EDE-48EC80535CB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71B-4714-9EDE-48EC80535CB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71B-4714-9EDE-48EC80535CB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F71B-4714-9EDE-48EC80535C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Feuil1!$B$21:$B$26</c:f>
              <c:strCache>
                <c:ptCount val="6"/>
                <c:pt idx="0">
                  <c:v>Atlas HGTD</c:v>
                </c:pt>
                <c:pt idx="1">
                  <c:v>Atlas Tile</c:v>
                </c:pt>
                <c:pt idx="2">
                  <c:v>LSST</c:v>
                </c:pt>
                <c:pt idx="3">
                  <c:v>Alice MUID</c:v>
                </c:pt>
                <c:pt idx="4">
                  <c:v>Alice Software</c:v>
                </c:pt>
                <c:pt idx="5">
                  <c:v>LHCb SciFi</c:v>
                </c:pt>
              </c:strCache>
            </c:strRef>
          </c:cat>
          <c:val>
            <c:numRef>
              <c:f>Feuil1!$D$21:$D$26</c:f>
              <c:numCache>
                <c:formatCode>0.00%</c:formatCode>
                <c:ptCount val="6"/>
                <c:pt idx="0">
                  <c:v>0.39664804469273746</c:v>
                </c:pt>
                <c:pt idx="1">
                  <c:v>0.19553072625698326</c:v>
                </c:pt>
                <c:pt idx="2">
                  <c:v>0.18435754189944134</c:v>
                </c:pt>
                <c:pt idx="3">
                  <c:v>4.4692737430167606E-2</c:v>
                </c:pt>
                <c:pt idx="4">
                  <c:v>4.4692737430167606E-2</c:v>
                </c:pt>
                <c:pt idx="5">
                  <c:v>0.13407821229050279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71B-4714-9EDE-48EC80535C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Pole Santé et Environement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47-4DC6-9738-39909D5FE5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47-4DC6-9738-39909D5FE51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Feuil1!$B$31:$B$32</c:f>
              <c:strCache>
                <c:ptCount val="2"/>
                <c:pt idx="0">
                  <c:v>Capteur pour l'environement</c:v>
                </c:pt>
                <c:pt idx="1">
                  <c:v>Muographie 2020</c:v>
                </c:pt>
              </c:strCache>
            </c:strRef>
          </c:cat>
          <c:val>
            <c:numRef>
              <c:f>Feuil1!$D$31:$D$32</c:f>
              <c:numCache>
                <c:formatCode>0.00%</c:formatCode>
                <c:ptCount val="2"/>
                <c:pt idx="0">
                  <c:v>0.2105263157894737</c:v>
                </c:pt>
                <c:pt idx="1">
                  <c:v>0.78947368421052633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747-4DC6-9738-39909D5FE5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aseline="0"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Pole ITT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F8B-402F-91EE-1E9D4333B4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F8B-402F-91EE-1E9D4333B4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F8B-402F-91EE-1E9D4333B43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Feuil1!$B$36:$B$38</c:f>
              <c:strCache>
                <c:ptCount val="3"/>
                <c:pt idx="0">
                  <c:v>QC2I</c:v>
                </c:pt>
                <c:pt idx="1">
                  <c:v>Sprite</c:v>
                </c:pt>
                <c:pt idx="2">
                  <c:v>IoT</c:v>
                </c:pt>
              </c:strCache>
            </c:strRef>
          </c:cat>
          <c:val>
            <c:numRef>
              <c:f>Feuil1!$D$36:$D$38</c:f>
              <c:numCache>
                <c:formatCode>0.00%</c:formatCode>
                <c:ptCount val="3"/>
                <c:pt idx="0">
                  <c:v>0.33333333333333331</c:v>
                </c:pt>
                <c:pt idx="1">
                  <c:v>0.39999999999999997</c:v>
                </c:pt>
                <c:pt idx="2">
                  <c:v>0.26666666666666666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F8B-402F-91EE-1E9D4333B4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aseline="0"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013BA-0776-42F6-8194-000C08407107}" type="datetimeFigureOut">
              <a:rPr lang="fr-FR" smtClean="0"/>
              <a:pPr/>
              <a:t>25/11/2021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99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BAAAB-25E7-4182-A39B-5C953D8AE4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1041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80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37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48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336" y="185738"/>
            <a:ext cx="7886700" cy="490218"/>
          </a:xfrm>
        </p:spPr>
        <p:txBody>
          <a:bodyPr>
            <a:noAutofit/>
          </a:bodyPr>
          <a:lstStyle>
            <a:lvl1pPr>
              <a:defRPr sz="4000">
                <a:solidFill>
                  <a:schemeClr val="accent5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PAnAR - 25/11/2021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0" y="855344"/>
            <a:ext cx="9144000" cy="103188"/>
          </a:xfrm>
          <a:prstGeom prst="rect">
            <a:avLst/>
          </a:prstGeom>
          <a:solidFill>
            <a:srgbClr val="E7511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986" y="68261"/>
            <a:ext cx="2237014" cy="114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53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92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728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16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92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46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80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65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PAnAR - 25/11/2021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8D7E7-EB1A-478A-88D8-166061B4BF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821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6488975"/>
            <a:ext cx="6858000" cy="369027"/>
          </a:xfrm>
        </p:spPr>
        <p:txBody>
          <a:bodyPr>
            <a:normAutofit/>
          </a:bodyPr>
          <a:lstStyle/>
          <a:p>
            <a:r>
              <a:rPr lang="fr-FR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PAnAR</a:t>
            </a:r>
            <a:r>
              <a:rPr lang="fr-FR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2021 - 25/11/2021</a:t>
            </a:r>
            <a:endParaRPr lang="fr-FR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.clermont-universite.fr/sites/www/squelettes/tpl/img/common/visu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971" y="4830961"/>
            <a:ext cx="1738313" cy="1086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17" t="20164" r="13391" b="20939"/>
          <a:stretch/>
        </p:blipFill>
        <p:spPr>
          <a:xfrm>
            <a:off x="1822666" y="239340"/>
            <a:ext cx="5302293" cy="2203151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0" y="2753759"/>
            <a:ext cx="9144000" cy="1107996"/>
          </a:xfrm>
          <a:prstGeom prst="rect">
            <a:avLst/>
          </a:prstGeom>
          <a:noFill/>
          <a:ln w="635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>
                <a:solidFill>
                  <a:srgbClr val="0E8DA5"/>
                </a:solidFill>
                <a:latin typeface="High Tower Text" panose="02040502050506030303" pitchFamily="18" charset="0"/>
              </a:rPr>
              <a:t>Synthèse</a:t>
            </a:r>
            <a:endParaRPr lang="fr-FR" sz="6600" dirty="0">
              <a:solidFill>
                <a:srgbClr val="0E8DA5"/>
              </a:solidFill>
              <a:latin typeface="High Tower Text" panose="02040502050506030303" pitchFamily="18" charset="0"/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5" y="4830961"/>
            <a:ext cx="2194564" cy="121920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685647"/>
            <a:ext cx="9144000" cy="103188"/>
          </a:xfrm>
          <a:prstGeom prst="rect">
            <a:avLst/>
          </a:prstGeom>
          <a:solidFill>
            <a:srgbClr val="E7511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3838881"/>
            <a:ext cx="9144000" cy="103188"/>
          </a:xfrm>
          <a:prstGeom prst="rect">
            <a:avLst/>
          </a:prstGeom>
          <a:solidFill>
            <a:srgbClr val="E7511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80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59" y="185738"/>
            <a:ext cx="7886700" cy="490218"/>
          </a:xfrm>
        </p:spPr>
        <p:txBody>
          <a:bodyPr/>
          <a:lstStyle/>
          <a:p>
            <a:r>
              <a:rPr lang="fr-FR" dirty="0" smtClean="0"/>
              <a:t>Rappel de l’évolution</a:t>
            </a:r>
            <a:endParaRPr lang="fr-FR" dirty="0"/>
          </a:p>
        </p:txBody>
      </p:sp>
      <p:grpSp>
        <p:nvGrpSpPr>
          <p:cNvPr id="9" name="Groupe 8"/>
          <p:cNvGrpSpPr>
            <a:grpSpLocks noChangeAspect="1"/>
          </p:cNvGrpSpPr>
          <p:nvPr/>
        </p:nvGrpSpPr>
        <p:grpSpPr>
          <a:xfrm>
            <a:off x="299694" y="1556728"/>
            <a:ext cx="8558291" cy="4189942"/>
            <a:chOff x="-116786" y="-190510"/>
            <a:chExt cx="7384299" cy="3615312"/>
          </a:xfrm>
        </p:grpSpPr>
        <p:grpSp>
          <p:nvGrpSpPr>
            <p:cNvPr id="10" name="Groupe 9"/>
            <p:cNvGrpSpPr/>
            <p:nvPr/>
          </p:nvGrpSpPr>
          <p:grpSpPr>
            <a:xfrm>
              <a:off x="494271" y="1730946"/>
              <a:ext cx="6251780" cy="1693856"/>
              <a:chOff x="0" y="-48427"/>
              <a:chExt cx="6251780" cy="1693856"/>
            </a:xfrm>
          </p:grpSpPr>
          <p:grpSp>
            <p:nvGrpSpPr>
              <p:cNvPr id="38" name="Groupe 37"/>
              <p:cNvGrpSpPr/>
              <p:nvPr/>
            </p:nvGrpSpPr>
            <p:grpSpPr>
              <a:xfrm>
                <a:off x="864972" y="-48427"/>
                <a:ext cx="5386808" cy="1047318"/>
                <a:chOff x="0" y="-48427"/>
                <a:chExt cx="5386808" cy="1047318"/>
              </a:xfrm>
            </p:grpSpPr>
            <p:sp>
              <p:nvSpPr>
                <p:cNvPr id="42" name="Accolade fermante 41"/>
                <p:cNvSpPr/>
                <p:nvPr/>
              </p:nvSpPr>
              <p:spPr>
                <a:xfrm rot="5400000">
                  <a:off x="4449531" y="-568174"/>
                  <a:ext cx="324485" cy="1363980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 sz="1600"/>
                </a:p>
              </p:txBody>
            </p:sp>
            <p:sp>
              <p:nvSpPr>
                <p:cNvPr id="43" name="Zone de texte 14"/>
                <p:cNvSpPr txBox="1"/>
                <p:nvPr/>
              </p:nvSpPr>
              <p:spPr>
                <a:xfrm>
                  <a:off x="3831693" y="238135"/>
                  <a:ext cx="1555115" cy="760755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600" dirty="0">
                      <a:effectLst/>
                      <a:latin typeface="Times" panose="02020603050405020304" pitchFamily="18" charset="0"/>
                      <a:ea typeface="Times New Roman" panose="02020603050405020304" pitchFamily="18" charset="0"/>
                    </a:rPr>
                    <a:t>Mise à jour des CET et préparation des présentations</a:t>
                  </a:r>
                </a:p>
              </p:txBody>
            </p:sp>
            <p:sp>
              <p:nvSpPr>
                <p:cNvPr id="44" name="Accolade fermante 43"/>
                <p:cNvSpPr/>
                <p:nvPr/>
              </p:nvSpPr>
              <p:spPr>
                <a:xfrm rot="5400000">
                  <a:off x="3098525" y="-543460"/>
                  <a:ext cx="324485" cy="1322070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 sz="1600"/>
                </a:p>
              </p:txBody>
            </p:sp>
            <p:sp>
              <p:nvSpPr>
                <p:cNvPr id="45" name="Zone de texte 29"/>
                <p:cNvSpPr txBox="1"/>
                <p:nvPr/>
              </p:nvSpPr>
              <p:spPr>
                <a:xfrm>
                  <a:off x="2719585" y="238136"/>
                  <a:ext cx="1089025" cy="760755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600" dirty="0">
                      <a:effectLst/>
                      <a:latin typeface="Times" panose="02020603050405020304" pitchFamily="18" charset="0"/>
                      <a:ea typeface="Times New Roman" panose="02020603050405020304" pitchFamily="18" charset="0"/>
                    </a:rPr>
                    <a:t>Organisation de la réunion de la CSAT</a:t>
                  </a:r>
                </a:p>
              </p:txBody>
            </p:sp>
            <p:sp>
              <p:nvSpPr>
                <p:cNvPr id="46" name="Accolade fermante 45"/>
                <p:cNvSpPr/>
                <p:nvPr/>
              </p:nvSpPr>
              <p:spPr>
                <a:xfrm rot="5400000">
                  <a:off x="1137920" y="-1186011"/>
                  <a:ext cx="324485" cy="2600325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 sz="1600"/>
                </a:p>
              </p:txBody>
            </p:sp>
            <p:sp>
              <p:nvSpPr>
                <p:cNvPr id="47" name="Zone de texte 32"/>
                <p:cNvSpPr txBox="1"/>
                <p:nvPr/>
              </p:nvSpPr>
              <p:spPr>
                <a:xfrm>
                  <a:off x="445675" y="254611"/>
                  <a:ext cx="1719462" cy="62357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600" dirty="0">
                      <a:effectLst/>
                      <a:latin typeface="Times" panose="02020603050405020304" pitchFamily="18" charset="0"/>
                      <a:ea typeface="Times New Roman" panose="02020603050405020304" pitchFamily="18" charset="0"/>
                    </a:rPr>
                    <a:t>Consultation des RS et du CT par les RSAT et RTAT</a:t>
                  </a:r>
                </a:p>
              </p:txBody>
            </p:sp>
          </p:grpSp>
          <p:grpSp>
            <p:nvGrpSpPr>
              <p:cNvPr id="39" name="Groupe 38"/>
              <p:cNvGrpSpPr/>
              <p:nvPr/>
            </p:nvGrpSpPr>
            <p:grpSpPr>
              <a:xfrm>
                <a:off x="0" y="873047"/>
                <a:ext cx="3475355" cy="772382"/>
                <a:chOff x="0" y="49263"/>
                <a:chExt cx="3475355" cy="772382"/>
              </a:xfrm>
            </p:grpSpPr>
            <p:sp>
              <p:nvSpPr>
                <p:cNvPr id="40" name="Accolade fermante 39"/>
                <p:cNvSpPr/>
                <p:nvPr/>
              </p:nvSpPr>
              <p:spPr>
                <a:xfrm rot="5400000">
                  <a:off x="1575435" y="-1526172"/>
                  <a:ext cx="324485" cy="3475355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r-FR" sz="1600"/>
                </a:p>
              </p:txBody>
            </p:sp>
            <p:sp>
              <p:nvSpPr>
                <p:cNvPr id="41" name="Zone de texte 34"/>
                <p:cNvSpPr txBox="1"/>
                <p:nvPr/>
              </p:nvSpPr>
              <p:spPr>
                <a:xfrm>
                  <a:off x="1163754" y="347935"/>
                  <a:ext cx="1145014" cy="47371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600" dirty="0">
                      <a:effectLst/>
                      <a:latin typeface="Times" panose="02020603050405020304" pitchFamily="18" charset="0"/>
                      <a:ea typeface="Times New Roman" panose="02020603050405020304" pitchFamily="18" charset="0"/>
                    </a:rPr>
                    <a:t>Rédaction des CET</a:t>
                  </a:r>
                </a:p>
              </p:txBody>
            </p:sp>
          </p:grpSp>
        </p:grpSp>
        <p:grpSp>
          <p:nvGrpSpPr>
            <p:cNvPr id="11" name="Groupe 10"/>
            <p:cNvGrpSpPr/>
            <p:nvPr/>
          </p:nvGrpSpPr>
          <p:grpSpPr>
            <a:xfrm>
              <a:off x="-116786" y="-190510"/>
              <a:ext cx="7384299" cy="2057025"/>
              <a:chOff x="-116786" y="-190510"/>
              <a:chExt cx="7384299" cy="2057025"/>
            </a:xfrm>
          </p:grpSpPr>
          <p:sp>
            <p:nvSpPr>
              <p:cNvPr id="12" name="Zone de texte 9"/>
              <p:cNvSpPr txBox="1"/>
              <p:nvPr/>
            </p:nvSpPr>
            <p:spPr>
              <a:xfrm>
                <a:off x="6153665" y="216390"/>
                <a:ext cx="1010285" cy="528212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fr-FR" sz="1600" dirty="0">
                    <a:solidFill>
                      <a:srgbClr val="548DD4"/>
                    </a:solidFill>
                    <a:effectLst/>
                    <a:latin typeface="Times" panose="02020603050405020304" pitchFamily="18" charset="0"/>
                    <a:ea typeface="Times New Roman" panose="02020603050405020304" pitchFamily="18" charset="0"/>
                  </a:rPr>
                  <a:t>Réunion de la </a:t>
                </a:r>
                <a:r>
                  <a:rPr lang="fr-FR" sz="1600" dirty="0" err="1">
                    <a:solidFill>
                      <a:srgbClr val="548DD4"/>
                    </a:solidFill>
                    <a:effectLst/>
                    <a:latin typeface="Times" panose="02020603050405020304" pitchFamily="18" charset="0"/>
                    <a:ea typeface="Times New Roman" panose="02020603050405020304" pitchFamily="18" charset="0"/>
                  </a:rPr>
                  <a:t>PAnAR</a:t>
                </a:r>
                <a:endParaRPr lang="fr-FR" sz="1600" dirty="0">
                  <a:effectLst/>
                  <a:latin typeface="Times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3" name="Zone de texte 12"/>
              <p:cNvSpPr txBox="1"/>
              <p:nvPr/>
            </p:nvSpPr>
            <p:spPr>
              <a:xfrm>
                <a:off x="4762733" y="28676"/>
                <a:ext cx="1115599" cy="71592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fr-FR" sz="1600" dirty="0">
                    <a:solidFill>
                      <a:srgbClr val="548DD4"/>
                    </a:solidFill>
                    <a:effectLst/>
                    <a:latin typeface="Times" panose="02020603050405020304" pitchFamily="18" charset="0"/>
                    <a:ea typeface="Times New Roman" panose="02020603050405020304" pitchFamily="18" charset="0"/>
                  </a:rPr>
                  <a:t>Réunion de la CSAT d’arbitrage</a:t>
                </a:r>
                <a:endParaRPr lang="fr-FR" sz="1600" dirty="0">
                  <a:effectLst/>
                  <a:latin typeface="Times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4" name="Zone de texte 35"/>
              <p:cNvSpPr txBox="1"/>
              <p:nvPr/>
            </p:nvSpPr>
            <p:spPr>
              <a:xfrm>
                <a:off x="3305990" y="-190510"/>
                <a:ext cx="1344030" cy="93854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fr-FR" sz="1600" dirty="0">
                    <a:solidFill>
                      <a:srgbClr val="548DD4"/>
                    </a:solidFill>
                    <a:effectLst/>
                    <a:latin typeface="Times" panose="02020603050405020304" pitchFamily="18" charset="0"/>
                    <a:ea typeface="Times New Roman" panose="02020603050405020304" pitchFamily="18" charset="0"/>
                  </a:rPr>
                  <a:t>Alerte du besoin de CSAT par les RS, le CT et/ou les RSAT</a:t>
                </a:r>
                <a:endParaRPr lang="fr-FR" sz="1600" dirty="0">
                  <a:effectLst/>
                  <a:latin typeface="Times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5" name="Zone de texte 39"/>
              <p:cNvSpPr txBox="1"/>
              <p:nvPr/>
            </p:nvSpPr>
            <p:spPr>
              <a:xfrm>
                <a:off x="-17602" y="397421"/>
                <a:ext cx="1069888" cy="702569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fr-FR" sz="1600" dirty="0">
                    <a:solidFill>
                      <a:srgbClr val="548DD4"/>
                    </a:solidFill>
                    <a:effectLst/>
                    <a:latin typeface="Times" panose="02020603050405020304" pitchFamily="18" charset="0"/>
                    <a:ea typeface="Times New Roman" panose="02020603050405020304" pitchFamily="18" charset="0"/>
                  </a:rPr>
                  <a:t>Lancement de la </a:t>
                </a:r>
                <a:r>
                  <a:rPr lang="fr-FR" sz="1600" dirty="0" err="1">
                    <a:solidFill>
                      <a:srgbClr val="548DD4"/>
                    </a:solidFill>
                    <a:effectLst/>
                    <a:latin typeface="Times" panose="02020603050405020304" pitchFamily="18" charset="0"/>
                    <a:ea typeface="Times New Roman" panose="02020603050405020304" pitchFamily="18" charset="0"/>
                  </a:rPr>
                  <a:t>PAnAR</a:t>
                </a:r>
                <a:endParaRPr lang="fr-FR" sz="1600" dirty="0">
                  <a:effectLst/>
                  <a:latin typeface="Times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16" name="Groupe 15"/>
              <p:cNvGrpSpPr/>
              <p:nvPr/>
            </p:nvGrpSpPr>
            <p:grpSpPr>
              <a:xfrm>
                <a:off x="-116786" y="626311"/>
                <a:ext cx="7384299" cy="1240204"/>
                <a:chOff x="-116786" y="41424"/>
                <a:chExt cx="7384299" cy="1240204"/>
              </a:xfrm>
            </p:grpSpPr>
            <p:sp>
              <p:nvSpPr>
                <p:cNvPr id="22" name="Zone de texte 10"/>
                <p:cNvSpPr txBox="1"/>
                <p:nvPr/>
              </p:nvSpPr>
              <p:spPr>
                <a:xfrm>
                  <a:off x="6049073" y="542925"/>
                  <a:ext cx="1218440" cy="27178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600" dirty="0">
                      <a:solidFill>
                        <a:srgbClr val="00602B"/>
                      </a:solidFill>
                      <a:effectLst/>
                      <a:latin typeface="Times" panose="02020603050405020304" pitchFamily="18" charset="0"/>
                      <a:ea typeface="Times New Roman" panose="02020603050405020304" pitchFamily="18" charset="0"/>
                    </a:rPr>
                    <a:t>Fin novembre</a:t>
                  </a:r>
                  <a:endParaRPr lang="fr-FR" sz="1600" dirty="0">
                    <a:effectLst/>
                    <a:latin typeface="Times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3" name="Zone de texte 15"/>
                <p:cNvSpPr txBox="1"/>
                <p:nvPr/>
              </p:nvSpPr>
              <p:spPr>
                <a:xfrm>
                  <a:off x="5486400" y="41424"/>
                  <a:ext cx="1010892" cy="272383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600">
                      <a:solidFill>
                        <a:srgbClr val="00B050"/>
                      </a:solidFill>
                      <a:effectLst/>
                      <a:latin typeface="Times" panose="02020603050405020304" pitchFamily="18" charset="0"/>
                      <a:ea typeface="Times New Roman" panose="02020603050405020304" pitchFamily="18" charset="0"/>
                    </a:rPr>
                    <a:t>2 semaine</a:t>
                  </a:r>
                  <a:endParaRPr lang="fr-FR" sz="1600">
                    <a:effectLst/>
                    <a:latin typeface="Times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4" name="Zone de texte 30"/>
                <p:cNvSpPr txBox="1"/>
                <p:nvPr/>
              </p:nvSpPr>
              <p:spPr>
                <a:xfrm>
                  <a:off x="4143375" y="41424"/>
                  <a:ext cx="1010285" cy="27178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600" dirty="0">
                      <a:solidFill>
                        <a:srgbClr val="00B050"/>
                      </a:solidFill>
                      <a:effectLst/>
                      <a:latin typeface="Times" panose="02020603050405020304" pitchFamily="18" charset="0"/>
                      <a:ea typeface="Times New Roman" panose="02020603050405020304" pitchFamily="18" charset="0"/>
                    </a:rPr>
                    <a:t>2 semaine</a:t>
                  </a:r>
                  <a:endParaRPr lang="fr-FR" sz="1600" dirty="0">
                    <a:effectLst/>
                    <a:latin typeface="Times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5" name="Zone de texte 37"/>
                <p:cNvSpPr txBox="1"/>
                <p:nvPr/>
              </p:nvSpPr>
              <p:spPr>
                <a:xfrm>
                  <a:off x="2190750" y="670595"/>
                  <a:ext cx="1010892" cy="272383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600">
                      <a:solidFill>
                        <a:srgbClr val="00B050"/>
                      </a:solidFill>
                      <a:effectLst/>
                      <a:latin typeface="Times" panose="02020603050405020304" pitchFamily="18" charset="0"/>
                      <a:ea typeface="Times New Roman" panose="02020603050405020304" pitchFamily="18" charset="0"/>
                    </a:rPr>
                    <a:t>4 semaine</a:t>
                  </a:r>
                  <a:endParaRPr lang="fr-FR" sz="1600">
                    <a:effectLst/>
                    <a:latin typeface="Times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6" name="Zone de texte 38"/>
                <p:cNvSpPr txBox="1"/>
                <p:nvPr/>
              </p:nvSpPr>
              <p:spPr>
                <a:xfrm>
                  <a:off x="419100" y="670595"/>
                  <a:ext cx="1010892" cy="272383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600">
                      <a:solidFill>
                        <a:srgbClr val="00B050"/>
                      </a:solidFill>
                      <a:effectLst/>
                      <a:latin typeface="Times" panose="02020603050405020304" pitchFamily="18" charset="0"/>
                      <a:ea typeface="Times New Roman" panose="02020603050405020304" pitchFamily="18" charset="0"/>
                    </a:rPr>
                    <a:t>1 semaine</a:t>
                  </a:r>
                  <a:endParaRPr lang="fr-FR" sz="1600">
                    <a:effectLst/>
                    <a:latin typeface="Times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7" name="Zone de texte 40"/>
                <p:cNvSpPr txBox="1"/>
                <p:nvPr/>
              </p:nvSpPr>
              <p:spPr>
                <a:xfrm>
                  <a:off x="-116786" y="942910"/>
                  <a:ext cx="1244392" cy="338718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600" dirty="0">
                      <a:solidFill>
                        <a:srgbClr val="00602B"/>
                      </a:solidFill>
                      <a:effectLst/>
                      <a:latin typeface="Times" panose="02020603050405020304" pitchFamily="18" charset="0"/>
                      <a:ea typeface="Times New Roman" panose="02020603050405020304" pitchFamily="18" charset="0"/>
                    </a:rPr>
                    <a:t>Mi septembre</a:t>
                  </a:r>
                  <a:endParaRPr lang="fr-FR" sz="1600" dirty="0">
                    <a:effectLst/>
                    <a:latin typeface="Times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28" name="Groupe 27"/>
                <p:cNvGrpSpPr/>
                <p:nvPr/>
              </p:nvGrpSpPr>
              <p:grpSpPr>
                <a:xfrm>
                  <a:off x="381000" y="190500"/>
                  <a:ext cx="6480175" cy="967740"/>
                  <a:chOff x="0" y="0"/>
                  <a:chExt cx="6480175" cy="967740"/>
                </a:xfrm>
              </p:grpSpPr>
              <p:cxnSp>
                <p:nvCxnSpPr>
                  <p:cNvPr id="29" name="Connecteur droit avec flèche 28"/>
                  <p:cNvCxnSpPr/>
                  <p:nvPr/>
                </p:nvCxnSpPr>
                <p:spPr>
                  <a:xfrm>
                    <a:off x="3600450" y="133350"/>
                    <a:ext cx="2879725" cy="0"/>
                  </a:xfrm>
                  <a:prstGeom prst="straightConnector1">
                    <a:avLst/>
                  </a:prstGeom>
                  <a:ln w="25400">
                    <a:solidFill>
                      <a:srgbClr val="FF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Connecteur droit avec flèche 29"/>
                  <p:cNvCxnSpPr/>
                  <p:nvPr/>
                </p:nvCxnSpPr>
                <p:spPr>
                  <a:xfrm>
                    <a:off x="3600450" y="838200"/>
                    <a:ext cx="2879725" cy="0"/>
                  </a:xfrm>
                  <a:prstGeom prst="straightConnector1">
                    <a:avLst/>
                  </a:prstGeom>
                  <a:ln w="25400">
                    <a:solidFill>
                      <a:srgbClr val="FF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Connecteur droit 30"/>
                  <p:cNvCxnSpPr/>
                  <p:nvPr/>
                </p:nvCxnSpPr>
                <p:spPr>
                  <a:xfrm>
                    <a:off x="6267450" y="0"/>
                    <a:ext cx="0" cy="262890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Connecteur droit 31"/>
                  <p:cNvCxnSpPr/>
                  <p:nvPr/>
                </p:nvCxnSpPr>
                <p:spPr>
                  <a:xfrm>
                    <a:off x="4914900" y="19050"/>
                    <a:ext cx="0" cy="236220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Connecteur droit 32"/>
                  <p:cNvCxnSpPr/>
                  <p:nvPr/>
                </p:nvCxnSpPr>
                <p:spPr>
                  <a:xfrm>
                    <a:off x="981075" y="381000"/>
                    <a:ext cx="0" cy="236827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Connecteur droit 33"/>
                  <p:cNvCxnSpPr/>
                  <p:nvPr/>
                </p:nvCxnSpPr>
                <p:spPr>
                  <a:xfrm>
                    <a:off x="114300" y="381000"/>
                    <a:ext cx="0" cy="236827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Connecteur droit 34"/>
                  <p:cNvCxnSpPr/>
                  <p:nvPr/>
                </p:nvCxnSpPr>
                <p:spPr>
                  <a:xfrm>
                    <a:off x="3600450" y="123825"/>
                    <a:ext cx="0" cy="719455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Connecteur droit avec flèche 35"/>
                  <p:cNvCxnSpPr/>
                  <p:nvPr/>
                </p:nvCxnSpPr>
                <p:spPr>
                  <a:xfrm>
                    <a:off x="0" y="485775"/>
                    <a:ext cx="3599815" cy="0"/>
                  </a:xfrm>
                  <a:prstGeom prst="straightConnector1">
                    <a:avLst/>
                  </a:prstGeom>
                  <a:ln w="25400">
                    <a:solidFill>
                      <a:srgbClr val="FF0000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Connecteur droit 36"/>
                  <p:cNvCxnSpPr/>
                  <p:nvPr/>
                </p:nvCxnSpPr>
                <p:spPr>
                  <a:xfrm>
                    <a:off x="6267450" y="704850"/>
                    <a:ext cx="0" cy="262890"/>
                  </a:xfrm>
                  <a:prstGeom prst="line">
                    <a:avLst/>
                  </a:prstGeom>
                  <a:ln w="254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7" name="Groupe 16"/>
              <p:cNvGrpSpPr/>
              <p:nvPr/>
            </p:nvGrpSpPr>
            <p:grpSpPr>
              <a:xfrm>
                <a:off x="4061253" y="939114"/>
                <a:ext cx="1125580" cy="659587"/>
                <a:chOff x="-1" y="0"/>
                <a:chExt cx="1125580" cy="659587"/>
              </a:xfrm>
            </p:grpSpPr>
            <p:cxnSp>
              <p:nvCxnSpPr>
                <p:cNvPr id="18" name="Connecteur droit avec flèche 17"/>
                <p:cNvCxnSpPr/>
                <p:nvPr/>
              </p:nvCxnSpPr>
              <p:spPr>
                <a:xfrm flipV="1">
                  <a:off x="29261" y="0"/>
                  <a:ext cx="0" cy="304800"/>
                </a:xfrm>
                <a:prstGeom prst="straightConnector1">
                  <a:avLst/>
                </a:prstGeom>
                <a:ln>
                  <a:tailEnd type="stealth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Connecteur droit avec flèche 18"/>
                <p:cNvCxnSpPr/>
                <p:nvPr/>
              </p:nvCxnSpPr>
              <p:spPr>
                <a:xfrm flipV="1">
                  <a:off x="29261" y="354787"/>
                  <a:ext cx="0" cy="304800"/>
                </a:xfrm>
                <a:prstGeom prst="straightConnector1">
                  <a:avLst/>
                </a:prstGeom>
                <a:ln>
                  <a:headEnd type="triangle" w="sm" len="med"/>
                  <a:tailEnd type="none" w="sm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Zone de texte 24"/>
                <p:cNvSpPr txBox="1"/>
                <p:nvPr/>
              </p:nvSpPr>
              <p:spPr>
                <a:xfrm>
                  <a:off x="-1" y="29261"/>
                  <a:ext cx="1125580" cy="24765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>
                    <a:spcAft>
                      <a:spcPts val="0"/>
                    </a:spcAft>
                  </a:pPr>
                  <a:r>
                    <a:rPr lang="fr-FR" sz="1600" dirty="0">
                      <a:solidFill>
                        <a:srgbClr val="548DD4"/>
                      </a:solidFill>
                      <a:effectLst/>
                      <a:latin typeface="Times" panose="02020603050405020304" pitchFamily="18" charset="0"/>
                      <a:ea typeface="Times New Roman" panose="02020603050405020304" pitchFamily="18" charset="0"/>
                    </a:rPr>
                    <a:t>Si désaccord</a:t>
                  </a:r>
                  <a:endParaRPr lang="fr-FR" sz="1600" dirty="0">
                    <a:effectLst/>
                    <a:latin typeface="Times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21" name="Zone de texte 25"/>
                <p:cNvSpPr txBox="1"/>
                <p:nvPr/>
              </p:nvSpPr>
              <p:spPr>
                <a:xfrm>
                  <a:off x="0" y="362102"/>
                  <a:ext cx="1092406" cy="24765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>
                    <a:spcAft>
                      <a:spcPts val="0"/>
                    </a:spcAft>
                  </a:pPr>
                  <a:r>
                    <a:rPr lang="fr-FR" sz="1600" dirty="0">
                      <a:solidFill>
                        <a:srgbClr val="548DD4"/>
                      </a:solidFill>
                      <a:effectLst/>
                      <a:latin typeface="Times" panose="02020603050405020304" pitchFamily="18" charset="0"/>
                      <a:ea typeface="Times New Roman" panose="02020603050405020304" pitchFamily="18" charset="0"/>
                    </a:rPr>
                    <a:t>Si accord</a:t>
                  </a:r>
                  <a:endParaRPr lang="fr-FR" sz="1600" dirty="0">
                    <a:effectLst/>
                    <a:latin typeface="Times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424503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59" y="185738"/>
            <a:ext cx="7886700" cy="490218"/>
          </a:xfrm>
        </p:spPr>
        <p:txBody>
          <a:bodyPr/>
          <a:lstStyle/>
          <a:p>
            <a:r>
              <a:rPr lang="fr-FR" dirty="0" smtClean="0"/>
              <a:t>Rappel organisation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632999" y="1756878"/>
            <a:ext cx="5132441" cy="3093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400" dirty="0" smtClean="0"/>
          </a:p>
          <a:p>
            <a:pPr marL="457200" lvl="1" indent="0">
              <a:buNone/>
            </a:pPr>
            <a:endParaRPr lang="fr-FR" sz="20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 smtClean="0"/>
          </a:p>
          <a:p>
            <a:pPr marL="714375" lvl="6">
              <a:buFont typeface="Wingdings" panose="05000000000000000000" pitchFamily="2" charset="2"/>
              <a:buChar char="Ø"/>
            </a:pPr>
            <a:endParaRPr lang="fr-FR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 smtClean="0"/>
          </a:p>
          <a:p>
            <a:pPr lvl="1">
              <a:buFont typeface="Wingdings" panose="05000000000000000000" pitchFamily="2" charset="2"/>
              <a:buChar char="Ø"/>
              <a:tabLst>
                <a:tab pos="7715250" algn="l"/>
              </a:tabLst>
            </a:pPr>
            <a:r>
              <a:rPr lang="fr-FR" sz="2000" dirty="0" err="1" smtClean="0"/>
              <a:t>Mindomo</a:t>
            </a:r>
            <a:r>
              <a:rPr lang="fr-FR" sz="2000" dirty="0" smtClean="0"/>
              <a:t> : outil de gestion de projet orienté </a:t>
            </a:r>
            <a:r>
              <a:rPr lang="fr-FR" sz="2000" dirty="0" err="1" smtClean="0"/>
              <a:t>Mind</a:t>
            </a:r>
            <a:r>
              <a:rPr lang="fr-FR" sz="2000" dirty="0" smtClean="0"/>
              <a:t> </a:t>
            </a:r>
            <a:r>
              <a:rPr lang="fr-FR" sz="2000" dirty="0" err="1" smtClean="0"/>
              <a:t>Mapping</a:t>
            </a:r>
            <a:endParaRPr lang="fr-FR" sz="2000" dirty="0" smtClean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632997" y="1756884"/>
            <a:ext cx="7886700" cy="1038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/>
              <a:t>Fichier Excel de suivi des RH</a:t>
            </a: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32997" y="1756877"/>
            <a:ext cx="7886700" cy="37512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400" dirty="0" smtClean="0"/>
          </a:p>
          <a:p>
            <a:pPr marL="457200" lvl="1" indent="0">
              <a:buNone/>
            </a:pPr>
            <a:endParaRPr lang="fr-FR" sz="20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 smtClean="0"/>
          </a:p>
          <a:p>
            <a:pPr marL="2743200" lvl="6" indent="0">
              <a:buNone/>
            </a:pPr>
            <a:endParaRPr lang="fr-FR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 smtClean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628650" y="1325804"/>
            <a:ext cx="7886700" cy="4681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fr-FR" sz="2400" smtClean="0"/>
              <a:t>Outils</a:t>
            </a:r>
          </a:p>
          <a:p>
            <a:pPr>
              <a:buFont typeface="Wingdings" panose="05000000000000000000" pitchFamily="2" charset="2"/>
              <a:buChar char="ü"/>
            </a:pPr>
            <a:endParaRPr lang="fr-FR" sz="240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fr-FR" sz="200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sz="2000" smtClean="0"/>
          </a:p>
          <a:p>
            <a:pPr marL="714375" lvl="6">
              <a:buFont typeface="Wingdings" panose="05000000000000000000" pitchFamily="2" charset="2"/>
              <a:buChar char="Ø"/>
            </a:pPr>
            <a:endParaRPr lang="fr-FR" sz="2000" smtClean="0">
              <a:solidFill>
                <a:schemeClr val="accent5">
                  <a:lumMod val="75000"/>
                </a:schemeClr>
              </a:solidFill>
            </a:endParaRPr>
          </a:p>
          <a:p>
            <a:pPr marL="714375" lvl="6">
              <a:buFont typeface="Wingdings" panose="05000000000000000000" pitchFamily="2" charset="2"/>
              <a:buChar char="Ø"/>
            </a:pPr>
            <a:endParaRPr lang="fr-FR" sz="2000" smtClean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fr-FR" sz="200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sz="2000" smtClean="0"/>
          </a:p>
          <a:p>
            <a:pPr lvl="1">
              <a:buFont typeface="Wingdings" panose="05000000000000000000" pitchFamily="2" charset="2"/>
              <a:buChar char="Ø"/>
              <a:tabLst>
                <a:tab pos="7715250" algn="l"/>
              </a:tabLst>
            </a:pPr>
            <a:endParaRPr lang="fr-FR" sz="200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sz="200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sz="200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smtClean="0"/>
              <a:t>Définition des rôles dans doc « Gestion des Actions Techniques au LPC » </a:t>
            </a:r>
            <a:r>
              <a:rPr lang="fr-FR" sz="2000" smtClean="0">
                <a:sym typeface="Symbol" panose="05050102010706020507" pitchFamily="18" charset="2"/>
              </a:rPr>
              <a:t> diffusion à tout le laboratoire</a:t>
            </a:r>
            <a:endParaRPr lang="fr-FR" sz="2000" dirty="0"/>
          </a:p>
        </p:txBody>
      </p:sp>
      <p:sp>
        <p:nvSpPr>
          <p:cNvPr id="14" name="Espace réservé de la date 3"/>
          <p:cNvSpPr txBox="1">
            <a:spLocks/>
          </p:cNvSpPr>
          <p:nvPr/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30/09/2021</a:t>
            </a:r>
            <a:endParaRPr lang="fr-FR" dirty="0"/>
          </a:p>
        </p:txBody>
      </p:sp>
      <p:sp>
        <p:nvSpPr>
          <p:cNvPr id="15" name="Espace réservé du numéro de diapositive 4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D8D7E7-EB1A-478A-88D8-166061B4BF4D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544" y="1749421"/>
            <a:ext cx="3770811" cy="968668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79" y="2718089"/>
            <a:ext cx="2410187" cy="1208300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03" y="3857061"/>
            <a:ext cx="2947851" cy="1094712"/>
          </a:xfrm>
          <a:prstGeom prst="rect">
            <a:avLst/>
          </a:prstGeom>
        </p:spPr>
      </p:pic>
      <p:sp>
        <p:nvSpPr>
          <p:cNvPr id="19" name="Espace réservé du contenu 2"/>
          <p:cNvSpPr txBox="1">
            <a:spLocks/>
          </p:cNvSpPr>
          <p:nvPr/>
        </p:nvSpPr>
        <p:spPr>
          <a:xfrm>
            <a:off x="3412940" y="1756875"/>
            <a:ext cx="5106758" cy="4685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400" dirty="0" smtClean="0"/>
          </a:p>
          <a:p>
            <a:pPr marL="457200" lvl="1" indent="0">
              <a:buNone/>
            </a:pPr>
            <a:endParaRPr lang="fr-FR" sz="20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fr-FR" sz="1400" dirty="0" smtClean="0"/>
          </a:p>
          <a:p>
            <a:pPr marL="714375" lvl="6">
              <a:buFont typeface="Wingdings" panose="05000000000000000000" pitchFamily="2" charset="2"/>
              <a:buChar char="Ø"/>
            </a:pPr>
            <a:r>
              <a:rPr lang="fr-FR" sz="2000" dirty="0" err="1" smtClean="0">
                <a:solidFill>
                  <a:schemeClr val="accent5">
                    <a:lumMod val="75000"/>
                  </a:schemeClr>
                </a:solidFill>
              </a:rPr>
              <a:t>PHPMyLab</a:t>
            </a:r>
            <a:r>
              <a:rPr lang="fr-FR" sz="2000" dirty="0" smtClean="0">
                <a:solidFill>
                  <a:schemeClr val="accent5">
                    <a:lumMod val="75000"/>
                  </a:schemeClr>
                </a:solidFill>
              </a:rPr>
              <a:t> : suivi des AT dans un onglet particulier</a:t>
            </a:r>
          </a:p>
        </p:txBody>
      </p:sp>
    </p:spTree>
    <p:extLst>
      <p:ext uri="{BB962C8B-B14F-4D97-AF65-F5344CB8AC3E}">
        <p14:creationId xmlns:p14="http://schemas.microsoft.com/office/powerpoint/2010/main" val="3570409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59" y="185738"/>
            <a:ext cx="7886700" cy="490218"/>
          </a:xfrm>
        </p:spPr>
        <p:txBody>
          <a:bodyPr/>
          <a:lstStyle/>
          <a:p>
            <a:r>
              <a:rPr lang="fr-FR" dirty="0" smtClean="0"/>
              <a:t>Synthèse par pole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4331327"/>
              </p:ext>
            </p:extLst>
          </p:nvPr>
        </p:nvGraphicFramePr>
        <p:xfrm>
          <a:off x="9159" y="993059"/>
          <a:ext cx="9134841" cy="5363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7707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59" y="185738"/>
            <a:ext cx="7886700" cy="490218"/>
          </a:xfrm>
        </p:spPr>
        <p:txBody>
          <a:bodyPr/>
          <a:lstStyle/>
          <a:p>
            <a:r>
              <a:rPr lang="fr-FR" dirty="0" smtClean="0"/>
              <a:t>Détail pole Particules et Univers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604934"/>
              </p:ext>
            </p:extLst>
          </p:nvPr>
        </p:nvGraphicFramePr>
        <p:xfrm>
          <a:off x="84524" y="1052713"/>
          <a:ext cx="8998003" cy="5303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7420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59" y="185738"/>
            <a:ext cx="7886700" cy="490218"/>
          </a:xfrm>
        </p:spPr>
        <p:txBody>
          <a:bodyPr/>
          <a:lstStyle/>
          <a:p>
            <a:r>
              <a:rPr lang="fr-FR" dirty="0" smtClean="0"/>
              <a:t>Pole Santé et Environnement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8065343"/>
              </p:ext>
            </p:extLst>
          </p:nvPr>
        </p:nvGraphicFramePr>
        <p:xfrm>
          <a:off x="9159" y="1083449"/>
          <a:ext cx="9134841" cy="5272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5358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59" y="185738"/>
            <a:ext cx="7886700" cy="490218"/>
          </a:xfrm>
        </p:spPr>
        <p:txBody>
          <a:bodyPr/>
          <a:lstStyle/>
          <a:p>
            <a:r>
              <a:rPr lang="fr-FR" dirty="0" smtClean="0"/>
              <a:t>Pole ITT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7678305"/>
              </p:ext>
            </p:extLst>
          </p:nvPr>
        </p:nvGraphicFramePr>
        <p:xfrm>
          <a:off x="9159" y="1006608"/>
          <a:ext cx="9134841" cy="5409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9364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59" y="185738"/>
            <a:ext cx="7886700" cy="490218"/>
          </a:xfrm>
        </p:spPr>
        <p:txBody>
          <a:bodyPr/>
          <a:lstStyle/>
          <a:p>
            <a:r>
              <a:rPr lang="fr-FR" dirty="0" smtClean="0"/>
              <a:t>Intranet du laboratoire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9160" y="1083449"/>
            <a:ext cx="913484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Deux pages sont dédié au comité techniques dans l’intranet du laboratoire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Salles expérimentales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Météo des projets: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Donne les dernières réalisation sur les actions techniques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395" y="1419193"/>
            <a:ext cx="3306272" cy="230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660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PAnAR - 25/11/2021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D7E7-EB1A-478A-88D8-166061B4BF4D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9159" y="185738"/>
            <a:ext cx="7886700" cy="490218"/>
          </a:xfrm>
        </p:spPr>
        <p:txBody>
          <a:bodyPr/>
          <a:lstStyle/>
          <a:p>
            <a:r>
              <a:rPr lang="fr-FR" dirty="0" smtClean="0"/>
              <a:t>Prochaines étapes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99677" y="1305342"/>
            <a:ext cx="655832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Suivi des ressources humaines par les responsable de service</a:t>
            </a:r>
          </a:p>
          <a:p>
            <a:pPr lvl="1"/>
            <a:endParaRPr lang="fr-FR" dirty="0"/>
          </a:p>
          <a:p>
            <a:pPr>
              <a:buFont typeface="Wingdings" panose="05000000000000000000" pitchFamily="2" charset="2"/>
              <a:buChar char="ü"/>
            </a:pPr>
            <a:endParaRPr lang="fr-FR" dirty="0" smtClean="0"/>
          </a:p>
          <a:p>
            <a:pPr>
              <a:buFont typeface="Wingdings" panose="05000000000000000000" pitchFamily="2" charset="2"/>
              <a:buChar char="ü"/>
            </a:pPr>
            <a:endParaRPr lang="fr-FR" dirty="0"/>
          </a:p>
          <a:p>
            <a:pPr>
              <a:buFont typeface="Wingdings" panose="05000000000000000000" pitchFamily="2" charset="2"/>
              <a:buChar char="ü"/>
            </a:pPr>
            <a:endParaRPr lang="fr-FR" dirty="0" smtClean="0"/>
          </a:p>
          <a:p>
            <a:pPr>
              <a:buFont typeface="Wingdings" panose="05000000000000000000" pitchFamily="2" charset="2"/>
              <a:buChar char="ü"/>
            </a:pPr>
            <a:endParaRPr lang="fr-FR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Suivi </a:t>
            </a:r>
            <a:r>
              <a:rPr lang="fr-FR" dirty="0"/>
              <a:t>des Actions Techniques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Point bimestriel par les Responsables d’AT via formulaire en </a:t>
            </a:r>
            <a:r>
              <a:rPr lang="fr-FR" dirty="0" smtClean="0"/>
              <a:t>ligne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201" y="1795525"/>
            <a:ext cx="3770811" cy="96866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693" y="4089087"/>
            <a:ext cx="3783202" cy="189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9282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319EE6AB0FEE47A06ADE2D64326A2C" ma:contentTypeVersion="11" ma:contentTypeDescription="Crée un document." ma:contentTypeScope="" ma:versionID="12877a6c12ed6f9d843238c46063b02e">
  <xsd:schema xmlns:xsd="http://www.w3.org/2001/XMLSchema" xmlns:xs="http://www.w3.org/2001/XMLSchema" xmlns:p="http://schemas.microsoft.com/office/2006/metadata/properties" xmlns:ns3="40d28d27-aef0-4b79-9a60-30d5425488ed" targetNamespace="http://schemas.microsoft.com/office/2006/metadata/properties" ma:root="true" ma:fieldsID="ac02ff90299910518099620e28e70042" ns3:_="">
    <xsd:import namespace="40d28d27-aef0-4b79-9a60-30d5425488e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d28d27-aef0-4b79-9a60-30d5425488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B4AB8B-A745-4576-8D65-F98035ECE7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D0C0-4BF8-4503-86D7-EB41E20134C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0d28d27-aef0-4b79-9a60-30d5425488e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B67A9DE-CB96-4708-901C-17D4CA055A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d28d27-aef0-4b79-9a60-30d5425488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15847</TotalTime>
  <Words>229</Words>
  <Application>Microsoft Office PowerPoint</Application>
  <PresentationFormat>Affichage à l'écran (4:3)</PresentationFormat>
  <Paragraphs>112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High Tower Text</vt:lpstr>
      <vt:lpstr>Symbol</vt:lpstr>
      <vt:lpstr>Times</vt:lpstr>
      <vt:lpstr>Times New Roman</vt:lpstr>
      <vt:lpstr>Wingdings</vt:lpstr>
      <vt:lpstr>Thème Office</vt:lpstr>
      <vt:lpstr>Présentation PowerPoint</vt:lpstr>
      <vt:lpstr>Rappel de l’évolution</vt:lpstr>
      <vt:lpstr>Rappel organisation</vt:lpstr>
      <vt:lpstr>Synthèse par pole</vt:lpstr>
      <vt:lpstr>Détail pole Particules et Univers</vt:lpstr>
      <vt:lpstr>Pole Santé et Environnement</vt:lpstr>
      <vt:lpstr>Pole ITT</vt:lpstr>
      <vt:lpstr>Intranet du laboratoire</vt:lpstr>
      <vt:lpstr>Prochaines étapes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 Laboratoire de Physique de Clermont PLUS</dc:title>
  <dc:creator>Nicolas Pillet</dc:creator>
  <cp:lastModifiedBy>Utilisateur Windows</cp:lastModifiedBy>
  <cp:revision>453</cp:revision>
  <cp:lastPrinted>2017-12-15T13:54:25Z</cp:lastPrinted>
  <dcterms:created xsi:type="dcterms:W3CDTF">2017-01-05T14:05:29Z</dcterms:created>
  <dcterms:modified xsi:type="dcterms:W3CDTF">2021-11-25T09:20:30Z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0x01010025319EE6AB0FEE47A06ADE2D64326A2C</vt:lpwstr>
  </property>
</Properties>
</file>