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4"/>
  </p:sldMasterIdLst>
  <p:notesMasterIdLst>
    <p:notesMasterId r:id="rId13"/>
  </p:notesMasterIdLst>
  <p:sldIdLst>
    <p:sldId id="289" r:id="rId5"/>
    <p:sldId id="307" r:id="rId6"/>
    <p:sldId id="311" r:id="rId7"/>
    <p:sldId id="308" r:id="rId8"/>
    <p:sldId id="313" r:id="rId9"/>
    <p:sldId id="312" r:id="rId10"/>
    <p:sldId id="309" r:id="rId11"/>
    <p:sldId id="310" r:id="rId12"/>
  </p:sldIdLst>
  <p:sldSz cx="9144000" cy="6858000" type="screen4x3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re-Etienne Vert" initials="pEv" lastIdx="91" clrIdx="0"/>
  <p:cmAuthor id="1" name="Utilisateur Windows" initials="UW" lastIdx="1" clrIdx="1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DA5"/>
    <a:srgbClr val="E6E5EA"/>
    <a:srgbClr val="4CBBD8"/>
    <a:srgbClr val="2684BE"/>
    <a:srgbClr val="D1EFFC"/>
    <a:srgbClr val="5BC6F1"/>
    <a:srgbClr val="D4F1FC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28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13BA-0776-42F6-8194-000C08407107}" type="datetimeFigureOut">
              <a:rPr lang="fr-FR" smtClean="0"/>
              <a:pPr/>
              <a:t>24/11/2021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BAAAB-25E7-4182-A39B-5C953D8AE47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4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80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7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6" y="185738"/>
            <a:ext cx="7886700" cy="49021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PAnAR - 25/11/2021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855344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6" y="68261"/>
            <a:ext cx="2237014" cy="11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3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2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7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92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46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8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5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PAnAR - 25/11/2021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D7E7-EB1A-478A-88D8-166061B4BF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21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6488975"/>
            <a:ext cx="6858000" cy="369027"/>
          </a:xfrm>
        </p:spPr>
        <p:txBody>
          <a:bodyPr>
            <a:normAutofit/>
          </a:bodyPr>
          <a:lstStyle/>
          <a:p>
            <a:r>
              <a:rPr lang="fr-FR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PAnAR</a:t>
            </a:r>
            <a:r>
              <a:rPr lang="fr-FR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2021 - 25/11/2021</a:t>
            </a:r>
          </a:p>
        </p:txBody>
      </p:sp>
      <p:pic>
        <p:nvPicPr>
          <p:cNvPr id="1026" name="Picture 2" descr="http://www.clermont-universite.fr/sites/www/squelettes/tpl/img/common/visu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71" y="4830961"/>
            <a:ext cx="1738313" cy="108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20164" r="13391" b="20939"/>
          <a:stretch/>
        </p:blipFill>
        <p:spPr>
          <a:xfrm>
            <a:off x="1822666" y="239340"/>
            <a:ext cx="5302293" cy="22031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2753759"/>
            <a:ext cx="9144000" cy="64633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E8DA5"/>
                </a:solidFill>
                <a:latin typeface="High Tower Text" panose="02040502050506030303" pitchFamily="18" charset="0"/>
              </a:rPr>
              <a:t>AT « Du capteur au cloud  »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4830961"/>
            <a:ext cx="2194564" cy="1219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85647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3838881"/>
            <a:ext cx="9144000" cy="103188"/>
          </a:xfrm>
          <a:prstGeom prst="rect">
            <a:avLst/>
          </a:prstGeom>
          <a:solidFill>
            <a:srgbClr val="E75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2335858" y="3983035"/>
            <a:ext cx="427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Emmanuel Bergeret, Samuel </a:t>
            </a:r>
            <a:r>
              <a:rPr lang="fr-FR" i="1" dirty="0" err="1"/>
              <a:t>Manen</a:t>
            </a:r>
            <a:r>
              <a:rPr lang="fr-FR" i="1" dirty="0"/>
              <a:t>, Laurent Royer, David </a:t>
            </a:r>
            <a:r>
              <a:rPr lang="fr-FR" i="1" dirty="0" err="1"/>
              <a:t>Sarramia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65180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/>
              <a:t>Contexte et enjeux scientifique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6686" y="966645"/>
            <a:ext cx="765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Indiquer ici très succinctement le contexte et les enjeux scientifiques de l’AT et du projet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80753" y="1834550"/>
            <a:ext cx="7886700" cy="47748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L’objectif majeur de cette action est d’apporter de l’innovation technologique au service de la recherche, et potentiellement de valoriser les résultats auprès du monde socio-économique. 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1800" i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1800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Elles se découpent en 3 thématiques :</a:t>
            </a:r>
          </a:p>
          <a:p>
            <a:pPr marL="0" indent="0">
              <a:buNone/>
            </a:pPr>
            <a:endParaRPr lang="fr-FR" sz="1800" i="1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1400"/>
              </a:lnSpc>
            </a:pPr>
            <a:r>
              <a:rPr lang="fr-F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 intégrée</a:t>
            </a:r>
          </a:p>
          <a:p>
            <a:pPr lvl="1" algn="just">
              <a:lnSpc>
                <a:spcPts val="1400"/>
              </a:lnSpc>
            </a:pP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1400"/>
              </a:lnSpc>
            </a:pPr>
            <a:r>
              <a:rPr lang="fr-F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Nœuds communicants innovants</a:t>
            </a:r>
          </a:p>
          <a:p>
            <a:pPr lvl="1" algn="just">
              <a:lnSpc>
                <a:spcPts val="1400"/>
              </a:lnSpc>
            </a:pP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1400"/>
              </a:lnSpc>
            </a:pPr>
            <a:r>
              <a:rPr lang="fr-FR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Projet Terra-Forma </a:t>
            </a:r>
            <a:endParaRPr lang="fr-FR" sz="20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0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/>
              <a:t>Organisation de l’AT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96686" y="966645"/>
            <a:ext cx="765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Indiquer ici l’organisation de l’AT au sein des collaborations éventuelles et en interne au laboratoire</a:t>
            </a:r>
          </a:p>
        </p:txBody>
      </p:sp>
      <p:graphicFrame>
        <p:nvGraphicFramePr>
          <p:cNvPr id="10" name="Espace réservé du contenu 8">
            <a:extLst>
              <a:ext uri="{FF2B5EF4-FFF2-40B4-BE49-F238E27FC236}">
                <a16:creationId xmlns:a16="http://schemas.microsoft.com/office/drawing/2014/main" id="{B8080C3C-C674-43E0-9E19-45FB999D1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464594"/>
              </p:ext>
            </p:extLst>
          </p:nvPr>
        </p:nvGraphicFramePr>
        <p:xfrm>
          <a:off x="309548" y="1809732"/>
          <a:ext cx="8429109" cy="4081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164">
                  <a:extLst>
                    <a:ext uri="{9D8B030D-6E8A-4147-A177-3AD203B41FA5}">
                      <a16:colId xmlns:a16="http://schemas.microsoft.com/office/drawing/2014/main" val="3653024062"/>
                    </a:ext>
                  </a:extLst>
                </a:gridCol>
                <a:gridCol w="1692354">
                  <a:extLst>
                    <a:ext uri="{9D8B030D-6E8A-4147-A177-3AD203B41FA5}">
                      <a16:colId xmlns:a16="http://schemas.microsoft.com/office/drawing/2014/main" val="2956474108"/>
                    </a:ext>
                  </a:extLst>
                </a:gridCol>
                <a:gridCol w="2912010">
                  <a:extLst>
                    <a:ext uri="{9D8B030D-6E8A-4147-A177-3AD203B41FA5}">
                      <a16:colId xmlns:a16="http://schemas.microsoft.com/office/drawing/2014/main" val="3768555368"/>
                    </a:ext>
                  </a:extLst>
                </a:gridCol>
                <a:gridCol w="1846581">
                  <a:extLst>
                    <a:ext uri="{9D8B030D-6E8A-4147-A177-3AD203B41FA5}">
                      <a16:colId xmlns:a16="http://schemas.microsoft.com/office/drawing/2014/main" val="2174017021"/>
                    </a:ext>
                  </a:extLst>
                </a:gridCol>
              </a:tblGrid>
              <a:tr h="8488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 thématique de l’AT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Cadre collaboratif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Rôle du LPC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Partenaires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094282"/>
                  </a:ext>
                </a:extLst>
              </a:tr>
              <a:tr h="1214846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IA intégré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Projet Région</a:t>
                      </a:r>
                    </a:p>
                    <a:p>
                      <a:pPr algn="ctr"/>
                      <a:r>
                        <a:rPr lang="fr-FR" dirty="0"/>
                        <a:t>Soutien IN2P3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Conception d’</a:t>
                      </a:r>
                      <a:r>
                        <a:rPr lang="fr-FR" dirty="0" err="1"/>
                        <a:t>asic</a:t>
                      </a:r>
                      <a:r>
                        <a:rPr lang="fr-FR" dirty="0"/>
                        <a:t> spécifique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IP, CEA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0311609"/>
                  </a:ext>
                </a:extLst>
              </a:tr>
              <a:tr h="8488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Nœuds communicants innovants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I-SITE CAP 2025 (axes I et transverse)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Caractérisation fabrication de nœuds à fonctionnement énergétique très réduit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Geolab,YESITIS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9255718"/>
                  </a:ext>
                </a:extLst>
              </a:tr>
              <a:tr h="110351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Terra Forma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Design et conception capteurs+ cloud : synchronisation des réseaux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42 partenaires !!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706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0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/>
              <a:t>Développements techniques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96686" y="966645"/>
            <a:ext cx="765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Indiquer ici succinctement les développements qui ont déjà été réalisés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25392" y="1423908"/>
            <a:ext cx="7886700" cy="47748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Les thématiques sont nouvelles en tant qu’AT indépendante mais représentent une « suite » à différents travaux :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3FFAA7-EC8D-4006-8FA7-407584E37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11" y="2104875"/>
            <a:ext cx="1911435" cy="16383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165102-101F-48AD-A58E-AC9B3B19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62" b="87143"/>
          <a:stretch/>
        </p:blipFill>
        <p:spPr>
          <a:xfrm>
            <a:off x="104392" y="2383564"/>
            <a:ext cx="1475656" cy="821817"/>
          </a:xfrm>
          <a:prstGeom prst="rect">
            <a:avLst/>
          </a:prstGeom>
        </p:spPr>
      </p:pic>
      <p:pic>
        <p:nvPicPr>
          <p:cNvPr id="10" name="Image 9" descr="Une image contenant extérieur, montagne, désert, camion&#10;&#10;Description générée automatiquement">
            <a:extLst>
              <a:ext uri="{FF2B5EF4-FFF2-40B4-BE49-F238E27FC236}">
                <a16:creationId xmlns:a16="http://schemas.microsoft.com/office/drawing/2014/main" id="{D764AD64-4A4C-4D60-B3A3-7E9DD53A9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60" y="2172981"/>
            <a:ext cx="2457036" cy="1379683"/>
          </a:xfrm>
          <a:prstGeom prst="rect">
            <a:avLst/>
          </a:prstGeom>
        </p:spPr>
      </p:pic>
      <p:sp>
        <p:nvSpPr>
          <p:cNvPr id="3" name="Flèche : bas 2">
            <a:extLst>
              <a:ext uri="{FF2B5EF4-FFF2-40B4-BE49-F238E27FC236}">
                <a16:creationId xmlns:a16="http://schemas.microsoft.com/office/drawing/2014/main" id="{3F89907B-25F4-4D4B-9855-CA4A9BCB4ADA}"/>
              </a:ext>
            </a:extLst>
          </p:cNvPr>
          <p:cNvSpPr/>
          <p:nvPr/>
        </p:nvSpPr>
        <p:spPr>
          <a:xfrm rot="16200000">
            <a:off x="6963480" y="2845046"/>
            <a:ext cx="607431" cy="43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9454E9-C456-400B-BD2E-51FBAD403DD2}"/>
              </a:ext>
            </a:extLst>
          </p:cNvPr>
          <p:cNvSpPr txBox="1"/>
          <p:nvPr/>
        </p:nvSpPr>
        <p:spPr>
          <a:xfrm>
            <a:off x="7692630" y="2836049"/>
            <a:ext cx="131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Noeud Solo</a:t>
            </a:r>
          </a:p>
        </p:txBody>
      </p:sp>
      <p:pic>
        <p:nvPicPr>
          <p:cNvPr id="12" name="Espace réservé du contenu 8">
            <a:extLst>
              <a:ext uri="{FF2B5EF4-FFF2-40B4-BE49-F238E27FC236}">
                <a16:creationId xmlns:a16="http://schemas.microsoft.com/office/drawing/2014/main" id="{B025D480-44BD-4A3E-BF6B-CD44642D5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4"/>
          <a:stretch/>
        </p:blipFill>
        <p:spPr>
          <a:xfrm>
            <a:off x="1794361" y="4290708"/>
            <a:ext cx="2361048" cy="13280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EC1155-C83E-4E94-B606-92C92C7FB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753" y="4218946"/>
            <a:ext cx="2861443" cy="1605587"/>
          </a:xfrm>
          <a:prstGeom prst="rect">
            <a:avLst/>
          </a:prstGeom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41AE4F42-86C8-4D1D-B529-4259ED23C91E}"/>
              </a:ext>
            </a:extLst>
          </p:cNvPr>
          <p:cNvSpPr/>
          <p:nvPr/>
        </p:nvSpPr>
        <p:spPr>
          <a:xfrm rot="16200000">
            <a:off x="6996248" y="4785930"/>
            <a:ext cx="607431" cy="43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C012448-59F6-4417-956D-43D69C002EF5}"/>
              </a:ext>
            </a:extLst>
          </p:cNvPr>
          <p:cNvSpPr txBox="1"/>
          <p:nvPr/>
        </p:nvSpPr>
        <p:spPr>
          <a:xfrm>
            <a:off x="7235821" y="4722447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Noeud environnementaux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064ED91-6133-45C8-8A3D-BB419D79B8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3" y="4376751"/>
            <a:ext cx="1475657" cy="548571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C9A48B5-CECA-410E-9074-A027B006BC03}"/>
              </a:ext>
            </a:extLst>
          </p:cNvPr>
          <p:cNvCxnSpPr>
            <a:cxnSpLocks/>
          </p:cNvCxnSpPr>
          <p:nvPr/>
        </p:nvCxnSpPr>
        <p:spPr>
          <a:xfrm>
            <a:off x="3545633" y="3912637"/>
            <a:ext cx="1965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2DA25DC-9CF4-4890-A477-C8D8C55F0E5A}"/>
              </a:ext>
            </a:extLst>
          </p:cNvPr>
          <p:cNvCxnSpPr>
            <a:cxnSpLocks/>
          </p:cNvCxnSpPr>
          <p:nvPr/>
        </p:nvCxnSpPr>
        <p:spPr>
          <a:xfrm>
            <a:off x="3545633" y="3971731"/>
            <a:ext cx="1965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70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/>
              <a:t>Développements techniques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96686" y="966645"/>
            <a:ext cx="7654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Indiquer ici succinctement les développements qui ont déjà été réalisés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77699" y="1320792"/>
            <a:ext cx="7886700" cy="47748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1"/>
                </a:solidFill>
              </a:rPr>
              <a:t>Les thématiques sont nouvelles en tant qu’AT indépendante mais représentent une « suite » à différents travaux :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3F89907B-25F4-4D4B-9855-CA4A9BCB4ADA}"/>
              </a:ext>
            </a:extLst>
          </p:cNvPr>
          <p:cNvSpPr/>
          <p:nvPr/>
        </p:nvSpPr>
        <p:spPr>
          <a:xfrm rot="16200000">
            <a:off x="6798593" y="5314327"/>
            <a:ext cx="607431" cy="616735"/>
          </a:xfrm>
          <a:prstGeom prst="downArrow">
            <a:avLst>
              <a:gd name="adj1" fmla="val 37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A9454E9-C456-400B-BD2E-51FBAD403DD2}"/>
              </a:ext>
            </a:extLst>
          </p:cNvPr>
          <p:cNvSpPr txBox="1"/>
          <p:nvPr/>
        </p:nvSpPr>
        <p:spPr>
          <a:xfrm>
            <a:off x="7320983" y="5231047"/>
            <a:ext cx="1856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Synchronisation des réseaux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BB75A65-CD2C-46CF-B8A1-B6E18CD1C766}"/>
              </a:ext>
            </a:extLst>
          </p:cNvPr>
          <p:cNvSpPr txBox="1"/>
          <p:nvPr/>
        </p:nvSpPr>
        <p:spPr>
          <a:xfrm>
            <a:off x="727704" y="5007471"/>
            <a:ext cx="183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Passerelle</a:t>
            </a:r>
          </a:p>
        </p:txBody>
      </p:sp>
      <p:pic>
        <p:nvPicPr>
          <p:cNvPr id="30" name="Picture 6" descr="Résultat de recherche d'images pour &quot;passerelle lora&quot;">
            <a:extLst>
              <a:ext uri="{FF2B5EF4-FFF2-40B4-BE49-F238E27FC236}">
                <a16:creationId xmlns:a16="http://schemas.microsoft.com/office/drawing/2014/main" id="{C1543A63-2760-4041-8A26-CCA837B3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7" y="4757946"/>
            <a:ext cx="910419" cy="8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3E7A4D8-6EE7-41E4-8C46-EE1F34CF0095}"/>
              </a:ext>
            </a:extLst>
          </p:cNvPr>
          <p:cNvSpPr txBox="1"/>
          <p:nvPr/>
        </p:nvSpPr>
        <p:spPr>
          <a:xfrm>
            <a:off x="1942240" y="4410060"/>
            <a:ext cx="186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Passerelle</a:t>
            </a:r>
          </a:p>
          <a:p>
            <a:pPr algn="ctr"/>
            <a:r>
              <a:rPr lang="fr-FR" dirty="0"/>
              <a:t>indépendante</a:t>
            </a:r>
          </a:p>
        </p:txBody>
      </p:sp>
      <p:pic>
        <p:nvPicPr>
          <p:cNvPr id="32" name="Picture 2" descr="Comment fonctionne le WiFi dans le bus et le train ? - CheckMyBus-Blog">
            <a:extLst>
              <a:ext uri="{FF2B5EF4-FFF2-40B4-BE49-F238E27FC236}">
                <a16:creationId xmlns:a16="http://schemas.microsoft.com/office/drawing/2014/main" id="{B3644639-F185-4EC6-A452-F59BB80B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455" y="4170348"/>
            <a:ext cx="781774" cy="5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sus ROG RAPTURE GT-AC5300 - ROUTEUR WIFI TRI-BANDE - Routeur et modem ASUS  sur Materiel.net">
            <a:extLst>
              <a:ext uri="{FF2B5EF4-FFF2-40B4-BE49-F238E27FC236}">
                <a16:creationId xmlns:a16="http://schemas.microsoft.com/office/drawing/2014/main" id="{D12D8A6A-8B4E-44AE-A276-C85E2B13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73" y="4712619"/>
            <a:ext cx="754356" cy="75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lèche : droite 33">
            <a:extLst>
              <a:ext uri="{FF2B5EF4-FFF2-40B4-BE49-F238E27FC236}">
                <a16:creationId xmlns:a16="http://schemas.microsoft.com/office/drawing/2014/main" id="{9F48F5FE-84C8-4D0F-9805-4A0B3A2AC5F8}"/>
              </a:ext>
            </a:extLst>
          </p:cNvPr>
          <p:cNvSpPr/>
          <p:nvPr/>
        </p:nvSpPr>
        <p:spPr>
          <a:xfrm>
            <a:off x="536583" y="5816668"/>
            <a:ext cx="4223973" cy="329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 : droite 34">
            <a:extLst>
              <a:ext uri="{FF2B5EF4-FFF2-40B4-BE49-F238E27FC236}">
                <a16:creationId xmlns:a16="http://schemas.microsoft.com/office/drawing/2014/main" id="{9637F201-A094-484C-A1ED-DAA0F87AB6AD}"/>
              </a:ext>
            </a:extLst>
          </p:cNvPr>
          <p:cNvSpPr/>
          <p:nvPr/>
        </p:nvSpPr>
        <p:spPr>
          <a:xfrm>
            <a:off x="3146607" y="5617697"/>
            <a:ext cx="1613949" cy="3290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2" descr="Serveurs informatiques | CONTY INFORMATIQUE">
            <a:extLst>
              <a:ext uri="{FF2B5EF4-FFF2-40B4-BE49-F238E27FC236}">
                <a16:creationId xmlns:a16="http://schemas.microsoft.com/office/drawing/2014/main" id="{4435700E-245E-4C72-938A-E80211C9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69" y="5422382"/>
            <a:ext cx="1457872" cy="129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E5D7AD6-8326-41A6-B324-58338A6B6E18}"/>
              </a:ext>
            </a:extLst>
          </p:cNvPr>
          <p:cNvCxnSpPr>
            <a:cxnSpLocks/>
            <a:stCxn id="30" idx="2"/>
            <a:endCxn id="34" idx="1"/>
          </p:cNvCxnSpPr>
          <p:nvPr/>
        </p:nvCxnSpPr>
        <p:spPr>
          <a:xfrm>
            <a:off x="434433" y="5656280"/>
            <a:ext cx="102150" cy="324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79E5BA8-E3D6-4A68-A90A-4188953ABA24}"/>
              </a:ext>
            </a:extLst>
          </p:cNvPr>
          <p:cNvCxnSpPr>
            <a:cxnSpLocks/>
          </p:cNvCxnSpPr>
          <p:nvPr/>
        </p:nvCxnSpPr>
        <p:spPr>
          <a:xfrm flipH="1">
            <a:off x="3140506" y="5207113"/>
            <a:ext cx="193421" cy="56168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9" name="Picture 2" descr="Dashboard Grafana. Monitoring d'un panneau solaire en WiFi avec un ESP8266  • Domotique et objets connectés à faire soi-même">
            <a:extLst>
              <a:ext uri="{FF2B5EF4-FFF2-40B4-BE49-F238E27FC236}">
                <a16:creationId xmlns:a16="http://schemas.microsoft.com/office/drawing/2014/main" id="{AA41DBC3-F56B-4136-8EF4-FFC09A645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748" y="4050031"/>
            <a:ext cx="2284051" cy="121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xplosion : 8 points 40">
            <a:extLst>
              <a:ext uri="{FF2B5EF4-FFF2-40B4-BE49-F238E27FC236}">
                <a16:creationId xmlns:a16="http://schemas.microsoft.com/office/drawing/2014/main" id="{5129DB23-C834-4465-B7D2-F58F15502983}"/>
              </a:ext>
            </a:extLst>
          </p:cNvPr>
          <p:cNvSpPr/>
          <p:nvPr/>
        </p:nvSpPr>
        <p:spPr>
          <a:xfrm>
            <a:off x="304660" y="3990716"/>
            <a:ext cx="1298296" cy="1042572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9EE9E04-22E1-42EA-B5AB-11BF6005D597}"/>
              </a:ext>
            </a:extLst>
          </p:cNvPr>
          <p:cNvSpPr txBox="1"/>
          <p:nvPr/>
        </p:nvSpPr>
        <p:spPr>
          <a:xfrm>
            <a:off x="390236" y="4170348"/>
            <a:ext cx="1148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Stage en cours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356270E9-E353-4A06-B818-5795A3A1ED06}"/>
              </a:ext>
            </a:extLst>
          </p:cNvPr>
          <p:cNvPicPr/>
          <p:nvPr/>
        </p:nvPicPr>
        <p:blipFill rotWithShape="1">
          <a:blip r:embed="rId7"/>
          <a:srcRect r="68202"/>
          <a:stretch/>
        </p:blipFill>
        <p:spPr bwMode="auto">
          <a:xfrm>
            <a:off x="2720396" y="2201469"/>
            <a:ext cx="1651116" cy="1000067"/>
          </a:xfrm>
          <a:prstGeom prst="rect">
            <a:avLst/>
          </a:prstGeom>
          <a:ln w="9525">
            <a:noFill/>
          </a:ln>
        </p:spPr>
      </p:pic>
      <p:sp>
        <p:nvSpPr>
          <p:cNvPr id="44" name="Rectangle 5">
            <a:extLst>
              <a:ext uri="{FF2B5EF4-FFF2-40B4-BE49-F238E27FC236}">
                <a16:creationId xmlns:a16="http://schemas.microsoft.com/office/drawing/2014/main" id="{D8B1CD5F-D992-41EE-A54B-AD906886A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0199" y="2359495"/>
            <a:ext cx="998221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Stand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Sit</a:t>
            </a:r>
            <a:endParaRPr kumimoji="0" lang="fr-FR" altLang="fr-FR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sz="1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Raise</a:t>
            </a:r>
            <a:r>
              <a:rPr kumimoji="0" lang="fr-FR" alt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one arm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altLang="fr-FR" sz="1000" b="1" dirty="0">
                <a:latin typeface="Arial Unicode MS"/>
              </a:rPr>
              <a:t>….</a:t>
            </a:r>
            <a:endParaRPr kumimoji="0" lang="fr-FR" alt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134A6274-1800-4588-B36E-3F791E39DFEA}"/>
              </a:ext>
            </a:extLst>
          </p:cNvPr>
          <p:cNvPicPr/>
          <p:nvPr/>
        </p:nvPicPr>
        <p:blipFill rotWithShape="1">
          <a:blip r:embed="rId7"/>
          <a:srcRect l="70913" r="15651" b="40882"/>
          <a:stretch/>
        </p:blipFill>
        <p:spPr bwMode="auto">
          <a:xfrm>
            <a:off x="5541533" y="2341268"/>
            <a:ext cx="447514" cy="535166"/>
          </a:xfrm>
          <a:prstGeom prst="rect">
            <a:avLst/>
          </a:prstGeom>
          <a:ln w="9525">
            <a:noFill/>
          </a:ln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12698D7-D5CD-42D2-97D2-CCF3448166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523" r="19212"/>
          <a:stretch/>
        </p:blipFill>
        <p:spPr>
          <a:xfrm>
            <a:off x="6085541" y="2385272"/>
            <a:ext cx="895861" cy="649184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FE2ED26B-7120-485A-B152-479D0C39AA55}"/>
              </a:ext>
            </a:extLst>
          </p:cNvPr>
          <p:cNvSpPr txBox="1"/>
          <p:nvPr/>
        </p:nvSpPr>
        <p:spPr>
          <a:xfrm>
            <a:off x="133869" y="2224315"/>
            <a:ext cx="2672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IA travaux initiés</a:t>
            </a:r>
          </a:p>
          <a:p>
            <a:r>
              <a:rPr lang="fr-FR" dirty="0"/>
              <a:t>E-santé ( équipe énergie et environnement)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CE08069-6173-4F86-B5EF-EAB1D0D2E6B6}"/>
              </a:ext>
            </a:extLst>
          </p:cNvPr>
          <p:cNvSpPr txBox="1"/>
          <p:nvPr/>
        </p:nvSpPr>
        <p:spPr>
          <a:xfrm>
            <a:off x="5659412" y="3081107"/>
            <a:ext cx="174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Diagnostic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CB6CF1B-D215-4F75-9DB2-493F99E2CFBF}"/>
              </a:ext>
            </a:extLst>
          </p:cNvPr>
          <p:cNvSpPr txBox="1"/>
          <p:nvPr/>
        </p:nvSpPr>
        <p:spPr>
          <a:xfrm>
            <a:off x="7403142" y="2508169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Noeuds</a:t>
            </a:r>
            <a:r>
              <a:rPr lang="fr-FR" sz="1600" dirty="0"/>
              <a:t> IA</a:t>
            </a:r>
          </a:p>
        </p:txBody>
      </p:sp>
      <p:sp>
        <p:nvSpPr>
          <p:cNvPr id="50" name="Flèche : bas 49">
            <a:extLst>
              <a:ext uri="{FF2B5EF4-FFF2-40B4-BE49-F238E27FC236}">
                <a16:creationId xmlns:a16="http://schemas.microsoft.com/office/drawing/2014/main" id="{83F622EA-0694-4255-B9B0-517F59F2B1A7}"/>
              </a:ext>
            </a:extLst>
          </p:cNvPr>
          <p:cNvSpPr/>
          <p:nvPr/>
        </p:nvSpPr>
        <p:spPr>
          <a:xfrm rot="16200000">
            <a:off x="7147481" y="2470484"/>
            <a:ext cx="607431" cy="43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989A11D-0C89-4399-921F-F67E6EB6B722}"/>
              </a:ext>
            </a:extLst>
          </p:cNvPr>
          <p:cNvSpPr txBox="1"/>
          <p:nvPr/>
        </p:nvSpPr>
        <p:spPr>
          <a:xfrm>
            <a:off x="3716892" y="2273655"/>
            <a:ext cx="43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IA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E5B2363-2DEC-49F2-97EF-BD4CA0DD6CAB}"/>
              </a:ext>
            </a:extLst>
          </p:cNvPr>
          <p:cNvSpPr txBox="1"/>
          <p:nvPr/>
        </p:nvSpPr>
        <p:spPr>
          <a:xfrm>
            <a:off x="3526899" y="2627291"/>
            <a:ext cx="163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embarquée</a:t>
            </a:r>
            <a:r>
              <a:rPr lang="fr-FR" dirty="0"/>
              <a:t> </a:t>
            </a:r>
          </a:p>
        </p:txBody>
      </p: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B349393E-555E-4E5E-B6D5-685D6798752B}"/>
              </a:ext>
            </a:extLst>
          </p:cNvPr>
          <p:cNvCxnSpPr>
            <a:cxnSpLocks/>
          </p:cNvCxnSpPr>
          <p:nvPr/>
        </p:nvCxnSpPr>
        <p:spPr>
          <a:xfrm>
            <a:off x="3286207" y="3694923"/>
            <a:ext cx="1965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D462EF9-638A-4F35-BF49-31399ECF1E47}"/>
              </a:ext>
            </a:extLst>
          </p:cNvPr>
          <p:cNvCxnSpPr>
            <a:cxnSpLocks/>
          </p:cNvCxnSpPr>
          <p:nvPr/>
        </p:nvCxnSpPr>
        <p:spPr>
          <a:xfrm>
            <a:off x="3286207" y="3754017"/>
            <a:ext cx="1965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83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/>
              <a:t>Développements techniques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96686" y="966645"/>
            <a:ext cx="765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Indiquer ici les développements techniques principaux prévus dans les années à venir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01E2F9-DB6A-4CFE-A3DA-71071B7B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51" y="3979513"/>
            <a:ext cx="3413091" cy="116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C2BBAA7-C3B6-47FA-9198-99DBD7203393}"/>
              </a:ext>
            </a:extLst>
          </p:cNvPr>
          <p:cNvSpPr txBox="1"/>
          <p:nvPr/>
        </p:nvSpPr>
        <p:spPr>
          <a:xfrm>
            <a:off x="2335506" y="1384403"/>
            <a:ext cx="2188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Miniaturisation nœuds solo 1 semestre 2022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347B6432-F38F-4C6E-BA4C-EB6787256CDE}"/>
              </a:ext>
            </a:extLst>
          </p:cNvPr>
          <p:cNvSpPr/>
          <p:nvPr/>
        </p:nvSpPr>
        <p:spPr>
          <a:xfrm>
            <a:off x="3660018" y="4329023"/>
            <a:ext cx="547396" cy="367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7D5A52-D274-4966-8E28-587D26A5FCB0}"/>
              </a:ext>
            </a:extLst>
          </p:cNvPr>
          <p:cNvSpPr txBox="1"/>
          <p:nvPr/>
        </p:nvSpPr>
        <p:spPr>
          <a:xfrm>
            <a:off x="4020555" y="4161593"/>
            <a:ext cx="216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Fin 2022 /1</a:t>
            </a:r>
            <a:r>
              <a:rPr lang="fr-FR" baseline="30000" dirty="0"/>
              <a:t>er</a:t>
            </a:r>
            <a:r>
              <a:rPr lang="fr-FR" dirty="0"/>
              <a:t> semestre 2023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EA2911-432B-4F16-8FAC-3F40033CFC46}"/>
              </a:ext>
            </a:extLst>
          </p:cNvPr>
          <p:cNvSpPr txBox="1"/>
          <p:nvPr/>
        </p:nvSpPr>
        <p:spPr>
          <a:xfrm>
            <a:off x="2286597" y="3392327"/>
            <a:ext cx="260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Circuits analogiques pour calcul CNN</a:t>
            </a:r>
          </a:p>
        </p:txBody>
      </p:sp>
      <p:pic>
        <p:nvPicPr>
          <p:cNvPr id="14" name="Image 13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17F8F7C7-C2DA-4C7E-9754-A028786EA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9932"/>
          <a:stretch/>
        </p:blipFill>
        <p:spPr>
          <a:xfrm rot="5400000">
            <a:off x="602435" y="1636775"/>
            <a:ext cx="1647465" cy="1692232"/>
          </a:xfrm>
          <a:prstGeom prst="rect">
            <a:avLst/>
          </a:prstGeom>
        </p:spPr>
      </p:pic>
      <p:pic>
        <p:nvPicPr>
          <p:cNvPr id="16" name="Image 15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561FD5E1-8538-4861-861A-3545902C93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9932"/>
          <a:stretch/>
        </p:blipFill>
        <p:spPr>
          <a:xfrm rot="5400000">
            <a:off x="3278933" y="2256046"/>
            <a:ext cx="762171" cy="782882"/>
          </a:xfrm>
          <a:prstGeom prst="rect">
            <a:avLst/>
          </a:prstGeom>
        </p:spPr>
      </p:pic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6422C65D-F93B-4456-B87B-F61CE6849EFF}"/>
              </a:ext>
            </a:extLst>
          </p:cNvPr>
          <p:cNvSpPr/>
          <p:nvPr/>
        </p:nvSpPr>
        <p:spPr>
          <a:xfrm>
            <a:off x="2511878" y="2377094"/>
            <a:ext cx="547396" cy="367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BD9D66B-2C91-43E7-B261-E5DCD409A3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74" y="5168446"/>
            <a:ext cx="2180780" cy="1647466"/>
          </a:xfrm>
          <a:prstGeom prst="rect">
            <a:avLst/>
          </a:prstGeom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FA45703C-77BF-48A9-80E8-2BC553C0A523}"/>
              </a:ext>
            </a:extLst>
          </p:cNvPr>
          <p:cNvSpPr/>
          <p:nvPr/>
        </p:nvSpPr>
        <p:spPr>
          <a:xfrm>
            <a:off x="5390630" y="5855719"/>
            <a:ext cx="547396" cy="367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8EC1E0-A5B1-47CE-B0CE-7E015D111B45}"/>
              </a:ext>
            </a:extLst>
          </p:cNvPr>
          <p:cNvSpPr txBox="1"/>
          <p:nvPr/>
        </p:nvSpPr>
        <p:spPr>
          <a:xfrm>
            <a:off x="6350648" y="5141513"/>
            <a:ext cx="216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Terraforma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902D416-F5B8-46B2-A058-90052AF0714D}"/>
              </a:ext>
            </a:extLst>
          </p:cNvPr>
          <p:cNvSpPr txBox="1"/>
          <p:nvPr/>
        </p:nvSpPr>
        <p:spPr>
          <a:xfrm>
            <a:off x="5938026" y="5748932"/>
            <a:ext cx="325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Synchronisation multi- réseaux</a:t>
            </a:r>
          </a:p>
          <a:p>
            <a:r>
              <a:rPr lang="fr-FR" dirty="0"/>
              <a:t>Développement nœuds multiplateforme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80DDC25-60DD-41AA-BD1B-71FD54B9A0B9}"/>
              </a:ext>
            </a:extLst>
          </p:cNvPr>
          <p:cNvCxnSpPr>
            <a:cxnSpLocks/>
          </p:cNvCxnSpPr>
          <p:nvPr/>
        </p:nvCxnSpPr>
        <p:spPr>
          <a:xfrm>
            <a:off x="4524103" y="5082073"/>
            <a:ext cx="1965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E3AD157-0CFC-41DC-B7E1-62EDA8C5E9A1}"/>
              </a:ext>
            </a:extLst>
          </p:cNvPr>
          <p:cNvCxnSpPr>
            <a:cxnSpLocks/>
          </p:cNvCxnSpPr>
          <p:nvPr/>
        </p:nvCxnSpPr>
        <p:spPr>
          <a:xfrm>
            <a:off x="2308149" y="3438980"/>
            <a:ext cx="19656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4" name="Image 23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30C1D301-F0C1-4F38-8735-5BF31FE913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1701" y="1676284"/>
            <a:ext cx="1927141" cy="1445356"/>
          </a:xfrm>
          <a:prstGeom prst="rect">
            <a:avLst/>
          </a:prstGeom>
        </p:spPr>
      </p:pic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35B45C52-FA1B-4BE0-A8E0-E41F6BC2596F}"/>
              </a:ext>
            </a:extLst>
          </p:cNvPr>
          <p:cNvSpPr/>
          <p:nvPr/>
        </p:nvSpPr>
        <p:spPr>
          <a:xfrm>
            <a:off x="6875186" y="2371232"/>
            <a:ext cx="547396" cy="367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4A85586-8AE4-406E-964E-B02183077B17}"/>
              </a:ext>
            </a:extLst>
          </p:cNvPr>
          <p:cNvSpPr txBox="1"/>
          <p:nvPr/>
        </p:nvSpPr>
        <p:spPr>
          <a:xfrm>
            <a:off x="6417836" y="1378995"/>
            <a:ext cx="2771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Passage prototype au nœud instrumental 1er semestre 2022</a:t>
            </a:r>
          </a:p>
        </p:txBody>
      </p:sp>
      <p:pic>
        <p:nvPicPr>
          <p:cNvPr id="28" name="Image 27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432ED8CE-9945-417B-B58D-4A677750B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2" r="9932"/>
          <a:stretch/>
        </p:blipFill>
        <p:spPr>
          <a:xfrm rot="5400000">
            <a:off x="7612348" y="2230323"/>
            <a:ext cx="762171" cy="78288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4F1BD515-8163-4456-92EF-E2DBF23F7A64}"/>
              </a:ext>
            </a:extLst>
          </p:cNvPr>
          <p:cNvSpPr txBox="1"/>
          <p:nvPr/>
        </p:nvSpPr>
        <p:spPr>
          <a:xfrm>
            <a:off x="6404299" y="5379600"/>
            <a:ext cx="2164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Kick-off janvier 2022</a:t>
            </a:r>
          </a:p>
        </p:txBody>
      </p:sp>
    </p:spTree>
    <p:extLst>
      <p:ext uri="{BB962C8B-B14F-4D97-AF65-F5344CB8AC3E}">
        <p14:creationId xmlns:p14="http://schemas.microsoft.com/office/powerpoint/2010/main" val="359742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/>
              <a:t>Planning, chemin critique et jalons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96686" y="966645"/>
            <a:ext cx="765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Ajouter ici le Gant synthétique des tâches à venir (aller aussi loin dans le temps que connu, même approximativement)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17D6F2-A23E-4E26-9326-767E7690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480056"/>
            <a:ext cx="8515350" cy="189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5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PAnAR - 25/11/2021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D7E7-EB1A-478A-88D8-166061B4BF4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159" y="185738"/>
            <a:ext cx="7886700" cy="490218"/>
          </a:xfrm>
        </p:spPr>
        <p:txBody>
          <a:bodyPr/>
          <a:lstStyle/>
          <a:p>
            <a:r>
              <a:rPr lang="fr-FR" dirty="0"/>
              <a:t>Demandes de ressources</a:t>
            </a:r>
          </a:p>
        </p:txBody>
      </p:sp>
      <p:graphicFrame>
        <p:nvGraphicFramePr>
          <p:cNvPr id="7" name="Espace réservé du contenu 1">
            <a:extLst>
              <a:ext uri="{FF2B5EF4-FFF2-40B4-BE49-F238E27FC236}">
                <a16:creationId xmlns:a16="http://schemas.microsoft.com/office/drawing/2014/main" id="{70BD06A6-314D-46EE-BCD6-5BE383B10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763528"/>
              </p:ext>
            </p:extLst>
          </p:nvPr>
        </p:nvGraphicFramePr>
        <p:xfrm>
          <a:off x="602853" y="1184781"/>
          <a:ext cx="7912497" cy="4662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177">
                  <a:extLst>
                    <a:ext uri="{9D8B030D-6E8A-4147-A177-3AD203B41FA5}">
                      <a16:colId xmlns:a16="http://schemas.microsoft.com/office/drawing/2014/main" val="3579073456"/>
                    </a:ext>
                  </a:extLst>
                </a:gridCol>
                <a:gridCol w="2418820">
                  <a:extLst>
                    <a:ext uri="{9D8B030D-6E8A-4147-A177-3AD203B41FA5}">
                      <a16:colId xmlns:a16="http://schemas.microsoft.com/office/drawing/2014/main" val="3982070698"/>
                    </a:ext>
                  </a:extLst>
                </a:gridCol>
                <a:gridCol w="2654500">
                  <a:extLst>
                    <a:ext uri="{9D8B030D-6E8A-4147-A177-3AD203B41FA5}">
                      <a16:colId xmlns:a16="http://schemas.microsoft.com/office/drawing/2014/main" val="1583439404"/>
                    </a:ext>
                  </a:extLst>
                </a:gridCol>
              </a:tblGrid>
              <a:tr h="81260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Action thématique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Demandes ETP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Demandes locaux 2022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4503814"/>
                  </a:ext>
                </a:extLst>
              </a:tr>
              <a:tr h="105638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IA intégré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 définir </a:t>
                      </a:r>
                      <a:r>
                        <a:rPr lang="fr-FR"/>
                        <a:t>Samuel 0,2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Bureaux M2 + thésards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4224"/>
                  </a:ext>
                </a:extLst>
              </a:tr>
              <a:tr h="812607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R&amp;D </a:t>
                      </a:r>
                      <a:r>
                        <a:rPr lang="fr-FR" dirty="0" err="1"/>
                        <a:t>noeuds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L. Royer 0,15</a:t>
                      </a:r>
                    </a:p>
                    <a:p>
                      <a:pPr algn="ctr"/>
                      <a:r>
                        <a:rPr lang="fr-FR" dirty="0"/>
                        <a:t>T. Barret 0,25</a:t>
                      </a:r>
                    </a:p>
                    <a:p>
                      <a:pPr algn="ctr"/>
                      <a:r>
                        <a:rPr lang="fr-FR" dirty="0"/>
                        <a:t>C. </a:t>
                      </a:r>
                      <a:r>
                        <a:rPr lang="fr-FR" dirty="0" err="1"/>
                        <a:t>Aschard</a:t>
                      </a:r>
                      <a:r>
                        <a:rPr lang="fr-FR" dirty="0"/>
                        <a:t> 0,1</a:t>
                      </a:r>
                    </a:p>
                    <a:p>
                      <a:pPr algn="ctr"/>
                      <a:r>
                        <a:rPr lang="fr-FR" dirty="0"/>
                        <a:t>R. Bonnefoy 0,05</a:t>
                      </a:r>
                    </a:p>
                    <a:p>
                      <a:pPr algn="ctr"/>
                      <a:r>
                        <a:rPr lang="fr-FR" dirty="0"/>
                        <a:t>M-L Mercier 0,05</a:t>
                      </a:r>
                    </a:p>
                    <a:p>
                      <a:pPr algn="ctr"/>
                      <a:r>
                        <a:rPr lang="fr-FR" dirty="0"/>
                        <a:t>C. Fayard  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757679"/>
                  </a:ext>
                </a:extLst>
              </a:tr>
              <a:tr h="105638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Terra forma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A. Claude: 0,05</a:t>
                      </a:r>
                    </a:p>
                    <a:p>
                      <a:pPr algn="ctr"/>
                      <a:r>
                        <a:rPr lang="fr-FR" dirty="0" err="1"/>
                        <a:t>L.Royer</a:t>
                      </a:r>
                      <a:r>
                        <a:rPr lang="fr-FR" dirty="0"/>
                        <a:t>: 0,1</a:t>
                      </a:r>
                    </a:p>
                    <a:p>
                      <a:pPr algn="ctr"/>
                      <a:r>
                        <a:rPr lang="fr-FR" dirty="0"/>
                        <a:t>R. Vandaele: 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/>
                        <a:t>-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093180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86389724-DC94-4734-8EB9-28D4746CC3C0}"/>
              </a:ext>
            </a:extLst>
          </p:cNvPr>
          <p:cNvSpPr txBox="1"/>
          <p:nvPr/>
        </p:nvSpPr>
        <p:spPr>
          <a:xfrm>
            <a:off x="3693111" y="6249880"/>
            <a:ext cx="181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Total : 0,9 ETP</a:t>
            </a:r>
          </a:p>
        </p:txBody>
      </p:sp>
    </p:spTree>
    <p:extLst>
      <p:ext uri="{BB962C8B-B14F-4D97-AF65-F5344CB8AC3E}">
        <p14:creationId xmlns:p14="http://schemas.microsoft.com/office/powerpoint/2010/main" val="11893642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319EE6AB0FEE47A06ADE2D64326A2C" ma:contentTypeVersion="11" ma:contentTypeDescription="Crée un document." ma:contentTypeScope="" ma:versionID="12877a6c12ed6f9d843238c46063b02e">
  <xsd:schema xmlns:xsd="http://www.w3.org/2001/XMLSchema" xmlns:xs="http://www.w3.org/2001/XMLSchema" xmlns:p="http://schemas.microsoft.com/office/2006/metadata/properties" xmlns:ns3="40d28d27-aef0-4b79-9a60-30d5425488ed" targetNamespace="http://schemas.microsoft.com/office/2006/metadata/properties" ma:root="true" ma:fieldsID="ac02ff90299910518099620e28e70042" ns3:_="">
    <xsd:import namespace="40d28d27-aef0-4b79-9a60-30d5425488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28d27-aef0-4b79-9a60-30d542548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D0C0-4BF8-4503-86D7-EB41E20134C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d28d27-aef0-4b79-9a60-30d5425488e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B4AB8B-A745-4576-8D65-F98035ECE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67A9DE-CB96-4708-901C-17D4CA055A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d28d27-aef0-4b79-9a60-30d542548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15815</TotalTime>
  <Words>432</Words>
  <Application>Microsoft Office PowerPoint</Application>
  <PresentationFormat>Affichage à l'écran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Comic Sans MS</vt:lpstr>
      <vt:lpstr>High Tower Text</vt:lpstr>
      <vt:lpstr>Times New Roman</vt:lpstr>
      <vt:lpstr>Wingdings</vt:lpstr>
      <vt:lpstr>Thème Office</vt:lpstr>
      <vt:lpstr>Présentation PowerPoint</vt:lpstr>
      <vt:lpstr>Contexte et enjeux scientifique</vt:lpstr>
      <vt:lpstr>Organisation de l’AT</vt:lpstr>
      <vt:lpstr>Développements techniques</vt:lpstr>
      <vt:lpstr>Développements techniques</vt:lpstr>
      <vt:lpstr>Développements techniques</vt:lpstr>
      <vt:lpstr>Planning, chemin critique et jalons</vt:lpstr>
      <vt:lpstr>Demandes de ressources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Laboratoire de Physique de Clermont PLUS</dc:title>
  <dc:creator>Nicolas Pillet</dc:creator>
  <cp:lastModifiedBy>Emmanuel bergeret</cp:lastModifiedBy>
  <cp:revision>465</cp:revision>
  <cp:lastPrinted>2017-12-15T13:54:25Z</cp:lastPrinted>
  <dcterms:created xsi:type="dcterms:W3CDTF">2017-01-05T14:05:29Z</dcterms:created>
  <dcterms:modified xsi:type="dcterms:W3CDTF">2021-11-24T12:49:00Z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0x01010025319EE6AB0FEE47A06ADE2D64326A2C</vt:lpwstr>
  </property>
</Properties>
</file>