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4"/>
  </p:sldMasterIdLst>
  <p:notesMasterIdLst>
    <p:notesMasterId r:id="rId14"/>
  </p:notesMasterIdLst>
  <p:sldIdLst>
    <p:sldId id="289" r:id="rId5"/>
    <p:sldId id="307" r:id="rId6"/>
    <p:sldId id="311" r:id="rId7"/>
    <p:sldId id="308" r:id="rId8"/>
    <p:sldId id="312" r:id="rId9"/>
    <p:sldId id="314" r:id="rId10"/>
    <p:sldId id="309" r:id="rId11"/>
    <p:sldId id="313" r:id="rId12"/>
    <p:sldId id="310" r:id="rId13"/>
  </p:sldIdLst>
  <p:sldSz cx="9144000" cy="6858000" type="screen4x3"/>
  <p:notesSz cx="68119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rre-Etienne Vert" initials="pEv" lastIdx="91" clrIdx="0"/>
  <p:cmAuthor id="1" name="Utilisateur Windows" initials="UW" lastIdx="1" clrIdx="1">
    <p:extLst>
      <p:ext uri="{19B8F6BF-5375-455C-9EA6-DF929625EA0E}">
        <p15:presenceInfo xmlns:p15="http://schemas.microsoft.com/office/powerpoint/2012/main" userId="Utilisateu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8DA5"/>
    <a:srgbClr val="E6E5EA"/>
    <a:srgbClr val="4CBBD8"/>
    <a:srgbClr val="2684BE"/>
    <a:srgbClr val="D1EFFC"/>
    <a:srgbClr val="5BC6F1"/>
    <a:srgbClr val="D4F1FC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7" autoAdjust="0"/>
    <p:restoredTop sz="94068" autoAdjust="0"/>
  </p:normalViewPr>
  <p:slideViewPr>
    <p:cSldViewPr snapToGrid="0">
      <p:cViewPr varScale="1">
        <p:scale>
          <a:sx n="90" d="100"/>
          <a:sy n="90" d="100"/>
        </p:scale>
        <p:origin x="132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013BA-0776-42F6-8194-000C08407107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BAAAB-25E7-4182-A39B-5C953D8AE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04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travaux sont difficiles à estimer et les jalons à déterminer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- par le type d'activité, par exemple, la maintenance est continue, les sites installés au fur et à mesure.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- par les projets et activités événementielles : par exemple, la démo Aydat Bouée était non prévue et a nécessité 2 semaines voire un mois de sprint soutenu mais a permis de réaliser pour la première fois des travaux de </a:t>
            </a:r>
            <a:r>
              <a:rPr lang="fr-FR" dirty="0" err="1" smtClean="0"/>
              <a:t>reindex</a:t>
            </a:r>
            <a:r>
              <a:rPr lang="fr-FR" dirty="0" smtClean="0"/>
              <a:t> et un accès sécurisé à des données hors du système + une première version d'API (équivalent pour le système de MQTT (temps réel) mais en données pérennes) -&gt; ceci pourra être réutilisé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Autres exemples, les travaux de Montluçon font l'objet d'une étude sur :</a:t>
            </a:r>
            <a:br>
              <a:rPr lang="fr-FR" dirty="0" smtClean="0"/>
            </a:br>
            <a:r>
              <a:rPr lang="fr-FR" dirty="0" smtClean="0"/>
              <a:t>* l'économie des </a:t>
            </a:r>
            <a:r>
              <a:rPr lang="fr-FR" dirty="0" err="1" smtClean="0"/>
              <a:t>shard</a:t>
            </a:r>
            <a:r>
              <a:rPr lang="fr-FR" dirty="0" smtClean="0"/>
              <a:t> (qui vont faciliter la maintenance... c'est obligatoire si on veut que le cluster continu à tourner) et la rétention des données </a:t>
            </a:r>
            <a:br>
              <a:rPr lang="fr-FR" dirty="0" smtClean="0"/>
            </a:br>
            <a:r>
              <a:rPr lang="fr-FR" dirty="0" smtClean="0"/>
              <a:t>* et des travaux sur la réduction de données (fait par </a:t>
            </a:r>
            <a:r>
              <a:rPr lang="fr-FR" dirty="0" err="1" smtClean="0"/>
              <a:t>Joffray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BAAAB-25E7-4182-A39B-5C953D8AE47B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56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80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37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48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36" y="185738"/>
            <a:ext cx="7886700" cy="49021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PAnAR - 25/11/2021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855344"/>
            <a:ext cx="9144000" cy="103188"/>
          </a:xfrm>
          <a:prstGeom prst="rect">
            <a:avLst/>
          </a:prstGeom>
          <a:solidFill>
            <a:srgbClr val="E751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986" y="68261"/>
            <a:ext cx="2237014" cy="114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53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92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72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1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92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46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80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65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PAnAR - 25/11/2021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21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socentre.uca.fr/projets-associes/ceb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6488975"/>
            <a:ext cx="6858000" cy="369027"/>
          </a:xfrm>
        </p:spPr>
        <p:txBody>
          <a:bodyPr>
            <a:normAutofit/>
          </a:bodyPr>
          <a:lstStyle/>
          <a:p>
            <a:r>
              <a:rPr lang="fr-FR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PAnAR</a:t>
            </a:r>
            <a:r>
              <a:rPr lang="fr-F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2021 - 25/11/2021</a:t>
            </a:r>
          </a:p>
        </p:txBody>
      </p:sp>
      <p:pic>
        <p:nvPicPr>
          <p:cNvPr id="1026" name="Picture 2" descr="http://www.clermont-universite.fr/sites/www/squelettes/tpl/img/common/visu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971" y="4830961"/>
            <a:ext cx="1738313" cy="108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7" t="20164" r="13391" b="20939"/>
          <a:stretch/>
        </p:blipFill>
        <p:spPr>
          <a:xfrm>
            <a:off x="1822666" y="239340"/>
            <a:ext cx="5302293" cy="2203151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0" y="2753759"/>
            <a:ext cx="9144000" cy="707886"/>
          </a:xfrm>
          <a:prstGeom prst="rect">
            <a:avLst/>
          </a:prstGeom>
          <a:noFill/>
          <a:ln w="635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0E8DA5"/>
                </a:solidFill>
                <a:latin typeface="High Tower Text" panose="02040502050506030303" pitchFamily="18" charset="0"/>
              </a:rPr>
              <a:t>AT Capteurs pour l’environnement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5" y="4830961"/>
            <a:ext cx="2194564" cy="12192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685647"/>
            <a:ext cx="9144000" cy="103188"/>
          </a:xfrm>
          <a:prstGeom prst="rect">
            <a:avLst/>
          </a:prstGeom>
          <a:solidFill>
            <a:srgbClr val="E751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3838881"/>
            <a:ext cx="9144000" cy="103188"/>
          </a:xfrm>
          <a:prstGeom prst="rect">
            <a:avLst/>
          </a:prstGeom>
          <a:solidFill>
            <a:srgbClr val="E751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335858" y="3983035"/>
            <a:ext cx="4275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Patrick Chardon, David </a:t>
            </a:r>
            <a:r>
              <a:rPr lang="fr-FR" i="1" dirty="0" err="1"/>
              <a:t>Sarramia</a:t>
            </a:r>
            <a:r>
              <a:rPr lang="fr-FR" i="1" dirty="0"/>
              <a:t>, L. Terray et Emmanuel Bergeret</a:t>
            </a:r>
          </a:p>
          <a:p>
            <a:pPr algn="ctr"/>
            <a:r>
              <a:rPr lang="fr-FR" i="1" dirty="0"/>
              <a:t>Richard </a:t>
            </a:r>
            <a:r>
              <a:rPr lang="fr-FR" i="1" dirty="0" err="1"/>
              <a:t>Vandaële</a:t>
            </a:r>
            <a:r>
              <a:rPr lang="fr-FR" i="1" dirty="0"/>
              <a:t>, Alexandre Claude, Magali Magne et D. Saint-</a:t>
            </a:r>
            <a:r>
              <a:rPr lang="fr-FR" i="1"/>
              <a:t>Gérand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651800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/>
              <a:t>Contexte et enjeux scientifique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96686" y="966645"/>
            <a:ext cx="7654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C00000"/>
                </a:solidFill>
              </a:rPr>
              <a:t>Indiquer ici très succinctement le contexte et les enjeux scientifiques de l’AT et du projet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628650" y="1532709"/>
            <a:ext cx="7886700" cy="47748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</a:rPr>
              <a:t>L’AT « Capteurs pour l’environnement » accompagne les activités de recherche de l’équipe Energie-Environnement</a:t>
            </a:r>
          </a:p>
          <a:p>
            <a:r>
              <a:rPr lang="fr-FR" b="1" i="1" dirty="0"/>
              <a:t>Instrumentation de la Zone-Atelier Territoires Uranifères</a:t>
            </a:r>
            <a:endParaRPr lang="fr-FR" i="1" dirty="0"/>
          </a:p>
          <a:p>
            <a:r>
              <a:rPr lang="fr-FR" b="1" i="1" dirty="0"/>
              <a:t>Cloud Environnemental CEBA</a:t>
            </a:r>
            <a:endParaRPr lang="fr-FR" i="1" dirty="0"/>
          </a:p>
          <a:p>
            <a:r>
              <a:rPr lang="fr-FR" b="1" i="1" dirty="0"/>
              <a:t>Détection du radon</a:t>
            </a:r>
            <a:endParaRPr lang="fr-FR" i="1" dirty="0"/>
          </a:p>
          <a:p>
            <a:r>
              <a:rPr lang="fr-FR" b="1" i="1" dirty="0"/>
              <a:t>Projet </a:t>
            </a:r>
            <a:r>
              <a:rPr lang="fr-FR" b="1" i="1" dirty="0" err="1"/>
              <a:t>eMob</a:t>
            </a:r>
            <a:r>
              <a:rPr lang="fr-FR" b="1" i="1" dirty="0"/>
              <a:t> (santé et mobilité des personnes) </a:t>
            </a:r>
          </a:p>
          <a:p>
            <a:pPr marL="0" indent="0">
              <a:buNone/>
            </a:pPr>
            <a:endParaRPr lang="fr-FR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50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/>
              <a:t>Organisation de l’AT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96686" y="966645"/>
            <a:ext cx="7654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C00000"/>
                </a:solidFill>
              </a:rPr>
              <a:t>Indiquer ici l’organisation de l’AT au sein des collaborations éventuelles et en interne au laboratoire</a:t>
            </a: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44AD91B6-02F6-EE4E-9C53-19A979E247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638443"/>
              </p:ext>
            </p:extLst>
          </p:nvPr>
        </p:nvGraphicFramePr>
        <p:xfrm>
          <a:off x="0" y="1612976"/>
          <a:ext cx="9134840" cy="5240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968">
                  <a:extLst>
                    <a:ext uri="{9D8B030D-6E8A-4147-A177-3AD203B41FA5}">
                      <a16:colId xmlns:a16="http://schemas.microsoft.com/office/drawing/2014/main" val="3653024062"/>
                    </a:ext>
                  </a:extLst>
                </a:gridCol>
                <a:gridCol w="1563003">
                  <a:extLst>
                    <a:ext uri="{9D8B030D-6E8A-4147-A177-3AD203B41FA5}">
                      <a16:colId xmlns:a16="http://schemas.microsoft.com/office/drawing/2014/main" val="2956474108"/>
                    </a:ext>
                  </a:extLst>
                </a:gridCol>
                <a:gridCol w="2689437">
                  <a:extLst>
                    <a:ext uri="{9D8B030D-6E8A-4147-A177-3AD203B41FA5}">
                      <a16:colId xmlns:a16="http://schemas.microsoft.com/office/drawing/2014/main" val="3768555368"/>
                    </a:ext>
                  </a:extLst>
                </a:gridCol>
                <a:gridCol w="1471961">
                  <a:extLst>
                    <a:ext uri="{9D8B030D-6E8A-4147-A177-3AD203B41FA5}">
                      <a16:colId xmlns:a16="http://schemas.microsoft.com/office/drawing/2014/main" val="2174017021"/>
                    </a:ext>
                  </a:extLst>
                </a:gridCol>
                <a:gridCol w="1583471">
                  <a:extLst>
                    <a:ext uri="{9D8B030D-6E8A-4147-A177-3AD203B41FA5}">
                      <a16:colId xmlns:a16="http://schemas.microsoft.com/office/drawing/2014/main" val="3413451706"/>
                    </a:ext>
                  </a:extLst>
                </a:gridCol>
              </a:tblGrid>
              <a:tr h="895619">
                <a:tc>
                  <a:txBody>
                    <a:bodyPr/>
                    <a:lstStyle/>
                    <a:p>
                      <a:r>
                        <a:rPr lang="fr-FR" dirty="0"/>
                        <a:t>Action thématique de l’AT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Cadre collaboratif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Rôle du LPC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Resp</a:t>
                      </a:r>
                      <a:r>
                        <a:rPr lang="fr-FR" dirty="0"/>
                        <a:t>. scientifique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Resp</a:t>
                      </a:r>
                      <a:r>
                        <a:rPr lang="fr-FR" dirty="0"/>
                        <a:t>.  technique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094282"/>
                  </a:ext>
                </a:extLst>
              </a:tr>
              <a:tr h="1308644">
                <a:tc>
                  <a:txBody>
                    <a:bodyPr/>
                    <a:lstStyle/>
                    <a:p>
                      <a:r>
                        <a:rPr lang="fr-FR" dirty="0"/>
                        <a:t>Instrumentation de la ZATU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Zone-Atelier Territoires Uranifères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Responsable du déploiement des instruments sur le site-observatoire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P. Chardon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R. </a:t>
                      </a:r>
                      <a:r>
                        <a:rPr lang="fr-FR" dirty="0" err="1"/>
                        <a:t>Vandaële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311609"/>
                  </a:ext>
                </a:extLst>
              </a:tr>
              <a:tr h="895619">
                <a:tc>
                  <a:txBody>
                    <a:bodyPr/>
                    <a:lstStyle/>
                    <a:p>
                      <a:r>
                        <a:rPr lang="fr-FR" dirty="0"/>
                        <a:t>Cloud Environnemental CEBA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I-SITE CAP 2025 (axes I et transverse)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Coordination technique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D. </a:t>
                      </a:r>
                      <a:r>
                        <a:rPr lang="fr-FR" dirty="0" err="1"/>
                        <a:t>Sarramia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A. Claude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255718"/>
                  </a:ext>
                </a:extLst>
              </a:tr>
              <a:tr h="895619">
                <a:tc>
                  <a:txBody>
                    <a:bodyPr/>
                    <a:lstStyle/>
                    <a:p>
                      <a:r>
                        <a:rPr lang="fr-FR" dirty="0"/>
                        <a:t>Détection du radon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LabEx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CLerVolc</a:t>
                      </a:r>
                      <a:r>
                        <a:rPr lang="fr-FR" dirty="0"/>
                        <a:t> – </a:t>
                      </a:r>
                      <a:r>
                        <a:rPr lang="fr-FR" dirty="0" err="1"/>
                        <a:t>Equipex</a:t>
                      </a:r>
                      <a:r>
                        <a:rPr lang="fr-FR" dirty="0"/>
                        <a:t>+ Terra 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Design et conception de détecteurs innovants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P. Chardon – L. Terray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M. Magne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061796"/>
                  </a:ext>
                </a:extLst>
              </a:tr>
              <a:tr h="895619">
                <a:tc>
                  <a:txBody>
                    <a:bodyPr/>
                    <a:lstStyle/>
                    <a:p>
                      <a:r>
                        <a:rPr lang="fr-FR" dirty="0"/>
                        <a:t>Santé et Mobilité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I-SITE CAP 2025 (axe III)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Design et conception de capteurs intelligents de mouvement pour l’e-santé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E. Bergeret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D. Saint-</a:t>
                      </a:r>
                      <a:r>
                        <a:rPr lang="fr-FR" dirty="0" err="1"/>
                        <a:t>Gérand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39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40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/>
              <a:t>Développements techniques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96686" y="966645"/>
            <a:ext cx="7654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C00000"/>
                </a:solidFill>
              </a:rPr>
              <a:t>Indiquer ici succinctement les développements qui ont déjà été réalisés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628650" y="1532709"/>
            <a:ext cx="8343900" cy="47748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</a:rPr>
              <a:t>Data Lake opérationnel (</a:t>
            </a:r>
            <a:r>
              <a:rPr lang="fr-FR" dirty="0">
                <a:solidFill>
                  <a:schemeClr val="tx1"/>
                </a:solidFill>
                <a:hlinkClick r:id="rId2"/>
              </a:rPr>
              <a:t>https://mesocentre.uca.fr/projets-associes/ceba</a:t>
            </a:r>
            <a:r>
              <a:rPr lang="fr-FR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</a:rPr>
              <a:t>RAVIOLI: instrument portable de détection des descendants du radon dans le panache des volcans actifs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ZATU :  </a:t>
            </a:r>
          </a:p>
          <a:p>
            <a:pPr marL="985838">
              <a:buFontTx/>
              <a:buChar char="-"/>
            </a:pPr>
            <a:r>
              <a:rPr lang="fr-FR" dirty="0" smtClean="0">
                <a:solidFill>
                  <a:schemeClr val="tx1"/>
                </a:solidFill>
              </a:rPr>
              <a:t>Déploiement de capteurs depuis 10/20</a:t>
            </a:r>
          </a:p>
          <a:p>
            <a:pPr marL="985838">
              <a:buFontTx/>
              <a:buChar char="-"/>
            </a:pPr>
            <a:r>
              <a:rPr lang="fr-FR" dirty="0" smtClean="0">
                <a:solidFill>
                  <a:schemeClr val="tx1"/>
                </a:solidFill>
              </a:rPr>
              <a:t>Installation et électrification (convention avec ENEDIS) d’un système de transmission de données capteurs vers le CEBA en 12/21</a:t>
            </a:r>
            <a:endParaRPr lang="fr-FR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0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/>
              <a:t>Développements techniques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96686" y="966645"/>
            <a:ext cx="7654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C00000"/>
                </a:solidFill>
              </a:rPr>
              <a:t>Indiquer ici les développements techniques principaux prévus dans les années à venir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628650" y="1532709"/>
            <a:ext cx="7886700" cy="477488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Extension du data </a:t>
            </a:r>
            <a:r>
              <a:rPr lang="fr-FR" dirty="0" err="1">
                <a:solidFill>
                  <a:schemeClr val="tx1"/>
                </a:solidFill>
              </a:rPr>
              <a:t>lake</a:t>
            </a:r>
            <a:r>
              <a:rPr lang="fr-FR" dirty="0">
                <a:solidFill>
                  <a:schemeClr val="tx1"/>
                </a:solidFill>
              </a:rPr>
              <a:t> du CEBA (fonctionnalités, champs disciplinaires)</a:t>
            </a:r>
          </a:p>
          <a:p>
            <a:r>
              <a:rPr lang="fr-FR" dirty="0" err="1">
                <a:solidFill>
                  <a:schemeClr val="tx1"/>
                </a:solidFill>
              </a:rPr>
              <a:t>CaloRado</a:t>
            </a:r>
            <a:r>
              <a:rPr lang="fr-FR" dirty="0">
                <a:solidFill>
                  <a:schemeClr val="tx1"/>
                </a:solidFill>
              </a:rPr>
              <a:t>: mesure à haute résolution temporelle du radon dans les panaches de gaz par calorimétrie gamma</a:t>
            </a:r>
          </a:p>
          <a:p>
            <a:r>
              <a:rPr lang="fr-FR" dirty="0">
                <a:solidFill>
                  <a:schemeClr val="tx1"/>
                </a:solidFill>
              </a:rPr>
              <a:t>Dosimètre radon portable (Terra Forma)</a:t>
            </a:r>
          </a:p>
          <a:p>
            <a:r>
              <a:rPr lang="fr-FR" dirty="0">
                <a:solidFill>
                  <a:schemeClr val="tx1"/>
                </a:solidFill>
              </a:rPr>
              <a:t>Capteurs intelligents et autonomes (e-santé, volcanologie)</a:t>
            </a:r>
          </a:p>
          <a:p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2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/>
              <a:t>Planning, chemin critique et jalons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901903"/>
            <a:ext cx="2285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 smtClean="0"/>
              <a:t>Instrumentation ZATU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188031"/>
            <a:ext cx="8098790" cy="96219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1600" dirty="0" smtClean="0"/>
              <a:t>Mise en route de la transmission (1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trimestre 2022)</a:t>
            </a:r>
          </a:p>
          <a:p>
            <a:pPr>
              <a:spcBef>
                <a:spcPts val="0"/>
              </a:spcBef>
            </a:pPr>
            <a:r>
              <a:rPr lang="fr-FR" sz="1600" dirty="0" smtClean="0"/>
              <a:t>Déploiement du complément d’instrumentation vecteur eau et air (premier semestre 2022)</a:t>
            </a:r>
          </a:p>
          <a:p>
            <a:pPr>
              <a:spcBef>
                <a:spcPts val="0"/>
              </a:spcBef>
            </a:pPr>
            <a:r>
              <a:rPr lang="fr-FR" sz="1600" dirty="0" smtClean="0"/>
              <a:t>Déploiement de nouveaux capteur (2</a:t>
            </a:r>
            <a:r>
              <a:rPr lang="fr-FR" sz="1600" baseline="30000" dirty="0" smtClean="0"/>
              <a:t>nd</a:t>
            </a:r>
            <a:r>
              <a:rPr lang="fr-FR" sz="1600" dirty="0" smtClean="0"/>
              <a:t> semestre 2022)</a:t>
            </a:r>
          </a:p>
          <a:p>
            <a:pPr>
              <a:spcBef>
                <a:spcPts val="0"/>
              </a:spcBef>
            </a:pPr>
            <a:r>
              <a:rPr lang="fr-FR" sz="1600" dirty="0" smtClean="0"/>
              <a:t>Maintenance des différents équipements (toute l’année)</a:t>
            </a:r>
            <a:endParaRPr lang="fr-FR" sz="1600" dirty="0"/>
          </a:p>
        </p:txBody>
      </p:sp>
      <p:sp>
        <p:nvSpPr>
          <p:cNvPr id="9" name="Rectangle 8"/>
          <p:cNvSpPr/>
          <p:nvPr/>
        </p:nvSpPr>
        <p:spPr>
          <a:xfrm>
            <a:off x="161290" y="1996246"/>
            <a:ext cx="1779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 smtClean="0"/>
              <a:t>Détection Radon</a:t>
            </a:r>
            <a:endParaRPr lang="fr-FR" i="1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460625" y="2233933"/>
            <a:ext cx="7886700" cy="1689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TERRA FORMA</a:t>
            </a: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460625" y="5428056"/>
            <a:ext cx="7886700" cy="3378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err="1" smtClean="0"/>
              <a:t>CaloRado</a:t>
            </a:r>
            <a:endParaRPr lang="fr-FR" sz="20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800" dirty="0" smtClean="0"/>
              <a:t>février </a:t>
            </a:r>
            <a:r>
              <a:rPr lang="fr-FR" sz="1800" dirty="0"/>
              <a:t>2022 : déploiement du prototype sur le volcan Masaya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800" dirty="0" smtClean="0"/>
              <a:t>juillet </a:t>
            </a:r>
            <a:r>
              <a:rPr lang="fr-FR" sz="1800" dirty="0"/>
              <a:t>2022 : campagne de mesure sur l'Etna en Sicile</a:t>
            </a:r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626" y="2534043"/>
            <a:ext cx="8266814" cy="28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11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/>
              <a:t>Planning, chemin critique et jalons</a:t>
            </a:r>
          </a:p>
        </p:txBody>
      </p:sp>
      <p:pic>
        <p:nvPicPr>
          <p:cNvPr id="10" name="Espace réservé du contenu 9" descr="Une image contenant table&#10;&#10;Description générée automatiquement">
            <a:extLst>
              <a:ext uri="{FF2B5EF4-FFF2-40B4-BE49-F238E27FC236}">
                <a16:creationId xmlns:a16="http://schemas.microsoft.com/office/drawing/2014/main" id="{5F7F090F-0F23-F441-A2A2-FF6E70BA6E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99"/>
          <a:stretch/>
        </p:blipFill>
        <p:spPr>
          <a:xfrm>
            <a:off x="0" y="1497182"/>
            <a:ext cx="9134841" cy="2009892"/>
          </a:xfrm>
        </p:spPr>
      </p:pic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60A6DF2-58F3-D447-BEA7-A57F54BB4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331047"/>
              </p:ext>
            </p:extLst>
          </p:nvPr>
        </p:nvGraphicFramePr>
        <p:xfrm>
          <a:off x="381461" y="3654947"/>
          <a:ext cx="7727468" cy="2779478"/>
        </p:xfrm>
        <a:graphic>
          <a:graphicData uri="http://schemas.openxmlformats.org/drawingml/2006/table">
            <a:tbl>
              <a:tblPr/>
              <a:tblGrid>
                <a:gridCol w="5360496">
                  <a:extLst>
                    <a:ext uri="{9D8B030D-6E8A-4147-A177-3AD203B41FA5}">
                      <a16:colId xmlns:a16="http://schemas.microsoft.com/office/drawing/2014/main" val="3002831239"/>
                    </a:ext>
                  </a:extLst>
                </a:gridCol>
                <a:gridCol w="1166084">
                  <a:extLst>
                    <a:ext uri="{9D8B030D-6E8A-4147-A177-3AD203B41FA5}">
                      <a16:colId xmlns:a16="http://schemas.microsoft.com/office/drawing/2014/main" val="581897813"/>
                    </a:ext>
                  </a:extLst>
                </a:gridCol>
                <a:gridCol w="1200888">
                  <a:extLst>
                    <a:ext uri="{9D8B030D-6E8A-4147-A177-3AD203B41FA5}">
                      <a16:colId xmlns:a16="http://schemas.microsoft.com/office/drawing/2014/main" val="1661490886"/>
                    </a:ext>
                  </a:extLst>
                </a:gridCol>
              </a:tblGrid>
              <a:tr h="272954">
                <a:tc>
                  <a:txBody>
                    <a:bodyPr/>
                    <a:lstStyle/>
                    <a:p>
                      <a:r>
                        <a:rPr lang="fr-FR" sz="7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Nom</a:t>
                      </a:r>
                      <a:endParaRPr lang="fr-FR" sz="700" dirty="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Date de début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Date de fin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86471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Développements CEBA I-Site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31/12/2024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665548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Gestion Elastic/Grafana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30/12/2022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227293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Gestion Elastic/Grafana (suite)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03/01/2023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31/12/2024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964547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Evolutions/développements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29/12/2022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585621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Evolutions/développements (suite)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03/01/2023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29/12/2023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309698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Travail prioritaire sur données urgentes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30/12/2022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631023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  ZATU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03/03/2022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844782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  Autres projets (ConnesSens...)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30/12/2022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493316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Développement CEBA Terra Forma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31/12/2027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544712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Rédaction CCTP suite à retour expérience déploiement de capteurs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30/12/2025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734357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Prototype artisanal, enrichissement CCTP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31/12/2025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31/12/2027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44856"/>
                  </a:ext>
                </a:extLst>
              </a:tr>
              <a:tr h="20887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  test en labo et in-situ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03/01/2022</a:t>
                      </a:r>
                      <a:endParaRPr lang="fr-FR" sz="70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31/12/2027</a:t>
                      </a:r>
                      <a:endParaRPr lang="fr-FR" sz="700" dirty="0">
                        <a:effectLst/>
                      </a:endParaRPr>
                    </a:p>
                  </a:txBody>
                  <a:tcPr marL="13858" marR="13858" marT="13858" marB="1385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089907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901903"/>
            <a:ext cx="29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/>
              <a:t>Cloud Environnemental CEBA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59535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420F88-DB47-46C9-B0CF-48F266160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00CB1E-80CA-42E3-BCD1-16944E111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8EB6CD3C-8E6F-4CE4-B27D-E8710B469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/>
              <a:t>Planning, chemin critique et jalons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7DE9404D-7313-441C-953D-4BA802DA0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2584"/>
            <a:ext cx="9144000" cy="91440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3AA82697-4CA3-47FE-972A-51D21BEA0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63432"/>
            <a:ext cx="9144000" cy="1300163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7ED89980-96E4-46DA-B990-5CBB15CE0D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34644"/>
            <a:ext cx="9144000" cy="172878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159" y="1045162"/>
            <a:ext cx="3894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/>
              <a:t>Santé, Mobilité et capteurs autonomes</a:t>
            </a:r>
          </a:p>
        </p:txBody>
      </p:sp>
    </p:spTree>
    <p:extLst>
      <p:ext uri="{BB962C8B-B14F-4D97-AF65-F5344CB8AC3E}">
        <p14:creationId xmlns:p14="http://schemas.microsoft.com/office/powerpoint/2010/main" val="797208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/>
              <a:t>Demandes de ressources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96686" y="991828"/>
            <a:ext cx="7654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C00000"/>
                </a:solidFill>
              </a:rPr>
              <a:t>Indiquer ici les demandes en ressources humaines, locaux et matériels, en distinguant les demandes de l’année à venir (en lien avec les développements pour l’année à venir) de celles des années suivantes</a:t>
            </a:r>
          </a:p>
        </p:txBody>
      </p:sp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id="{461BE07C-EE7F-2F42-A7B8-0DB5029DBD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937440"/>
              </p:ext>
            </p:extLst>
          </p:nvPr>
        </p:nvGraphicFramePr>
        <p:xfrm>
          <a:off x="9160" y="1064896"/>
          <a:ext cx="9134840" cy="5305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543">
                  <a:extLst>
                    <a:ext uri="{9D8B030D-6E8A-4147-A177-3AD203B41FA5}">
                      <a16:colId xmlns:a16="http://schemas.microsoft.com/office/drawing/2014/main" val="3579073456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3982070698"/>
                    </a:ext>
                  </a:extLst>
                </a:gridCol>
                <a:gridCol w="1762897">
                  <a:extLst>
                    <a:ext uri="{9D8B030D-6E8A-4147-A177-3AD203B41FA5}">
                      <a16:colId xmlns:a16="http://schemas.microsoft.com/office/drawing/2014/main" val="1583439404"/>
                    </a:ext>
                  </a:extLst>
                </a:gridCol>
                <a:gridCol w="2323071">
                  <a:extLst>
                    <a:ext uri="{9D8B030D-6E8A-4147-A177-3AD203B41FA5}">
                      <a16:colId xmlns:a16="http://schemas.microsoft.com/office/drawing/2014/main" val="1752279946"/>
                    </a:ext>
                  </a:extLst>
                </a:gridCol>
                <a:gridCol w="1556951">
                  <a:extLst>
                    <a:ext uri="{9D8B030D-6E8A-4147-A177-3AD203B41FA5}">
                      <a16:colId xmlns:a16="http://schemas.microsoft.com/office/drawing/2014/main" val="785131987"/>
                    </a:ext>
                  </a:extLst>
                </a:gridCol>
              </a:tblGrid>
              <a:tr h="925154">
                <a:tc>
                  <a:txBody>
                    <a:bodyPr/>
                    <a:lstStyle/>
                    <a:p>
                      <a:r>
                        <a:rPr lang="fr-FR" dirty="0"/>
                        <a:t>Action thématique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Demandes ETP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Demandes locaux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Perspectives 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Demandes ETP 2023-2024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503814"/>
                  </a:ext>
                </a:extLst>
              </a:tr>
              <a:tr h="1049483">
                <a:tc>
                  <a:txBody>
                    <a:bodyPr/>
                    <a:lstStyle/>
                    <a:p>
                      <a:r>
                        <a:rPr lang="fr-FR" dirty="0"/>
                        <a:t>Instrumentation de la ZATU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R. </a:t>
                      </a:r>
                      <a:r>
                        <a:rPr lang="fr-FR" dirty="0" err="1"/>
                        <a:t>Vandaële</a:t>
                      </a:r>
                      <a:r>
                        <a:rPr lang="fr-FR" dirty="0"/>
                        <a:t>: 0,2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Salle </a:t>
                      </a:r>
                      <a:r>
                        <a:rPr lang="fr-FR" dirty="0" smtClean="0"/>
                        <a:t>de manip dans </a:t>
                      </a:r>
                      <a:r>
                        <a:rPr lang="fr-FR" dirty="0"/>
                        <a:t>l’extension (PAVIRMA)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Analyses radiologiques sur PAVIRMA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0,5 par 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224"/>
                  </a:ext>
                </a:extLst>
              </a:tr>
              <a:tr h="925154">
                <a:tc>
                  <a:txBody>
                    <a:bodyPr/>
                    <a:lstStyle/>
                    <a:p>
                      <a:r>
                        <a:rPr lang="fr-FR" dirty="0"/>
                        <a:t>Cloud Environnemental CEBA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A. Claude: 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Extension des fonctionnalités (Terra Forma)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0,4 par 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757679"/>
                  </a:ext>
                </a:extLst>
              </a:tr>
              <a:tr h="925154">
                <a:tc>
                  <a:txBody>
                    <a:bodyPr/>
                    <a:lstStyle/>
                    <a:p>
                      <a:r>
                        <a:rPr lang="fr-FR" dirty="0"/>
                        <a:t>Détection du radon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M. Magne: 0,5</a:t>
                      </a:r>
                    </a:p>
                    <a:p>
                      <a:r>
                        <a:rPr lang="fr-FR" dirty="0"/>
                        <a:t>C. Achard: 0,5</a:t>
                      </a:r>
                    </a:p>
                    <a:p>
                      <a:r>
                        <a:rPr lang="fr-FR" dirty="0"/>
                        <a:t>C. </a:t>
                      </a:r>
                      <a:r>
                        <a:rPr lang="fr-FR" dirty="0" err="1"/>
                        <a:t>Insa</a:t>
                      </a:r>
                      <a:r>
                        <a:rPr lang="fr-FR" dirty="0"/>
                        <a:t>: 0,15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Salle ou espace dédié pour les tests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Poursuite des développements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1,15 par 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093180"/>
                  </a:ext>
                </a:extLst>
              </a:tr>
              <a:tr h="1480246">
                <a:tc>
                  <a:txBody>
                    <a:bodyPr/>
                    <a:lstStyle/>
                    <a:p>
                      <a:r>
                        <a:rPr lang="fr-FR" dirty="0"/>
                        <a:t>Santé et Mobilité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D. </a:t>
                      </a:r>
                      <a:r>
                        <a:rPr lang="fr-FR" dirty="0" smtClean="0"/>
                        <a:t>Saint-</a:t>
                      </a:r>
                      <a:r>
                        <a:rPr lang="fr-FR" dirty="0" err="1" smtClean="0"/>
                        <a:t>Gérand</a:t>
                      </a:r>
                      <a:r>
                        <a:rPr lang="fr-FR" dirty="0" smtClean="0"/>
                        <a:t>: </a:t>
                      </a:r>
                      <a:r>
                        <a:rPr lang="fr-FR" dirty="0"/>
                        <a:t>0,2</a:t>
                      </a:r>
                    </a:p>
                    <a:p>
                      <a:r>
                        <a:rPr lang="fr-FR" dirty="0"/>
                        <a:t>A. Cauchy: 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Locaux sur le site de Montluçon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Développements de capteurs intelligents et autonomes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0,4 par 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093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3642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319EE6AB0FEE47A06ADE2D64326A2C" ma:contentTypeVersion="11" ma:contentTypeDescription="Crée un document." ma:contentTypeScope="" ma:versionID="12877a6c12ed6f9d843238c46063b02e">
  <xsd:schema xmlns:xsd="http://www.w3.org/2001/XMLSchema" xmlns:xs="http://www.w3.org/2001/XMLSchema" xmlns:p="http://schemas.microsoft.com/office/2006/metadata/properties" xmlns:ns3="40d28d27-aef0-4b79-9a60-30d5425488ed" targetNamespace="http://schemas.microsoft.com/office/2006/metadata/properties" ma:root="true" ma:fieldsID="ac02ff90299910518099620e28e70042" ns3:_="">
    <xsd:import namespace="40d28d27-aef0-4b79-9a60-30d5425488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d28d27-aef0-4b79-9a60-30d542548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67A9DE-CB96-4708-901C-17D4CA055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d28d27-aef0-4b79-9a60-30d5425488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B4AB8B-A745-4576-8D65-F98035ECE7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D0C0-4BF8-4503-86D7-EB41E20134C5}">
  <ds:schemaRefs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40d28d27-aef0-4b79-9a60-30d5425488e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15936</TotalTime>
  <Words>633</Words>
  <Application>Microsoft Office PowerPoint</Application>
  <PresentationFormat>Affichage à l'écran (4:3)</PresentationFormat>
  <Paragraphs>153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Helvetica Neue</vt:lpstr>
      <vt:lpstr>High Tower Text</vt:lpstr>
      <vt:lpstr>Times New Roman</vt:lpstr>
      <vt:lpstr>Wingdings</vt:lpstr>
      <vt:lpstr>Thème Office</vt:lpstr>
      <vt:lpstr>Présentation PowerPoint</vt:lpstr>
      <vt:lpstr>Contexte et enjeux scientifique</vt:lpstr>
      <vt:lpstr>Organisation de l’AT</vt:lpstr>
      <vt:lpstr>Développements techniques</vt:lpstr>
      <vt:lpstr>Développements techniques</vt:lpstr>
      <vt:lpstr>Planning, chemin critique et jalons</vt:lpstr>
      <vt:lpstr>Planning, chemin critique et jalons</vt:lpstr>
      <vt:lpstr>Planning, chemin critique et jalons</vt:lpstr>
      <vt:lpstr>Demandes de ressources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Laboratoire de Physique de Clermont PLUS</dc:title>
  <dc:creator>Nicolas Pillet</dc:creator>
  <cp:lastModifiedBy>Patrick</cp:lastModifiedBy>
  <cp:revision>468</cp:revision>
  <cp:lastPrinted>2017-12-15T13:54:25Z</cp:lastPrinted>
  <dcterms:created xsi:type="dcterms:W3CDTF">2017-01-05T14:05:29Z</dcterms:created>
  <dcterms:modified xsi:type="dcterms:W3CDTF">2021-11-22T08:47:52Z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0x01010025319EE6AB0FEE47A06ADE2D64326A2C</vt:lpwstr>
  </property>
</Properties>
</file>