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4"/>
  </p:sldMasterIdLst>
  <p:notesMasterIdLst>
    <p:notesMasterId r:id="rId12"/>
  </p:notesMasterIdLst>
  <p:sldIdLst>
    <p:sldId id="289" r:id="rId5"/>
    <p:sldId id="307" r:id="rId6"/>
    <p:sldId id="311" r:id="rId7"/>
    <p:sldId id="308" r:id="rId8"/>
    <p:sldId id="312" r:id="rId9"/>
    <p:sldId id="309" r:id="rId10"/>
    <p:sldId id="310" r:id="rId11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-Etienne Vert" initials="pEv" lastIdx="91" clrIdx="0"/>
  <p:cmAuthor id="1" name="Utilisateur Windows" initials="UW" lastIdx="1" clrIdx="1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8DA5"/>
    <a:srgbClr val="E6E5EA"/>
    <a:srgbClr val="4CBBD8"/>
    <a:srgbClr val="2684BE"/>
    <a:srgbClr val="D1EFFC"/>
    <a:srgbClr val="5BC6F1"/>
    <a:srgbClr val="D4F1F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53" d="100"/>
          <a:sy n="53" d="100"/>
        </p:scale>
        <p:origin x="5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13BA-0776-42F6-8194-000C08407107}" type="datetimeFigureOut">
              <a:rPr lang="fr-FR" smtClean="0"/>
              <a:pPr/>
              <a:t>20/11/2021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AAAB-25E7-4182-A39B-5C953D8AE4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7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185738"/>
            <a:ext cx="7886700" cy="49021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855344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68261"/>
            <a:ext cx="2237014" cy="11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2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PAnAR - 25/11/2021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 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2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6488975"/>
            <a:ext cx="6858000" cy="369027"/>
          </a:xfrm>
        </p:spPr>
        <p:txBody>
          <a:bodyPr>
            <a:normAutofit/>
          </a:bodyPr>
          <a:lstStyle/>
          <a:p>
            <a:r>
              <a:rPr lang="fr-FR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PAnAR</a:t>
            </a:r>
            <a:r>
              <a:rPr lang="fr-F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2021 - 25/11/2021</a:t>
            </a:r>
            <a:endParaRPr lang="fr-FR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lermont-universite.fr/sites/www/squelettes/tpl/img/common/visu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71" y="4830961"/>
            <a:ext cx="1738313" cy="10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2666" y="239340"/>
            <a:ext cx="5302293" cy="22031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753759"/>
            <a:ext cx="9144000" cy="110799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0E8DA5"/>
                </a:solidFill>
                <a:latin typeface="High Tower Text" panose="02040502050506030303" pitchFamily="18" charset="0"/>
              </a:rPr>
              <a:t>AT « LHCb </a:t>
            </a:r>
            <a:r>
              <a:rPr lang="fr-FR" sz="6600" dirty="0" err="1">
                <a:solidFill>
                  <a:srgbClr val="0E8DA5"/>
                </a:solidFill>
                <a:latin typeface="High Tower Text" panose="02040502050506030303" pitchFamily="18" charset="0"/>
              </a:rPr>
              <a:t>SciFi</a:t>
            </a:r>
            <a:r>
              <a:rPr lang="fr-FR" sz="6600" dirty="0" smtClean="0">
                <a:solidFill>
                  <a:srgbClr val="0E8DA5"/>
                </a:solidFill>
                <a:latin typeface="High Tower Text" panose="02040502050506030303" pitchFamily="18" charset="0"/>
              </a:rPr>
              <a:t> »</a:t>
            </a:r>
            <a:endParaRPr lang="fr-FR" sz="6600" dirty="0">
              <a:solidFill>
                <a:srgbClr val="0E8DA5"/>
              </a:solidFill>
              <a:latin typeface="High Tower Text" panose="02040502050506030303" pitchFamily="18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4830961"/>
            <a:ext cx="2194564" cy="1219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85647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3838881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35858" y="3983035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Pascal Perret</a:t>
            </a:r>
          </a:p>
        </p:txBody>
      </p:sp>
    </p:spTree>
    <p:extLst>
      <p:ext uri="{BB962C8B-B14F-4D97-AF65-F5344CB8AC3E}">
        <p14:creationId xmlns:p14="http://schemas.microsoft.com/office/powerpoint/2010/main" val="36518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Contexte et enjeux scientifique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734" y="1903665"/>
            <a:ext cx="2394250" cy="10348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2100"/>
            <a:ext cx="6676553" cy="254846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" y="3660563"/>
            <a:ext cx="6087979" cy="2940011"/>
          </a:xfrm>
          <a:prstGeom prst="rect">
            <a:avLst/>
          </a:prstGeom>
        </p:spPr>
      </p:pic>
      <p:sp>
        <p:nvSpPr>
          <p:cNvPr id="16" name="Text Placeholder 383"/>
          <p:cNvSpPr txBox="1">
            <a:spLocks/>
          </p:cNvSpPr>
          <p:nvPr/>
        </p:nvSpPr>
        <p:spPr>
          <a:xfrm>
            <a:off x="6063983" y="1230193"/>
            <a:ext cx="3254151" cy="66401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>
            <a:normAutofit/>
          </a:bodyPr>
          <a:lstStyle>
            <a:lvl1pPr marL="1565407" indent="-1565407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1715" indent="-1304506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18024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05233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92442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79652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66861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54071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41280" indent="-1043605" algn="l" defTabSz="417441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174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 LHCb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Scintillating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Fibre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Tracker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Collaboration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1744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riangle isocèle 16"/>
          <p:cNvSpPr/>
          <p:nvPr/>
        </p:nvSpPr>
        <p:spPr>
          <a:xfrm>
            <a:off x="6361398" y="4019089"/>
            <a:ext cx="1440392" cy="715434"/>
          </a:xfrm>
          <a:prstGeom prst="triangle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LPC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3308684" y="4226885"/>
            <a:ext cx="3011743" cy="597778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768640" y="5150925"/>
            <a:ext cx="4930093" cy="1058100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>
            <a:off x="3056020" y="4376805"/>
            <a:ext cx="4367463" cy="1331345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1251283" y="4824662"/>
            <a:ext cx="974557" cy="602257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1411861" y="5708149"/>
            <a:ext cx="813977" cy="0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6" name="ZoneTexte 25"/>
          <p:cNvSpPr txBox="1"/>
          <p:nvPr/>
        </p:nvSpPr>
        <p:spPr>
          <a:xfrm rot="18830938">
            <a:off x="6143626" y="4025854"/>
            <a:ext cx="7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µ </a:t>
            </a:r>
            <a:r>
              <a:rPr lang="fr-FR" dirty="0" err="1" smtClean="0">
                <a:solidFill>
                  <a:srgbClr val="0000FF"/>
                </a:solidFill>
              </a:rPr>
              <a:t>élec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2934295">
            <a:off x="7271133" y="4062488"/>
            <a:ext cx="7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</a:rPr>
              <a:t>E</a:t>
            </a:r>
            <a:r>
              <a:rPr lang="fr-FR" dirty="0" err="1" smtClean="0">
                <a:solidFill>
                  <a:srgbClr val="0000FF"/>
                </a:solidFill>
              </a:rPr>
              <a:t>lec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698734" y="4745631"/>
            <a:ext cx="7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00FF"/>
                </a:solidFill>
              </a:rPr>
              <a:t>Méca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 flipV="1">
            <a:off x="1888957" y="5855475"/>
            <a:ext cx="240631" cy="269075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5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Organisation de l’AT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917" y="966644"/>
            <a:ext cx="898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Principaux laboratoires intervenants: CERN, Dortmund, Heidelberg, Lausanne,  LPC, NIKHEF</a:t>
            </a:r>
            <a:endParaRPr lang="fr-FR" i="1" dirty="0">
              <a:solidFill>
                <a:srgbClr val="C00000"/>
              </a:solidFill>
            </a:endParaRP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333165"/>
              </p:ext>
            </p:extLst>
          </p:nvPr>
        </p:nvGraphicFramePr>
        <p:xfrm>
          <a:off x="1013662" y="1531938"/>
          <a:ext cx="2992855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697"/>
                <a:gridCol w="120315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Workpackage</a:t>
                      </a:r>
                      <a:r>
                        <a:rPr lang="fr-FR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dirty="0" err="1" smtClean="0"/>
                        <a:t>Assembly</a:t>
                      </a:r>
                      <a:r>
                        <a:rPr lang="fr-FR" dirty="0" smtClean="0"/>
                        <a:t>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Status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Mechanics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1 - 12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Cabling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1 - 12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Services: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NOVEC/vacuum</a:t>
                      </a:r>
                    </a:p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Dry-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1 - 12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Modules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Heating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 fibres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Commissioning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removal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– 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Espace réservé du contenu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931395"/>
              </p:ext>
            </p:extLst>
          </p:nvPr>
        </p:nvGraphicFramePr>
        <p:xfrm>
          <a:off x="3826032" y="1531938"/>
          <a:ext cx="3789947" cy="498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5390"/>
                <a:gridCol w="97455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baseline="0" dirty="0" err="1" smtClean="0"/>
                        <a:t>Workpackage</a:t>
                      </a:r>
                      <a:r>
                        <a:rPr lang="fr-FR" sz="1800" u="none" strike="noStrike" kern="12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Cavern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Status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&amp;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Survey &amp;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adjustment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Cable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carrier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mounting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Vacuum,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Novec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connection</a:t>
                      </a:r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 connection, pressure test, circulation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– 6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– 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LV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connection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 </a:t>
                      </a:r>
                      <a:r>
                        <a:rPr lang="fr-F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connection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test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 fibres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Safety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CF 1 - 2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1649194" y="1273427"/>
            <a:ext cx="5786727" cy="2034893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" name="Ellipse 2"/>
          <p:cNvSpPr/>
          <p:nvPr/>
        </p:nvSpPr>
        <p:spPr>
          <a:xfrm>
            <a:off x="1013662" y="3212432"/>
            <a:ext cx="791064" cy="336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013662" y="4808704"/>
            <a:ext cx="1176074" cy="421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40733" y="5582527"/>
            <a:ext cx="1714488" cy="4211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040733" y="6003632"/>
            <a:ext cx="1714488" cy="348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2189735" y="1277356"/>
            <a:ext cx="5246187" cy="3667624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595789" y="1234792"/>
            <a:ext cx="4840135" cy="4461539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2755219" y="1258106"/>
            <a:ext cx="4680704" cy="4902283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3789219" y="3615103"/>
            <a:ext cx="2866632" cy="768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835760" y="5812110"/>
            <a:ext cx="872625" cy="348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824316" y="6146023"/>
            <a:ext cx="1760089" cy="420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5739050" y="1280773"/>
            <a:ext cx="1913740" cy="2377011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4718111" y="1281284"/>
            <a:ext cx="2934680" cy="4663762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5561572" y="1281284"/>
            <a:ext cx="2064133" cy="5028576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1207208" y="3430665"/>
            <a:ext cx="3223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Séquence pour chaque C-Frame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689786" y="2059508"/>
            <a:ext cx="260590" cy="420265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orme libre 32"/>
          <p:cNvSpPr/>
          <p:nvPr/>
        </p:nvSpPr>
        <p:spPr>
          <a:xfrm>
            <a:off x="396875" y="4991450"/>
            <a:ext cx="638535" cy="843866"/>
          </a:xfrm>
          <a:custGeom>
            <a:avLst/>
            <a:gdLst>
              <a:gd name="connsiteX0" fmla="*/ 625798 w 638535"/>
              <a:gd name="connsiteY0" fmla="*/ 843866 h 843866"/>
              <a:gd name="connsiteX1" fmla="*/ 156 w 638535"/>
              <a:gd name="connsiteY1" fmla="*/ 567139 h 843866"/>
              <a:gd name="connsiteX2" fmla="*/ 565640 w 638535"/>
              <a:gd name="connsiteY2" fmla="*/ 49782 h 843866"/>
              <a:gd name="connsiteX3" fmla="*/ 613767 w 638535"/>
              <a:gd name="connsiteY3" fmla="*/ 49782 h 84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535" h="843866">
                <a:moveTo>
                  <a:pt x="625798" y="843866"/>
                </a:moveTo>
                <a:cubicBezTo>
                  <a:pt x="317990" y="771676"/>
                  <a:pt x="10182" y="699486"/>
                  <a:pt x="156" y="567139"/>
                </a:cubicBezTo>
                <a:cubicBezTo>
                  <a:pt x="-9870" y="434792"/>
                  <a:pt x="463372" y="136008"/>
                  <a:pt x="565640" y="49782"/>
                </a:cubicBezTo>
                <a:cubicBezTo>
                  <a:pt x="667908" y="-36444"/>
                  <a:pt x="640837" y="6669"/>
                  <a:pt x="613767" y="4978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7569021" y="2748143"/>
            <a:ext cx="1574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FF"/>
                </a:solidFill>
              </a:rPr>
              <a:t>+ Réparation FEB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7735279" y="1280774"/>
            <a:ext cx="592294" cy="1467370"/>
          </a:xfrm>
          <a:prstGeom prst="line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7279104" y="990085"/>
            <a:ext cx="551163" cy="3265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665578" y="3954329"/>
            <a:ext cx="212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 et 8 cette semaine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4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Développements techniques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" y="2818070"/>
            <a:ext cx="3585894" cy="4002062"/>
          </a:xfrm>
          <a:prstGeom prst="rect">
            <a:avLst/>
          </a:prstGeom>
        </p:spPr>
      </p:pic>
      <p:pic>
        <p:nvPicPr>
          <p:cNvPr id="9" name="Picture 15" descr="P:\et\fotos\wilco\scifi_testboard2\IMG_7824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37" y="846661"/>
            <a:ext cx="2929297" cy="201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115" y="2512626"/>
            <a:ext cx="4530688" cy="253993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748275" y="197228"/>
            <a:ext cx="1229014" cy="2518656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 flipH="1">
            <a:off x="3002061" y="1484784"/>
            <a:ext cx="1425923" cy="18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499992" y="1484784"/>
            <a:ext cx="2155332" cy="20691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9" y="619953"/>
            <a:ext cx="2930087" cy="2196181"/>
          </a:xfrm>
          <a:prstGeom prst="rect">
            <a:avLst/>
          </a:prstGeom>
        </p:spPr>
      </p:pic>
      <p:pic>
        <p:nvPicPr>
          <p:cNvPr id="15" name="Picture 2" descr="D:\CERNBox\InstantUpload2\20210630_1627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"/>
          <a:stretch/>
        </p:blipFill>
        <p:spPr bwMode="auto">
          <a:xfrm>
            <a:off x="6158769" y="4612406"/>
            <a:ext cx="2985231" cy="22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051399" y="968240"/>
            <a:ext cx="9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FEB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8650" y="592154"/>
            <a:ext cx="1845595" cy="37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Montage des FEB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03493" y="5730578"/>
            <a:ext cx="98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C-Frame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55595" y="2071063"/>
            <a:ext cx="160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Cartes cluster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2686050" y="1265036"/>
            <a:ext cx="1741934" cy="2197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4499992" y="1484784"/>
            <a:ext cx="1364045" cy="80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864037" y="881189"/>
            <a:ext cx="80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Pacific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>
            <a:off x="6264535" y="1250521"/>
            <a:ext cx="485057" cy="2822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7481800" y="1934539"/>
            <a:ext cx="442340" cy="21309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741215" y="5219870"/>
            <a:ext cx="2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de refroidissement</a:t>
            </a:r>
            <a:endParaRPr lang="fr-FR" dirty="0"/>
          </a:p>
        </p:txBody>
      </p:sp>
      <p:cxnSp>
        <p:nvCxnSpPr>
          <p:cNvPr id="32" name="Connecteur droit avec flèche 31"/>
          <p:cNvCxnSpPr>
            <a:stCxn id="31" idx="0"/>
          </p:cNvCxnSpPr>
          <p:nvPr/>
        </p:nvCxnSpPr>
        <p:spPr>
          <a:xfrm flipV="1">
            <a:off x="4802626" y="3995468"/>
            <a:ext cx="0" cy="12244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1" idx="0"/>
          </p:cNvCxnSpPr>
          <p:nvPr/>
        </p:nvCxnSpPr>
        <p:spPr>
          <a:xfrm>
            <a:off x="4802626" y="5219870"/>
            <a:ext cx="3093233" cy="88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085739" y="6420406"/>
            <a:ext cx="1973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Manifolds caverne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CERNBox\InstantUpload2\20210706_1720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4" r="26160"/>
          <a:stretch/>
        </p:blipFill>
        <p:spPr bwMode="auto">
          <a:xfrm>
            <a:off x="6363777" y="966645"/>
            <a:ext cx="2745069" cy="57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Développements techniques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67703" y="1128708"/>
            <a:ext cx="6190247" cy="5868449"/>
          </a:xfrm>
        </p:spPr>
        <p:txBody>
          <a:bodyPr>
            <a:normAutofit lnSpcReduction="10000"/>
          </a:bodyPr>
          <a:lstStyle/>
          <a:p>
            <a:pPr lvl="0"/>
            <a:r>
              <a:rPr lang="fr-FR" dirty="0" smtClean="0"/>
              <a:t>Hall d’assemblage</a:t>
            </a:r>
          </a:p>
          <a:p>
            <a:pPr lvl="1"/>
            <a:r>
              <a:rPr lang="fr-FR" dirty="0" smtClean="0"/>
              <a:t>Connexion/déconnexion </a:t>
            </a:r>
            <a:r>
              <a:rPr lang="fr-FR" dirty="0"/>
              <a:t>des </a:t>
            </a:r>
            <a:r>
              <a:rPr lang="fr-FR" dirty="0" smtClean="0"/>
              <a:t>C-Frames </a:t>
            </a:r>
            <a:r>
              <a:rPr lang="fr-FR" dirty="0"/>
              <a:t>au système de refroidissement </a:t>
            </a:r>
            <a:endParaRPr lang="fr-FR" dirty="0" smtClean="0"/>
          </a:p>
          <a:p>
            <a:pPr lvl="1"/>
            <a:r>
              <a:rPr lang="fr-FR" dirty="0" smtClean="0"/>
              <a:t>Installation </a:t>
            </a:r>
            <a:r>
              <a:rPr lang="fr-FR" dirty="0"/>
              <a:t>des FEB </a:t>
            </a:r>
            <a:r>
              <a:rPr lang="fr-FR" dirty="0" smtClean="0"/>
              <a:t>et </a:t>
            </a:r>
            <a:r>
              <a:rPr lang="fr-FR" dirty="0"/>
              <a:t>remplacement pour maintenance ;</a:t>
            </a:r>
          </a:p>
          <a:p>
            <a:pPr lvl="1"/>
            <a:r>
              <a:rPr lang="fr-FR" dirty="0"/>
              <a:t>Contrôle des températures.</a:t>
            </a:r>
          </a:p>
          <a:p>
            <a:r>
              <a:rPr lang="fr-FR" dirty="0"/>
              <a:t>Dans la </a:t>
            </a:r>
            <a:r>
              <a:rPr lang="fr-FR" dirty="0" smtClean="0"/>
              <a:t>caverne :</a:t>
            </a:r>
            <a:endParaRPr lang="fr-FR" dirty="0"/>
          </a:p>
          <a:p>
            <a:pPr lvl="1"/>
            <a:r>
              <a:rPr lang="fr-FR" dirty="0"/>
              <a:t>Connexion </a:t>
            </a:r>
            <a:r>
              <a:rPr lang="fr-FR" dirty="0" smtClean="0"/>
              <a:t>des </a:t>
            </a:r>
            <a:r>
              <a:rPr lang="fr-FR" dirty="0"/>
              <a:t>conduites aux C-Frames ;</a:t>
            </a:r>
          </a:p>
          <a:p>
            <a:pPr lvl="1"/>
            <a:r>
              <a:rPr lang="fr-FR" dirty="0"/>
              <a:t>Connexion </a:t>
            </a:r>
            <a:r>
              <a:rPr lang="fr-FR" dirty="0" smtClean="0"/>
              <a:t>des </a:t>
            </a:r>
            <a:r>
              <a:rPr lang="fr-FR" dirty="0"/>
              <a:t>conduites aux manifolds de distribution d’eau </a:t>
            </a:r>
            <a:r>
              <a:rPr lang="fr-FR" dirty="0" smtClean="0"/>
              <a:t>déminéralisée</a:t>
            </a:r>
            <a:endParaRPr lang="fr-FR" dirty="0"/>
          </a:p>
          <a:p>
            <a:pPr lvl="1"/>
            <a:r>
              <a:rPr lang="fr-FR" dirty="0"/>
              <a:t>Tests en pression du système de refroidissement </a:t>
            </a:r>
            <a:r>
              <a:rPr lang="fr-FR" dirty="0" smtClean="0"/>
              <a:t>et </a:t>
            </a:r>
            <a:r>
              <a:rPr lang="fr-FR" dirty="0"/>
              <a:t>maintenance ;</a:t>
            </a:r>
          </a:p>
          <a:p>
            <a:pPr lvl="1"/>
            <a:r>
              <a:rPr lang="fr-FR" dirty="0"/>
              <a:t>Contrôle des températures ;</a:t>
            </a:r>
          </a:p>
          <a:p>
            <a:pPr lvl="1"/>
            <a:r>
              <a:rPr lang="fr-FR" dirty="0"/>
              <a:t>Démontage/montage de FEB</a:t>
            </a:r>
            <a:r>
              <a:rPr lang="fr-FR" dirty="0" smtClean="0"/>
              <a:t>.</a:t>
            </a:r>
          </a:p>
          <a:p>
            <a:r>
              <a:rPr lang="fr-FR" dirty="0"/>
              <a:t>M</a:t>
            </a:r>
            <a:r>
              <a:rPr lang="fr-FR" dirty="0" smtClean="0"/>
              <a:t>aintenance </a:t>
            </a:r>
            <a:r>
              <a:rPr lang="fr-FR" dirty="0"/>
              <a:t>des FEB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28091" y="6060138"/>
            <a:ext cx="168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de refroidissement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V="1">
            <a:off x="5472391" y="2780908"/>
            <a:ext cx="2955172" cy="32792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10" idx="0"/>
          </p:cNvCxnSpPr>
          <p:nvPr/>
        </p:nvCxnSpPr>
        <p:spPr>
          <a:xfrm flipV="1">
            <a:off x="5472391" y="5303405"/>
            <a:ext cx="2955172" cy="756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7" y="7070"/>
            <a:ext cx="51435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0865" y="2179040"/>
            <a:ext cx="5143500" cy="181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Planning, chemin </a:t>
            </a:r>
            <a:r>
              <a:rPr lang="fr-FR" dirty="0" smtClean="0"/>
              <a:t>c</a:t>
            </a:r>
            <a:r>
              <a:rPr lang="fr-FR" dirty="0" smtClean="0">
                <a:solidFill>
                  <a:schemeClr val="bg1"/>
                </a:solidFill>
              </a:rPr>
              <a:t>ritique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bg1"/>
                </a:solidFill>
              </a:rPr>
              <a:t>et jalons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" y="2179040"/>
            <a:ext cx="9161733" cy="19216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Connecteur droit 2"/>
          <p:cNvCxnSpPr/>
          <p:nvPr/>
        </p:nvCxnSpPr>
        <p:spPr>
          <a:xfrm>
            <a:off x="4345757" y="1998482"/>
            <a:ext cx="0" cy="287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870462" y="5054216"/>
            <a:ext cx="197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Fermeture caverne</a:t>
            </a:r>
          </a:p>
          <a:p>
            <a:r>
              <a:rPr lang="fr-FR" dirty="0" smtClean="0"/>
              <a:t>Repoussée de ~4 s (</a:t>
            </a:r>
            <a:r>
              <a:rPr lang="fr-FR" dirty="0" err="1" smtClean="0"/>
              <a:t>pb</a:t>
            </a:r>
            <a:r>
              <a:rPr lang="fr-FR" dirty="0" smtClean="0"/>
              <a:t> LHC)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592425" y="1998482"/>
            <a:ext cx="0" cy="287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 droite 8"/>
          <p:cNvSpPr/>
          <p:nvPr/>
        </p:nvSpPr>
        <p:spPr>
          <a:xfrm>
            <a:off x="4345757" y="2762054"/>
            <a:ext cx="226243" cy="150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5678082" y="1998482"/>
            <a:ext cx="0" cy="287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40664" y="5054216"/>
            <a:ext cx="161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Début prise de données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5679556" y="4502024"/>
            <a:ext cx="226243" cy="1508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05799" y="4392772"/>
            <a:ext cx="525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8482360" y="1998482"/>
            <a:ext cx="0" cy="28751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336274" y="5034544"/>
            <a:ext cx="82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EYETS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573292" y="5916444"/>
            <a:ext cx="1561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Alignement et fermeture T3 17/11/21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90501" y="1175830"/>
            <a:ext cx="9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A- </a:t>
            </a:r>
            <a:r>
              <a:rPr lang="fr-FR" dirty="0" err="1" smtClean="0">
                <a:solidFill>
                  <a:srgbClr val="FFFF00"/>
                </a:solidFill>
              </a:rPr>
              <a:t>side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305628" y="1175830"/>
            <a:ext cx="94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C</a:t>
            </a:r>
            <a:r>
              <a:rPr lang="fr-FR" dirty="0" smtClean="0">
                <a:solidFill>
                  <a:srgbClr val="FFFF00"/>
                </a:solidFill>
              </a:rPr>
              <a:t>- </a:t>
            </a:r>
            <a:r>
              <a:rPr lang="fr-FR" dirty="0" err="1" smtClean="0">
                <a:solidFill>
                  <a:srgbClr val="FFFF00"/>
                </a:solidFill>
              </a:rPr>
              <a:t>side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53226" y="1691410"/>
            <a:ext cx="133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Beam</a:t>
            </a:r>
            <a:r>
              <a:rPr lang="fr-FR" dirty="0" smtClean="0">
                <a:solidFill>
                  <a:srgbClr val="FFFF00"/>
                </a:solidFill>
              </a:rPr>
              <a:t> pipe</a:t>
            </a:r>
            <a:endParaRPr lang="fr-FR" dirty="0">
              <a:solidFill>
                <a:srgbClr val="FFFF00"/>
              </a:solidFill>
            </a:endParaRPr>
          </a:p>
        </p:txBody>
      </p:sp>
      <p:cxnSp>
        <p:nvCxnSpPr>
          <p:cNvPr id="26" name="Connecteur droit avec flèche 25"/>
          <p:cNvCxnSpPr>
            <a:stCxn id="25" idx="2"/>
          </p:cNvCxnSpPr>
          <p:nvPr/>
        </p:nvCxnSpPr>
        <p:spPr>
          <a:xfrm flipH="1">
            <a:off x="5438274" y="2060742"/>
            <a:ext cx="1083355" cy="85214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 smtClean="0"/>
              <a:t>Demandes de ressources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628650" y="1168114"/>
            <a:ext cx="7886700" cy="4921601"/>
          </a:xfrm>
        </p:spPr>
        <p:txBody>
          <a:bodyPr>
            <a:noAutofit/>
          </a:bodyPr>
          <a:lstStyle/>
          <a:p>
            <a:r>
              <a:rPr lang="fr-FR" i="1" dirty="0" smtClean="0"/>
              <a:t>Electronique</a:t>
            </a:r>
          </a:p>
          <a:p>
            <a:endParaRPr lang="fr-FR" i="1" dirty="0"/>
          </a:p>
          <a:p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r>
              <a:rPr lang="fr-FR" i="1" dirty="0" smtClean="0"/>
              <a:t>Mécanique</a:t>
            </a:r>
          </a:p>
          <a:p>
            <a:endParaRPr lang="fr-FR" i="1" dirty="0" smtClean="0"/>
          </a:p>
          <a:p>
            <a:endParaRPr lang="fr-FR" i="1" dirty="0"/>
          </a:p>
          <a:p>
            <a:endParaRPr lang="fr-FR" i="1" dirty="0" smtClean="0"/>
          </a:p>
          <a:p>
            <a:r>
              <a:rPr lang="fr-FR" i="1" dirty="0" smtClean="0"/>
              <a:t>Locaux</a:t>
            </a:r>
          </a:p>
          <a:p>
            <a:pPr lvl="1"/>
            <a:r>
              <a:rPr lang="fr-FR" i="1" dirty="0" smtClean="0"/>
              <a:t>½ salle ALICE/LHCb: banc de tests, maintenance FEB</a:t>
            </a: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17573"/>
              </p:ext>
            </p:extLst>
          </p:nvPr>
        </p:nvGraphicFramePr>
        <p:xfrm>
          <a:off x="1380142" y="1580577"/>
          <a:ext cx="638371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29"/>
                <a:gridCol w="1595929"/>
                <a:gridCol w="1595929"/>
                <a:gridCol w="1595929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RH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fr-FR" baseline="0" dirty="0" smtClean="0"/>
                        <a:t>JUIN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JUILLET -</a:t>
                      </a:r>
                      <a:r>
                        <a:rPr lang="fr-FR" baseline="0" dirty="0" smtClean="0"/>
                        <a:t> DECEMBRE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2023 – 2027? (décembre –mars)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Magali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à 20 %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AI (Christian</a:t>
                      </a:r>
                      <a:r>
                        <a:rPr lang="fr-FR" baseline="0" dirty="0" smtClean="0"/>
                        <a:t> ?)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10% ETP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45695"/>
              </p:ext>
            </p:extLst>
          </p:nvPr>
        </p:nvGraphicFramePr>
        <p:xfrm>
          <a:off x="1380142" y="3665471"/>
          <a:ext cx="638371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929"/>
                <a:gridCol w="1595929"/>
                <a:gridCol w="1595929"/>
                <a:gridCol w="1595929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RH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→ </a:t>
                      </a:r>
                      <a:r>
                        <a:rPr lang="fr-FR" baseline="0" dirty="0" smtClean="0"/>
                        <a:t>JUILLET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AOUT -</a:t>
                      </a:r>
                      <a:r>
                        <a:rPr lang="fr-FR" baseline="0" dirty="0" smtClean="0"/>
                        <a:t> DECEMBRE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2023 – 2027? (décembre –mars)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Christophe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Cyrille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10% ETP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5% ETP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?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3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19EE6AB0FEE47A06ADE2D64326A2C" ma:contentTypeVersion="11" ma:contentTypeDescription="Crée un document." ma:contentTypeScope="" ma:versionID="12877a6c12ed6f9d843238c46063b02e">
  <xsd:schema xmlns:xsd="http://www.w3.org/2001/XMLSchema" xmlns:xs="http://www.w3.org/2001/XMLSchema" xmlns:p="http://schemas.microsoft.com/office/2006/metadata/properties" xmlns:ns3="40d28d27-aef0-4b79-9a60-30d5425488ed" targetNamespace="http://schemas.microsoft.com/office/2006/metadata/properties" ma:root="true" ma:fieldsID="ac02ff90299910518099620e28e70042" ns3:_="">
    <xsd:import namespace="40d28d27-aef0-4b79-9a60-30d542548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28d27-aef0-4b79-9a60-30d542548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D0C0-4BF8-4503-86D7-EB41E20134C5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40d28d27-aef0-4b79-9a60-30d5425488ed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6B4AB8B-A745-4576-8D65-F98035ECE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7A9DE-CB96-4708-901C-17D4CA055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28d27-aef0-4b79-9a60-30d542548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15804</TotalTime>
  <Words>372</Words>
  <Application>Microsoft Office PowerPoint</Application>
  <PresentationFormat>Affichage à l'écran (4:3)</PresentationFormat>
  <Paragraphs>142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High Tower Text</vt:lpstr>
      <vt:lpstr>Times New Roman</vt:lpstr>
      <vt:lpstr>Wingdings</vt:lpstr>
      <vt:lpstr>Thème Office</vt:lpstr>
      <vt:lpstr>Présentation PowerPoint</vt:lpstr>
      <vt:lpstr>Contexte et enjeux scientifique</vt:lpstr>
      <vt:lpstr>Organisation de l’AT</vt:lpstr>
      <vt:lpstr>Développements techniques</vt:lpstr>
      <vt:lpstr>Développements techniques</vt:lpstr>
      <vt:lpstr>Planning, chemin critique et jalons</vt:lpstr>
      <vt:lpstr>Demandes de ressources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Laboratoire de Physique de Clermont PLUS</dc:title>
  <dc:creator>Nicolas Pillet</dc:creator>
  <cp:lastModifiedBy>Pascal Perret</cp:lastModifiedBy>
  <cp:revision>467</cp:revision>
  <cp:lastPrinted>2017-12-15T13:54:25Z</cp:lastPrinted>
  <dcterms:created xsi:type="dcterms:W3CDTF">2017-01-05T14:05:29Z</dcterms:created>
  <dcterms:modified xsi:type="dcterms:W3CDTF">2021-11-20T17:29:19Z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0x01010025319EE6AB0FEE47A06ADE2D64326A2C</vt:lpwstr>
  </property>
</Properties>
</file>