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72" r:id="rId4"/>
  </p:sldMasterIdLst>
  <p:notesMasterIdLst>
    <p:notesMasterId r:id="rId14"/>
  </p:notesMasterIdLst>
  <p:sldIdLst>
    <p:sldId id="289" r:id="rId5"/>
    <p:sldId id="307" r:id="rId6"/>
    <p:sldId id="311" r:id="rId7"/>
    <p:sldId id="308" r:id="rId8"/>
    <p:sldId id="312" r:id="rId9"/>
    <p:sldId id="309" r:id="rId10"/>
    <p:sldId id="310" r:id="rId11"/>
    <p:sldId id="313" r:id="rId12"/>
    <p:sldId id="314" r:id="rId13"/>
  </p:sldIdLst>
  <p:sldSz cx="9144000" cy="6858000" type="screen4x3"/>
  <p:notesSz cx="68119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erre-Etienne Vert" initials="pEv" lastIdx="91" clrIdx="0"/>
  <p:cmAuthor id="1" name="Utilisateur Windows" initials="UW" lastIdx="1" clrIdx="1">
    <p:extLst>
      <p:ext uri="{19B8F6BF-5375-455C-9EA6-DF929625EA0E}">
        <p15:presenceInfo xmlns:p15="http://schemas.microsoft.com/office/powerpoint/2012/main" userId="Utilisateur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5A11"/>
    <a:srgbClr val="C55A11"/>
    <a:srgbClr val="2F5597"/>
    <a:srgbClr val="0E8DA5"/>
    <a:srgbClr val="E6E5EA"/>
    <a:srgbClr val="4CBBD8"/>
    <a:srgbClr val="2684BE"/>
    <a:srgbClr val="D1EFFC"/>
    <a:srgbClr val="5BC6F1"/>
    <a:srgbClr val="D4F1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225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013BA-0776-42F6-8194-000C08407107}" type="datetimeFigureOut">
              <a:rPr lang="fr-FR" smtClean="0"/>
              <a:pPr/>
              <a:t>16/11/2021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9988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1197" y="4784835"/>
            <a:ext cx="544957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BAAAB-25E7-4182-A39B-5C953D8AE4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04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PAnAR - 25/11/2021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D7E7-EB1A-478A-88D8-166061B4BF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803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PAnAR - 25/11/2021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D7E7-EB1A-478A-88D8-166061B4BF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374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PAnAR - 25/11/2021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D7E7-EB1A-478A-88D8-166061B4BF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48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36" y="185738"/>
            <a:ext cx="7886700" cy="490218"/>
          </a:xfrm>
        </p:spPr>
        <p:txBody>
          <a:bodyPr>
            <a:noAutofit/>
          </a:bodyPr>
          <a:lstStyle>
            <a:lvl1pPr>
              <a:defRPr sz="400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PAnAR - 25/11/2021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D7E7-EB1A-478A-88D8-166061B4BF4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855344"/>
            <a:ext cx="9144000" cy="103188"/>
          </a:xfrm>
          <a:prstGeom prst="rect">
            <a:avLst/>
          </a:prstGeom>
          <a:solidFill>
            <a:srgbClr val="E751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986" y="68261"/>
            <a:ext cx="2237014" cy="114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3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PAnAR - 25/11/2021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D7E7-EB1A-478A-88D8-166061B4BF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928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PAnAR - 25/11/2021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 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D7E7-EB1A-478A-88D8-166061B4BF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5728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PAnAR - 25/11/2021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 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D7E7-EB1A-478A-88D8-166061B4BF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16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PAnAR - 25/11/2021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 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D7E7-EB1A-478A-88D8-166061B4BF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926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PAnAR - 25/11/2021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 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D7E7-EB1A-478A-88D8-166061B4BF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468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PAnAR - 25/11/2021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 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D7E7-EB1A-478A-88D8-166061B4BF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804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PAnAR - 25/11/2021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 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D7E7-EB1A-478A-88D8-166061B4BF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651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PAnAR - 25/11/2021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8D7E7-EB1A-478A-88D8-166061B4BF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21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6488975"/>
            <a:ext cx="6858000" cy="369027"/>
          </a:xfrm>
        </p:spPr>
        <p:txBody>
          <a:bodyPr>
            <a:normAutofit/>
          </a:bodyPr>
          <a:lstStyle/>
          <a:p>
            <a:r>
              <a:rPr lang="fr-FR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PAnAR</a:t>
            </a:r>
            <a:r>
              <a:rPr lang="fr-FR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2021 - 25/11/2021</a:t>
            </a:r>
            <a:endParaRPr lang="fr-FR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clermont-universite.fr/sites/www/squelettes/tpl/img/common/visu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971" y="4830961"/>
            <a:ext cx="1738313" cy="10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7" t="20164" r="13391" b="20939"/>
          <a:stretch/>
        </p:blipFill>
        <p:spPr>
          <a:xfrm>
            <a:off x="1822666" y="239340"/>
            <a:ext cx="5302293" cy="2203151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0" y="2753759"/>
            <a:ext cx="9144000" cy="1107996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>
                <a:solidFill>
                  <a:srgbClr val="0E8DA5"/>
                </a:solidFill>
                <a:latin typeface="High Tower Text" panose="02040502050506030303" pitchFamily="18" charset="0"/>
              </a:rPr>
              <a:t>ALICE Muon ID</a:t>
            </a:r>
            <a:endParaRPr lang="fr-FR" sz="6600" dirty="0">
              <a:solidFill>
                <a:srgbClr val="0E8DA5"/>
              </a:solidFill>
              <a:latin typeface="High Tower Text" panose="02040502050506030303" pitchFamily="18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5" y="4830961"/>
            <a:ext cx="2194564" cy="12192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685647"/>
            <a:ext cx="9144000" cy="103188"/>
          </a:xfrm>
          <a:prstGeom prst="rect">
            <a:avLst/>
          </a:prstGeom>
          <a:solidFill>
            <a:srgbClr val="E751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0" y="3838881"/>
            <a:ext cx="9144000" cy="103188"/>
          </a:xfrm>
          <a:prstGeom prst="rect">
            <a:avLst/>
          </a:prstGeom>
          <a:solidFill>
            <a:srgbClr val="E751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335858" y="3983035"/>
            <a:ext cx="4275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R</a:t>
            </a:r>
            <a:r>
              <a:rPr lang="fr-FR" i="1" dirty="0" smtClean="0"/>
              <a:t>esponsable scientifique: Pascal Dupieux</a:t>
            </a:r>
          </a:p>
          <a:p>
            <a:pPr algn="ctr"/>
            <a:r>
              <a:rPr lang="fr-FR" i="1" dirty="0"/>
              <a:t>R</a:t>
            </a:r>
            <a:r>
              <a:rPr lang="fr-FR" i="1" dirty="0" smtClean="0"/>
              <a:t>esponsable technique: Patrick </a:t>
            </a:r>
            <a:r>
              <a:rPr lang="fr-FR" i="1" dirty="0" err="1" smtClean="0"/>
              <a:t>Lafarguette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65180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159" y="6463284"/>
            <a:ext cx="2057400" cy="365125"/>
          </a:xfrm>
        </p:spPr>
        <p:txBody>
          <a:bodyPr/>
          <a:lstStyle/>
          <a:p>
            <a:r>
              <a:rPr lang="fr-FR" dirty="0" err="1" smtClean="0"/>
              <a:t>PAnAR</a:t>
            </a:r>
            <a:r>
              <a:rPr lang="fr-FR" dirty="0" smtClean="0"/>
              <a:t> - 25/11/2021</a:t>
            </a:r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9159" y="185738"/>
            <a:ext cx="7886700" cy="490218"/>
          </a:xfrm>
        </p:spPr>
        <p:txBody>
          <a:bodyPr/>
          <a:lstStyle/>
          <a:p>
            <a:r>
              <a:rPr lang="fr-FR" dirty="0" smtClean="0"/>
              <a:t>Contexte et enjeux scientifique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92981" y="1304016"/>
            <a:ext cx="8110330" cy="1612336"/>
          </a:xfrm>
        </p:spPr>
        <p:txBody>
          <a:bodyPr>
            <a:normAutofit lnSpcReduction="10000"/>
          </a:bodyPr>
          <a:lstStyle/>
          <a:p>
            <a:r>
              <a:rPr lang="fr-FR" i="1" dirty="0"/>
              <a:t>L’objectif du </a:t>
            </a:r>
            <a:r>
              <a:rPr lang="fr-FR" i="1" dirty="0" smtClean="0"/>
              <a:t>Muon ID (MID) est </a:t>
            </a:r>
            <a:r>
              <a:rPr lang="fr-FR" i="1" dirty="0"/>
              <a:t>d’</a:t>
            </a:r>
            <a:r>
              <a:rPr lang="fr-FR" i="1" dirty="0">
                <a:solidFill>
                  <a:schemeClr val="accent2">
                    <a:lumMod val="75000"/>
                  </a:schemeClr>
                </a:solidFill>
              </a:rPr>
              <a:t>identifier</a:t>
            </a:r>
            <a:r>
              <a:rPr lang="fr-FR" i="1" dirty="0"/>
              <a:t> les muons issus des collisions des faisceaux LHC. L’étude de la production de muons permet d’étudier les propriétés de la matière nucléaire produite dans </a:t>
            </a:r>
            <a:r>
              <a:rPr lang="fr-FR" i="1" dirty="0" smtClean="0"/>
              <a:t>les collisions. </a:t>
            </a:r>
            <a:endParaRPr lang="fr-FR" i="1" dirty="0"/>
          </a:p>
        </p:txBody>
      </p:sp>
      <p:grpSp>
        <p:nvGrpSpPr>
          <p:cNvPr id="2" name="Groupe 1"/>
          <p:cNvGrpSpPr/>
          <p:nvPr/>
        </p:nvGrpSpPr>
        <p:grpSpPr>
          <a:xfrm>
            <a:off x="737061" y="3061252"/>
            <a:ext cx="4447190" cy="3131906"/>
            <a:chOff x="1890000" y="2730960"/>
            <a:chExt cx="5128560" cy="3716640"/>
          </a:xfrm>
        </p:grpSpPr>
        <p:pic>
          <p:nvPicPr>
            <p:cNvPr id="10" name="Image 9"/>
            <p:cNvPicPr/>
            <p:nvPr/>
          </p:nvPicPr>
          <p:blipFill>
            <a:blip r:embed="rId2"/>
            <a:stretch/>
          </p:blipFill>
          <p:spPr>
            <a:xfrm>
              <a:off x="1890000" y="2730960"/>
              <a:ext cx="5128560" cy="3716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CustomShape 5"/>
            <p:cNvSpPr/>
            <p:nvPr/>
          </p:nvSpPr>
          <p:spPr>
            <a:xfrm>
              <a:off x="5450400" y="3510720"/>
              <a:ext cx="1457280" cy="2610000"/>
            </a:xfrm>
            <a:prstGeom prst="ellipse">
              <a:avLst/>
            </a:prstGeom>
            <a:noFill/>
            <a:ln w="38160">
              <a:solidFill>
                <a:srgbClr val="BE3F3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" name="Rectangle 2"/>
          <p:cNvSpPr/>
          <p:nvPr/>
        </p:nvSpPr>
        <p:spPr>
          <a:xfrm>
            <a:off x="5184251" y="3063693"/>
            <a:ext cx="37763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MID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i="1" spc="-1" dirty="0" smtClean="0">
                <a:solidFill>
                  <a:srgbClr val="2F5597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Collab. LPC, </a:t>
            </a:r>
            <a:r>
              <a:rPr lang="en-US" i="1" spc="-1" dirty="0" err="1" smtClean="0">
                <a:solidFill>
                  <a:srgbClr val="2F5597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Subatech</a:t>
            </a:r>
            <a:r>
              <a:rPr lang="en-US" i="1" spc="-1" dirty="0" smtClean="0">
                <a:solidFill>
                  <a:srgbClr val="2F5597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, INFN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Surface de </a:t>
            </a:r>
            <a:r>
              <a:rPr lang="en-US" i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détection</a:t>
            </a:r>
            <a:r>
              <a:rPr lang="en-US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~ </a:t>
            </a:r>
            <a:r>
              <a:rPr lang="en-US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150 m</a:t>
            </a:r>
            <a:r>
              <a:rPr lang="en-US" i="1" spc="-1" baseline="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2</a:t>
            </a:r>
            <a:r>
              <a:rPr lang="en-US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endParaRPr lang="en-US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72 Resistive Plate Chambers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21k </a:t>
            </a:r>
            <a:r>
              <a:rPr lang="en-US" i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canaux</a:t>
            </a:r>
            <a:r>
              <a:rPr lang="en-US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de lecture (“strips”)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2384 </a:t>
            </a:r>
            <a:r>
              <a:rPr lang="en-US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c</a:t>
            </a:r>
            <a:r>
              <a:rPr lang="en-US" i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artes</a:t>
            </a:r>
            <a:r>
              <a:rPr lang="en-US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front-end FEERIC (LPC) </a:t>
            </a:r>
            <a:endParaRPr lang="en-US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pSp>
        <p:nvGrpSpPr>
          <p:cNvPr id="12" name="Groupe 11"/>
          <p:cNvGrpSpPr/>
          <p:nvPr/>
        </p:nvGrpSpPr>
        <p:grpSpPr bwMode="auto">
          <a:xfrm>
            <a:off x="5751026" y="5017273"/>
            <a:ext cx="2852285" cy="1097003"/>
            <a:chOff x="1158399" y="5004556"/>
            <a:chExt cx="3691772" cy="1482870"/>
          </a:xfrm>
        </p:grpSpPr>
        <p:pic>
          <p:nvPicPr>
            <p:cNvPr id="13" name="Image 12" descr="PreSerieF11-PRIME.JPG"/>
            <p:cNvPicPr>
              <a:picLocks noChangeAspect="1"/>
            </p:cNvPicPr>
            <p:nvPr/>
          </p:nvPicPr>
          <p:blipFill>
            <a:blip r:embed="rId3">
              <a:lum bright="10000" contrast="30000"/>
            </a:blip>
            <a:srcRect t="44432" b="9968"/>
            <a:stretch/>
          </p:blipFill>
          <p:spPr bwMode="auto">
            <a:xfrm rot="9982837">
              <a:off x="1158399" y="5004556"/>
              <a:ext cx="3648358" cy="1247681"/>
            </a:xfrm>
            <a:prstGeom prst="rect">
              <a:avLst/>
            </a:prstGeom>
          </p:spPr>
        </p:pic>
        <p:sp>
          <p:nvSpPr>
            <p:cNvPr id="14" name="ZoneTexte 16"/>
            <p:cNvSpPr>
              <a:spLocks/>
            </p:cNvSpPr>
            <p:nvPr/>
          </p:nvSpPr>
          <p:spPr bwMode="auto">
            <a:xfrm>
              <a:off x="3235042" y="6029787"/>
              <a:ext cx="1615129" cy="457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fr-FR" sz="1600" b="1" i="1" dirty="0" smtClean="0">
                  <a:solidFill>
                    <a:schemeClr val="bg1">
                      <a:lumMod val="50000"/>
                    </a:schemeClr>
                  </a:solidFill>
                </a:rPr>
                <a:t>Carte FEERIC</a:t>
              </a:r>
              <a:endParaRPr lang="fr-FR" sz="1600" b="1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810542" y="6487548"/>
            <a:ext cx="333458" cy="365125"/>
          </a:xfrm>
        </p:spPr>
        <p:txBody>
          <a:bodyPr/>
          <a:lstStyle/>
          <a:p>
            <a:r>
              <a:rPr lang="fr-FR" dirty="0" smtClean="0"/>
              <a:t>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450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159" y="6443815"/>
            <a:ext cx="2057400" cy="365125"/>
          </a:xfrm>
        </p:spPr>
        <p:txBody>
          <a:bodyPr/>
          <a:lstStyle/>
          <a:p>
            <a:r>
              <a:rPr lang="fr-FR" dirty="0" err="1" smtClean="0"/>
              <a:t>PAnAR</a:t>
            </a:r>
            <a:r>
              <a:rPr lang="fr-FR" dirty="0" smtClean="0"/>
              <a:t> - 25/11/2021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810542" y="6487548"/>
            <a:ext cx="333458" cy="365125"/>
          </a:xfrm>
        </p:spPr>
        <p:txBody>
          <a:bodyPr/>
          <a:lstStyle/>
          <a:p>
            <a:fld id="{4DD8D7E7-EB1A-478A-88D8-166061B4BF4D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9159" y="185738"/>
            <a:ext cx="7886700" cy="490218"/>
          </a:xfrm>
        </p:spPr>
        <p:txBody>
          <a:bodyPr/>
          <a:lstStyle/>
          <a:p>
            <a:r>
              <a:rPr lang="fr-FR" dirty="0" smtClean="0"/>
              <a:t>Organisation de l’AT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390110" y="1064395"/>
            <a:ext cx="8260909" cy="2772377"/>
          </a:xfrm>
        </p:spPr>
        <p:txBody>
          <a:bodyPr>
            <a:normAutofit fontScale="85000" lnSpcReduction="20000"/>
          </a:bodyPr>
          <a:lstStyle/>
          <a:p>
            <a:r>
              <a:rPr lang="fr-FR" i="1" dirty="0"/>
              <a:t>L’AT consiste à réaliser une </a:t>
            </a:r>
            <a:r>
              <a:rPr lang="fr-FR" i="1" dirty="0">
                <a:solidFill>
                  <a:schemeClr val="accent2">
                    <a:lumMod val="75000"/>
                  </a:schemeClr>
                </a:solidFill>
              </a:rPr>
              <a:t>distribution des seuils de </a:t>
            </a:r>
            <a:r>
              <a:rPr lang="fr-FR" i="1" dirty="0">
                <a:solidFill>
                  <a:srgbClr val="C55A11"/>
                </a:solidFill>
              </a:rPr>
              <a:t>discrimination</a:t>
            </a:r>
            <a:r>
              <a:rPr lang="fr-FR" i="1" dirty="0"/>
              <a:t> </a:t>
            </a:r>
            <a:r>
              <a:rPr lang="fr-FR" i="1" dirty="0" smtClean="0"/>
              <a:t>pour les </a:t>
            </a:r>
            <a:r>
              <a:rPr lang="fr-FR" i="1" dirty="0"/>
              <a:t>2384 cartes </a:t>
            </a:r>
            <a:r>
              <a:rPr lang="fr-FR" i="1" dirty="0" smtClean="0"/>
              <a:t>FEERIC</a:t>
            </a:r>
          </a:p>
          <a:p>
            <a:r>
              <a:rPr lang="fr-FR" i="1" dirty="0" smtClean="0"/>
              <a:t>Communication </a:t>
            </a:r>
            <a:r>
              <a:rPr lang="fr-FR" i="1" dirty="0"/>
              <a:t>sans fil basée sur le protocole </a:t>
            </a:r>
            <a:r>
              <a:rPr lang="fr-FR" i="1" dirty="0" err="1" smtClean="0">
                <a:solidFill>
                  <a:srgbClr val="BE5A11"/>
                </a:solidFill>
              </a:rPr>
              <a:t>WiFi</a:t>
            </a:r>
            <a:r>
              <a:rPr lang="fr-FR" i="1" dirty="0"/>
              <a:t> </a:t>
            </a:r>
            <a:r>
              <a:rPr lang="fr-FR" i="1" dirty="0" smtClean="0"/>
              <a:t>entre </a:t>
            </a:r>
            <a:r>
              <a:rPr lang="fr-FR" i="1" dirty="0" err="1" smtClean="0"/>
              <a:t>controller</a:t>
            </a:r>
            <a:r>
              <a:rPr lang="fr-FR" i="1" dirty="0" smtClean="0"/>
              <a:t> et </a:t>
            </a:r>
            <a:r>
              <a:rPr lang="fr-FR" i="1" dirty="0" err="1" smtClean="0"/>
              <a:t>node</a:t>
            </a:r>
            <a:r>
              <a:rPr lang="fr-FR" i="1" dirty="0"/>
              <a:t> (x2 </a:t>
            </a:r>
            <a:r>
              <a:rPr lang="fr-FR" i="1" dirty="0" err="1"/>
              <a:t>controllers</a:t>
            </a:r>
            <a:r>
              <a:rPr lang="fr-FR" i="1" dirty="0"/>
              <a:t> et x24 </a:t>
            </a:r>
            <a:r>
              <a:rPr lang="fr-FR" i="1" dirty="0" err="1" smtClean="0"/>
              <a:t>nodes</a:t>
            </a:r>
            <a:r>
              <a:rPr lang="fr-FR" i="1" dirty="0" smtClean="0"/>
              <a:t>) </a:t>
            </a:r>
          </a:p>
          <a:p>
            <a:pPr marL="1828800" lvl="4" indent="0">
              <a:buNone/>
            </a:pPr>
            <a:r>
              <a:rPr lang="fr-FR" sz="2800" i="1" dirty="0"/>
              <a:t>=&gt; </a:t>
            </a:r>
            <a:r>
              <a:rPr lang="fr-FR" sz="2800" i="1" dirty="0">
                <a:solidFill>
                  <a:srgbClr val="BE5A11"/>
                </a:solidFill>
              </a:rPr>
              <a:t>Projet </a:t>
            </a:r>
            <a:r>
              <a:rPr lang="fr-FR" sz="2800" i="1" dirty="0" smtClean="0">
                <a:solidFill>
                  <a:srgbClr val="BE5A11"/>
                </a:solidFill>
              </a:rPr>
              <a:t>AWETH</a:t>
            </a:r>
            <a:endParaRPr lang="fr-FR" sz="2800" i="1" dirty="0">
              <a:solidFill>
                <a:srgbClr val="BE5A11"/>
              </a:solidFill>
            </a:endParaRPr>
          </a:p>
          <a:p>
            <a:pPr marL="0" indent="0">
              <a:buNone/>
            </a:pPr>
            <a:r>
              <a:rPr lang="fr-FR" i="1" dirty="0"/>
              <a:t>	</a:t>
            </a:r>
            <a:r>
              <a:rPr lang="fr-FR" i="1" dirty="0" smtClean="0"/>
              <a:t>	=&gt; accord de CERN/IT</a:t>
            </a:r>
          </a:p>
          <a:p>
            <a:r>
              <a:rPr lang="fr-FR" i="1" dirty="0" smtClean="0"/>
              <a:t> Remplacer </a:t>
            </a:r>
            <a:r>
              <a:rPr lang="fr-FR" i="1" dirty="0"/>
              <a:t>l’existant, développé par le LPC, basé sur le protocole </a:t>
            </a:r>
            <a:r>
              <a:rPr lang="fr-FR" i="1" dirty="0" err="1"/>
              <a:t>XBee</a:t>
            </a:r>
            <a:r>
              <a:rPr lang="fr-FR" i="1" dirty="0"/>
              <a:t> </a:t>
            </a:r>
            <a:r>
              <a:rPr lang="fr-FR" i="1" dirty="0" smtClean="0"/>
              <a:t>=&gt; bande passante </a:t>
            </a:r>
            <a:r>
              <a:rPr lang="fr-FR" i="1" dirty="0" smtClean="0">
                <a:solidFill>
                  <a:srgbClr val="2F5597"/>
                </a:solidFill>
              </a:rPr>
              <a:t>~1/20</a:t>
            </a:r>
            <a:r>
              <a:rPr lang="fr-FR" i="1" dirty="0" smtClean="0"/>
              <a:t> vs. </a:t>
            </a:r>
            <a:r>
              <a:rPr lang="fr-FR" i="1" dirty="0" err="1" smtClean="0"/>
              <a:t>WiFi</a:t>
            </a:r>
            <a:r>
              <a:rPr lang="fr-FR" i="1" dirty="0" smtClean="0"/>
              <a:t> </a:t>
            </a:r>
            <a:endParaRPr lang="fr-FR" i="1" dirty="0">
              <a:solidFill>
                <a:srgbClr val="2F5597"/>
              </a:solidFill>
            </a:endParaRPr>
          </a:p>
          <a:p>
            <a:pPr marL="0" indent="0">
              <a:buNone/>
            </a:pPr>
            <a:endParaRPr lang="fr-FR" i="1" dirty="0"/>
          </a:p>
          <a:p>
            <a:endParaRPr lang="fr-FR" i="1" dirty="0"/>
          </a:p>
        </p:txBody>
      </p:sp>
      <p:pic>
        <p:nvPicPr>
          <p:cNvPr id="9" name="Imag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329" y="3999528"/>
            <a:ext cx="6150831" cy="2539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040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159" y="6461136"/>
            <a:ext cx="2057400" cy="365125"/>
          </a:xfrm>
        </p:spPr>
        <p:txBody>
          <a:bodyPr/>
          <a:lstStyle/>
          <a:p>
            <a:r>
              <a:rPr lang="fr-FR" dirty="0" err="1" smtClean="0"/>
              <a:t>PAnAR</a:t>
            </a:r>
            <a:r>
              <a:rPr lang="fr-FR" dirty="0" smtClean="0"/>
              <a:t> - 25/11/2021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831128" y="6469723"/>
            <a:ext cx="285750" cy="365125"/>
          </a:xfrm>
        </p:spPr>
        <p:txBody>
          <a:bodyPr/>
          <a:lstStyle/>
          <a:p>
            <a:fld id="{4DD8D7E7-EB1A-478A-88D8-166061B4BF4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9159" y="185738"/>
            <a:ext cx="7886700" cy="490218"/>
          </a:xfrm>
        </p:spPr>
        <p:txBody>
          <a:bodyPr/>
          <a:lstStyle/>
          <a:p>
            <a:r>
              <a:rPr lang="fr-FR" dirty="0" smtClean="0"/>
              <a:t>Développements techniques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77472" y="1154891"/>
            <a:ext cx="6373456" cy="1818898"/>
          </a:xfrm>
        </p:spPr>
        <p:txBody>
          <a:bodyPr>
            <a:normAutofit/>
          </a:bodyPr>
          <a:lstStyle/>
          <a:p>
            <a:r>
              <a:rPr lang="fr-FR" i="1" dirty="0"/>
              <a:t>Le prototype des cartes </a:t>
            </a:r>
            <a:r>
              <a:rPr lang="fr-FR" i="1" dirty="0" smtClean="0"/>
              <a:t>AWETH est en production</a:t>
            </a:r>
          </a:p>
          <a:p>
            <a:r>
              <a:rPr lang="fr-FR" i="1" dirty="0" smtClean="0"/>
              <a:t>Les composants pour la production des cartes AWETH sont commandés</a:t>
            </a:r>
            <a:endParaRPr lang="fr-FR" i="1" dirty="0"/>
          </a:p>
        </p:txBody>
      </p:sp>
      <p:grpSp>
        <p:nvGrpSpPr>
          <p:cNvPr id="31" name="Groupe 30"/>
          <p:cNvGrpSpPr/>
          <p:nvPr/>
        </p:nvGrpSpPr>
        <p:grpSpPr>
          <a:xfrm>
            <a:off x="4626028" y="3228281"/>
            <a:ext cx="4049799" cy="3424004"/>
            <a:chOff x="245151" y="2878642"/>
            <a:chExt cx="4049799" cy="3424004"/>
          </a:xfrm>
        </p:grpSpPr>
        <p:pic>
          <p:nvPicPr>
            <p:cNvPr id="32" name="Image 31" descr="IMG_20190228_110447.jpg"/>
            <p:cNvPicPr>
              <a:picLocks noChangeAspect="1"/>
            </p:cNvPicPr>
            <p:nvPr/>
          </p:nvPicPr>
          <p:blipFill>
            <a:blip r:embed="rId2" cstate="print">
              <a:lum bright="20000" contrast="10000"/>
            </a:blip>
            <a:srcRect l="24153" t="13479" r="39172" b="18849"/>
            <a:stretch>
              <a:fillRect/>
            </a:stretch>
          </p:blipFill>
          <p:spPr>
            <a:xfrm>
              <a:off x="245151" y="2878642"/>
              <a:ext cx="4049799" cy="3424004"/>
            </a:xfrm>
            <a:prstGeom prst="rect">
              <a:avLst/>
            </a:prstGeom>
          </p:spPr>
        </p:pic>
        <p:sp>
          <p:nvSpPr>
            <p:cNvPr id="33" name="ZoneTexte 32"/>
            <p:cNvSpPr txBox="1"/>
            <p:nvPr/>
          </p:nvSpPr>
          <p:spPr>
            <a:xfrm>
              <a:off x="245151" y="4996486"/>
              <a:ext cx="1605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FFFF00"/>
                  </a:solidFill>
                </a:rPr>
                <a:t>ALICE cavern :</a:t>
              </a:r>
            </a:p>
            <a:p>
              <a:pPr algn="ctr"/>
              <a:r>
                <a:rPr lang="en-US" sz="1800" b="1" dirty="0" err="1" smtClean="0">
                  <a:solidFill>
                    <a:srgbClr val="FFFF00"/>
                  </a:solidFill>
                </a:rPr>
                <a:t>Xbee</a:t>
              </a:r>
              <a:r>
                <a:rPr lang="en-US" sz="1800" b="1" dirty="0" smtClean="0">
                  <a:solidFill>
                    <a:srgbClr val="FFFF00"/>
                  </a:solidFill>
                </a:rPr>
                <a:t> nodes</a:t>
              </a:r>
              <a:endParaRPr lang="en-US" sz="18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6650928" y="1198386"/>
            <a:ext cx="2272640" cy="1876257"/>
            <a:chOff x="4648173" y="2587859"/>
            <a:chExt cx="2272640" cy="1876257"/>
          </a:xfrm>
        </p:grpSpPr>
        <p:pic>
          <p:nvPicPr>
            <p:cNvPr id="40" name="Image 39" descr="IMG_0138.JPG"/>
            <p:cNvPicPr>
              <a:picLocks noChangeAspect="1"/>
            </p:cNvPicPr>
            <p:nvPr/>
          </p:nvPicPr>
          <p:blipFill rotWithShape="1">
            <a:blip r:embed="rId3" cstate="print"/>
            <a:srcRect b="19104"/>
            <a:stretch/>
          </p:blipFill>
          <p:spPr>
            <a:xfrm>
              <a:off x="4648173" y="2643016"/>
              <a:ext cx="2224648" cy="1821100"/>
            </a:xfrm>
            <a:prstGeom prst="rect">
              <a:avLst/>
            </a:prstGeom>
          </p:spPr>
        </p:pic>
        <p:sp>
          <p:nvSpPr>
            <p:cNvPr id="39" name="ZoneTexte 38"/>
            <p:cNvSpPr txBox="1"/>
            <p:nvPr/>
          </p:nvSpPr>
          <p:spPr>
            <a:xfrm>
              <a:off x="6076801" y="2587859"/>
              <a:ext cx="8440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FFFF00"/>
                  </a:solidFill>
                </a:rPr>
                <a:t>Carte </a:t>
              </a:r>
              <a:r>
                <a:rPr lang="en-US" sz="1800" b="1" dirty="0" err="1" smtClean="0">
                  <a:solidFill>
                    <a:srgbClr val="FFFF00"/>
                  </a:solidFill>
                </a:rPr>
                <a:t>Xbee</a:t>
              </a:r>
              <a:r>
                <a:rPr lang="en-US" sz="1800" b="1" dirty="0" smtClean="0">
                  <a:solidFill>
                    <a:srgbClr val="FFFF00"/>
                  </a:solidFill>
                </a:rPr>
                <a:t> </a:t>
              </a:r>
              <a:endParaRPr lang="en-US" sz="18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0" r="4734"/>
          <a:stretch/>
        </p:blipFill>
        <p:spPr>
          <a:xfrm>
            <a:off x="210064" y="3257730"/>
            <a:ext cx="3978876" cy="3003783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210064" y="3257730"/>
            <a:ext cx="1605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Carte AWETH</a:t>
            </a:r>
            <a:endParaRPr lang="en-US" sz="1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70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159" y="6444736"/>
            <a:ext cx="2057400" cy="365125"/>
          </a:xfrm>
        </p:spPr>
        <p:txBody>
          <a:bodyPr/>
          <a:lstStyle/>
          <a:p>
            <a:r>
              <a:rPr lang="fr-FR" dirty="0" err="1" smtClean="0"/>
              <a:t>PAnAR</a:t>
            </a:r>
            <a:r>
              <a:rPr lang="fr-FR" dirty="0" smtClean="0"/>
              <a:t> - 25/11/2021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849802" y="6492875"/>
            <a:ext cx="285750" cy="365125"/>
          </a:xfrm>
        </p:spPr>
        <p:txBody>
          <a:bodyPr/>
          <a:lstStyle/>
          <a:p>
            <a:fld id="{4DD8D7E7-EB1A-478A-88D8-166061B4BF4D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9159" y="185738"/>
            <a:ext cx="7886700" cy="490218"/>
          </a:xfrm>
        </p:spPr>
        <p:txBody>
          <a:bodyPr/>
          <a:lstStyle/>
          <a:p>
            <a:r>
              <a:rPr lang="fr-FR" dirty="0" smtClean="0"/>
              <a:t>Développements techniques (DCS)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02" b="44750"/>
          <a:stretch/>
        </p:blipFill>
        <p:spPr>
          <a:xfrm>
            <a:off x="380021" y="2396783"/>
            <a:ext cx="3857033" cy="396738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80021" y="1146664"/>
            <a:ext cx="3782819" cy="954107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 err="1"/>
              <a:t>WinCC</a:t>
            </a:r>
            <a:r>
              <a:rPr lang="en-US" sz="1400" b="1" dirty="0"/>
              <a:t>/PVSS User Interface ready </a:t>
            </a:r>
          </a:p>
          <a:p>
            <a:pPr marL="540000" indent="-180000">
              <a:buFont typeface="Wingdings" panose="05000000000000000000" pitchFamily="2" charset="2"/>
              <a:buChar char="§"/>
            </a:pPr>
            <a:r>
              <a:rPr lang="en-US" sz="1400" dirty="0"/>
              <a:t>DCS panels </a:t>
            </a:r>
          </a:p>
          <a:p>
            <a:pPr marL="540000" indent="-180000" algn="l">
              <a:buFont typeface="Wingdings" panose="05000000000000000000" pitchFamily="2" charset="2"/>
              <a:buChar char="§"/>
            </a:pPr>
            <a:r>
              <a:rPr lang="en-US" sz="1400" dirty="0" smtClean="0"/>
              <a:t>2384 </a:t>
            </a:r>
            <a:r>
              <a:rPr lang="en-US" sz="1400" dirty="0"/>
              <a:t>threshold values </a:t>
            </a:r>
          </a:p>
          <a:p>
            <a:pPr marL="540000" indent="-180000" algn="l">
              <a:buFont typeface="Wingdings" panose="05000000000000000000" pitchFamily="2" charset="2"/>
              <a:buChar char="§"/>
            </a:pPr>
            <a:r>
              <a:rPr lang="en-US" sz="1400" dirty="0" smtClean="0"/>
              <a:t>State </a:t>
            </a:r>
            <a:r>
              <a:rPr lang="en-US" sz="1400" dirty="0"/>
              <a:t>machine </a:t>
            </a:r>
            <a:r>
              <a:rPr lang="en-US" sz="1400" dirty="0" smtClean="0"/>
              <a:t>implemented</a:t>
            </a:r>
            <a:endParaRPr lang="fr-FR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4943967" y="1146664"/>
            <a:ext cx="3782819" cy="1169551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/>
              <a:t>Commands</a:t>
            </a:r>
            <a:endParaRPr lang="en-US" sz="1400" dirty="0"/>
          </a:p>
          <a:p>
            <a:pPr marL="540000" indent="-180000" algn="l">
              <a:buFont typeface="Wingdings" panose="05000000000000000000" pitchFamily="2" charset="2"/>
              <a:buChar char="§"/>
            </a:pPr>
            <a:r>
              <a:rPr lang="en-US" sz="1400" dirty="0"/>
              <a:t>Set threshold (single FEERIC board) </a:t>
            </a:r>
          </a:p>
          <a:p>
            <a:pPr marL="540000" indent="-180000" algn="l">
              <a:buFont typeface="Wingdings" panose="05000000000000000000" pitchFamily="2" charset="2"/>
              <a:buChar char="§"/>
            </a:pPr>
            <a:r>
              <a:rPr lang="en-US" sz="1400" dirty="0"/>
              <a:t>Set chamber (common) threshold</a:t>
            </a:r>
          </a:p>
          <a:p>
            <a:pPr marL="540000" indent="-180000" algn="l">
              <a:buFont typeface="Wingdings" panose="05000000000000000000" pitchFamily="2" charset="2"/>
              <a:buChar char="§"/>
            </a:pPr>
            <a:r>
              <a:rPr lang="en-US" sz="1400" dirty="0"/>
              <a:t>Set half-plane (common) threshold</a:t>
            </a:r>
          </a:p>
          <a:p>
            <a:pPr marL="540000" indent="-180000" algn="l">
              <a:buFont typeface="Wingdings" panose="05000000000000000000" pitchFamily="2" charset="2"/>
              <a:buChar char="§"/>
            </a:pPr>
            <a:r>
              <a:rPr lang="en-US" sz="1400" dirty="0"/>
              <a:t>Refresh</a:t>
            </a:r>
            <a:endParaRPr lang="fr-FR" sz="1400" dirty="0"/>
          </a:p>
        </p:txBody>
      </p:sp>
      <p:sp>
        <p:nvSpPr>
          <p:cNvPr id="11" name="ZoneTexte 10"/>
          <p:cNvSpPr txBox="1">
            <a:spLocks/>
          </p:cNvSpPr>
          <p:nvPr/>
        </p:nvSpPr>
        <p:spPr>
          <a:xfrm>
            <a:off x="4904785" y="3192870"/>
            <a:ext cx="3997887" cy="846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2" name="Image 11" descr="Capture.JPG"/>
          <p:cNvPicPr>
            <a:picLocks noChangeAspect="1"/>
          </p:cNvPicPr>
          <p:nvPr/>
        </p:nvPicPr>
        <p:blipFill>
          <a:blip r:embed="rId4" cstate="print"/>
          <a:srcRect l="12337" t="8630" r="2808" b="25077"/>
          <a:stretch>
            <a:fillRect/>
          </a:stretch>
        </p:blipFill>
        <p:spPr>
          <a:xfrm>
            <a:off x="4943967" y="4369525"/>
            <a:ext cx="3856408" cy="19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2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159" y="6435864"/>
            <a:ext cx="2057400" cy="365125"/>
          </a:xfrm>
        </p:spPr>
        <p:txBody>
          <a:bodyPr/>
          <a:lstStyle/>
          <a:p>
            <a:r>
              <a:rPr lang="fr-FR" dirty="0" err="1" smtClean="0"/>
              <a:t>PAnAR</a:t>
            </a:r>
            <a:r>
              <a:rPr lang="fr-FR" dirty="0" smtClean="0"/>
              <a:t> - 25/11/2021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857753" y="6492875"/>
            <a:ext cx="285750" cy="365125"/>
          </a:xfrm>
        </p:spPr>
        <p:txBody>
          <a:bodyPr/>
          <a:lstStyle/>
          <a:p>
            <a:fld id="{4DD8D7E7-EB1A-478A-88D8-166061B4BF4D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9159" y="185738"/>
            <a:ext cx="7886700" cy="490218"/>
          </a:xfrm>
        </p:spPr>
        <p:txBody>
          <a:bodyPr/>
          <a:lstStyle/>
          <a:p>
            <a:r>
              <a:rPr lang="fr-FR" dirty="0" smtClean="0"/>
              <a:t>Planning, chemin critique et jalons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4798"/>
            <a:ext cx="9144000" cy="136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35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159" y="6492875"/>
            <a:ext cx="2057400" cy="365125"/>
          </a:xfrm>
        </p:spPr>
        <p:txBody>
          <a:bodyPr/>
          <a:lstStyle/>
          <a:p>
            <a:r>
              <a:rPr lang="fr-FR" dirty="0" err="1" smtClean="0"/>
              <a:t>PAnAR</a:t>
            </a:r>
            <a:r>
              <a:rPr lang="fr-FR" dirty="0" smtClean="0"/>
              <a:t> - 25/11/2021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850299" y="6492874"/>
            <a:ext cx="293701" cy="365125"/>
          </a:xfrm>
        </p:spPr>
        <p:txBody>
          <a:bodyPr/>
          <a:lstStyle/>
          <a:p>
            <a:fld id="{4DD8D7E7-EB1A-478A-88D8-166061B4BF4D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9159" y="185738"/>
            <a:ext cx="7886700" cy="490218"/>
          </a:xfrm>
        </p:spPr>
        <p:txBody>
          <a:bodyPr/>
          <a:lstStyle/>
          <a:p>
            <a:r>
              <a:rPr lang="fr-FR" dirty="0" smtClean="0"/>
              <a:t>Demandes de ressources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982025"/>
              </p:ext>
            </p:extLst>
          </p:nvPr>
        </p:nvGraphicFramePr>
        <p:xfrm>
          <a:off x="763325" y="2162755"/>
          <a:ext cx="7855889" cy="34747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6241">
                  <a:extLst>
                    <a:ext uri="{9D8B030D-6E8A-4147-A177-3AD203B41FA5}">
                      <a16:colId xmlns:a16="http://schemas.microsoft.com/office/drawing/2014/main" val="3061912346"/>
                    </a:ext>
                  </a:extLst>
                </a:gridCol>
                <a:gridCol w="1222636">
                  <a:extLst>
                    <a:ext uri="{9D8B030D-6E8A-4147-A177-3AD203B41FA5}">
                      <a16:colId xmlns:a16="http://schemas.microsoft.com/office/drawing/2014/main" val="3009149768"/>
                    </a:ext>
                  </a:extLst>
                </a:gridCol>
                <a:gridCol w="1022109">
                  <a:extLst>
                    <a:ext uri="{9D8B030D-6E8A-4147-A177-3AD203B41FA5}">
                      <a16:colId xmlns:a16="http://schemas.microsoft.com/office/drawing/2014/main" val="1657526580"/>
                    </a:ext>
                  </a:extLst>
                </a:gridCol>
                <a:gridCol w="1534246">
                  <a:extLst>
                    <a:ext uri="{9D8B030D-6E8A-4147-A177-3AD203B41FA5}">
                      <a16:colId xmlns:a16="http://schemas.microsoft.com/office/drawing/2014/main" val="3959700388"/>
                    </a:ext>
                  </a:extLst>
                </a:gridCol>
                <a:gridCol w="822304">
                  <a:extLst>
                    <a:ext uri="{9D8B030D-6E8A-4147-A177-3AD203B41FA5}">
                      <a16:colId xmlns:a16="http://schemas.microsoft.com/office/drawing/2014/main" val="2778597037"/>
                    </a:ext>
                  </a:extLst>
                </a:gridCol>
                <a:gridCol w="715549">
                  <a:extLst>
                    <a:ext uri="{9D8B030D-6E8A-4147-A177-3AD203B41FA5}">
                      <a16:colId xmlns:a16="http://schemas.microsoft.com/office/drawing/2014/main" val="2867556350"/>
                    </a:ext>
                  </a:extLst>
                </a:gridCol>
                <a:gridCol w="511416">
                  <a:extLst>
                    <a:ext uri="{9D8B030D-6E8A-4147-A177-3AD203B41FA5}">
                      <a16:colId xmlns:a16="http://schemas.microsoft.com/office/drawing/2014/main" val="3751911333"/>
                    </a:ext>
                  </a:extLst>
                </a:gridCol>
                <a:gridCol w="1021388">
                  <a:extLst>
                    <a:ext uri="{9D8B030D-6E8A-4147-A177-3AD203B41FA5}">
                      <a16:colId xmlns:a16="http://schemas.microsoft.com/office/drawing/2014/main" val="1146012438"/>
                    </a:ext>
                  </a:extLst>
                </a:gridCol>
              </a:tblGrid>
              <a:tr h="6066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Tache</a:t>
                      </a:r>
                      <a:endParaRPr lang="fr-FR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Sous-tache</a:t>
                      </a:r>
                      <a:endParaRPr lang="fr-FR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Responsable</a:t>
                      </a:r>
                      <a:endParaRPr lang="fr-FR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Intervenants</a:t>
                      </a:r>
                      <a:endParaRPr lang="fr-FR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Date de début</a:t>
                      </a:r>
                      <a:endParaRPr lang="fr-FR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Date de fin</a:t>
                      </a:r>
                      <a:endParaRPr lang="fr-FR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Total ETP</a:t>
                      </a:r>
                      <a:endParaRPr lang="fr-FR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Dérive / commentaires</a:t>
                      </a:r>
                      <a:endParaRPr lang="fr-FR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852594"/>
                  </a:ext>
                </a:extLst>
              </a:tr>
              <a:tr h="6618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Cartes électroniques</a:t>
                      </a:r>
                      <a:endParaRPr lang="fr-FR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Prototype v1 (x2)</a:t>
                      </a:r>
                      <a:endParaRPr lang="fr-FR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F. Jouve</a:t>
                      </a:r>
                      <a:endParaRPr lang="fr-FR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M.L. Mercier (routage)</a:t>
                      </a:r>
                      <a:endParaRPr lang="fr-FR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C. Fayard (cablage)</a:t>
                      </a:r>
                      <a:endParaRPr lang="fr-FR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M. Bony (support)</a:t>
                      </a:r>
                      <a:endParaRPr lang="fr-FR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09/2021</a:t>
                      </a:r>
                      <a:endParaRPr lang="fr-FR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11/2021</a:t>
                      </a:r>
                      <a:endParaRPr lang="fr-FR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0,3</a:t>
                      </a:r>
                      <a:endParaRPr lang="fr-FR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Total ETP hors intervenants</a:t>
                      </a:r>
                      <a:endParaRPr lang="fr-FR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5909981"/>
                  </a:ext>
                </a:extLst>
              </a:tr>
              <a:tr h="6618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Cartes électroniques</a:t>
                      </a:r>
                      <a:endParaRPr lang="fr-FR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Prototype v2 (x2)</a:t>
                      </a:r>
                      <a:endParaRPr lang="fr-FR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F. Jouve</a:t>
                      </a:r>
                      <a:endParaRPr lang="fr-FR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M.L. Mercier (routage)</a:t>
                      </a:r>
                      <a:endParaRPr lang="fr-FR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C. Fayard (cablage)</a:t>
                      </a:r>
                      <a:endParaRPr lang="fr-FR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M. Bony (support)</a:t>
                      </a:r>
                      <a:endParaRPr lang="fr-FR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12/2021</a:t>
                      </a:r>
                      <a:endParaRPr lang="fr-FR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02/2022</a:t>
                      </a:r>
                      <a:endParaRPr lang="fr-FR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0,3</a:t>
                      </a:r>
                      <a:endParaRPr lang="fr-FR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Total ETP hors intervenants</a:t>
                      </a:r>
                      <a:endParaRPr lang="fr-FR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3583539"/>
                  </a:ext>
                </a:extLst>
              </a:tr>
              <a:tr h="6618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Cartes électroniques</a:t>
                      </a:r>
                      <a:endParaRPr lang="fr-FR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Production (x40) </a:t>
                      </a:r>
                      <a:endParaRPr lang="fr-FR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Installation</a:t>
                      </a:r>
                      <a:endParaRPr lang="fr-FR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F. Jouve</a:t>
                      </a:r>
                      <a:endParaRPr lang="fr-FR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M.L. Mercier (routage)</a:t>
                      </a:r>
                      <a:endParaRPr lang="fr-FR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C. Fayard (cablage)</a:t>
                      </a:r>
                      <a:endParaRPr lang="fr-FR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M. Bony (support)</a:t>
                      </a:r>
                      <a:endParaRPr lang="fr-FR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03/2022</a:t>
                      </a:r>
                      <a:endParaRPr lang="fr-FR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06/2022</a:t>
                      </a:r>
                      <a:endParaRPr lang="fr-FR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0,1</a:t>
                      </a:r>
                      <a:endParaRPr lang="fr-FR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Total ETP hors intervenants</a:t>
                      </a:r>
                      <a:endParaRPr lang="fr-FR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0515992"/>
                  </a:ext>
                </a:extLst>
              </a:tr>
              <a:tr h="441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Cartes électroniques</a:t>
                      </a:r>
                      <a:endParaRPr lang="fr-FR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Firmware</a:t>
                      </a:r>
                      <a:endParaRPr lang="fr-FR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P. Lafarguette</a:t>
                      </a:r>
                      <a:endParaRPr lang="fr-FR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11/2021</a:t>
                      </a:r>
                      <a:endParaRPr lang="fr-FR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06/2022</a:t>
                      </a:r>
                      <a:endParaRPr lang="fr-FR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0,5</a:t>
                      </a:r>
                      <a:endParaRPr lang="fr-FR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8969439"/>
                  </a:ext>
                </a:extLst>
              </a:tr>
              <a:tr h="441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DCS</a:t>
                      </a:r>
                      <a:endParaRPr lang="fr-FR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F. Jouve</a:t>
                      </a:r>
                      <a:endParaRPr lang="fr-FR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P. Lafarguette</a:t>
                      </a:r>
                      <a:endParaRPr lang="fr-FR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09/2021</a:t>
                      </a:r>
                      <a:endParaRPr lang="fr-FR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06/2022</a:t>
                      </a:r>
                      <a:endParaRPr lang="fr-FR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0,1</a:t>
                      </a:r>
                      <a:endParaRPr lang="fr-FR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0,1</a:t>
                      </a:r>
                      <a:endParaRPr lang="fr-FR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8255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936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159" y="6426869"/>
            <a:ext cx="2057400" cy="365125"/>
          </a:xfrm>
        </p:spPr>
        <p:txBody>
          <a:bodyPr/>
          <a:lstStyle/>
          <a:p>
            <a:r>
              <a:rPr lang="fr-FR" dirty="0" err="1" smtClean="0"/>
              <a:t>PAnAR</a:t>
            </a:r>
            <a:r>
              <a:rPr lang="fr-FR" dirty="0" smtClean="0"/>
              <a:t> - 25/11/2021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834396" y="6480630"/>
            <a:ext cx="309604" cy="365125"/>
          </a:xfrm>
        </p:spPr>
        <p:txBody>
          <a:bodyPr/>
          <a:lstStyle/>
          <a:p>
            <a:fld id="{4DD8D7E7-EB1A-478A-88D8-166061B4BF4D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9159" y="185738"/>
            <a:ext cx="7886700" cy="490218"/>
          </a:xfrm>
        </p:spPr>
        <p:txBody>
          <a:bodyPr/>
          <a:lstStyle/>
          <a:p>
            <a:r>
              <a:rPr lang="fr-FR" dirty="0" err="1" smtClean="0"/>
              <a:t>Spare</a:t>
            </a:r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2433099" y="1073426"/>
            <a:ext cx="5184250" cy="5589767"/>
            <a:chOff x="5499707" y="2534393"/>
            <a:chExt cx="3328243" cy="4116453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9707" y="2534393"/>
              <a:ext cx="3328243" cy="4057795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5678663" y="6302776"/>
              <a:ext cx="2970330" cy="348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solidFill>
                    <a:srgbClr val="FFFF00"/>
                  </a:solidFill>
                </a:rPr>
                <a:t>FEERIC installation</a:t>
              </a:r>
              <a:endParaRPr lang="fr-FR" sz="16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613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159" y="6480629"/>
            <a:ext cx="2057400" cy="365125"/>
          </a:xfrm>
        </p:spPr>
        <p:txBody>
          <a:bodyPr/>
          <a:lstStyle/>
          <a:p>
            <a:r>
              <a:rPr lang="fr-FR" dirty="0" err="1" smtClean="0"/>
              <a:t>PAnAR</a:t>
            </a:r>
            <a:r>
              <a:rPr lang="fr-FR" dirty="0" smtClean="0"/>
              <a:t> - 25/11/2021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834396" y="6480630"/>
            <a:ext cx="309604" cy="365125"/>
          </a:xfrm>
        </p:spPr>
        <p:txBody>
          <a:bodyPr/>
          <a:lstStyle/>
          <a:p>
            <a:fld id="{4DD8D7E7-EB1A-478A-88D8-166061B4BF4D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9159" y="185738"/>
            <a:ext cx="7886700" cy="490218"/>
          </a:xfrm>
        </p:spPr>
        <p:txBody>
          <a:bodyPr/>
          <a:lstStyle/>
          <a:p>
            <a:r>
              <a:rPr lang="fr-FR" dirty="0" err="1" smtClean="0"/>
              <a:t>Spare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9" t="-11" r="20506" b="656"/>
          <a:stretch/>
        </p:blipFill>
        <p:spPr>
          <a:xfrm rot="5400000">
            <a:off x="2807152" y="-246149"/>
            <a:ext cx="3387108" cy="823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1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319EE6AB0FEE47A06ADE2D64326A2C" ma:contentTypeVersion="11" ma:contentTypeDescription="Crée un document." ma:contentTypeScope="" ma:versionID="12877a6c12ed6f9d843238c46063b02e">
  <xsd:schema xmlns:xsd="http://www.w3.org/2001/XMLSchema" xmlns:xs="http://www.w3.org/2001/XMLSchema" xmlns:p="http://schemas.microsoft.com/office/2006/metadata/properties" xmlns:ns3="40d28d27-aef0-4b79-9a60-30d5425488ed" targetNamespace="http://schemas.microsoft.com/office/2006/metadata/properties" ma:root="true" ma:fieldsID="ac02ff90299910518099620e28e70042" ns3:_="">
    <xsd:import namespace="40d28d27-aef0-4b79-9a60-30d5425488e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d28d27-aef0-4b79-9a60-30d5425488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B4AB8B-A745-4576-8D65-F98035ECE7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52D0C0-4BF8-4503-86D7-EB41E20134C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0d28d27-aef0-4b79-9a60-30d5425488e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B67A9DE-CB96-4708-901C-17D4CA055A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d28d27-aef0-4b79-9a60-30d5425488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15842</TotalTime>
  <Words>385</Words>
  <Application>Microsoft Office PowerPoint</Application>
  <PresentationFormat>Affichage à l'écran (4:3)</PresentationFormat>
  <Paragraphs>114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DejaVu Sans</vt:lpstr>
      <vt:lpstr>High Tower Text</vt:lpstr>
      <vt:lpstr>Times</vt:lpstr>
      <vt:lpstr>Times New Roman</vt:lpstr>
      <vt:lpstr>Wingdings</vt:lpstr>
      <vt:lpstr>Thème Office</vt:lpstr>
      <vt:lpstr>Présentation PowerPoint</vt:lpstr>
      <vt:lpstr>Contexte et enjeux scientifique</vt:lpstr>
      <vt:lpstr>Organisation de l’AT</vt:lpstr>
      <vt:lpstr>Développements techniques</vt:lpstr>
      <vt:lpstr>Développements techniques (DCS)</vt:lpstr>
      <vt:lpstr>Planning, chemin critique et jalons</vt:lpstr>
      <vt:lpstr>Demandes de ressources</vt:lpstr>
      <vt:lpstr>Spare</vt:lpstr>
      <vt:lpstr>Spare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 Laboratoire de Physique de Clermont PLUS</dc:title>
  <dc:creator>Nicolas Pillet</dc:creator>
  <cp:lastModifiedBy>Pascal Dupieux</cp:lastModifiedBy>
  <cp:revision>479</cp:revision>
  <cp:lastPrinted>2017-12-15T13:54:25Z</cp:lastPrinted>
  <dcterms:created xsi:type="dcterms:W3CDTF">2017-01-05T14:05:29Z</dcterms:created>
  <dcterms:modified xsi:type="dcterms:W3CDTF">2021-11-16T13:45:28Z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0x01010025319EE6AB0FEE47A06ADE2D64326A2C</vt:lpwstr>
  </property>
</Properties>
</file>