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CCFF"/>
    <a:srgbClr val="FF66CC"/>
    <a:srgbClr val="FF6699"/>
    <a:srgbClr val="FFCC66"/>
    <a:srgbClr val="99FF9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7" autoAdjust="0"/>
    <p:restoredTop sz="96020" autoAdjust="0"/>
  </p:normalViewPr>
  <p:slideViewPr>
    <p:cSldViewPr snapToGrid="0">
      <p:cViewPr varScale="1">
        <p:scale>
          <a:sx n="122" d="100"/>
          <a:sy n="122" d="100"/>
        </p:scale>
        <p:origin x="17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3B7A2-9B4E-45B6-B558-8145CFC62C6A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2EC-6BB1-44A5-AB8D-EF3E2369EA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6C447-B977-4C54-9799-92EB83FC360A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07F65-634C-4D02-B8D9-5C6EB715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48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640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4" descr="IPH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21494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IN2P3Filaire-Q_SignV c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97" y="260395"/>
            <a:ext cx="21605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66" y="184733"/>
            <a:ext cx="32766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1" b="11501"/>
          <a:stretch/>
        </p:blipFill>
        <p:spPr bwMode="auto">
          <a:xfrm>
            <a:off x="0" y="1772816"/>
            <a:ext cx="12192000" cy="300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700338" y="1773238"/>
            <a:ext cx="60198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38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79895" y="836712"/>
            <a:ext cx="11826301" cy="5580620"/>
          </a:xfrm>
          <a:prstGeom prst="rect">
            <a:avLst/>
          </a:prstGeom>
        </p:spPr>
        <p:txBody>
          <a:bodyPr/>
          <a:lstStyle>
            <a:lvl1pPr marL="360363" indent="-360363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20725" indent="-360363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081088" indent="-36195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431925" indent="-352425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790700" indent="-358775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4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endParaRPr lang="en-US" noProof="0" dirty="0"/>
          </a:p>
          <a:p>
            <a:pPr lvl="5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544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9" b="43157"/>
          <a:stretch/>
        </p:blipFill>
        <p:spPr bwMode="auto">
          <a:xfrm>
            <a:off x="0" y="0"/>
            <a:ext cx="12192000" cy="68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630" y="113528"/>
            <a:ext cx="12062565" cy="503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8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0" b="43700"/>
          <a:stretch>
            <a:fillRect/>
          </a:stretch>
        </p:blipFill>
        <p:spPr bwMode="auto">
          <a:xfrm>
            <a:off x="-1" y="6524625"/>
            <a:ext cx="12192001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 txBox="1">
            <a:spLocks noChangeArrowheads="1"/>
          </p:cNvSpPr>
          <p:nvPr userDrawn="1"/>
        </p:nvSpPr>
        <p:spPr bwMode="auto">
          <a:xfrm>
            <a:off x="11100924" y="6556375"/>
            <a:ext cx="946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100" b="0" kern="1200">
                <a:solidFill>
                  <a:srgbClr val="3C3C6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7C0EFEE-C4AF-465B-81D9-9E97942026D1}" type="slidenum"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38163" indent="-538163" algn="l" defTabSz="914400" rtl="0" eaLnBrk="1" latinLnBrk="0" hangingPunct="1">
        <a:lnSpc>
          <a:spcPct val="90000"/>
        </a:lnSpc>
        <a:spcBef>
          <a:spcPts val="1000"/>
        </a:spcBef>
        <a:buSzPct val="85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571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Ä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075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357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5413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CE65v2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998256"/>
              </p:ext>
            </p:extLst>
          </p:nvPr>
        </p:nvGraphicFramePr>
        <p:xfrm>
          <a:off x="179895" y="1369821"/>
          <a:ext cx="11746382" cy="235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325">
                  <a:extLst>
                    <a:ext uri="{9D8B030D-6E8A-4147-A177-3AD203B41FA5}">
                      <a16:colId xmlns:a16="http://schemas.microsoft.com/office/drawing/2014/main" val="1497277819"/>
                    </a:ext>
                  </a:extLst>
                </a:gridCol>
                <a:gridCol w="4213472">
                  <a:extLst>
                    <a:ext uri="{9D8B030D-6E8A-4147-A177-3AD203B41FA5}">
                      <a16:colId xmlns:a16="http://schemas.microsoft.com/office/drawing/2014/main" val="718155316"/>
                    </a:ext>
                  </a:extLst>
                </a:gridCol>
                <a:gridCol w="1771308">
                  <a:extLst>
                    <a:ext uri="{9D8B030D-6E8A-4147-A177-3AD203B41FA5}">
                      <a16:colId xmlns:a16="http://schemas.microsoft.com/office/drawing/2014/main" val="1694115356"/>
                    </a:ext>
                  </a:extLst>
                </a:gridCol>
                <a:gridCol w="2820751">
                  <a:extLst>
                    <a:ext uri="{9D8B030D-6E8A-4147-A177-3AD203B41FA5}">
                      <a16:colId xmlns:a16="http://schemas.microsoft.com/office/drawing/2014/main" val="2521938464"/>
                    </a:ext>
                  </a:extLst>
                </a:gridCol>
                <a:gridCol w="977526">
                  <a:extLst>
                    <a:ext uri="{9D8B030D-6E8A-4147-A177-3AD203B41FA5}">
                      <a16:colId xmlns:a16="http://schemas.microsoft.com/office/drawing/2014/main" val="4157837515"/>
                    </a:ext>
                  </a:extLst>
                </a:gridCol>
              </a:tblGrid>
              <a:tr h="37301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Circuit Name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Descriptions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Pitch (µm)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Chip </a:t>
                      </a:r>
                      <a:r>
                        <a:rPr lang="en-US" sz="1400" noProof="0" dirty="0" err="1" smtClean="0"/>
                        <a:t>Nbr</a:t>
                      </a:r>
                      <a:r>
                        <a:rPr lang="en-US" sz="1400" noProof="0" dirty="0" smtClean="0"/>
                        <a:t>.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7672"/>
                  </a:ext>
                </a:extLst>
              </a:tr>
              <a:tr h="368021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CE65v2_C_xx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Charge collection properties study, pixels (choose</a:t>
                      </a:r>
                      <a:r>
                        <a:rPr lang="en-US" sz="1400" baseline="0" noProof="0" dirty="0" smtClean="0"/>
                        <a:t> an</a:t>
                      </a:r>
                      <a:r>
                        <a:rPr lang="en-US" sz="1400" noProof="0" dirty="0" smtClean="0"/>
                        <a:t> option of amplifier in CE65),</a:t>
                      </a:r>
                      <a:r>
                        <a:rPr lang="en-US" sz="1400" baseline="0" noProof="0" dirty="0" smtClean="0"/>
                        <a:t> rolling shutter RO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 18</a:t>
                      </a:r>
                      <a:r>
                        <a:rPr lang="en-US" sz="1400" noProof="0" dirty="0" smtClean="0"/>
                        <a:t>, 22.5,</a:t>
                      </a:r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b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en-US" sz="1400" b="1" baseline="-25000" noProof="0" dirty="0" smtClean="0">
                          <a:solidFill>
                            <a:srgbClr val="FF0000"/>
                          </a:solidFill>
                        </a:rPr>
                        <a:t>hexsq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 22.5</a:t>
                      </a:r>
                      <a:r>
                        <a:rPr lang="en-US" sz="1400" b="1" baseline="-25000" noProof="0" dirty="0" smtClean="0">
                          <a:solidFill>
                            <a:srgbClr val="FF0000"/>
                          </a:solidFill>
                        </a:rPr>
                        <a:t>hexsq</a:t>
                      </a:r>
                      <a:endParaRPr lang="en-US" sz="1400" b="1" baseline="-2500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764151"/>
                  </a:ext>
                </a:extLst>
              </a:tr>
              <a:tr h="72595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CE65v2_A_xx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Front-end optimization.</a:t>
                      </a:r>
                      <a:r>
                        <a:rPr lang="en-US" sz="1400" baseline="0" noProof="0" dirty="0" smtClean="0"/>
                        <a:t> Study</a:t>
                      </a:r>
                      <a:r>
                        <a:rPr lang="en-US" sz="1400" noProof="0" dirty="0" smtClean="0"/>
                        <a:t> uniformity, gain, noise, … 1 analogue MUX output, only 1 pixel connected at time,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/>
                        <a:t>rolling shutter 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Different optimizations, IPHC may provide a </a:t>
                      </a:r>
                      <a:r>
                        <a:rPr lang="en-US" sz="1400" i="1" noProof="0" dirty="0" smtClean="0"/>
                        <a:t>framework</a:t>
                      </a:r>
                      <a:r>
                        <a:rPr lang="en-US" sz="1400" noProof="0" dirty="0" smtClean="0"/>
                        <a:t> to people who want join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</a:t>
                      </a:r>
                      <a:endParaRPr lang="en-US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442173"/>
                  </a:ext>
                </a:extLst>
              </a:tr>
              <a:tr h="5142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CE65v2_D_xx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Idem, output after discriminators, each pixel has a memory latch.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/>
                        <a:t>Evaluation both charge collection (digital clusters) &amp; FE, rolling shutter 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en-US" sz="1400" noProof="0" dirty="0" smtClean="0"/>
                        <a:t>, 22,5,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22,5</a:t>
                      </a:r>
                      <a:r>
                        <a:rPr lang="en-US" sz="1400" baseline="-25000" noProof="0" dirty="0" smtClean="0">
                          <a:solidFill>
                            <a:schemeClr val="tx1"/>
                          </a:solidFill>
                        </a:rPr>
                        <a:t>hexsq</a:t>
                      </a:r>
                    </a:p>
                    <a:p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Idem, maybe integrated with the previous chips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3</a:t>
                      </a:r>
                      <a:endParaRPr lang="en-US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571681"/>
                  </a:ext>
                </a:extLst>
              </a:tr>
            </a:tbl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895" y="836712"/>
            <a:ext cx="11826301" cy="421565"/>
          </a:xfrm>
          <a:prstGeom prst="rect">
            <a:avLst/>
          </a:prstGeom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5000"/>
              <a:buFont typeface="Wingdings" panose="05000000000000000000" pitchFamily="2" charset="2"/>
              <a:buChar char="q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Ä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10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0700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541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1.4x1.4 mm² chips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64308" y="5799015"/>
            <a:ext cx="184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Bold</a:t>
            </a:r>
            <a:r>
              <a:rPr lang="en-US" dirty="0" smtClean="0"/>
              <a:t>: priority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486399" y="4074664"/>
            <a:ext cx="632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</a:t>
            </a:r>
            <a:r>
              <a:rPr lang="en-US" dirty="0" smtClean="0"/>
              <a:t>options: splits and pixel flavors depend on test results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86399" y="6562917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10/11/2021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497915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34169</TotalTime>
  <Words>145</Words>
  <Application>Microsoft Office PowerPoint</Application>
  <PresentationFormat>Grand écran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Thème Office</vt:lpstr>
      <vt:lpstr>CE65v2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 Christine</dc:creator>
  <cp:lastModifiedBy>HU Christine</cp:lastModifiedBy>
  <cp:revision>352</cp:revision>
  <dcterms:created xsi:type="dcterms:W3CDTF">2021-01-18T11:10:51Z</dcterms:created>
  <dcterms:modified xsi:type="dcterms:W3CDTF">2021-11-10T11:26:56Z</dcterms:modified>
</cp:coreProperties>
</file>