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585" r:id="rId2"/>
    <p:sldId id="925" r:id="rId3"/>
    <p:sldId id="926" r:id="rId4"/>
    <p:sldId id="928" r:id="rId5"/>
    <p:sldId id="927" r:id="rId6"/>
    <p:sldId id="916" r:id="rId7"/>
    <p:sldId id="935" r:id="rId8"/>
    <p:sldId id="934" r:id="rId9"/>
    <p:sldId id="933" r:id="rId10"/>
    <p:sldId id="263" r:id="rId11"/>
    <p:sldId id="936" r:id="rId12"/>
    <p:sldId id="937" r:id="rId13"/>
    <p:sldId id="932" r:id="rId14"/>
    <p:sldId id="257" r:id="rId15"/>
    <p:sldId id="259" r:id="rId16"/>
    <p:sldId id="940" r:id="rId17"/>
    <p:sldId id="274" r:id="rId18"/>
    <p:sldId id="272" r:id="rId19"/>
    <p:sldId id="270" r:id="rId20"/>
    <p:sldId id="938" r:id="rId21"/>
    <p:sldId id="941" r:id="rId22"/>
    <p:sldId id="942" r:id="rId23"/>
    <p:sldId id="939" r:id="rId2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3F3"/>
    <a:srgbClr val="DEA6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97"/>
    <p:restoredTop sz="91293"/>
  </p:normalViewPr>
  <p:slideViewPr>
    <p:cSldViewPr snapToGrid="0" snapToObjects="1">
      <p:cViewPr varScale="1">
        <p:scale>
          <a:sx n="112" d="100"/>
          <a:sy n="112" d="100"/>
        </p:scale>
        <p:origin x="1312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D8D201-38B6-6645-B08C-6CD13EE9EA24}" type="datetimeFigureOut">
              <a:rPr lang="fr-FR" smtClean="0"/>
              <a:t>18/11/2021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2994F6-BA9C-EE45-B0B0-2E1E4B97397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1349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994F6-BA9C-EE45-B0B0-2E1E4B97397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0987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994F6-BA9C-EE45-B0B0-2E1E4B97397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8070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21009-C05D-8141-9BE3-95BD83023F28}" type="datetimeFigureOut">
              <a:rPr lang="de-DE" smtClean="0"/>
              <a:pPr/>
              <a:t>18.11.21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4C9F2-C635-BD46-9E22-0A2340622AA8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3707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21009-C05D-8141-9BE3-95BD83023F28}" type="datetimeFigureOut">
              <a:rPr lang="de-DE" smtClean="0"/>
              <a:pPr/>
              <a:t>18.11.21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4C9F2-C635-BD46-9E22-0A2340622AA8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2820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21009-C05D-8141-9BE3-95BD83023F28}" type="datetimeFigureOut">
              <a:rPr lang="de-DE" smtClean="0"/>
              <a:pPr/>
              <a:t>18.11.21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4C9F2-C635-BD46-9E22-0A2340622AA8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4144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/>
          <p:cNvSpPr/>
          <p:nvPr/>
        </p:nvSpPr>
        <p:spPr>
          <a:xfrm>
            <a:off x="-1" y="1447801"/>
            <a:ext cx="10839453" cy="1654175"/>
          </a:xfrm>
          <a:prstGeom prst="rect">
            <a:avLst/>
          </a:prstGeom>
          <a:gradFill>
            <a:gsLst>
              <a:gs pos="0">
                <a:srgbClr val="0A5A76">
                  <a:alpha val="50998"/>
                </a:srgbClr>
              </a:gs>
              <a:gs pos="100000">
                <a:schemeClr val="accent3">
                  <a:lumOff val="44000"/>
                  <a:alpha val="50998"/>
                </a:schemeClr>
              </a:gs>
            </a:gsLst>
            <a:lin ang="27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2400"/>
          </a:p>
        </p:txBody>
      </p:sp>
      <p:sp>
        <p:nvSpPr>
          <p:cNvPr id="14" name="Oval 7"/>
          <p:cNvSpPr/>
          <p:nvPr/>
        </p:nvSpPr>
        <p:spPr>
          <a:xfrm>
            <a:off x="304800" y="908050"/>
            <a:ext cx="3352800" cy="2514600"/>
          </a:xfrm>
          <a:prstGeom prst="ellipse">
            <a:avLst/>
          </a:prstGeom>
          <a:ln w="12700">
            <a:solidFill>
              <a:srgbClr val="FF9900"/>
            </a:solidFill>
          </a:ln>
        </p:spPr>
        <p:txBody>
          <a:bodyPr lIns="0" tIns="0" rIns="0" bIns="0" anchor="ctr"/>
          <a:lstStyle/>
          <a:p>
            <a:pPr algn="ctr">
              <a:defRPr sz="1800"/>
            </a:pPr>
            <a:endParaRPr sz="1800"/>
          </a:p>
        </p:txBody>
      </p:sp>
      <p:sp>
        <p:nvSpPr>
          <p:cNvPr id="15" name="Title Text"/>
          <p:cNvSpPr txBox="1">
            <a:spLocks noGrp="1"/>
          </p:cNvSpPr>
          <p:nvPr>
            <p:ph type="title"/>
          </p:nvPr>
        </p:nvSpPr>
        <p:spPr>
          <a:xfrm>
            <a:off x="1320800" y="1524001"/>
            <a:ext cx="9448800" cy="1470025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ctr">
              <a:defRPr>
                <a:solidFill>
                  <a:srgbClr val="006699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>
              <a:buClrTx/>
              <a:buSzTx/>
              <a:buNone/>
              <a:defRPr>
                <a:solidFill>
                  <a:srgbClr val="FF9900"/>
                </a:solidFill>
              </a:defRPr>
            </a:lvl1pPr>
            <a:lvl2pPr algn="ctr">
              <a:buClrTx/>
              <a:defRPr>
                <a:solidFill>
                  <a:srgbClr val="FF9900"/>
                </a:solidFill>
              </a:defRPr>
            </a:lvl2pPr>
            <a:lvl3pPr algn="ctr">
              <a:buClrTx/>
              <a:defRPr>
                <a:solidFill>
                  <a:srgbClr val="FF9900"/>
                </a:solidFill>
              </a:defRPr>
            </a:lvl3pPr>
            <a:lvl4pPr algn="ctr">
              <a:buClrTx/>
              <a:defRPr>
                <a:solidFill>
                  <a:srgbClr val="FF9900"/>
                </a:solidFill>
              </a:defRPr>
            </a:lvl4pPr>
            <a:lvl5pPr algn="ctr">
              <a:buClrTx/>
              <a:defRPr>
                <a:solidFill>
                  <a:srgbClr val="FF99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9059" y="6245225"/>
            <a:ext cx="483343" cy="332740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00669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286000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21009-C05D-8141-9BE3-95BD83023F28}" type="datetimeFigureOut">
              <a:rPr lang="de-DE" smtClean="0"/>
              <a:pPr/>
              <a:t>18.11.21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4C9F2-C635-BD46-9E22-0A2340622AA8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BE8E3C-138A-8445-8225-BFB3608CF746}"/>
              </a:ext>
            </a:extLst>
          </p:cNvPr>
          <p:cNvSpPr txBox="1"/>
          <p:nvPr userDrawn="1"/>
        </p:nvSpPr>
        <p:spPr>
          <a:xfrm>
            <a:off x="11734824" y="-4207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B4E723E-706A-8A48-9D0E-8742053DCB10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8125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21009-C05D-8141-9BE3-95BD83023F28}" type="datetimeFigureOut">
              <a:rPr lang="de-DE" smtClean="0"/>
              <a:pPr/>
              <a:t>18.11.21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4C9F2-C635-BD46-9E22-0A2340622AA8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9442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21009-C05D-8141-9BE3-95BD83023F28}" type="datetimeFigureOut">
              <a:rPr lang="de-DE" smtClean="0"/>
              <a:pPr/>
              <a:t>18.11.21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4C9F2-C635-BD46-9E22-0A2340622AA8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8441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21009-C05D-8141-9BE3-95BD83023F28}" type="datetimeFigureOut">
              <a:rPr lang="de-DE" smtClean="0"/>
              <a:pPr/>
              <a:t>18.11.21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4C9F2-C635-BD46-9E22-0A2340622AA8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6908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21009-C05D-8141-9BE3-95BD83023F28}" type="datetimeFigureOut">
              <a:rPr lang="de-DE" smtClean="0"/>
              <a:pPr/>
              <a:t>18.11.21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4C9F2-C635-BD46-9E22-0A2340622AA8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4015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21009-C05D-8141-9BE3-95BD83023F28}" type="datetimeFigureOut">
              <a:rPr lang="de-DE" smtClean="0"/>
              <a:pPr/>
              <a:t>18.11.21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4C9F2-C635-BD46-9E22-0A2340622AA8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5800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21009-C05D-8141-9BE3-95BD83023F28}" type="datetimeFigureOut">
              <a:rPr lang="de-DE" smtClean="0"/>
              <a:pPr/>
              <a:t>18.11.21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4C9F2-C635-BD46-9E22-0A2340622AA8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1940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21009-C05D-8141-9BE3-95BD83023F28}" type="datetimeFigureOut">
              <a:rPr lang="de-DE" smtClean="0"/>
              <a:pPr/>
              <a:t>18.11.21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4C9F2-C635-BD46-9E22-0A2340622AA8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93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21009-C05D-8141-9BE3-95BD83023F28}" type="datetimeFigureOut">
              <a:rPr lang="de-DE" smtClean="0"/>
              <a:pPr/>
              <a:t>18.11.21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4C9F2-C635-BD46-9E22-0A2340622AA8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5890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XE6CB2Eh0I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OpenGATE/Gate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dsarrut/gam-gate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RQ6TxODe0VYUqdc8qqIMP_fGKl_KMyed/view?usp=sharing" TargetMode="External"/><Relationship Id="rId2" Type="http://schemas.openxmlformats.org/officeDocument/2006/relationships/hyperlink" Target="https://hub.docker.com/r/opengatecollaboration/gat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opengate.readthedocs.io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OpenGATE/GateBenchmarks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tiff"/><Relationship Id="rId4" Type="http://schemas.openxmlformats.org/officeDocument/2006/relationships/hyperlink" Target="https://github.com/OpenGAT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github.com/OpenGATE/GateTool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OpenGATE/Gate/commits/develop?after=43e3038b850d2698c13ceecf9dba098fcf92d7bf+139&amp;branch=develop" TargetMode="External"/><Relationship Id="rId5" Type="http://schemas.openxmlformats.org/officeDocument/2006/relationships/image" Target="../media/image11.tiff"/><Relationship Id="rId4" Type="http://schemas.openxmlformats.org/officeDocument/2006/relationships/image" Target="../media/image10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hyperlink" Target="https://opengate.readthedocs.io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gate-devel@lists.opengatecollaboration.or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1341742" y="530082"/>
            <a:ext cx="9703837" cy="2028062"/>
          </a:xfrm>
        </p:spPr>
        <p:txBody>
          <a:bodyPr anchor="ctr">
            <a:normAutofit/>
          </a:bodyPr>
          <a:lstStyle/>
          <a:p>
            <a:r>
              <a:rPr lang="en-GB" sz="6600" dirty="0"/>
              <a:t>GATE status and future perspectives</a:t>
            </a:r>
            <a:endParaRPr lang="en-GB" sz="6600" b="1" dirty="0">
              <a:solidFill>
                <a:schemeClr val="accent1"/>
              </a:solidFill>
            </a:endParaRP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2993260" y="2558144"/>
            <a:ext cx="6400800" cy="1371600"/>
          </a:xfrm>
        </p:spPr>
        <p:txBody>
          <a:bodyPr anchor="ctr"/>
          <a:lstStyle/>
          <a:p>
            <a:r>
              <a:rPr lang="en-GB" dirty="0">
                <a:solidFill>
                  <a:srgbClr val="000000"/>
                </a:solidFill>
              </a:rPr>
              <a:t>David Sarrut, on behalf of the collaboration</a:t>
            </a:r>
          </a:p>
          <a:p>
            <a:endParaRPr lang="en-GB" sz="1800" i="1" dirty="0">
              <a:solidFill>
                <a:srgbClr val="000000"/>
              </a:solidFill>
            </a:endParaRPr>
          </a:p>
        </p:txBody>
      </p:sp>
      <p:pic>
        <p:nvPicPr>
          <p:cNvPr id="4098" name="Picture 2" descr="1. Introduction — GATE documentation">
            <a:extLst>
              <a:ext uri="{FF2B5EF4-FFF2-40B4-BE49-F238E27FC236}">
                <a16:creationId xmlns:a16="http://schemas.microsoft.com/office/drawing/2014/main" id="{281791B8-E6D6-C144-9595-44D4FD4FE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93" y="3429000"/>
            <a:ext cx="5084535" cy="310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1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78"/>
    </mc:Choice>
    <mc:Fallback xmlns="">
      <p:transition spd="slow" advTm="787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n-GB" dirty="0"/>
              <a:t>Fun: Gate history on </a:t>
            </a:r>
            <a:r>
              <a:rPr lang="en-GB" dirty="0" err="1"/>
              <a:t>youtube</a:t>
            </a:r>
            <a:endParaRPr dirty="0"/>
          </a:p>
        </p:txBody>
      </p:sp>
      <p:sp>
        <p:nvSpPr>
          <p:cNvPr id="152" name="Google Shape;152;p8"/>
          <p:cNvSpPr txBox="1">
            <a:spLocks noGrp="1"/>
          </p:cNvSpPr>
          <p:nvPr>
            <p:ph type="body" idx="1"/>
          </p:nvPr>
        </p:nvSpPr>
        <p:spPr>
          <a:xfrm>
            <a:off x="838200" y="22828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GB" sz="5400" u="sng" dirty="0">
                <a:solidFill>
                  <a:schemeClr val="hlink"/>
                </a:solidFill>
                <a:hlinkClick r:id="rId3"/>
              </a:rPr>
              <a:t>https://youtu.be/XE6CB2Eh0IM</a:t>
            </a:r>
            <a:r>
              <a:rPr lang="en-GB" sz="5400" dirty="0"/>
              <a:t> </a:t>
            </a:r>
            <a:endParaRPr sz="5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C8C118-6758-F445-9518-D97036DDC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Future developments</a:t>
            </a:r>
          </a:p>
        </p:txBody>
      </p:sp>
    </p:spTree>
    <p:extLst>
      <p:ext uri="{BB962C8B-B14F-4D97-AF65-F5344CB8AC3E}">
        <p14:creationId xmlns:p14="http://schemas.microsoft.com/office/powerpoint/2010/main" val="987951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739CE0A-9521-8D45-964E-61E239EC6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Next release: early 2022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5A8CB52-0F6F-924A-ACFF-877B135874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FR" dirty="0"/>
              <a:t>Will be compatible with G4 version 11</a:t>
            </a:r>
          </a:p>
          <a:p>
            <a:r>
              <a:rPr lang="en-FR" dirty="0"/>
              <a:t>Probably version 9.2</a:t>
            </a:r>
          </a:p>
          <a:p>
            <a:endParaRPr lang="en-FR" dirty="0"/>
          </a:p>
          <a:p>
            <a:r>
              <a:rPr lang="en-FR" dirty="0"/>
              <a:t>Bug fixes and improvements: </a:t>
            </a:r>
          </a:p>
          <a:p>
            <a:pPr lvl="1"/>
            <a:r>
              <a:rPr lang="en-FR" dirty="0"/>
              <a:t>optical photon fixes (cerenkov)</a:t>
            </a:r>
          </a:p>
          <a:p>
            <a:pPr lvl="1"/>
            <a:r>
              <a:rPr lang="en-GB" dirty="0"/>
              <a:t>S</a:t>
            </a:r>
            <a:r>
              <a:rPr lang="en-FR" dirty="0"/>
              <a:t>coring option with stopping power (EnergySpectrumActor)</a:t>
            </a:r>
          </a:p>
          <a:p>
            <a:endParaRPr lang="en-FR" dirty="0"/>
          </a:p>
          <a:p>
            <a:r>
              <a:rPr lang="en-FR" dirty="0"/>
              <a:t>No really new features since May 2021</a:t>
            </a:r>
          </a:p>
          <a:p>
            <a:pPr lvl="1"/>
            <a:endParaRPr lang="en-FR" dirty="0"/>
          </a:p>
        </p:txBody>
      </p:sp>
    </p:spTree>
    <p:extLst>
      <p:ext uri="{BB962C8B-B14F-4D97-AF65-F5344CB8AC3E}">
        <p14:creationId xmlns:p14="http://schemas.microsoft.com/office/powerpoint/2010/main" val="636715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97B56-B3AA-6943-A2C9-707F054BF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Proposals?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C3DAE-7699-DB42-9ADE-2787F995C8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FR" dirty="0"/>
              <a:t>[Carlotta]: improve optical photon output ; check with G4 to integrate changes needed for optical simulation</a:t>
            </a:r>
          </a:p>
          <a:p>
            <a:r>
              <a:rPr lang="en-FR" dirty="0"/>
              <a:t>[Julien]: improve sources management</a:t>
            </a:r>
          </a:p>
          <a:p>
            <a:r>
              <a:rPr lang="en-FR" dirty="0"/>
              <a:t>[Mariele]: analyse past messages in mailing list to detect most frequent question</a:t>
            </a:r>
          </a:p>
          <a:p>
            <a:r>
              <a:rPr lang="en-FR" dirty="0"/>
              <a:t>[Christian]: GDML support, improve readout/digitizer, plugin system?</a:t>
            </a:r>
          </a:p>
          <a:p>
            <a:r>
              <a:rPr lang="en-FR" dirty="0"/>
              <a:t>[Karl]: improve readout/digitizer</a:t>
            </a:r>
          </a:p>
          <a:p>
            <a:r>
              <a:rPr lang="en-FR" dirty="0"/>
              <a:t>[DavidB]: make an user wish list ?</a:t>
            </a:r>
          </a:p>
          <a:p>
            <a:r>
              <a:rPr lang="en-FR" dirty="0"/>
              <a:t>[</a:t>
            </a:r>
            <a:r>
              <a:rPr lang="en-GB" dirty="0"/>
              <a:t>Wojciech]: </a:t>
            </a:r>
            <a:r>
              <a:rPr lang="en-FR" dirty="0"/>
              <a:t>improve readout/digitizer, better Castor-Gate interface, actors attached to several volumes</a:t>
            </a:r>
          </a:p>
          <a:p>
            <a:r>
              <a:rPr lang="en-FR" dirty="0"/>
              <a:t>[DavidS]: discussion pending in steering committee for future directions</a:t>
            </a:r>
          </a:p>
        </p:txBody>
      </p:sp>
    </p:spTree>
    <p:extLst>
      <p:ext uri="{BB962C8B-B14F-4D97-AF65-F5344CB8AC3E}">
        <p14:creationId xmlns:p14="http://schemas.microsoft.com/office/powerpoint/2010/main" val="2812259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08542-1760-C141-B80B-2AC874E52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Rationale 1/2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2AE21-BB55-A341-AD28-C80D23429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470" y="1690688"/>
            <a:ext cx="10980420" cy="4983577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FR" sz="3200" dirty="0"/>
              <a:t>GATE is useful in </a:t>
            </a:r>
            <a:r>
              <a:rPr lang="en-FR" sz="3200" dirty="0">
                <a:solidFill>
                  <a:schemeClr val="accent1"/>
                </a:solidFill>
              </a:rPr>
              <a:t>medical physics</a:t>
            </a:r>
          </a:p>
          <a:p>
            <a:pPr lvl="1">
              <a:lnSpc>
                <a:spcPct val="120000"/>
              </a:lnSpc>
            </a:pPr>
            <a:endParaRPr lang="en-GB" sz="2800" dirty="0"/>
          </a:p>
          <a:p>
            <a:pPr lvl="1">
              <a:lnSpc>
                <a:spcPct val="120000"/>
              </a:lnSpc>
            </a:pPr>
            <a:r>
              <a:rPr lang="en-GB" sz="2800" dirty="0"/>
              <a:t>A</a:t>
            </a:r>
            <a:r>
              <a:rPr lang="en-FR" sz="2800" dirty="0"/>
              <a:t>s shown in </a:t>
            </a:r>
            <a:r>
              <a:rPr lang="en-FR" sz="2800" dirty="0">
                <a:solidFill>
                  <a:schemeClr val="accent1"/>
                </a:solidFill>
              </a:rPr>
              <a:t>publications</a:t>
            </a:r>
            <a:r>
              <a:rPr lang="en-FR" sz="2800" dirty="0"/>
              <a:t>, collaboration with </a:t>
            </a:r>
            <a:r>
              <a:rPr lang="en-FR" sz="2800" dirty="0">
                <a:solidFill>
                  <a:schemeClr val="accent1"/>
                </a:solidFill>
              </a:rPr>
              <a:t>industrials</a:t>
            </a:r>
            <a:r>
              <a:rPr lang="en-FR" sz="2800" dirty="0"/>
              <a:t>, also in </a:t>
            </a:r>
            <a:r>
              <a:rPr lang="en-FR" sz="2800" dirty="0">
                <a:solidFill>
                  <a:schemeClr val="accent1"/>
                </a:solidFill>
              </a:rPr>
              <a:t>education</a:t>
            </a:r>
            <a:r>
              <a:rPr lang="en-FR" sz="2800" dirty="0"/>
              <a:t> …</a:t>
            </a:r>
          </a:p>
          <a:p>
            <a:pPr marL="914400" lvl="2" indent="0">
              <a:lnSpc>
                <a:spcPct val="120000"/>
              </a:lnSpc>
              <a:buNone/>
            </a:pPr>
            <a:r>
              <a:rPr lang="en-FR" sz="2800" dirty="0">
                <a:solidFill>
                  <a:schemeClr val="accent6">
                    <a:lumMod val="75000"/>
                  </a:schemeClr>
                </a:solidFill>
              </a:rPr>
              <a:t>[Jan </a:t>
            </a:r>
            <a:r>
              <a:rPr lang="en-FR" sz="2800" i="1" dirty="0">
                <a:solidFill>
                  <a:schemeClr val="accent6">
                    <a:lumMod val="75000"/>
                  </a:schemeClr>
                </a:solidFill>
              </a:rPr>
              <a:t>et al</a:t>
            </a:r>
            <a:r>
              <a:rPr lang="en-FR" sz="2800" dirty="0">
                <a:solidFill>
                  <a:schemeClr val="accent6">
                    <a:lumMod val="75000"/>
                  </a:schemeClr>
                </a:solidFill>
              </a:rPr>
              <a:t>. 2004] [Jan </a:t>
            </a:r>
            <a:r>
              <a:rPr lang="en-FR" sz="2800" i="1" dirty="0">
                <a:solidFill>
                  <a:schemeClr val="accent6">
                    <a:lumMod val="75000"/>
                  </a:schemeClr>
                </a:solidFill>
              </a:rPr>
              <a:t>et al</a:t>
            </a:r>
            <a:r>
              <a:rPr lang="en-FR" sz="2800" dirty="0">
                <a:solidFill>
                  <a:schemeClr val="accent6">
                    <a:lumMod val="75000"/>
                  </a:schemeClr>
                </a:solidFill>
              </a:rPr>
              <a:t>. 2011] [Sarrut </a:t>
            </a:r>
            <a:r>
              <a:rPr lang="en-FR" sz="2800" i="1" dirty="0">
                <a:solidFill>
                  <a:schemeClr val="accent6">
                    <a:lumMod val="75000"/>
                  </a:schemeClr>
                </a:solidFill>
              </a:rPr>
              <a:t>et al</a:t>
            </a:r>
            <a:r>
              <a:rPr lang="en-FR" sz="2800" dirty="0">
                <a:solidFill>
                  <a:schemeClr val="accent6">
                    <a:lumMod val="75000"/>
                  </a:schemeClr>
                </a:solidFill>
              </a:rPr>
              <a:t>. 2014</a:t>
            </a:r>
            <a:r>
              <a:rPr lang="en-FR" sz="2800">
                <a:solidFill>
                  <a:schemeClr val="accent6">
                    <a:lumMod val="75000"/>
                  </a:schemeClr>
                </a:solidFill>
              </a:rPr>
              <a:t>]  [</a:t>
            </a:r>
            <a:r>
              <a:rPr lang="en-FR" sz="2800" dirty="0">
                <a:solidFill>
                  <a:schemeClr val="accent6">
                    <a:lumMod val="75000"/>
                  </a:schemeClr>
                </a:solidFill>
              </a:rPr>
              <a:t>Sarrut </a:t>
            </a:r>
            <a:r>
              <a:rPr lang="en-FR" sz="2800" i="1" dirty="0">
                <a:solidFill>
                  <a:schemeClr val="accent6">
                    <a:lumMod val="75000"/>
                  </a:schemeClr>
                </a:solidFill>
              </a:rPr>
              <a:t>et al</a:t>
            </a:r>
            <a:r>
              <a:rPr lang="en-FR" sz="2800" dirty="0">
                <a:solidFill>
                  <a:schemeClr val="accent6">
                    <a:lumMod val="75000"/>
                  </a:schemeClr>
                </a:solidFill>
              </a:rPr>
              <a:t>. 2021] </a:t>
            </a:r>
          </a:p>
          <a:p>
            <a:pPr lvl="1">
              <a:lnSpc>
                <a:spcPct val="120000"/>
              </a:lnSpc>
            </a:pPr>
            <a:endParaRPr lang="en-FR" sz="2800" dirty="0"/>
          </a:p>
          <a:p>
            <a:pPr lvl="1">
              <a:lnSpc>
                <a:spcPct val="120000"/>
              </a:lnSpc>
            </a:pPr>
            <a:r>
              <a:rPr lang="en-FR" sz="2800" dirty="0"/>
              <a:t>Still evolving science: large FOV axial PET, CZT, Compton Camera, Cerenkov, optical, TOF, DOI,EM field, proton/carbon/molecular therapies, VEE, flash, nano etc … </a:t>
            </a:r>
            <a:br>
              <a:rPr lang="en-FR" sz="2800" dirty="0"/>
            </a:br>
            <a:r>
              <a:rPr lang="fr-FR" sz="2800" dirty="0">
                <a:solidFill>
                  <a:schemeClr val="accent1"/>
                </a:solidFill>
              </a:rPr>
              <a:t>GATE-</a:t>
            </a:r>
            <a:r>
              <a:rPr lang="fr-FR" sz="2800" dirty="0" err="1">
                <a:solidFill>
                  <a:schemeClr val="accent1"/>
                </a:solidFill>
              </a:rPr>
              <a:t>like</a:t>
            </a:r>
            <a:r>
              <a:rPr lang="fr-FR" sz="2800" dirty="0">
                <a:solidFill>
                  <a:schemeClr val="accent1"/>
                </a:solidFill>
              </a:rPr>
              <a:t> </a:t>
            </a:r>
            <a:r>
              <a:rPr lang="en-FR" sz="2800" dirty="0">
                <a:solidFill>
                  <a:schemeClr val="accent1"/>
                </a:solidFill>
              </a:rPr>
              <a:t>simulation platform remains useful</a:t>
            </a:r>
          </a:p>
          <a:p>
            <a:pPr>
              <a:lnSpc>
                <a:spcPct val="120000"/>
              </a:lnSpc>
            </a:pPr>
            <a:endParaRPr lang="en-FR" sz="3200" dirty="0"/>
          </a:p>
        </p:txBody>
      </p:sp>
    </p:spTree>
    <p:extLst>
      <p:ext uri="{BB962C8B-B14F-4D97-AF65-F5344CB8AC3E}">
        <p14:creationId xmlns:p14="http://schemas.microsoft.com/office/powerpoint/2010/main" val="4277828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7D2CED7-8D8B-DC49-B653-DD55BD2E59C6}"/>
              </a:ext>
            </a:extLst>
          </p:cNvPr>
          <p:cNvSpPr/>
          <p:nvPr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8AE608-AB8F-6F47-9820-5F80D90EC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075" y="0"/>
            <a:ext cx="998585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B6AF425-08E8-E54C-80DF-0BDED4228DE5}"/>
              </a:ext>
            </a:extLst>
          </p:cNvPr>
          <p:cNvSpPr/>
          <p:nvPr/>
        </p:nvSpPr>
        <p:spPr>
          <a:xfrm>
            <a:off x="9837471" y="0"/>
            <a:ext cx="1141466" cy="687334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894100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08542-1760-C141-B80B-2AC874E52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Rationale 2/2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2AE21-BB55-A341-AD28-C80D23429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983577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FR" dirty="0"/>
              <a:t>But G</a:t>
            </a:r>
            <a:r>
              <a:rPr lang="en-GB" dirty="0"/>
              <a:t>ATE</a:t>
            </a:r>
            <a:r>
              <a:rPr lang="en-FR" dirty="0"/>
              <a:t> code is old ~ 20 years</a:t>
            </a:r>
          </a:p>
          <a:p>
            <a:pPr lvl="1">
              <a:lnSpc>
                <a:spcPct val="120000"/>
              </a:lnSpc>
            </a:pPr>
            <a:r>
              <a:rPr lang="en-FR" dirty="0"/>
              <a:t>C++ code has becomes a mess, hard to maintain, hard to debug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There are b</a:t>
            </a:r>
            <a:r>
              <a:rPr lang="en-FR" dirty="0"/>
              <a:t>ugs, hidden/unused/obsolete functions</a:t>
            </a:r>
          </a:p>
          <a:p>
            <a:pPr lvl="1">
              <a:lnSpc>
                <a:spcPct val="120000"/>
              </a:lnSpc>
            </a:pPr>
            <a:r>
              <a:rPr lang="en-FR" dirty="0"/>
              <a:t>Geant4 evolved, C++ evolved</a:t>
            </a:r>
          </a:p>
          <a:p>
            <a:pPr lvl="1">
              <a:lnSpc>
                <a:spcPct val="120000"/>
              </a:lnSpc>
            </a:pPr>
            <a:r>
              <a:rPr lang="en-FR" dirty="0"/>
              <a:t>Geant4 “confirmed” for next 10 years at CERN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T</a:t>
            </a:r>
            <a:r>
              <a:rPr lang="en-FR" dirty="0"/>
              <a:t>hird party software: itk, root, castor, rtk, stir, SpekPy, etc … </a:t>
            </a:r>
          </a:p>
          <a:p>
            <a:pPr lvl="1">
              <a:lnSpc>
                <a:spcPct val="120000"/>
              </a:lnSpc>
            </a:pPr>
            <a:r>
              <a:rPr lang="en-FR" dirty="0"/>
              <a:t>Python is rising for data analysis</a:t>
            </a:r>
          </a:p>
          <a:p>
            <a:pPr lvl="1">
              <a:lnSpc>
                <a:spcPct val="120000"/>
              </a:lnSpc>
            </a:pPr>
            <a:r>
              <a:rPr lang="en-FR" dirty="0"/>
              <a:t>IA is rising for … everything ;)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686460-BFEA-CD4A-AF2A-3E14E8DE80EA}"/>
              </a:ext>
            </a:extLst>
          </p:cNvPr>
          <p:cNvSpPr/>
          <p:nvPr/>
        </p:nvSpPr>
        <p:spPr>
          <a:xfrm>
            <a:off x="7624559" y="4953903"/>
            <a:ext cx="3396343" cy="18060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FR" sz="4800" b="1" dirty="0">
                <a:solidFill>
                  <a:schemeClr val="accent1"/>
                </a:solidFill>
              </a:rPr>
              <a:t>Time for a new GATE ?  </a:t>
            </a:r>
          </a:p>
        </p:txBody>
      </p:sp>
    </p:spTree>
    <p:extLst>
      <p:ext uri="{BB962C8B-B14F-4D97-AF65-F5344CB8AC3E}">
        <p14:creationId xmlns:p14="http://schemas.microsoft.com/office/powerpoint/2010/main" val="248846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6ED8F-6CD9-6B4F-AA4F-F04DD2F17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74680" cy="1325563"/>
          </a:xfrm>
        </p:spPr>
        <p:txBody>
          <a:bodyPr/>
          <a:lstStyle/>
          <a:p>
            <a:r>
              <a:rPr lang="en-GB" dirty="0"/>
              <a:t>Start an </a:t>
            </a:r>
            <a:r>
              <a:rPr lang="en-GB" dirty="0">
                <a:solidFill>
                  <a:srgbClr val="FF0000"/>
                </a:solidFill>
              </a:rPr>
              <a:t>*experimental*</a:t>
            </a:r>
            <a:r>
              <a:rPr lang="en-GB" dirty="0"/>
              <a:t> new version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448F8-CC77-0E4F-A2F7-9EEFFAAC8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Keep </a:t>
            </a:r>
          </a:p>
          <a:p>
            <a:pPr lvl="1"/>
            <a:r>
              <a:rPr lang="en-GB" dirty="0" err="1"/>
              <a:t>OpenGate</a:t>
            </a:r>
            <a:r>
              <a:rPr lang="en-GB" dirty="0"/>
              <a:t> community</a:t>
            </a:r>
          </a:p>
          <a:p>
            <a:pPr lvl="1"/>
            <a:r>
              <a:rPr lang="en-GB" dirty="0"/>
              <a:t>Open-source</a:t>
            </a:r>
          </a:p>
          <a:p>
            <a:pPr lvl="1"/>
            <a:r>
              <a:rPr lang="en-GB" dirty="0"/>
              <a:t>Collaborative work</a:t>
            </a:r>
          </a:p>
          <a:p>
            <a:endParaRPr lang="en-GB" dirty="0"/>
          </a:p>
          <a:p>
            <a:r>
              <a:rPr lang="en-GB" dirty="0"/>
              <a:t>Changes</a:t>
            </a:r>
          </a:p>
          <a:p>
            <a:pPr lvl="1"/>
            <a:r>
              <a:rPr lang="en-GB" dirty="0"/>
              <a:t>1) </a:t>
            </a:r>
            <a:r>
              <a:rPr lang="en-GB" b="1" dirty="0"/>
              <a:t>Digitizer</a:t>
            </a:r>
            <a:r>
              <a:rPr lang="en-GB" dirty="0"/>
              <a:t> refactoring</a:t>
            </a:r>
          </a:p>
          <a:p>
            <a:pPr lvl="1"/>
            <a:r>
              <a:rPr lang="en-GB" dirty="0"/>
              <a:t>2) Replace macro by </a:t>
            </a:r>
            <a:r>
              <a:rPr lang="en-GB" b="1" dirty="0"/>
              <a:t>python</a:t>
            </a:r>
            <a:r>
              <a:rPr lang="en-GB" dirty="0"/>
              <a:t> scripts</a:t>
            </a:r>
          </a:p>
          <a:p>
            <a:pPr lvl="1"/>
            <a:r>
              <a:rPr lang="en-GB" dirty="0"/>
              <a:t>3) </a:t>
            </a:r>
            <a:r>
              <a:rPr lang="en-GB" b="1" dirty="0"/>
              <a:t>AI</a:t>
            </a:r>
            <a:r>
              <a:rPr lang="en-GB" dirty="0"/>
              <a:t> integration (</a:t>
            </a:r>
            <a:r>
              <a:rPr lang="en-GB" dirty="0" err="1"/>
              <a:t>Mocamed</a:t>
            </a:r>
            <a:r>
              <a:rPr lang="en-GB" dirty="0"/>
              <a:t> project, experimental)</a:t>
            </a:r>
          </a:p>
        </p:txBody>
      </p:sp>
    </p:spTree>
    <p:extLst>
      <p:ext uri="{BB962C8B-B14F-4D97-AF65-F5344CB8AC3E}">
        <p14:creationId xmlns:p14="http://schemas.microsoft.com/office/powerpoint/2010/main" val="8516830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35BBE-AEC3-3947-BA26-8BC7955AB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 err="1"/>
              <a:t>Expected</a:t>
            </a:r>
            <a:r>
              <a:rPr lang="fr-FR" sz="4000" dirty="0"/>
              <a:t> gains</a:t>
            </a:r>
            <a:endParaRPr lang="en-FR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77527-4EDE-1042-95A4-10FBC85D1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6326"/>
            <a:ext cx="10515600" cy="4821566"/>
          </a:xfrm>
        </p:spPr>
        <p:txBody>
          <a:bodyPr>
            <a:normAutofit fontScale="62500" lnSpcReduction="20000"/>
          </a:bodyPr>
          <a:lstStyle/>
          <a:p>
            <a:r>
              <a:rPr lang="en-FR" dirty="0"/>
              <a:t>G4 multithreading</a:t>
            </a:r>
          </a:p>
          <a:p>
            <a:r>
              <a:rPr lang="en-FR" dirty="0"/>
              <a:t>Single line installation (both GATE and all dependencies, including G4)</a:t>
            </a:r>
          </a:p>
          <a:p>
            <a:r>
              <a:rPr lang="en-FR" dirty="0"/>
              <a:t>Easier and enhanced user development (python instead of macros)</a:t>
            </a:r>
          </a:p>
          <a:p>
            <a:endParaRPr lang="en-FR" dirty="0"/>
          </a:p>
          <a:p>
            <a:r>
              <a:rPr lang="en-FR" dirty="0"/>
              <a:t>New digitizer chain: easier to prototype/extend. Used both online &amp; offline</a:t>
            </a:r>
          </a:p>
          <a:p>
            <a:r>
              <a:rPr lang="en-FR" dirty="0"/>
              <a:t>Better timing management (phantom, sources)</a:t>
            </a:r>
          </a:p>
          <a:p>
            <a:endParaRPr lang="en-FR" dirty="0"/>
          </a:p>
          <a:p>
            <a:r>
              <a:rPr lang="en-FR" dirty="0"/>
              <a:t>Integrated VRT and analytical methods (FFD, TLE) based on third party ray tracing lib</a:t>
            </a:r>
          </a:p>
          <a:p>
            <a:r>
              <a:rPr lang="en-FR" dirty="0"/>
              <a:t>Integrated image management (with third party image lib such as ITK) </a:t>
            </a:r>
          </a:p>
          <a:p>
            <a:r>
              <a:rPr lang="en-FR" dirty="0"/>
              <a:t>Integrated IA: continue the link with pytorch (or other libs)</a:t>
            </a:r>
          </a:p>
          <a:p>
            <a:r>
              <a:rPr lang="en-FR" dirty="0"/>
              <a:t>Better integration with reconstruction software (castor, rtk, stir, etc)</a:t>
            </a:r>
          </a:p>
          <a:p>
            <a:r>
              <a:rPr lang="en-FR" dirty="0"/>
              <a:t>Better output analysis (root tree with uproot)</a:t>
            </a:r>
          </a:p>
          <a:p>
            <a:endParaRPr lang="en-FR" dirty="0"/>
          </a:p>
          <a:p>
            <a:r>
              <a:rPr lang="en-FR" dirty="0"/>
              <a:t>Add benchmarks/tests right from the start</a:t>
            </a:r>
          </a:p>
          <a:p>
            <a:r>
              <a:rPr lang="en-GB" dirty="0"/>
              <a:t>Linux, OSX … but also maybe Windows ?</a:t>
            </a:r>
            <a:endParaRPr lang="en-FR" dirty="0"/>
          </a:p>
        </p:txBody>
      </p:sp>
    </p:spTree>
    <p:extLst>
      <p:ext uri="{BB962C8B-B14F-4D97-AF65-F5344CB8AC3E}">
        <p14:creationId xmlns:p14="http://schemas.microsoft.com/office/powerpoint/2010/main" val="21880712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90175-D7EA-EF42-9255-6110AB9BF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Feasibility &amp; difficulties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7478E-12BF-9A48-8BDA-F49D851AA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63182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FR" dirty="0"/>
              <a:t>Geant4 python warping: with pybind11</a:t>
            </a:r>
          </a:p>
          <a:p>
            <a:pPr lvl="1">
              <a:lnSpc>
                <a:spcPct val="110000"/>
              </a:lnSpc>
            </a:pPr>
            <a:r>
              <a:rPr lang="en-GB" dirty="0"/>
              <a:t>A</a:t>
            </a:r>
            <a:r>
              <a:rPr lang="en-FR" dirty="0"/>
              <a:t>lready discussed with Geant4 collaboration ; ready to collaborate</a:t>
            </a:r>
          </a:p>
          <a:p>
            <a:pPr>
              <a:lnSpc>
                <a:spcPct val="110000"/>
              </a:lnSpc>
            </a:pPr>
            <a:r>
              <a:rPr lang="en-FR" dirty="0"/>
              <a:t>Python is slow ? </a:t>
            </a:r>
            <a:r>
              <a:rPr lang="en-FR" i="1" dirty="0"/>
              <a:t>Not here ! </a:t>
            </a:r>
          </a:p>
          <a:p>
            <a:pPr lvl="1">
              <a:lnSpc>
                <a:spcPct val="110000"/>
              </a:lnSpc>
            </a:pPr>
            <a:r>
              <a:rPr lang="en-FR" dirty="0"/>
              <a:t>GATE remains in C++ (same computation time than G4)</a:t>
            </a:r>
          </a:p>
          <a:p>
            <a:pPr lvl="1">
              <a:lnSpc>
                <a:spcPct val="110000"/>
              </a:lnSpc>
            </a:pPr>
            <a:r>
              <a:rPr lang="en-FR" dirty="0"/>
              <a:t>Python only instead of “macros” to create the simulation</a:t>
            </a:r>
          </a:p>
          <a:p>
            <a:pPr>
              <a:lnSpc>
                <a:spcPct val="110000"/>
              </a:lnSpc>
            </a:pPr>
            <a:r>
              <a:rPr lang="en-GB" dirty="0"/>
              <a:t>Warning: </a:t>
            </a:r>
          </a:p>
          <a:p>
            <a:pPr lvl="1">
              <a:lnSpc>
                <a:spcPct val="110000"/>
              </a:lnSpc>
            </a:pPr>
            <a:r>
              <a:rPr lang="en-GB" dirty="0"/>
              <a:t>source code may be more complex (Python and C++ mixed) </a:t>
            </a:r>
          </a:p>
          <a:p>
            <a:pPr lvl="1">
              <a:lnSpc>
                <a:spcPct val="110000"/>
              </a:lnSpc>
            </a:pPr>
            <a:r>
              <a:rPr lang="en-GB" dirty="0"/>
              <a:t>current GATE code-base is huge</a:t>
            </a:r>
          </a:p>
          <a:p>
            <a:pPr lvl="2">
              <a:lnSpc>
                <a:spcPct val="110000"/>
              </a:lnSpc>
            </a:pPr>
            <a:r>
              <a:rPr lang="en-GB" dirty="0"/>
              <a:t>Some parts should be adapted</a:t>
            </a:r>
          </a:p>
          <a:p>
            <a:pPr lvl="2">
              <a:lnSpc>
                <a:spcPct val="110000"/>
              </a:lnSpc>
            </a:pPr>
            <a:r>
              <a:rPr lang="en-GB" dirty="0"/>
              <a:t>Will take time</a:t>
            </a:r>
          </a:p>
        </p:txBody>
      </p:sp>
    </p:spTree>
    <p:extLst>
      <p:ext uri="{BB962C8B-B14F-4D97-AF65-F5344CB8AC3E}">
        <p14:creationId xmlns:p14="http://schemas.microsoft.com/office/powerpoint/2010/main" val="1957366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6D67D-5ED6-B84A-822C-3352A34C3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Current release is 9.1 – April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DCDE83-FBB0-C74A-A796-331B2E971F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FR" dirty="0"/>
              <a:t>Mostly consolidation of 9.0</a:t>
            </a:r>
          </a:p>
          <a:p>
            <a:r>
              <a:rPr lang="en-FR" dirty="0"/>
              <a:t>With </a:t>
            </a:r>
            <a:r>
              <a:rPr lang="en-FR" dirty="0">
                <a:solidFill>
                  <a:schemeClr val="accent1"/>
                </a:solidFill>
              </a:rPr>
              <a:t>Geant4 10.7.x </a:t>
            </a:r>
          </a:p>
          <a:p>
            <a:pPr lvl="1"/>
            <a:r>
              <a:rPr lang="en-FR" dirty="0"/>
              <a:t>Gate is only evaluated with this Geant4 version</a:t>
            </a:r>
          </a:p>
          <a:p>
            <a:pPr lvl="1"/>
            <a:r>
              <a:rPr lang="en-FR" dirty="0"/>
              <a:t>May work with previous, but no guarantee (and not maintained)</a:t>
            </a:r>
          </a:p>
          <a:p>
            <a:r>
              <a:rPr lang="en-FR" dirty="0"/>
              <a:t>New : </a:t>
            </a:r>
          </a:p>
          <a:p>
            <a:pPr lvl="1"/>
            <a:r>
              <a:rPr lang="en-GB" dirty="0"/>
              <a:t>Features: r</a:t>
            </a:r>
            <a:r>
              <a:rPr lang="en-FR" dirty="0"/>
              <a:t>ange Actor, options in PhaseSpaceActor, improvements in CCMod, in LET/EnergySpectrum actors, …</a:t>
            </a:r>
          </a:p>
          <a:p>
            <a:pPr lvl="1"/>
            <a:r>
              <a:rPr lang="en-FR" dirty="0"/>
              <a:t>Bug fixes</a:t>
            </a:r>
          </a:p>
          <a:p>
            <a:r>
              <a:rPr lang="en-FR" dirty="0"/>
              <a:t>More than 70 contributors (since 2012 only)</a:t>
            </a:r>
          </a:p>
          <a:p>
            <a:r>
              <a:rPr lang="en-FR" dirty="0"/>
              <a:t>Automated compilation check on Linux + OSX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F5287B-56F5-9442-B0AB-D6EC589A095B}"/>
              </a:ext>
            </a:extLst>
          </p:cNvPr>
          <p:cNvSpPr/>
          <p:nvPr/>
        </p:nvSpPr>
        <p:spPr>
          <a:xfrm>
            <a:off x="3531516" y="6050290"/>
            <a:ext cx="54745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hlinkClick r:id="rId2"/>
              </a:rPr>
              <a:t>https://github.com/OpenGATE/Gate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3582090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248BF-1A5F-8F41-9914-3044A576E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Current prototype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EB6E7-DD8C-5C4B-92B2-A27E1D1BB3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FR" dirty="0"/>
              <a:t>Install as user: </a:t>
            </a:r>
            <a:r>
              <a:rPr lang="en-FR" sz="2400" dirty="0">
                <a:solidFill>
                  <a:schemeClr val="accent1"/>
                </a:solidFill>
                <a:latin typeface="Monaco" pitchFamily="2" charset="77"/>
              </a:rPr>
              <a:t>pip install gam-gate</a:t>
            </a:r>
          </a:p>
          <a:p>
            <a:pPr marL="0" indent="0">
              <a:buNone/>
            </a:pPr>
            <a:r>
              <a:rPr lang="en-GB" dirty="0"/>
              <a:t>   </a:t>
            </a:r>
            <a:r>
              <a:rPr lang="en-GB" i="1" dirty="0"/>
              <a:t>comes with Geant4 + ITK + … (all deps)… + GATE: all in once</a:t>
            </a:r>
            <a:endParaRPr lang="en-FR" i="1" dirty="0"/>
          </a:p>
          <a:p>
            <a:r>
              <a:rPr lang="en-FR" dirty="0"/>
              <a:t>Install as developer: more complex …</a:t>
            </a:r>
          </a:p>
          <a:p>
            <a:endParaRPr lang="en-FR" dirty="0"/>
          </a:p>
          <a:p>
            <a:pPr marL="0" indent="0">
              <a:buNone/>
            </a:pPr>
            <a:r>
              <a:rPr lang="en-GB" dirty="0">
                <a:hlinkClick r:id="rId2"/>
              </a:rPr>
              <a:t>https://github.com/dsarrut/gam-gate</a:t>
            </a:r>
            <a:r>
              <a:rPr lang="en-GB" dirty="0"/>
              <a:t> </a:t>
            </a:r>
            <a:endParaRPr lang="en-FR" dirty="0"/>
          </a:p>
          <a:p>
            <a:endParaRPr lang="en-GB" dirty="0"/>
          </a:p>
          <a:p>
            <a:r>
              <a:rPr lang="en-GB" dirty="0"/>
              <a:t>Everything still under discussion and can evolve</a:t>
            </a:r>
          </a:p>
          <a:p>
            <a:r>
              <a:rPr lang="en-GB" dirty="0"/>
              <a:t>Already show it is feasible </a:t>
            </a:r>
            <a:endParaRPr lang="en-FR" dirty="0"/>
          </a:p>
        </p:txBody>
      </p:sp>
    </p:spTree>
    <p:extLst>
      <p:ext uri="{BB962C8B-B14F-4D97-AF65-F5344CB8AC3E}">
        <p14:creationId xmlns:p14="http://schemas.microsoft.com/office/powerpoint/2010/main" val="42364923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A42E3-796E-B04D-893F-FF8F2D960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FR" dirty="0"/>
              <a:t>DEMO 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74D4BC-73FA-594E-B5D8-9737D7F2E1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9539521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11E37F-6F23-B24E-AD11-42D229E76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demo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A8E2037-933B-AA4E-BDD1-F8F94B26E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</a:t>
            </a:r>
            <a:r>
              <a:rPr lang="en-FR" dirty="0"/>
              <a:t>erminal</a:t>
            </a:r>
          </a:p>
          <a:p>
            <a:r>
              <a:rPr lang="en-GB" dirty="0"/>
              <a:t>P</a:t>
            </a:r>
            <a:r>
              <a:rPr lang="en-FR" dirty="0"/>
              <a:t>ip install -&gt; explain G4, etc</a:t>
            </a:r>
          </a:p>
          <a:p>
            <a:r>
              <a:rPr lang="en-GB" dirty="0"/>
              <a:t>E</a:t>
            </a:r>
            <a:r>
              <a:rPr lang="en-FR" dirty="0"/>
              <a:t>xample with visu (ex4)</a:t>
            </a:r>
          </a:p>
          <a:p>
            <a:r>
              <a:rPr lang="en-FR" dirty="0"/>
              <a:t>show code in pc </a:t>
            </a:r>
          </a:p>
          <a:p>
            <a:pPr lvl="1"/>
            <a:r>
              <a:rPr lang="en-FR" dirty="0"/>
              <a:t>MT</a:t>
            </a:r>
          </a:p>
          <a:p>
            <a:pPr lvl="1"/>
            <a:r>
              <a:rPr lang="en-GB" dirty="0"/>
              <a:t>V</a:t>
            </a:r>
            <a:r>
              <a:rPr lang="en-FR" dirty="0"/>
              <a:t>isu</a:t>
            </a:r>
          </a:p>
          <a:p>
            <a:pPr lvl="1"/>
            <a:endParaRPr lang="en-FR" dirty="0"/>
          </a:p>
        </p:txBody>
      </p:sp>
    </p:spTree>
    <p:extLst>
      <p:ext uri="{BB962C8B-B14F-4D97-AF65-F5344CB8AC3E}">
        <p14:creationId xmlns:p14="http://schemas.microsoft.com/office/powerpoint/2010/main" val="9962697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F24EF-78D9-AC4C-A5E2-A283B65DD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8C8A3-2E3F-8744-8B4C-DF19FEF64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997440" cy="4351338"/>
          </a:xfrm>
        </p:spPr>
        <p:txBody>
          <a:bodyPr>
            <a:normAutofit/>
          </a:bodyPr>
          <a:lstStyle/>
          <a:p>
            <a:endParaRPr lang="en-FR" sz="3200" dirty="0"/>
          </a:p>
          <a:p>
            <a:r>
              <a:rPr lang="en-GB" sz="3200" dirty="0"/>
              <a:t>Current GATE version </a:t>
            </a:r>
            <a:r>
              <a:rPr lang="en-GB" sz="3200" b="1" dirty="0"/>
              <a:t>is still the official one</a:t>
            </a:r>
            <a:r>
              <a:rPr lang="en-GB" sz="3200" dirty="0"/>
              <a:t>, maintained and improved</a:t>
            </a:r>
            <a:endParaRPr lang="en-FR" sz="3200" dirty="0"/>
          </a:p>
          <a:p>
            <a:endParaRPr lang="en-FR" sz="3200" dirty="0"/>
          </a:p>
          <a:p>
            <a:r>
              <a:rPr lang="en-FR" sz="3200" dirty="0"/>
              <a:t>Experimental project is starting </a:t>
            </a:r>
          </a:p>
          <a:p>
            <a:r>
              <a:rPr lang="en-FR" sz="3200" dirty="0"/>
              <a:t>If interested, please contact us ! </a:t>
            </a:r>
          </a:p>
        </p:txBody>
      </p:sp>
      <p:pic>
        <p:nvPicPr>
          <p:cNvPr id="4" name="Picture 2" descr="1. Introduction — GATE documentation">
            <a:extLst>
              <a:ext uri="{FF2B5EF4-FFF2-40B4-BE49-F238E27FC236}">
                <a16:creationId xmlns:a16="http://schemas.microsoft.com/office/drawing/2014/main" id="{6AEAB560-B8E6-6A43-966E-9732B4375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799" y="2864667"/>
            <a:ext cx="5084535" cy="310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670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87AF0-4392-0748-8EB2-60DD8A407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Docker and Virtual Machine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11EAD-9500-A340-9315-2C16F69A5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FR" dirty="0"/>
              <a:t>Docker versions are available</a:t>
            </a:r>
          </a:p>
          <a:p>
            <a:pPr lvl="1"/>
            <a:r>
              <a:rPr lang="en-GB" dirty="0">
                <a:hlinkClick r:id="rId2"/>
              </a:rPr>
              <a:t>https://hub.docker.com/r/opengatecollaboration/gate</a:t>
            </a:r>
            <a:r>
              <a:rPr lang="en-GB" dirty="0"/>
              <a:t> </a:t>
            </a:r>
          </a:p>
          <a:p>
            <a:pPr lvl="1"/>
            <a:endParaRPr lang="en-GB" dirty="0"/>
          </a:p>
          <a:p>
            <a:endParaRPr lang="en-GB" dirty="0"/>
          </a:p>
          <a:p>
            <a:r>
              <a:rPr lang="en-GB" dirty="0"/>
              <a:t>Virtual Machine</a:t>
            </a:r>
          </a:p>
          <a:p>
            <a:pPr lvl="1"/>
            <a:r>
              <a:rPr lang="en-GB" dirty="0"/>
              <a:t>On </a:t>
            </a:r>
            <a:r>
              <a:rPr lang="en-GB" dirty="0">
                <a:hlinkClick r:id="rId3"/>
              </a:rPr>
              <a:t>google drive</a:t>
            </a:r>
            <a:r>
              <a:rPr lang="en-GB" dirty="0"/>
              <a:t> </a:t>
            </a:r>
          </a:p>
          <a:p>
            <a:pPr lvl="1"/>
            <a:endParaRPr lang="en-GB" dirty="0"/>
          </a:p>
          <a:p>
            <a:endParaRPr lang="en-GB" dirty="0"/>
          </a:p>
          <a:p>
            <a:r>
              <a:rPr lang="en-GB" dirty="0"/>
              <a:t>See doc: </a:t>
            </a:r>
            <a:r>
              <a:rPr lang="en-GB" dirty="0">
                <a:hlinkClick r:id="rId4"/>
              </a:rPr>
              <a:t>https://opengate.readthedocs.io</a:t>
            </a:r>
            <a:r>
              <a:rPr lang="en-GB" dirty="0"/>
              <a:t> </a:t>
            </a:r>
          </a:p>
        </p:txBody>
      </p:sp>
      <p:pic>
        <p:nvPicPr>
          <p:cNvPr id="1026" name="Picture 2" descr="Docker Logos | Docker">
            <a:extLst>
              <a:ext uri="{FF2B5EF4-FFF2-40B4-BE49-F238E27FC236}">
                <a16:creationId xmlns:a16="http://schemas.microsoft.com/office/drawing/2014/main" id="{7331C709-DB7B-CF48-9506-A6F0DCF25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2007" y="2067965"/>
            <a:ext cx="2856593" cy="73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racle VM VirtualBox — Wikipédia">
            <a:extLst>
              <a:ext uri="{FF2B5EF4-FFF2-40B4-BE49-F238E27FC236}">
                <a16:creationId xmlns:a16="http://schemas.microsoft.com/office/drawing/2014/main" id="{6EDDD4AE-97E0-1E4F-A47E-48DCF88A3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837" y="3429000"/>
            <a:ext cx="2747963" cy="274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790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1084B-8495-6E48-949B-352AF270E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Benchmarks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B84D0-43A4-AD47-95E1-74AEAF0A88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FR" sz="3200" b="1" dirty="0"/>
              <a:t>17 </a:t>
            </a:r>
            <a:r>
              <a:rPr lang="en-FR" dirty="0"/>
              <a:t>benchmarks: dose, LET, PET, DPK, e+ range, EM field, etc </a:t>
            </a:r>
          </a:p>
          <a:p>
            <a:pPr marL="0" indent="0">
              <a:buNone/>
            </a:pPr>
            <a:r>
              <a:rPr lang="en-FR" dirty="0"/>
              <a:t>	(… and more to come)</a:t>
            </a:r>
          </a:p>
          <a:p>
            <a:r>
              <a:rPr lang="en-FR" dirty="0"/>
              <a:t>A benchmark is </a:t>
            </a:r>
          </a:p>
          <a:p>
            <a:pPr lvl="1"/>
            <a:r>
              <a:rPr lang="en-GB" dirty="0"/>
              <a:t>A</a:t>
            </a:r>
            <a:r>
              <a:rPr lang="en-FR" dirty="0"/>
              <a:t> </a:t>
            </a:r>
            <a:r>
              <a:rPr lang="en-FR" dirty="0">
                <a:solidFill>
                  <a:schemeClr val="accent1"/>
                </a:solidFill>
              </a:rPr>
              <a:t>GATE simulation</a:t>
            </a:r>
            <a:r>
              <a:rPr lang="en-FR" dirty="0"/>
              <a:t>, macro with associated data (not too long comp. time)</a:t>
            </a:r>
          </a:p>
          <a:p>
            <a:pPr lvl="1"/>
            <a:r>
              <a:rPr lang="en-FR" dirty="0"/>
              <a:t>A </a:t>
            </a:r>
            <a:r>
              <a:rPr lang="en-FR" dirty="0">
                <a:solidFill>
                  <a:schemeClr val="accent1"/>
                </a:solidFill>
              </a:rPr>
              <a:t>python script </a:t>
            </a:r>
            <a:r>
              <a:rPr lang="en-FR" dirty="0"/>
              <a:t>to compare results according to ref or previous version</a:t>
            </a:r>
          </a:p>
          <a:p>
            <a:pPr lvl="1"/>
            <a:r>
              <a:rPr lang="en-FR" dirty="0"/>
              <a:t>A (arbitrary) threshold fail/pass</a:t>
            </a:r>
          </a:p>
          <a:p>
            <a:r>
              <a:rPr lang="en-FR" dirty="0"/>
              <a:t>Can be run by any user on her/his computer</a:t>
            </a:r>
          </a:p>
          <a:p>
            <a:r>
              <a:rPr lang="en-FR" dirty="0"/>
              <a:t>Is automatically run on code change</a:t>
            </a:r>
          </a:p>
          <a:p>
            <a:endParaRPr lang="en-FR" dirty="0"/>
          </a:p>
        </p:txBody>
      </p:sp>
      <p:pic>
        <p:nvPicPr>
          <p:cNvPr id="2052" name="Picture 4" descr="Logo New — Waldighoffen">
            <a:extLst>
              <a:ext uri="{FF2B5EF4-FFF2-40B4-BE49-F238E27FC236}">
                <a16:creationId xmlns:a16="http://schemas.microsoft.com/office/drawing/2014/main" id="{4D961129-6B5A-784B-BFF0-A2CBB92E8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621" y="521153"/>
            <a:ext cx="1136046" cy="1013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709BE84-721E-5C47-A130-965F81D6F220}"/>
              </a:ext>
            </a:extLst>
          </p:cNvPr>
          <p:cNvSpPr/>
          <p:nvPr/>
        </p:nvSpPr>
        <p:spPr>
          <a:xfrm>
            <a:off x="2769516" y="5813627"/>
            <a:ext cx="73451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hlinkClick r:id="rId3"/>
              </a:rPr>
              <a:t>https://github.com/OpenGATE/GateBenchmarks</a:t>
            </a:r>
            <a:r>
              <a:rPr lang="fr-FR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463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253E8-DC58-0740-8678-9963A68B4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GATE galaxy 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DC0DA-D2A4-2A45-B863-1A8FC0C66A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FR" dirty="0"/>
              <a:t>Gate itself</a:t>
            </a:r>
          </a:p>
          <a:p>
            <a:r>
              <a:rPr lang="en-FR" dirty="0"/>
              <a:t>Gate documentation</a:t>
            </a:r>
          </a:p>
          <a:p>
            <a:r>
              <a:rPr lang="en-FR" dirty="0"/>
              <a:t>Gate benchmarks</a:t>
            </a:r>
          </a:p>
          <a:p>
            <a:r>
              <a:rPr lang="en-FR" dirty="0"/>
              <a:t>Gate RT-Ion</a:t>
            </a:r>
          </a:p>
          <a:p>
            <a:r>
              <a:rPr lang="en-FR" dirty="0"/>
              <a:t>Gate contrib</a:t>
            </a:r>
          </a:p>
          <a:p>
            <a:r>
              <a:rPr lang="en-FR" dirty="0"/>
              <a:t>G</a:t>
            </a:r>
            <a:r>
              <a:rPr lang="en-GB" dirty="0"/>
              <a:t>a</a:t>
            </a:r>
            <a:r>
              <a:rPr lang="en-FR" dirty="0"/>
              <a:t>te tools</a:t>
            </a:r>
          </a:p>
          <a:p>
            <a:endParaRPr lang="en-FR" dirty="0"/>
          </a:p>
          <a:p>
            <a:pPr marL="0" indent="0">
              <a:buNone/>
            </a:pPr>
            <a:r>
              <a:rPr lang="en-FR" i="1" dirty="0">
                <a:solidFill>
                  <a:srgbClr val="FF0000"/>
                </a:solidFill>
              </a:rPr>
              <a:t>	Open-source and collaborative</a:t>
            </a:r>
          </a:p>
        </p:txBody>
      </p:sp>
      <p:pic>
        <p:nvPicPr>
          <p:cNvPr id="3082" name="Picture 10" descr="Transparent Spiral Galaxy Clipart - Space Drawings, HD Png Download -  kindpng">
            <a:extLst>
              <a:ext uri="{FF2B5EF4-FFF2-40B4-BE49-F238E27FC236}">
                <a16:creationId xmlns:a16="http://schemas.microsoft.com/office/drawing/2014/main" id="{89DCC22F-0BCE-E94C-B25D-65D37B72C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857" y="1088571"/>
            <a:ext cx="4595258" cy="468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FE7FE6D-E6CF-A54C-A905-BDCABD7AB855}"/>
              </a:ext>
            </a:extLst>
          </p:cNvPr>
          <p:cNvSpPr/>
          <p:nvPr/>
        </p:nvSpPr>
        <p:spPr>
          <a:xfrm>
            <a:off x="1751099" y="5915353"/>
            <a:ext cx="46465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hlinkClick r:id="rId4"/>
              </a:rPr>
              <a:t>https://github.com/OpenGATE</a:t>
            </a:r>
            <a:endParaRPr lang="fr-FR" sz="28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DF5E582-D061-9E49-BAAE-C18A11C665B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69830" y="5769428"/>
            <a:ext cx="2286295" cy="78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818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BC312-E6B8-7347-9D7F-3D07060AA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310" y="2320049"/>
            <a:ext cx="3993931" cy="1325563"/>
          </a:xfrm>
        </p:spPr>
        <p:txBody>
          <a:bodyPr/>
          <a:lstStyle/>
          <a:p>
            <a:r>
              <a:rPr lang="fr-FR" dirty="0"/>
              <a:t>List of </a:t>
            </a:r>
            <a:r>
              <a:rPr lang="fr-FR" dirty="0" err="1"/>
              <a:t>GateTools</a:t>
            </a:r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61C9B0-C75A-B84E-BA4B-580A1D7AA5D5}"/>
              </a:ext>
            </a:extLst>
          </p:cNvPr>
          <p:cNvSpPr/>
          <p:nvPr/>
        </p:nvSpPr>
        <p:spPr>
          <a:xfrm>
            <a:off x="353063" y="3810747"/>
            <a:ext cx="53506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hlinkClick r:id="rId2"/>
              </a:rPr>
              <a:t>https://github.com/OpenGATE/GateTools</a:t>
            </a:r>
            <a:endParaRPr lang="fr-FR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A3194E-8F7E-EC49-8CAE-732BD97D9F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000"/>
          <a:stretch/>
        </p:blipFill>
        <p:spPr>
          <a:xfrm>
            <a:off x="5907818" y="137160"/>
            <a:ext cx="5096033" cy="6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4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986"/>
    </mc:Choice>
    <mc:Fallback xmlns="">
      <p:transition spd="slow" advTm="44986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A8483-910C-C94B-8E09-A099D85A6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Please, contribute 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15B47-5000-6A41-B890-6B4A89B6FD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Report issues on </a:t>
            </a:r>
            <a:r>
              <a:rPr lang="en-GB" dirty="0" err="1"/>
              <a:t>github</a:t>
            </a:r>
            <a:r>
              <a:rPr lang="en-GB" dirty="0"/>
              <a:t>, reply to the mailing list</a:t>
            </a:r>
          </a:p>
          <a:p>
            <a:r>
              <a:rPr lang="en-GB" dirty="0"/>
              <a:t>Correct, clarify documentation (via </a:t>
            </a:r>
            <a:r>
              <a:rPr lang="en-GB" dirty="0" err="1"/>
              <a:t>github</a:t>
            </a:r>
            <a:r>
              <a:rPr lang="en-GB" dirty="0"/>
              <a:t>)</a:t>
            </a:r>
          </a:p>
          <a:p>
            <a:r>
              <a:rPr lang="en-GB" dirty="0"/>
              <a:t>Use, test and upgrade python </a:t>
            </a:r>
            <a:r>
              <a:rPr lang="en-GB" dirty="0" err="1"/>
              <a:t>gatetools</a:t>
            </a:r>
            <a:r>
              <a:rPr lang="en-GB" dirty="0"/>
              <a:t> </a:t>
            </a:r>
          </a:p>
          <a:p>
            <a:r>
              <a:rPr lang="en-GB" dirty="0"/>
              <a:t>Provide </a:t>
            </a:r>
            <a:r>
              <a:rPr lang="en-GB" i="1" dirty="0"/>
              <a:t>Pull Request </a:t>
            </a:r>
            <a:r>
              <a:rPr lang="en-GB" dirty="0"/>
              <a:t>for bug correction or new feature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9BB1CF-53C3-1344-9BE7-3E3D5DC38B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52"/>
          <a:stretch/>
        </p:blipFill>
        <p:spPr>
          <a:xfrm>
            <a:off x="500555" y="4431890"/>
            <a:ext cx="3267403" cy="16214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9D2C83-E717-3341-88AF-2ABADEFC96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5164" y="4382813"/>
            <a:ext cx="3296332" cy="17011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96108B-EE9D-F042-8965-CACEFC94ABB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79644" y="4151095"/>
            <a:ext cx="2211801" cy="20258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09BD9B-3CAC-7243-A934-FB8CE253467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6947" y="867104"/>
            <a:ext cx="2140859" cy="7305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F43FE26-9A83-E246-8B18-0EEED466401C}"/>
              </a:ext>
            </a:extLst>
          </p:cNvPr>
          <p:cNvSpPr/>
          <p:nvPr/>
        </p:nvSpPr>
        <p:spPr>
          <a:xfrm>
            <a:off x="8539655" y="1516908"/>
            <a:ext cx="36523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>
                <a:hlinkClick r:id="rId6"/>
              </a:rPr>
              <a:t>https://github.com/OpenGATE/Gate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01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125"/>
    </mc:Choice>
    <mc:Fallback xmlns="">
      <p:transition spd="slow" advTm="58125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58661-E0D6-1149-AF0F-2773D4E1F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Documentation system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891D161-34A1-8049-A36D-9B36B139804B}"/>
              </a:ext>
            </a:extLst>
          </p:cNvPr>
          <p:cNvGrpSpPr/>
          <p:nvPr/>
        </p:nvGrpSpPr>
        <p:grpSpPr>
          <a:xfrm>
            <a:off x="440674" y="1594169"/>
            <a:ext cx="5364197" cy="4468438"/>
            <a:chOff x="209667" y="2248689"/>
            <a:chExt cx="5364197" cy="446843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1D67C0F-42F1-3F48-8441-B2F012EA51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9667" y="2248689"/>
              <a:ext cx="5364197" cy="446843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90049BD-13DD-B847-9F5C-CF8FD5BE97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73002" y="6272659"/>
              <a:ext cx="606949" cy="411858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3A8F355-B30C-6247-A763-7D139894DF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8762" y="4067173"/>
            <a:ext cx="1778000" cy="1206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773F42-D32E-E741-BB62-FBD956CBB76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7787" y="1835702"/>
            <a:ext cx="3345040" cy="4568561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7879DC9-7966-0F4C-BD49-9EC1F883BB9C}"/>
              </a:ext>
            </a:extLst>
          </p:cNvPr>
          <p:cNvCxnSpPr>
            <a:cxnSpLocks/>
          </p:cNvCxnSpPr>
          <p:nvPr/>
        </p:nvCxnSpPr>
        <p:spPr>
          <a:xfrm flipV="1">
            <a:off x="4870766" y="5163775"/>
            <a:ext cx="641217" cy="4543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0DFE4-EE91-794E-9AAA-BEFB20D61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411" y="6187276"/>
            <a:ext cx="5432351" cy="644219"/>
          </a:xfrm>
          <a:solidFill>
            <a:schemeClr val="bg1"/>
          </a:solidFill>
        </p:spPr>
        <p:txBody>
          <a:bodyPr anchor="ctr"/>
          <a:lstStyle/>
          <a:p>
            <a:pPr marL="0" indent="0" algn="ctr">
              <a:buNone/>
            </a:pPr>
            <a:r>
              <a:rPr lang="fr-FR" dirty="0">
                <a:hlinkClick r:id="rId7"/>
              </a:rPr>
              <a:t>https://opengate.readthedocs.io</a:t>
            </a:r>
            <a:endParaRPr lang="fr-FR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AF37182-78B9-F94A-8160-A1894681F039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6546762" y="3983603"/>
            <a:ext cx="641217" cy="6868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11C3DD18-9064-EB4A-95EC-42F16D977705}"/>
              </a:ext>
            </a:extLst>
          </p:cNvPr>
          <p:cNvSpPr/>
          <p:nvPr/>
        </p:nvSpPr>
        <p:spPr>
          <a:xfrm>
            <a:off x="7889004" y="4261899"/>
            <a:ext cx="889000" cy="861748"/>
          </a:xfrm>
          <a:prstGeom prst="ellipse">
            <a:avLst/>
          </a:prstGeom>
          <a:noFill/>
          <a:ln w="130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087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887"/>
    </mc:Choice>
    <mc:Fallback xmlns="">
      <p:transition spd="slow" advTm="26887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4AFA1-34ED-3B4B-B988-080EB9150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Technical 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725E4-3285-6848-A081-6AAAEBD21A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FR" dirty="0"/>
              <a:t>Once a month, thursday morning 9am CET (1 hour max)</a:t>
            </a:r>
          </a:p>
          <a:p>
            <a:r>
              <a:rPr lang="en-GB" dirty="0"/>
              <a:t>N</a:t>
            </a:r>
            <a:r>
              <a:rPr lang="en-FR" dirty="0"/>
              <a:t>ext: </a:t>
            </a:r>
            <a:r>
              <a:rPr lang="en-FR" dirty="0">
                <a:solidFill>
                  <a:srgbClr val="FF0000"/>
                </a:solidFill>
              </a:rPr>
              <a:t>25th November</a:t>
            </a:r>
            <a:r>
              <a:rPr lang="en-FR" dirty="0"/>
              <a:t> </a:t>
            </a:r>
          </a:p>
          <a:p>
            <a:r>
              <a:rPr lang="en-GB" dirty="0"/>
              <a:t>We discuss about </a:t>
            </a:r>
            <a:r>
              <a:rPr lang="en-GB" i="1" dirty="0"/>
              <a:t>Issues</a:t>
            </a:r>
            <a:r>
              <a:rPr lang="en-GB" dirty="0"/>
              <a:t> and </a:t>
            </a:r>
            <a:r>
              <a:rPr lang="en-GB" i="1" dirty="0"/>
              <a:t>Pull-Request</a:t>
            </a:r>
            <a:r>
              <a:rPr lang="en-GB" dirty="0"/>
              <a:t> on GitHub, future features, benchmarks, etc. </a:t>
            </a:r>
            <a:endParaRPr lang="en-FR" dirty="0"/>
          </a:p>
          <a:p>
            <a:endParaRPr lang="en-FR" dirty="0"/>
          </a:p>
          <a:p>
            <a:r>
              <a:rPr lang="en-FR" dirty="0"/>
              <a:t>Everyone is welcome, just ask to be part of:</a:t>
            </a:r>
          </a:p>
          <a:p>
            <a:pPr marL="0" indent="0">
              <a:buNone/>
            </a:pPr>
            <a:br>
              <a:rPr lang="en-FR" dirty="0"/>
            </a:br>
            <a:r>
              <a:rPr lang="en-FR" dirty="0"/>
              <a:t> 		</a:t>
            </a:r>
            <a:r>
              <a:rPr lang="en-GB" dirty="0">
                <a:hlinkClick r:id="rId2"/>
              </a:rPr>
              <a:t>gate-devel@lists.opengatecollaboration.org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2877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2"/>
</p:tagLst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70864</TotalTime>
  <Words>1078</Words>
  <Application>Microsoft Macintosh PowerPoint</Application>
  <PresentationFormat>Widescreen</PresentationFormat>
  <Paragraphs>160</Paragraphs>
  <Slides>23</Slides>
  <Notes>3</Notes>
  <HiddenSlides>3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Monaco</vt:lpstr>
      <vt:lpstr>Times New Roman</vt:lpstr>
      <vt:lpstr>Office-Design</vt:lpstr>
      <vt:lpstr>GATE status and future perspectives</vt:lpstr>
      <vt:lpstr>Current release is 9.1 – April 2021</vt:lpstr>
      <vt:lpstr>Docker and Virtual Machine</vt:lpstr>
      <vt:lpstr>Benchmarks</vt:lpstr>
      <vt:lpstr>GATE galaxy ...</vt:lpstr>
      <vt:lpstr>List of GateTools</vt:lpstr>
      <vt:lpstr>Please, contribute ! </vt:lpstr>
      <vt:lpstr>Documentation system</vt:lpstr>
      <vt:lpstr>Technical board</vt:lpstr>
      <vt:lpstr>Fun: Gate history on youtube</vt:lpstr>
      <vt:lpstr>Future developments</vt:lpstr>
      <vt:lpstr>Next release: early 2022</vt:lpstr>
      <vt:lpstr>Proposals?</vt:lpstr>
      <vt:lpstr>Rationale 1/2</vt:lpstr>
      <vt:lpstr>PowerPoint Presentation</vt:lpstr>
      <vt:lpstr>Rationale 2/2</vt:lpstr>
      <vt:lpstr>Start an *experimental* new version ?</vt:lpstr>
      <vt:lpstr>Expected gains</vt:lpstr>
      <vt:lpstr>Feasibility &amp; difficulties</vt:lpstr>
      <vt:lpstr>Current prototype</vt:lpstr>
      <vt:lpstr>DEMO …</vt:lpstr>
      <vt:lpstr>demo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Office-Anwender</dc:creator>
  <cp:lastModifiedBy>David Sarrut</cp:lastModifiedBy>
  <cp:revision>918</cp:revision>
  <cp:lastPrinted>2019-06-16T06:36:39Z</cp:lastPrinted>
  <dcterms:created xsi:type="dcterms:W3CDTF">2017-08-02T10:36:57Z</dcterms:created>
  <dcterms:modified xsi:type="dcterms:W3CDTF">2021-11-18T08:50:16Z</dcterms:modified>
</cp:coreProperties>
</file>