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1" r:id="rId1"/>
    <p:sldMasterId id="2147483883" r:id="rId2"/>
    <p:sldMasterId id="2147483895" r:id="rId3"/>
    <p:sldMasterId id="2147483907" r:id="rId4"/>
    <p:sldMasterId id="2147483919" r:id="rId5"/>
    <p:sldMasterId id="2147483931" r:id="rId6"/>
    <p:sldMasterId id="2147483943" r:id="rId7"/>
    <p:sldMasterId id="2147483955" r:id="rId8"/>
  </p:sldMasterIdLst>
  <p:notesMasterIdLst>
    <p:notesMasterId r:id="rId43"/>
  </p:notesMasterIdLst>
  <p:handoutMasterIdLst>
    <p:handoutMasterId r:id="rId44"/>
  </p:handoutMasterIdLst>
  <p:sldIdLst>
    <p:sldId id="511" r:id="rId9"/>
    <p:sldId id="839" r:id="rId10"/>
    <p:sldId id="840" r:id="rId11"/>
    <p:sldId id="861" r:id="rId12"/>
    <p:sldId id="857" r:id="rId13"/>
    <p:sldId id="833" r:id="rId14"/>
    <p:sldId id="841" r:id="rId15"/>
    <p:sldId id="858" r:id="rId16"/>
    <p:sldId id="862" r:id="rId17"/>
    <p:sldId id="843" r:id="rId18"/>
    <p:sldId id="866" r:id="rId19"/>
    <p:sldId id="860" r:id="rId20"/>
    <p:sldId id="811" r:id="rId21"/>
    <p:sldId id="814" r:id="rId22"/>
    <p:sldId id="844" r:id="rId23"/>
    <p:sldId id="869" r:id="rId24"/>
    <p:sldId id="847" r:id="rId25"/>
    <p:sldId id="864" r:id="rId26"/>
    <p:sldId id="848" r:id="rId27"/>
    <p:sldId id="818" r:id="rId28"/>
    <p:sldId id="821" r:id="rId29"/>
    <p:sldId id="819" r:id="rId30"/>
    <p:sldId id="820" r:id="rId31"/>
    <p:sldId id="718" r:id="rId32"/>
    <p:sldId id="719" r:id="rId33"/>
    <p:sldId id="720" r:id="rId34"/>
    <p:sldId id="825" r:id="rId35"/>
    <p:sldId id="854" r:id="rId36"/>
    <p:sldId id="722" r:id="rId37"/>
    <p:sldId id="838" r:id="rId38"/>
    <p:sldId id="795" r:id="rId39"/>
    <p:sldId id="828" r:id="rId40"/>
    <p:sldId id="870" r:id="rId41"/>
    <p:sldId id="856" r:id="rId42"/>
  </p:sldIdLst>
  <p:sldSz cx="12192000" cy="6858000"/>
  <p:notesSz cx="6799263" cy="99298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808080"/>
    <a:srgbClr val="33CC33"/>
    <a:srgbClr val="666699"/>
    <a:srgbClr val="FFCC66"/>
    <a:srgbClr val="FFCC00"/>
    <a:srgbClr val="CC0000"/>
    <a:srgbClr val="339933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01" autoAdjust="0"/>
    <p:restoredTop sz="94394" autoAdjust="0"/>
  </p:normalViewPr>
  <p:slideViewPr>
    <p:cSldViewPr>
      <p:cViewPr varScale="1">
        <p:scale>
          <a:sx n="113" d="100"/>
          <a:sy n="113" d="100"/>
        </p:scale>
        <p:origin x="108" y="6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28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12"/>
    </p:cViewPr>
  </p:sorterViewPr>
  <p:notesViewPr>
    <p:cSldViewPr>
      <p:cViewPr varScale="1">
        <p:scale>
          <a:sx n="82" d="100"/>
          <a:sy n="82" d="100"/>
        </p:scale>
        <p:origin x="2382" y="102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7088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defTabSz="95583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589" y="1"/>
            <a:ext cx="2947088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defTabSz="95583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31180"/>
            <a:ext cx="2947088" cy="49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defTabSz="95583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589" y="9431180"/>
            <a:ext cx="2947088" cy="49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defTabSz="955830">
              <a:defRPr sz="1300">
                <a:latin typeface="Arial" charset="0"/>
              </a:defRPr>
            </a:lvl1pPr>
          </a:lstStyle>
          <a:p>
            <a:pPr>
              <a:defRPr/>
            </a:pPr>
            <a:fld id="{19E14790-E3AA-44A9-AC30-9F3910EB567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250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7088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70" tIns="44634" rIns="89270" bIns="44634" numCol="1" anchor="t" anchorCtr="0" compatLnSpc="1">
            <a:prstTxWarp prst="textNoShape">
              <a:avLst/>
            </a:prstTxWarp>
          </a:bodyPr>
          <a:lstStyle>
            <a:lvl1pPr defTabSz="89232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589" y="1"/>
            <a:ext cx="2947088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70" tIns="44634" rIns="89270" bIns="44634" numCol="1" anchor="t" anchorCtr="0" compatLnSpc="1">
            <a:prstTxWarp prst="textNoShape">
              <a:avLst/>
            </a:prstTxWarp>
          </a:bodyPr>
          <a:lstStyle>
            <a:lvl1pPr algn="r" defTabSz="89232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10" y="4716384"/>
            <a:ext cx="5440045" cy="446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70" tIns="44634" rIns="89270" bIns="446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31180"/>
            <a:ext cx="2947088" cy="49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70" tIns="44634" rIns="89270" bIns="44634" numCol="1" anchor="b" anchorCtr="0" compatLnSpc="1">
            <a:prstTxWarp prst="textNoShape">
              <a:avLst/>
            </a:prstTxWarp>
          </a:bodyPr>
          <a:lstStyle>
            <a:lvl1pPr defTabSz="89232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589" y="9431180"/>
            <a:ext cx="2947088" cy="49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70" tIns="44634" rIns="89270" bIns="44634" numCol="1" anchor="b" anchorCtr="0" compatLnSpc="1">
            <a:prstTxWarp prst="textNoShape">
              <a:avLst/>
            </a:prstTxWarp>
          </a:bodyPr>
          <a:lstStyle>
            <a:lvl1pPr algn="r" defTabSz="892321">
              <a:defRPr sz="1200">
                <a:latin typeface="Arial" charset="0"/>
              </a:defRPr>
            </a:lvl1pPr>
          </a:lstStyle>
          <a:p>
            <a:pPr>
              <a:defRPr/>
            </a:pPr>
            <a:fld id="{9831BB6A-A0DD-468D-BA33-5CDE4EAAACD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3684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9875" cy="37242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478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6132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0059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781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E4F9E35-585F-41D6-9F7F-EC8EE3B9037F}" type="slidenum">
              <a:rPr lang="en-US" altLang="en-US">
                <a:latin typeface="Times New Roman" pitchFamily="18" charset="0"/>
              </a:rPr>
              <a:pPr/>
              <a:t>18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993" y="4716042"/>
            <a:ext cx="4987689" cy="4467149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20243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89091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smtClean="0"/>
          </a:p>
        </p:txBody>
      </p:sp>
      <p:sp>
        <p:nvSpPr>
          <p:cNvPr id="890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C743749-9CED-4031-A651-5AE59F96EA2B}" type="slidenum">
              <a:rPr lang="fr-FR" altLang="fr-FR" sz="1200" smtClean="0"/>
              <a:pPr/>
              <a:t>25</a:t>
            </a:fld>
            <a:endParaRPr lang="fr-FR" altLang="fr-FR" sz="1200" smtClean="0"/>
          </a:p>
        </p:txBody>
      </p:sp>
    </p:spTree>
    <p:extLst>
      <p:ext uri="{BB962C8B-B14F-4D97-AF65-F5344CB8AC3E}">
        <p14:creationId xmlns:p14="http://schemas.microsoft.com/office/powerpoint/2010/main" val="198530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09175" y="26029"/>
            <a:ext cx="855777" cy="149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99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fr-FR" smtClean="0"/>
              <a:t>CdLT  Fête de la Science  2021</a:t>
            </a:r>
            <a:endParaRPr kumimoji="0"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91603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CdLT  Fête de la Science  2021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431371" y="1196752"/>
            <a:ext cx="11329259" cy="5112568"/>
          </a:xfrm>
          <a:prstGeom prst="rect">
            <a:avLst/>
          </a:prstGeom>
        </p:spPr>
        <p:txBody>
          <a:bodyPr/>
          <a:lstStyle>
            <a:lvl1pPr>
              <a:buClr>
                <a:srgbClr val="D84800"/>
              </a:buClr>
              <a:defRPr sz="2400" b="0">
                <a:solidFill>
                  <a:srgbClr val="1F497D"/>
                </a:solidFill>
                <a:latin typeface="Helvetica Neue"/>
                <a:cs typeface="Helvetica Neue"/>
              </a:defRPr>
            </a:lvl1pPr>
            <a:lvl2pPr>
              <a:buClr>
                <a:srgbClr val="D84800"/>
              </a:buClr>
              <a:defRPr sz="2000">
                <a:solidFill>
                  <a:srgbClr val="1F497D"/>
                </a:solidFill>
                <a:latin typeface="Helvetica Neue"/>
                <a:cs typeface="Helvetica Neue"/>
              </a:defRPr>
            </a:lvl2pPr>
            <a:lvl3pPr>
              <a:buClr>
                <a:srgbClr val="D84800"/>
              </a:buClr>
              <a:defRPr sz="1800">
                <a:solidFill>
                  <a:srgbClr val="1F497D"/>
                </a:solidFill>
                <a:latin typeface="Helvetica Neue"/>
                <a:cs typeface="Helvetica Neue"/>
              </a:defRPr>
            </a:lvl3pPr>
            <a:lvl4pPr>
              <a:buClr>
                <a:srgbClr val="D84800"/>
              </a:buClr>
              <a:defRPr sz="1600">
                <a:solidFill>
                  <a:srgbClr val="1F497D"/>
                </a:solidFill>
                <a:latin typeface="Helvetica Neue"/>
                <a:cs typeface="Helvetica Neue"/>
              </a:defRPr>
            </a:lvl4pPr>
            <a:lvl5pPr>
              <a:buClr>
                <a:srgbClr val="D84800"/>
              </a:buClr>
              <a:defRPr sz="1400">
                <a:solidFill>
                  <a:srgbClr val="1F497D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itre 10"/>
          <p:cNvSpPr>
            <a:spLocks noGrp="1"/>
          </p:cNvSpPr>
          <p:nvPr>
            <p:ph type="title"/>
          </p:nvPr>
        </p:nvSpPr>
        <p:spPr bwMode="auto">
          <a:xfrm>
            <a:off x="2447595" y="115889"/>
            <a:ext cx="974440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fr-FR" alt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37309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508000" y="6629400"/>
            <a:ext cx="2032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 smtClean="0"/>
              <a:t>CdLT  Fête de la Science  2021</a:t>
            </a:r>
            <a:endParaRPr lang="en-US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E3477-577C-4D8C-AB53-3105FBDF055F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133748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30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20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84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02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529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CdLT  Fête de la Science  2021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06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0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06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37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26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0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38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58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97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18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629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fr-FR" smtClean="0"/>
              <a:t>CdLT  Fête de la Science  2021</a:t>
            </a:r>
            <a:endParaRPr kumimoji="0"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99641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642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725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87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22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318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50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416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34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927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7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fr-FR" smtClean="0"/>
              <a:t>CdLT  Fête de la Science  2021</a:t>
            </a:r>
            <a:endParaRPr kumimoji="0"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557861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357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265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709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450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418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44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664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522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00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1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0" lang="fr-FR" smtClean="0"/>
              <a:t>CdLT  Fête de la Science  2021</a:t>
            </a:r>
            <a:endParaRPr kumimoji="0"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15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531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296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316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826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477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108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7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652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3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fr-FR" smtClean="0"/>
              <a:t>CdLT  Fête de la Science  2021</a:t>
            </a:r>
            <a:endParaRPr kumimoji="0"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059188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768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843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364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057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773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711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113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05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512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7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fr-FR" smtClean="0"/>
              <a:t>CdLT  Fête de la Science  2021</a:t>
            </a:r>
            <a:endParaRPr kumimoji="0"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06577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176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754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911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480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5088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265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639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150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230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51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fr-FR" smtClean="0"/>
              <a:t>CdLT  Fête de la Science  2021</a:t>
            </a:r>
            <a:endParaRPr kumimoji="0"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848120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156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58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215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289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505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537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404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990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9148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49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fr-FR" smtClean="0"/>
              <a:t>CdLT  Fête de la Science  2021</a:t>
            </a:r>
            <a:endParaRPr kumimoji="0"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895582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028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fr-FR" smtClean="0"/>
              <a:t>CdLT  Fête de la Science  2021</a:t>
            </a:r>
            <a:endParaRPr lang="fr-FR" dirty="0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968" r:id="rId12"/>
    <p:sldLayoutId id="2147483970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9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7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3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5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8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1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CdLT  Fête de la Science 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7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gif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jp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jpeg"/><Relationship Id="rId3" Type="http://schemas.openxmlformats.org/officeDocument/2006/relationships/image" Target="../media/image96.png"/><Relationship Id="rId21" Type="http://schemas.openxmlformats.org/officeDocument/2006/relationships/image" Target="../media/image19.jpeg"/><Relationship Id="rId7" Type="http://schemas.openxmlformats.org/officeDocument/2006/relationships/image" Target="../media/image100.png"/><Relationship Id="rId12" Type="http://schemas.openxmlformats.org/officeDocument/2006/relationships/image" Target="../media/image105.jpe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9.png"/><Relationship Id="rId20" Type="http://schemas.openxmlformats.org/officeDocument/2006/relationships/image" Target="../media/image1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jpe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7.emf"/><Relationship Id="rId9" Type="http://schemas.openxmlformats.org/officeDocument/2006/relationships/image" Target="../media/image102.jpeg"/><Relationship Id="rId14" Type="http://schemas.openxmlformats.org/officeDocument/2006/relationships/image" Target="../media/image107.png"/><Relationship Id="rId22" Type="http://schemas.openxmlformats.org/officeDocument/2006/relationships/image" Target="../media/image114.jpe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26" Type="http://schemas.openxmlformats.org/officeDocument/2006/relationships/image" Target="../media/image137.png"/><Relationship Id="rId39" Type="http://schemas.openxmlformats.org/officeDocument/2006/relationships/image" Target="../media/image149.jpeg"/><Relationship Id="rId3" Type="http://schemas.openxmlformats.org/officeDocument/2006/relationships/image" Target="../media/image115.png"/><Relationship Id="rId21" Type="http://schemas.openxmlformats.org/officeDocument/2006/relationships/image" Target="../media/image132.png"/><Relationship Id="rId34" Type="http://schemas.openxmlformats.org/officeDocument/2006/relationships/image" Target="../media/image144.png"/><Relationship Id="rId42" Type="http://schemas.openxmlformats.org/officeDocument/2006/relationships/image" Target="../media/image152.emf"/><Relationship Id="rId47" Type="http://schemas.openxmlformats.org/officeDocument/2006/relationships/image" Target="../media/image157.png"/><Relationship Id="rId7" Type="http://schemas.openxmlformats.org/officeDocument/2006/relationships/image" Target="../media/image55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5" Type="http://schemas.openxmlformats.org/officeDocument/2006/relationships/image" Target="../media/image136.png"/><Relationship Id="rId33" Type="http://schemas.openxmlformats.org/officeDocument/2006/relationships/image" Target="../media/image143.png"/><Relationship Id="rId38" Type="http://schemas.openxmlformats.org/officeDocument/2006/relationships/image" Target="../media/image148.png"/><Relationship Id="rId46" Type="http://schemas.openxmlformats.org/officeDocument/2006/relationships/image" Target="../media/image156.png"/><Relationship Id="rId2" Type="http://schemas.openxmlformats.org/officeDocument/2006/relationships/image" Target="../media/image100.png"/><Relationship Id="rId16" Type="http://schemas.openxmlformats.org/officeDocument/2006/relationships/image" Target="../media/image127.png"/><Relationship Id="rId20" Type="http://schemas.openxmlformats.org/officeDocument/2006/relationships/image" Target="../media/image131.png"/><Relationship Id="rId29" Type="http://schemas.openxmlformats.org/officeDocument/2006/relationships/image" Target="../media/image140.png"/><Relationship Id="rId41" Type="http://schemas.openxmlformats.org/officeDocument/2006/relationships/image" Target="../media/image15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jpeg"/><Relationship Id="rId11" Type="http://schemas.openxmlformats.org/officeDocument/2006/relationships/image" Target="../media/image122.jpeg"/><Relationship Id="rId24" Type="http://schemas.openxmlformats.org/officeDocument/2006/relationships/image" Target="../media/image135.jpeg"/><Relationship Id="rId32" Type="http://schemas.openxmlformats.org/officeDocument/2006/relationships/image" Target="../media/image96.png"/><Relationship Id="rId37" Type="http://schemas.openxmlformats.org/officeDocument/2006/relationships/image" Target="../media/image147.png"/><Relationship Id="rId40" Type="http://schemas.openxmlformats.org/officeDocument/2006/relationships/image" Target="../media/image150.jpeg"/><Relationship Id="rId45" Type="http://schemas.openxmlformats.org/officeDocument/2006/relationships/image" Target="../media/image155.png"/><Relationship Id="rId5" Type="http://schemas.openxmlformats.org/officeDocument/2006/relationships/image" Target="../media/image117.png"/><Relationship Id="rId15" Type="http://schemas.openxmlformats.org/officeDocument/2006/relationships/image" Target="../media/image126.png"/><Relationship Id="rId23" Type="http://schemas.openxmlformats.org/officeDocument/2006/relationships/image" Target="../media/image134.png"/><Relationship Id="rId28" Type="http://schemas.openxmlformats.org/officeDocument/2006/relationships/image" Target="../media/image139.png"/><Relationship Id="rId36" Type="http://schemas.openxmlformats.org/officeDocument/2006/relationships/image" Target="../media/image146.jpeg"/><Relationship Id="rId49" Type="http://schemas.openxmlformats.org/officeDocument/2006/relationships/image" Target="../media/image159.png"/><Relationship Id="rId10" Type="http://schemas.openxmlformats.org/officeDocument/2006/relationships/image" Target="../media/image121.png"/><Relationship Id="rId19" Type="http://schemas.openxmlformats.org/officeDocument/2006/relationships/image" Target="../media/image130.png"/><Relationship Id="rId31" Type="http://schemas.openxmlformats.org/officeDocument/2006/relationships/image" Target="../media/image142.png"/><Relationship Id="rId44" Type="http://schemas.openxmlformats.org/officeDocument/2006/relationships/image" Target="../media/image154.png"/><Relationship Id="rId4" Type="http://schemas.openxmlformats.org/officeDocument/2006/relationships/image" Target="../media/image116.png"/><Relationship Id="rId9" Type="http://schemas.openxmlformats.org/officeDocument/2006/relationships/image" Target="../media/image120.jpeg"/><Relationship Id="rId14" Type="http://schemas.openxmlformats.org/officeDocument/2006/relationships/image" Target="../media/image125.png"/><Relationship Id="rId22" Type="http://schemas.openxmlformats.org/officeDocument/2006/relationships/image" Target="../media/image133.png"/><Relationship Id="rId27" Type="http://schemas.openxmlformats.org/officeDocument/2006/relationships/image" Target="../media/image138.png"/><Relationship Id="rId30" Type="http://schemas.openxmlformats.org/officeDocument/2006/relationships/image" Target="../media/image141.jpeg"/><Relationship Id="rId35" Type="http://schemas.openxmlformats.org/officeDocument/2006/relationships/image" Target="../media/image145.png"/><Relationship Id="rId43" Type="http://schemas.openxmlformats.org/officeDocument/2006/relationships/image" Target="../media/image153.png"/><Relationship Id="rId48" Type="http://schemas.openxmlformats.org/officeDocument/2006/relationships/image" Target="../media/image158.png"/><Relationship Id="rId8" Type="http://schemas.openxmlformats.org/officeDocument/2006/relationships/image" Target="../media/image1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7" Type="http://schemas.openxmlformats.org/officeDocument/2006/relationships/image" Target="../media/image167.gif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jpe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47.png"/><Relationship Id="rId7" Type="http://schemas.openxmlformats.org/officeDocument/2006/relationships/image" Target="../media/image172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jpeg"/><Relationship Id="rId9" Type="http://schemas.openxmlformats.org/officeDocument/2006/relationships/image" Target="../media/image1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jpeg"/><Relationship Id="rId7" Type="http://schemas.openxmlformats.org/officeDocument/2006/relationships/image" Target="../media/image186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87488" y="2204864"/>
            <a:ext cx="8784976" cy="2448272"/>
          </a:xfrm>
        </p:spPr>
        <p:txBody>
          <a:bodyPr>
            <a:normAutofit/>
          </a:bodyPr>
          <a:lstStyle/>
          <a:p>
            <a:r>
              <a:rPr lang="en-US" sz="3100" dirty="0" smtClean="0"/>
              <a:t>    </a:t>
            </a:r>
            <a:r>
              <a:rPr lang="en-US" sz="4000" dirty="0" err="1" smtClean="0"/>
              <a:t>Microélectronique</a:t>
            </a:r>
            <a:r>
              <a:rPr lang="en-US" sz="4000" dirty="0" smtClean="0"/>
              <a:t> pour la Physique des </a:t>
            </a:r>
            <a:r>
              <a:rPr lang="en-US" sz="4000" dirty="0" err="1"/>
              <a:t>P</a:t>
            </a:r>
            <a:r>
              <a:rPr lang="en-US" sz="4000" dirty="0" err="1" smtClean="0"/>
              <a:t>articules</a:t>
            </a:r>
            <a:endParaRPr lang="en-US" sz="4800" dirty="0"/>
          </a:p>
        </p:txBody>
      </p:sp>
      <p:sp>
        <p:nvSpPr>
          <p:cNvPr id="10" name="Sous-titre 2"/>
          <p:cNvSpPr txBox="1">
            <a:spLocks/>
          </p:cNvSpPr>
          <p:nvPr/>
        </p:nvSpPr>
        <p:spPr bwMode="auto">
          <a:xfrm>
            <a:off x="623392" y="4941168"/>
            <a:ext cx="11089231" cy="130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D3121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000" b="0" kern="0" dirty="0" smtClean="0"/>
              <a:t>Christophe de LA TAILLE</a:t>
            </a:r>
          </a:p>
          <a:p>
            <a:r>
              <a:rPr lang="fr-FR" sz="2000" b="0" kern="0" dirty="0" smtClean="0"/>
              <a:t>9 oct2021</a:t>
            </a:r>
            <a:endParaRPr lang="fr-FR" sz="2000" b="0" kern="0" dirty="0"/>
          </a:p>
        </p:txBody>
      </p:sp>
    </p:spTree>
    <p:extLst>
      <p:ext uri="{BB962C8B-B14F-4D97-AF65-F5344CB8AC3E}">
        <p14:creationId xmlns:p14="http://schemas.microsoft.com/office/powerpoint/2010/main" val="145329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9144000" y="6629400"/>
            <a:ext cx="1066800" cy="228600"/>
          </a:xfrm>
          <a:prstGeom prst="rect">
            <a:avLst/>
          </a:prstGeom>
        </p:spPr>
        <p:txBody>
          <a:bodyPr/>
          <a:lstStyle/>
          <a:p>
            <a:fld id="{984EBF0F-E6CE-4725-8739-F0D6DF901C9D}" type="slidenum">
              <a:rPr lang="en-US" altLang="fr-FR"/>
              <a:pPr/>
              <a:t>10</a:t>
            </a:fld>
            <a:endParaRPr lang="en-US" altLang="fr-FR"/>
          </a:p>
        </p:txBody>
      </p:sp>
      <p:sp>
        <p:nvSpPr>
          <p:cNvPr id="51221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fr-FR" dirty="0" smtClean="0"/>
              <a:t>Physique des </a:t>
            </a:r>
            <a:r>
              <a:rPr lang="en-GB" altLang="fr-FR" dirty="0" err="1" smtClean="0"/>
              <a:t>particules</a:t>
            </a:r>
            <a:endParaRPr lang="en-GB" altLang="fr-FR" dirty="0"/>
          </a:p>
        </p:txBody>
      </p:sp>
      <p:sp>
        <p:nvSpPr>
          <p:cNvPr id="51222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455779" y="735963"/>
            <a:ext cx="11099468" cy="5265738"/>
          </a:xfrm>
        </p:spPr>
        <p:txBody>
          <a:bodyPr/>
          <a:lstStyle/>
          <a:p>
            <a:r>
              <a:rPr lang="en-GB" altLang="fr-FR" dirty="0"/>
              <a:t>La </a:t>
            </a:r>
            <a:r>
              <a:rPr lang="en-GB" altLang="fr-FR" dirty="0" err="1"/>
              <a:t>matière</a:t>
            </a:r>
            <a:r>
              <a:rPr lang="en-GB" altLang="fr-FR" dirty="0"/>
              <a:t> </a:t>
            </a:r>
            <a:r>
              <a:rPr lang="en-GB" altLang="fr-FR" dirty="0" err="1"/>
              <a:t>est</a:t>
            </a:r>
            <a:r>
              <a:rPr lang="en-GB" altLang="fr-FR" dirty="0"/>
              <a:t> co</a:t>
            </a:r>
            <a:r>
              <a:rPr lang="fr-FR" altLang="fr-FR" dirty="0" err="1"/>
              <a:t>nstituée</a:t>
            </a:r>
            <a:r>
              <a:rPr lang="fr-FR" altLang="fr-FR" dirty="0"/>
              <a:t> de quarks et leptons</a:t>
            </a:r>
            <a:endParaRPr lang="en-GB" altLang="fr-FR" dirty="0"/>
          </a:p>
        </p:txBody>
      </p:sp>
      <p:grpSp>
        <p:nvGrpSpPr>
          <p:cNvPr id="51209" name="Group 9"/>
          <p:cNvGrpSpPr>
            <a:grpSpLocks/>
          </p:cNvGrpSpPr>
          <p:nvPr/>
        </p:nvGrpSpPr>
        <p:grpSpPr bwMode="auto">
          <a:xfrm>
            <a:off x="3262313" y="1371601"/>
            <a:ext cx="2540000" cy="900113"/>
            <a:chOff x="624" y="3120"/>
            <a:chExt cx="1344" cy="567"/>
          </a:xfrm>
        </p:grpSpPr>
        <p:sp>
          <p:nvSpPr>
            <p:cNvPr id="51205" name="AutoShape 5"/>
            <p:cNvSpPr>
              <a:spLocks noChangeArrowheads="1"/>
            </p:cNvSpPr>
            <p:nvPr/>
          </p:nvSpPr>
          <p:spPr bwMode="auto">
            <a:xfrm>
              <a:off x="1488" y="3120"/>
              <a:ext cx="480" cy="528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206" name="Text Box 6"/>
            <p:cNvSpPr txBox="1">
              <a:spLocks noChangeArrowheads="1"/>
            </p:cNvSpPr>
            <p:nvPr/>
          </p:nvSpPr>
          <p:spPr bwMode="auto">
            <a:xfrm>
              <a:off x="624" y="3216"/>
              <a:ext cx="76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GB" altLang="fr-FR" sz="2800" b="1">
                  <a:solidFill>
                    <a:srgbClr val="400080"/>
                  </a:solidFill>
                  <a:latin typeface="Times" panose="02020603050405020304" pitchFamily="18" charset="0"/>
                </a:rPr>
                <a:t>Leptons</a:t>
              </a:r>
            </a:p>
          </p:txBody>
        </p:sp>
        <p:sp>
          <p:nvSpPr>
            <p:cNvPr id="51207" name="Text Box 7"/>
            <p:cNvSpPr txBox="1">
              <a:spLocks noChangeArrowheads="1"/>
            </p:cNvSpPr>
            <p:nvPr/>
          </p:nvSpPr>
          <p:spPr bwMode="auto">
            <a:xfrm>
              <a:off x="1632" y="3360"/>
              <a:ext cx="19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GB" altLang="fr-FR" sz="2800" b="1">
                  <a:solidFill>
                    <a:srgbClr val="400080"/>
                  </a:solidFill>
                  <a:latin typeface="Times" panose="02020603050405020304" pitchFamily="18" charset="0"/>
                </a:rPr>
                <a:t>e</a:t>
              </a:r>
            </a:p>
          </p:txBody>
        </p:sp>
        <p:sp>
          <p:nvSpPr>
            <p:cNvPr id="51208" name="Text Box 8"/>
            <p:cNvSpPr txBox="1">
              <a:spLocks noChangeArrowheads="1"/>
            </p:cNvSpPr>
            <p:nvPr/>
          </p:nvSpPr>
          <p:spPr bwMode="auto">
            <a:xfrm>
              <a:off x="1584" y="3120"/>
              <a:ext cx="3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GB" altLang="fr-FR" sz="2800" b="1">
                  <a:solidFill>
                    <a:srgbClr val="400080"/>
                  </a:solidFill>
                  <a:latin typeface="Symbol" panose="05050102010706020507" pitchFamily="18" charset="2"/>
                </a:rPr>
                <a:t>n</a:t>
              </a:r>
              <a:r>
                <a:rPr lang="en-GB" altLang="fr-FR" sz="2800" b="1" baseline="-25000">
                  <a:solidFill>
                    <a:srgbClr val="400080"/>
                  </a:solidFill>
                  <a:latin typeface="Times" panose="02020603050405020304" pitchFamily="18" charset="0"/>
                </a:rPr>
                <a:t>e</a:t>
              </a:r>
              <a:endParaRPr lang="en-GB" altLang="fr-FR" sz="2800" b="1">
                <a:solidFill>
                  <a:srgbClr val="400080"/>
                </a:solidFill>
                <a:latin typeface="Times" panose="02020603050405020304" pitchFamily="18" charset="0"/>
              </a:endParaRPr>
            </a:p>
          </p:txBody>
        </p:sp>
      </p:grpSp>
      <p:grpSp>
        <p:nvGrpSpPr>
          <p:cNvPr id="51217" name="Group 17"/>
          <p:cNvGrpSpPr>
            <a:grpSpLocks/>
          </p:cNvGrpSpPr>
          <p:nvPr/>
        </p:nvGrpSpPr>
        <p:grpSpPr bwMode="auto">
          <a:xfrm>
            <a:off x="6005513" y="1241425"/>
            <a:ext cx="2540000" cy="1030288"/>
            <a:chOff x="3264" y="3038"/>
            <a:chExt cx="1344" cy="649"/>
          </a:xfrm>
        </p:grpSpPr>
        <p:grpSp>
          <p:nvGrpSpPr>
            <p:cNvPr id="51210" name="Group 10"/>
            <p:cNvGrpSpPr>
              <a:grpSpLocks/>
            </p:cNvGrpSpPr>
            <p:nvPr/>
          </p:nvGrpSpPr>
          <p:grpSpPr bwMode="auto">
            <a:xfrm>
              <a:off x="3264" y="3120"/>
              <a:ext cx="1344" cy="567"/>
              <a:chOff x="624" y="3120"/>
              <a:chExt cx="1344" cy="567"/>
            </a:xfrm>
          </p:grpSpPr>
          <p:sp>
            <p:nvSpPr>
              <p:cNvPr id="51211" name="AutoShape 11"/>
              <p:cNvSpPr>
                <a:spLocks noChangeArrowheads="1"/>
              </p:cNvSpPr>
              <p:nvPr/>
            </p:nvSpPr>
            <p:spPr bwMode="auto">
              <a:xfrm>
                <a:off x="1488" y="3120"/>
                <a:ext cx="480" cy="528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1212" name="Text Box 12"/>
              <p:cNvSpPr txBox="1">
                <a:spLocks noChangeArrowheads="1"/>
              </p:cNvSpPr>
              <p:nvPr/>
            </p:nvSpPr>
            <p:spPr bwMode="auto">
              <a:xfrm>
                <a:off x="624" y="3216"/>
                <a:ext cx="768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</a:pPr>
                <a:r>
                  <a:rPr lang="en-GB" altLang="fr-FR" sz="2800" b="1">
                    <a:solidFill>
                      <a:srgbClr val="400080"/>
                    </a:solidFill>
                    <a:latin typeface="Times" panose="02020603050405020304" pitchFamily="18" charset="0"/>
                  </a:rPr>
                  <a:t>Quarks</a:t>
                </a:r>
              </a:p>
            </p:txBody>
          </p:sp>
          <p:sp>
            <p:nvSpPr>
              <p:cNvPr id="51213" name="Text Box 13"/>
              <p:cNvSpPr txBox="1">
                <a:spLocks noChangeArrowheads="1"/>
              </p:cNvSpPr>
              <p:nvPr/>
            </p:nvSpPr>
            <p:spPr bwMode="auto">
              <a:xfrm>
                <a:off x="1632" y="3360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</a:pPr>
                <a:r>
                  <a:rPr lang="en-GB" altLang="fr-FR" sz="2800" b="1">
                    <a:solidFill>
                      <a:srgbClr val="400080"/>
                    </a:solidFill>
                    <a:latin typeface="Times" panose="02020603050405020304" pitchFamily="18" charset="0"/>
                  </a:rPr>
                  <a:t>d</a:t>
                </a:r>
              </a:p>
            </p:txBody>
          </p:sp>
          <p:sp>
            <p:nvSpPr>
              <p:cNvPr id="51214" name="Text Box 14"/>
              <p:cNvSpPr txBox="1">
                <a:spLocks noChangeArrowheads="1"/>
              </p:cNvSpPr>
              <p:nvPr/>
            </p:nvSpPr>
            <p:spPr bwMode="auto">
              <a:xfrm>
                <a:off x="1584" y="3120"/>
                <a:ext cx="336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</a:pPr>
                <a:endParaRPr lang="en-US" altLang="fr-FR" sz="2800" b="1">
                  <a:solidFill>
                    <a:srgbClr val="400080"/>
                  </a:solidFill>
                  <a:latin typeface="Times" panose="02020603050405020304" pitchFamily="18" charset="0"/>
                </a:endParaRPr>
              </a:p>
            </p:txBody>
          </p:sp>
        </p:grpSp>
        <p:sp>
          <p:nvSpPr>
            <p:cNvPr id="51216" name="Rectangle 16"/>
            <p:cNvSpPr>
              <a:spLocks noChangeArrowheads="1"/>
            </p:cNvSpPr>
            <p:nvPr/>
          </p:nvSpPr>
          <p:spPr bwMode="auto">
            <a:xfrm>
              <a:off x="4272" y="3038"/>
              <a:ext cx="20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GB" altLang="fr-FR" sz="2800" b="1">
                  <a:solidFill>
                    <a:srgbClr val="400080"/>
                  </a:solidFill>
                  <a:latin typeface="Times" panose="02020603050405020304" pitchFamily="18" charset="0"/>
                </a:rPr>
                <a:t>u</a:t>
              </a:r>
            </a:p>
          </p:txBody>
        </p:sp>
      </p:grpSp>
      <p:sp>
        <p:nvSpPr>
          <p:cNvPr id="51218" name="Rectangle 18"/>
          <p:cNvSpPr>
            <a:spLocks noChangeArrowheads="1"/>
          </p:cNvSpPr>
          <p:nvPr/>
        </p:nvSpPr>
        <p:spPr bwMode="auto">
          <a:xfrm>
            <a:off x="2900363" y="3979864"/>
            <a:ext cx="76977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GB" altLang="fr-FR" sz="3200">
                <a:solidFill>
                  <a:schemeClr val="bg1"/>
                </a:solidFill>
              </a:rPr>
              <a:t>“ Atoms are made of leptons and quarks “</a:t>
            </a:r>
          </a:p>
        </p:txBody>
      </p:sp>
      <p:pic>
        <p:nvPicPr>
          <p:cNvPr id="51219" name="Picture 19" descr="Fig02_MatterMadeOfAtoms.jpg                                    00060A72Macintosh HD                   BAA529E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2423476"/>
            <a:ext cx="8783637" cy="189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4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90"/>
          <a:stretch>
            <a:fillRect/>
          </a:stretch>
        </p:blipFill>
        <p:spPr bwMode="auto">
          <a:xfrm>
            <a:off x="5640388" y="4318000"/>
            <a:ext cx="4627562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25" name="Line 25"/>
          <p:cNvSpPr>
            <a:spLocks noChangeShapeType="1"/>
          </p:cNvSpPr>
          <p:nvPr/>
        </p:nvSpPr>
        <p:spPr bwMode="auto">
          <a:xfrm>
            <a:off x="2460625" y="5668963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226" name="Oval 26"/>
          <p:cNvSpPr>
            <a:spLocks noChangeArrowheads="1"/>
          </p:cNvSpPr>
          <p:nvPr/>
        </p:nvSpPr>
        <p:spPr bwMode="auto">
          <a:xfrm>
            <a:off x="3298825" y="55927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227" name="Line 27"/>
          <p:cNvSpPr>
            <a:spLocks noChangeShapeType="1"/>
          </p:cNvSpPr>
          <p:nvPr/>
        </p:nvSpPr>
        <p:spPr bwMode="auto">
          <a:xfrm>
            <a:off x="3603625" y="5668963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228" name="Line 28"/>
          <p:cNvSpPr>
            <a:spLocks noChangeShapeType="1"/>
          </p:cNvSpPr>
          <p:nvPr/>
        </p:nvSpPr>
        <p:spPr bwMode="auto">
          <a:xfrm flipV="1">
            <a:off x="3298825" y="5287963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229" name="Text Box 29"/>
          <p:cNvSpPr txBox="1">
            <a:spLocks noChangeArrowheads="1"/>
          </p:cNvSpPr>
          <p:nvPr/>
        </p:nvSpPr>
        <p:spPr bwMode="auto">
          <a:xfrm>
            <a:off x="3892550" y="5257800"/>
            <a:ext cx="34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fr-FR" sz="2400" b="1">
                <a:latin typeface="Comic Sans MS" panose="030F0702030302020204" pitchFamily="66" charset="0"/>
                <a:sym typeface="Symbol" panose="05050102010706020507" pitchFamily="18" charset="2"/>
              </a:rPr>
              <a:t></a:t>
            </a:r>
            <a:endParaRPr lang="en-US" altLang="fr-FR" sz="2400" b="1">
              <a:latin typeface="Comic Sans MS" panose="030F0702030302020204" pitchFamily="66" charset="0"/>
            </a:endParaRPr>
          </a:p>
        </p:txBody>
      </p:sp>
      <p:sp>
        <p:nvSpPr>
          <p:cNvPr id="51230" name="Text Box 30"/>
          <p:cNvSpPr txBox="1">
            <a:spLocks noChangeArrowheads="1"/>
          </p:cNvSpPr>
          <p:nvPr/>
        </p:nvSpPr>
        <p:spPr bwMode="auto">
          <a:xfrm>
            <a:off x="2216150" y="5486400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fr-FR" sz="2400" b="1">
                <a:latin typeface="Comic Sans MS" panose="030F0702030302020204" pitchFamily="66" charset="0"/>
                <a:sym typeface="Symbol" panose="05050102010706020507" pitchFamily="18" charset="2"/>
              </a:rPr>
              <a:t></a:t>
            </a:r>
            <a:endParaRPr lang="en-US" altLang="fr-FR" sz="2400" b="1">
              <a:latin typeface="Comic Sans MS" panose="030F0702030302020204" pitchFamily="66" charset="0"/>
            </a:endParaRPr>
          </a:p>
        </p:txBody>
      </p:sp>
      <p:sp>
        <p:nvSpPr>
          <p:cNvPr id="51231" name="Text Box 31"/>
          <p:cNvSpPr txBox="1">
            <a:spLocks noChangeArrowheads="1"/>
          </p:cNvSpPr>
          <p:nvPr/>
        </p:nvSpPr>
        <p:spPr bwMode="auto">
          <a:xfrm>
            <a:off x="4141789" y="4983163"/>
            <a:ext cx="376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fr-FR" sz="2400" b="1">
                <a:latin typeface="Comic Sans MS" panose="030F0702030302020204" pitchFamily="66" charset="0"/>
                <a:sym typeface="Symbol" panose="05050102010706020507" pitchFamily="18" charset="2"/>
              </a:rPr>
              <a:t></a:t>
            </a:r>
            <a:endParaRPr lang="en-US" altLang="fr-FR" sz="2400" b="1">
              <a:latin typeface="Comic Sans MS" panose="030F0702030302020204" pitchFamily="66" charset="0"/>
            </a:endParaRPr>
          </a:p>
        </p:txBody>
      </p:sp>
      <p:sp>
        <p:nvSpPr>
          <p:cNvPr id="51232" name="Text Box 32"/>
          <p:cNvSpPr txBox="1">
            <a:spLocks noChangeArrowheads="1"/>
          </p:cNvSpPr>
          <p:nvPr/>
        </p:nvSpPr>
        <p:spPr bwMode="auto">
          <a:xfrm>
            <a:off x="3663950" y="5638800"/>
            <a:ext cx="565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 altLang="fr-FR" sz="2400" b="1">
                <a:solidFill>
                  <a:schemeClr val="accent1"/>
                </a:solidFill>
                <a:latin typeface="Comic Sans MS" panose="030F0702030302020204" pitchFamily="66" charset="0"/>
              </a:rPr>
              <a:t>Au</a:t>
            </a:r>
            <a:endParaRPr lang="en-US" altLang="fr-FR" sz="2400" b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CdLT  Fête de la Science 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52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altLang="fr-FR" smtClean="0"/>
              <a:t>CdLT  Fête de la Science  2021</a:t>
            </a:r>
            <a:endParaRPr lang="en-US" altLang="fr-FR"/>
          </a:p>
        </p:txBody>
      </p:sp>
      <p:sp>
        <p:nvSpPr>
          <p:cNvPr id="9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12CA-3262-4AF1-98FA-C71C67300092}" type="slidenum">
              <a:rPr lang="en-US" altLang="fr-FR"/>
              <a:pPr/>
              <a:t>11</a:t>
            </a:fld>
            <a:endParaRPr lang="en-US" altLang="fr-FR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fr-FR"/>
              <a:t>Pourquoi accélerer les particules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9185" y="665164"/>
            <a:ext cx="11099468" cy="5265738"/>
          </a:xfrm>
        </p:spPr>
        <p:txBody>
          <a:bodyPr/>
          <a:lstStyle/>
          <a:p>
            <a:r>
              <a:rPr lang="en-GB" altLang="fr-FR" dirty="0">
                <a:latin typeface="Copperplate Gothic Light" panose="020E0507020206020404" pitchFamily="34" charset="0"/>
              </a:rPr>
              <a:t>E = mc</a:t>
            </a:r>
            <a:r>
              <a:rPr lang="en-GB" altLang="fr-FR" baseline="30000" dirty="0">
                <a:latin typeface="Copperplate Gothic Light" panose="020E0507020206020404" pitchFamily="34" charset="0"/>
              </a:rPr>
              <a:t>2</a:t>
            </a:r>
            <a:r>
              <a:rPr lang="en-GB" altLang="fr-FR" dirty="0">
                <a:latin typeface="Copperplate Gothic Light" panose="020E0507020206020404" pitchFamily="34" charset="0"/>
              </a:rPr>
              <a:t> : </a:t>
            </a:r>
            <a:r>
              <a:rPr lang="en-GB" altLang="fr-FR" sz="1600" dirty="0">
                <a:latin typeface="Copperplate Gothic Light" panose="020E0507020206020404" pitchFamily="34" charset="0"/>
              </a:rPr>
              <a:t>“la mass</a:t>
            </a:r>
            <a:r>
              <a:rPr lang="fr-FR" altLang="fr-FR" sz="1600" dirty="0">
                <a:latin typeface="Copperplate Gothic Light" panose="020E0507020206020404" pitchFamily="34" charset="0"/>
              </a:rPr>
              <a:t>e est de l’énergie condensée</a:t>
            </a:r>
            <a:r>
              <a:rPr lang="en-GB" altLang="fr-FR" sz="1600" dirty="0">
                <a:latin typeface="Copperplate Gothic Light" panose="020E0507020206020404" pitchFamily="34" charset="0"/>
              </a:rPr>
              <a:t>”</a:t>
            </a:r>
            <a:endParaRPr lang="en-GB" altLang="fr-FR" dirty="0">
              <a:latin typeface="Copperplate Gothic Light" panose="020E0507020206020404" pitchFamily="34" charset="0"/>
            </a:endParaRPr>
          </a:p>
          <a:p>
            <a:r>
              <a:rPr lang="en-GB" altLang="fr-FR" sz="1600" dirty="0" err="1">
                <a:latin typeface="Copperplate Gothic Light" panose="020E0507020206020404" pitchFamily="34" charset="0"/>
              </a:rPr>
              <a:t>Concentrer</a:t>
            </a:r>
            <a:r>
              <a:rPr lang="en-GB" altLang="fr-FR" sz="1600" dirty="0">
                <a:latin typeface="Copperplate Gothic Light" panose="020E0507020206020404" pitchFamily="34" charset="0"/>
              </a:rPr>
              <a:t> </a:t>
            </a:r>
            <a:r>
              <a:rPr lang="en-GB" altLang="fr-FR" sz="1600" dirty="0" err="1">
                <a:latin typeface="Copperplate Gothic Light" panose="020E0507020206020404" pitchFamily="34" charset="0"/>
              </a:rPr>
              <a:t>l’énergie</a:t>
            </a:r>
            <a:r>
              <a:rPr lang="en-GB" altLang="fr-FR" sz="1600" dirty="0">
                <a:latin typeface="Copperplate Gothic Light" panose="020E0507020206020404" pitchFamily="34" charset="0"/>
              </a:rPr>
              <a:t> sur </a:t>
            </a:r>
            <a:r>
              <a:rPr lang="en-GB" altLang="fr-FR" sz="1600" dirty="0" err="1">
                <a:latin typeface="Copperplate Gothic Light" panose="020E0507020206020404" pitchFamily="34" charset="0"/>
              </a:rPr>
              <a:t>une</a:t>
            </a:r>
            <a:r>
              <a:rPr lang="en-GB" altLang="fr-FR" sz="1600" dirty="0">
                <a:latin typeface="Copperplate Gothic Light" panose="020E0507020206020404" pitchFamily="34" charset="0"/>
              </a:rPr>
              <a:t> </a:t>
            </a:r>
            <a:r>
              <a:rPr lang="en-GB" altLang="fr-FR" sz="1600" dirty="0" err="1">
                <a:latin typeface="Copperplate Gothic Light" panose="020E0507020206020404" pitchFamily="34" charset="0"/>
              </a:rPr>
              <a:t>particule</a:t>
            </a:r>
            <a:endParaRPr lang="en-GB" altLang="fr-FR" dirty="0">
              <a:latin typeface="Copperplate Gothic Light" panose="020E0507020206020404" pitchFamily="34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4650"/>
            <a:ext cx="7000875" cy="490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6815139" y="4448394"/>
            <a:ext cx="254476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GB" altLang="fr-FR" sz="2800" b="1" dirty="0">
                <a:solidFill>
                  <a:srgbClr val="400080"/>
                </a:solidFill>
                <a:latin typeface="Copperplate Gothic Light" panose="020E0507020206020404" pitchFamily="34" charset="0"/>
              </a:rPr>
              <a:t>Creation</a:t>
            </a:r>
          </a:p>
          <a:p>
            <a:pPr algn="l" eaLnBrk="0" hangingPunct="0"/>
            <a:r>
              <a:rPr lang="fr-FR" altLang="fr-FR" sz="2800" b="1" dirty="0">
                <a:solidFill>
                  <a:srgbClr val="400080"/>
                </a:solidFill>
                <a:latin typeface="Copperplate Gothic Light" panose="020E0507020206020404" pitchFamily="34" charset="0"/>
              </a:rPr>
              <a:t>De nouvelles</a:t>
            </a:r>
          </a:p>
          <a:p>
            <a:pPr algn="l" eaLnBrk="0" hangingPunct="0"/>
            <a:r>
              <a:rPr lang="fr-FR" altLang="fr-FR" sz="2800" b="1" dirty="0">
                <a:solidFill>
                  <a:srgbClr val="400080"/>
                </a:solidFill>
                <a:latin typeface="Copperplate Gothic Light" panose="020E0507020206020404" pitchFamily="34" charset="0"/>
              </a:rPr>
              <a:t>particules</a:t>
            </a:r>
            <a:endParaRPr lang="en-GB" altLang="fr-FR" sz="2800" dirty="0">
              <a:solidFill>
                <a:srgbClr val="400080"/>
              </a:solidFill>
              <a:latin typeface="Copperplate Gothic Light" panose="020E0507020206020404" pitchFamily="34" charset="0"/>
            </a:endParaRPr>
          </a:p>
        </p:txBody>
      </p:sp>
      <p:pic>
        <p:nvPicPr>
          <p:cNvPr id="10" name="Picture 20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4" b="4219"/>
          <a:stretch>
            <a:fillRect/>
          </a:stretch>
        </p:blipFill>
        <p:spPr bwMode="auto">
          <a:xfrm>
            <a:off x="6966679" y="840953"/>
            <a:ext cx="5034093" cy="315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8609" y="4084639"/>
            <a:ext cx="180975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8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modèle standard des particules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CdLT  Fête de la Science 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4" descr="table_quarks_lepton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628800"/>
            <a:ext cx="5934994" cy="42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356" y="2099153"/>
            <a:ext cx="6058721" cy="3319299"/>
          </a:xfrm>
          <a:prstGeom prst="rect">
            <a:avLst/>
          </a:prstGeom>
        </p:spPr>
      </p:pic>
      <p:sp>
        <p:nvSpPr>
          <p:cNvPr id="7" name="Espace réservé du texte 1"/>
          <p:cNvSpPr txBox="1">
            <a:spLocks/>
          </p:cNvSpPr>
          <p:nvPr/>
        </p:nvSpPr>
        <p:spPr>
          <a:xfrm>
            <a:off x="47328" y="652203"/>
            <a:ext cx="11329259" cy="511256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 dirty="0" smtClean="0"/>
              <a:t>Un modèle robuste mais qui garde ses mystères</a:t>
            </a:r>
            <a:endParaRPr lang="fr-FR" kern="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520" y="878009"/>
            <a:ext cx="747713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64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4347" y="11529"/>
            <a:ext cx="9744405" cy="638175"/>
          </a:xfrm>
        </p:spPr>
        <p:txBody>
          <a:bodyPr/>
          <a:lstStyle/>
          <a:p>
            <a:r>
              <a:rPr lang="fr-FR" dirty="0" smtClean="0"/>
              <a:t>50 ans de physique </a:t>
            </a:r>
            <a:r>
              <a:rPr lang="fr-FR" dirty="0" smtClean="0"/>
              <a:t>au CNRS/IN2P3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766" y="775706"/>
            <a:ext cx="3296035" cy="220323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63752" y="3100869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ALEPH 1990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320136" y="3100869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CMS 2010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801800"/>
            <a:ext cx="2903301" cy="209763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11804" y="3100869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Gargamelle 1970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/>
          <a:srcRect r="45219"/>
          <a:stretch/>
        </p:blipFill>
        <p:spPr>
          <a:xfrm>
            <a:off x="9984432" y="780217"/>
            <a:ext cx="1800200" cy="218679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0006786" y="3090676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CMS upgrade 2030</a:t>
            </a: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618" y="3933056"/>
            <a:ext cx="1556667" cy="97910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10" y="3688228"/>
            <a:ext cx="800017" cy="132002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11" y="3592132"/>
            <a:ext cx="1750504" cy="175050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400" y="5291871"/>
            <a:ext cx="1945690" cy="135258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295" y="4379587"/>
            <a:ext cx="2593352" cy="143407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5040" y="5307569"/>
            <a:ext cx="1487076" cy="144376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0570" y="5132346"/>
            <a:ext cx="2619375" cy="1743075"/>
          </a:xfrm>
          <a:prstGeom prst="rect">
            <a:avLst/>
          </a:prstGeom>
        </p:spPr>
      </p:pic>
      <p:pic>
        <p:nvPicPr>
          <p:cNvPr id="19" name="Picture 16" descr="Afficher l'image d'origin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268" y="801800"/>
            <a:ext cx="3267281" cy="217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1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4347" y="11529"/>
            <a:ext cx="9744405" cy="638175"/>
          </a:xfrm>
        </p:spPr>
        <p:txBody>
          <a:bodyPr/>
          <a:lstStyle/>
          <a:p>
            <a:r>
              <a:rPr lang="fr-FR" dirty="0" smtClean="0"/>
              <a:t>50 ans de détecteurs et d ’électronique </a:t>
            </a:r>
            <a:r>
              <a:rPr lang="fr-FR" dirty="0" smtClean="0"/>
              <a:t>au CNRS/IN2P3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863752" y="3100869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ALEPH 1990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866621" y="3097178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CMS 2010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94990" y="309717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Gargamelle 1970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9965260" y="3100869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CMS 2030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70" y="1108524"/>
            <a:ext cx="2762250" cy="16573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986" y="1003409"/>
            <a:ext cx="2562225" cy="1781175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4352" y="1041510"/>
            <a:ext cx="2676525" cy="17049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57" y="4005064"/>
            <a:ext cx="2047875" cy="22288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873" y="4314626"/>
            <a:ext cx="2838450" cy="160972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64" y="4314626"/>
            <a:ext cx="2277977" cy="1515890"/>
          </a:xfrm>
          <a:prstGeom prst="rect">
            <a:avLst/>
          </a:prstGeom>
        </p:spPr>
      </p:pic>
      <p:pic>
        <p:nvPicPr>
          <p:cNvPr id="16" name="Espace réservé du contenu 5" descr="Capture d’écra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7"/>
          <a:stretch>
            <a:fillRect/>
          </a:stretch>
        </p:blipFill>
        <p:spPr bwMode="auto">
          <a:xfrm>
            <a:off x="9840416" y="4716290"/>
            <a:ext cx="1743325" cy="80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8" descr="Afficher l'image d'origin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364" y="1003409"/>
            <a:ext cx="2707793" cy="18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8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LHC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CdLT  Fête de la Science 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19336" y="719135"/>
            <a:ext cx="7632848" cy="5265738"/>
          </a:xfrm>
        </p:spPr>
        <p:txBody>
          <a:bodyPr/>
          <a:lstStyle/>
          <a:p>
            <a:r>
              <a:rPr lang="fr-FR" sz="2000" dirty="0"/>
              <a:t>Collisionneur à protons installé au CERN (Genève)</a:t>
            </a:r>
          </a:p>
          <a:p>
            <a:r>
              <a:rPr lang="fr-FR" sz="2000" dirty="0"/>
              <a:t>Anneau de 27 km de circonférence</a:t>
            </a:r>
          </a:p>
          <a:p>
            <a:r>
              <a:rPr lang="fr-FR" sz="2000" dirty="0"/>
              <a:t>1232 dipôles supraconducteurs </a:t>
            </a:r>
            <a:r>
              <a:rPr lang="fr-FR" sz="2000" dirty="0" err="1"/>
              <a:t>LHe</a:t>
            </a:r>
            <a:r>
              <a:rPr lang="fr-FR" sz="2000" dirty="0"/>
              <a:t> 2K, champs 6.3T</a:t>
            </a:r>
          </a:p>
          <a:p>
            <a:r>
              <a:rPr lang="fr-FR" sz="2000" dirty="0"/>
              <a:t>Collisions à 40 MHz : « haute luminosité »</a:t>
            </a:r>
          </a:p>
          <a:p>
            <a:r>
              <a:rPr lang="fr-FR" sz="2000" dirty="0"/>
              <a:t>Energie 13 </a:t>
            </a:r>
            <a:r>
              <a:rPr lang="fr-FR" sz="2000" dirty="0" err="1"/>
              <a:t>TeV</a:t>
            </a:r>
            <a:r>
              <a:rPr lang="fr-FR" sz="2000" dirty="0"/>
              <a:t> : « haute énergie »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950" y="3228975"/>
            <a:ext cx="9163050" cy="32004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622" y="764704"/>
            <a:ext cx="3136379" cy="234889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721" y="4335419"/>
            <a:ext cx="1004144" cy="9875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60098" y="3228975"/>
            <a:ext cx="2193516" cy="1459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 descr="02_ATLAS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25" y="5126633"/>
            <a:ext cx="2090511" cy="1567884"/>
          </a:xfrm>
          <a:prstGeom prst="rect">
            <a:avLst/>
          </a:prstGeom>
          <a:noFill/>
        </p:spPr>
      </p:pic>
      <p:pic>
        <p:nvPicPr>
          <p:cNvPr id="11" name="Picture 4" descr="LHCb setu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649" y="5238665"/>
            <a:ext cx="1542702" cy="121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ALICE setu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11" y="3050361"/>
            <a:ext cx="2095018" cy="127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49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Détecteurs sur collisionneurs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04" y="632496"/>
            <a:ext cx="11099468" cy="5265738"/>
          </a:xfrm>
        </p:spPr>
        <p:txBody>
          <a:bodyPr/>
          <a:lstStyle/>
          <a:p>
            <a:r>
              <a:rPr lang="fr-FR" dirty="0" smtClean="0"/>
              <a:t>Des poupées Russes pour identifier et mesurer les particules produites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CdLT  Fête de la Science 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4" descr="det_arrang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243012"/>
            <a:ext cx="5192712" cy="557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25509"/>
            <a:ext cx="6740021" cy="448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4" y="1102312"/>
            <a:ext cx="2486603" cy="165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0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6" name="Picture 24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224" y="2145534"/>
            <a:ext cx="3234915" cy="323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Comment voir le boson ?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CdLT  Fête de la Science 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088" name="Picture 16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08" y="787412"/>
            <a:ext cx="4219537" cy="280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33" y="3565369"/>
            <a:ext cx="4244840" cy="286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029" y="745448"/>
            <a:ext cx="4414425" cy="275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Afficher l'image d'orig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743" y="3622070"/>
            <a:ext cx="4446711" cy="266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39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n-US" dirty="0" smtClean="0"/>
              <a:t>Les détecteurs : calorimètres</a:t>
            </a:r>
            <a:r>
              <a:rPr lang="fr-FR" altLang="en-US" dirty="0" smtClean="0"/>
              <a:t>	</a:t>
            </a:r>
          </a:p>
        </p:txBody>
      </p:sp>
      <p:sp>
        <p:nvSpPr>
          <p:cNvPr id="7175" name="Rectangle 9"/>
          <p:cNvSpPr>
            <a:spLocks noGrp="1" noChangeArrowheads="1"/>
          </p:cNvSpPr>
          <p:nvPr>
            <p:ph idx="1"/>
          </p:nvPr>
        </p:nvSpPr>
        <p:spPr>
          <a:xfrm>
            <a:off x="111883" y="636088"/>
            <a:ext cx="6488173" cy="5265738"/>
          </a:xfrm>
        </p:spPr>
        <p:txBody>
          <a:bodyPr/>
          <a:lstStyle/>
          <a:p>
            <a:pPr eaLnBrk="1" hangingPunct="1"/>
            <a:r>
              <a:rPr lang="fr-FR" altLang="en-US" sz="2000" dirty="0" smtClean="0"/>
              <a:t>Mesures de précision de l’énergie</a:t>
            </a:r>
            <a:endParaRPr lang="fr-FR" altLang="en-US" sz="1800" dirty="0"/>
          </a:p>
        </p:txBody>
      </p:sp>
      <p:sp>
        <p:nvSpPr>
          <p:cNvPr id="7171" name="Espace réservé du pied de page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en-US" smtClean="0"/>
              <a:t>CdLT  Fête de la Science  2021</a:t>
            </a:r>
            <a:endParaRPr lang="fr-FR" altLang="en-US"/>
          </a:p>
        </p:txBody>
      </p:sp>
      <p:sp>
        <p:nvSpPr>
          <p:cNvPr id="7172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87D914-BF9F-4A44-A9EB-6B16C24EE14C}" type="slidenum">
              <a:rPr lang="fr-FR" altLang="en-US">
                <a:solidFill>
                  <a:srgbClr val="D31216"/>
                </a:solidFill>
              </a:rPr>
              <a:pPr eaLnBrk="1" hangingPunct="1"/>
              <a:t>18</a:t>
            </a:fld>
            <a:endParaRPr lang="fr-FR" altLang="en-US">
              <a:solidFill>
                <a:srgbClr val="D31216"/>
              </a:solidFill>
            </a:endParaRPr>
          </a:p>
        </p:txBody>
      </p:sp>
      <p:sp>
        <p:nvSpPr>
          <p:cNvPr id="7182" name="Text Box 18"/>
          <p:cNvSpPr txBox="1">
            <a:spLocks noChangeArrowheads="1"/>
          </p:cNvSpPr>
          <p:nvPr/>
        </p:nvSpPr>
        <p:spPr bwMode="auto">
          <a:xfrm>
            <a:off x="3545600" y="1787801"/>
            <a:ext cx="2384425" cy="31750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fr-FR" altLang="en-US" sz="1400" dirty="0">
                <a:solidFill>
                  <a:srgbClr val="FF0000"/>
                </a:solidFill>
              </a:rPr>
              <a:t>H -&gt; γ </a:t>
            </a:r>
            <a:r>
              <a:rPr lang="fr-FR" altLang="en-US" sz="1400" dirty="0" err="1">
                <a:solidFill>
                  <a:srgbClr val="FF0000"/>
                </a:solidFill>
              </a:rPr>
              <a:t>γ</a:t>
            </a:r>
            <a:r>
              <a:rPr lang="fr-FR" altLang="en-US" sz="1400" dirty="0">
                <a:solidFill>
                  <a:srgbClr val="FF0000"/>
                </a:solidFill>
              </a:rPr>
              <a:t> in CMS </a:t>
            </a:r>
            <a:r>
              <a:rPr lang="fr-FR" altLang="en-US" sz="1400" dirty="0" err="1">
                <a:solidFill>
                  <a:srgbClr val="FF0000"/>
                </a:solidFill>
              </a:rPr>
              <a:t>calorimeter</a:t>
            </a:r>
            <a:endParaRPr lang="en-US" altLang="en-US" sz="1400" dirty="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105301"/>
            <a:ext cx="5236229" cy="4476976"/>
          </a:xfrm>
          <a:prstGeom prst="rect">
            <a:avLst/>
          </a:prstGeom>
        </p:spPr>
      </p:pic>
      <p:pic>
        <p:nvPicPr>
          <p:cNvPr id="18" name="Picture 4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3416262"/>
            <a:ext cx="4392643" cy="296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digitaljournal.com/img/3/0/9/1/7/4/i/8/8/3/o/IMGP0329_mo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378" y="636088"/>
            <a:ext cx="3880362" cy="257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09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Trajectogtraphie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9336" y="691033"/>
            <a:ext cx="8324601" cy="5265738"/>
          </a:xfrm>
        </p:spPr>
        <p:txBody>
          <a:bodyPr/>
          <a:lstStyle/>
          <a:p>
            <a:r>
              <a:rPr lang="fr-FR" sz="2000" dirty="0"/>
              <a:t>Reconstruction des traces chargées</a:t>
            </a:r>
          </a:p>
          <a:p>
            <a:pPr lvl="1"/>
            <a:r>
              <a:rPr lang="fr-FR" sz="1800" dirty="0"/>
              <a:t>Détecteurs siliciums (pixels)</a:t>
            </a:r>
          </a:p>
          <a:p>
            <a:pPr lvl="1"/>
            <a:r>
              <a:rPr lang="fr-FR" sz="1800" dirty="0"/>
              <a:t>Précision : quelques dizaines de </a:t>
            </a:r>
            <a:r>
              <a:rPr lang="fr-FR" sz="1800" dirty="0" smtClean="0"/>
              <a:t>µm</a:t>
            </a:r>
          </a:p>
          <a:p>
            <a:pPr lvl="1"/>
            <a:r>
              <a:rPr lang="fr-FR" sz="1800" dirty="0" smtClean="0"/>
              <a:t>Des milliards de pixels lus 40 millions de fois par seconde</a:t>
            </a:r>
            <a:endParaRPr lang="fr-FR" sz="1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CdLT  Fête de la Science 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Content Placeholder 10" descr="InnerDetecto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36" r="-6636"/>
          <a:stretch>
            <a:fillRect/>
          </a:stretch>
        </p:blipFill>
        <p:spPr>
          <a:xfrm>
            <a:off x="0" y="2621509"/>
            <a:ext cx="6708701" cy="4236491"/>
          </a:xfrm>
          <a:prstGeom prst="rect">
            <a:avLst/>
          </a:prstGeom>
        </p:spPr>
      </p:pic>
      <p:pic>
        <p:nvPicPr>
          <p:cNvPr id="8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117" y="986556"/>
            <a:ext cx="4674691" cy="467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5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49085" y="908720"/>
            <a:ext cx="3858683" cy="5112568"/>
          </a:xfrm>
        </p:spPr>
        <p:txBody>
          <a:bodyPr/>
          <a:lstStyle/>
          <a:p>
            <a:r>
              <a:rPr lang="fr-FR" dirty="0" smtClean="0"/>
              <a:t>Composants électroniques miniaturisés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7328" y="25273"/>
            <a:ext cx="9744405" cy="523407"/>
          </a:xfrm>
        </p:spPr>
        <p:txBody>
          <a:bodyPr/>
          <a:lstStyle/>
          <a:p>
            <a:r>
              <a:rPr lang="fr-FR" dirty="0" smtClean="0"/>
              <a:t>Microélectronique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 b="13852"/>
          <a:stretch/>
        </p:blipFill>
        <p:spPr>
          <a:xfrm>
            <a:off x="5231904" y="578189"/>
            <a:ext cx="6870170" cy="390453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4" y="4149080"/>
            <a:ext cx="11818408" cy="252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3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19336" y="620688"/>
            <a:ext cx="7848872" cy="5112568"/>
          </a:xfrm>
        </p:spPr>
        <p:txBody>
          <a:bodyPr/>
          <a:lstStyle/>
          <a:p>
            <a:r>
              <a:rPr lang="fr-FR" sz="2000" dirty="0" smtClean="0"/>
              <a:t>ASIC = Application </a:t>
            </a:r>
            <a:r>
              <a:rPr lang="fr-FR" sz="2000" dirty="0" err="1" smtClean="0">
                <a:solidFill>
                  <a:srgbClr val="FF0000"/>
                </a:solidFill>
              </a:rPr>
              <a:t>Specific</a:t>
            </a:r>
            <a:r>
              <a:rPr lang="fr-FR" sz="2000" dirty="0" smtClean="0"/>
              <a:t> Integrated Circuit</a:t>
            </a:r>
          </a:p>
          <a:p>
            <a:r>
              <a:rPr lang="fr-FR" sz="2000" dirty="0" smtClean="0"/>
              <a:t>Innovation et progrès technologique permettent de faire de nouveaux/meilleurs détecteurs</a:t>
            </a:r>
          </a:p>
          <a:p>
            <a:r>
              <a:rPr lang="fr-FR" sz="2000" dirty="0" smtClean="0"/>
              <a:t>Impacte directement la performance de physique</a:t>
            </a:r>
            <a:endParaRPr lang="fr-FR" sz="2000" dirty="0" smtClean="0"/>
          </a:p>
          <a:p>
            <a:r>
              <a:rPr lang="fr-FR" sz="2000" dirty="0" smtClean="0"/>
              <a:t>Pas de chip =&gt; pas de détecteur =&gt; pas d’expérience…</a:t>
            </a:r>
            <a:endParaRPr lang="fr-FR" sz="2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81" y="-17487"/>
            <a:ext cx="9744405" cy="638175"/>
          </a:xfrm>
        </p:spPr>
        <p:txBody>
          <a:bodyPr/>
          <a:lstStyle/>
          <a:p>
            <a:r>
              <a:rPr lang="fr-FR" dirty="0" smtClean="0"/>
              <a:t>Pourquoi fait-on nos chips au lieu de les acheter ?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33" y="3399903"/>
            <a:ext cx="4893863" cy="3380059"/>
          </a:xfrm>
          <a:prstGeom prst="rect">
            <a:avLst/>
          </a:prstGeom>
        </p:spPr>
      </p:pic>
      <p:pic>
        <p:nvPicPr>
          <p:cNvPr id="11" name="Picture 4" descr="http://x-ray.camera/wp-content/uploads/Hybrid-pixel-detector-cross-section-750x3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993" y="3724980"/>
            <a:ext cx="6223007" cy="283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24"/>
          <a:stretch/>
        </p:blipFill>
        <p:spPr bwMode="auto">
          <a:xfrm>
            <a:off x="7968208" y="774096"/>
            <a:ext cx="3964524" cy="262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47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19336" y="764704"/>
            <a:ext cx="12072664" cy="5112568"/>
          </a:xfrm>
        </p:spPr>
        <p:txBody>
          <a:bodyPr/>
          <a:lstStyle/>
          <a:p>
            <a:r>
              <a:rPr lang="fr-FR" sz="2000" dirty="0" smtClean="0"/>
              <a:t>La microélectronique permet d’intégrer de plus en plus de fonctions : « System On Chip » (</a:t>
            </a:r>
            <a:r>
              <a:rPr lang="fr-FR" sz="2000" dirty="0" err="1" smtClean="0"/>
              <a:t>SoC</a:t>
            </a:r>
            <a:r>
              <a:rPr lang="fr-FR" sz="2000" dirty="0" smtClean="0"/>
              <a:t>)</a:t>
            </a:r>
          </a:p>
          <a:p>
            <a:r>
              <a:rPr lang="fr-FR" sz="2000" dirty="0" smtClean="0"/>
              <a:t>OMEGA : </a:t>
            </a:r>
          </a:p>
          <a:p>
            <a:pPr lvl="1"/>
            <a:r>
              <a:rPr lang="fr-FR" sz="1600" dirty="0"/>
              <a:t>Premier de chip de lecture des PM multi-anodes (OPERA_ROC 2003)</a:t>
            </a:r>
          </a:p>
          <a:p>
            <a:pPr lvl="1"/>
            <a:r>
              <a:rPr lang="fr-FR" sz="1600" dirty="0"/>
              <a:t>P</a:t>
            </a:r>
            <a:r>
              <a:rPr lang="fr-FR" sz="1600" dirty="0" smtClean="0"/>
              <a:t>remier chip de lecture des </a:t>
            </a:r>
            <a:r>
              <a:rPr lang="fr-FR" sz="1600" dirty="0" err="1" smtClean="0"/>
              <a:t>SiPMs</a:t>
            </a:r>
            <a:r>
              <a:rPr lang="fr-FR" sz="1600" dirty="0" smtClean="0"/>
              <a:t> (</a:t>
            </a:r>
            <a:r>
              <a:rPr lang="fr-FR" sz="1600" dirty="0" err="1" smtClean="0"/>
              <a:t>FLC_SiPM</a:t>
            </a:r>
            <a:r>
              <a:rPr lang="fr-FR" sz="1600" dirty="0" smtClean="0"/>
              <a:t> 2005) !</a:t>
            </a:r>
          </a:p>
          <a:p>
            <a:pPr lvl="1"/>
            <a:r>
              <a:rPr lang="fr-FR" sz="1600" dirty="0" smtClean="0"/>
              <a:t>Premier </a:t>
            </a:r>
            <a:r>
              <a:rPr lang="fr-FR" sz="1600" dirty="0"/>
              <a:t>chip de lecture/</a:t>
            </a:r>
            <a:r>
              <a:rPr lang="fr-FR" sz="1600" dirty="0" err="1"/>
              <a:t>digitisation</a:t>
            </a:r>
            <a:r>
              <a:rPr lang="fr-FR" sz="1600" dirty="0"/>
              <a:t> calorimètres </a:t>
            </a:r>
            <a:r>
              <a:rPr lang="fr-FR" sz="1600" dirty="0" smtClean="0"/>
              <a:t>imageurs (SKIROC2 2010, HGCROC2 </a:t>
            </a:r>
            <a:r>
              <a:rPr lang="fr-FR" sz="1600" dirty="0"/>
              <a:t>2019)</a:t>
            </a:r>
          </a:p>
          <a:p>
            <a:pPr lvl="1"/>
            <a:r>
              <a:rPr lang="fr-FR" sz="1600" dirty="0" smtClean="0"/>
              <a:t>Premier chip de lecture/</a:t>
            </a:r>
            <a:r>
              <a:rPr lang="fr-FR" sz="1600" dirty="0" err="1" smtClean="0"/>
              <a:t>digitisation</a:t>
            </a:r>
            <a:r>
              <a:rPr lang="fr-FR" sz="1600" dirty="0" smtClean="0"/>
              <a:t> des diodes de timing picoseconde LGAD (ALTIROC1 2018)</a:t>
            </a:r>
            <a:endParaRPr lang="fr-FR" sz="16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9744405" cy="638175"/>
          </a:xfrm>
        </p:spPr>
        <p:txBody>
          <a:bodyPr/>
          <a:lstStyle/>
          <a:p>
            <a:r>
              <a:rPr lang="fr-FR" dirty="0" smtClean="0"/>
              <a:t>Pourquoi est-ce si compliqué ?</a:t>
            </a:r>
            <a:endParaRPr lang="fr-FR" dirty="0"/>
          </a:p>
        </p:txBody>
      </p:sp>
      <p:pic>
        <p:nvPicPr>
          <p:cNvPr id="532" name="Image 5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3212976"/>
            <a:ext cx="4682392" cy="3299717"/>
          </a:xfrm>
          <a:prstGeom prst="rect">
            <a:avLst/>
          </a:prstGeom>
        </p:spPr>
      </p:pic>
      <p:pic>
        <p:nvPicPr>
          <p:cNvPr id="53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6822" y="2908904"/>
            <a:ext cx="3415300" cy="2694592"/>
          </a:xfrm>
          <a:prstGeom prst="rect">
            <a:avLst/>
          </a:prstGeom>
        </p:spPr>
      </p:pic>
      <p:pic>
        <p:nvPicPr>
          <p:cNvPr id="537" name="Image 5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4472" y="1412776"/>
            <a:ext cx="1373815" cy="864096"/>
          </a:xfrm>
          <a:prstGeom prst="rect">
            <a:avLst/>
          </a:prstGeom>
        </p:spPr>
      </p:pic>
      <p:pic>
        <p:nvPicPr>
          <p:cNvPr id="539" name="Image 5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904" y="3115498"/>
            <a:ext cx="2790825" cy="1638300"/>
          </a:xfrm>
          <a:prstGeom prst="rect">
            <a:avLst/>
          </a:prstGeom>
        </p:spPr>
      </p:pic>
      <p:pic>
        <p:nvPicPr>
          <p:cNvPr id="542" name="Image 5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32" y="5066317"/>
            <a:ext cx="4324350" cy="1057275"/>
          </a:xfrm>
          <a:prstGeom prst="rect">
            <a:avLst/>
          </a:prstGeom>
        </p:spPr>
      </p:pic>
      <p:sp>
        <p:nvSpPr>
          <p:cNvPr id="543" name="ZoneTexte 542"/>
          <p:cNvSpPr txBox="1"/>
          <p:nvPr/>
        </p:nvSpPr>
        <p:spPr>
          <a:xfrm>
            <a:off x="5089760" y="2996952"/>
            <a:ext cx="3094472" cy="182304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2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36855" y="684876"/>
            <a:ext cx="11329259" cy="5112568"/>
          </a:xfrm>
        </p:spPr>
        <p:txBody>
          <a:bodyPr/>
          <a:lstStyle/>
          <a:p>
            <a:r>
              <a:rPr lang="fr-FR" sz="2000" dirty="0" smtClean="0"/>
              <a:t>Domaine de recherche : </a:t>
            </a:r>
            <a:r>
              <a:rPr lang="fr-FR" sz="2000" dirty="0" err="1" smtClean="0"/>
              <a:t>publis</a:t>
            </a:r>
            <a:r>
              <a:rPr lang="fr-FR" sz="2000" dirty="0" smtClean="0"/>
              <a:t>/thèses/</a:t>
            </a:r>
            <a:r>
              <a:rPr lang="fr-FR" sz="2000" dirty="0" err="1" smtClean="0"/>
              <a:t>confs</a:t>
            </a:r>
            <a:r>
              <a:rPr lang="fr-FR" sz="2000" dirty="0" smtClean="0"/>
              <a:t>, similaire à détecteurs/accélérateurs/</a:t>
            </a:r>
            <a:r>
              <a:rPr lang="fr-FR" sz="2000" dirty="0" err="1" smtClean="0"/>
              <a:t>computing</a:t>
            </a:r>
            <a:endParaRPr lang="fr-FR" sz="2000" dirty="0" smtClean="0"/>
          </a:p>
          <a:p>
            <a:r>
              <a:rPr lang="fr-FR" sz="2000" dirty="0" smtClean="0"/>
              <a:t>« L’Art du design » : créativité et innovation</a:t>
            </a:r>
          </a:p>
          <a:p>
            <a:r>
              <a:rPr lang="fr-FR" sz="2000" dirty="0" smtClean="0"/>
              <a:t>Nouvelles architectures pour nouveaux détecteurs</a:t>
            </a:r>
          </a:p>
          <a:p>
            <a:endParaRPr lang="fr-FR" sz="2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8843" y="0"/>
            <a:ext cx="9744405" cy="638175"/>
          </a:xfrm>
        </p:spPr>
        <p:txBody>
          <a:bodyPr/>
          <a:lstStyle/>
          <a:p>
            <a:r>
              <a:rPr lang="fr-FR" dirty="0" smtClean="0"/>
              <a:t>Pourquoi est-ce un domaine de Recherche ?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17012" r="19760"/>
          <a:stretch/>
        </p:blipFill>
        <p:spPr>
          <a:xfrm>
            <a:off x="9624392" y="4221088"/>
            <a:ext cx="2265423" cy="238427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4316936"/>
            <a:ext cx="2595629" cy="194421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l="13751" r="15197" b="32655"/>
          <a:stretch/>
        </p:blipFill>
        <p:spPr>
          <a:xfrm>
            <a:off x="6312024" y="1502741"/>
            <a:ext cx="2232248" cy="2115805"/>
          </a:xfrm>
          <a:prstGeom prst="rect">
            <a:avLst/>
          </a:prstGeom>
        </p:spPr>
      </p:pic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3516496" y="1941506"/>
            <a:ext cx="1512168" cy="1485690"/>
            <a:chOff x="2784" y="960"/>
            <a:chExt cx="1716" cy="2140"/>
          </a:xfrm>
        </p:grpSpPr>
        <p:grpSp>
          <p:nvGrpSpPr>
            <p:cNvPr id="14" name="Group 8"/>
            <p:cNvGrpSpPr>
              <a:grpSpLocks/>
            </p:cNvGrpSpPr>
            <p:nvPr/>
          </p:nvGrpSpPr>
          <p:grpSpPr bwMode="auto">
            <a:xfrm>
              <a:off x="2784" y="1920"/>
              <a:ext cx="912" cy="1056"/>
              <a:chOff x="1152" y="1248"/>
              <a:chExt cx="912" cy="1056"/>
            </a:xfrm>
          </p:grpSpPr>
          <p:grpSp>
            <p:nvGrpSpPr>
              <p:cNvPr id="51" name="Group 9"/>
              <p:cNvGrpSpPr>
                <a:grpSpLocks/>
              </p:cNvGrpSpPr>
              <p:nvPr/>
            </p:nvGrpSpPr>
            <p:grpSpPr bwMode="auto">
              <a:xfrm>
                <a:off x="1296" y="1440"/>
                <a:ext cx="480" cy="606"/>
                <a:chOff x="1296" y="1440"/>
                <a:chExt cx="480" cy="606"/>
              </a:xfrm>
            </p:grpSpPr>
            <p:grpSp>
              <p:nvGrpSpPr>
                <p:cNvPr id="53" name="Group 10"/>
                <p:cNvGrpSpPr>
                  <a:grpSpLocks/>
                </p:cNvGrpSpPr>
                <p:nvPr/>
              </p:nvGrpSpPr>
              <p:grpSpPr bwMode="auto">
                <a:xfrm>
                  <a:off x="1296" y="1440"/>
                  <a:ext cx="413" cy="474"/>
                  <a:chOff x="4792" y="3280"/>
                  <a:chExt cx="173" cy="282"/>
                </a:xfrm>
              </p:grpSpPr>
              <p:sp>
                <p:nvSpPr>
                  <p:cNvPr id="60" name="Line 11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4844" y="3384"/>
                    <a:ext cx="0" cy="103"/>
                  </a:xfrm>
                  <a:prstGeom prst="line">
                    <a:avLst/>
                  </a:prstGeom>
                  <a:noFill/>
                  <a:ln w="12700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Line 12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4833" y="3437"/>
                    <a:ext cx="126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95" y="3374"/>
                    <a:ext cx="70" cy="32"/>
                  </a:xfrm>
                  <a:prstGeom prst="line">
                    <a:avLst/>
                  </a:prstGeom>
                  <a:noFill/>
                  <a:ln w="12700">
                    <a:solidFill>
                      <a:srgbClr val="FF3300"/>
                    </a:solidFill>
                    <a:round/>
                    <a:headEnd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3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896" y="3468"/>
                    <a:ext cx="69" cy="32"/>
                  </a:xfrm>
                  <a:prstGeom prst="line">
                    <a:avLst/>
                  </a:prstGeom>
                  <a:noFill/>
                  <a:ln w="12700">
                    <a:solidFill>
                      <a:srgbClr val="FF3300"/>
                    </a:solidFill>
                    <a:round/>
                    <a:headEnd/>
                    <a:tailEnd type="triangl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4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4965" y="3500"/>
                    <a:ext cx="0" cy="62"/>
                  </a:xfrm>
                  <a:prstGeom prst="line">
                    <a:avLst/>
                  </a:prstGeom>
                  <a:noFill/>
                  <a:ln w="12700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5" name="Line 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65" y="3280"/>
                    <a:ext cx="0" cy="94"/>
                  </a:xfrm>
                  <a:prstGeom prst="line">
                    <a:avLst/>
                  </a:prstGeom>
                  <a:noFill/>
                  <a:ln w="12700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" name="Group 17"/>
                <p:cNvGrpSpPr>
                  <a:grpSpLocks/>
                </p:cNvGrpSpPr>
                <p:nvPr/>
              </p:nvGrpSpPr>
              <p:grpSpPr bwMode="auto">
                <a:xfrm>
                  <a:off x="1602" y="1920"/>
                  <a:ext cx="174" cy="126"/>
                  <a:chOff x="4464" y="3264"/>
                  <a:chExt cx="243" cy="193"/>
                </a:xfrm>
              </p:grpSpPr>
              <p:sp>
                <p:nvSpPr>
                  <p:cNvPr id="55" name="Line 1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512" y="3360"/>
                    <a:ext cx="19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464" y="3360"/>
                    <a:ext cx="49" cy="97"/>
                  </a:xfrm>
                  <a:prstGeom prst="line">
                    <a:avLst/>
                  </a:prstGeom>
                  <a:noFill/>
                  <a:ln w="12700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" name="Line 20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561" y="3360"/>
                    <a:ext cx="49" cy="97"/>
                  </a:xfrm>
                  <a:prstGeom prst="line">
                    <a:avLst/>
                  </a:prstGeom>
                  <a:noFill/>
                  <a:ln w="12700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" name="Line 21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658" y="3360"/>
                    <a:ext cx="49" cy="97"/>
                  </a:xfrm>
                  <a:prstGeom prst="line">
                    <a:avLst/>
                  </a:prstGeom>
                  <a:noFill/>
                  <a:ln w="12700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" name="Line 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08" y="3264"/>
                    <a:ext cx="0" cy="96"/>
                  </a:xfrm>
                  <a:prstGeom prst="line">
                    <a:avLst/>
                  </a:prstGeom>
                  <a:noFill/>
                  <a:ln w="12700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52" name="Rectangle 23"/>
              <p:cNvSpPr>
                <a:spLocks noChangeArrowheads="1"/>
              </p:cNvSpPr>
              <p:nvPr/>
            </p:nvSpPr>
            <p:spPr bwMode="auto">
              <a:xfrm>
                <a:off x="1152" y="1248"/>
                <a:ext cx="912" cy="1056"/>
              </a:xfrm>
              <a:prstGeom prst="rect">
                <a:avLst/>
              </a:prstGeom>
              <a:solidFill>
                <a:srgbClr val="FF9999">
                  <a:alpha val="50195"/>
                </a:srgbClr>
              </a:solidFill>
              <a:ln w="38100" cap="sq">
                <a:solidFill>
                  <a:srgbClr val="FF33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5" name="Group 24"/>
            <p:cNvGrpSpPr>
              <a:grpSpLocks/>
            </p:cNvGrpSpPr>
            <p:nvPr/>
          </p:nvGrpSpPr>
          <p:grpSpPr bwMode="auto">
            <a:xfrm>
              <a:off x="3168" y="1008"/>
              <a:ext cx="912" cy="1056"/>
              <a:chOff x="3168" y="1008"/>
              <a:chExt cx="912" cy="1056"/>
            </a:xfrm>
          </p:grpSpPr>
          <p:grpSp>
            <p:nvGrpSpPr>
              <p:cNvPr id="35" name="Group 25"/>
              <p:cNvGrpSpPr>
                <a:grpSpLocks/>
              </p:cNvGrpSpPr>
              <p:nvPr/>
            </p:nvGrpSpPr>
            <p:grpSpPr bwMode="auto">
              <a:xfrm>
                <a:off x="3373" y="1283"/>
                <a:ext cx="528" cy="427"/>
                <a:chOff x="3373" y="1283"/>
                <a:chExt cx="528" cy="427"/>
              </a:xfrm>
            </p:grpSpPr>
            <p:grpSp>
              <p:nvGrpSpPr>
                <p:cNvPr id="37" name="Group 26"/>
                <p:cNvGrpSpPr>
                  <a:grpSpLocks/>
                </p:cNvGrpSpPr>
                <p:nvPr/>
              </p:nvGrpSpPr>
              <p:grpSpPr bwMode="auto">
                <a:xfrm rot="5400000">
                  <a:off x="3456" y="1200"/>
                  <a:ext cx="362" cy="528"/>
                  <a:chOff x="3456" y="1200"/>
                  <a:chExt cx="362" cy="528"/>
                </a:xfrm>
              </p:grpSpPr>
              <p:grpSp>
                <p:nvGrpSpPr>
                  <p:cNvPr id="44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456" y="1381"/>
                    <a:ext cx="362" cy="207"/>
                    <a:chOff x="1582" y="2352"/>
                    <a:chExt cx="242" cy="192"/>
                  </a:xfrm>
                </p:grpSpPr>
                <p:sp>
                  <p:nvSpPr>
                    <p:cNvPr id="47" name="Line 28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1752" y="2375"/>
                      <a:ext cx="0" cy="14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" name="Line 29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1584" y="2448"/>
                      <a:ext cx="192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" name="Line 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2496"/>
                      <a:ext cx="98" cy="4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FF"/>
                      </a:solidFill>
                      <a:round/>
                      <a:headEnd/>
                      <a:tailEnd type="triangl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" name="Line 3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84" y="2352"/>
                      <a:ext cx="94" cy="4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FF"/>
                      </a:solidFill>
                      <a:round/>
                      <a:headEnd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5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1200"/>
                    <a:ext cx="0" cy="19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1588"/>
                    <a:ext cx="0" cy="14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oup 34"/>
                <p:cNvGrpSpPr>
                  <a:grpSpLocks/>
                </p:cNvGrpSpPr>
                <p:nvPr/>
              </p:nvGrpSpPr>
              <p:grpSpPr bwMode="auto">
                <a:xfrm>
                  <a:off x="3522" y="1584"/>
                  <a:ext cx="174" cy="126"/>
                  <a:chOff x="4464" y="3264"/>
                  <a:chExt cx="243" cy="193"/>
                </a:xfrm>
              </p:grpSpPr>
              <p:sp>
                <p:nvSpPr>
                  <p:cNvPr id="39" name="Line 3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512" y="3360"/>
                    <a:ext cx="19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" name="Line 3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464" y="3360"/>
                    <a:ext cx="49" cy="9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" name="Line 37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561" y="3360"/>
                    <a:ext cx="49" cy="9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" name="Line 3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658" y="3360"/>
                    <a:ext cx="49" cy="9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" name="Line 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08" y="3264"/>
                    <a:ext cx="0" cy="96"/>
                  </a:xfrm>
                  <a:prstGeom prst="line">
                    <a:avLst/>
                  </a:prstGeom>
                  <a:noFill/>
                  <a:ln w="127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6" name="Rectangle 40"/>
              <p:cNvSpPr>
                <a:spLocks noChangeArrowheads="1"/>
              </p:cNvSpPr>
              <p:nvPr/>
            </p:nvSpPr>
            <p:spPr bwMode="auto">
              <a:xfrm>
                <a:off x="3168" y="1008"/>
                <a:ext cx="912" cy="1056"/>
              </a:xfrm>
              <a:prstGeom prst="rect">
                <a:avLst/>
              </a:prstGeom>
              <a:solidFill>
                <a:srgbClr val="00FFFF">
                  <a:alpha val="50195"/>
                </a:srgbClr>
              </a:solidFill>
              <a:ln w="38100" cap="sq">
                <a:solidFill>
                  <a:srgbClr val="0000FF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6" name="Group 41"/>
            <p:cNvGrpSpPr>
              <a:grpSpLocks/>
            </p:cNvGrpSpPr>
            <p:nvPr/>
          </p:nvGrpSpPr>
          <p:grpSpPr bwMode="auto">
            <a:xfrm>
              <a:off x="3552" y="1920"/>
              <a:ext cx="912" cy="1056"/>
              <a:chOff x="4032" y="2640"/>
              <a:chExt cx="912" cy="1056"/>
            </a:xfrm>
          </p:grpSpPr>
          <p:grpSp>
            <p:nvGrpSpPr>
              <p:cNvPr id="20" name="Group 42"/>
              <p:cNvGrpSpPr>
                <a:grpSpLocks/>
              </p:cNvGrpSpPr>
              <p:nvPr/>
            </p:nvGrpSpPr>
            <p:grpSpPr bwMode="auto">
              <a:xfrm>
                <a:off x="4224" y="2880"/>
                <a:ext cx="432" cy="624"/>
                <a:chOff x="4176" y="912"/>
                <a:chExt cx="432" cy="624"/>
              </a:xfrm>
            </p:grpSpPr>
            <p:grpSp>
              <p:nvGrpSpPr>
                <p:cNvPr id="22" name="Group 43"/>
                <p:cNvGrpSpPr>
                  <a:grpSpLocks/>
                </p:cNvGrpSpPr>
                <p:nvPr/>
              </p:nvGrpSpPr>
              <p:grpSpPr bwMode="auto">
                <a:xfrm>
                  <a:off x="4176" y="1008"/>
                  <a:ext cx="336" cy="528"/>
                  <a:chOff x="4792" y="3280"/>
                  <a:chExt cx="173" cy="282"/>
                </a:xfrm>
              </p:grpSpPr>
              <p:sp>
                <p:nvSpPr>
                  <p:cNvPr id="29" name="Line 44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4844" y="3384"/>
                    <a:ext cx="0" cy="103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" name="Line 45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4833" y="3437"/>
                    <a:ext cx="12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" name="Line 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95" y="3374"/>
                    <a:ext cx="70" cy="32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4896" y="3468"/>
                    <a:ext cx="69" cy="32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 type="triangl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4965" y="3500"/>
                    <a:ext cx="0" cy="62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" name="Line 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65" y="3280"/>
                    <a:ext cx="0" cy="94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" name="Group 50"/>
                <p:cNvGrpSpPr>
                  <a:grpSpLocks/>
                </p:cNvGrpSpPr>
                <p:nvPr/>
              </p:nvGrpSpPr>
              <p:grpSpPr bwMode="auto">
                <a:xfrm rot="10800000">
                  <a:off x="4434" y="912"/>
                  <a:ext cx="174" cy="126"/>
                  <a:chOff x="4464" y="3264"/>
                  <a:chExt cx="243" cy="193"/>
                </a:xfrm>
              </p:grpSpPr>
              <p:sp>
                <p:nvSpPr>
                  <p:cNvPr id="24" name="Line 5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512" y="3360"/>
                    <a:ext cx="192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" name="Line 52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464" y="3360"/>
                    <a:ext cx="49" cy="97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" name="Line 53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561" y="3360"/>
                    <a:ext cx="49" cy="97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" name="Line 5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658" y="3360"/>
                    <a:ext cx="49" cy="97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" name="Line 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08" y="3264"/>
                    <a:ext cx="0" cy="96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1" name="Rectangle 56"/>
              <p:cNvSpPr>
                <a:spLocks noChangeArrowheads="1"/>
              </p:cNvSpPr>
              <p:nvPr/>
            </p:nvSpPr>
            <p:spPr bwMode="auto">
              <a:xfrm>
                <a:off x="4032" y="2640"/>
                <a:ext cx="912" cy="1056"/>
              </a:xfrm>
              <a:prstGeom prst="rect">
                <a:avLst/>
              </a:prstGeom>
              <a:solidFill>
                <a:srgbClr val="339966">
                  <a:alpha val="50195"/>
                </a:srgbClr>
              </a:solidFill>
              <a:ln w="38100" cap="sq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7" name="Text Box 57"/>
            <p:cNvSpPr txBox="1">
              <a:spLocks noChangeArrowheads="1"/>
            </p:cNvSpPr>
            <p:nvPr/>
          </p:nvSpPr>
          <p:spPr bwMode="auto">
            <a:xfrm>
              <a:off x="3408" y="960"/>
              <a:ext cx="372" cy="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99"/>
                  </a:solidFill>
                </a14:hiddenFill>
              </a:ext>
              <a:ext uri="{91240B29-F687-4F45-9708-019B960494DF}">
                <a14:hiddenLine xmlns:a14="http://schemas.microsoft.com/office/drawing/2010/main"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/>
                <a:t>BC</a:t>
              </a:r>
            </a:p>
          </p:txBody>
        </p:sp>
        <p:sp>
          <p:nvSpPr>
            <p:cNvPr id="18" name="Text Box 58"/>
            <p:cNvSpPr txBox="1">
              <a:spLocks noChangeArrowheads="1"/>
            </p:cNvSpPr>
            <p:nvPr/>
          </p:nvSpPr>
          <p:spPr bwMode="auto">
            <a:xfrm>
              <a:off x="2784" y="2736"/>
              <a:ext cx="361" cy="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99"/>
                  </a:solidFill>
                </a14:hiddenFill>
              </a:ext>
              <a:ext uri="{91240B29-F687-4F45-9708-019B960494DF}">
                <a14:hiddenLine xmlns:a14="http://schemas.microsoft.com/office/drawing/2010/main"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/>
                <a:t>EC</a:t>
              </a:r>
            </a:p>
          </p:txBody>
        </p:sp>
        <p:sp>
          <p:nvSpPr>
            <p:cNvPr id="19" name="Text Box 59"/>
            <p:cNvSpPr txBox="1">
              <a:spLocks noChangeArrowheads="1"/>
            </p:cNvSpPr>
            <p:nvPr/>
          </p:nvSpPr>
          <p:spPr bwMode="auto">
            <a:xfrm>
              <a:off x="4128" y="2736"/>
              <a:ext cx="372" cy="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99"/>
                  </a:solidFill>
                </a14:hiddenFill>
              </a:ext>
              <a:ext uri="{91240B29-F687-4F45-9708-019B960494DF}">
                <a14:hiddenLine xmlns:a14="http://schemas.microsoft.com/office/drawing/2010/main"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/>
                <a:t>CC</a:t>
              </a:r>
            </a:p>
          </p:txBody>
        </p:sp>
      </p:grpSp>
      <p:pic>
        <p:nvPicPr>
          <p:cNvPr id="66" name="Image 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" y="3789322"/>
            <a:ext cx="4936759" cy="3038006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1174">
            <a:off x="526062" y="2010263"/>
            <a:ext cx="2259420" cy="2820868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6583" y="1320182"/>
            <a:ext cx="185737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3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19336" y="836712"/>
            <a:ext cx="11329259" cy="5112568"/>
          </a:xfrm>
        </p:spPr>
        <p:txBody>
          <a:bodyPr/>
          <a:lstStyle/>
          <a:p>
            <a:r>
              <a:rPr lang="fr-FR" sz="2000" dirty="0" smtClean="0"/>
              <a:t>L’AI </a:t>
            </a:r>
            <a:r>
              <a:rPr lang="fr-FR" sz="2000" dirty="0" err="1" smtClean="0"/>
              <a:t>pourra-t-elle</a:t>
            </a:r>
            <a:r>
              <a:rPr lang="fr-FR" sz="2000" dirty="0" smtClean="0"/>
              <a:t> remplacer les designers ?</a:t>
            </a:r>
            <a:endParaRPr lang="fr-FR" sz="2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8843" y="0"/>
            <a:ext cx="9744405" cy="638175"/>
          </a:xfrm>
        </p:spPr>
        <p:txBody>
          <a:bodyPr/>
          <a:lstStyle/>
          <a:p>
            <a:r>
              <a:rPr lang="fr-FR" dirty="0" smtClean="0"/>
              <a:t>L’Art de la microélectronique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95" y="2132856"/>
            <a:ext cx="5880735" cy="291271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46" y="1556792"/>
            <a:ext cx="4057399" cy="227214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99" y="4005064"/>
            <a:ext cx="4132337" cy="275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5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19336" y="599231"/>
            <a:ext cx="7344816" cy="5112568"/>
          </a:xfrm>
        </p:spPr>
        <p:txBody>
          <a:bodyPr/>
          <a:lstStyle/>
          <a:p>
            <a:pPr eaLnBrk="1" hangingPunct="1"/>
            <a:r>
              <a:rPr lang="fr-FR" altLang="fr-FR" sz="2000" dirty="0" smtClean="0"/>
              <a:t>Plateforme nationale pour le conception d’</a:t>
            </a:r>
            <a:r>
              <a:rPr lang="fr-FR" altLang="fr-FR" sz="2000" dirty="0" err="1" smtClean="0"/>
              <a:t>ASICs</a:t>
            </a:r>
            <a:r>
              <a:rPr lang="fr-FR" altLang="fr-FR" sz="2000" dirty="0" smtClean="0"/>
              <a:t> à destination des détecteurs de </a:t>
            </a:r>
            <a:r>
              <a:rPr lang="fr-FR" altLang="fr-FR" sz="2000" dirty="0" smtClean="0">
                <a:solidFill>
                  <a:srgbClr val="0000FF"/>
                </a:solidFill>
              </a:rPr>
              <a:t>Physique des particules. </a:t>
            </a:r>
            <a:endParaRPr lang="fr-FR" altLang="fr-FR" sz="2000" dirty="0">
              <a:solidFill>
                <a:srgbClr val="0000FF"/>
              </a:solidFill>
            </a:endParaRPr>
          </a:p>
          <a:p>
            <a:pPr eaLnBrk="1" hangingPunct="1"/>
            <a:r>
              <a:rPr lang="fr-FR" altLang="fr-FR" sz="2000" dirty="0" smtClean="0"/>
              <a:t>Créé en 2006 au LAL, devenu UMS à l’X en 2013</a:t>
            </a:r>
          </a:p>
          <a:p>
            <a:pPr eaLnBrk="1" hangingPunct="1"/>
            <a:r>
              <a:rPr lang="fr-FR" altLang="fr-FR" sz="2000" dirty="0" smtClean="0"/>
              <a:t>12 </a:t>
            </a:r>
            <a:r>
              <a:rPr lang="fr-FR" altLang="fr-FR" sz="2000" dirty="0"/>
              <a:t>CNRS </a:t>
            </a:r>
            <a:r>
              <a:rPr lang="fr-FR" altLang="fr-FR" sz="2000" dirty="0" smtClean="0"/>
              <a:t>ingénieurs, hautement spécialisés en conception analogique/numérique bas bruit, résistant aux radiation</a:t>
            </a:r>
            <a:endParaRPr lang="fr-FR" altLang="fr-FR" sz="2000" dirty="0"/>
          </a:p>
          <a:p>
            <a:r>
              <a:rPr lang="fr-FR" altLang="fr-FR" sz="2000" dirty="0" smtClean="0"/>
              <a:t>Localisation à l’Ecole </a:t>
            </a:r>
            <a:r>
              <a:rPr lang="fr-FR" altLang="fr-FR" sz="2000" dirty="0"/>
              <a:t>Polytechnique </a:t>
            </a:r>
            <a:r>
              <a:rPr lang="fr-FR" altLang="fr-FR" sz="2000" dirty="0" smtClean="0"/>
              <a:t>pour un lien fort avec l’ </a:t>
            </a:r>
            <a:r>
              <a:rPr lang="fr-FR" altLang="fr-FR" sz="2000" dirty="0" smtClean="0">
                <a:solidFill>
                  <a:srgbClr val="0000FF"/>
                </a:solidFill>
              </a:rPr>
              <a:t>enseignement </a:t>
            </a:r>
            <a:r>
              <a:rPr lang="fr-FR" altLang="fr-FR" sz="2000" dirty="0" smtClean="0"/>
              <a:t>et les</a:t>
            </a:r>
            <a:r>
              <a:rPr lang="fr-FR" altLang="fr-FR" sz="2000" dirty="0" smtClean="0">
                <a:solidFill>
                  <a:srgbClr val="0000FF"/>
                </a:solidFill>
              </a:rPr>
              <a:t> partenaires industriels</a:t>
            </a:r>
            <a:endParaRPr lang="fr-FR" altLang="fr-FR" sz="2000" dirty="0" smtClean="0"/>
          </a:p>
          <a:p>
            <a:r>
              <a:rPr lang="fr-FR" altLang="fr-FR" sz="2000" dirty="0" smtClean="0"/>
              <a:t>Transfert de technologie avec la startup WEEROC</a:t>
            </a:r>
            <a:endParaRPr lang="fr-FR" altLang="fr-FR" sz="2000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452" y="-24891"/>
            <a:ext cx="9744405" cy="638175"/>
          </a:xfrm>
        </p:spPr>
        <p:txBody>
          <a:bodyPr/>
          <a:lstStyle/>
          <a:p>
            <a:r>
              <a:rPr lang="fr-FR" dirty="0" smtClean="0"/>
              <a:t>Le laboratoire de microélectronique OMEGA</a:t>
            </a:r>
            <a:endParaRPr lang="fr-FR" dirty="0"/>
          </a:p>
        </p:txBody>
      </p:sp>
      <p:pic>
        <p:nvPicPr>
          <p:cNvPr id="5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4619625"/>
            <a:ext cx="13589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6" y="3395664"/>
            <a:ext cx="6881813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3" t="19124" r="10249" b="10599"/>
          <a:stretch/>
        </p:blipFill>
        <p:spPr>
          <a:xfrm>
            <a:off x="7968208" y="836712"/>
            <a:ext cx="3728791" cy="261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0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3"/>
          <a:stretch>
            <a:fillRect/>
          </a:stretch>
        </p:blipFill>
        <p:spPr bwMode="auto">
          <a:xfrm>
            <a:off x="9264352" y="980728"/>
            <a:ext cx="2808288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792" y="990578"/>
            <a:ext cx="2928560" cy="2012987"/>
          </a:xfrm>
          <a:prstGeom prst="rect">
            <a:avLst/>
          </a:prstGeom>
        </p:spPr>
      </p:pic>
      <p:sp>
        <p:nvSpPr>
          <p:cNvPr id="2" name="Espace réservé du texte 2"/>
          <p:cNvSpPr>
            <a:spLocks noGrp="1"/>
          </p:cNvSpPr>
          <p:nvPr>
            <p:ph type="body" sz="quarter" idx="13"/>
          </p:nvPr>
        </p:nvSpPr>
        <p:spPr bwMode="auto">
          <a:xfrm>
            <a:off x="161450" y="3567184"/>
            <a:ext cx="7806758" cy="302433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1800" dirty="0" smtClean="0"/>
              <a:t>Larges productions (« engineering </a:t>
            </a:r>
            <a:r>
              <a:rPr lang="fr-FR" altLang="fr-FR" sz="1800" dirty="0" err="1" smtClean="0"/>
              <a:t>runs</a:t>
            </a:r>
            <a:r>
              <a:rPr lang="fr-FR" altLang="fr-FR" sz="1800" dirty="0" smtClean="0"/>
              <a:t> »)</a:t>
            </a:r>
            <a:endParaRPr lang="fr-FR" altLang="fr-FR" sz="1800" dirty="0"/>
          </a:p>
          <a:p>
            <a:pPr lvl="1" eaLnBrk="1" hangingPunct="1"/>
            <a:r>
              <a:rPr lang="fr-FR" altLang="fr-FR" sz="1400" dirty="0" smtClean="0"/>
              <a:t>&lt;&gt; </a:t>
            </a:r>
            <a:r>
              <a:rPr lang="fr-FR" altLang="fr-FR" sz="1400" dirty="0"/>
              <a:t>= </a:t>
            </a:r>
            <a:r>
              <a:rPr lang="fr-FR" altLang="fr-FR" sz="1400" dirty="0" smtClean="0"/>
              <a:t>4000 chips/an   </a:t>
            </a:r>
            <a:r>
              <a:rPr lang="fr-FR" altLang="fr-FR" sz="1400" dirty="0"/>
              <a:t>200 k€</a:t>
            </a:r>
          </a:p>
          <a:p>
            <a:pPr eaLnBrk="1" hangingPunct="1"/>
            <a:r>
              <a:rPr lang="fr-FR" altLang="fr-FR" sz="1800" dirty="0" smtClean="0"/>
              <a:t>Responsabilités dans les grandes expériences</a:t>
            </a:r>
            <a:endParaRPr lang="fr-FR" altLang="fr-FR" sz="1800" dirty="0"/>
          </a:p>
          <a:p>
            <a:pPr lvl="1" eaLnBrk="1" hangingPunct="1"/>
            <a:r>
              <a:rPr lang="fr-FR" altLang="fr-FR" sz="1400" dirty="0"/>
              <a:t> ATLAS, CMS, EUSO, JUNO</a:t>
            </a:r>
          </a:p>
          <a:p>
            <a:pPr eaLnBrk="1" hangingPunct="1"/>
            <a:r>
              <a:rPr lang="fr-FR" altLang="fr-FR" sz="1800" dirty="0" smtClean="0"/>
              <a:t>Excellente visibilité internationale</a:t>
            </a:r>
            <a:endParaRPr lang="fr-FR" altLang="fr-FR" sz="1400" dirty="0"/>
          </a:p>
          <a:p>
            <a:pPr eaLnBrk="1" hangingPunct="1"/>
            <a:r>
              <a:rPr lang="fr-FR" altLang="fr-FR" sz="1800" dirty="0"/>
              <a:t>Startup </a:t>
            </a:r>
            <a:r>
              <a:rPr lang="fr-FR" altLang="fr-FR" sz="1800" dirty="0" smtClean="0"/>
              <a:t>: </a:t>
            </a:r>
            <a:r>
              <a:rPr lang="fr-FR" altLang="fr-FR" sz="1800" dirty="0" err="1" smtClean="0"/>
              <a:t>Weeroc</a:t>
            </a:r>
            <a:endParaRPr lang="fr-FR" altLang="fr-FR" sz="1800" dirty="0"/>
          </a:p>
          <a:p>
            <a:pPr lvl="1" eaLnBrk="1" hangingPunct="1"/>
            <a:r>
              <a:rPr lang="fr-FR" altLang="fr-FR" sz="1400" dirty="0"/>
              <a:t>Chips </a:t>
            </a:r>
            <a:r>
              <a:rPr lang="fr-FR" altLang="fr-FR" sz="1400" dirty="0" smtClean="0"/>
              <a:t>dans Ariane !</a:t>
            </a:r>
            <a:endParaRPr lang="fr-FR" altLang="fr-FR" sz="1400" dirty="0"/>
          </a:p>
          <a:p>
            <a:pPr lvl="1">
              <a:defRPr/>
            </a:pPr>
            <a:endParaRPr lang="fr-FR" altLang="fr-FR" sz="1600" dirty="0">
              <a:latin typeface="Helvetica Neue" charset="0"/>
              <a:cs typeface="Arial Narrow" panose="020B0606020202030204" pitchFamily="34" charset="0"/>
            </a:endParaRPr>
          </a:p>
          <a:p>
            <a:pPr marL="0" indent="0">
              <a:defRPr/>
            </a:pPr>
            <a:endParaRPr lang="fr-FR" altLang="fr-FR" sz="2000" dirty="0">
              <a:latin typeface="Helvetica Neue" charset="0"/>
              <a:cs typeface="Arial Narrow" panose="020B0606020202030204" pitchFamily="34" charset="0"/>
            </a:endParaRPr>
          </a:p>
        </p:txBody>
      </p:sp>
      <p:sp>
        <p:nvSpPr>
          <p:cNvPr id="88066" name="Titre 2"/>
          <p:cNvSpPr>
            <a:spLocks noGrp="1"/>
          </p:cNvSpPr>
          <p:nvPr>
            <p:ph type="title"/>
          </p:nvPr>
        </p:nvSpPr>
        <p:spPr>
          <a:xfrm>
            <a:off x="0" y="-55612"/>
            <a:ext cx="9744405" cy="638175"/>
          </a:xfrm>
        </p:spPr>
        <p:txBody>
          <a:bodyPr/>
          <a:lstStyle/>
          <a:p>
            <a:r>
              <a:rPr lang="fr-FR" altLang="fr-FR" dirty="0" smtClean="0"/>
              <a:t>OMEGA projets, produits, collaborations</a:t>
            </a:r>
          </a:p>
        </p:txBody>
      </p:sp>
      <p:pic>
        <p:nvPicPr>
          <p:cNvPr id="6" name="Picture 4" descr="atlaz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236" y="985490"/>
            <a:ext cx="3052762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403" y="2333278"/>
            <a:ext cx="67786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362" y="2476153"/>
            <a:ext cx="10445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4019604" y="4725144"/>
            <a:ext cx="2727281" cy="1740640"/>
            <a:chOff x="2988323" y="5615370"/>
            <a:chExt cx="1487487" cy="1114425"/>
          </a:xfrm>
        </p:grpSpPr>
        <p:pic>
          <p:nvPicPr>
            <p:cNvPr id="13" name="Picture 5" descr="Résultat de recherche d'images pour &quot;ariane 5&quot;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8323" y="5615370"/>
              <a:ext cx="1487487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 10" descr="logo_final_sans_baseline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9216" y="5733256"/>
              <a:ext cx="577850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Imag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42" y="957263"/>
            <a:ext cx="9223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0" y="975519"/>
            <a:ext cx="43973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http://www.bnl.gov/pga/images/Logo_Bi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70" y="1516515"/>
            <a:ext cx="119062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222" y="1541526"/>
            <a:ext cx="43656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70" y="2191652"/>
            <a:ext cx="110966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423" y="2064424"/>
            <a:ext cx="4746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595" y="1537153"/>
            <a:ext cx="415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19" y="2103557"/>
            <a:ext cx="314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https://encrypted-tbn1.gstatic.com/images?q=tbn:ANd9GcSH09mM0tyMLc_VHJN1hGhd6A8QzHt7vZYZGKjxz7fiSb2EKiG45w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74" y="2730146"/>
            <a:ext cx="620713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04" y="2807988"/>
            <a:ext cx="89535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86" y="2656786"/>
            <a:ext cx="10382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8" r="21671"/>
          <a:stretch>
            <a:fillRect/>
          </a:stretch>
        </p:blipFill>
        <p:spPr bwMode="auto">
          <a:xfrm>
            <a:off x="9306246" y="3348815"/>
            <a:ext cx="2748435" cy="320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6" t="21989" r="16886" b="18889"/>
          <a:stretch/>
        </p:blipFill>
        <p:spPr>
          <a:xfrm rot="16200000">
            <a:off x="6400812" y="3992428"/>
            <a:ext cx="3217924" cy="198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3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-36623"/>
            <a:ext cx="9744405" cy="638175"/>
          </a:xfrm>
        </p:spPr>
        <p:txBody>
          <a:bodyPr/>
          <a:lstStyle/>
          <a:p>
            <a:r>
              <a:rPr lang="fr-FR" dirty="0" smtClean="0"/>
              <a:t>OMEGA </a:t>
            </a:r>
            <a:r>
              <a:rPr lang="fr-FR" dirty="0" err="1" smtClean="0"/>
              <a:t>ASICs</a:t>
            </a:r>
            <a:r>
              <a:rPr lang="fr-FR" dirty="0" smtClean="0"/>
              <a:t> : produits et installés</a:t>
            </a:r>
            <a:endParaRPr lang="fr-FR" dirty="0"/>
          </a:p>
        </p:txBody>
      </p:sp>
      <p:pic>
        <p:nvPicPr>
          <p:cNvPr id="4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228" y="3668652"/>
            <a:ext cx="12604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3744309" y="1739602"/>
            <a:ext cx="1049202" cy="838745"/>
            <a:chOff x="5546861" y="4695280"/>
            <a:chExt cx="1049202" cy="838745"/>
          </a:xfrm>
        </p:grpSpPr>
        <p:pic>
          <p:nvPicPr>
            <p:cNvPr id="7" name="Picture 4" descr="spiroc_layou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3238" y="4935538"/>
              <a:ext cx="1012825" cy="59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5546861" y="4695280"/>
              <a:ext cx="97815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altLang="fr-FR" sz="1200" b="1" dirty="0" smtClean="0">
                  <a:solidFill>
                    <a:srgbClr val="CC3300"/>
                  </a:solidFill>
                  <a:ea typeface="+mn-ea"/>
                </a:rPr>
                <a:t>HARDROC</a:t>
              </a:r>
              <a:endParaRPr lang="fr-FR" altLang="fr-FR" sz="1200" dirty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5182656" y="1331522"/>
            <a:ext cx="934492" cy="1279392"/>
            <a:chOff x="5538788" y="912813"/>
            <a:chExt cx="1057275" cy="1462087"/>
          </a:xfrm>
        </p:grpSpPr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5538788" y="912813"/>
              <a:ext cx="1010550" cy="351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altLang="fr-FR" sz="1400" b="1" dirty="0" smtClean="0">
                  <a:solidFill>
                    <a:srgbClr val="CC3300"/>
                  </a:solidFill>
                  <a:ea typeface="+mn-ea"/>
                </a:rPr>
                <a:t>SKIROC</a:t>
              </a:r>
              <a:endParaRPr lang="fr-FR" altLang="fr-FR" sz="1400" b="1" dirty="0">
                <a:solidFill>
                  <a:srgbClr val="CC3300"/>
                </a:solidFill>
                <a:ea typeface="+mn-ea"/>
              </a:endParaRPr>
            </a:p>
          </p:txBody>
        </p:sp>
        <p:pic>
          <p:nvPicPr>
            <p:cNvPr id="11" name="Picture 10" descr="layout SK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3" y="1174750"/>
              <a:ext cx="101600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e 11"/>
          <p:cNvGrpSpPr/>
          <p:nvPr/>
        </p:nvGrpSpPr>
        <p:grpSpPr>
          <a:xfrm>
            <a:off x="6677983" y="1474232"/>
            <a:ext cx="1135028" cy="979487"/>
            <a:chOff x="5829300" y="3001963"/>
            <a:chExt cx="777875" cy="979487"/>
          </a:xfrm>
        </p:grpSpPr>
        <p:pic>
          <p:nvPicPr>
            <p:cNvPr id="13" name="Picture 14" descr="hardroc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9300" y="3263900"/>
              <a:ext cx="777875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5853111" y="3001963"/>
              <a:ext cx="59126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altLang="fr-FR" sz="1400" b="1" dirty="0" smtClean="0">
                  <a:solidFill>
                    <a:srgbClr val="CC3300"/>
                  </a:solidFill>
                  <a:ea typeface="+mn-ea"/>
                </a:rPr>
                <a:t>SPIROC</a:t>
              </a:r>
              <a:endParaRPr lang="fr-FR" altLang="fr-FR" sz="1400" b="1" dirty="0">
                <a:solidFill>
                  <a:srgbClr val="CC3300"/>
                </a:solidFill>
                <a:ea typeface="+mn-ea"/>
              </a:endParaRP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8169604" y="1441140"/>
            <a:ext cx="1072730" cy="936083"/>
            <a:chOff x="5624722" y="5537742"/>
            <a:chExt cx="1072730" cy="936083"/>
          </a:xfrm>
        </p:grpSpPr>
        <p:pic>
          <p:nvPicPr>
            <p:cNvPr id="16" name="Picture 19" descr="microroc_layou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400" y="5762625"/>
              <a:ext cx="841375" cy="71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5624722" y="5537742"/>
              <a:ext cx="107273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altLang="fr-FR" sz="1200" b="1" dirty="0" smtClean="0">
                  <a:solidFill>
                    <a:srgbClr val="CC3300"/>
                  </a:solidFill>
                  <a:ea typeface="+mn-ea"/>
                </a:rPr>
                <a:t>MICROROC</a:t>
              </a:r>
              <a:endParaRPr lang="fr-FR" altLang="fr-FR" sz="1200" dirty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67" name="Groupe 66"/>
          <p:cNvGrpSpPr/>
          <p:nvPr/>
        </p:nvGrpSpPr>
        <p:grpSpPr>
          <a:xfrm>
            <a:off x="7707578" y="4497363"/>
            <a:ext cx="1985510" cy="1360930"/>
            <a:chOff x="9044982" y="4760186"/>
            <a:chExt cx="1963739" cy="1225589"/>
          </a:xfrm>
        </p:grpSpPr>
        <p:pic>
          <p:nvPicPr>
            <p:cNvPr id="20" name="Espace réservé du contenu 5" descr="Capture d’écra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37"/>
            <a:stretch>
              <a:fillRect/>
            </a:stretch>
          </p:blipFill>
          <p:spPr bwMode="auto">
            <a:xfrm>
              <a:off x="9044982" y="5077424"/>
              <a:ext cx="1963739" cy="908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ZoneTexte 112"/>
            <p:cNvSpPr txBox="1">
              <a:spLocks noChangeArrowheads="1"/>
            </p:cNvSpPr>
            <p:nvPr/>
          </p:nvSpPr>
          <p:spPr bwMode="auto">
            <a:xfrm>
              <a:off x="9567878" y="4760186"/>
              <a:ext cx="1001850" cy="341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fr-FR" sz="1400" b="1" dirty="0" smtClean="0"/>
                <a:t>HGROC</a:t>
              </a:r>
              <a:endParaRPr lang="en-US" altLang="fr-FR" sz="1600" b="1" dirty="0"/>
            </a:p>
          </p:txBody>
        </p:sp>
      </p:grpSp>
      <p:grpSp>
        <p:nvGrpSpPr>
          <p:cNvPr id="68" name="Groupe 67"/>
          <p:cNvGrpSpPr/>
          <p:nvPr/>
        </p:nvGrpSpPr>
        <p:grpSpPr>
          <a:xfrm>
            <a:off x="9620996" y="1299720"/>
            <a:ext cx="861133" cy="999264"/>
            <a:chOff x="10592980" y="1397442"/>
            <a:chExt cx="861133" cy="999264"/>
          </a:xfrm>
        </p:grpSpPr>
        <p:pic>
          <p:nvPicPr>
            <p:cNvPr id="23" name="Picture 12" descr="maroc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874" y="1622192"/>
              <a:ext cx="742426" cy="77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10592980" y="1397442"/>
              <a:ext cx="861133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100" b="1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MAROC3</a:t>
              </a:r>
            </a:p>
          </p:txBody>
        </p:sp>
      </p:grpSp>
      <p:grpSp>
        <p:nvGrpSpPr>
          <p:cNvPr id="74" name="Groupe 73"/>
          <p:cNvGrpSpPr/>
          <p:nvPr/>
        </p:nvGrpSpPr>
        <p:grpSpPr>
          <a:xfrm>
            <a:off x="1138693" y="2158975"/>
            <a:ext cx="803875" cy="1015723"/>
            <a:chOff x="595470" y="579049"/>
            <a:chExt cx="934181" cy="1112656"/>
          </a:xfrm>
        </p:grpSpPr>
        <p:pic>
          <p:nvPicPr>
            <p:cNvPr id="5" name="Espace réservé du contenu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470" y="834475"/>
              <a:ext cx="934181" cy="857230"/>
            </a:xfrm>
            <a:prstGeom prst="rect">
              <a:avLst/>
            </a:prstGeom>
          </p:spPr>
        </p:pic>
        <p:sp>
          <p:nvSpPr>
            <p:cNvPr id="25" name="Text Box 20"/>
            <p:cNvSpPr txBox="1">
              <a:spLocks noChangeArrowheads="1"/>
            </p:cNvSpPr>
            <p:nvPr/>
          </p:nvSpPr>
          <p:spPr bwMode="auto">
            <a:xfrm>
              <a:off x="605813" y="579049"/>
              <a:ext cx="889987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100" b="1" dirty="0" smtClean="0">
                  <a:solidFill>
                    <a:srgbClr val="0000FF"/>
                  </a:solidFill>
                  <a:latin typeface="Verdana" pitchFamily="34" charset="0"/>
                  <a:cs typeface="Arial" pitchFamily="34" charset="0"/>
                </a:rPr>
                <a:t>PETIROC</a:t>
              </a:r>
              <a:endParaRPr lang="fr-FR" sz="1100" b="1" dirty="0">
                <a:solidFill>
                  <a:srgbClr val="0000FF"/>
                </a:solidFill>
                <a:latin typeface="Verdana" pitchFamily="34" charset="0"/>
                <a:cs typeface="Arial" pitchFamily="34" charset="0"/>
              </a:endParaRPr>
            </a:p>
          </p:txBody>
        </p:sp>
      </p:grpSp>
      <p:pic>
        <p:nvPicPr>
          <p:cNvPr id="26" name="Imag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305" y="3807071"/>
            <a:ext cx="575539" cy="57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18"/>
          <p:cNvGrpSpPr>
            <a:grpSpLocks/>
          </p:cNvGrpSpPr>
          <p:nvPr/>
        </p:nvGrpSpPr>
        <p:grpSpPr bwMode="auto">
          <a:xfrm>
            <a:off x="5995578" y="2782536"/>
            <a:ext cx="785361" cy="441525"/>
            <a:chOff x="1344" y="1248"/>
            <a:chExt cx="2880" cy="1964"/>
          </a:xfrm>
        </p:grpSpPr>
        <p:grpSp>
          <p:nvGrpSpPr>
            <p:cNvPr id="28" name="Group 19"/>
            <p:cNvGrpSpPr>
              <a:grpSpLocks/>
            </p:cNvGrpSpPr>
            <p:nvPr/>
          </p:nvGrpSpPr>
          <p:grpSpPr bwMode="auto">
            <a:xfrm>
              <a:off x="1344" y="1248"/>
              <a:ext cx="2831" cy="1963"/>
              <a:chOff x="288" y="624"/>
              <a:chExt cx="2831" cy="1963"/>
            </a:xfrm>
          </p:grpSpPr>
          <p:pic>
            <p:nvPicPr>
              <p:cNvPr id="30" name="Picture 20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960"/>
                <a:ext cx="2736" cy="129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1" descr="Us_flag_large"/>
              <p:cNvPicPr preferRelativeResize="0">
                <a:picLocks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230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2" descr="Belarus_flag_large"/>
              <p:cNvPicPr preferRelativeResize="0"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624"/>
                <a:ext cx="431" cy="284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3" descr="Canada"/>
              <p:cNvPicPr preferRelativeResize="0">
                <a:picLocks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624"/>
                <a:ext cx="431" cy="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24" descr="Czech_republic_flag_medium"/>
              <p:cNvPicPr preferRelativeResize="0">
                <a:picLocks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2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5" descr="France_flag_medium"/>
              <p:cNvPicPr preferRelativeResize="0">
                <a:picLocks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" y="62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6" descr="Germany_flag_large"/>
              <p:cNvPicPr preferRelativeResize="0">
                <a:picLocks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8" y="624"/>
                <a:ext cx="431" cy="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27" descr="india"/>
              <p:cNvPicPr preferRelativeResize="0">
                <a:picLocks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62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8" descr="Japan"/>
              <p:cNvPicPr preferRelativeResize="0">
                <a:picLocks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230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9" descr="Russia_flag_large"/>
              <p:cNvPicPr preferRelativeResize="0">
                <a:picLocks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6" y="2304"/>
                <a:ext cx="431" cy="283"/>
              </a:xfrm>
              <a:prstGeom prst="rect">
                <a:avLst/>
              </a:prstGeom>
              <a:noFill/>
              <a:ln w="1270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30" descr="South_korea_flag_large"/>
              <p:cNvPicPr preferRelativeResize="0">
                <a:picLocks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2304"/>
                <a:ext cx="431" cy="283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31" descr="Uk_flag_large"/>
              <p:cNvPicPr preferRelativeResize="0">
                <a:picLocks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6" y="230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9" name="Picture 32" descr="SPAN0001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922"/>
              <a:ext cx="432" cy="29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oupe 65"/>
          <p:cNvGrpSpPr/>
          <p:nvPr/>
        </p:nvGrpSpPr>
        <p:grpSpPr>
          <a:xfrm>
            <a:off x="6109542" y="4396446"/>
            <a:ext cx="1022159" cy="1303487"/>
            <a:chOff x="7314927" y="4601013"/>
            <a:chExt cx="1022159" cy="1303487"/>
          </a:xfrm>
        </p:grpSpPr>
        <p:pic>
          <p:nvPicPr>
            <p:cNvPr id="22" name="Image 1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8918" y="4860291"/>
              <a:ext cx="998168" cy="1044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ZoneTexte 112"/>
            <p:cNvSpPr txBox="1">
              <a:spLocks noChangeArrowheads="1"/>
            </p:cNvSpPr>
            <p:nvPr/>
          </p:nvSpPr>
          <p:spPr bwMode="auto">
            <a:xfrm>
              <a:off x="7314927" y="4601013"/>
              <a:ext cx="100816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fr-FR" sz="1400" b="1" dirty="0" smtClean="0"/>
                <a:t>ALTIROC</a:t>
              </a:r>
              <a:endParaRPr lang="en-US" altLang="fr-FR" sz="1400" b="1" dirty="0"/>
            </a:p>
          </p:txBody>
        </p:sp>
      </p:grpSp>
      <p:grpSp>
        <p:nvGrpSpPr>
          <p:cNvPr id="43" name="Groupe 98"/>
          <p:cNvGrpSpPr>
            <a:grpSpLocks noChangeAspect="1"/>
          </p:cNvGrpSpPr>
          <p:nvPr/>
        </p:nvGrpSpPr>
        <p:grpSpPr bwMode="auto">
          <a:xfrm>
            <a:off x="4250673" y="4227083"/>
            <a:ext cx="1002197" cy="1272257"/>
            <a:chOff x="6146290" y="316662"/>
            <a:chExt cx="1918958" cy="2435181"/>
          </a:xfrm>
        </p:grpSpPr>
        <p:pic>
          <p:nvPicPr>
            <p:cNvPr id="44" name="Image 99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0884" y="685301"/>
              <a:ext cx="1753032" cy="2066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ZoneTexte 100"/>
            <p:cNvSpPr txBox="1">
              <a:spLocks noChangeArrowheads="1"/>
            </p:cNvSpPr>
            <p:nvPr/>
          </p:nvSpPr>
          <p:spPr bwMode="auto">
            <a:xfrm>
              <a:off x="6146290" y="316662"/>
              <a:ext cx="1918958" cy="589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fr-FR" sz="1400" b="1" dirty="0"/>
                <a:t>SK2_CMS</a:t>
              </a:r>
              <a:endParaRPr lang="en-US" altLang="fr-FR" sz="1800" b="1" dirty="0"/>
            </a:p>
          </p:txBody>
        </p:sp>
      </p:grpSp>
      <p:grpSp>
        <p:nvGrpSpPr>
          <p:cNvPr id="71" name="Groupe 70"/>
          <p:cNvGrpSpPr/>
          <p:nvPr/>
        </p:nvGrpSpPr>
        <p:grpSpPr>
          <a:xfrm>
            <a:off x="2426375" y="1837484"/>
            <a:ext cx="1016870" cy="1074849"/>
            <a:chOff x="8844988" y="2432591"/>
            <a:chExt cx="1016870" cy="1074849"/>
          </a:xfrm>
        </p:grpSpPr>
        <p:sp>
          <p:nvSpPr>
            <p:cNvPr id="46" name="Text Box 16"/>
            <p:cNvSpPr txBox="1">
              <a:spLocks noChangeArrowheads="1"/>
            </p:cNvSpPr>
            <p:nvPr/>
          </p:nvSpPr>
          <p:spPr bwMode="auto">
            <a:xfrm>
              <a:off x="8844988" y="2432591"/>
              <a:ext cx="1016870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050" b="1" dirty="0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SPACIROC</a:t>
              </a:r>
              <a:endParaRPr lang="fr-FR" sz="105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1409" y="2698312"/>
              <a:ext cx="795007" cy="809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9" name="Groupe 68"/>
          <p:cNvGrpSpPr/>
          <p:nvPr/>
        </p:nvGrpSpPr>
        <p:grpSpPr>
          <a:xfrm>
            <a:off x="1628362" y="3968599"/>
            <a:ext cx="937043" cy="976197"/>
            <a:chOff x="1417708" y="3774955"/>
            <a:chExt cx="937043" cy="976197"/>
          </a:xfrm>
        </p:grpSpPr>
        <p:pic>
          <p:nvPicPr>
            <p:cNvPr id="52" name="Picture 6" descr="layout_easiroc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512" y="3999824"/>
              <a:ext cx="776582" cy="751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ext Box 16"/>
            <p:cNvSpPr txBox="1">
              <a:spLocks noChangeArrowheads="1"/>
            </p:cNvSpPr>
            <p:nvPr/>
          </p:nvSpPr>
          <p:spPr bwMode="auto">
            <a:xfrm>
              <a:off x="1417708" y="3774955"/>
              <a:ext cx="937043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100" b="1" dirty="0" smtClean="0">
                  <a:solidFill>
                    <a:srgbClr val="0000FF"/>
                  </a:solidFill>
                  <a:latin typeface="Verdana" pitchFamily="34" charset="0"/>
                  <a:cs typeface="Arial" pitchFamily="34" charset="0"/>
                </a:rPr>
                <a:t>CITIROC</a:t>
              </a:r>
              <a:endParaRPr lang="fr-FR" sz="1100" b="1" dirty="0">
                <a:solidFill>
                  <a:srgbClr val="0000FF"/>
                </a:solidFill>
                <a:latin typeface="Verdana" pitchFamily="34" charset="0"/>
                <a:cs typeface="Arial" pitchFamily="34" charset="0"/>
              </a:endParaRPr>
            </a:p>
          </p:txBody>
        </p:sp>
      </p:grpSp>
      <p:grpSp>
        <p:nvGrpSpPr>
          <p:cNvPr id="106" name="Groupe 105"/>
          <p:cNvGrpSpPr/>
          <p:nvPr/>
        </p:nvGrpSpPr>
        <p:grpSpPr>
          <a:xfrm>
            <a:off x="574620" y="3489820"/>
            <a:ext cx="848927" cy="880137"/>
            <a:chOff x="649752" y="3462756"/>
            <a:chExt cx="848927" cy="880137"/>
          </a:xfrm>
        </p:grpSpPr>
        <p:pic>
          <p:nvPicPr>
            <p:cNvPr id="54" name="Picture 2" descr="\\192.168.33.52\WeerocInt\Projets\FP7 - TRIMAGE\datasheets\triroc_layout.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752" y="3681955"/>
              <a:ext cx="848927" cy="66093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 Box 20"/>
            <p:cNvSpPr txBox="1">
              <a:spLocks noChangeArrowheads="1"/>
            </p:cNvSpPr>
            <p:nvPr/>
          </p:nvSpPr>
          <p:spPr bwMode="auto">
            <a:xfrm>
              <a:off x="654906" y="3462756"/>
              <a:ext cx="801823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100" b="1" dirty="0" smtClean="0">
                  <a:solidFill>
                    <a:srgbClr val="0000FF"/>
                  </a:solidFill>
                  <a:latin typeface="Verdana" pitchFamily="34" charset="0"/>
                  <a:cs typeface="Arial" pitchFamily="34" charset="0"/>
                </a:rPr>
                <a:t>TRIROC</a:t>
              </a:r>
              <a:endParaRPr lang="fr-FR" sz="1100" b="1" dirty="0">
                <a:solidFill>
                  <a:srgbClr val="0000FF"/>
                </a:solidFill>
                <a:latin typeface="Verdana" pitchFamily="34" charset="0"/>
                <a:cs typeface="Arial" pitchFamily="34" charset="0"/>
              </a:endParaRPr>
            </a:p>
          </p:txBody>
        </p:sp>
      </p:grpSp>
      <p:grpSp>
        <p:nvGrpSpPr>
          <p:cNvPr id="65" name="Groupe 64"/>
          <p:cNvGrpSpPr/>
          <p:nvPr/>
        </p:nvGrpSpPr>
        <p:grpSpPr>
          <a:xfrm>
            <a:off x="2942789" y="4194409"/>
            <a:ext cx="1236171" cy="991270"/>
            <a:chOff x="7522537" y="2549895"/>
            <a:chExt cx="1236171" cy="991270"/>
          </a:xfrm>
        </p:grpSpPr>
        <p:sp>
          <p:nvSpPr>
            <p:cNvPr id="56" name="Text Box 16"/>
            <p:cNvSpPr txBox="1">
              <a:spLocks noChangeArrowheads="1"/>
            </p:cNvSpPr>
            <p:nvPr/>
          </p:nvSpPr>
          <p:spPr bwMode="auto">
            <a:xfrm>
              <a:off x="7522537" y="2549895"/>
              <a:ext cx="1236171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763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050" b="1" dirty="0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CATIROC</a:t>
              </a:r>
              <a:endParaRPr lang="fr-FR" sz="105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pic>
          <p:nvPicPr>
            <p:cNvPr id="57" name="Image 56"/>
            <p:cNvPicPr/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9650" y="2754435"/>
              <a:ext cx="675357" cy="786730"/>
            </a:xfrm>
            <a:prstGeom prst="rect">
              <a:avLst/>
            </a:prstGeom>
          </p:spPr>
        </p:pic>
      </p:grpSp>
      <p:pic>
        <p:nvPicPr>
          <p:cNvPr id="58" name="Image 3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47" y="3453218"/>
            <a:ext cx="627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Flèche courbée vers la droite 61"/>
          <p:cNvSpPr/>
          <p:nvPr/>
        </p:nvSpPr>
        <p:spPr>
          <a:xfrm>
            <a:off x="479376" y="1156071"/>
            <a:ext cx="10590061" cy="5455390"/>
          </a:xfrm>
          <a:prstGeom prst="curvedRightArrow">
            <a:avLst>
              <a:gd name="adj1" fmla="val 25000"/>
              <a:gd name="adj2" fmla="val 49676"/>
              <a:gd name="adj3" fmla="val 2500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11289724" y="5172136"/>
            <a:ext cx="828013" cy="369332"/>
          </a:xfrm>
          <a:prstGeom prst="rect">
            <a:avLst/>
          </a:prstGeom>
          <a:solidFill>
            <a:schemeClr val="bg1"/>
          </a:solidFill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2021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11313614" y="1520699"/>
            <a:ext cx="828013" cy="369332"/>
          </a:xfrm>
          <a:prstGeom prst="rect">
            <a:avLst/>
          </a:prstGeom>
          <a:solidFill>
            <a:schemeClr val="bg1"/>
          </a:solidFill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2006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366318" y="3050532"/>
            <a:ext cx="1420444" cy="294482"/>
          </a:xfrm>
          <a:prstGeom prst="rect">
            <a:avLst/>
          </a:prstGeom>
        </p:spPr>
      </p:pic>
      <p:pic>
        <p:nvPicPr>
          <p:cNvPr id="75" name="Image 2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352" y="677084"/>
            <a:ext cx="1396930" cy="92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Image 8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050500" y="613070"/>
            <a:ext cx="1095255" cy="726386"/>
          </a:xfrm>
          <a:prstGeom prst="rect">
            <a:avLst/>
          </a:prstGeom>
        </p:spPr>
      </p:pic>
      <p:pic>
        <p:nvPicPr>
          <p:cNvPr id="89" name="Image 1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723" y="3574247"/>
            <a:ext cx="509903" cy="50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Image 9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392722" y="531086"/>
            <a:ext cx="1599939" cy="1114683"/>
          </a:xfrm>
          <a:prstGeom prst="rect">
            <a:avLst/>
          </a:prstGeom>
        </p:spPr>
      </p:pic>
      <p:pic>
        <p:nvPicPr>
          <p:cNvPr id="94" name="Picture 3" descr="W:\Communication\photos\IEEE2016\IMG_0957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1" y="1010336"/>
            <a:ext cx="1391043" cy="104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5" descr="Résultat de recherche d'images pour &quot;ASTRI palermo telescope CTA&quot;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5" y="5214973"/>
            <a:ext cx="1395216" cy="92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3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335" y="5452895"/>
            <a:ext cx="1874792" cy="131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Image 96"/>
          <p:cNvPicPr>
            <a:picLocks noChangeAspect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2" t="28108" r="6229"/>
          <a:stretch/>
        </p:blipFill>
        <p:spPr>
          <a:xfrm>
            <a:off x="5813641" y="5850079"/>
            <a:ext cx="1175413" cy="933004"/>
          </a:xfrm>
          <a:prstGeom prst="rect">
            <a:avLst/>
          </a:prstGeom>
        </p:spPr>
      </p:pic>
      <p:pic>
        <p:nvPicPr>
          <p:cNvPr id="98" name="Image 97"/>
          <p:cNvPicPr>
            <a:picLocks noChangeAspect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6" r="7454" b="17941"/>
          <a:stretch/>
        </p:blipFill>
        <p:spPr>
          <a:xfrm>
            <a:off x="7760408" y="5911264"/>
            <a:ext cx="1224135" cy="840249"/>
          </a:xfrm>
          <a:prstGeom prst="rect">
            <a:avLst/>
          </a:prstGeom>
        </p:spPr>
      </p:pic>
      <p:pic>
        <p:nvPicPr>
          <p:cNvPr id="101" name="Image 100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27" y="5618360"/>
            <a:ext cx="1654388" cy="1181706"/>
          </a:xfrm>
          <a:prstGeom prst="rect">
            <a:avLst/>
          </a:prstGeom>
        </p:spPr>
      </p:pic>
      <p:grpSp>
        <p:nvGrpSpPr>
          <p:cNvPr id="103" name="Groupe 102"/>
          <p:cNvGrpSpPr/>
          <p:nvPr/>
        </p:nvGrpSpPr>
        <p:grpSpPr>
          <a:xfrm>
            <a:off x="6632617" y="596319"/>
            <a:ext cx="1074307" cy="924445"/>
            <a:chOff x="9630205" y="2696816"/>
            <a:chExt cx="1978025" cy="1625600"/>
          </a:xfrm>
        </p:grpSpPr>
        <p:pic>
          <p:nvPicPr>
            <p:cNvPr id="104" name="Image 41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24"/>
            <a:stretch>
              <a:fillRect/>
            </a:stretch>
          </p:blipFill>
          <p:spPr bwMode="auto">
            <a:xfrm>
              <a:off x="9630205" y="2696816"/>
              <a:ext cx="1978025" cy="160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Image 50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1667" y="3885853"/>
              <a:ext cx="436563" cy="43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7" name="Picture 4"/>
          <p:cNvPicPr>
            <a:picLocks noChangeAspect="1" noChangeArrowheads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9" t="2345" r="422" b="6262"/>
          <a:stretch/>
        </p:blipFill>
        <p:spPr bwMode="auto">
          <a:xfrm>
            <a:off x="8168715" y="567830"/>
            <a:ext cx="940621" cy="885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" name="Image 108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760546" y="1227958"/>
            <a:ext cx="348790" cy="174395"/>
          </a:xfrm>
          <a:prstGeom prst="rect">
            <a:avLst/>
          </a:prstGeom>
        </p:spPr>
      </p:pic>
      <p:pic>
        <p:nvPicPr>
          <p:cNvPr id="111" name="Image 110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2834427" y="692696"/>
            <a:ext cx="248729" cy="278060"/>
          </a:xfrm>
          <a:prstGeom prst="rect">
            <a:avLst/>
          </a:prstGeom>
        </p:spPr>
      </p:pic>
      <p:pic>
        <p:nvPicPr>
          <p:cNvPr id="113" name="Image 112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96101" y="1717277"/>
            <a:ext cx="451487" cy="326644"/>
          </a:xfrm>
          <a:prstGeom prst="rect">
            <a:avLst/>
          </a:prstGeom>
        </p:spPr>
      </p:pic>
      <p:pic>
        <p:nvPicPr>
          <p:cNvPr id="115" name="Image 114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37905" y="5985732"/>
            <a:ext cx="666553" cy="334328"/>
          </a:xfrm>
          <a:prstGeom prst="rect">
            <a:avLst/>
          </a:prstGeom>
        </p:spPr>
      </p:pic>
      <p:pic>
        <p:nvPicPr>
          <p:cNvPr id="117" name="Image 116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4618228" y="6445894"/>
            <a:ext cx="416397" cy="23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7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Applications sociétales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91344" y="782367"/>
            <a:ext cx="11099468" cy="5265738"/>
          </a:xfrm>
        </p:spPr>
        <p:txBody>
          <a:bodyPr/>
          <a:lstStyle/>
          <a:p>
            <a:r>
              <a:rPr lang="fr-FR" dirty="0" smtClean="0"/>
              <a:t>PET/MRI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0" lang="fr-FR" smtClean="0"/>
              <a:t>CdLT  Fête de la Science  2021</a:t>
            </a:r>
            <a:endParaRPr kumimoji="0"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27</a:t>
            </a:fld>
            <a:endParaRPr kumimoji="0"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353" y="620714"/>
            <a:ext cx="7726734" cy="28642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853" y="3415236"/>
            <a:ext cx="5060209" cy="343498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4140" y="4335234"/>
            <a:ext cx="1949947" cy="1712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028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7" b="36540"/>
          <a:stretch/>
        </p:blipFill>
        <p:spPr>
          <a:xfrm>
            <a:off x="2932468" y="5473070"/>
            <a:ext cx="5184576" cy="1340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59"/>
          <a:stretch/>
        </p:blipFill>
        <p:spPr>
          <a:xfrm>
            <a:off x="8288316" y="4564736"/>
            <a:ext cx="2005815" cy="2248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http://pcna62bis.na.infn.it/muray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77386"/>
            <a:ext cx="1872207" cy="520565"/>
          </a:xfrm>
          <a:prstGeom prst="round2DiagRect">
            <a:avLst>
              <a:gd name="adj1" fmla="val 16667"/>
              <a:gd name="adj2" fmla="val 0"/>
            </a:avLst>
          </a:prstGeom>
          <a:ln w="47625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9677400" y="6422065"/>
            <a:ext cx="762000" cy="365125"/>
          </a:xfrm>
          <a:prstGeom prst="rect">
            <a:avLst/>
          </a:prstGeom>
        </p:spPr>
        <p:txBody>
          <a:bodyPr/>
          <a:lstStyle/>
          <a:p>
            <a:fld id="{D941C0A2-1FD2-4D07-9AC7-B11B8455A160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28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8199621" y="2838324"/>
            <a:ext cx="2462167" cy="336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 i="1" dirty="0">
                <a:solidFill>
                  <a:prstClr val="black"/>
                </a:solidFill>
              </a:rPr>
              <a:t>© P. </a:t>
            </a:r>
            <a:r>
              <a:rPr lang="en-US" sz="1600" i="1" dirty="0" err="1">
                <a:solidFill>
                  <a:prstClr val="black"/>
                </a:solidFill>
              </a:rPr>
              <a:t>Strolin</a:t>
            </a:r>
            <a:r>
              <a:rPr lang="en-US" sz="1600" i="1" dirty="0">
                <a:solidFill>
                  <a:prstClr val="black"/>
                </a:solidFill>
              </a:rPr>
              <a:t>  INFN Napoli</a:t>
            </a:r>
            <a:endParaRPr lang="en-GB" sz="1600" i="1" dirty="0">
              <a:solidFill>
                <a:prstClr val="black"/>
              </a:solidFill>
            </a:endParaRPr>
          </a:p>
        </p:txBody>
      </p:sp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Tomographie muons</a:t>
            </a: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503" y="579987"/>
            <a:ext cx="9171656" cy="4044701"/>
          </a:xfrm>
          <a:prstGeom prst="rect">
            <a:avLst/>
          </a:prstGeom>
        </p:spPr>
      </p:pic>
      <p:pic>
        <p:nvPicPr>
          <p:cNvPr id="5" name="Picture 4" descr="Vesuvio.gif"/>
          <p:cNvPicPr>
            <a:picLocks noChangeAspect="1"/>
          </p:cNvPicPr>
          <p:nvPr/>
        </p:nvPicPr>
        <p:blipFill rotWithShape="1">
          <a:blip r:embed="rId7"/>
          <a:srcRect l="10859" t="11039" r="1328" b="10654"/>
          <a:stretch/>
        </p:blipFill>
        <p:spPr>
          <a:xfrm>
            <a:off x="1521313" y="3574926"/>
            <a:ext cx="5912273" cy="1823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667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/>
          <p:cNvSpPr>
            <a:spLocks noGrp="1"/>
          </p:cNvSpPr>
          <p:nvPr>
            <p:ph type="body" sz="quarter" idx="13"/>
          </p:nvPr>
        </p:nvSpPr>
        <p:spPr>
          <a:xfrm>
            <a:off x="-3132" y="1005967"/>
            <a:ext cx="2535541" cy="5112568"/>
          </a:xfrm>
        </p:spPr>
        <p:txBody>
          <a:bodyPr/>
          <a:lstStyle/>
          <a:p>
            <a:r>
              <a:rPr lang="fr-FR" sz="2000" dirty="0" smtClean="0"/>
              <a:t>Startup créée en 2013 pour transfert technologique</a:t>
            </a:r>
          </a:p>
          <a:p>
            <a:endParaRPr lang="fr-FR" sz="2000" dirty="0" smtClean="0"/>
          </a:p>
          <a:p>
            <a:endParaRPr lang="fr-FR" sz="2000" dirty="0" smtClean="0"/>
          </a:p>
          <a:p>
            <a:endParaRPr lang="fr-FR" sz="2000" dirty="0" smtClean="0"/>
          </a:p>
          <a:p>
            <a:r>
              <a:rPr lang="fr-FR" sz="2000" dirty="0" smtClean="0"/>
              <a:t>Utilisation des licences CADENCE industrielles</a:t>
            </a:r>
          </a:p>
          <a:p>
            <a:endParaRPr lang="fr-FR" sz="2000" dirty="0" smtClean="0"/>
          </a:p>
          <a:p>
            <a:endParaRPr lang="fr-FR" sz="2000" dirty="0"/>
          </a:p>
          <a:p>
            <a:r>
              <a:rPr lang="fr-FR" sz="2000" dirty="0" smtClean="0"/>
              <a:t>CA 2020 : 600 k€</a:t>
            </a:r>
          </a:p>
          <a:p>
            <a:r>
              <a:rPr lang="fr-FR" sz="2000" dirty="0" smtClean="0"/>
              <a:t>7 employés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12088" y="-36491"/>
            <a:ext cx="9744405" cy="638175"/>
          </a:xfrm>
        </p:spPr>
        <p:txBody>
          <a:bodyPr/>
          <a:lstStyle/>
          <a:p>
            <a:r>
              <a:rPr lang="fr-FR" dirty="0" smtClean="0"/>
              <a:t>Startup WEEROC</a:t>
            </a:r>
            <a:endParaRPr lang="fr-FR" dirty="0"/>
          </a:p>
        </p:txBody>
      </p:sp>
      <p:pic>
        <p:nvPicPr>
          <p:cNvPr id="4" name="Picture 3" descr="W:\Communication\photos\IEEE2016\IMG_09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707" y="1375709"/>
            <a:ext cx="2733675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9264352" y="798013"/>
            <a:ext cx="2754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altLang="fr-FR" sz="1600" dirty="0">
                <a:solidFill>
                  <a:srgbClr val="0B2F58"/>
                </a:solidFill>
                <a:latin typeface="Bryant Bold Compressed"/>
              </a:rPr>
              <a:t>Construction du PET/IRM </a:t>
            </a:r>
            <a:r>
              <a:rPr lang="fr-FR" altLang="fr-FR" sz="1600" dirty="0" err="1">
                <a:solidFill>
                  <a:srgbClr val="0B2F58"/>
                </a:solidFill>
                <a:latin typeface="Bryant Bold Compressed"/>
              </a:rPr>
              <a:t>Trimage</a:t>
            </a:r>
            <a:endParaRPr lang="fr-FR" altLang="fr-FR" sz="1600" dirty="0">
              <a:solidFill>
                <a:srgbClr val="0B2F58"/>
              </a:solidFill>
              <a:latin typeface="Bryant Bold Compressed"/>
            </a:endParaRPr>
          </a:p>
          <a:p>
            <a:pPr lvl="2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sz="2000" dirty="0">
              <a:solidFill>
                <a:srgbClr val="216654"/>
              </a:solidFill>
              <a:latin typeface="Bryant Bold Compressed"/>
            </a:endParaRPr>
          </a:p>
        </p:txBody>
      </p:sp>
      <p:pic>
        <p:nvPicPr>
          <p:cNvPr id="6" name="Picture 5" descr="Résultat de recherche d'images pour &quot;ASTRI palermo telescope CTA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047" y="4492526"/>
            <a:ext cx="309403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2710210" y="3562251"/>
            <a:ext cx="3502025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B2F58"/>
                </a:solidFill>
                <a:latin typeface="Bryant Bold Compressed"/>
              </a:rPr>
              <a:t>Premiers évènements Cerenkov – ASTRI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B2F58"/>
                </a:solidFill>
                <a:latin typeface="Bryant Bold Compressed"/>
              </a:rPr>
              <a:t>appel d’offre pour 10 télescopes</a:t>
            </a:r>
          </a:p>
          <a:p>
            <a:pPr lvl="2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sz="1600">
              <a:solidFill>
                <a:srgbClr val="216654"/>
              </a:solidFill>
              <a:latin typeface="Bryant Bold Compressed"/>
            </a:endParaRPr>
          </a:p>
        </p:txBody>
      </p:sp>
      <p:pic>
        <p:nvPicPr>
          <p:cNvPr id="8" name="Picture 2" descr="W:\Communication\photos\CAEN partnership\WhatsApp Image 2017-03-28 at 11.38.4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540" y="1483093"/>
            <a:ext cx="3031902" cy="170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6009051" y="814371"/>
            <a:ext cx="285157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altLang="fr-FR" sz="1600" dirty="0">
                <a:solidFill>
                  <a:srgbClr val="0B2F58"/>
                </a:solidFill>
                <a:latin typeface="Bryant Bold Compressed"/>
              </a:rPr>
              <a:t>Partenariat CAEN pour distribution ASIC et systèmes</a:t>
            </a:r>
          </a:p>
          <a:p>
            <a:pPr lvl="2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sz="2000" dirty="0">
              <a:solidFill>
                <a:srgbClr val="216654"/>
              </a:solidFill>
              <a:latin typeface="Bryant Bold Compressed"/>
            </a:endParaRPr>
          </a:p>
          <a:p>
            <a:pPr lvl="2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sz="2000" dirty="0">
              <a:solidFill>
                <a:srgbClr val="216654"/>
              </a:solidFill>
              <a:latin typeface="Bryant Bold Compressed"/>
            </a:endParaRPr>
          </a:p>
        </p:txBody>
      </p:sp>
      <p:grpSp>
        <p:nvGrpSpPr>
          <p:cNvPr id="10" name="Groupe 12"/>
          <p:cNvGrpSpPr>
            <a:grpSpLocks/>
          </p:cNvGrpSpPr>
          <p:nvPr/>
        </p:nvGrpSpPr>
        <p:grpSpPr bwMode="auto">
          <a:xfrm>
            <a:off x="6304863" y="4566822"/>
            <a:ext cx="2792412" cy="1638300"/>
            <a:chOff x="941388" y="2593975"/>
            <a:chExt cx="2793206" cy="1637287"/>
          </a:xfrm>
        </p:grpSpPr>
        <p:pic>
          <p:nvPicPr>
            <p:cNvPr id="11" name="Picture 3" descr="W:\Communication\Logos, Polices\Logos partenaires - clients\airbus_log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388" y="2657475"/>
              <a:ext cx="2260600" cy="1427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W:\Communication\Logos, Polices\Logos partenaires - clients\Atmel_and_Microchip_Logo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582" y="2593975"/>
              <a:ext cx="2767012" cy="46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Résultat de recherche d'images pour &quot;CNES logo&quot;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2" y="3613357"/>
              <a:ext cx="2170112" cy="617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Espace réservé du contenu 2"/>
          <p:cNvSpPr txBox="1">
            <a:spLocks/>
          </p:cNvSpPr>
          <p:nvPr/>
        </p:nvSpPr>
        <p:spPr bwMode="auto">
          <a:xfrm>
            <a:off x="6556998" y="3982385"/>
            <a:ext cx="219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altLang="fr-FR" sz="1800" dirty="0" smtClean="0">
                <a:solidFill>
                  <a:srgbClr val="0B2F58"/>
                </a:solidFill>
                <a:latin typeface="Bryant Bold Compressed"/>
              </a:rPr>
              <a:t>partenariat </a:t>
            </a:r>
            <a:r>
              <a:rPr lang="fr-FR" altLang="fr-FR" sz="1800" dirty="0">
                <a:solidFill>
                  <a:srgbClr val="0B2F58"/>
                </a:solidFill>
                <a:latin typeface="Bryant Bold Compressed"/>
              </a:rPr>
              <a:t>IP spatiaux</a:t>
            </a:r>
            <a:endParaRPr lang="fr-FR" altLang="fr-FR" sz="2800" dirty="0">
              <a:solidFill>
                <a:srgbClr val="0B2F58"/>
              </a:solidFill>
              <a:latin typeface="Bryant Bold Compressed"/>
            </a:endParaRPr>
          </a:p>
          <a:p>
            <a:pPr lvl="2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sz="2000" dirty="0">
              <a:solidFill>
                <a:srgbClr val="216654"/>
              </a:solidFill>
              <a:latin typeface="Bryant Bold Compressed"/>
            </a:endParaRPr>
          </a:p>
          <a:p>
            <a:pPr lvl="2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sz="2000" dirty="0">
              <a:solidFill>
                <a:srgbClr val="216654"/>
              </a:solidFill>
              <a:latin typeface="Bryant Bold Compressed"/>
            </a:endParaRPr>
          </a:p>
        </p:txBody>
      </p:sp>
      <p:pic>
        <p:nvPicPr>
          <p:cNvPr id="15" name="Picture 5" descr="Résultat de recherche d'images pour &quot;ariane 5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970" y="4316791"/>
            <a:ext cx="285115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Espace réservé du contenu 2"/>
          <p:cNvSpPr txBox="1">
            <a:spLocks/>
          </p:cNvSpPr>
          <p:nvPr/>
        </p:nvSpPr>
        <p:spPr bwMode="auto">
          <a:xfrm>
            <a:off x="9097275" y="3634567"/>
            <a:ext cx="2795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altLang="fr-FR" sz="1800" dirty="0">
                <a:solidFill>
                  <a:srgbClr val="0B2F58"/>
                </a:solidFill>
                <a:latin typeface="Bryant Bold Compressed"/>
              </a:rPr>
              <a:t>Vol des circuits </a:t>
            </a:r>
            <a:r>
              <a:rPr lang="fr-FR" altLang="fr-FR" sz="1800" dirty="0" err="1">
                <a:solidFill>
                  <a:srgbClr val="0B2F58"/>
                </a:solidFill>
                <a:latin typeface="Bryant Bold Compressed"/>
              </a:rPr>
              <a:t>Weeroc</a:t>
            </a:r>
            <a:r>
              <a:rPr lang="fr-FR" altLang="fr-FR" sz="1800" dirty="0">
                <a:solidFill>
                  <a:srgbClr val="0B2F58"/>
                </a:solidFill>
                <a:latin typeface="Bryant Bold Compressed"/>
              </a:rPr>
              <a:t> sur Ariane 5 et satellites</a:t>
            </a:r>
            <a:endParaRPr lang="fr-FR" altLang="fr-FR" sz="2800" dirty="0">
              <a:solidFill>
                <a:srgbClr val="0B2F58"/>
              </a:solidFill>
              <a:latin typeface="Bryant Bold Compressed"/>
            </a:endParaRPr>
          </a:p>
          <a:p>
            <a:pPr lvl="2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sz="2000" dirty="0">
              <a:solidFill>
                <a:srgbClr val="216654"/>
              </a:solidFill>
              <a:latin typeface="Bryant Bold Compressed"/>
            </a:endParaRPr>
          </a:p>
        </p:txBody>
      </p:sp>
      <p:pic>
        <p:nvPicPr>
          <p:cNvPr id="19" name="Espace réservé du contenu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807" y="896054"/>
            <a:ext cx="3239565" cy="232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2882522" y="4423697"/>
            <a:ext cx="3213477" cy="224566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5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263352" y="764704"/>
            <a:ext cx="11329259" cy="5112568"/>
          </a:xfrm>
        </p:spPr>
        <p:txBody>
          <a:bodyPr/>
          <a:lstStyle/>
          <a:p>
            <a:r>
              <a:rPr lang="fr-FR" dirty="0" smtClean="0"/>
              <a:t>« Résistance contrôlée » : brique de base des « composants actifs »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2709" y="-6935"/>
            <a:ext cx="9744405" cy="483608"/>
          </a:xfrm>
        </p:spPr>
        <p:txBody>
          <a:bodyPr/>
          <a:lstStyle/>
          <a:p>
            <a:r>
              <a:rPr lang="fr-FR" dirty="0" smtClean="0"/>
              <a:t>Transistors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8" b="60244"/>
          <a:stretch/>
        </p:blipFill>
        <p:spPr>
          <a:xfrm>
            <a:off x="7608168" y="3363848"/>
            <a:ext cx="3795967" cy="2801455"/>
          </a:xfrm>
          <a:prstGeom prst="rect">
            <a:avLst/>
          </a:prstGeom>
        </p:spPr>
      </p:pic>
      <p:pic>
        <p:nvPicPr>
          <p:cNvPr id="11" name="Picture 3" descr="vlsi01_06_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85" y="3453853"/>
            <a:ext cx="3178175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127448" y="2964903"/>
            <a:ext cx="2349500" cy="4889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sz="1600"/>
              <a:t>First transistor (1949)</a:t>
            </a:r>
          </a:p>
          <a:p>
            <a:pPr algn="ctr" eaLnBrk="1" hangingPunct="1"/>
            <a:r>
              <a:rPr lang="fr-FR" sz="1000"/>
              <a:t>(Brattain-Bardeen Nobel 56)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8602159" y="3194571"/>
            <a:ext cx="2056460" cy="33855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sz="1600" dirty="0" smtClean="0"/>
              <a:t>4 nm MOSFET (2019)</a:t>
            </a:r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16783" t="10698" r="20926" b="14417"/>
          <a:stretch/>
        </p:blipFill>
        <p:spPr>
          <a:xfrm>
            <a:off x="4192664" y="1556792"/>
            <a:ext cx="3240360" cy="259228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219" y="4735148"/>
            <a:ext cx="2381250" cy="1428750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>
            <a:off x="4646083" y="1916832"/>
            <a:ext cx="2277268" cy="24015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H="1">
            <a:off x="4709364" y="1916832"/>
            <a:ext cx="2294105" cy="23762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5290" y="1292016"/>
            <a:ext cx="1874893" cy="1332161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>
            <a:off x="9984432" y="1258033"/>
            <a:ext cx="1512168" cy="14473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H="1">
            <a:off x="9984434" y="1258033"/>
            <a:ext cx="1512166" cy="148891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82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19336" y="638175"/>
            <a:ext cx="11329259" cy="5112568"/>
          </a:xfrm>
        </p:spPr>
        <p:txBody>
          <a:bodyPr/>
          <a:lstStyle/>
          <a:p>
            <a:r>
              <a:rPr lang="fr-FR" sz="2000" dirty="0" smtClean="0"/>
              <a:t>Spécialisation des tâches et expertise de plus en plus poussée</a:t>
            </a:r>
          </a:p>
          <a:p>
            <a:r>
              <a:rPr lang="fr-FR" sz="2000" dirty="0" smtClean="0"/>
              <a:t>Avec la règle des trois unités</a:t>
            </a:r>
            <a:endParaRPr lang="fr-FR" sz="2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9744405" cy="638175"/>
          </a:xfrm>
        </p:spPr>
        <p:txBody>
          <a:bodyPr/>
          <a:lstStyle/>
          <a:p>
            <a:r>
              <a:rPr lang="fr-FR" dirty="0" smtClean="0"/>
              <a:t>Un travail d’équipe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r="6107"/>
          <a:stretch/>
        </p:blipFill>
        <p:spPr>
          <a:xfrm>
            <a:off x="6312024" y="1624324"/>
            <a:ext cx="3960440" cy="30206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1277"/>
          <a:stretch/>
        </p:blipFill>
        <p:spPr>
          <a:xfrm>
            <a:off x="797229" y="1635516"/>
            <a:ext cx="4262779" cy="3032348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9" b="6827"/>
          <a:stretch/>
        </p:blipFill>
        <p:spPr bwMode="auto">
          <a:xfrm>
            <a:off x="2495601" y="4654241"/>
            <a:ext cx="662463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6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91345" y="686611"/>
            <a:ext cx="5400600" cy="5920846"/>
          </a:xfrm>
        </p:spPr>
        <p:txBody>
          <a:bodyPr/>
          <a:lstStyle/>
          <a:p>
            <a:r>
              <a:rPr lang="fr-FR" altLang="fr-FR" sz="2000" dirty="0">
                <a:latin typeface="Helvetica Neue" pitchFamily="1" charset="0"/>
                <a:cs typeface="Arial Narrow" panose="020B0606020202030204" pitchFamily="34" charset="0"/>
              </a:rPr>
              <a:t>Concentration dans la « colla-pétition » mondiale</a:t>
            </a:r>
          </a:p>
          <a:p>
            <a:pPr lvl="1"/>
            <a:r>
              <a:rPr lang="fr-FR" altLang="fr-FR" sz="1800" dirty="0">
                <a:latin typeface="Helvetica Neue" pitchFamily="1" charset="0"/>
                <a:cs typeface="Arial Narrow" panose="020B0606020202030204" pitchFamily="34" charset="0"/>
              </a:rPr>
              <a:t>Importance de la masse critique et de la visibilité</a:t>
            </a:r>
          </a:p>
          <a:p>
            <a:pPr lvl="1"/>
            <a:r>
              <a:rPr lang="fr-FR" altLang="fr-FR" sz="1800" dirty="0">
                <a:latin typeface="Helvetica Neue" pitchFamily="1" charset="0"/>
                <a:cs typeface="Arial Narrow" panose="020B0606020202030204" pitchFamily="34" charset="0"/>
              </a:rPr>
              <a:t>Fort soutien des </a:t>
            </a:r>
            <a:r>
              <a:rPr lang="fr-FR" altLang="fr-FR" sz="1800" dirty="0" err="1">
                <a:latin typeface="Helvetica Neue" pitchFamily="1" charset="0"/>
                <a:cs typeface="Arial Narrow" panose="020B0606020202030204" pitchFamily="34" charset="0"/>
              </a:rPr>
              <a:t>ASICs</a:t>
            </a:r>
            <a:r>
              <a:rPr lang="fr-FR" altLang="fr-FR" sz="1800" dirty="0">
                <a:latin typeface="Helvetica Neue" pitchFamily="1" charset="0"/>
                <a:cs typeface="Arial Narrow" panose="020B0606020202030204" pitchFamily="34" charset="0"/>
              </a:rPr>
              <a:t> à l’international (M</a:t>
            </a:r>
            <a:r>
              <a:rPr lang="fr-FR" altLang="fr-FR" sz="1800" dirty="0" smtClean="0">
                <a:latin typeface="Helvetica Neue" pitchFamily="1" charset="0"/>
                <a:cs typeface="Arial Narrow" panose="020B0606020202030204" pitchFamily="34" charset="0"/>
              </a:rPr>
              <a:t>$), moins en France (?)</a:t>
            </a:r>
            <a:endParaRPr lang="fr-FR" altLang="fr-FR" sz="1800" dirty="0">
              <a:latin typeface="Helvetica Neue" pitchFamily="1" charset="0"/>
              <a:cs typeface="Arial Narrow" panose="020B0606020202030204" pitchFamily="34" charset="0"/>
            </a:endParaRPr>
          </a:p>
          <a:p>
            <a:pPr lvl="1"/>
            <a:r>
              <a:rPr lang="fr-FR" altLang="fr-FR" sz="1800" dirty="0" smtClean="0">
                <a:solidFill>
                  <a:schemeClr val="accent6"/>
                </a:solidFill>
                <a:latin typeface="Helvetica Neue" pitchFamily="1" charset="0"/>
                <a:cs typeface="Arial Narrow" panose="020B0606020202030204" pitchFamily="34" charset="0"/>
              </a:rPr>
              <a:t>La structure « startup » d’OMEGA </a:t>
            </a:r>
            <a:r>
              <a:rPr lang="fr-FR" altLang="fr-FR" sz="1800" dirty="0">
                <a:solidFill>
                  <a:schemeClr val="accent6"/>
                </a:solidFill>
                <a:latin typeface="Helvetica Neue" pitchFamily="1" charset="0"/>
                <a:cs typeface="Arial Narrow" panose="020B0606020202030204" pitchFamily="34" charset="0"/>
              </a:rPr>
              <a:t>a montré son efficacité RH et $$</a:t>
            </a:r>
          </a:p>
          <a:p>
            <a:pPr lvl="1"/>
            <a:r>
              <a:rPr lang="fr-FR" altLang="fr-FR" sz="1800" dirty="0">
                <a:latin typeface="Helvetica Neue" pitchFamily="1" charset="0"/>
                <a:cs typeface="Arial Narrow" panose="020B0606020202030204" pitchFamily="34" charset="0"/>
              </a:rPr>
              <a:t>Position privilégiée pour les liens </a:t>
            </a:r>
            <a:r>
              <a:rPr lang="fr-FR" altLang="fr-FR" sz="1800" dirty="0" smtClean="0">
                <a:latin typeface="Helvetica Neue" pitchFamily="1" charset="0"/>
                <a:cs typeface="Arial Narrow" panose="020B0606020202030204" pitchFamily="34" charset="0"/>
              </a:rPr>
              <a:t>enseignement/industrie</a:t>
            </a:r>
          </a:p>
          <a:p>
            <a:pPr lvl="1"/>
            <a:r>
              <a:rPr lang="fr-FR" altLang="fr-FR" sz="1800" dirty="0"/>
              <a:t>L’augmentation des coûts demande </a:t>
            </a:r>
            <a:r>
              <a:rPr lang="fr-FR" altLang="fr-FR" sz="1800" dirty="0" smtClean="0"/>
              <a:t>une mutualisation des forces</a:t>
            </a:r>
            <a:endParaRPr lang="fr-FR" altLang="fr-FR" sz="1800" dirty="0"/>
          </a:p>
          <a:p>
            <a:pPr lvl="1"/>
            <a:r>
              <a:rPr lang="fr-FR" altLang="fr-FR" sz="1800" dirty="0"/>
              <a:t>L’augmentation de la complexité demande une </a:t>
            </a:r>
            <a:r>
              <a:rPr lang="fr-FR" altLang="fr-FR" sz="1800" dirty="0">
                <a:solidFill>
                  <a:srgbClr val="FF0000"/>
                </a:solidFill>
              </a:rPr>
              <a:t>concentration des </a:t>
            </a:r>
            <a:r>
              <a:rPr lang="fr-FR" altLang="fr-FR" sz="1800" dirty="0" smtClean="0">
                <a:solidFill>
                  <a:srgbClr val="FF0000"/>
                </a:solidFill>
              </a:rPr>
              <a:t>expertises</a:t>
            </a:r>
          </a:p>
          <a:p>
            <a:pPr lvl="1"/>
            <a:endParaRPr lang="fr-FR" altLang="fr-FR" sz="1800" dirty="0">
              <a:solidFill>
                <a:srgbClr val="FF0000"/>
              </a:solidFill>
            </a:endParaRPr>
          </a:p>
          <a:p>
            <a:r>
              <a:rPr lang="fr-FR" altLang="fr-FR" sz="2000" dirty="0" smtClean="0">
                <a:latin typeface="Helvetica Neue" pitchFamily="1" charset="0"/>
                <a:cs typeface="Arial Narrow" panose="020B0606020202030204" pitchFamily="34" charset="0"/>
              </a:rPr>
              <a:t>La bureaucratie a malheureusement beaucoup augmenté aussi…</a:t>
            </a:r>
            <a:endParaRPr lang="fr-FR" altLang="fr-FR" sz="2000" dirty="0">
              <a:latin typeface="Helvetica Neue" pitchFamily="1" charset="0"/>
              <a:cs typeface="Arial Narrow" panose="020B0606020202030204" pitchFamily="34" charset="0"/>
            </a:endParaRPr>
          </a:p>
          <a:p>
            <a:pPr lvl="1"/>
            <a:endParaRPr lang="fr-FR" altLang="fr-FR" sz="1800" dirty="0">
              <a:latin typeface="Helvetica Neue" pitchFamily="1" charset="0"/>
              <a:cs typeface="Arial Narrow" panose="020B0606020202030204" pitchFamily="34" charset="0"/>
            </a:endParaRPr>
          </a:p>
          <a:p>
            <a:endParaRPr lang="fr-FR" altLang="fr-FR" sz="2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9744405" cy="638175"/>
          </a:xfrm>
        </p:spPr>
        <p:txBody>
          <a:bodyPr/>
          <a:lstStyle/>
          <a:p>
            <a:r>
              <a:rPr lang="fr-FR" dirty="0" smtClean="0"/>
              <a:t>Prospective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9608243" y="3486315"/>
            <a:ext cx="2542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[Ph. </a:t>
            </a:r>
            <a:r>
              <a:rPr lang="fr-FR" sz="1400" dirty="0" err="1" smtClean="0"/>
              <a:t>Escande</a:t>
            </a:r>
            <a:r>
              <a:rPr lang="fr-FR" sz="1400" dirty="0" smtClean="0"/>
              <a:t> </a:t>
            </a:r>
            <a:r>
              <a:rPr lang="fr-FR" sz="1400" i="1" dirty="0" smtClean="0"/>
              <a:t>Le Monde </a:t>
            </a:r>
            <a:r>
              <a:rPr lang="fr-FR" sz="1400" dirty="0" smtClean="0"/>
              <a:t>28/1]</a:t>
            </a:r>
            <a:endParaRPr lang="fr-FR" sz="1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t="9201" r="-4514" b="-11675"/>
          <a:stretch/>
        </p:blipFill>
        <p:spPr>
          <a:xfrm>
            <a:off x="5591944" y="705956"/>
            <a:ext cx="6934719" cy="648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0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type="body" sz="quarter" idx="13"/>
          </p:nvPr>
        </p:nvSpPr>
        <p:spPr>
          <a:xfrm>
            <a:off x="111113" y="625854"/>
            <a:ext cx="9583942" cy="5976664"/>
          </a:xfrm>
        </p:spPr>
        <p:txBody>
          <a:bodyPr/>
          <a:lstStyle/>
          <a:p>
            <a:r>
              <a:rPr lang="fr-FR" dirty="0"/>
              <a:t>Importance des détecteurs et de l’électronique pour la performance de physique : un véritable axe de recherche</a:t>
            </a:r>
          </a:p>
          <a:p>
            <a:endParaRPr lang="fr-FR" dirty="0"/>
          </a:p>
          <a:p>
            <a:r>
              <a:rPr lang="fr-FR" dirty="0" smtClean="0"/>
              <a:t>Grandes </a:t>
            </a:r>
            <a:r>
              <a:rPr lang="fr-FR" dirty="0"/>
              <a:t>collaborations internationales </a:t>
            </a:r>
            <a:r>
              <a:rPr lang="fr-FR" dirty="0" smtClean="0"/>
              <a:t>: un enjeu stratégique</a:t>
            </a:r>
            <a:endParaRPr lang="fr-FR" dirty="0"/>
          </a:p>
          <a:p>
            <a:endParaRPr lang="fr-FR" dirty="0"/>
          </a:p>
          <a:p>
            <a:r>
              <a:rPr lang="fr-FR" dirty="0"/>
              <a:t>Applications sociétales et industrielles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0882" y="-17487"/>
            <a:ext cx="9744405" cy="638175"/>
          </a:xfrm>
        </p:spPr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813" y="3933056"/>
            <a:ext cx="4216483" cy="2371772"/>
          </a:xfrm>
          <a:prstGeom prst="rect">
            <a:avLst/>
          </a:prstGeom>
        </p:spPr>
      </p:pic>
      <p:pic>
        <p:nvPicPr>
          <p:cNvPr id="6" name="Picture 2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3717032"/>
            <a:ext cx="5040560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97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dirty="0"/>
              <a:t>Importance des détecteurs et de l’électronique pour la performance de physique : un véritable axe de recherche</a:t>
            </a:r>
          </a:p>
          <a:p>
            <a:endParaRPr lang="fr-FR" sz="2000" dirty="0"/>
          </a:p>
          <a:p>
            <a:r>
              <a:rPr lang="fr-FR" sz="2000" dirty="0"/>
              <a:t>Grandes collaborations internationales </a:t>
            </a:r>
          </a:p>
          <a:p>
            <a:endParaRPr lang="fr-FR" sz="2000" dirty="0"/>
          </a:p>
          <a:p>
            <a:r>
              <a:rPr lang="fr-FR" sz="2000" dirty="0"/>
              <a:t>Applications sociétales et industrielles</a:t>
            </a:r>
            <a:endParaRPr lang="fr-FR" sz="2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fête de la Science 2019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4" descr="W:\Communication\images\showcase\medical_imag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0176" y="4259442"/>
            <a:ext cx="2925526" cy="219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ove_Barrel_C00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305" y="3588384"/>
            <a:ext cx="2127053" cy="159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61" y="3553522"/>
            <a:ext cx="4833441" cy="290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r="24805"/>
          <a:stretch/>
        </p:blipFill>
        <p:spPr>
          <a:xfrm>
            <a:off x="4930763" y="1196752"/>
            <a:ext cx="7153182" cy="4294648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47328" y="652203"/>
            <a:ext cx="11329259" cy="5112568"/>
          </a:xfrm>
        </p:spPr>
        <p:txBody>
          <a:bodyPr/>
          <a:lstStyle/>
          <a:p>
            <a:r>
              <a:rPr lang="fr-FR" dirty="0" smtClean="0"/>
              <a:t>fabrication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5141"/>
            <a:ext cx="9744405" cy="638175"/>
          </a:xfrm>
        </p:spPr>
        <p:txBody>
          <a:bodyPr/>
          <a:lstStyle/>
          <a:p>
            <a:r>
              <a:rPr lang="fr-FR" dirty="0" smtClean="0"/>
              <a:t>Fabricants de </a:t>
            </a:r>
            <a:r>
              <a:rPr lang="fr-FR" dirty="0" err="1" smtClean="0"/>
              <a:t>semiconducteurs</a:t>
            </a:r>
            <a:r>
              <a:rPr lang="fr-FR" dirty="0" smtClean="0"/>
              <a:t> (fonderies)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4" b="18032"/>
          <a:stretch/>
        </p:blipFill>
        <p:spPr>
          <a:xfrm>
            <a:off x="18296" y="3729095"/>
            <a:ext cx="5590792" cy="302433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4392" y="5483888"/>
            <a:ext cx="552061" cy="55206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4552" y="2060848"/>
            <a:ext cx="783531" cy="78353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4551" y="4405240"/>
            <a:ext cx="783531" cy="78353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144" y="5188771"/>
            <a:ext cx="855538" cy="85553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/>
          <a:srcRect b="33557"/>
          <a:stretch/>
        </p:blipFill>
        <p:spPr>
          <a:xfrm>
            <a:off x="5991147" y="4637069"/>
            <a:ext cx="999554" cy="66413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10" y="709641"/>
            <a:ext cx="5656627" cy="296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7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19336" y="836712"/>
            <a:ext cx="11329259" cy="5112568"/>
          </a:xfrm>
        </p:spPr>
        <p:txBody>
          <a:bodyPr/>
          <a:lstStyle/>
          <a:p>
            <a:r>
              <a:rPr lang="fr-FR" dirty="0" err="1" smtClean="0"/>
              <a:t>ASICs</a:t>
            </a:r>
            <a:r>
              <a:rPr lang="fr-FR" dirty="0" smtClean="0"/>
              <a:t> : Application </a:t>
            </a:r>
            <a:r>
              <a:rPr lang="fr-FR" dirty="0" err="1" smtClean="0"/>
              <a:t>Specific</a:t>
            </a:r>
            <a:r>
              <a:rPr lang="fr-FR" dirty="0" smtClean="0"/>
              <a:t> Integrated Circuit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-33753"/>
            <a:ext cx="9744405" cy="638175"/>
          </a:xfrm>
        </p:spPr>
        <p:txBody>
          <a:bodyPr/>
          <a:lstStyle/>
          <a:p>
            <a:r>
              <a:rPr lang="fr-FR" dirty="0" smtClean="0"/>
              <a:t>Circuits intégrés / </a:t>
            </a:r>
            <a:r>
              <a:rPr lang="fr-FR" dirty="0" err="1" smtClean="0"/>
              <a:t>ASICs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41" y="2562700"/>
            <a:ext cx="5630167" cy="374662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125" y="1844824"/>
            <a:ext cx="2619375" cy="17430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693" y="3760304"/>
            <a:ext cx="3183100" cy="2549016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>
            <a:off x="1055440" y="1916832"/>
            <a:ext cx="4392488" cy="460851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H="1">
            <a:off x="1271464" y="1800436"/>
            <a:ext cx="4325917" cy="479471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 descr="first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536" y="2016831"/>
            <a:ext cx="1491436" cy="151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"/>
          <p:cNvSpPr txBox="1">
            <a:spLocks noChangeAspect="1" noChangeArrowheads="1"/>
          </p:cNvSpPr>
          <p:nvPr/>
        </p:nvSpPr>
        <p:spPr bwMode="auto">
          <a:xfrm>
            <a:off x="7044874" y="1656791"/>
            <a:ext cx="1723613" cy="369332"/>
          </a:xfrm>
          <a:prstGeom prst="rect">
            <a:avLst/>
          </a:prstGeom>
          <a:solidFill>
            <a:srgbClr val="FFFF99"/>
          </a:solidFill>
          <a:ln w="1270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FF00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dirty="0" smtClean="0"/>
              <a:t>1er ASIC</a:t>
            </a:r>
            <a:r>
              <a:rPr lang="en-US" sz="1800" dirty="0" smtClean="0"/>
              <a:t> </a:t>
            </a:r>
            <a:r>
              <a:rPr lang="en-US" sz="1800" dirty="0"/>
              <a:t>(1961)</a:t>
            </a:r>
          </a:p>
        </p:txBody>
      </p:sp>
    </p:spTree>
    <p:extLst>
      <p:ext uri="{BB962C8B-B14F-4D97-AF65-F5344CB8AC3E}">
        <p14:creationId xmlns:p14="http://schemas.microsoft.com/office/powerpoint/2010/main" val="251231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9477" y="0"/>
            <a:ext cx="9744405" cy="638175"/>
          </a:xfrm>
        </p:spPr>
        <p:txBody>
          <a:bodyPr/>
          <a:lstStyle/>
          <a:p>
            <a:r>
              <a:rPr lang="fr-FR" dirty="0" smtClean="0"/>
              <a:t>Fabrication des circuits intégrés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616777"/>
            <a:ext cx="8490520" cy="6123788"/>
          </a:xfrm>
          <a:prstGeom prst="rect">
            <a:avLst/>
          </a:prstGeom>
        </p:spPr>
      </p:pic>
      <p:pic>
        <p:nvPicPr>
          <p:cNvPr id="5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8" r="21671"/>
          <a:stretch>
            <a:fillRect/>
          </a:stretch>
        </p:blipFill>
        <p:spPr bwMode="auto">
          <a:xfrm>
            <a:off x="9192344" y="1556792"/>
            <a:ext cx="2748435" cy="320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21246" y="638175"/>
            <a:ext cx="12072664" cy="5112568"/>
          </a:xfrm>
        </p:spPr>
        <p:txBody>
          <a:bodyPr/>
          <a:lstStyle/>
          <a:p>
            <a:r>
              <a:rPr lang="fr-FR" sz="2000" dirty="0" smtClean="0"/>
              <a:t>Evolution des technologies : de plus en plus complexes et </a:t>
            </a:r>
            <a:r>
              <a:rPr lang="fr-FR" sz="2000" dirty="0" smtClean="0"/>
              <a:t>chères : loi de Moore</a:t>
            </a:r>
            <a:endParaRPr lang="fr-FR" sz="2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9744405" cy="638175"/>
          </a:xfrm>
        </p:spPr>
        <p:txBody>
          <a:bodyPr/>
          <a:lstStyle/>
          <a:p>
            <a:r>
              <a:rPr lang="fr-FR" dirty="0" smtClean="0"/>
              <a:t>Evolution des technologies</a:t>
            </a:r>
            <a:endParaRPr lang="fr-FR" dirty="0"/>
          </a:p>
        </p:txBody>
      </p:sp>
      <p:pic>
        <p:nvPicPr>
          <p:cNvPr id="5" name="Image 4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40" y="1124744"/>
            <a:ext cx="4305826" cy="5519970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 rot="3239827">
            <a:off x="3221116" y="2304974"/>
            <a:ext cx="704406" cy="1010403"/>
          </a:xfrm>
          <a:prstGeom prst="ellipse">
            <a:avLst/>
          </a:prstGeom>
          <a:noFill/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3919736" y="1697452"/>
            <a:ext cx="0" cy="289991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Espace réservé du contenu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309" y="1244027"/>
            <a:ext cx="7504856" cy="389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Connecteur droit 18"/>
          <p:cNvCxnSpPr/>
          <p:nvPr/>
        </p:nvCxnSpPr>
        <p:spPr>
          <a:xfrm flipV="1">
            <a:off x="4655840" y="2708920"/>
            <a:ext cx="0" cy="187845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l="29907" r="24884"/>
          <a:stretch/>
        </p:blipFill>
        <p:spPr>
          <a:xfrm>
            <a:off x="1127448" y="4914451"/>
            <a:ext cx="1296144" cy="1590675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7768" y="4885436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3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25384" y="674694"/>
            <a:ext cx="11329259" cy="5112568"/>
          </a:xfrm>
        </p:spPr>
        <p:txBody>
          <a:bodyPr/>
          <a:lstStyle/>
          <a:p>
            <a:r>
              <a:rPr lang="fr-FR" dirty="0" smtClean="0"/>
              <a:t>Forte hausse de la demande digitale avec le COVID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9540"/>
            <a:ext cx="9744405" cy="638175"/>
          </a:xfrm>
        </p:spPr>
        <p:txBody>
          <a:bodyPr/>
          <a:lstStyle/>
          <a:p>
            <a:r>
              <a:rPr lang="fr-FR" dirty="0" smtClean="0"/>
              <a:t>La pénurie 2020-202? des semi-conducteurs</a:t>
            </a:r>
            <a:endParaRPr lang="fr-FR" dirty="0"/>
          </a:p>
        </p:txBody>
      </p:sp>
      <p:pic>
        <p:nvPicPr>
          <p:cNvPr id="4" name="Image 3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" y="1223754"/>
            <a:ext cx="6680884" cy="5013557"/>
          </a:xfrm>
          <a:prstGeom prst="rect">
            <a:avLst/>
          </a:prstGeom>
        </p:spPr>
      </p:pic>
      <p:pic>
        <p:nvPicPr>
          <p:cNvPr id="6" name="Content Placeholder 7" descr="Diagram&#10;&#10;Description automatically generated with medium confidence">
            <a:extLst>
              <a:ext uri="{FF2B5EF4-FFF2-40B4-BE49-F238E27FC236}">
                <a16:creationId xmlns="" xmlns:a16="http://schemas.microsoft.com/office/drawing/2014/main" id="{82AC22A7-55AC-C84F-902F-895DC3C02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500" y="1727811"/>
            <a:ext cx="5537500" cy="4176464"/>
          </a:xfrm>
          <a:effectLst>
            <a:outerShdw blurRad="50800" dist="304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Content Placeholder 7" descr="Diagram&#10;&#10;Description automatically generated with medium confidence">
            <a:extLst>
              <a:ext uri="{FF2B5EF4-FFF2-40B4-BE49-F238E27FC236}">
                <a16:creationId xmlns="" xmlns:a16="http://schemas.microsoft.com/office/drawing/2014/main" id="{82AC22A7-55AC-C84F-902F-895DC3C02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583" y="1844824"/>
            <a:ext cx="5728417" cy="4320457"/>
          </a:xfrm>
          <a:prstGeom prst="rect">
            <a:avLst/>
          </a:prstGeom>
          <a:effectLst>
            <a:outerShdw blurRad="50800" dist="304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21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19336" y="821690"/>
            <a:ext cx="11329259" cy="5112568"/>
          </a:xfrm>
        </p:spPr>
        <p:txBody>
          <a:bodyPr/>
          <a:lstStyle/>
          <a:p>
            <a:r>
              <a:rPr lang="fr-FR" dirty="0" smtClean="0"/>
              <a:t>Une activité cyclique, maintenant en forte tension 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9744405" cy="638175"/>
          </a:xfrm>
        </p:spPr>
        <p:txBody>
          <a:bodyPr/>
          <a:lstStyle/>
          <a:p>
            <a:r>
              <a:rPr lang="fr-FR" dirty="0" smtClean="0"/>
              <a:t>Le marché des </a:t>
            </a:r>
            <a:r>
              <a:rPr lang="fr-FR" dirty="0" err="1" smtClean="0"/>
              <a:t>semiconducteurs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564904"/>
            <a:ext cx="6777940" cy="3497957"/>
          </a:xfrm>
          <a:prstGeom prst="rect">
            <a:avLst/>
          </a:prstGeom>
        </p:spPr>
      </p:pic>
      <p:pic>
        <p:nvPicPr>
          <p:cNvPr id="5" name="Content Placeholder 12" descr="Chart, line chart, histogram&#10;&#10;Description automatically generated">
            <a:extLst>
              <a:ext uri="{FF2B5EF4-FFF2-40B4-BE49-F238E27FC236}">
                <a16:creationId xmlns="" xmlns:a16="http://schemas.microsoft.com/office/drawing/2014/main" id="{FC864EDE-BD28-B64B-9749-D65756D7E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2748419"/>
            <a:ext cx="4904032" cy="331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6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47328" y="652203"/>
            <a:ext cx="11329259" cy="5112568"/>
          </a:xfrm>
        </p:spPr>
        <p:txBody>
          <a:bodyPr/>
          <a:lstStyle/>
          <a:p>
            <a:r>
              <a:rPr lang="fr-FR" dirty="0" smtClean="0"/>
              <a:t>Fabrication au ¾ en Asie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5141"/>
            <a:ext cx="9744405" cy="638175"/>
          </a:xfrm>
        </p:spPr>
        <p:txBody>
          <a:bodyPr/>
          <a:lstStyle/>
          <a:p>
            <a:r>
              <a:rPr lang="fr-FR" dirty="0" smtClean="0"/>
              <a:t>Fabricants de </a:t>
            </a:r>
            <a:r>
              <a:rPr lang="fr-FR" dirty="0" err="1" smtClean="0"/>
              <a:t>semiconducteurs</a:t>
            </a:r>
            <a:r>
              <a:rPr lang="fr-FR" dirty="0" smtClean="0"/>
              <a:t> (fonderies)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4" b="18032"/>
          <a:stretch/>
        </p:blipFill>
        <p:spPr>
          <a:xfrm>
            <a:off x="6522613" y="2036331"/>
            <a:ext cx="5590792" cy="302433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0" y="1988840"/>
            <a:ext cx="6463217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6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omega2013</Template>
  <TotalTime>105207</TotalTime>
  <Words>731</Words>
  <Application>Microsoft Office PowerPoint</Application>
  <PresentationFormat>Grand écran</PresentationFormat>
  <Paragraphs>196</Paragraphs>
  <Slides>34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34</vt:i4>
      </vt:variant>
    </vt:vector>
  </HeadingPairs>
  <TitlesOfParts>
    <vt:vector size="54" baseType="lpstr">
      <vt:lpstr>MS PGothic</vt:lpstr>
      <vt:lpstr>Arial</vt:lpstr>
      <vt:lpstr>Arial Narrow</vt:lpstr>
      <vt:lpstr>Bryant Bold Compressed</vt:lpstr>
      <vt:lpstr>Bryant Medium Compressed</vt:lpstr>
      <vt:lpstr>Comic Sans MS</vt:lpstr>
      <vt:lpstr>Copperplate Gothic Light</vt:lpstr>
      <vt:lpstr>Helvetica Neue</vt:lpstr>
      <vt:lpstr>Symbol</vt:lpstr>
      <vt:lpstr>Times</vt:lpstr>
      <vt:lpstr>Times New Roman</vt:lpstr>
      <vt:lpstr>Verdana</vt:lpstr>
      <vt:lpstr>OMEGA</vt:lpstr>
      <vt:lpstr>1_OMEGA</vt:lpstr>
      <vt:lpstr>2_OMEGA</vt:lpstr>
      <vt:lpstr>3_OMEGA</vt:lpstr>
      <vt:lpstr>4_OMEGA</vt:lpstr>
      <vt:lpstr>5_OMEGA</vt:lpstr>
      <vt:lpstr>6_OMEGA</vt:lpstr>
      <vt:lpstr>7_OMEGA</vt:lpstr>
      <vt:lpstr>    Microélectronique pour la Physique des Particules</vt:lpstr>
      <vt:lpstr>Microélectronique</vt:lpstr>
      <vt:lpstr>Transistors</vt:lpstr>
      <vt:lpstr>Circuits intégrés / ASICs</vt:lpstr>
      <vt:lpstr>Fabrication des circuits intégrés</vt:lpstr>
      <vt:lpstr>Evolution des technologies</vt:lpstr>
      <vt:lpstr>La pénurie 2020-202? des semi-conducteurs</vt:lpstr>
      <vt:lpstr>Le marché des semiconducteurs</vt:lpstr>
      <vt:lpstr>Fabricants de semiconducteurs (fonderies)</vt:lpstr>
      <vt:lpstr>Physique des particules</vt:lpstr>
      <vt:lpstr>Pourquoi accélerer les particules</vt:lpstr>
      <vt:lpstr>Le modèle standard des particules</vt:lpstr>
      <vt:lpstr>50 ans de physique au CNRS/IN2P3</vt:lpstr>
      <vt:lpstr>50 ans de détecteurs et d ’électronique au CNRS/IN2P3</vt:lpstr>
      <vt:lpstr>Le LHC</vt:lpstr>
      <vt:lpstr>Détecteurs sur collisionneurs</vt:lpstr>
      <vt:lpstr>Comment voir le boson ?</vt:lpstr>
      <vt:lpstr>Les détecteurs : calorimètres </vt:lpstr>
      <vt:lpstr>Trajectogtraphie</vt:lpstr>
      <vt:lpstr>Pourquoi fait-on nos chips au lieu de les acheter ?</vt:lpstr>
      <vt:lpstr>Pourquoi est-ce si compliqué ?</vt:lpstr>
      <vt:lpstr>Pourquoi est-ce un domaine de Recherche ?</vt:lpstr>
      <vt:lpstr>L’Art de la microélectronique</vt:lpstr>
      <vt:lpstr>Le laboratoire de microélectronique OMEGA</vt:lpstr>
      <vt:lpstr>OMEGA projets, produits, collaborations</vt:lpstr>
      <vt:lpstr>OMEGA ASICs : produits et installés</vt:lpstr>
      <vt:lpstr>Applications sociétales</vt:lpstr>
      <vt:lpstr>Tomographie muons</vt:lpstr>
      <vt:lpstr>Startup WEEROC</vt:lpstr>
      <vt:lpstr>Un travail d’équipe</vt:lpstr>
      <vt:lpstr>Prospective</vt:lpstr>
      <vt:lpstr>Conclusion</vt:lpstr>
      <vt:lpstr>Conclusion</vt:lpstr>
      <vt:lpstr>Fabricants de semiconducteurs (fonderies)</vt:lpstr>
    </vt:vector>
  </TitlesOfParts>
  <Company>LAL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OMEGA</dc:creator>
  <cp:lastModifiedBy>taille</cp:lastModifiedBy>
  <cp:revision>1820</cp:revision>
  <cp:lastPrinted>2020-01-21T09:58:18Z</cp:lastPrinted>
  <dcterms:created xsi:type="dcterms:W3CDTF">2013-06-17T16:24:05Z</dcterms:created>
  <dcterms:modified xsi:type="dcterms:W3CDTF">2021-10-09T09:54:57Z</dcterms:modified>
</cp:coreProperties>
</file>