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73" r:id="rId5"/>
    <p:sldId id="274" r:id="rId6"/>
    <p:sldId id="275" r:id="rId7"/>
    <p:sldId id="276" r:id="rId8"/>
    <p:sldId id="259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1" r:id="rId18"/>
    <p:sldId id="270" r:id="rId19"/>
    <p:sldId id="277" r:id="rId20"/>
    <p:sldId id="278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51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7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84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3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6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0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22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35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97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5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9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AA5D-2FE9-457F-9684-83930B22074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1E1B-489E-43D8-9614-AFC2D05D1C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B6D04"/>
                </a:solidFill>
                <a:latin typeface="Liberation Sans"/>
              </a:rPr>
              <a:t>The </a:t>
            </a:r>
            <a:r>
              <a:rPr lang="en-US" sz="4800" dirty="0">
                <a:solidFill>
                  <a:srgbClr val="CB6D04"/>
                </a:solidFill>
                <a:latin typeface="Liberation Sans"/>
              </a:rPr>
              <a:t>GRB observation sequence and associated VHF data flow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032" y="4598734"/>
            <a:ext cx="8412480" cy="1655762"/>
          </a:xfrm>
        </p:spPr>
        <p:txBody>
          <a:bodyPr>
            <a:normAutofit/>
          </a:bodyPr>
          <a:lstStyle/>
          <a:p>
            <a:r>
              <a:rPr lang="fr-FR" dirty="0" smtClean="0"/>
              <a:t>Bertrand Cordier</a:t>
            </a:r>
          </a:p>
          <a:p>
            <a:r>
              <a:rPr lang="fr-FR" dirty="0"/>
              <a:t>Maxime </a:t>
            </a:r>
            <a:r>
              <a:rPr lang="fr-FR" dirty="0" err="1" smtClean="0"/>
              <a:t>Bocquier</a:t>
            </a:r>
            <a:r>
              <a:rPr lang="fr-FR" dirty="0" smtClean="0"/>
              <a:t>, </a:t>
            </a:r>
            <a:r>
              <a:rPr lang="fr-FR" dirty="0"/>
              <a:t>Nicolas </a:t>
            </a:r>
            <a:r>
              <a:rPr lang="fr-FR" dirty="0" smtClean="0"/>
              <a:t>Dagoneau, Diego Götz, Henri </a:t>
            </a:r>
            <a:r>
              <a:rPr lang="fr-FR" dirty="0" err="1" smtClean="0"/>
              <a:t>Louvin</a:t>
            </a:r>
            <a:r>
              <a:rPr lang="fr-FR" dirty="0" smtClean="0"/>
              <a:t>, Yulei Qiu, Guillaume Thirion, Damien Turpin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98" y="195218"/>
            <a:ext cx="1278869" cy="7655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2024" y="6254496"/>
            <a:ext cx="456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SVOM workshop – Les Houches – 2022 May 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52958"/>
            <a:ext cx="189280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4" y="1431235"/>
            <a:ext cx="8949746" cy="3872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27" y="600238"/>
            <a:ext cx="8704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Overview of the GRB26 VHF sequence : the first 15 </a:t>
            </a:r>
            <a:r>
              <a:rPr lang="en-US" sz="2400" dirty="0" smtClean="0">
                <a:solidFill>
                  <a:prstClr val="black"/>
                </a:solidFill>
              </a:rPr>
              <a:t>minutes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Classification by theme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056" y="5428792"/>
            <a:ext cx="88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Position : </a:t>
            </a:r>
            <a:r>
              <a:rPr lang="fr-FR" sz="1400" dirty="0" err="1" smtClean="0"/>
              <a:t>EclairsAlert</a:t>
            </a:r>
            <a:r>
              <a:rPr lang="fr-FR" sz="1400" dirty="0" smtClean="0"/>
              <a:t>, </a:t>
            </a:r>
            <a:r>
              <a:rPr lang="fr-FR" sz="1400" dirty="0" err="1" smtClean="0"/>
              <a:t>MxtPosition</a:t>
            </a:r>
            <a:r>
              <a:rPr lang="fr-FR" sz="1400" dirty="0" smtClean="0"/>
              <a:t>, </a:t>
            </a:r>
            <a:r>
              <a:rPr lang="fr-FR" sz="1400" dirty="0" err="1" smtClean="0"/>
              <a:t>PdpuGrb</a:t>
            </a:r>
            <a:endParaRPr lang="fr-FR" sz="1400" dirty="0"/>
          </a:p>
          <a:p>
            <a:r>
              <a:rPr lang="fr-FR" sz="1400" dirty="0" smtClean="0"/>
              <a:t>Science: </a:t>
            </a:r>
            <a:r>
              <a:rPr lang="fr-FR" sz="1400" dirty="0" err="1" smtClean="0"/>
              <a:t>EclairsLCurve</a:t>
            </a:r>
            <a:r>
              <a:rPr lang="fr-FR" sz="1400" dirty="0" smtClean="0"/>
              <a:t> (HP&amp;LP), </a:t>
            </a:r>
            <a:r>
              <a:rPr lang="fr-FR" sz="1400" dirty="0" err="1" smtClean="0"/>
              <a:t>GrmLCurve</a:t>
            </a:r>
            <a:r>
              <a:rPr lang="fr-FR" sz="1400" dirty="0" smtClean="0"/>
              <a:t> (HP &amp;LP), </a:t>
            </a:r>
            <a:r>
              <a:rPr lang="fr-FR" sz="1400" dirty="0" err="1" smtClean="0"/>
              <a:t>MxtPhotonL</a:t>
            </a:r>
            <a:r>
              <a:rPr lang="fr-FR" sz="1400" dirty="0" smtClean="0"/>
              <a:t>, </a:t>
            </a:r>
            <a:r>
              <a:rPr lang="fr-FR" sz="1400" dirty="0" err="1" smtClean="0"/>
              <a:t>VtAttChart</a:t>
            </a:r>
            <a:r>
              <a:rPr lang="fr-FR" sz="1400" dirty="0" smtClean="0"/>
              <a:t>, </a:t>
            </a:r>
            <a:r>
              <a:rPr lang="fr-FR" sz="1400" dirty="0" err="1" smtClean="0"/>
              <a:t>VtFindCharts</a:t>
            </a:r>
            <a:r>
              <a:rPr lang="fr-FR" sz="1400" dirty="0" smtClean="0"/>
              <a:t> (R&amp;B), VtSubIm1 (R&amp;B)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4295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206" y="61187"/>
            <a:ext cx="8843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Overview of the GRB26 VHF sequence : </a:t>
            </a:r>
            <a:r>
              <a:rPr lang="en-US" sz="2400" dirty="0" smtClean="0">
                <a:solidFill>
                  <a:prstClr val="black"/>
                </a:solidFill>
              </a:rPr>
              <a:t>zoom on the first 3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Classification by theme</a:t>
            </a:r>
            <a:endParaRPr lang="fr-FR" sz="2400" dirty="0">
              <a:solidFill>
                <a:prstClr val="black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1206" y="1302377"/>
            <a:ext cx="8965533" cy="4120495"/>
            <a:chOff x="51206" y="1302377"/>
            <a:chExt cx="8965533" cy="412049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06" y="1302377"/>
              <a:ext cx="8965533" cy="4120495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>
              <a:off x="1540299" y="4039007"/>
              <a:ext cx="0" cy="767705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209056" y="5428792"/>
            <a:ext cx="880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Position : </a:t>
            </a:r>
            <a:r>
              <a:rPr lang="fr-FR" sz="1400" dirty="0" err="1" smtClean="0"/>
              <a:t>EclairsAlert</a:t>
            </a:r>
            <a:r>
              <a:rPr lang="fr-FR" sz="1400" dirty="0" smtClean="0"/>
              <a:t>, </a:t>
            </a:r>
            <a:r>
              <a:rPr lang="fr-FR" sz="1400" dirty="0" err="1" smtClean="0"/>
              <a:t>MxtPosition</a:t>
            </a:r>
            <a:r>
              <a:rPr lang="fr-FR" sz="1400" dirty="0" smtClean="0"/>
              <a:t>, </a:t>
            </a:r>
            <a:r>
              <a:rPr lang="fr-FR" sz="1400" dirty="0" err="1" smtClean="0"/>
              <a:t>PdpuGrb</a:t>
            </a:r>
            <a:endParaRPr lang="fr-FR" sz="1400" dirty="0"/>
          </a:p>
          <a:p>
            <a:r>
              <a:rPr lang="fr-FR" sz="1400" dirty="0" smtClean="0"/>
              <a:t>Science: </a:t>
            </a:r>
            <a:r>
              <a:rPr lang="fr-FR" sz="1400" dirty="0" err="1" smtClean="0"/>
              <a:t>EclairsLCurve</a:t>
            </a:r>
            <a:r>
              <a:rPr lang="fr-FR" sz="1400" dirty="0" smtClean="0"/>
              <a:t> (HP&amp;LP), </a:t>
            </a:r>
            <a:r>
              <a:rPr lang="fr-FR" sz="1400" dirty="0" err="1" smtClean="0"/>
              <a:t>GrmLCurve</a:t>
            </a:r>
            <a:r>
              <a:rPr lang="fr-FR" sz="1400" dirty="0" smtClean="0"/>
              <a:t> (HP &amp;LP), </a:t>
            </a:r>
            <a:r>
              <a:rPr lang="fr-FR" sz="1400" dirty="0" err="1" smtClean="0"/>
              <a:t>MxtPhotonL</a:t>
            </a:r>
            <a:r>
              <a:rPr lang="fr-FR" sz="1400" dirty="0" smtClean="0"/>
              <a:t>, </a:t>
            </a:r>
            <a:r>
              <a:rPr lang="fr-FR" sz="1400" dirty="0" err="1" smtClean="0"/>
              <a:t>VtAttChart</a:t>
            </a:r>
            <a:r>
              <a:rPr lang="fr-FR" sz="1400" dirty="0" smtClean="0"/>
              <a:t>, </a:t>
            </a:r>
            <a:r>
              <a:rPr lang="fr-FR" sz="1400" dirty="0" err="1" smtClean="0"/>
              <a:t>VtFindCharts</a:t>
            </a:r>
            <a:r>
              <a:rPr lang="fr-FR" sz="1400" dirty="0" smtClean="0"/>
              <a:t> (R&amp;B), VtSubIm1 (R&amp;B)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2871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1301" y="1188720"/>
            <a:ext cx="9073556" cy="5113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301" y="249936"/>
            <a:ext cx="6030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received VHF </a:t>
            </a:r>
            <a:r>
              <a:rPr lang="en-US" sz="2400" dirty="0" smtClean="0"/>
              <a:t>packets : 1- ECLAIRS</a:t>
            </a:r>
            <a:endParaRPr lang="en-US" sz="2400" dirty="0"/>
          </a:p>
          <a:p>
            <a:r>
              <a:rPr lang="en-US" sz="1600" dirty="0" smtClean="0"/>
              <a:t>The </a:t>
            </a:r>
            <a:r>
              <a:rPr lang="en-US" sz="1600" dirty="0"/>
              <a:t>VHF UI tool allows </a:t>
            </a:r>
            <a:r>
              <a:rPr lang="en-US" sz="1600" dirty="0" smtClean="0"/>
              <a:t>monitoring </a:t>
            </a:r>
            <a:r>
              <a:rPr lang="en-US" sz="1600" dirty="0"/>
              <a:t>the arrival of packets by instrument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7848911" y="827017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GRB 26 scenario</a:t>
            </a:r>
            <a:endParaRPr lang="fr-FR" sz="11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397938" y="1088627"/>
            <a:ext cx="0" cy="556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8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3498"/>
          <a:stretch/>
        </p:blipFill>
        <p:spPr>
          <a:xfrm>
            <a:off x="81287" y="1619842"/>
            <a:ext cx="8974256" cy="2645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48911" y="1232874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GRB 26 scenario</a:t>
            </a:r>
            <a:endParaRPr lang="fr-FR" sz="11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397938" y="1494484"/>
            <a:ext cx="0" cy="556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1287" y="255739"/>
            <a:ext cx="5859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 of received VHF packets : </a:t>
            </a:r>
            <a:r>
              <a:rPr lang="en-US" sz="2400" dirty="0" smtClean="0"/>
              <a:t>2- GRM</a:t>
            </a:r>
            <a:endParaRPr lang="en-US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16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2442"/>
          <a:stretch/>
        </p:blipFill>
        <p:spPr>
          <a:xfrm>
            <a:off x="73151" y="1878164"/>
            <a:ext cx="9070849" cy="22092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48911" y="1472476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GRB 26 scenario</a:t>
            </a:r>
            <a:endParaRPr lang="fr-FR" sz="11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397938" y="1734086"/>
            <a:ext cx="0" cy="556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57747" y="279504"/>
            <a:ext cx="55343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received VHF packets : </a:t>
            </a:r>
            <a:r>
              <a:rPr lang="en-US" sz="2400" dirty="0" smtClean="0"/>
              <a:t>3- MXT</a:t>
            </a:r>
            <a:endParaRPr lang="en-US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36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6148"/>
          <a:stretch/>
        </p:blipFill>
        <p:spPr>
          <a:xfrm>
            <a:off x="0" y="557784"/>
            <a:ext cx="9107424" cy="60807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28385" y="357592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GRB 26 scenario</a:t>
            </a:r>
            <a:endParaRPr lang="fr-FR" sz="11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977412" y="619202"/>
            <a:ext cx="0" cy="556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1145" y="134523"/>
            <a:ext cx="5354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received VHF packets : </a:t>
            </a:r>
            <a:r>
              <a:rPr lang="en-US" sz="2400" dirty="0" smtClean="0"/>
              <a:t>4 - VT</a:t>
            </a:r>
            <a:endParaRPr lang="en-US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23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00" y="2155411"/>
            <a:ext cx="6058211" cy="32640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18458" y="1338681"/>
            <a:ext cx="204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Attitude charts</a:t>
            </a:r>
            <a:endParaRPr lang="fr-FR" sz="24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4295" y="356225"/>
            <a:ext cx="687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GRB 26 - Illustration of the information sent by the VT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718458" y="5589878"/>
            <a:ext cx="127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2x3 </a:t>
            </a:r>
            <a:r>
              <a:rPr lang="fr-FR" dirty="0" err="1" smtClean="0"/>
              <a:t>packets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23205" y="5589878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2x3packets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38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99" y="1082554"/>
            <a:ext cx="6826601" cy="46928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4224" y="265469"/>
            <a:ext cx="687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GRB 26 - Illustration of the information sent by the VT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421546" y="5932074"/>
            <a:ext cx="154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B1 -31 </a:t>
            </a:r>
            <a:r>
              <a:rPr lang="fr-FR" dirty="0" err="1" smtClean="0"/>
              <a:t>packets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894729" y="5932074"/>
            <a:ext cx="154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B2 -48 </a:t>
            </a:r>
            <a:r>
              <a:rPr lang="fr-FR" dirty="0" err="1" smtClean="0"/>
              <a:t>packets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38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30" y="1264751"/>
            <a:ext cx="6693244" cy="46357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499" y="276520"/>
            <a:ext cx="687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GRB 26 - Illustration of the information sent by the VT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429230" y="6177963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1bit B1 – 42 </a:t>
            </a:r>
            <a:r>
              <a:rPr lang="fr-FR" dirty="0" err="1" smtClean="0"/>
              <a:t>packets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76633" y="6177963"/>
            <a:ext cx="2064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1bit </a:t>
            </a:r>
            <a:r>
              <a:rPr lang="fr-FR" dirty="0" smtClean="0"/>
              <a:t>B2 </a:t>
            </a:r>
            <a:r>
              <a:rPr lang="fr-FR" dirty="0"/>
              <a:t>– </a:t>
            </a:r>
            <a:r>
              <a:rPr lang="fr-FR" dirty="0" smtClean="0"/>
              <a:t>59 </a:t>
            </a:r>
            <a:r>
              <a:rPr lang="fr-FR" dirty="0" err="1"/>
              <a:t>packets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84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786" y="1075816"/>
            <a:ext cx="7886700" cy="53158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first step is only the reception of raw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Next step : from </a:t>
            </a:r>
            <a:r>
              <a:rPr lang="en-US" dirty="0"/>
              <a:t>this information we have to build scientific </a:t>
            </a:r>
            <a:r>
              <a:rPr lang="en-US" dirty="0" smtClean="0"/>
              <a:t>products (see Tatyana’s presentation)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General remarks on this first </a:t>
            </a:r>
            <a:r>
              <a:rPr lang="en-US" dirty="0" smtClean="0"/>
              <a:t>step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 timing of the sequence is not homogeneous. It goes very fast for ECLAIRS and GRM, it is much slower for </a:t>
            </a:r>
            <a:r>
              <a:rPr lang="en-US" dirty="0" smtClean="0"/>
              <a:t>VT.</a:t>
            </a:r>
          </a:p>
          <a:p>
            <a:pPr lvl="1"/>
            <a:r>
              <a:rPr lang="en-US" dirty="0"/>
              <a:t>Between the end of the ECLAIRs+ GRM light curves and the beginning of the VT </a:t>
            </a:r>
            <a:r>
              <a:rPr lang="en-US" dirty="0" err="1"/>
              <a:t>findingcharts</a:t>
            </a:r>
            <a:r>
              <a:rPr lang="en-US" dirty="0"/>
              <a:t> the activity is </a:t>
            </a:r>
            <a:r>
              <a:rPr lang="en-US" dirty="0" smtClean="0"/>
              <a:t>low</a:t>
            </a:r>
          </a:p>
          <a:p>
            <a:pPr lvl="1"/>
            <a:r>
              <a:rPr lang="en-US" dirty="0" smtClean="0"/>
              <a:t>Depending on the observation scenario, with our without slew, the sequence can be much shorter</a:t>
            </a:r>
          </a:p>
          <a:p>
            <a:pPr lvl="1"/>
            <a:endParaRPr lang="fr-FR" dirty="0" smtClean="0"/>
          </a:p>
          <a:p>
            <a:r>
              <a:rPr lang="en-US" dirty="0" smtClean="0"/>
              <a:t>The </a:t>
            </a:r>
            <a:r>
              <a:rPr lang="en-US" dirty="0"/>
              <a:t>tools to be </a:t>
            </a:r>
            <a:r>
              <a:rPr lang="en-US" dirty="0" smtClean="0"/>
              <a:t>developed must allow to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ontrol the completeness of the packets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 the proper functioning of the VHF network</a:t>
            </a:r>
          </a:p>
          <a:p>
            <a:pPr lvl="1"/>
            <a:r>
              <a:rPr lang="en-US" dirty="0" smtClean="0"/>
              <a:t>Understand the GRB observation scenario (ECLAIRS first, GRM first, slew accepted, slew rejected,...)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369033" y="338328"/>
            <a:ext cx="229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172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140" y="35994"/>
            <a:ext cx="8442002" cy="66848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1800" dirty="0" smtClean="0"/>
          </a:p>
          <a:p>
            <a:r>
              <a:rPr lang="fr-FR" sz="2400" dirty="0" smtClean="0"/>
              <a:t>Goal: (mission </a:t>
            </a:r>
            <a:r>
              <a:rPr lang="fr-FR" sz="2400" dirty="0" err="1" smtClean="0"/>
              <a:t>spec</a:t>
            </a:r>
            <a:r>
              <a:rPr lang="fr-FR" sz="2400" dirty="0" smtClean="0"/>
              <a:t>): « </a:t>
            </a:r>
            <a:r>
              <a:rPr lang="en-US" sz="2400" dirty="0" smtClean="0"/>
              <a:t>to </a:t>
            </a:r>
            <a:r>
              <a:rPr lang="en-US" sz="2400" dirty="0"/>
              <a:t>make available to ground based telescopes the measured GRB celestial coordinates </a:t>
            </a:r>
            <a:r>
              <a:rPr lang="en-US" sz="2400" dirty="0" smtClean="0"/>
              <a:t>in </a:t>
            </a:r>
            <a:r>
              <a:rPr lang="en-US" sz="2400" dirty="0"/>
              <a:t>no more than 30 </a:t>
            </a:r>
            <a:r>
              <a:rPr lang="en-US" sz="2400" dirty="0" err="1"/>
              <a:t>secondes</a:t>
            </a:r>
            <a:r>
              <a:rPr lang="en-US" sz="2400" dirty="0"/>
              <a:t> after </a:t>
            </a:r>
            <a:r>
              <a:rPr lang="en-US" sz="2400" dirty="0" smtClean="0"/>
              <a:t>localization “</a:t>
            </a:r>
          </a:p>
          <a:p>
            <a:r>
              <a:rPr lang="en-US" sz="2400" dirty="0" smtClean="0"/>
              <a:t>Solution</a:t>
            </a:r>
            <a:r>
              <a:rPr lang="en-US" sz="2400" dirty="0"/>
              <a:t>: the SVOM alert system, consisting of a VHF emitter on the satellite, a network of VHF receivers on ground, a real-time scientific ground segment and the on-call scientists (BAs) with their tools</a:t>
            </a:r>
            <a:r>
              <a:rPr lang="en-US" sz="2400" dirty="0" smtClean="0"/>
              <a:t>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fr-FR" sz="1800" dirty="0"/>
          </a:p>
          <a:p>
            <a:r>
              <a:rPr lang="en-US" sz="2400" dirty="0"/>
              <a:t>Principle: send a subset of the satellite data via the VHF channel to allow scientific reactivity in near-real time and </a:t>
            </a:r>
            <a:r>
              <a:rPr lang="en-US" sz="2400" dirty="0" smtClean="0"/>
              <a:t>organize as soon as possible </a:t>
            </a:r>
            <a:r>
              <a:rPr lang="en-US" sz="2400" dirty="0"/>
              <a:t>the monitoring of the GRB. The rest of the data will be sent by the X-band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fr-FR" sz="2400" dirty="0" smtClean="0"/>
          </a:p>
          <a:p>
            <a:r>
              <a:rPr lang="en-US" sz="2400" dirty="0"/>
              <a:t>The customer is the </a:t>
            </a:r>
            <a:r>
              <a:rPr lang="en-US" sz="2400" dirty="0" smtClean="0"/>
              <a:t>BA</a:t>
            </a:r>
          </a:p>
          <a:p>
            <a:r>
              <a:rPr lang="en-US" sz="2400" dirty="0"/>
              <a:t>The infrastructure: the VHF network + the FSC</a:t>
            </a:r>
          </a:p>
          <a:p>
            <a:r>
              <a:rPr lang="en-US" sz="2400" dirty="0"/>
              <a:t>Monitoring tools: BA tools (French and Chinese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448" y="2167444"/>
            <a:ext cx="3695867" cy="1749414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4019967" y="4975585"/>
            <a:ext cx="269414" cy="453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/>
          <p:cNvSpPr/>
          <p:nvPr/>
        </p:nvSpPr>
        <p:spPr>
          <a:xfrm>
            <a:off x="5609825" y="5551351"/>
            <a:ext cx="835817" cy="993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28522" y="5586642"/>
            <a:ext cx="270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presentations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Tatyana, Henri, Arnaud, Damien and </a:t>
            </a:r>
            <a:r>
              <a:rPr lang="fr-FR" dirty="0" err="1" smtClean="0"/>
              <a:t>Liping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91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3119" cy="6887339"/>
          </a:xfrm>
        </p:spPr>
      </p:pic>
      <p:sp>
        <p:nvSpPr>
          <p:cNvPr id="5" name="ZoneTexte 4"/>
          <p:cNvSpPr txBox="1"/>
          <p:nvPr/>
        </p:nvSpPr>
        <p:spPr>
          <a:xfrm>
            <a:off x="522514" y="3703704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GO SVOM !</a:t>
            </a:r>
          </a:p>
          <a:p>
            <a:r>
              <a:rPr lang="fr-FR" sz="2400" dirty="0" err="1" smtClean="0">
                <a:solidFill>
                  <a:srgbClr val="FFFF00"/>
                </a:solidFill>
              </a:rPr>
              <a:t>Launch</a:t>
            </a:r>
            <a:r>
              <a:rPr lang="fr-FR" sz="2400" dirty="0" smtClean="0">
                <a:solidFill>
                  <a:srgbClr val="FFFF00"/>
                </a:solidFill>
              </a:rPr>
              <a:t> 2023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6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472" y="1867966"/>
            <a:ext cx="875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case of station failure or unavailability of the VHF </a:t>
            </a:r>
            <a:r>
              <a:rPr lang="en-US" sz="2000" dirty="0" smtClean="0"/>
              <a:t>link, each </a:t>
            </a:r>
            <a:r>
              <a:rPr lang="en-US" sz="2000" dirty="0"/>
              <a:t>message shall be repeated several times to insure that all the packets of the message can be received on ground with an availability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greater </a:t>
            </a:r>
            <a:r>
              <a:rPr lang="en-US" sz="2000" dirty="0"/>
              <a:t>than 98% for long messages (60 packets)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99,9</a:t>
            </a:r>
            <a:r>
              <a:rPr lang="fr-FR" sz="2000" dirty="0"/>
              <a:t>% for short messages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8940" y="499730"/>
            <a:ext cx="365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Repetition</a:t>
            </a:r>
            <a:r>
              <a:rPr lang="fr-FR" sz="2400" dirty="0" smtClean="0"/>
              <a:t> </a:t>
            </a:r>
            <a:r>
              <a:rPr lang="fr-FR" sz="2400" dirty="0"/>
              <a:t>of VHF messages</a:t>
            </a:r>
          </a:p>
        </p:txBody>
      </p:sp>
    </p:spTree>
    <p:extLst>
      <p:ext uri="{BB962C8B-B14F-4D97-AF65-F5344CB8AC3E}">
        <p14:creationId xmlns:p14="http://schemas.microsoft.com/office/powerpoint/2010/main" val="45115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675" y="0"/>
            <a:ext cx="920800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ECLAIRS SEQUENCE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13:00:00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ECLAIRs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Alerte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13:00:03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ECLAIRs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Alerte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13:00:10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ECLAIRs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Alerte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MXT_TM_VHFPOSITION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 total 62 packets but 55 different packets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SLEW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MXT SEQUENCE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13:00:10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Start of 1st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13:02:10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End of 1st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13:02:10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1st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MxtPposition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QF=0, pck1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13:02:40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Date of first MXT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QF=1,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0,153249673642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184,5703650472, pck2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13:12:10, updated MXT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QF=2,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0,106046871142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=178,3784673106, pck21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SLEW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MXT SEQUENCE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13:44:41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2nd slew START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13:44:47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2nd slew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14:35:00, updated MXT same position but with QF=1, pck45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 emission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MxtPosition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MXT_TM_VHFPHOTONL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 in total 40 packets but 10 different packets repeated 3 times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2022/1/17-13:2:11 sequence of 10 packets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2022/1/17-13:10:11 first repetition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2022/1/17-13:18:47 second repetition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2022/1/17-13:25:57 third repetition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0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5052" y="216572"/>
            <a:ext cx="780193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  SEQUENCES 1&amp;2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13:02:10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first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Q0				Q1				Q2				Q3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0,06902601		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-0,05972856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-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0,83663958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0,540094548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SEQ1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QF=1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 10x10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arcmin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13:07:10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VT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Images, Start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VT_TM_VHFATTCHART 	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for B and 3 for 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VHFFICHARTB1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VHFFICHARTR1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VHFSUBIM1BB1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VHFSUBIM1BR1 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SEQ2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QF=2 VT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 6x6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arcmin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13:17:10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VT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Images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VT_TM_VHFATTCHART 	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for B and 3 for 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VHFFICHARTBN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VHFFICHARTRN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VHFSUBIM1BBN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VHFSUBIM1BRN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5052" y="6356715"/>
            <a:ext cx="761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of the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GRB  169.95807219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3.02006071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61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9763" y="127365"/>
            <a:ext cx="780193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  SEQUENCES 3&amp;4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13:44:41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2nd slew START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13:44:47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2nd slew END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Q0				Q1				Q2				Q3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0,06954444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-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0,05889237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		0,83632263 		0,540610501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SEQ3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QF=2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6x6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arcmin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14:41:54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of VT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Images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VT_TM_VHFATTCHART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B and 3 for 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VHFFICHARTBN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VHFFICHARTRN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SEQ4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QF=2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6x6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arcmin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15:11:42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of VT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15:21:42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Earth Occultation START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VT_TM_VHFATTCHART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B and 3 for 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VHFFICHARTBN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VHFFICHARTRN			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82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45" y="113163"/>
            <a:ext cx="5783963" cy="38377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159" y="1956816"/>
            <a:ext cx="1299129" cy="1348738"/>
          </a:xfrm>
          <a:prstGeom prst="rect">
            <a:avLst/>
          </a:prstGeom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675826" y="2642616"/>
            <a:ext cx="1187" cy="384856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631" tIns="64821" rIns="129631" bIns="64821"/>
          <a:lstStyle/>
          <a:p>
            <a:pPr marL="0" marR="0" lvl="0" indent="0" defTabSz="6481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venir Next Medium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82223"/>
            <a:ext cx="3756028" cy="531018"/>
          </a:xfrm>
          <a:prstGeom prst="rect">
            <a:avLst/>
          </a:prstGeom>
          <a:noFill/>
        </p:spPr>
        <p:txBody>
          <a:bodyPr wrap="square" lIns="129631" tIns="64821" rIns="129631" bIns="64821" rtlCol="0">
            <a:spAutoFit/>
          </a:bodyPr>
          <a:lstStyle/>
          <a:p>
            <a:pPr defTabSz="648183">
              <a:spcAft>
                <a:spcPts val="853"/>
              </a:spcAft>
            </a:pPr>
            <a:r>
              <a:rPr lang="fr-FR" sz="2600" b="1" dirty="0" err="1" smtClean="0">
                <a:solidFill>
                  <a:prstClr val="black"/>
                </a:solidFill>
                <a:latin typeface="Century Gothic"/>
                <a:cs typeface="Century Gothic"/>
                <a:sym typeface="Avenir Next Medium"/>
              </a:rPr>
              <a:t>ECLAIRs</a:t>
            </a:r>
            <a:endParaRPr lang="fr-FR" sz="2600" dirty="0">
              <a:solidFill>
                <a:prstClr val="black"/>
              </a:solidFill>
              <a:latin typeface="Century Gothic"/>
              <a:cs typeface="Century Gothic"/>
              <a:sym typeface="Avenir Next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9839" y="2723313"/>
            <a:ext cx="1046836" cy="531018"/>
          </a:xfrm>
          <a:prstGeom prst="rect">
            <a:avLst/>
          </a:prstGeom>
          <a:noFill/>
        </p:spPr>
        <p:txBody>
          <a:bodyPr wrap="square" lIns="129631" tIns="64821" rIns="129631" bIns="64821" rtlCol="0">
            <a:spAutoFit/>
          </a:bodyPr>
          <a:lstStyle/>
          <a:p>
            <a:pPr defTabSz="648183">
              <a:spcAft>
                <a:spcPts val="853"/>
              </a:spcAft>
            </a:pPr>
            <a:r>
              <a:rPr lang="fr-FR" sz="2600" b="1" dirty="0" smtClean="0">
                <a:solidFill>
                  <a:prstClr val="black"/>
                </a:solidFill>
                <a:latin typeface="Century Gothic"/>
                <a:cs typeface="Century Gothic"/>
                <a:sym typeface="Avenir Next Medium"/>
              </a:rPr>
              <a:t>GRM</a:t>
            </a:r>
            <a:endParaRPr lang="fr-FR" sz="2600" dirty="0">
              <a:solidFill>
                <a:prstClr val="black"/>
              </a:solidFill>
              <a:latin typeface="Century Gothic"/>
              <a:cs typeface="Century Gothic"/>
              <a:sym typeface="Avenir Next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1537" y="3620240"/>
            <a:ext cx="8499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48183">
              <a:spcAft>
                <a:spcPts val="853"/>
              </a:spcAft>
            </a:pPr>
            <a:r>
              <a:rPr lang="fr-FR" sz="2600" b="1" dirty="0" smtClean="0">
                <a:solidFill>
                  <a:prstClr val="black"/>
                </a:solidFill>
                <a:latin typeface="Century Gothic"/>
                <a:cs typeface="Century Gothic"/>
                <a:sym typeface="Avenir Next Medium"/>
              </a:rPr>
              <a:t>MXT</a:t>
            </a:r>
            <a:endParaRPr lang="fr-FR" sz="2600" dirty="0">
              <a:solidFill>
                <a:prstClr val="black"/>
              </a:solidFill>
              <a:latin typeface="Century Gothic"/>
              <a:cs typeface="Century Gothic"/>
              <a:sym typeface="Avenir Next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0590" y="4093526"/>
            <a:ext cx="5581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48183">
              <a:spcAft>
                <a:spcPts val="853"/>
              </a:spcAft>
            </a:pPr>
            <a:r>
              <a:rPr lang="fr-FR" sz="2600" b="1" dirty="0" smtClean="0">
                <a:solidFill>
                  <a:prstClr val="black"/>
                </a:solidFill>
                <a:latin typeface="Century Gothic"/>
                <a:cs typeface="Century Gothic"/>
                <a:sym typeface="Avenir Next Medium"/>
              </a:rPr>
              <a:t>VT</a:t>
            </a:r>
            <a:endParaRPr lang="fr-FR" sz="2600" dirty="0">
              <a:solidFill>
                <a:prstClr val="black"/>
              </a:solidFill>
              <a:latin typeface="Century Gothic"/>
              <a:cs typeface="Century Gothic"/>
              <a:sym typeface="Avenir Next Medium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99758" y="6517843"/>
            <a:ext cx="8376069" cy="731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237551" y="609865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44413" y="4315968"/>
            <a:ext cx="0" cy="216322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631" tIns="64821" rIns="129631" bIns="64821"/>
          <a:lstStyle/>
          <a:p>
            <a:pPr marL="0" marR="0" lvl="0" indent="0" defTabSz="6481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venir Next Medium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5510609" y="4646797"/>
            <a:ext cx="6682" cy="1846653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631" tIns="64821" rIns="129631" bIns="64821"/>
          <a:lstStyle/>
          <a:p>
            <a:pPr marL="0" marR="0" lvl="0" indent="0" defTabSz="6481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venir Next Medium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7198817" y="6039280"/>
            <a:ext cx="0" cy="43991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631" tIns="64821" rIns="129631" bIns="64821"/>
          <a:lstStyle/>
          <a:p>
            <a:pPr marL="0" marR="0" lvl="0" indent="0" defTabSz="6481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venir Next Medium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9758" y="316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1331" y="1130307"/>
            <a:ext cx="230159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Alert</a:t>
            </a:r>
            <a:endParaRPr lang="fr-FR" dirty="0"/>
          </a:p>
          <a:p>
            <a:r>
              <a:rPr lang="fr-FR" dirty="0" err="1" smtClean="0"/>
              <a:t>HighPriorityLightCurve</a:t>
            </a:r>
            <a:endParaRPr lang="fr-FR" dirty="0" smtClean="0"/>
          </a:p>
          <a:p>
            <a:r>
              <a:rPr lang="fr-FR" dirty="0" err="1" smtClean="0"/>
              <a:t>LowPriorityLightCurve</a:t>
            </a:r>
            <a:endParaRPr lang="fr-FR" dirty="0" smtClean="0"/>
          </a:p>
          <a:p>
            <a:r>
              <a:rPr lang="fr-FR" dirty="0" err="1" smtClean="0"/>
              <a:t>AlertDescriptor</a:t>
            </a:r>
            <a:endParaRPr lang="fr-FR" dirty="0" smtClean="0"/>
          </a:p>
          <a:p>
            <a:r>
              <a:rPr lang="fr-FR" dirty="0" err="1"/>
              <a:t>EclairsSubImage</a:t>
            </a:r>
            <a:endParaRPr lang="fr-FR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424966" y="3159372"/>
            <a:ext cx="15376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GrmTrigger</a:t>
            </a:r>
            <a:endParaRPr lang="fr-FR" i="1" dirty="0" smtClean="0"/>
          </a:p>
          <a:p>
            <a:r>
              <a:rPr lang="fr-FR" i="1" dirty="0" err="1" smtClean="0"/>
              <a:t>GrmGrdSpectr</a:t>
            </a:r>
            <a:endParaRPr lang="fr-FR" i="1" dirty="0" smtClean="0"/>
          </a:p>
          <a:p>
            <a:r>
              <a:rPr lang="fr-FR" dirty="0" err="1" smtClean="0"/>
              <a:t>GrmHPLcurve</a:t>
            </a:r>
            <a:endParaRPr lang="fr-FR" dirty="0" smtClean="0"/>
          </a:p>
          <a:p>
            <a:r>
              <a:rPr lang="fr-FR" dirty="0" err="1"/>
              <a:t>GrmLPLcurve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841964" y="4033602"/>
            <a:ext cx="133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MxtPosition</a:t>
            </a:r>
            <a:endParaRPr lang="fr-FR" dirty="0" smtClean="0"/>
          </a:p>
          <a:p>
            <a:r>
              <a:rPr lang="fr-FR" dirty="0" err="1"/>
              <a:t>MxtPhotonL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19559" y="4598382"/>
            <a:ext cx="2064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VtAttChart</a:t>
            </a:r>
            <a:endParaRPr lang="fr-FR" dirty="0" smtClean="0"/>
          </a:p>
          <a:p>
            <a:r>
              <a:rPr lang="fr-FR" dirty="0" err="1" smtClean="0"/>
              <a:t>VtFindChart</a:t>
            </a:r>
            <a:r>
              <a:rPr lang="fr-FR" dirty="0" smtClean="0"/>
              <a:t> R1 &amp;B1</a:t>
            </a:r>
          </a:p>
          <a:p>
            <a:r>
              <a:rPr lang="fr-FR" dirty="0" smtClean="0"/>
              <a:t>VtSubIm1 R1 &amp; B1</a:t>
            </a:r>
          </a:p>
          <a:p>
            <a:r>
              <a:rPr lang="fr-FR" dirty="0" err="1"/>
              <a:t>VtFindChart</a:t>
            </a:r>
            <a:r>
              <a:rPr lang="fr-FR" dirty="0"/>
              <a:t> </a:t>
            </a:r>
            <a:r>
              <a:rPr lang="fr-FR" dirty="0" smtClean="0"/>
              <a:t>Rn </a:t>
            </a:r>
            <a:r>
              <a:rPr lang="fr-FR" dirty="0"/>
              <a:t>&amp;</a:t>
            </a:r>
            <a:r>
              <a:rPr lang="fr-FR" dirty="0" err="1" smtClean="0"/>
              <a:t>Bn</a:t>
            </a:r>
            <a:endParaRPr lang="fr-FR" dirty="0"/>
          </a:p>
          <a:p>
            <a:r>
              <a:rPr lang="fr-FR" dirty="0"/>
              <a:t>VtSubIm1 </a:t>
            </a:r>
            <a:r>
              <a:rPr lang="fr-FR" dirty="0" smtClean="0"/>
              <a:t>Rn </a:t>
            </a:r>
            <a:r>
              <a:rPr lang="fr-FR" dirty="0"/>
              <a:t>&amp; </a:t>
            </a:r>
            <a:r>
              <a:rPr lang="fr-FR" dirty="0" err="1" smtClean="0"/>
              <a:t>Bn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251222" y="3364730"/>
            <a:ext cx="10038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48183">
              <a:spcAft>
                <a:spcPts val="853"/>
              </a:spcAft>
            </a:pPr>
            <a:r>
              <a:rPr lang="fr-FR" sz="2600" b="1" dirty="0" smtClean="0">
                <a:solidFill>
                  <a:prstClr val="black"/>
                </a:solidFill>
                <a:latin typeface="Century Gothic"/>
                <a:cs typeface="Century Gothic"/>
                <a:sym typeface="Avenir Next Medium"/>
              </a:rPr>
              <a:t>PDPU</a:t>
            </a:r>
            <a:endParaRPr lang="fr-FR" sz="2600" dirty="0">
              <a:solidFill>
                <a:prstClr val="black"/>
              </a:solidFill>
              <a:latin typeface="Century Gothic"/>
              <a:cs typeface="Century Gothic"/>
              <a:sym typeface="Avenir Next Medium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66009" y="3781574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PdpuGrb</a:t>
            </a:r>
            <a:endParaRPr lang="fr-FR" dirty="0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3695477" y="4691964"/>
            <a:ext cx="6682" cy="175587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631" tIns="64821" rIns="129631" bIns="64821"/>
          <a:lstStyle/>
          <a:p>
            <a:pPr marL="0" marR="0" lvl="0" indent="0" defTabSz="6481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venir Next Medium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4487792" y="4502586"/>
            <a:ext cx="0" cy="1945254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16200000">
            <a:off x="3983673" y="5141103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SLEW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3708" y="82763"/>
            <a:ext cx="700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</a:t>
            </a:r>
            <a:r>
              <a:rPr lang="en-US" sz="2400" dirty="0" smtClean="0"/>
              <a:t>end </a:t>
            </a:r>
            <a:r>
              <a:rPr lang="en-US" sz="2400" dirty="0"/>
              <a:t>a subset of the satellite data via the VHF channel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7971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140"/>
            <a:ext cx="8681292" cy="41643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4592" y="420624"/>
            <a:ext cx="613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SEQUENCE OF INFORMATION SENT BY ECLAIRS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47392" y="6153912"/>
            <a:ext cx="482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GRM sequence follows almost the same logic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62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302" t="8058" r="-88" b="14006"/>
          <a:stretch/>
        </p:blipFill>
        <p:spPr>
          <a:xfrm>
            <a:off x="237744" y="1682496"/>
            <a:ext cx="8183880" cy="4553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176" y="391406"/>
            <a:ext cx="651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SEQUENCE OF INFORMATION SENT BY </a:t>
            </a:r>
            <a:r>
              <a:rPr lang="fr-FR" sz="2400" dirty="0" smtClean="0"/>
              <a:t>MXT and VT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76176" y="1005840"/>
            <a:ext cx="62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If the </a:t>
            </a:r>
            <a:r>
              <a:rPr lang="fr-FR" dirty="0" err="1" smtClean="0"/>
              <a:t>slew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requested</a:t>
            </a:r>
            <a:r>
              <a:rPr lang="fr-FR" dirty="0" smtClean="0"/>
              <a:t> by ECLAIRS and </a:t>
            </a:r>
            <a:r>
              <a:rPr lang="fr-FR" dirty="0" err="1" smtClean="0"/>
              <a:t>accepted</a:t>
            </a:r>
            <a:r>
              <a:rPr lang="fr-FR" dirty="0" smtClean="0"/>
              <a:t> by the </a:t>
            </a:r>
            <a:r>
              <a:rPr lang="fr-FR" dirty="0" err="1" smtClean="0"/>
              <a:t>platform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88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366" t="22633"/>
          <a:stretch/>
        </p:blipFill>
        <p:spPr>
          <a:xfrm>
            <a:off x="1143000" y="2000300"/>
            <a:ext cx="6766963" cy="34690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0312" y="310896"/>
            <a:ext cx="500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CONNECTION  BETWEEN  </a:t>
            </a:r>
            <a:r>
              <a:rPr lang="en-US" sz="2400" dirty="0"/>
              <a:t>MXT </a:t>
            </a:r>
            <a:r>
              <a:rPr lang="en-US" sz="2400" dirty="0" smtClean="0"/>
              <a:t>AND </a:t>
            </a:r>
            <a:r>
              <a:rPr lang="en-US" sz="2400" dirty="0"/>
              <a:t>VT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10312" y="1088136"/>
            <a:ext cx="875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originality of SVOM: the instruments communicate with each other directly in real time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5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3736" y="283464"/>
            <a:ext cx="866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Illustration </a:t>
            </a:r>
            <a:r>
              <a:rPr lang="en-US" sz="2400" dirty="0"/>
              <a:t>of the sequence with the </a:t>
            </a:r>
            <a:r>
              <a:rPr lang="en-US" sz="2400" dirty="0" smtClean="0"/>
              <a:t>hands-on scenario </a:t>
            </a:r>
            <a:r>
              <a:rPr lang="en-US" sz="2400" dirty="0" smtClean="0">
                <a:solidFill>
                  <a:srgbClr val="FF0000"/>
                </a:solidFill>
              </a:rPr>
              <a:t>: the GRB 26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6968" y="1362456"/>
            <a:ext cx="6949440" cy="5212080"/>
            <a:chOff x="987552" y="1389888"/>
            <a:chExt cx="6949440" cy="521208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52" y="1389888"/>
              <a:ext cx="6949440" cy="52120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61304" y="5980176"/>
              <a:ext cx="1147227" cy="201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5793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682496" y="841248"/>
            <a:ext cx="5892556" cy="5721017"/>
            <a:chOff x="1756806" y="204274"/>
            <a:chExt cx="6229726" cy="6421999"/>
          </a:xfrm>
        </p:grpSpPr>
        <p:grpSp>
          <p:nvGrpSpPr>
            <p:cNvPr id="22" name="Groupe 21"/>
            <p:cNvGrpSpPr/>
            <p:nvPr/>
          </p:nvGrpSpPr>
          <p:grpSpPr>
            <a:xfrm>
              <a:off x="1756806" y="349520"/>
              <a:ext cx="6229726" cy="6276753"/>
              <a:chOff x="1664208" y="233773"/>
              <a:chExt cx="5985843" cy="6276753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4208" y="233773"/>
                <a:ext cx="5985843" cy="6276753"/>
              </a:xfrm>
              <a:prstGeom prst="rect">
                <a:avLst/>
              </a:prstGeom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6839712" y="1572768"/>
                <a:ext cx="718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ECLAIRS1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3572256" y="5234681"/>
                <a:ext cx="718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ECLAIRS2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5702808" y="4643166"/>
                <a:ext cx="71846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ECLAIRS3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3985155" y="2249424"/>
                <a:ext cx="51969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MXT1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76011" y="3390438"/>
                <a:ext cx="51969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MXT2</a:t>
                </a:r>
                <a:endPara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>
                <a:off x="7412091" y="1834378"/>
                <a:ext cx="128016" cy="13716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4340257" y="2407661"/>
                <a:ext cx="210312" cy="19938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3840480" y="5336271"/>
                <a:ext cx="9144" cy="32004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flipH="1">
                <a:off x="5376672" y="4773971"/>
                <a:ext cx="448056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 flipV="1">
                <a:off x="4376833" y="3372149"/>
                <a:ext cx="237744" cy="22224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>
              <a:off x="3502962" y="2132667"/>
              <a:ext cx="2737413" cy="270314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454511" y="204274"/>
              <a:ext cx="4612512" cy="455463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52910" y="200977"/>
            <a:ext cx="866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Illustration of the sequence with the </a:t>
            </a:r>
            <a:r>
              <a:rPr lang="en-US" sz="2400" dirty="0" smtClean="0"/>
              <a:t>hands-on </a:t>
            </a:r>
            <a:r>
              <a:rPr lang="en-US" sz="2400" dirty="0"/>
              <a:t>scenario </a:t>
            </a:r>
            <a:r>
              <a:rPr lang="en-US" sz="2400" dirty="0">
                <a:solidFill>
                  <a:srgbClr val="FF0000"/>
                </a:solidFill>
              </a:rPr>
              <a:t>: the GRB 26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8780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9" y="1827591"/>
            <a:ext cx="9034272" cy="32965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651" y="226219"/>
            <a:ext cx="7589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Overview </a:t>
            </a:r>
            <a:r>
              <a:rPr lang="en-US" sz="2400" dirty="0"/>
              <a:t>of the GRB26 VHF sequence : the first 15 </a:t>
            </a:r>
            <a:r>
              <a:rPr lang="en-US" sz="2400" dirty="0" smtClean="0"/>
              <a:t>minutes</a:t>
            </a:r>
          </a:p>
          <a:p>
            <a:r>
              <a:rPr lang="fr-FR" sz="2400" dirty="0" smtClean="0"/>
              <a:t>Classification </a:t>
            </a:r>
            <a:r>
              <a:rPr lang="fr-FR" sz="2400" dirty="0"/>
              <a:t>by instrument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2430251" y="4728475"/>
            <a:ext cx="9780" cy="13544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219988" y="6082960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Tb0 ECLAIRS</a:t>
            </a:r>
            <a:endParaRPr lang="fr-FR" sz="11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562276" y="2242361"/>
            <a:ext cx="505274" cy="151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008872" y="2071932"/>
            <a:ext cx="1999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Slew</a:t>
            </a:r>
            <a:r>
              <a:rPr lang="fr-FR" sz="1100" dirty="0" smtClean="0"/>
              <a:t> </a:t>
            </a:r>
            <a:r>
              <a:rPr lang="fr-FR" sz="1100" dirty="0" err="1" smtClean="0"/>
              <a:t>accepted</a:t>
            </a:r>
            <a:r>
              <a:rPr lang="fr-FR" sz="1100" dirty="0" smtClean="0"/>
              <a:t> by the </a:t>
            </a:r>
            <a:r>
              <a:rPr lang="fr-FR" sz="1100" dirty="0" err="1" smtClean="0"/>
              <a:t>palteform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30251" y="4939656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ECLAIRS </a:t>
            </a:r>
            <a:r>
              <a:rPr lang="fr-FR" sz="1100" dirty="0" err="1" smtClean="0"/>
              <a:t>alerts</a:t>
            </a:r>
            <a:endParaRPr lang="fr-FR" sz="11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257638" y="5256274"/>
            <a:ext cx="2818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ECLAIRS LC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002143" y="5472724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GRM LC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40459" y="5610853"/>
            <a:ext cx="1288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MXT first Position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789571" y="5833853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MXT Photon </a:t>
            </a:r>
            <a:r>
              <a:rPr lang="fr-FR" sz="1200" dirty="0" err="1"/>
              <a:t>list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851960" y="6056853"/>
            <a:ext cx="129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VT attitude charts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861524" y="6344570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VT </a:t>
            </a:r>
            <a:r>
              <a:rPr lang="fr-FR" sz="1200" dirty="0" err="1" smtClean="0"/>
              <a:t>finding</a:t>
            </a:r>
            <a:r>
              <a:rPr lang="fr-FR" sz="1200" dirty="0" smtClean="0"/>
              <a:t> charts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41731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5418</TotalTime>
  <Words>1184</Words>
  <Application>Microsoft Office PowerPoint</Application>
  <PresentationFormat>Affichage à l'écran (4:3)</PresentationFormat>
  <Paragraphs>193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Avenir Next Medium</vt:lpstr>
      <vt:lpstr>Calibri</vt:lpstr>
      <vt:lpstr>Calibri Light</vt:lpstr>
      <vt:lpstr>Century Gothic</vt:lpstr>
      <vt:lpstr>Courier New</vt:lpstr>
      <vt:lpstr>Liberation Sans</vt:lpstr>
      <vt:lpstr>Thème Office</vt:lpstr>
      <vt:lpstr>The GRB observation sequence and associated VHF data flow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Cordier Bertrand</dc:creator>
  <cp:lastModifiedBy>Cordier Bertrand</cp:lastModifiedBy>
  <cp:revision>51</cp:revision>
  <dcterms:created xsi:type="dcterms:W3CDTF">2022-05-10T20:11:10Z</dcterms:created>
  <dcterms:modified xsi:type="dcterms:W3CDTF">2022-05-14T14:29:20Z</dcterms:modified>
</cp:coreProperties>
</file>