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19"/>
  </p:notesMasterIdLst>
  <p:handoutMasterIdLst>
    <p:handoutMasterId r:id="rId20"/>
  </p:handoutMasterIdLst>
  <p:sldIdLst>
    <p:sldId id="498" r:id="rId2"/>
    <p:sldId id="602" r:id="rId3"/>
    <p:sldId id="622" r:id="rId4"/>
    <p:sldId id="635" r:id="rId5"/>
    <p:sldId id="606" r:id="rId6"/>
    <p:sldId id="621" r:id="rId7"/>
    <p:sldId id="628" r:id="rId8"/>
    <p:sldId id="627" r:id="rId9"/>
    <p:sldId id="634" r:id="rId10"/>
    <p:sldId id="598" r:id="rId11"/>
    <p:sldId id="630" r:id="rId12"/>
    <p:sldId id="629" r:id="rId13"/>
    <p:sldId id="633" r:id="rId14"/>
    <p:sldId id="632" r:id="rId15"/>
    <p:sldId id="631" r:id="rId16"/>
    <p:sldId id="601" r:id="rId17"/>
    <p:sldId id="636" r:id="rId18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7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7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53" userDrawn="1">
          <p15:clr>
            <a:srgbClr val="A4A3A4"/>
          </p15:clr>
        </p15:guide>
        <p15:guide id="2" pos="17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AEAEA"/>
    <a:srgbClr val="F8A6CB"/>
    <a:srgbClr val="F0FAA4"/>
    <a:srgbClr val="000000"/>
    <a:srgbClr val="FF0000"/>
    <a:srgbClr val="4D4D4D"/>
    <a:srgbClr val="5F5F5F"/>
    <a:srgbClr val="000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97" autoAdjust="0"/>
    <p:restoredTop sz="89191" autoAdjust="0"/>
  </p:normalViewPr>
  <p:slideViewPr>
    <p:cSldViewPr snapToGrid="0">
      <p:cViewPr varScale="1">
        <p:scale>
          <a:sx n="96" d="100"/>
          <a:sy n="96" d="100"/>
        </p:scale>
        <p:origin x="-930" y="-96"/>
      </p:cViewPr>
      <p:guideLst>
        <p:guide orient="horz" pos="1253"/>
        <p:guide pos="17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048"/>
    </p:cViewPr>
  </p:sorterViewPr>
  <p:notesViewPr>
    <p:cSldViewPr snapToGrid="0">
      <p:cViewPr varScale="1">
        <p:scale>
          <a:sx n="57" d="100"/>
          <a:sy n="57" d="100"/>
        </p:scale>
        <p:origin x="-1218" y="-90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6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5" charset="0"/>
              </a:defRPr>
            </a:lvl1pPr>
          </a:lstStyle>
          <a:p>
            <a:pPr>
              <a:defRPr/>
            </a:pPr>
            <a:fld id="{046E7270-DBFD-8B44-B2C2-210C1AB44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3179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5" charset="0"/>
              </a:defRPr>
            </a:lvl1pPr>
          </a:lstStyle>
          <a:p>
            <a:pPr>
              <a:defRPr/>
            </a:pPr>
            <a:fld id="{B5BEB77D-48CE-BA4B-9FB3-6F2228E7C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3863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5" charset="0"/>
        <a:ea typeface="ＭＳ Ｐゴシック" pitchFamily="2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5" charset="0"/>
        <a:ea typeface="ＭＳ Ｐゴシック" pitchFamily="2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5" charset="0"/>
        <a:ea typeface="ＭＳ Ｐゴシック" pitchFamily="2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25" charset="0"/>
        <a:ea typeface="ＭＳ Ｐゴシック" pitchFamily="2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So, to have a sustainable software development and distribution for IGWN will be to have </a:t>
            </a:r>
            <a:r>
              <a:rPr lang="en-GB" dirty="0" err="1"/>
              <a:t>Conda</a:t>
            </a:r>
            <a:r>
              <a:rPr lang="en-GB" dirty="0"/>
              <a:t> environments hosted in CVMFS file system available at most Computing </a:t>
            </a:r>
            <a:r>
              <a:rPr lang="en-GB" dirty="0" err="1"/>
              <a:t>centers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But how does Virgo software fit into all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BEB77D-48CE-BA4B-9FB3-6F2228E7CE3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7433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185E-20FB-47C1-BC8A-810F955C1D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5892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BEB77D-48CE-BA4B-9FB3-6F2228E7CE3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900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BEB77D-48CE-BA4B-9FB3-6F2228E7CE3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008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9206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09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-30163"/>
            <a:ext cx="3048000" cy="62547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30163"/>
            <a:ext cx="8940800" cy="62547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0">
                <a:solidFill>
                  <a:schemeClr val="bg1"/>
                </a:solidFill>
                <a:latin typeface="Facebook Letter Faces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5167" y="738188"/>
            <a:ext cx="576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4167" y="738188"/>
            <a:ext cx="576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30163"/>
            <a:ext cx="12192000" cy="6397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5167" y="738188"/>
            <a:ext cx="1173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1981" name="Text Box 29"/>
          <p:cNvSpPr txBox="1">
            <a:spLocks noChangeArrowheads="1"/>
          </p:cNvSpPr>
          <p:nvPr/>
        </p:nvSpPr>
        <p:spPr bwMode="auto">
          <a:xfrm>
            <a:off x="3218329" y="6362701"/>
            <a:ext cx="89144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itchFamily="25" charset="0"/>
                <a:ea typeface="ＭＳ Ｐゴシック" pitchFamily="25" charset="-128"/>
                <a:cs typeface="ＭＳ Ｐゴシック" pitchFamily="25" charset="-128"/>
              </a:rPr>
              <a:t>	The common Gravitational Wave detectors distributed cyber infrastructure supporting low-latency alerts</a:t>
            </a:r>
          </a:p>
          <a:p>
            <a:pPr algn="r">
              <a:defRPr/>
            </a:pPr>
            <a:r>
              <a:rPr lang="en-US" sz="1200" dirty="0" smtClean="0"/>
              <a:t>F. </a:t>
            </a:r>
            <a:r>
              <a:rPr lang="en-US" sz="1200" dirty="0" err="1" smtClean="0"/>
              <a:t>Carbognani</a:t>
            </a:r>
            <a:r>
              <a:rPr lang="en-US" sz="1200" dirty="0" smtClean="0"/>
              <a:t>, Low-latency alerts &amp; Data analysis for MMA</a:t>
            </a:r>
            <a:r>
              <a:rPr lang="en-US" sz="1200" baseline="0" dirty="0" smtClean="0"/>
              <a:t> </a:t>
            </a:r>
            <a:r>
              <a:rPr lang="en-US" sz="1200" dirty="0" smtClean="0"/>
              <a:t>Workshop, 13</a:t>
            </a:r>
            <a:r>
              <a:rPr lang="en-US" sz="1200" baseline="0" dirty="0" smtClean="0"/>
              <a:t> </a:t>
            </a:r>
            <a:r>
              <a:rPr lang="en-US" sz="1200" dirty="0" smtClean="0"/>
              <a:t>January 2022 </a:t>
            </a:r>
            <a:fld id="{5AA01185-664B-6A48-ABA9-68011B280B66}" type="slidenum">
              <a:rPr lang="en-GB" altLang="ja-JP" sz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itchFamily="25" charset="0"/>
                <a:ea typeface="ＭＳ Ｐゴシック" pitchFamily="25" charset="-128"/>
                <a:cs typeface="ＭＳ Ｐゴシック" pitchFamily="25" charset="-128"/>
              </a:rPr>
              <a:pPr algn="r">
                <a:defRPr/>
              </a:pPr>
              <a:t>‹#›</a:t>
            </a:fld>
            <a:r>
              <a:rPr lang="en-GB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merican Typewriter" pitchFamily="25" charset="0"/>
                <a:ea typeface="ＭＳ Ｐゴシック" pitchFamily="25" charset="-128"/>
                <a:cs typeface="ＭＳ Ｐゴシック" pitchFamily="25" charset="-128"/>
              </a:rPr>
              <a:t>/20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merican Typewriter" pitchFamily="25" charset="0"/>
            </a:endParaRPr>
          </a:p>
        </p:txBody>
      </p:sp>
      <p:pic>
        <p:nvPicPr>
          <p:cNvPr id="7" name="Picture 6" descr="LVKLogo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432380"/>
            <a:ext cx="544887" cy="4256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fade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0">
          <a:solidFill>
            <a:schemeClr val="accent3"/>
          </a:solidFill>
          <a:latin typeface="Facebook Letter Faces" pitchFamily="2" charset="0"/>
          <a:ea typeface="ＭＳ Ｐゴシック" pitchFamily="-107" charset="-128"/>
          <a:cs typeface="Facebook Letter Faces" pitchFamily="2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artoonist Kooky" pitchFamily="25" charset="0"/>
          <a:ea typeface="ＭＳ Ｐゴシック" pitchFamily="-107" charset="-128"/>
          <a:cs typeface="ＭＳ Ｐゴシック" pitchFamily="-107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artoonist Kooky" pitchFamily="25" charset="0"/>
          <a:ea typeface="ＭＳ Ｐゴシック" pitchFamily="-107" charset="-128"/>
          <a:cs typeface="ＭＳ Ｐゴシック" pitchFamily="-107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artoonist Kooky" pitchFamily="25" charset="0"/>
          <a:ea typeface="ＭＳ Ｐゴシック" pitchFamily="-107" charset="-128"/>
          <a:cs typeface="ＭＳ Ｐゴシック" pitchFamily="-107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artoonist Kooky" pitchFamily="25" charset="0"/>
          <a:ea typeface="ＭＳ Ｐゴシック" pitchFamily="-107" charset="-128"/>
          <a:cs typeface="ＭＳ Ｐゴシック" pitchFamily="-107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artoonist Kooky" pitchFamily="25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artoonist Kooky" pitchFamily="25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artoonist Kooky" pitchFamily="25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artoonist Kooky" pitchFamily="2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SzPct val="65000"/>
        <a:buFont typeface="Zapf Dingbats" pitchFamily="-107" charset="2"/>
        <a:buChar char="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SzPct val="45000"/>
        <a:buFont typeface="Zapf Dingbats" pitchFamily="-107" charset="2"/>
        <a:buChar char=""/>
        <a:defRPr sz="2400">
          <a:solidFill>
            <a:srgbClr val="000080"/>
          </a:solidFill>
          <a:latin typeface="+mn-lt"/>
          <a:ea typeface="ＭＳ Ｐゴシック" pitchFamily="2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30000"/>
        <a:buChar char="•"/>
        <a:defRPr sz="1600">
          <a:solidFill>
            <a:schemeClr val="tx1"/>
          </a:solidFill>
          <a:latin typeface="+mn-lt"/>
          <a:ea typeface="ＭＳ Ｐゴシック" pitchFamily="2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48" y="5569872"/>
            <a:ext cx="12192000" cy="1110627"/>
          </a:xfrm>
        </p:spPr>
        <p:txBody>
          <a:bodyPr/>
          <a:lstStyle/>
          <a:p>
            <a:r>
              <a:rPr lang="en-US" sz="2400" b="1" dirty="0" smtClean="0"/>
              <a:t>Franco </a:t>
            </a:r>
            <a:r>
              <a:rPr lang="en-US" sz="2400" b="1" dirty="0" err="1" smtClean="0"/>
              <a:t>Carbognani</a:t>
            </a:r>
            <a:r>
              <a:rPr lang="en-US" sz="2400" dirty="0" smtClean="0"/>
              <a:t> </a:t>
            </a:r>
            <a:r>
              <a:rPr lang="en-US" sz="2400" b="1" dirty="0" smtClean="0"/>
              <a:t>– EGO</a:t>
            </a:r>
            <a:endParaRPr lang="en-US" sz="2400" dirty="0" smtClean="0"/>
          </a:p>
          <a:p>
            <a:r>
              <a:rPr lang="en-US" sz="2400" dirty="0" smtClean="0"/>
              <a:t> on behalf of the LIGO, Virgo </a:t>
            </a:r>
            <a:r>
              <a:rPr lang="en-US" sz="2400" smtClean="0"/>
              <a:t>and KAGRA collaborations </a:t>
            </a:r>
            <a:endParaRPr lang="en-US" sz="2400" b="1" dirty="0" smtClean="0"/>
          </a:p>
          <a:p>
            <a:r>
              <a:rPr lang="en-US" sz="2400" b="1" dirty="0" smtClean="0"/>
              <a:t> Low-latency alerts &amp; Data analysis for MMA Workshop | 13 Jan 2022</a:t>
            </a:r>
            <a:endParaRPr lang="en-US" sz="2400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87F1B67A-ADD5-7B40-B457-81C1C96A7461}"/>
              </a:ext>
            </a:extLst>
          </p:cNvPr>
          <p:cNvSpPr/>
          <p:nvPr/>
        </p:nvSpPr>
        <p:spPr>
          <a:xfrm rot="734209">
            <a:off x="5468963" y="948978"/>
            <a:ext cx="3925946" cy="2280314"/>
          </a:xfrm>
          <a:prstGeom prst="cloud">
            <a:avLst/>
          </a:prstGeom>
          <a:solidFill>
            <a:schemeClr val="bg1">
              <a:lumMod val="75000"/>
            </a:schemeClr>
          </a:solidFill>
          <a:ln w="85725" cap="rnd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8098E5A6-AEAE-CB48-91A8-378383316EE3}"/>
              </a:ext>
            </a:extLst>
          </p:cNvPr>
          <p:cNvSpPr/>
          <p:nvPr/>
        </p:nvSpPr>
        <p:spPr>
          <a:xfrm rot="11308744">
            <a:off x="2466666" y="152926"/>
            <a:ext cx="4126200" cy="2469024"/>
          </a:xfrm>
          <a:prstGeom prst="cloud">
            <a:avLst/>
          </a:prstGeom>
          <a:solidFill>
            <a:schemeClr val="bg1">
              <a:lumMod val="50000"/>
            </a:schemeClr>
          </a:solidFill>
          <a:ln w="85725" cap="rnd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11712D60-4B45-834F-BE3F-E6126CA704F0}"/>
              </a:ext>
            </a:extLst>
          </p:cNvPr>
          <p:cNvSpPr/>
          <p:nvPr/>
        </p:nvSpPr>
        <p:spPr>
          <a:xfrm rot="431748">
            <a:off x="3172901" y="340277"/>
            <a:ext cx="5627728" cy="3095382"/>
          </a:xfrm>
          <a:prstGeom prst="cloud">
            <a:avLst/>
          </a:prstGeom>
          <a:solidFill>
            <a:schemeClr val="bg1"/>
          </a:solidFill>
          <a:ln w="85725" cap="rnd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n w="76200" cmpd="sng">
                <a:solidFill>
                  <a:srgbClr val="FFFFFF"/>
                </a:solidFill>
              </a:ln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0" y="3550704"/>
            <a:ext cx="12191999" cy="19763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Cartoonist Kooky" pitchFamily="25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Cartoonist Kooky" pitchFamily="25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Cartoonist Kooky" pitchFamily="25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Cartoonist Kooky" pitchFamily="25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Cartoonist Kooky" pitchFamily="25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Cartoonist Kooky" pitchFamily="25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Cartoonist Kooky" pitchFamily="25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Cartoonist Kooky" pitchFamily="25" charset="0"/>
              </a:defRPr>
            </a:lvl9pPr>
          </a:lstStyle>
          <a:p>
            <a:pPr algn="ctr"/>
            <a:r>
              <a:rPr lang="en-US" sz="3600" b="0" dirty="0" smtClean="0">
                <a:solidFill>
                  <a:schemeClr val="accent3"/>
                </a:solidFill>
                <a:latin typeface="Facebook Letter Faces" pitchFamily="2" charset="0"/>
              </a:rPr>
              <a:t>The common Gravitational Wave detectors distributed cyber infrastructure supporting low-latency alerts</a:t>
            </a:r>
            <a:endParaRPr lang="en-US" sz="6600" b="0" dirty="0">
              <a:solidFill>
                <a:schemeClr val="accent3"/>
              </a:solidFill>
              <a:latin typeface="Facebook Letter Faces" pitchFamily="2" charset="0"/>
            </a:endParaRPr>
          </a:p>
        </p:txBody>
      </p:sp>
      <p:pic>
        <p:nvPicPr>
          <p:cNvPr id="9" name="Picture 8" descr="LVK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917" y="819763"/>
            <a:ext cx="2603929" cy="20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1440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Low-latency data distribution: Kafka 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673100"/>
            <a:ext cx="12192000" cy="6410325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800" dirty="0" smtClean="0"/>
              <a:t>Kafka is a modern high throughput stream processing software</a:t>
            </a:r>
          </a:p>
          <a:p>
            <a:pPr lvl="1">
              <a:spcBef>
                <a:spcPts val="800"/>
              </a:spcBef>
            </a:pPr>
            <a:r>
              <a:rPr lang="en-US" dirty="0" smtClean="0"/>
              <a:t>Built in redundancy </a:t>
            </a:r>
          </a:p>
          <a:p>
            <a:pPr lvl="2">
              <a:spcBef>
                <a:spcPts val="800"/>
              </a:spcBef>
            </a:pPr>
            <a:r>
              <a:rPr lang="en-US" sz="2000" dirty="0" smtClean="0"/>
              <a:t>Can survive if stream stops or Kafka broker goes down</a:t>
            </a:r>
          </a:p>
          <a:p>
            <a:pPr lvl="2">
              <a:spcBef>
                <a:spcPts val="800"/>
              </a:spcBef>
            </a:pPr>
            <a:r>
              <a:rPr lang="en-US" sz="2000" dirty="0" smtClean="0"/>
              <a:t>Replication so no data loss from downed</a:t>
            </a:r>
          </a:p>
          <a:p>
            <a:pPr lvl="1">
              <a:spcBef>
                <a:spcPts val="800"/>
              </a:spcBef>
            </a:pPr>
            <a:r>
              <a:rPr lang="en-US" dirty="0" smtClean="0"/>
              <a:t>Highly scalable and reconfigurable</a:t>
            </a:r>
          </a:p>
          <a:p>
            <a:pPr lvl="2">
              <a:spcBef>
                <a:spcPts val="800"/>
              </a:spcBef>
            </a:pPr>
            <a:r>
              <a:rPr lang="en-US" sz="2000" dirty="0" smtClean="0"/>
              <a:t>Can easily add additional observatories data (KAGRA being added)</a:t>
            </a:r>
          </a:p>
          <a:p>
            <a:pPr lvl="1">
              <a:spcBef>
                <a:spcPts val="800"/>
              </a:spcBef>
            </a:pPr>
            <a:r>
              <a:rPr lang="en-US" sz="3200" dirty="0" smtClean="0"/>
              <a:t> </a:t>
            </a:r>
            <a:r>
              <a:rPr lang="en-US" dirty="0" smtClean="0"/>
              <a:t>Tests well in progress in Virgo (comparing respect to former solution: Cm)</a:t>
            </a:r>
            <a:endParaRPr lang="en-US" sz="4400" dirty="0"/>
          </a:p>
          <a:p>
            <a:pPr>
              <a:spcBef>
                <a:spcPts val="800"/>
              </a:spcBef>
            </a:pP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7D6478-ACAE-47B6-9F78-9975D387E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040" y="4016041"/>
            <a:ext cx="6926629" cy="2159565"/>
          </a:xfrm>
          <a:prstGeom prst="rect">
            <a:avLst/>
          </a:prstGeom>
        </p:spPr>
      </p:pic>
      <p:pic>
        <p:nvPicPr>
          <p:cNvPr id="11" name="Content Placeholder 4" descr="Chart&#10;&#10;Description automatically generated">
            <a:extLst>
              <a:ext uri="{FF2B5EF4-FFF2-40B4-BE49-F238E27FC236}">
                <a16:creationId xmlns:a16="http://schemas.microsoft.com/office/drawing/2014/main" xmlns="" id="{F70D2A28-490A-45E6-8D51-AE2A6D551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23858"/>
            <a:ext cx="5002060" cy="25010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91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B76C235F-4DF6-4E24-9981-816637379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0814" y="3163794"/>
            <a:ext cx="627201" cy="734430"/>
          </a:xfrm>
        </p:spPr>
        <p:txBody>
          <a:bodyPr/>
          <a:lstStyle/>
          <a:p>
            <a:pPr marL="0" indent="0">
              <a:buNone/>
            </a:pPr>
            <a:r>
              <a:rPr lang="en-GB" sz="4400" b="1" dirty="0"/>
              <a:t>+</a:t>
            </a:r>
            <a:endParaRPr lang="en-US" sz="44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6F47759-FEF6-42CC-BB1C-2DABD8760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Running Environment: IGWN Conda</a:t>
            </a: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FD5A69C-5AB6-4007-908B-60BC774DA180}"/>
              </a:ext>
            </a:extLst>
          </p:cNvPr>
          <p:cNvSpPr/>
          <p:nvPr/>
        </p:nvSpPr>
        <p:spPr>
          <a:xfrm>
            <a:off x="9111916" y="3157523"/>
            <a:ext cx="3080084" cy="734429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chemeClr val="tx1"/>
                </a:solidFill>
              </a:rPr>
              <a:t>Conda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97E2B87-B9F4-4BEE-A5AE-769198C4D8EC}"/>
              </a:ext>
            </a:extLst>
          </p:cNvPr>
          <p:cNvSpPr/>
          <p:nvPr/>
        </p:nvSpPr>
        <p:spPr>
          <a:xfrm>
            <a:off x="5615600" y="3170066"/>
            <a:ext cx="3080084" cy="734429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CVMFS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417DF513-8B12-4AE9-802C-D0D7C328485B}"/>
              </a:ext>
            </a:extLst>
          </p:cNvPr>
          <p:cNvSpPr txBox="1">
            <a:spLocks/>
          </p:cNvSpPr>
          <p:nvPr/>
        </p:nvSpPr>
        <p:spPr bwMode="auto">
          <a:xfrm>
            <a:off x="4961188" y="3157522"/>
            <a:ext cx="627201" cy="73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SzPct val="65000"/>
              <a:buFont typeface="Zapf Dingbats" pitchFamily="-107" charset="2"/>
              <a:buChar char=""/>
              <a:defRPr sz="320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SzPct val="45000"/>
              <a:buFont typeface="Zapf Dingbats" pitchFamily="-107" charset="2"/>
              <a:buChar char=""/>
              <a:defRPr sz="2400">
                <a:solidFill>
                  <a:srgbClr val="000080"/>
                </a:solidFill>
                <a:latin typeface="+mn-lt"/>
                <a:ea typeface="ＭＳ Ｐゴシック" pitchFamily="2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3000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9pPr>
          </a:lstStyle>
          <a:p>
            <a:pPr marL="0" indent="0">
              <a:buFont typeface="Zapf Dingbats" pitchFamily="-107" charset="2"/>
              <a:buNone/>
            </a:pPr>
            <a:r>
              <a:rPr lang="en-GB" sz="4400" b="1" kern="0" dirty="0"/>
              <a:t>=</a:t>
            </a:r>
            <a:endParaRPr lang="en-US" sz="4400" b="1" kern="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151D325-38A6-4AE8-B963-316356C2F1D4}"/>
              </a:ext>
            </a:extLst>
          </p:cNvPr>
          <p:cNvSpPr/>
          <p:nvPr/>
        </p:nvSpPr>
        <p:spPr>
          <a:xfrm>
            <a:off x="0" y="2369093"/>
            <a:ext cx="4901415" cy="2119814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Sustainable software development and distribution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E73B64-B265-441E-A521-68E677BCC09A}"/>
              </a:ext>
            </a:extLst>
          </p:cNvPr>
          <p:cNvSpPr txBox="1"/>
          <p:nvPr/>
        </p:nvSpPr>
        <p:spPr>
          <a:xfrm>
            <a:off x="5390147" y="4066673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+mn-lt"/>
              </a:rPr>
              <a:t>Conda</a:t>
            </a:r>
            <a:r>
              <a:rPr lang="en-GB" sz="3200" b="1" dirty="0">
                <a:latin typeface="+mn-lt"/>
              </a:rPr>
              <a:t> environments hosted</a:t>
            </a:r>
          </a:p>
          <a:p>
            <a:pPr algn="ctr"/>
            <a:r>
              <a:rPr lang="en-GB" sz="3200" b="1" dirty="0">
                <a:latin typeface="+mn-lt"/>
              </a:rPr>
              <a:t>in CVMFS file system available </a:t>
            </a:r>
            <a:r>
              <a:rPr lang="en-GB" sz="3200" b="1" dirty="0" smtClean="0">
                <a:latin typeface="+mn-lt"/>
              </a:rPr>
              <a:t>at all IGWN sites and CC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689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Running Environment: IGWN Conda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5167" y="783504"/>
            <a:ext cx="11734800" cy="5486400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</a:pPr>
            <a:r>
              <a:rPr lang="en-US" sz="2800" dirty="0" smtClean="0"/>
              <a:t>IGWN Conda Distribution provides pre-built, automatically-distributed environments of approved software</a:t>
            </a:r>
          </a:p>
          <a:p>
            <a:pPr marL="514350" indent="-514350">
              <a:spcBef>
                <a:spcPts val="600"/>
              </a:spcBef>
            </a:pPr>
            <a:r>
              <a:rPr lang="en-US" sz="2800" dirty="0" smtClean="0"/>
              <a:t>available via CVMFS on any machine (no authentication required)</a:t>
            </a:r>
          </a:p>
          <a:p>
            <a:pPr marL="514350" indent="-514350">
              <a:spcBef>
                <a:spcPts val="600"/>
              </a:spcBef>
            </a:pPr>
            <a:r>
              <a:rPr lang="en-US" sz="2800" dirty="0" smtClean="0"/>
              <a:t>can be replicated on any workstation</a:t>
            </a:r>
          </a:p>
          <a:p>
            <a:pPr marL="514350" indent="-514350">
              <a:spcBef>
                <a:spcPts val="600"/>
              </a:spcBef>
            </a:pPr>
            <a:r>
              <a:rPr lang="en-US" sz="2800" dirty="0" smtClean="0"/>
              <a:t>OS-independent</a:t>
            </a:r>
          </a:p>
          <a:p>
            <a:pPr marL="514350" indent="-514350">
              <a:spcBef>
                <a:spcPts val="600"/>
              </a:spcBef>
            </a:pPr>
            <a:r>
              <a:rPr lang="en-US" sz="2800" dirty="0" smtClean="0"/>
              <a:t>Leverage on </a:t>
            </a:r>
            <a:r>
              <a:rPr lang="en-US" sz="2800" dirty="0" err="1" smtClean="0"/>
              <a:t>CMake</a:t>
            </a:r>
            <a:r>
              <a:rPr lang="en-US" sz="2800" dirty="0" smtClean="0"/>
              <a:t>/Meson for software build</a:t>
            </a:r>
          </a:p>
          <a:p>
            <a:pPr marL="514350" indent="-514350">
              <a:spcBef>
                <a:spcPts val="600"/>
              </a:spcBef>
            </a:pPr>
            <a:r>
              <a:rPr lang="en-US" sz="2800" dirty="0" smtClean="0"/>
              <a:t>Provide a very effective solution for </a:t>
            </a:r>
            <a:r>
              <a:rPr lang="en-US" sz="2800" dirty="0" err="1" smtClean="0"/>
              <a:t>unmaintainable</a:t>
            </a:r>
            <a:r>
              <a:rPr lang="en-US" sz="2800" dirty="0" smtClean="0"/>
              <a:t> number of custom software builds</a:t>
            </a:r>
          </a:p>
          <a:p>
            <a:pPr marL="514350" indent="-514350">
              <a:spcBef>
                <a:spcPts val="600"/>
              </a:spcBef>
            </a:pPr>
            <a:r>
              <a:rPr lang="en-US" sz="2800" dirty="0" smtClean="0"/>
              <a:t>On large part of IGWN sites (including </a:t>
            </a:r>
            <a:r>
              <a:rPr lang="en-US" sz="2800" dirty="0" err="1" smtClean="0"/>
              <a:t>Cascina</a:t>
            </a:r>
            <a:r>
              <a:rPr lang="en-US" sz="2800" dirty="0" smtClean="0"/>
              <a:t>) the IGWN environment can be activated manually or by default at user login</a:t>
            </a:r>
          </a:p>
          <a:p>
            <a:pPr marL="514350" indent="-514350">
              <a:spcBef>
                <a:spcPts val="600"/>
              </a:spcBef>
            </a:pPr>
            <a:endParaRPr lang="en-US" sz="28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514350" indent="-514350">
              <a:spcBef>
                <a:spcPts val="0"/>
              </a:spcBef>
            </a:pPr>
            <a:endParaRPr lang="en-US" sz="2400" dirty="0"/>
          </a:p>
          <a:p>
            <a:pPr marL="514350" indent="-514350">
              <a:spcBef>
                <a:spcPts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635332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1FA46D-250A-467B-B0C2-A59664D52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Software deployment into </a:t>
            </a:r>
            <a:r>
              <a:rPr lang="en-GB" dirty="0"/>
              <a:t>IGWN Conda Distribution </a:t>
            </a: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D990B09A-B5EC-40D4-A3DE-A6A3430ADA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01"/>
          <a:stretch/>
        </p:blipFill>
        <p:spPr>
          <a:xfrm>
            <a:off x="4199138" y="570210"/>
            <a:ext cx="3265963" cy="6287790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xmlns="" id="{AEAC3D80-A7B5-4383-9889-EBEC640A5986}"/>
              </a:ext>
            </a:extLst>
          </p:cNvPr>
          <p:cNvSpPr/>
          <p:nvPr/>
        </p:nvSpPr>
        <p:spPr>
          <a:xfrm>
            <a:off x="3817398" y="949911"/>
            <a:ext cx="506027" cy="1402672"/>
          </a:xfrm>
          <a:prstGeom prst="leftBrace">
            <a:avLst>
              <a:gd name="adj1" fmla="val 66111"/>
              <a:gd name="adj2" fmla="val 50549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9ACA43-057B-4C32-A36E-2C4160D329E4}"/>
              </a:ext>
            </a:extLst>
          </p:cNvPr>
          <p:cNvSpPr txBox="1"/>
          <p:nvPr/>
        </p:nvSpPr>
        <p:spPr>
          <a:xfrm>
            <a:off x="596645" y="1095401"/>
            <a:ext cx="3265963" cy="17543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</a:rPr>
              <a:t>Includes:</a:t>
            </a:r>
            <a:endParaRPr lang="en-US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Packag</a:t>
            </a:r>
            <a:r>
              <a:rPr lang="en-US" b="1" dirty="0"/>
              <a:t>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Testing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b="1" dirty="0"/>
              <a:t>Scientific review (with the package developer)</a:t>
            </a:r>
            <a:endParaRPr lang="en-US" b="1" dirty="0">
              <a:latin typeface="+mn-lt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E4694E55-DCA2-4060-BF30-910ABD1152BC}"/>
              </a:ext>
            </a:extLst>
          </p:cNvPr>
          <p:cNvSpPr/>
          <p:nvPr/>
        </p:nvSpPr>
        <p:spPr>
          <a:xfrm>
            <a:off x="7380169" y="4738255"/>
            <a:ext cx="646231" cy="1422400"/>
          </a:xfrm>
          <a:prstGeom prst="rightBrace">
            <a:avLst>
              <a:gd name="adj1" fmla="val 38100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0A1FE0-917C-4CC8-B3DB-42ACF841BCC4}"/>
              </a:ext>
            </a:extLst>
          </p:cNvPr>
          <p:cNvSpPr txBox="1"/>
          <p:nvPr/>
        </p:nvSpPr>
        <p:spPr>
          <a:xfrm>
            <a:off x="8026400" y="4748383"/>
            <a:ext cx="3355406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This stage is done by a</a:t>
            </a:r>
          </a:p>
          <a:p>
            <a:r>
              <a:rPr lang="en-US" b="1" dirty="0"/>
              <a:t>Run coordinator</a:t>
            </a:r>
            <a:endParaRPr lang="en-US" b="1" dirty="0">
              <a:latin typeface="+mn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ED17C890-2B56-427A-AC7F-0F05DC91BEBB}"/>
              </a:ext>
            </a:extLst>
          </p:cNvPr>
          <p:cNvCxnSpPr/>
          <p:nvPr/>
        </p:nvCxnSpPr>
        <p:spPr>
          <a:xfrm>
            <a:off x="3737743" y="5025005"/>
            <a:ext cx="7245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4275E2-046F-4571-8405-397CEB71A58B}"/>
              </a:ext>
            </a:extLst>
          </p:cNvPr>
          <p:cNvSpPr txBox="1"/>
          <p:nvPr/>
        </p:nvSpPr>
        <p:spPr>
          <a:xfrm>
            <a:off x="0" y="4572292"/>
            <a:ext cx="3737743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n-lt"/>
              </a:rPr>
              <a:t>Very rarely happens.</a:t>
            </a:r>
          </a:p>
          <a:p>
            <a:r>
              <a:rPr lang="en-US" b="1" dirty="0"/>
              <a:t>Typically, only done if</a:t>
            </a:r>
          </a:p>
          <a:p>
            <a:r>
              <a:rPr lang="en-US" b="1" dirty="0"/>
              <a:t>the person requesting the</a:t>
            </a:r>
          </a:p>
          <a:p>
            <a:r>
              <a:rPr lang="en-US" b="1" dirty="0"/>
              <a:t>package no longer wants it</a:t>
            </a:r>
          </a:p>
          <a:p>
            <a:r>
              <a:rPr lang="en-US" b="1" dirty="0"/>
              <a:t>in the IGWN </a:t>
            </a:r>
            <a:r>
              <a:rPr lang="en-US" b="1" dirty="0" err="1"/>
              <a:t>Conda</a:t>
            </a:r>
            <a:r>
              <a:rPr lang="en-US" b="1" dirty="0"/>
              <a:t> Dist.</a:t>
            </a:r>
            <a:endParaRPr lang="en-US" b="1" dirty="0">
              <a:latin typeface="+mn-l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E551AAD7-36C0-9A43-AC1A-A1C3A4B57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2701" y="739036"/>
            <a:ext cx="4469299" cy="3081402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Software deployment is controlled via change control board (SCCB)</a:t>
            </a:r>
          </a:p>
          <a:p>
            <a:pPr>
              <a:buNone/>
            </a:pPr>
            <a:r>
              <a:rPr lang="en-US" sz="2400" dirty="0" smtClean="0"/>
              <a:t>Software must be approved by SCCB and the relevant scientific review committee before being used for production analysis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2696114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Preparing for O4: The O3 </a:t>
            </a:r>
            <a:r>
              <a:rPr lang="en-GB" dirty="0"/>
              <a:t>End-to-End Data Replay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621585"/>
            <a:ext cx="12192000" cy="5650123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400" dirty="0"/>
              <a:t>Scope, a truly </a:t>
            </a:r>
            <a:r>
              <a:rPr lang="en-US" sz="2400" b="1" dirty="0"/>
              <a:t>end-to-end</a:t>
            </a:r>
            <a:r>
              <a:rPr lang="en-US" sz="2400" dirty="0"/>
              <a:t> one</a:t>
            </a:r>
            <a:r>
              <a:rPr lang="en-US" dirty="0"/>
              <a:t>:</a:t>
            </a:r>
            <a:endParaRPr lang="en-US" sz="2400" dirty="0"/>
          </a:p>
          <a:p>
            <a:pPr marL="971550" lvl="1" indent="-514350">
              <a:spcBef>
                <a:spcPts val="800"/>
              </a:spcBef>
            </a:pPr>
            <a:r>
              <a:rPr lang="en-US" sz="2000" dirty="0"/>
              <a:t>Provide a reasonable representation of low-latency detector data in </a:t>
            </a:r>
            <a:r>
              <a:rPr lang="en-US" sz="2000" dirty="0" smtClean="0"/>
              <a:t>O4 (to be noted that interferometer data don’t grow with sensitivity, but only with the number of “technical” channels)</a:t>
            </a:r>
            <a:endParaRPr lang="en-US" sz="2000" dirty="0"/>
          </a:p>
          <a:p>
            <a:pPr marL="971550" lvl="1" indent="-514350">
              <a:spcBef>
                <a:spcPts val="800"/>
              </a:spcBef>
            </a:pPr>
            <a:r>
              <a:rPr lang="en-US" sz="2000" dirty="0"/>
              <a:t>Exercise the search pipeline’s ability for finding GWs as well as the mitigation of generating event candidates from terrestrial noise; for this, a stretch of data that generated a variety of Bursts, BNS, NSBH and BBH events as well as retractions is desired</a:t>
            </a:r>
          </a:p>
          <a:p>
            <a:pPr marL="971550" lvl="1" indent="-514350">
              <a:spcBef>
                <a:spcPts val="800"/>
              </a:spcBef>
            </a:pPr>
            <a:r>
              <a:rPr lang="en-US" sz="2000" dirty="0"/>
              <a:t>Exercise the calibration pipeline’s ability to provide calibrated h(t) in low latency</a:t>
            </a:r>
          </a:p>
          <a:p>
            <a:pPr marL="971550" lvl="1" indent="-514350">
              <a:spcBef>
                <a:spcPts val="800"/>
              </a:spcBef>
            </a:pPr>
            <a:r>
              <a:rPr lang="en-US" sz="2000" dirty="0"/>
              <a:t>Exercise low-latency </a:t>
            </a:r>
            <a:r>
              <a:rPr lang="en-US" sz="2000" dirty="0" err="1"/>
              <a:t>detchar</a:t>
            </a:r>
            <a:r>
              <a:rPr lang="en-US" sz="2000" dirty="0"/>
              <a:t> services and their ability to detect and/or mitigate non-stationary/non-Gaussian noise in h(t) using h(t) and/or auxiliary channel information</a:t>
            </a:r>
          </a:p>
          <a:p>
            <a:pPr marL="971550" lvl="1" indent="-514350">
              <a:spcBef>
                <a:spcPts val="800"/>
              </a:spcBef>
            </a:pPr>
            <a:r>
              <a:rPr lang="en-US" sz="2000" dirty="0"/>
              <a:t>Exercise the alert infrastructure’s capability in providing timely alerts and evaluate its full </a:t>
            </a:r>
            <a:r>
              <a:rPr lang="en-US" sz="2000" dirty="0" smtClean="0"/>
              <a:t>latency</a:t>
            </a:r>
          </a:p>
          <a:p>
            <a:pPr marL="971550" lvl="1" indent="-514350">
              <a:spcBef>
                <a:spcPts val="800"/>
              </a:spcBef>
            </a:pPr>
            <a:r>
              <a:rPr lang="en-US" sz="2000" dirty="0" smtClean="0"/>
              <a:t>This end-to-end setup will constitute  the main </a:t>
            </a:r>
            <a:r>
              <a:rPr lang="en-US" sz="2000" dirty="0" err="1" smtClean="0"/>
              <a:t>testbed</a:t>
            </a:r>
            <a:r>
              <a:rPr lang="en-US" sz="2000" dirty="0" smtClean="0"/>
              <a:t> for O4 on rapid alerts generation and in particular for the standardization of the low latency data distribution using KAFKA</a:t>
            </a:r>
          </a:p>
        </p:txBody>
      </p:sp>
    </p:spTree>
    <p:extLst>
      <p:ext uri="{BB962C8B-B14F-4D97-AF65-F5344CB8AC3E}">
        <p14:creationId xmlns:p14="http://schemas.microsoft.com/office/powerpoint/2010/main" xmlns="" val="37391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E2E Stage </a:t>
            </a:r>
            <a:r>
              <a:rPr lang="en-GB" dirty="0"/>
              <a:t>2 @ EGO + </a:t>
            </a:r>
            <a:r>
              <a:rPr lang="en-GB" dirty="0" smtClean="0"/>
              <a:t>CNAF+ Louvain </a:t>
            </a:r>
            <a:endParaRPr lang="en-GB" dirty="0"/>
          </a:p>
        </p:txBody>
      </p:sp>
      <p:sp>
        <p:nvSpPr>
          <p:cNvPr id="48" name="ZoneTexte 3">
            <a:extLst>
              <a:ext uri="{FF2B5EF4-FFF2-40B4-BE49-F238E27FC236}">
                <a16:creationId xmlns:a16="http://schemas.microsoft.com/office/drawing/2014/main" xmlns="" id="{3AFFDE9E-9767-4AA2-876C-44E454CDFA49}"/>
              </a:ext>
            </a:extLst>
          </p:cNvPr>
          <p:cNvSpPr txBox="1"/>
          <p:nvPr/>
        </p:nvSpPr>
        <p:spPr>
          <a:xfrm>
            <a:off x="129094" y="4001419"/>
            <a:ext cx="1304851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Archived</a:t>
            </a:r>
          </a:p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raw data</a:t>
            </a:r>
          </a:p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(subset of)</a:t>
            </a:r>
          </a:p>
        </p:txBody>
      </p:sp>
      <p:sp>
        <p:nvSpPr>
          <p:cNvPr id="55" name="ZoneTexte 4">
            <a:extLst>
              <a:ext uri="{FF2B5EF4-FFF2-40B4-BE49-F238E27FC236}">
                <a16:creationId xmlns:a16="http://schemas.microsoft.com/office/drawing/2014/main" xmlns="" id="{34CB81EA-5C1F-46FC-9D44-60401A374B43}"/>
              </a:ext>
            </a:extLst>
          </p:cNvPr>
          <p:cNvSpPr txBox="1"/>
          <p:nvPr/>
        </p:nvSpPr>
        <p:spPr>
          <a:xfrm>
            <a:off x="1778062" y="3719250"/>
            <a:ext cx="1576072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« Low-latency »</a:t>
            </a:r>
          </a:p>
          <a:p>
            <a:pPr algn="ctr"/>
            <a:r>
              <a:rPr lang="fr-FR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frames (1 s)</a:t>
            </a:r>
          </a:p>
        </p:txBody>
      </p:sp>
      <p:sp>
        <p:nvSpPr>
          <p:cNvPr id="56" name="ZoneTexte 6">
            <a:extLst>
              <a:ext uri="{FF2B5EF4-FFF2-40B4-BE49-F238E27FC236}">
                <a16:creationId xmlns:a16="http://schemas.microsoft.com/office/drawing/2014/main" xmlns="" id="{87C7FBEF-5559-4C7E-BB8B-A6B97F6DA103}"/>
              </a:ext>
            </a:extLst>
          </p:cNvPr>
          <p:cNvSpPr txBox="1"/>
          <p:nvPr/>
        </p:nvSpPr>
        <p:spPr>
          <a:xfrm>
            <a:off x="3982719" y="3719250"/>
            <a:ext cx="1507144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New » h(t)</a:t>
            </a:r>
          </a:p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online DQ</a:t>
            </a:r>
          </a:p>
        </p:txBody>
      </p:sp>
      <p:cxnSp>
        <p:nvCxnSpPr>
          <p:cNvPr id="57" name="Connecteur droit avec flèche 8">
            <a:extLst>
              <a:ext uri="{FF2B5EF4-FFF2-40B4-BE49-F238E27FC236}">
                <a16:creationId xmlns:a16="http://schemas.microsoft.com/office/drawing/2014/main" xmlns="" id="{284D814C-D5CF-4FFD-9F32-ED0401075F7F}"/>
              </a:ext>
            </a:extLst>
          </p:cNvPr>
          <p:cNvCxnSpPr>
            <a:stCxn id="48" idx="3"/>
            <a:endCxn id="55" idx="1"/>
          </p:cNvCxnSpPr>
          <p:nvPr/>
        </p:nvCxnSpPr>
        <p:spPr>
          <a:xfrm flipV="1">
            <a:off x="1433945" y="4011638"/>
            <a:ext cx="344117" cy="40528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10">
            <a:extLst>
              <a:ext uri="{FF2B5EF4-FFF2-40B4-BE49-F238E27FC236}">
                <a16:creationId xmlns:a16="http://schemas.microsoft.com/office/drawing/2014/main" xmlns="" id="{D05DE88F-C1BF-45C1-9A42-BA1ECA940164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3354134" y="4011638"/>
            <a:ext cx="637145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12">
            <a:extLst>
              <a:ext uri="{FF2B5EF4-FFF2-40B4-BE49-F238E27FC236}">
                <a16:creationId xmlns:a16="http://schemas.microsoft.com/office/drawing/2014/main" xmlns="" id="{87A69414-1086-47D1-9358-9C1774D328D0}"/>
              </a:ext>
            </a:extLst>
          </p:cNvPr>
          <p:cNvCxnSpPr>
            <a:cxnSpLocks/>
            <a:stCxn id="79" idx="0"/>
            <a:endCxn id="74" idx="1"/>
          </p:cNvCxnSpPr>
          <p:nvPr/>
        </p:nvCxnSpPr>
        <p:spPr>
          <a:xfrm rot="5400000" flipH="1" flipV="1">
            <a:off x="7067710" y="1127631"/>
            <a:ext cx="2438773" cy="2761224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ZoneTexte 13">
            <a:extLst>
              <a:ext uri="{FF2B5EF4-FFF2-40B4-BE49-F238E27FC236}">
                <a16:creationId xmlns:a16="http://schemas.microsoft.com/office/drawing/2014/main" xmlns="" id="{504DF104-C150-497F-8C7A-1C01C481DA81}"/>
              </a:ext>
            </a:extLst>
          </p:cNvPr>
          <p:cNvSpPr txBox="1"/>
          <p:nvPr/>
        </p:nvSpPr>
        <p:spPr>
          <a:xfrm>
            <a:off x="9667708" y="1119579"/>
            <a:ext cx="548547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</a:t>
            </a:r>
          </a:p>
        </p:txBody>
      </p:sp>
      <p:sp>
        <p:nvSpPr>
          <p:cNvPr id="75" name="ZoneTexte 15">
            <a:extLst>
              <a:ext uri="{FF2B5EF4-FFF2-40B4-BE49-F238E27FC236}">
                <a16:creationId xmlns:a16="http://schemas.microsoft.com/office/drawing/2014/main" xmlns="" id="{5CDDF62E-7C60-4C50-B262-63FC295BD0AC}"/>
              </a:ext>
            </a:extLst>
          </p:cNvPr>
          <p:cNvSpPr txBox="1"/>
          <p:nvPr/>
        </p:nvSpPr>
        <p:spPr>
          <a:xfrm rot="16200000">
            <a:off x="39883" y="2237248"/>
            <a:ext cx="3015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FdIO Server for data replay</a:t>
            </a:r>
          </a:p>
        </p:txBody>
      </p:sp>
      <p:sp>
        <p:nvSpPr>
          <p:cNvPr id="76" name="ZoneTexte 17">
            <a:extLst>
              <a:ext uri="{FF2B5EF4-FFF2-40B4-BE49-F238E27FC236}">
                <a16:creationId xmlns:a16="http://schemas.microsoft.com/office/drawing/2014/main" xmlns="" id="{EE8A987A-1C41-4ADB-B8B0-D8B58BC16E4C}"/>
              </a:ext>
            </a:extLst>
          </p:cNvPr>
          <p:cNvSpPr txBox="1"/>
          <p:nvPr/>
        </p:nvSpPr>
        <p:spPr>
          <a:xfrm rot="16200000">
            <a:off x="2000217" y="1964759"/>
            <a:ext cx="3307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VPM servers:</a:t>
            </a:r>
          </a:p>
          <a:p>
            <a:pPr algn="l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Hrec, Om_parameters_hoft, ...</a:t>
            </a:r>
          </a:p>
        </p:txBody>
      </p:sp>
      <p:sp>
        <p:nvSpPr>
          <p:cNvPr id="77" name="ZoneTexte 18">
            <a:extLst>
              <a:ext uri="{FF2B5EF4-FFF2-40B4-BE49-F238E27FC236}">
                <a16:creationId xmlns:a16="http://schemas.microsoft.com/office/drawing/2014/main" xmlns="" id="{EA0AEDAE-994A-4312-A407-25C8390446D7}"/>
              </a:ext>
            </a:extLst>
          </p:cNvPr>
          <p:cNvSpPr txBox="1"/>
          <p:nvPr/>
        </p:nvSpPr>
        <p:spPr>
          <a:xfrm rot="16200000">
            <a:off x="8026510" y="1731735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Kafka</a:t>
            </a:r>
          </a:p>
        </p:txBody>
      </p:sp>
      <p:cxnSp>
        <p:nvCxnSpPr>
          <p:cNvPr id="78" name="Connecteur droit avec flèche 20">
            <a:extLst>
              <a:ext uri="{FF2B5EF4-FFF2-40B4-BE49-F238E27FC236}">
                <a16:creationId xmlns:a16="http://schemas.microsoft.com/office/drawing/2014/main" xmlns="" id="{1FCE4C6A-D4BF-44DE-B7A6-86616042B384}"/>
              </a:ext>
            </a:extLst>
          </p:cNvPr>
          <p:cNvCxnSpPr>
            <a:cxnSpLocks/>
          </p:cNvCxnSpPr>
          <p:nvPr/>
        </p:nvCxnSpPr>
        <p:spPr>
          <a:xfrm>
            <a:off x="5489863" y="4011637"/>
            <a:ext cx="658074" cy="9097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ZoneTexte 21">
            <a:extLst>
              <a:ext uri="{FF2B5EF4-FFF2-40B4-BE49-F238E27FC236}">
                <a16:creationId xmlns:a16="http://schemas.microsoft.com/office/drawing/2014/main" xmlns="" id="{4F5AB6F1-B894-482A-B01D-7AB47AD292E7}"/>
              </a:ext>
            </a:extLst>
          </p:cNvPr>
          <p:cNvSpPr txBox="1"/>
          <p:nvPr/>
        </p:nvSpPr>
        <p:spPr>
          <a:xfrm>
            <a:off x="6118448" y="3727629"/>
            <a:ext cx="1576072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Low-latency »</a:t>
            </a:r>
          </a:p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frames (1 s)</a:t>
            </a:r>
          </a:p>
        </p:txBody>
      </p:sp>
      <p:cxnSp>
        <p:nvCxnSpPr>
          <p:cNvPr id="85" name="Connecteur droit avec flèche 12">
            <a:extLst>
              <a:ext uri="{FF2B5EF4-FFF2-40B4-BE49-F238E27FC236}">
                <a16:creationId xmlns:a16="http://schemas.microsoft.com/office/drawing/2014/main" xmlns="" id="{87A69414-1086-47D1-9358-9C1774D328D0}"/>
              </a:ext>
            </a:extLst>
          </p:cNvPr>
          <p:cNvCxnSpPr>
            <a:cxnSpLocks/>
            <a:stCxn id="79" idx="3"/>
            <a:endCxn id="87" idx="1"/>
          </p:cNvCxnSpPr>
          <p:nvPr/>
        </p:nvCxnSpPr>
        <p:spPr>
          <a:xfrm flipV="1">
            <a:off x="7694520" y="4003941"/>
            <a:ext cx="934906" cy="16076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ZoneTexte 3">
            <a:extLst>
              <a:ext uri="{FF2B5EF4-FFF2-40B4-BE49-F238E27FC236}">
                <a16:creationId xmlns:a16="http://schemas.microsoft.com/office/drawing/2014/main" xmlns="" id="{3AFFDE9E-9767-4AA2-876C-44E454CDFA49}"/>
              </a:ext>
            </a:extLst>
          </p:cNvPr>
          <p:cNvSpPr txBox="1"/>
          <p:nvPr/>
        </p:nvSpPr>
        <p:spPr>
          <a:xfrm>
            <a:off x="8629426" y="3465332"/>
            <a:ext cx="1099197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Latency Pipelines @ EGO</a:t>
            </a:r>
          </a:p>
        </p:txBody>
      </p:sp>
      <p:sp>
        <p:nvSpPr>
          <p:cNvPr id="91" name="ZoneTexte 3">
            <a:extLst>
              <a:ext uri="{FF2B5EF4-FFF2-40B4-BE49-F238E27FC236}">
                <a16:creationId xmlns:a16="http://schemas.microsoft.com/office/drawing/2014/main" xmlns="" id="{3AFFDE9E-9767-4AA2-876C-44E454CDFA49}"/>
              </a:ext>
            </a:extLst>
          </p:cNvPr>
          <p:cNvSpPr txBox="1"/>
          <p:nvPr/>
        </p:nvSpPr>
        <p:spPr>
          <a:xfrm>
            <a:off x="10395474" y="3714549"/>
            <a:ext cx="1099197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gracedb@ CNAF</a:t>
            </a:r>
          </a:p>
        </p:txBody>
      </p:sp>
      <p:cxnSp>
        <p:nvCxnSpPr>
          <p:cNvPr id="94" name="Connecteur droit avec flèche 12">
            <a:extLst>
              <a:ext uri="{FF2B5EF4-FFF2-40B4-BE49-F238E27FC236}">
                <a16:creationId xmlns:a16="http://schemas.microsoft.com/office/drawing/2014/main" xmlns="" id="{87A69414-1086-47D1-9358-9C1774D328D0}"/>
              </a:ext>
            </a:extLst>
          </p:cNvPr>
          <p:cNvCxnSpPr>
            <a:cxnSpLocks/>
            <a:stCxn id="87" idx="3"/>
            <a:endCxn id="91" idx="1"/>
          </p:cNvCxnSpPr>
          <p:nvPr/>
        </p:nvCxnSpPr>
        <p:spPr>
          <a:xfrm>
            <a:off x="9728623" y="4003941"/>
            <a:ext cx="666851" cy="2996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3">
            <a:extLst>
              <a:ext uri="{FF2B5EF4-FFF2-40B4-BE49-F238E27FC236}">
                <a16:creationId xmlns:a16="http://schemas.microsoft.com/office/drawing/2014/main" xmlns="" id="{3AFFDE9E-9767-4AA2-876C-44E454CDFA49}"/>
              </a:ext>
            </a:extLst>
          </p:cNvPr>
          <p:cNvSpPr txBox="1"/>
          <p:nvPr/>
        </p:nvSpPr>
        <p:spPr>
          <a:xfrm>
            <a:off x="8641976" y="4725770"/>
            <a:ext cx="1099197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DQR@ EGO</a:t>
            </a:r>
          </a:p>
        </p:txBody>
      </p:sp>
      <p:cxnSp>
        <p:nvCxnSpPr>
          <p:cNvPr id="27" name="Connecteur droit avec flèche 8">
            <a:extLst>
              <a:ext uri="{FF2B5EF4-FFF2-40B4-BE49-F238E27FC236}">
                <a16:creationId xmlns:a16="http://schemas.microsoft.com/office/drawing/2014/main" xmlns="" id="{284D814C-D5CF-4FFD-9F32-ED0401075F7F}"/>
              </a:ext>
            </a:extLst>
          </p:cNvPr>
          <p:cNvCxnSpPr>
            <a:stCxn id="48" idx="3"/>
            <a:endCxn id="22" idx="1"/>
          </p:cNvCxnSpPr>
          <p:nvPr/>
        </p:nvCxnSpPr>
        <p:spPr>
          <a:xfrm>
            <a:off x="1433945" y="4416918"/>
            <a:ext cx="7208031" cy="60124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3">
            <a:extLst>
              <a:ext uri="{FF2B5EF4-FFF2-40B4-BE49-F238E27FC236}">
                <a16:creationId xmlns:a16="http://schemas.microsoft.com/office/drawing/2014/main" xmlns="" id="{3AFFDE9E-9767-4AA2-876C-44E454CDFA49}"/>
              </a:ext>
            </a:extLst>
          </p:cNvPr>
          <p:cNvSpPr txBox="1"/>
          <p:nvPr/>
        </p:nvSpPr>
        <p:spPr>
          <a:xfrm>
            <a:off x="10397266" y="4727558"/>
            <a:ext cx="1099197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lvalert@ CNAF</a:t>
            </a:r>
          </a:p>
        </p:txBody>
      </p:sp>
      <p:cxnSp>
        <p:nvCxnSpPr>
          <p:cNvPr id="31" name="Connecteur droit avec flèche 12">
            <a:extLst>
              <a:ext uri="{FF2B5EF4-FFF2-40B4-BE49-F238E27FC236}">
                <a16:creationId xmlns:a16="http://schemas.microsoft.com/office/drawing/2014/main" xmlns="" id="{87A69414-1086-47D1-9358-9C1774D328D0}"/>
              </a:ext>
            </a:extLst>
          </p:cNvPr>
          <p:cNvCxnSpPr>
            <a:cxnSpLocks/>
            <a:stCxn id="30" idx="1"/>
            <a:endCxn id="22" idx="3"/>
          </p:cNvCxnSpPr>
          <p:nvPr/>
        </p:nvCxnSpPr>
        <p:spPr>
          <a:xfrm rot="10800000">
            <a:off x="9741174" y="5018158"/>
            <a:ext cx="656093" cy="178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12">
            <a:extLst>
              <a:ext uri="{FF2B5EF4-FFF2-40B4-BE49-F238E27FC236}">
                <a16:creationId xmlns:a16="http://schemas.microsoft.com/office/drawing/2014/main" xmlns="" id="{87A69414-1086-47D1-9358-9C1774D328D0}"/>
              </a:ext>
            </a:extLst>
          </p:cNvPr>
          <p:cNvCxnSpPr>
            <a:cxnSpLocks/>
            <a:stCxn id="91" idx="2"/>
            <a:endCxn id="30" idx="0"/>
          </p:cNvCxnSpPr>
          <p:nvPr/>
        </p:nvCxnSpPr>
        <p:spPr>
          <a:xfrm rot="16200000" flipH="1">
            <a:off x="10731852" y="4512545"/>
            <a:ext cx="428234" cy="1792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3">
            <a:extLst>
              <a:ext uri="{FF2B5EF4-FFF2-40B4-BE49-F238E27FC236}">
                <a16:creationId xmlns:a16="http://schemas.microsoft.com/office/drawing/2014/main" xmlns="" id="{3AFFDE9E-9767-4AA2-876C-44E454CDFA49}"/>
              </a:ext>
            </a:extLst>
          </p:cNvPr>
          <p:cNvSpPr txBox="1"/>
          <p:nvPr/>
        </p:nvSpPr>
        <p:spPr>
          <a:xfrm>
            <a:off x="10343097" y="2520289"/>
            <a:ext cx="1214065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gwcelery@ CNAF</a:t>
            </a:r>
          </a:p>
        </p:txBody>
      </p:sp>
      <p:cxnSp>
        <p:nvCxnSpPr>
          <p:cNvPr id="28" name="Connecteur droit avec flèche 12">
            <a:extLst>
              <a:ext uri="{FF2B5EF4-FFF2-40B4-BE49-F238E27FC236}">
                <a16:creationId xmlns:a16="http://schemas.microsoft.com/office/drawing/2014/main" xmlns="" id="{87A69414-1086-47D1-9358-9C1774D328D0}"/>
              </a:ext>
            </a:extLst>
          </p:cNvPr>
          <p:cNvCxnSpPr>
            <a:cxnSpLocks/>
            <a:stCxn id="26" idx="2"/>
            <a:endCxn id="91" idx="0"/>
          </p:cNvCxnSpPr>
          <p:nvPr/>
        </p:nvCxnSpPr>
        <p:spPr>
          <a:xfrm rot="5400000">
            <a:off x="10642860" y="3407278"/>
            <a:ext cx="609485" cy="5057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12">
            <a:extLst>
              <a:ext uri="{FF2B5EF4-FFF2-40B4-BE49-F238E27FC236}">
                <a16:creationId xmlns:a16="http://schemas.microsoft.com/office/drawing/2014/main" xmlns="" id="{87A69414-1086-47D1-9358-9C1774D328D0}"/>
              </a:ext>
            </a:extLst>
          </p:cNvPr>
          <p:cNvCxnSpPr>
            <a:cxnSpLocks/>
            <a:stCxn id="74" idx="2"/>
            <a:endCxn id="26" idx="0"/>
          </p:cNvCxnSpPr>
          <p:nvPr/>
        </p:nvCxnSpPr>
        <p:spPr>
          <a:xfrm rot="16200000" flipH="1">
            <a:off x="9914978" y="1485137"/>
            <a:ext cx="1062156" cy="100814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18">
            <a:extLst>
              <a:ext uri="{FF2B5EF4-FFF2-40B4-BE49-F238E27FC236}">
                <a16:creationId xmlns:a16="http://schemas.microsoft.com/office/drawing/2014/main" xmlns="" id="{EA0AEDAE-994A-4312-A407-25C8390446D7}"/>
              </a:ext>
            </a:extLst>
          </p:cNvPr>
          <p:cNvSpPr txBox="1"/>
          <p:nvPr/>
        </p:nvSpPr>
        <p:spPr>
          <a:xfrm>
            <a:off x="10146291" y="1401929"/>
            <a:ext cx="112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Kafka</a:t>
            </a:r>
          </a:p>
        </p:txBody>
      </p:sp>
      <p:cxnSp>
        <p:nvCxnSpPr>
          <p:cNvPr id="29" name="Connecteur droit avec flèche 12">
            <a:extLst>
              <a:ext uri="{FF2B5EF4-FFF2-40B4-BE49-F238E27FC236}">
                <a16:creationId xmlns:a16="http://schemas.microsoft.com/office/drawing/2014/main" xmlns="" id="{87A69414-1086-47D1-9358-9C1774D328D0}"/>
              </a:ext>
            </a:extLst>
          </p:cNvPr>
          <p:cNvCxnSpPr>
            <a:cxnSpLocks/>
            <a:stCxn id="79" idx="0"/>
            <a:endCxn id="26" idx="1"/>
          </p:cNvCxnSpPr>
          <p:nvPr/>
        </p:nvCxnSpPr>
        <p:spPr>
          <a:xfrm rot="5400000" flipH="1" flipV="1">
            <a:off x="8167314" y="1551847"/>
            <a:ext cx="914952" cy="343661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">
            <a:extLst>
              <a:ext uri="{FF2B5EF4-FFF2-40B4-BE49-F238E27FC236}">
                <a16:creationId xmlns:a16="http://schemas.microsoft.com/office/drawing/2014/main" xmlns="" id="{3AFFDE9E-9767-4AA2-876C-44E454CDFA49}"/>
              </a:ext>
            </a:extLst>
          </p:cNvPr>
          <p:cNvSpPr txBox="1"/>
          <p:nvPr/>
        </p:nvSpPr>
        <p:spPr>
          <a:xfrm>
            <a:off x="10343097" y="2520289"/>
            <a:ext cx="1214065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gwcelery@ CNAF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7908BF7-4E40-43CF-A4D6-C635D361DB85}"/>
              </a:ext>
            </a:extLst>
          </p:cNvPr>
          <p:cNvSpPr/>
          <p:nvPr/>
        </p:nvSpPr>
        <p:spPr>
          <a:xfrm>
            <a:off x="10229222" y="2354894"/>
            <a:ext cx="1511924" cy="32591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1585BD3-5054-417C-9528-873A9E6A81D3}"/>
              </a:ext>
            </a:extLst>
          </p:cNvPr>
          <p:cNvSpPr txBox="1"/>
          <p:nvPr/>
        </p:nvSpPr>
        <p:spPr>
          <a:xfrm>
            <a:off x="10197111" y="5787040"/>
            <a:ext cx="1495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</a:rPr>
              <a:t>Kubernetes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7" name="ZoneTexte 18">
            <a:extLst>
              <a:ext uri="{FF2B5EF4-FFF2-40B4-BE49-F238E27FC236}">
                <a16:creationId xmlns:a16="http://schemas.microsoft.com/office/drawing/2014/main" xmlns="" id="{EA0AEDAE-994A-4312-A407-25C8390446D7}"/>
              </a:ext>
            </a:extLst>
          </p:cNvPr>
          <p:cNvSpPr txBox="1"/>
          <p:nvPr/>
        </p:nvSpPr>
        <p:spPr>
          <a:xfrm rot="16200000">
            <a:off x="8806232" y="250082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Kafka</a:t>
            </a:r>
          </a:p>
        </p:txBody>
      </p:sp>
      <p:sp>
        <p:nvSpPr>
          <p:cNvPr id="40" name="ZoneTexte 21">
            <a:extLst>
              <a:ext uri="{FF2B5EF4-FFF2-40B4-BE49-F238E27FC236}">
                <a16:creationId xmlns:a16="http://schemas.microsoft.com/office/drawing/2014/main" xmlns="" id="{4F5AB6F1-B894-482A-B01D-7AB47AD292E7}"/>
              </a:ext>
            </a:extLst>
          </p:cNvPr>
          <p:cNvSpPr txBox="1"/>
          <p:nvPr/>
        </p:nvSpPr>
        <p:spPr>
          <a:xfrm>
            <a:off x="4718782" y="2487163"/>
            <a:ext cx="2298514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Aggregated h(t) (2000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</a:t>
            </a:r>
          </a:p>
        </p:txBody>
      </p:sp>
      <p:cxnSp>
        <p:nvCxnSpPr>
          <p:cNvPr id="44" name="Straight Arrow Connector 43"/>
          <p:cNvCxnSpPr>
            <a:stCxn id="79" idx="0"/>
            <a:endCxn id="40" idx="2"/>
          </p:cNvCxnSpPr>
          <p:nvPr/>
        </p:nvCxnSpPr>
        <p:spPr>
          <a:xfrm rot="16200000" flipV="1">
            <a:off x="5936306" y="2757450"/>
            <a:ext cx="901912" cy="1038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ZoneTexte 15">
            <a:extLst>
              <a:ext uri="{FF2B5EF4-FFF2-40B4-BE49-F238E27FC236}">
                <a16:creationId xmlns:a16="http://schemas.microsoft.com/office/drawing/2014/main" xmlns="" id="{5CDDF62E-7C60-4C50-B262-63FC295BD0AC}"/>
              </a:ext>
            </a:extLst>
          </p:cNvPr>
          <p:cNvSpPr txBox="1"/>
          <p:nvPr/>
        </p:nvSpPr>
        <p:spPr>
          <a:xfrm>
            <a:off x="4466572" y="3123294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aggregation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ZoneTexte 3">
            <a:extLst>
              <a:ext uri="{FF2B5EF4-FFF2-40B4-BE49-F238E27FC236}">
                <a16:creationId xmlns:a16="http://schemas.microsoft.com/office/drawing/2014/main" xmlns="" id="{3AFFDE9E-9767-4AA2-876C-44E454CDFA49}"/>
              </a:ext>
            </a:extLst>
          </p:cNvPr>
          <p:cNvSpPr txBox="1"/>
          <p:nvPr/>
        </p:nvSpPr>
        <p:spPr>
          <a:xfrm>
            <a:off x="5253644" y="822624"/>
            <a:ext cx="1214065" cy="107721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StashCacheorigin / CVMFS@ Louvain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Arrow Connector 50"/>
          <p:cNvCxnSpPr>
            <a:stCxn id="40" idx="0"/>
            <a:endCxn id="49" idx="2"/>
          </p:cNvCxnSpPr>
          <p:nvPr/>
        </p:nvCxnSpPr>
        <p:spPr>
          <a:xfrm rot="16200000" flipV="1">
            <a:off x="5570698" y="2189822"/>
            <a:ext cx="587321" cy="73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ZoneTexte 18">
            <a:extLst>
              <a:ext uri="{FF2B5EF4-FFF2-40B4-BE49-F238E27FC236}">
                <a16:creationId xmlns:a16="http://schemas.microsoft.com/office/drawing/2014/main" xmlns="" id="{EA0AEDAE-994A-4312-A407-25C8390446D7}"/>
              </a:ext>
            </a:extLst>
          </p:cNvPr>
          <p:cNvSpPr txBox="1"/>
          <p:nvPr/>
        </p:nvSpPr>
        <p:spPr>
          <a:xfrm>
            <a:off x="5871644" y="1852237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Rucio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="" xmlns:a16="http://schemas.microsoft.com/office/drawing/2014/main" id="{E551AAD7-36C0-9A43-AC1A-A1C3A4B57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86191"/>
            <a:ext cx="10058400" cy="883085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Serving its foreseen scopes (ex: being used to test O4 targeted version of online DQ or </a:t>
            </a:r>
            <a:r>
              <a:rPr lang="en-US" sz="2000" dirty="0" err="1" smtClean="0"/>
              <a:t>Hrec</a:t>
            </a:r>
            <a:r>
              <a:rPr lang="en-US" sz="2000" dirty="0" smtClean="0"/>
              <a:t> software or for assessing/reducing latency)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4104729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8DE84798-782C-BE43-BFD5-8FB1B1DA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198" name="Google Shape;198;p2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2800" dirty="0" smtClean="0"/>
              <a:t>IGWN means a coordinated and common infrastructure between the collaborations</a:t>
            </a:r>
          </a:p>
          <a:p>
            <a:r>
              <a:rPr lang="en-GB" sz="2800" dirty="0" smtClean="0"/>
              <a:t>Making a large technological step on many tools </a:t>
            </a:r>
          </a:p>
          <a:p>
            <a:pPr lvl="1"/>
            <a:r>
              <a:rPr lang="en-US" sz="2000" dirty="0" smtClean="0"/>
              <a:t>To provide interoperability between Virgo, LIGO and KAGRA and </a:t>
            </a:r>
            <a:r>
              <a:rPr lang="en-GB" sz="2000" dirty="0" smtClean="0"/>
              <a:t>enable effective convergence towards IGWN</a:t>
            </a:r>
          </a:p>
          <a:p>
            <a:pPr lvl="1"/>
            <a:r>
              <a:rPr lang="en-GB" sz="2000" dirty="0" smtClean="0"/>
              <a:t>To reduce maintenance effort on proprietary/legacy solutions</a:t>
            </a:r>
          </a:p>
          <a:p>
            <a:pPr lvl="1"/>
            <a:r>
              <a:rPr lang="en-US" sz="2000" dirty="0" smtClean="0"/>
              <a:t>Tests ongoing satisfactory, working on deployment strategy</a:t>
            </a:r>
          </a:p>
          <a:p>
            <a:pPr lvl="1"/>
            <a:r>
              <a:rPr lang="en-US" sz="2000" dirty="0" smtClean="0"/>
              <a:t>Migration to modern software management tools well underway</a:t>
            </a:r>
          </a:p>
          <a:p>
            <a:r>
              <a:rPr lang="en-GB" sz="2800" dirty="0" smtClean="0"/>
              <a:t>Plans for O4</a:t>
            </a:r>
          </a:p>
          <a:p>
            <a:pPr lvl="1"/>
            <a:r>
              <a:rPr lang="en-GB" sz="2000" dirty="0" smtClean="0"/>
              <a:t>Most of the planned architecture should be ready for O4. In case of problem we can fall back on O3 proven solutions </a:t>
            </a:r>
            <a:endParaRPr lang="en-GB" sz="2800" dirty="0" smtClean="0"/>
          </a:p>
          <a:p>
            <a:r>
              <a:rPr lang="en-GB" sz="2800" dirty="0" smtClean="0"/>
              <a:t>Designing a common robust and scalable long term architecture </a:t>
            </a:r>
          </a:p>
          <a:p>
            <a:pPr lvl="1"/>
            <a:endParaRPr lang="en-US" sz="2800" dirty="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en-US" sz="2800" dirty="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800" dirty="0"/>
          </a:p>
        </p:txBody>
      </p:sp>
    </p:spTree>
    <p:extLst>
      <p:ext uri="{BB962C8B-B14F-4D97-AF65-F5344CB8AC3E}">
        <p14:creationId xmlns="" xmlns:p14="http://schemas.microsoft.com/office/powerpoint/2010/main" val="278282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8DE84798-782C-BE43-BFD5-8FB1B1DAD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0057" y="621838"/>
            <a:ext cx="8053387" cy="623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8282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Overview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2136" y="824249"/>
            <a:ext cx="11734800" cy="5737916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</a:pPr>
            <a:r>
              <a:rPr lang="en-US" sz="3600" dirty="0" smtClean="0"/>
              <a:t>A Worldwide Network: The International </a:t>
            </a:r>
            <a:r>
              <a:rPr lang="en-US" sz="3600" dirty="0"/>
              <a:t>Gravitational Waves observatory </a:t>
            </a:r>
            <a:r>
              <a:rPr lang="en-US" sz="3600" dirty="0" smtClean="0"/>
              <a:t>Network (IGWN)</a:t>
            </a:r>
            <a:endParaRPr lang="en-US" sz="3600" dirty="0"/>
          </a:p>
          <a:p>
            <a:pPr marL="514350" indent="-514350">
              <a:spcBef>
                <a:spcPts val="0"/>
              </a:spcBef>
            </a:pPr>
            <a:r>
              <a:rPr lang="en-US" sz="3600" dirty="0" smtClean="0"/>
              <a:t>Data flow schema</a:t>
            </a:r>
          </a:p>
          <a:p>
            <a:pPr marL="514350" indent="-514350">
              <a:spcBef>
                <a:spcPts val="0"/>
              </a:spcBef>
            </a:pPr>
            <a:r>
              <a:rPr lang="en-US" sz="3600" dirty="0" smtClean="0"/>
              <a:t>What we need</a:t>
            </a:r>
          </a:p>
          <a:p>
            <a:pPr marL="514350" indent="-514350">
              <a:spcBef>
                <a:spcPts val="0"/>
              </a:spcBef>
            </a:pPr>
            <a:r>
              <a:rPr lang="en-US" sz="3600" dirty="0" smtClean="0"/>
              <a:t>The common solutions and the common tools</a:t>
            </a:r>
          </a:p>
          <a:p>
            <a:pPr marL="514350" indent="-514350">
              <a:spcBef>
                <a:spcPts val="0"/>
              </a:spcBef>
            </a:pPr>
            <a:r>
              <a:rPr lang="en-US" sz="3600" dirty="0" smtClean="0"/>
              <a:t>Preparing for O4</a:t>
            </a:r>
          </a:p>
          <a:p>
            <a:pPr marL="514350" indent="-514350">
              <a:spcBef>
                <a:spcPts val="0"/>
              </a:spcBef>
            </a:pPr>
            <a:r>
              <a:rPr lang="en-US" sz="3600" dirty="0" smtClean="0"/>
              <a:t>Conclusions</a:t>
            </a:r>
          </a:p>
          <a:p>
            <a:pPr marL="514350" indent="-514350">
              <a:spcBef>
                <a:spcPts val="0"/>
              </a:spcBef>
              <a:buNone/>
            </a:pPr>
            <a:endParaRPr lang="it-IT" sz="2400" b="1" dirty="0" smtClean="0"/>
          </a:p>
          <a:p>
            <a:pPr marL="514350" indent="-514350">
              <a:spcBef>
                <a:spcPts val="0"/>
              </a:spcBef>
              <a:buNone/>
            </a:pPr>
            <a:r>
              <a:rPr lang="it-IT" sz="2400" b="1" dirty="0" smtClean="0"/>
              <a:t>Caveat:</a:t>
            </a:r>
            <a:r>
              <a:rPr lang="it-IT" sz="2400" b="1" dirty="0" smtClean="0">
                <a:solidFill>
                  <a:schemeClr val="accent2"/>
                </a:solidFill>
              </a:rPr>
              <a:t> </a:t>
            </a:r>
            <a:r>
              <a:rPr lang="it-IT" sz="2400" dirty="0" smtClean="0"/>
              <a:t>this (partial) summary focus more on Virgo side</a:t>
            </a:r>
          </a:p>
          <a:p>
            <a:pPr marL="514350" indent="-514350">
              <a:spcBef>
                <a:spcPts val="0"/>
              </a:spcBef>
            </a:pPr>
            <a:endParaRPr lang="en-US" sz="1800" dirty="0"/>
          </a:p>
          <a:p>
            <a:pPr marL="514350" indent="-514350">
              <a:spcBef>
                <a:spcPts val="0"/>
              </a:spcBef>
            </a:pPr>
            <a:endParaRPr lang="en-US" sz="2400" dirty="0"/>
          </a:p>
          <a:p>
            <a:pPr marL="514350" indent="-514350">
              <a:spcBef>
                <a:spcPts val="0"/>
              </a:spcBef>
            </a:pPr>
            <a:endParaRPr lang="en-US" sz="2400" dirty="0"/>
          </a:p>
          <a:p>
            <a:pPr marL="514350" indent="-514350">
              <a:spcBef>
                <a:spcPts val="0"/>
              </a:spcBef>
            </a:pPr>
            <a:endParaRPr lang="en-US" sz="2400" dirty="0"/>
          </a:p>
          <a:p>
            <a:pPr marL="514350" indent="-514350">
              <a:spcBef>
                <a:spcPts val="0"/>
              </a:spcBef>
            </a:pPr>
            <a:endParaRPr lang="en-US" sz="2400" dirty="0"/>
          </a:p>
          <a:p>
            <a:pPr marL="971550" lvl="1" indent="-514350">
              <a:spcBef>
                <a:spcPts val="0"/>
              </a:spcBef>
            </a:pPr>
            <a:endParaRPr lang="en-US" sz="1800" dirty="0"/>
          </a:p>
          <a:p>
            <a:pPr marL="514350" indent="-514350">
              <a:spcBef>
                <a:spcPts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021500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IGWN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4408" y="835006"/>
            <a:ext cx="11734800" cy="5737916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</a:pPr>
            <a:r>
              <a:rPr lang="en-US" sz="2800" dirty="0"/>
              <a:t>International Gravitational Waves observatory </a:t>
            </a:r>
            <a:r>
              <a:rPr lang="en-US" sz="2800" dirty="0" smtClean="0"/>
              <a:t>Network (IGWN)</a:t>
            </a:r>
            <a:endParaRPr lang="en-US" sz="2800" dirty="0"/>
          </a:p>
          <a:p>
            <a:pPr marL="971550" lvl="1" indent="-514350">
              <a:spcBef>
                <a:spcPts val="0"/>
              </a:spcBef>
            </a:pPr>
            <a:r>
              <a:rPr lang="en-US" dirty="0" smtClean="0"/>
              <a:t>A coordination effort aimed at jointly discussing the computing policy, management, and architecture issues of LIGO, Virgo, and KAGRA.</a:t>
            </a:r>
          </a:p>
          <a:p>
            <a:pPr marL="971550" lvl="1" indent="-514350">
              <a:spcBef>
                <a:spcPts val="0"/>
              </a:spcBef>
            </a:pPr>
            <a:r>
              <a:rPr lang="en-US" i="1" dirty="0" smtClean="0"/>
              <a:t>igwn.org</a:t>
            </a:r>
            <a:r>
              <a:rPr lang="en-US" dirty="0" smtClean="0"/>
              <a:t> will </a:t>
            </a:r>
            <a:r>
              <a:rPr lang="en-US" dirty="0"/>
              <a:t>host common Virgo/LSC </a:t>
            </a:r>
            <a:r>
              <a:rPr lang="en-US" dirty="0" smtClean="0"/>
              <a:t>services, and </a:t>
            </a:r>
            <a:r>
              <a:rPr lang="en-US" dirty="0"/>
              <a:t>KAGRA is joining </a:t>
            </a:r>
          </a:p>
          <a:p>
            <a:pPr marL="971550" lvl="1" indent="-514350">
              <a:spcBef>
                <a:spcPts val="0"/>
              </a:spcBef>
            </a:pPr>
            <a:r>
              <a:rPr lang="en-US" dirty="0"/>
              <a:t>Migration planning for common services </a:t>
            </a:r>
            <a:r>
              <a:rPr lang="en-US" dirty="0" smtClean="0"/>
              <a:t>(</a:t>
            </a:r>
            <a:r>
              <a:rPr lang="en-US" dirty="0" err="1" smtClean="0"/>
              <a:t>GitLab</a:t>
            </a:r>
            <a:r>
              <a:rPr lang="en-US" dirty="0" smtClean="0"/>
              <a:t>, Wiki, etc.) ongoing</a:t>
            </a:r>
          </a:p>
          <a:p>
            <a:pPr marL="971550" lvl="1" indent="-514350">
              <a:spcBef>
                <a:spcPts val="0"/>
              </a:spcBef>
            </a:pPr>
            <a:r>
              <a:rPr lang="en-US" dirty="0" smtClean="0"/>
              <a:t>The effort comprises all computing domains (online, offline, LL), with different levels of engagement.</a:t>
            </a:r>
          </a:p>
          <a:p>
            <a:pPr marL="514350" indent="-514350">
              <a:spcBef>
                <a:spcPts val="0"/>
              </a:spcBef>
            </a:pPr>
            <a:r>
              <a:rPr lang="en-US" sz="2800" dirty="0" smtClean="0"/>
              <a:t>Plans </a:t>
            </a:r>
            <a:r>
              <a:rPr lang="en-US" sz="2800" dirty="0"/>
              <a:t>for migration </a:t>
            </a:r>
            <a:r>
              <a:rPr lang="en-US" sz="2800" dirty="0" smtClean="0"/>
              <a:t>from </a:t>
            </a:r>
            <a:r>
              <a:rPr lang="en-US" sz="2800" dirty="0"/>
              <a:t>legacy </a:t>
            </a:r>
            <a:r>
              <a:rPr lang="en-US" sz="2800" dirty="0" smtClean="0"/>
              <a:t>tools to </a:t>
            </a:r>
            <a:r>
              <a:rPr lang="en-US" sz="2800" dirty="0"/>
              <a:t>common, mainstream tools are </a:t>
            </a:r>
            <a:r>
              <a:rPr lang="en-US" sz="2800" dirty="0" smtClean="0"/>
              <a:t>being implemented</a:t>
            </a:r>
            <a:endParaRPr lang="en-US" sz="2800" dirty="0"/>
          </a:p>
          <a:p>
            <a:pPr marL="971550" lvl="1" indent="-514350">
              <a:spcBef>
                <a:spcPts val="0"/>
              </a:spcBef>
            </a:pPr>
            <a:r>
              <a:rPr lang="en-US" dirty="0"/>
              <a:t>Data management and transfer </a:t>
            </a:r>
            <a:r>
              <a:rPr lang="en-US" dirty="0" smtClean="0"/>
              <a:t>(CVMFS/</a:t>
            </a:r>
            <a:r>
              <a:rPr lang="en-US" dirty="0" err="1" smtClean="0"/>
              <a:t>StashCache</a:t>
            </a:r>
            <a:r>
              <a:rPr lang="en-US" dirty="0" smtClean="0"/>
              <a:t>, </a:t>
            </a:r>
            <a:r>
              <a:rPr lang="en-US" dirty="0" err="1" smtClean="0"/>
              <a:t>Rucio</a:t>
            </a:r>
            <a:r>
              <a:rPr lang="en-US" dirty="0" smtClean="0"/>
              <a:t> and Kafka</a:t>
            </a:r>
            <a:r>
              <a:rPr lang="en-US" dirty="0"/>
              <a:t>)</a:t>
            </a:r>
          </a:p>
          <a:p>
            <a:pPr marL="971550" lvl="1" indent="-514350">
              <a:spcBef>
                <a:spcPts val="0"/>
              </a:spcBef>
            </a:pPr>
            <a:r>
              <a:rPr lang="en-US" dirty="0"/>
              <a:t>Software management (GitLab, </a:t>
            </a:r>
            <a:r>
              <a:rPr lang="en-US" dirty="0" err="1" smtClean="0"/>
              <a:t>Cmake</a:t>
            </a:r>
            <a:r>
              <a:rPr lang="en-US" dirty="0" smtClean="0"/>
              <a:t> ,Conda, </a:t>
            </a:r>
            <a:r>
              <a:rPr lang="en-US" dirty="0"/>
              <a:t>CVMFS</a:t>
            </a:r>
            <a:r>
              <a:rPr lang="en-US" dirty="0" smtClean="0"/>
              <a:t>)</a:t>
            </a:r>
          </a:p>
          <a:p>
            <a:pPr marL="971550" lvl="1" indent="-514350">
              <a:spcBef>
                <a:spcPts val="0"/>
              </a:spcBef>
            </a:pPr>
            <a:r>
              <a:rPr lang="en-US" dirty="0" smtClean="0"/>
              <a:t>The tools (and the general architecture) are chosen to be consistent with many large scale computing projects such as WLCG</a:t>
            </a:r>
            <a:endParaRPr lang="en-US" dirty="0"/>
          </a:p>
          <a:p>
            <a:pPr marL="514350" indent="-514350">
              <a:spcBef>
                <a:spcPts val="0"/>
              </a:spcBef>
            </a:pPr>
            <a:endParaRPr lang="en-US" sz="2400" dirty="0"/>
          </a:p>
          <a:p>
            <a:pPr marL="514350" indent="-514350">
              <a:spcBef>
                <a:spcPts val="0"/>
              </a:spcBef>
            </a:pPr>
            <a:endParaRPr lang="en-US" sz="2400" dirty="0"/>
          </a:p>
          <a:p>
            <a:pPr marL="514350" indent="-514350">
              <a:spcBef>
                <a:spcPts val="0"/>
              </a:spcBef>
              <a:buNone/>
            </a:pPr>
            <a:endParaRPr lang="en-US" sz="2400" dirty="0"/>
          </a:p>
          <a:p>
            <a:pPr marL="971550" lvl="1" indent="-514350">
              <a:spcBef>
                <a:spcPts val="0"/>
              </a:spcBef>
            </a:pPr>
            <a:endParaRPr lang="en-US" sz="1800" dirty="0"/>
          </a:p>
          <a:p>
            <a:pPr marL="514350" indent="-514350">
              <a:spcBef>
                <a:spcPts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021500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The Data Flow Schema</a:t>
            </a:r>
            <a:endParaRPr lang="en-GB" dirty="0"/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6B8D2D9E-763E-6E43-8D7A-1FF28B44317C}"/>
              </a:ext>
            </a:extLst>
          </p:cNvPr>
          <p:cNvGrpSpPr/>
          <p:nvPr/>
        </p:nvGrpSpPr>
        <p:grpSpPr>
          <a:xfrm>
            <a:off x="549784" y="664153"/>
            <a:ext cx="10497815" cy="5551752"/>
            <a:chOff x="503383" y="217358"/>
            <a:chExt cx="11524458" cy="6615184"/>
          </a:xfrm>
        </p:grpSpPr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B9C7A72D-9A26-304C-9D2B-833C22C608F6}"/>
                </a:ext>
              </a:extLst>
            </p:cNvPr>
            <p:cNvSpPr/>
            <p:nvPr/>
          </p:nvSpPr>
          <p:spPr>
            <a:xfrm>
              <a:off x="992533" y="1987152"/>
              <a:ext cx="643465" cy="144378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DAQ</a:t>
              </a:r>
            </a:p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Front-ends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BADCA0DE-6845-3E4F-8895-59BEDFF6B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4490" y="372126"/>
              <a:ext cx="2107045" cy="385717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="" xmlns:a16="http://schemas.microsoft.com/office/drawing/2014/main" id="{05BBA286-A870-2147-A317-F388FD8EE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3440" y="217358"/>
              <a:ext cx="921492" cy="684452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="" xmlns:a16="http://schemas.microsoft.com/office/drawing/2014/main" id="{F2953B61-B738-D64D-A27C-268158E3B5F0}"/>
                </a:ext>
              </a:extLst>
            </p:cNvPr>
            <p:cNvSpPr/>
            <p:nvPr/>
          </p:nvSpPr>
          <p:spPr>
            <a:xfrm>
              <a:off x="1929403" y="1848219"/>
              <a:ext cx="1686510" cy="119089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On-line systems</a:t>
              </a:r>
            </a:p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Control, Data Collection, Calibrations, Data Writing,…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="" xmlns:a16="http://schemas.microsoft.com/office/drawing/2014/main" id="{EB718014-CD32-B542-BB8A-AA3A152FD3C9}"/>
                </a:ext>
              </a:extLst>
            </p:cNvPr>
            <p:cNvSpPr/>
            <p:nvPr/>
          </p:nvSpPr>
          <p:spPr>
            <a:xfrm>
              <a:off x="3909317" y="1245834"/>
              <a:ext cx="1419810" cy="70261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Quality</a:t>
              </a:r>
            </a:p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Veto production</a:t>
              </a:r>
            </a:p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DQ flags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="" xmlns:a16="http://schemas.microsoft.com/office/drawing/2014/main" id="{C1310AB3-8879-354A-9FB6-B120527AF9FA}"/>
                </a:ext>
              </a:extLst>
            </p:cNvPr>
            <p:cNvSpPr/>
            <p:nvPr/>
          </p:nvSpPr>
          <p:spPr>
            <a:xfrm>
              <a:off x="3909317" y="2307255"/>
              <a:ext cx="1419810" cy="52577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AdV</a:t>
              </a:r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Low-latency distribution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="" xmlns:a16="http://schemas.microsoft.com/office/drawing/2014/main" id="{4CD30086-111D-9147-BB66-803EC6683BA9}"/>
                </a:ext>
              </a:extLst>
            </p:cNvPr>
            <p:cNvSpPr/>
            <p:nvPr/>
          </p:nvSpPr>
          <p:spPr>
            <a:xfrm>
              <a:off x="3909317" y="3191844"/>
              <a:ext cx="1419810" cy="52577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Low-latency pipelines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="" xmlns:a16="http://schemas.microsoft.com/office/drawing/2014/main" id="{0E030B10-ED58-6742-B744-7BA907E35460}"/>
                </a:ext>
              </a:extLst>
            </p:cNvPr>
            <p:cNvSpPr/>
            <p:nvPr/>
          </p:nvSpPr>
          <p:spPr>
            <a:xfrm>
              <a:off x="3909317" y="3977641"/>
              <a:ext cx="1419810" cy="52577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DetChar</a:t>
              </a:r>
              <a:endParaRPr lang="en-GB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DQ reports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="" xmlns:a16="http://schemas.microsoft.com/office/drawing/2014/main" id="{B4BD9616-700B-7647-9093-C74857F2F122}"/>
                </a:ext>
              </a:extLst>
            </p:cNvPr>
            <p:cNvSpPr/>
            <p:nvPr/>
          </p:nvSpPr>
          <p:spPr>
            <a:xfrm>
              <a:off x="4684823" y="6160958"/>
              <a:ext cx="1419810" cy="52577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Bulk data management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="" xmlns:a16="http://schemas.microsoft.com/office/drawing/2014/main" id="{CE4E0B50-00EC-A545-9E42-E7164BDD95C4}"/>
                </a:ext>
              </a:extLst>
            </p:cNvPr>
            <p:cNvSpPr/>
            <p:nvPr/>
          </p:nvSpPr>
          <p:spPr>
            <a:xfrm>
              <a:off x="6490038" y="1331294"/>
              <a:ext cx="925683" cy="525779"/>
            </a:xfrm>
            <a:prstGeom prst="rect">
              <a:avLst/>
            </a:prstGeom>
            <a:noFill/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DQ Segments</a:t>
              </a:r>
            </a:p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Database</a:t>
              </a:r>
              <a:endPara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="" xmlns:a16="http://schemas.microsoft.com/office/drawing/2014/main" id="{7C54BA26-9530-2048-9B5B-BE52D053FADF}"/>
                </a:ext>
              </a:extLst>
            </p:cNvPr>
            <p:cNvSpPr/>
            <p:nvPr/>
          </p:nvSpPr>
          <p:spPr>
            <a:xfrm>
              <a:off x="6290581" y="2242706"/>
              <a:ext cx="1419810" cy="65842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aLIGO</a:t>
              </a:r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Low-latency distribution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="" xmlns:a16="http://schemas.microsoft.com/office/drawing/2014/main" id="{2E7E05E8-3476-C94F-901F-BE4A05F95351}"/>
                </a:ext>
              </a:extLst>
            </p:cNvPr>
            <p:cNvSpPr/>
            <p:nvPr/>
          </p:nvSpPr>
          <p:spPr>
            <a:xfrm>
              <a:off x="6290581" y="3123745"/>
              <a:ext cx="1419810" cy="52577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Low-latency pipelines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="" xmlns:a16="http://schemas.microsoft.com/office/drawing/2014/main" id="{1EF3C926-70AE-1249-8889-7403B55A8B26}"/>
                </a:ext>
              </a:extLst>
            </p:cNvPr>
            <p:cNvSpPr/>
            <p:nvPr/>
          </p:nvSpPr>
          <p:spPr>
            <a:xfrm>
              <a:off x="8523210" y="3581402"/>
              <a:ext cx="1419810" cy="70338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GraceDB</a:t>
              </a:r>
              <a:endParaRPr lang="en-GB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Event candidate Database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="" xmlns:a16="http://schemas.microsoft.com/office/drawing/2014/main" id="{A306FC91-DD77-984C-92D1-3A5E4A8D294D}"/>
                </a:ext>
              </a:extLst>
            </p:cNvPr>
            <p:cNvSpPr/>
            <p:nvPr/>
          </p:nvSpPr>
          <p:spPr>
            <a:xfrm>
              <a:off x="6290581" y="4583768"/>
              <a:ext cx="1419810" cy="52577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Bulk data transfer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="" xmlns:a16="http://schemas.microsoft.com/office/drawing/2014/main" id="{608B610C-6661-B243-9732-3CA2C4EA0F2D}"/>
                </a:ext>
              </a:extLst>
            </p:cNvPr>
            <p:cNvSpPr/>
            <p:nvPr/>
          </p:nvSpPr>
          <p:spPr>
            <a:xfrm>
              <a:off x="8523210" y="4517403"/>
              <a:ext cx="1419810" cy="52577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GWCelery</a:t>
              </a:r>
              <a:endParaRPr lang="en-GB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="" xmlns:a16="http://schemas.microsoft.com/office/drawing/2014/main" id="{1A0D09CF-154A-6A43-93D1-148C9A1CEDD5}"/>
                </a:ext>
              </a:extLst>
            </p:cNvPr>
            <p:cNvSpPr/>
            <p:nvPr/>
          </p:nvSpPr>
          <p:spPr>
            <a:xfrm>
              <a:off x="8523210" y="5247479"/>
              <a:ext cx="1419810" cy="364118"/>
            </a:xfrm>
            <a:prstGeom prst="rect">
              <a:avLst/>
            </a:prstGeom>
            <a:noFill/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Public Alert Distribution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="" xmlns:a16="http://schemas.microsoft.com/office/drawing/2014/main" id="{BDE0635C-36EC-6C40-BEEC-6C466948BD57}"/>
                </a:ext>
              </a:extLst>
            </p:cNvPr>
            <p:cNvSpPr/>
            <p:nvPr/>
          </p:nvSpPr>
          <p:spPr>
            <a:xfrm>
              <a:off x="10519064" y="4467878"/>
              <a:ext cx="1419810" cy="69139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Off-line data distribution and access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="" xmlns:a16="http://schemas.microsoft.com/office/drawing/2014/main" id="{AE976707-F7AE-CD44-9E6E-BD7CE3885A11}"/>
                </a:ext>
              </a:extLst>
            </p:cNvPr>
            <p:cNvSpPr/>
            <p:nvPr/>
          </p:nvSpPr>
          <p:spPr>
            <a:xfrm>
              <a:off x="10519064" y="2094252"/>
              <a:ext cx="1419810" cy="21905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Off-line DA pipelines</a:t>
              </a:r>
            </a:p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Deep searches, parameter estimation</a:t>
              </a:r>
            </a:p>
            <a:p>
              <a:pPr algn="ctr"/>
              <a:endPara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Offline </a:t>
              </a:r>
              <a:r>
                <a:rPr lang="en-GB" sz="12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DetChar</a:t>
              </a:r>
              <a:endParaRPr lang="en-GB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Glitch detection,…</a:t>
              </a:r>
            </a:p>
          </p:txBody>
        </p:sp>
        <p:sp>
          <p:nvSpPr>
            <p:cNvPr id="93" name="Can 92">
              <a:extLst>
                <a:ext uri="{FF2B5EF4-FFF2-40B4-BE49-F238E27FC236}">
                  <a16:creationId xmlns="" xmlns:a16="http://schemas.microsoft.com/office/drawing/2014/main" id="{21C86E41-82D4-B44B-982A-0A5250A517E9}"/>
                </a:ext>
              </a:extLst>
            </p:cNvPr>
            <p:cNvSpPr/>
            <p:nvPr/>
          </p:nvSpPr>
          <p:spPr>
            <a:xfrm>
              <a:off x="3049659" y="6058789"/>
              <a:ext cx="1128970" cy="730116"/>
            </a:xfrm>
            <a:prstGeom prst="can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5ADB67D4-FD75-204C-ACE1-9BBF2B89533E}"/>
                </a:ext>
              </a:extLst>
            </p:cNvPr>
            <p:cNvSpPr txBox="1"/>
            <p:nvPr/>
          </p:nvSpPr>
          <p:spPr>
            <a:xfrm>
              <a:off x="8297633" y="287098"/>
              <a:ext cx="18334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Candidate events</a:t>
              </a:r>
            </a:p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infrastructure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="" xmlns:a16="http://schemas.microsoft.com/office/drawing/2014/main" id="{A54C5AD3-1ED1-5547-AFC1-6363EEA06D93}"/>
                </a:ext>
              </a:extLst>
            </p:cNvPr>
            <p:cNvSpPr txBox="1"/>
            <p:nvPr/>
          </p:nvSpPr>
          <p:spPr>
            <a:xfrm>
              <a:off x="10551382" y="287098"/>
              <a:ext cx="12859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Computing </a:t>
              </a:r>
            </a:p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Centres</a:t>
              </a:r>
            </a:p>
          </p:txBody>
        </p:sp>
        <p:sp>
          <p:nvSpPr>
            <p:cNvPr id="96" name="Can 95">
              <a:extLst>
                <a:ext uri="{FF2B5EF4-FFF2-40B4-BE49-F238E27FC236}">
                  <a16:creationId xmlns="" xmlns:a16="http://schemas.microsoft.com/office/drawing/2014/main" id="{AE6324DA-E0FD-724E-894B-4440549579F9}"/>
                </a:ext>
              </a:extLst>
            </p:cNvPr>
            <p:cNvSpPr/>
            <p:nvPr/>
          </p:nvSpPr>
          <p:spPr>
            <a:xfrm>
              <a:off x="6436001" y="5341957"/>
              <a:ext cx="1128970" cy="730116"/>
            </a:xfrm>
            <a:prstGeom prst="can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Can 96">
              <a:extLst>
                <a:ext uri="{FF2B5EF4-FFF2-40B4-BE49-F238E27FC236}">
                  <a16:creationId xmlns="" xmlns:a16="http://schemas.microsoft.com/office/drawing/2014/main" id="{8D9110C4-5951-D346-810E-F0EDD599D971}"/>
                </a:ext>
              </a:extLst>
            </p:cNvPr>
            <p:cNvSpPr/>
            <p:nvPr/>
          </p:nvSpPr>
          <p:spPr>
            <a:xfrm>
              <a:off x="10660301" y="5391677"/>
              <a:ext cx="1128970" cy="730116"/>
            </a:xfrm>
            <a:prstGeom prst="can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Can 97">
              <a:extLst>
                <a:ext uri="{FF2B5EF4-FFF2-40B4-BE49-F238E27FC236}">
                  <a16:creationId xmlns="" xmlns:a16="http://schemas.microsoft.com/office/drawing/2014/main" id="{DFE8BEBC-D00F-1B4D-ADDD-116DF383655A}"/>
                </a:ext>
              </a:extLst>
            </p:cNvPr>
            <p:cNvSpPr/>
            <p:nvPr/>
          </p:nvSpPr>
          <p:spPr>
            <a:xfrm>
              <a:off x="2354915" y="3311241"/>
              <a:ext cx="835486" cy="540317"/>
            </a:xfrm>
            <a:prstGeom prst="can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Right Brace 98">
              <a:extLst>
                <a:ext uri="{FF2B5EF4-FFF2-40B4-BE49-F238E27FC236}">
                  <a16:creationId xmlns="" xmlns:a16="http://schemas.microsoft.com/office/drawing/2014/main" id="{FC317775-0D3F-1C49-ABAD-04A278402A92}"/>
                </a:ext>
              </a:extLst>
            </p:cNvPr>
            <p:cNvSpPr/>
            <p:nvPr/>
          </p:nvSpPr>
          <p:spPr>
            <a:xfrm rot="16200000">
              <a:off x="3093506" y="-1054808"/>
              <a:ext cx="349015" cy="4325495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Right Brace 99">
              <a:extLst>
                <a:ext uri="{FF2B5EF4-FFF2-40B4-BE49-F238E27FC236}">
                  <a16:creationId xmlns="" xmlns:a16="http://schemas.microsoft.com/office/drawing/2014/main" id="{6F688772-60DD-674C-9526-04938FE88E7A}"/>
                </a:ext>
              </a:extLst>
            </p:cNvPr>
            <p:cNvSpPr/>
            <p:nvPr/>
          </p:nvSpPr>
          <p:spPr>
            <a:xfrm rot="16200000">
              <a:off x="6778373" y="-44560"/>
              <a:ext cx="349015" cy="2304998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Right Brace 100">
              <a:extLst>
                <a:ext uri="{FF2B5EF4-FFF2-40B4-BE49-F238E27FC236}">
                  <a16:creationId xmlns="" xmlns:a16="http://schemas.microsoft.com/office/drawing/2014/main" id="{C129C6D7-28CA-5248-AC20-825EC8CB34FA}"/>
                </a:ext>
              </a:extLst>
            </p:cNvPr>
            <p:cNvSpPr/>
            <p:nvPr/>
          </p:nvSpPr>
          <p:spPr>
            <a:xfrm rot="16200000">
              <a:off x="9058608" y="274444"/>
              <a:ext cx="349015" cy="166698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Right Brace 101">
              <a:extLst>
                <a:ext uri="{FF2B5EF4-FFF2-40B4-BE49-F238E27FC236}">
                  <a16:creationId xmlns="" xmlns:a16="http://schemas.microsoft.com/office/drawing/2014/main" id="{6A87518E-0DCC-0646-953C-D7948D3D6A3A}"/>
                </a:ext>
              </a:extLst>
            </p:cNvPr>
            <p:cNvSpPr/>
            <p:nvPr/>
          </p:nvSpPr>
          <p:spPr>
            <a:xfrm rot="16200000">
              <a:off x="11019839" y="274443"/>
              <a:ext cx="349015" cy="1666988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="" xmlns:a16="http://schemas.microsoft.com/office/drawing/2014/main" id="{9561E355-8D23-AC4E-ACCB-7A2DA9FFED8D}"/>
                </a:ext>
              </a:extLst>
            </p:cNvPr>
            <p:cNvSpPr/>
            <p:nvPr/>
          </p:nvSpPr>
          <p:spPr>
            <a:xfrm>
              <a:off x="2909659" y="6306763"/>
              <a:ext cx="1419810" cy="525779"/>
            </a:xfrm>
            <a:prstGeom prst="rect">
              <a:avLst/>
            </a:prstGeom>
            <a:noFill/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Mass storage</a:t>
              </a:r>
            </a:p>
          </p:txBody>
        </p:sp>
        <p:cxnSp>
          <p:nvCxnSpPr>
            <p:cNvPr id="104" name="Elbow Connector 103">
              <a:extLst>
                <a:ext uri="{FF2B5EF4-FFF2-40B4-BE49-F238E27FC236}">
                  <a16:creationId xmlns="" xmlns:a16="http://schemas.microsoft.com/office/drawing/2014/main" id="{1F4B78F3-9B93-9742-8BBA-B901A855219B}"/>
                </a:ext>
              </a:extLst>
            </p:cNvPr>
            <p:cNvCxnSpPr>
              <a:cxnSpLocks/>
              <a:stCxn id="75" idx="3"/>
              <a:endCxn id="78" idx="1"/>
            </p:cNvCxnSpPr>
            <p:nvPr/>
          </p:nvCxnSpPr>
          <p:spPr>
            <a:xfrm flipV="1">
              <a:off x="1635999" y="2443666"/>
              <a:ext cx="293405" cy="265382"/>
            </a:xfrm>
            <a:prstGeom prst="bentConnector3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Elbow Connector 33">
              <a:extLst>
                <a:ext uri="{FF2B5EF4-FFF2-40B4-BE49-F238E27FC236}">
                  <a16:creationId xmlns="" xmlns:a16="http://schemas.microsoft.com/office/drawing/2014/main" id="{EF6153E5-4770-6D4B-8AAF-BF25C64D0A2F}"/>
                </a:ext>
              </a:extLst>
            </p:cNvPr>
            <p:cNvCxnSpPr>
              <a:cxnSpLocks/>
              <a:stCxn id="78" idx="0"/>
              <a:endCxn id="79" idx="1"/>
            </p:cNvCxnSpPr>
            <p:nvPr/>
          </p:nvCxnSpPr>
          <p:spPr>
            <a:xfrm rot="5400000" flipH="1" flipV="1">
              <a:off x="3215449" y="1154351"/>
              <a:ext cx="251078" cy="1136658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="" xmlns:a16="http://schemas.microsoft.com/office/drawing/2014/main" id="{11AF73B8-AD4F-9B4A-AFAA-6741608FB6CD}"/>
                </a:ext>
              </a:extLst>
            </p:cNvPr>
            <p:cNvCxnSpPr>
              <a:cxnSpLocks/>
              <a:stCxn id="79" idx="2"/>
              <a:endCxn id="80" idx="0"/>
            </p:cNvCxnSpPr>
            <p:nvPr/>
          </p:nvCxnSpPr>
          <p:spPr>
            <a:xfrm>
              <a:off x="4619222" y="1948446"/>
              <a:ext cx="0" cy="3588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="" xmlns:a16="http://schemas.microsoft.com/office/drawing/2014/main" id="{F37985E5-A77D-BE4F-80BF-BF84C3E6BF0C}"/>
                </a:ext>
              </a:extLst>
            </p:cNvPr>
            <p:cNvCxnSpPr>
              <a:cxnSpLocks/>
              <a:stCxn id="79" idx="3"/>
              <a:endCxn id="84" idx="1"/>
            </p:cNvCxnSpPr>
            <p:nvPr/>
          </p:nvCxnSpPr>
          <p:spPr>
            <a:xfrm flipV="1">
              <a:off x="5329127" y="1594184"/>
              <a:ext cx="1160911" cy="29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="" xmlns:a16="http://schemas.microsoft.com/office/drawing/2014/main" id="{D3AC89D7-4B68-F74B-AB6A-48FD1D3ED3BD}"/>
                </a:ext>
              </a:extLst>
            </p:cNvPr>
            <p:cNvCxnSpPr>
              <a:cxnSpLocks/>
              <a:stCxn id="80" idx="2"/>
              <a:endCxn id="81" idx="0"/>
            </p:cNvCxnSpPr>
            <p:nvPr/>
          </p:nvCxnSpPr>
          <p:spPr>
            <a:xfrm>
              <a:off x="4619222" y="2833034"/>
              <a:ext cx="0" cy="3588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="" xmlns:a16="http://schemas.microsoft.com/office/drawing/2014/main" id="{08797DDF-3E8E-0742-B0C8-E28D2D4482E4}"/>
                </a:ext>
              </a:extLst>
            </p:cNvPr>
            <p:cNvCxnSpPr>
              <a:cxnSpLocks/>
              <a:stCxn id="80" idx="3"/>
              <a:endCxn id="85" idx="1"/>
            </p:cNvCxnSpPr>
            <p:nvPr/>
          </p:nvCxnSpPr>
          <p:spPr>
            <a:xfrm>
              <a:off x="5329127" y="2570145"/>
              <a:ext cx="961454" cy="177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="" xmlns:a16="http://schemas.microsoft.com/office/drawing/2014/main" id="{C1CFC87A-ED9F-7E45-AFB8-3AF2E51AA2B2}"/>
                </a:ext>
              </a:extLst>
            </p:cNvPr>
            <p:cNvCxnSpPr>
              <a:cxnSpLocks/>
              <a:stCxn id="85" idx="2"/>
              <a:endCxn id="86" idx="0"/>
            </p:cNvCxnSpPr>
            <p:nvPr/>
          </p:nvCxnSpPr>
          <p:spPr>
            <a:xfrm>
              <a:off x="7000486" y="2901134"/>
              <a:ext cx="0" cy="2226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="" xmlns:a16="http://schemas.microsoft.com/office/drawing/2014/main" id="{52CE1BD6-4F57-5649-9C75-7F0E17D4826E}"/>
                </a:ext>
              </a:extLst>
            </p:cNvPr>
            <p:cNvCxnSpPr>
              <a:cxnSpLocks/>
              <a:stCxn id="87" idx="2"/>
              <a:endCxn id="89" idx="0"/>
            </p:cNvCxnSpPr>
            <p:nvPr/>
          </p:nvCxnSpPr>
          <p:spPr>
            <a:xfrm rot="5400000">
              <a:off x="9116804" y="4401167"/>
              <a:ext cx="232621" cy="174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="" xmlns:a16="http://schemas.microsoft.com/office/drawing/2014/main" id="{718226F8-033F-B644-8E2F-70781C98D5A8}"/>
                </a:ext>
              </a:extLst>
            </p:cNvPr>
            <p:cNvCxnSpPr>
              <a:cxnSpLocks/>
              <a:stCxn id="89" idx="2"/>
              <a:endCxn id="90" idx="0"/>
            </p:cNvCxnSpPr>
            <p:nvPr/>
          </p:nvCxnSpPr>
          <p:spPr>
            <a:xfrm rot="5400000">
              <a:off x="9130967" y="5145405"/>
              <a:ext cx="204297" cy="17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ctangle 112">
              <a:extLst>
                <a:ext uri="{FF2B5EF4-FFF2-40B4-BE49-F238E27FC236}">
                  <a16:creationId xmlns="" xmlns:a16="http://schemas.microsoft.com/office/drawing/2014/main" id="{6BEB7231-F43B-734C-AB73-2812E4B42F8C}"/>
                </a:ext>
              </a:extLst>
            </p:cNvPr>
            <p:cNvSpPr/>
            <p:nvPr/>
          </p:nvSpPr>
          <p:spPr>
            <a:xfrm>
              <a:off x="1669731" y="3803830"/>
              <a:ext cx="1419810" cy="525779"/>
            </a:xfrm>
            <a:prstGeom prst="rect">
              <a:avLst/>
            </a:prstGeom>
            <a:noFill/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Online</a:t>
              </a:r>
            </a:p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storage</a:t>
              </a:r>
            </a:p>
          </p:txBody>
        </p:sp>
        <p:cxnSp>
          <p:nvCxnSpPr>
            <p:cNvPr id="114" name="Elbow Connector 113">
              <a:extLst>
                <a:ext uri="{FF2B5EF4-FFF2-40B4-BE49-F238E27FC236}">
                  <a16:creationId xmlns="" xmlns:a16="http://schemas.microsoft.com/office/drawing/2014/main" id="{886C552F-72B7-6C40-843D-FBAA91A6C9F3}"/>
                </a:ext>
              </a:extLst>
            </p:cNvPr>
            <p:cNvCxnSpPr>
              <a:cxnSpLocks/>
            </p:cNvCxnSpPr>
            <p:nvPr/>
          </p:nvCxnSpPr>
          <p:spPr>
            <a:xfrm>
              <a:off x="5329127" y="4124780"/>
              <a:ext cx="3194083" cy="128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B050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Elbow Connector 43">
              <a:extLst>
                <a:ext uri="{FF2B5EF4-FFF2-40B4-BE49-F238E27FC236}">
                  <a16:creationId xmlns="" xmlns:a16="http://schemas.microsoft.com/office/drawing/2014/main" id="{40FA98A2-ED09-D94E-9119-E62FCD385C35}"/>
                </a:ext>
              </a:extLst>
            </p:cNvPr>
            <p:cNvCxnSpPr>
              <a:cxnSpLocks/>
              <a:stCxn id="86" idx="3"/>
              <a:endCxn id="87" idx="0"/>
            </p:cNvCxnSpPr>
            <p:nvPr/>
          </p:nvCxnSpPr>
          <p:spPr>
            <a:xfrm>
              <a:off x="7710391" y="3386635"/>
              <a:ext cx="1522724" cy="194767"/>
            </a:xfrm>
            <a:prstGeom prst="bentConnector2">
              <a:avLst/>
            </a:prstGeom>
            <a:ln w="1905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lbow Connector 115">
              <a:extLst>
                <a:ext uri="{FF2B5EF4-FFF2-40B4-BE49-F238E27FC236}">
                  <a16:creationId xmlns="" xmlns:a16="http://schemas.microsoft.com/office/drawing/2014/main" id="{8073941E-41B4-E44B-A816-30DCA19910DE}"/>
                </a:ext>
              </a:extLst>
            </p:cNvPr>
            <p:cNvCxnSpPr>
              <a:cxnSpLocks/>
              <a:stCxn id="81" idx="3"/>
              <a:endCxn id="87" idx="1"/>
            </p:cNvCxnSpPr>
            <p:nvPr/>
          </p:nvCxnSpPr>
          <p:spPr>
            <a:xfrm>
              <a:off x="5329127" y="3454734"/>
              <a:ext cx="3194083" cy="478358"/>
            </a:xfrm>
            <a:prstGeom prst="bentConnector3">
              <a:avLst>
                <a:gd name="adj1" fmla="val 23483"/>
              </a:avLst>
            </a:prstGeom>
            <a:ln w="19050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="" xmlns:a16="http://schemas.microsoft.com/office/drawing/2014/main" id="{CC17673F-38AB-3648-8B0B-68216F009F13}"/>
                </a:ext>
              </a:extLst>
            </p:cNvPr>
            <p:cNvCxnSpPr>
              <a:cxnSpLocks/>
              <a:stCxn id="97" idx="1"/>
              <a:endCxn id="91" idx="2"/>
            </p:cNvCxnSpPr>
            <p:nvPr/>
          </p:nvCxnSpPr>
          <p:spPr>
            <a:xfrm flipV="1">
              <a:off x="11224786" y="5159268"/>
              <a:ext cx="4183" cy="2324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="" xmlns:a16="http://schemas.microsoft.com/office/drawing/2014/main" id="{0F251DEA-E9C8-2E43-8B82-42B80D48FB22}"/>
                </a:ext>
              </a:extLst>
            </p:cNvPr>
            <p:cNvCxnSpPr>
              <a:cxnSpLocks/>
              <a:stCxn id="91" idx="0"/>
              <a:endCxn id="92" idx="2"/>
            </p:cNvCxnSpPr>
            <p:nvPr/>
          </p:nvCxnSpPr>
          <p:spPr>
            <a:xfrm flipV="1">
              <a:off x="11228969" y="4284782"/>
              <a:ext cx="0" cy="183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="" xmlns:a16="http://schemas.microsoft.com/office/drawing/2014/main" id="{F85F08E1-BECE-C148-8219-23DC392A14DE}"/>
                </a:ext>
              </a:extLst>
            </p:cNvPr>
            <p:cNvCxnSpPr>
              <a:cxnSpLocks/>
              <a:stCxn id="83" idx="1"/>
              <a:endCxn id="93" idx="4"/>
            </p:cNvCxnSpPr>
            <p:nvPr/>
          </p:nvCxnSpPr>
          <p:spPr>
            <a:xfrm flipH="1" flipV="1">
              <a:off x="4178629" y="6423847"/>
              <a:ext cx="506194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Elbow Connector 48">
              <a:extLst>
                <a:ext uri="{FF2B5EF4-FFF2-40B4-BE49-F238E27FC236}">
                  <a16:creationId xmlns="" xmlns:a16="http://schemas.microsoft.com/office/drawing/2014/main" id="{D25349AD-C05F-0D4A-9EA5-50C4BA9AF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4633" y="6072073"/>
              <a:ext cx="895853" cy="351775"/>
            </a:xfrm>
            <a:prstGeom prst="bentConnector2">
              <a:avLst/>
            </a:prstGeom>
            <a:ln w="38100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="" xmlns:a16="http://schemas.microsoft.com/office/drawing/2014/main" id="{D82CDD57-B2CD-364D-8E1C-496FD8E2A035}"/>
                </a:ext>
              </a:extLst>
            </p:cNvPr>
            <p:cNvCxnSpPr>
              <a:cxnSpLocks/>
              <a:stCxn id="78" idx="2"/>
              <a:endCxn id="98" idx="1"/>
            </p:cNvCxnSpPr>
            <p:nvPr/>
          </p:nvCxnSpPr>
          <p:spPr>
            <a:xfrm flipH="1">
              <a:off x="2772658" y="3039111"/>
              <a:ext cx="1" cy="27213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Elbow Connector 50">
              <a:extLst>
                <a:ext uri="{FF2B5EF4-FFF2-40B4-BE49-F238E27FC236}">
                  <a16:creationId xmlns="" xmlns:a16="http://schemas.microsoft.com/office/drawing/2014/main" id="{C6BB5B3D-B6DE-9E44-B56B-A00B5AD93843}"/>
                </a:ext>
              </a:extLst>
            </p:cNvPr>
            <p:cNvCxnSpPr>
              <a:cxnSpLocks/>
              <a:stCxn id="98" idx="3"/>
              <a:endCxn id="82" idx="1"/>
            </p:cNvCxnSpPr>
            <p:nvPr/>
          </p:nvCxnSpPr>
          <p:spPr>
            <a:xfrm rot="16200000" flipH="1">
              <a:off x="3146501" y="3477714"/>
              <a:ext cx="388973" cy="1136659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Elbow Connector 122">
              <a:extLst>
                <a:ext uri="{FF2B5EF4-FFF2-40B4-BE49-F238E27FC236}">
                  <a16:creationId xmlns="" xmlns:a16="http://schemas.microsoft.com/office/drawing/2014/main" id="{A8B72B4D-26D8-DE41-8D5A-271C1AC5F91C}"/>
                </a:ext>
              </a:extLst>
            </p:cNvPr>
            <p:cNvCxnSpPr>
              <a:cxnSpLocks/>
              <a:stCxn id="98" idx="3"/>
              <a:endCxn id="83" idx="0"/>
            </p:cNvCxnSpPr>
            <p:nvPr/>
          </p:nvCxnSpPr>
          <p:spPr>
            <a:xfrm rot="16200000" flipH="1">
              <a:off x="2928993" y="3695223"/>
              <a:ext cx="2309400" cy="262207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="" xmlns:a16="http://schemas.microsoft.com/office/drawing/2014/main" id="{4B2FBC68-8CC3-BE46-BE42-E86369A63010}"/>
                </a:ext>
              </a:extLst>
            </p:cNvPr>
            <p:cNvCxnSpPr>
              <a:cxnSpLocks/>
              <a:stCxn id="96" idx="1"/>
              <a:endCxn id="88" idx="2"/>
            </p:cNvCxnSpPr>
            <p:nvPr/>
          </p:nvCxnSpPr>
          <p:spPr>
            <a:xfrm flipV="1">
              <a:off x="7000486" y="5109547"/>
              <a:ext cx="0" cy="2324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>
              <a:extLst>
                <a:ext uri="{FF2B5EF4-FFF2-40B4-BE49-F238E27FC236}">
                  <a16:creationId xmlns="" xmlns:a16="http://schemas.microsoft.com/office/drawing/2014/main" id="{E8C8AF3D-164A-6C4E-8289-8CEF4AAB4D5D}"/>
                </a:ext>
              </a:extLst>
            </p:cNvPr>
            <p:cNvSpPr/>
            <p:nvPr/>
          </p:nvSpPr>
          <p:spPr>
            <a:xfrm>
              <a:off x="6267714" y="5576773"/>
              <a:ext cx="1419810" cy="525779"/>
            </a:xfrm>
            <a:prstGeom prst="rect">
              <a:avLst/>
            </a:prstGeom>
            <a:noFill/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Mass storage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="" xmlns:a16="http://schemas.microsoft.com/office/drawing/2014/main" id="{DDF135F6-7589-544B-AECE-89819C560AA6}"/>
                </a:ext>
              </a:extLst>
            </p:cNvPr>
            <p:cNvSpPr/>
            <p:nvPr/>
          </p:nvSpPr>
          <p:spPr>
            <a:xfrm>
              <a:off x="10519064" y="5619743"/>
              <a:ext cx="1419810" cy="525779"/>
            </a:xfrm>
            <a:prstGeom prst="rect">
              <a:avLst/>
            </a:prstGeom>
            <a:noFill/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Mass storage</a:t>
              </a:r>
            </a:p>
          </p:txBody>
        </p:sp>
        <p:cxnSp>
          <p:nvCxnSpPr>
            <p:cNvPr id="127" name="Elbow Connector 55">
              <a:extLst>
                <a:ext uri="{FF2B5EF4-FFF2-40B4-BE49-F238E27FC236}">
                  <a16:creationId xmlns="" xmlns:a16="http://schemas.microsoft.com/office/drawing/2014/main" id="{66354479-657F-1D46-AB63-D74A62803E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4633" y="6145522"/>
              <a:ext cx="5124336" cy="278326"/>
            </a:xfrm>
            <a:prstGeom prst="bentConnector2">
              <a:avLst/>
            </a:prstGeom>
            <a:ln w="38100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Elbow Connector 127">
              <a:extLst>
                <a:ext uri="{FF2B5EF4-FFF2-40B4-BE49-F238E27FC236}">
                  <a16:creationId xmlns="" xmlns:a16="http://schemas.microsoft.com/office/drawing/2014/main" id="{4C157E53-72CF-9948-8450-A016F84CC58A}"/>
                </a:ext>
              </a:extLst>
            </p:cNvPr>
            <p:cNvCxnSpPr>
              <a:cxnSpLocks/>
              <a:endCxn id="97" idx="2"/>
            </p:cNvCxnSpPr>
            <p:nvPr/>
          </p:nvCxnSpPr>
          <p:spPr>
            <a:xfrm>
              <a:off x="7710390" y="4848608"/>
              <a:ext cx="2949911" cy="908127"/>
            </a:xfrm>
            <a:prstGeom prst="bentConnector3">
              <a:avLst>
                <a:gd name="adj1" fmla="val 18610"/>
              </a:avLst>
            </a:prstGeom>
            <a:ln w="38100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Elbow Connector 128">
              <a:extLst>
                <a:ext uri="{FF2B5EF4-FFF2-40B4-BE49-F238E27FC236}">
                  <a16:creationId xmlns="" xmlns:a16="http://schemas.microsoft.com/office/drawing/2014/main" id="{7BABC056-0CB0-8946-B41F-D2BD19E86B18}"/>
                </a:ext>
              </a:extLst>
            </p:cNvPr>
            <p:cNvCxnSpPr>
              <a:cxnSpLocks/>
              <a:endCxn id="98" idx="4"/>
            </p:cNvCxnSpPr>
            <p:nvPr/>
          </p:nvCxnSpPr>
          <p:spPr>
            <a:xfrm rot="10800000" flipV="1">
              <a:off x="3190401" y="2094252"/>
              <a:ext cx="1577456" cy="1487148"/>
            </a:xfrm>
            <a:prstGeom prst="bentConnector3">
              <a:avLst>
                <a:gd name="adj1" fmla="val 61740"/>
              </a:avLst>
            </a:prstGeom>
            <a:ln w="1905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>
              <a:extLst>
                <a:ext uri="{FF2B5EF4-FFF2-40B4-BE49-F238E27FC236}">
                  <a16:creationId xmlns="" xmlns:a16="http://schemas.microsoft.com/office/drawing/2014/main" id="{411F43A1-7CC9-1843-9C11-EAA889DECCAD}"/>
                </a:ext>
              </a:extLst>
            </p:cNvPr>
            <p:cNvSpPr/>
            <p:nvPr/>
          </p:nvSpPr>
          <p:spPr>
            <a:xfrm>
              <a:off x="4660819" y="2014776"/>
              <a:ext cx="209549" cy="1762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="" xmlns:a16="http://schemas.microsoft.com/office/drawing/2014/main" id="{A024EE12-2CA2-4840-8FBC-9DA56DE7CC4F}"/>
                </a:ext>
              </a:extLst>
            </p:cNvPr>
            <p:cNvSpPr txBox="1"/>
            <p:nvPr/>
          </p:nvSpPr>
          <p:spPr>
            <a:xfrm>
              <a:off x="8673025" y="6468788"/>
              <a:ext cx="1089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Raw, RDS, h(t)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="" xmlns:a16="http://schemas.microsoft.com/office/drawing/2014/main" id="{5DEB3346-A557-7E42-98F4-B1345628DA84}"/>
                </a:ext>
              </a:extLst>
            </p:cNvPr>
            <p:cNvSpPr txBox="1"/>
            <p:nvPr/>
          </p:nvSpPr>
          <p:spPr>
            <a:xfrm>
              <a:off x="9121465" y="5788122"/>
              <a:ext cx="11801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Aggregated h(t)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="" xmlns:a16="http://schemas.microsoft.com/office/drawing/2014/main" id="{4C2E08B3-14D3-D34C-9767-0B0C28978648}"/>
                </a:ext>
              </a:extLst>
            </p:cNvPr>
            <p:cNvSpPr txBox="1"/>
            <p:nvPr/>
          </p:nvSpPr>
          <p:spPr>
            <a:xfrm>
              <a:off x="6977619" y="6145522"/>
              <a:ext cx="4171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h(t)</a:t>
              </a: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="" xmlns:a16="http://schemas.microsoft.com/office/drawing/2014/main" id="{6B40F2CF-B7E0-6A47-AF5C-A0E78020B020}"/>
                </a:ext>
              </a:extLst>
            </p:cNvPr>
            <p:cNvGrpSpPr/>
            <p:nvPr/>
          </p:nvGrpSpPr>
          <p:grpSpPr>
            <a:xfrm>
              <a:off x="503383" y="5187606"/>
              <a:ext cx="2289386" cy="947969"/>
              <a:chOff x="9340770" y="1730551"/>
              <a:chExt cx="2289386" cy="947969"/>
            </a:xfrm>
          </p:grpSpPr>
          <p:cxnSp>
            <p:nvCxnSpPr>
              <p:cNvPr id="135" name="Straight Arrow Connector 134">
                <a:extLst>
                  <a:ext uri="{FF2B5EF4-FFF2-40B4-BE49-F238E27FC236}">
                    <a16:creationId xmlns="" xmlns:a16="http://schemas.microsoft.com/office/drawing/2014/main" id="{109B683F-3AE2-DE4D-A529-23A5DCD08A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770" y="1861358"/>
                <a:ext cx="48915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="" xmlns:a16="http://schemas.microsoft.com/office/drawing/2014/main" id="{F2AC840B-BA97-7240-9F0A-225AE5BC3B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770" y="2085014"/>
                <a:ext cx="489150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>
                <a:extLst>
                  <a:ext uri="{FF2B5EF4-FFF2-40B4-BE49-F238E27FC236}">
                    <a16:creationId xmlns="" xmlns:a16="http://schemas.microsoft.com/office/drawing/2014/main" id="{BE4101C7-B8F3-2D42-8CEE-7F1056168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770" y="2308670"/>
                <a:ext cx="489150" cy="0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>
                <a:extLst>
                  <a:ext uri="{FF2B5EF4-FFF2-40B4-BE49-F238E27FC236}">
                    <a16:creationId xmlns="" xmlns:a16="http://schemas.microsoft.com/office/drawing/2014/main" id="{2EEE82F8-5671-6C44-B63C-A1E6F7E280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0770" y="2532326"/>
                <a:ext cx="489150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>
                <a:extLst>
                  <a:ext uri="{FF2B5EF4-FFF2-40B4-BE49-F238E27FC236}">
                    <a16:creationId xmlns="" xmlns:a16="http://schemas.microsoft.com/office/drawing/2014/main" id="{30CB4546-1BF4-1945-9A65-434E3F2AF208}"/>
                  </a:ext>
                </a:extLst>
              </p:cNvPr>
              <p:cNvSpPr txBox="1"/>
              <p:nvPr/>
            </p:nvSpPr>
            <p:spPr>
              <a:xfrm>
                <a:off x="9829920" y="1730551"/>
                <a:ext cx="10415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Data pathway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="" xmlns:a16="http://schemas.microsoft.com/office/drawing/2014/main" id="{1E5A72F3-A73C-7E4A-B54B-6CD2608D2BF0}"/>
                  </a:ext>
                </a:extLst>
              </p:cNvPr>
              <p:cNvSpPr txBox="1"/>
              <p:nvPr/>
            </p:nvSpPr>
            <p:spPr>
              <a:xfrm>
                <a:off x="9829920" y="1954207"/>
                <a:ext cx="15132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Low-latency transfers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="" xmlns:a16="http://schemas.microsoft.com/office/drawing/2014/main" id="{599B98BB-16F5-4344-A7CC-7778E02582F0}"/>
                  </a:ext>
                </a:extLst>
              </p:cNvPr>
              <p:cNvSpPr txBox="1"/>
              <p:nvPr/>
            </p:nvSpPr>
            <p:spPr>
              <a:xfrm>
                <a:off x="9829920" y="2177863"/>
                <a:ext cx="18002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Event candidate exchange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="" xmlns:a16="http://schemas.microsoft.com/office/drawing/2014/main" id="{45BBA0DA-8E56-6041-BCE8-55DF35635EF2}"/>
                  </a:ext>
                </a:extLst>
              </p:cNvPr>
              <p:cNvSpPr txBox="1"/>
              <p:nvPr/>
            </p:nvSpPr>
            <p:spPr>
              <a:xfrm>
                <a:off x="9829920" y="2401521"/>
                <a:ext cx="12870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Bulk data transfer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021500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3528" y="1298863"/>
            <a:ext cx="9068472" cy="480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2278"/>
          </a:xfrm>
        </p:spPr>
        <p:txBody>
          <a:bodyPr/>
          <a:lstStyle/>
          <a:p>
            <a:r>
              <a:rPr lang="en-GB" dirty="0" smtClean="0"/>
              <a:t>Data Flow: The O3 case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743297"/>
            <a:ext cx="3281082" cy="611470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The signal arrives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Data composed into frames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Calibration of the data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Veto, DQ flags production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h(t) transfer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Low-latency matched-filter pipelines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Upload to </a:t>
            </a:r>
            <a:r>
              <a:rPr lang="en-US" sz="1600" b="1" dirty="0" err="1" smtClean="0"/>
              <a:t>GraceDB</a:t>
            </a:r>
            <a:r>
              <a:rPr lang="en-US" sz="1600" b="1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Data written into on-line storage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Low-latency data quality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Low-latency sky localization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GCN Circular sent out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Data written into </a:t>
            </a:r>
            <a:r>
              <a:rPr lang="en-US" sz="1600" b="1" dirty="0" err="1" smtClean="0"/>
              <a:t>Cascina</a:t>
            </a:r>
            <a:r>
              <a:rPr lang="en-US" sz="1600" b="1" dirty="0" smtClean="0"/>
              <a:t> Mass Storage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 smtClean="0"/>
              <a:t>Data transfer toward </a:t>
            </a:r>
            <a:r>
              <a:rPr lang="en-US" sz="1600" b="1" dirty="0" err="1" smtClean="0"/>
              <a:t>aLIGO</a:t>
            </a:r>
            <a:r>
              <a:rPr lang="en-US" sz="1600" b="1" dirty="0" smtClean="0"/>
              <a:t> and CCs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531197" y="2584524"/>
            <a:ext cx="502921" cy="10327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71907" y="2473362"/>
            <a:ext cx="1308622" cy="87251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5822943" y="2808276"/>
            <a:ext cx="1105348" cy="3756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7668491" y="2753591"/>
            <a:ext cx="1132609" cy="5195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/>
          <p:cNvSpPr/>
          <p:nvPr/>
        </p:nvSpPr>
        <p:spPr>
          <a:xfrm>
            <a:off x="5798127" y="3449781"/>
            <a:ext cx="1132609" cy="3844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/>
          <p:cNvSpPr/>
          <p:nvPr/>
        </p:nvSpPr>
        <p:spPr>
          <a:xfrm>
            <a:off x="7678881" y="3408217"/>
            <a:ext cx="1111828" cy="37407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/>
          <p:cNvSpPr/>
          <p:nvPr/>
        </p:nvSpPr>
        <p:spPr>
          <a:xfrm>
            <a:off x="5829300" y="4021282"/>
            <a:ext cx="1101436" cy="374074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/>
          <p:cNvSpPr/>
          <p:nvPr/>
        </p:nvSpPr>
        <p:spPr>
          <a:xfrm>
            <a:off x="9403774" y="3713870"/>
            <a:ext cx="1174172" cy="1117903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ctangle 27"/>
          <p:cNvSpPr/>
          <p:nvPr/>
        </p:nvSpPr>
        <p:spPr>
          <a:xfrm>
            <a:off x="5816077" y="2067791"/>
            <a:ext cx="1109158" cy="5005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lowchart: Magnetic Disk 17"/>
          <p:cNvSpPr/>
          <p:nvPr/>
        </p:nvSpPr>
        <p:spPr>
          <a:xfrm>
            <a:off x="4582391" y="3581106"/>
            <a:ext cx="654627" cy="346657"/>
          </a:xfrm>
          <a:prstGeom prst="flowChartMagneticDisk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>
            <a:off x="6431973" y="5600700"/>
            <a:ext cx="1122218" cy="4052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lowchart: Magnetic Disk 19"/>
          <p:cNvSpPr/>
          <p:nvPr/>
        </p:nvSpPr>
        <p:spPr>
          <a:xfrm>
            <a:off x="5156661" y="5538008"/>
            <a:ext cx="849283" cy="519892"/>
          </a:xfrm>
          <a:prstGeom prst="flowChartMagneticDisk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lowchart: Magnetic Disk 20"/>
          <p:cNvSpPr/>
          <p:nvPr/>
        </p:nvSpPr>
        <p:spPr>
          <a:xfrm>
            <a:off x="7793182" y="5018809"/>
            <a:ext cx="852054" cy="514723"/>
          </a:xfrm>
          <a:prstGeom prst="flowChartMagneticDisk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Flowchart: Magnetic Disk 28"/>
          <p:cNvSpPr/>
          <p:nvPr/>
        </p:nvSpPr>
        <p:spPr>
          <a:xfrm>
            <a:off x="11107882" y="5067886"/>
            <a:ext cx="883227" cy="491250"/>
          </a:xfrm>
          <a:prstGeom prst="flowChartMagneticDisk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21287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" presetClass="exit" presetSubtype="16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4" grpId="2" animBg="1"/>
      <p:bldP spid="14" grpId="3" animBg="1"/>
      <p:bldP spid="16" grpId="0" animBg="1"/>
      <p:bldP spid="16" grpId="1" animBg="1"/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7" grpId="2" animBg="1"/>
      <p:bldP spid="27" grpId="3" animBg="1"/>
      <p:bldP spid="27" grpId="4" animBg="1"/>
      <p:bldP spid="28" grpId="0" animBg="1"/>
      <p:bldP spid="28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90311C-A035-1949-8366-5A8F8731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needed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51AAD7-36C0-9A43-AC1A-A1C3A4B57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 smtClean="0"/>
              <a:t>GW data analysis (including low-latency) is performed as a joint IGWN effort.</a:t>
            </a:r>
          </a:p>
          <a:p>
            <a:pPr>
              <a:buNone/>
            </a:pPr>
            <a:r>
              <a:rPr lang="en-US" sz="2800" dirty="0" smtClean="0"/>
              <a:t>The geographical separation of the detectors and the short timescale involved (current/O3 e2e latency from signal detection to alert generation in the order of 25 sec) imply the creation of a common distributed cyber infrastructure which must guarantee:</a:t>
            </a:r>
          </a:p>
          <a:p>
            <a:r>
              <a:rPr lang="en-US" sz="2800" dirty="0" smtClean="0"/>
              <a:t>Adequate </a:t>
            </a:r>
            <a:r>
              <a:rPr lang="en-US" sz="2800" b="1" u="sng" dirty="0" smtClean="0"/>
              <a:t>storage and computing resources </a:t>
            </a:r>
            <a:r>
              <a:rPr lang="en-US" sz="2800" dirty="0" smtClean="0"/>
              <a:t>for detector characterization, low-latency searches and alerts generation</a:t>
            </a:r>
          </a:p>
          <a:p>
            <a:r>
              <a:rPr lang="en-US" sz="2800" b="1" u="sng" dirty="0" smtClean="0"/>
              <a:t>Low-latency data distribution </a:t>
            </a:r>
            <a:r>
              <a:rPr lang="en-US" sz="2800" dirty="0" smtClean="0"/>
              <a:t>among the different observatories and computing clusters for low-latency searches</a:t>
            </a:r>
          </a:p>
          <a:p>
            <a:r>
              <a:rPr lang="en-US" sz="2800" dirty="0" smtClean="0"/>
              <a:t>An ubiquitous and uniform </a:t>
            </a:r>
            <a:r>
              <a:rPr lang="en-US" sz="2800" b="1" u="sng" dirty="0" smtClean="0"/>
              <a:t>running environment</a:t>
            </a:r>
            <a:endParaRPr lang="en-GB" sz="1600" dirty="0"/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="" xmlns:p14="http://schemas.microsoft.com/office/powerpoint/2010/main" val="1013145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90311C-A035-1949-8366-5A8F8731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Storage and Computing Resources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51AAD7-36C0-9A43-AC1A-A1C3A4B57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 smtClean="0"/>
              <a:t>Low-latency storage and computing mainly provided by observatory computing centers</a:t>
            </a:r>
          </a:p>
          <a:p>
            <a:r>
              <a:rPr lang="en-US" sz="2800" dirty="0" smtClean="0"/>
              <a:t>Low-latency alert infrastructure runs on dedicated resources with high priority to burst out into pool</a:t>
            </a:r>
          </a:p>
          <a:p>
            <a:r>
              <a:rPr lang="en-US" sz="2800" dirty="0" smtClean="0"/>
              <a:t>Search pipelines run on dedicated or highly-</a:t>
            </a:r>
            <a:r>
              <a:rPr lang="en-US" sz="2800" dirty="0" err="1" smtClean="0"/>
              <a:t>prioritised</a:t>
            </a:r>
            <a:r>
              <a:rPr lang="en-US" sz="2800" dirty="0" smtClean="0"/>
              <a:t> resources in an </a:t>
            </a:r>
            <a:r>
              <a:rPr lang="en-US" sz="2800" dirty="0" err="1" smtClean="0"/>
              <a:t>HTCondor</a:t>
            </a:r>
            <a:r>
              <a:rPr lang="en-US" sz="2800" dirty="0" smtClean="0"/>
              <a:t>-managed resource pool</a:t>
            </a:r>
          </a:p>
          <a:p>
            <a:r>
              <a:rPr lang="en-US" sz="2800" dirty="0" smtClean="0"/>
              <a:t>Fast, direct access to small data files / shared memory</a:t>
            </a:r>
          </a:p>
          <a:p>
            <a:r>
              <a:rPr lang="en-US" sz="2800" dirty="0" err="1" smtClean="0"/>
              <a:t>Gradb</a:t>
            </a:r>
            <a:r>
              <a:rPr lang="en-US" sz="2800" dirty="0" smtClean="0"/>
              <a:t> production instance currently deployed in High Availability (HA) on AWS</a:t>
            </a:r>
          </a:p>
          <a:p>
            <a:r>
              <a:rPr lang="en-US" sz="2800" dirty="0" smtClean="0"/>
              <a:t>Alternative HA deployment via </a:t>
            </a:r>
            <a:r>
              <a:rPr lang="en-US" sz="2800" dirty="0" err="1" smtClean="0"/>
              <a:t>Kubernetes</a:t>
            </a:r>
            <a:r>
              <a:rPr lang="en-US" sz="2800" dirty="0" smtClean="0"/>
              <a:t> is being tested on INFN CNAF Cloud</a:t>
            </a:r>
          </a:p>
          <a:p>
            <a:endParaRPr lang="en-GB" sz="1600" dirty="0"/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="" xmlns:p14="http://schemas.microsoft.com/office/powerpoint/2010/main" val="1013145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EC3D0E-3C63-4244-9DB0-8D4F0062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High Availability (HA) deployment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C24600-2533-6A44-895D-A5784BD1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70" y="791133"/>
            <a:ext cx="11744864" cy="5227830"/>
          </a:xfrm>
        </p:spPr>
        <p:txBody>
          <a:bodyPr/>
          <a:lstStyle/>
          <a:p>
            <a:r>
              <a:rPr lang="en-US" sz="2400" dirty="0" smtClean="0"/>
              <a:t>We are developing an High Availability deployment  based on </a:t>
            </a:r>
            <a:r>
              <a:rPr lang="en-US" sz="2400" dirty="0" err="1" smtClean="0"/>
              <a:t>Kubernetes</a:t>
            </a:r>
            <a:r>
              <a:rPr lang="en-US" sz="2400" dirty="0" smtClean="0"/>
              <a:t> (de-facto standard for cloud orchestration) for the alert generation components (</a:t>
            </a:r>
            <a:r>
              <a:rPr lang="en-US" sz="2400" dirty="0" err="1" smtClean="0"/>
              <a:t>GraceDB</a:t>
            </a:r>
            <a:r>
              <a:rPr lang="en-US" sz="2400" dirty="0" smtClean="0"/>
              <a:t>, </a:t>
            </a:r>
            <a:r>
              <a:rPr lang="en-US" sz="2400" dirty="0" err="1" smtClean="0"/>
              <a:t>GWCelery,LVAlert</a:t>
            </a:r>
            <a:r>
              <a:rPr lang="en-US" sz="2400" dirty="0" smtClean="0"/>
              <a:t>) on CNAF Cloud.</a:t>
            </a:r>
          </a:p>
          <a:p>
            <a:pPr lvl="1"/>
            <a:r>
              <a:rPr lang="en-US" dirty="0" smtClean="0"/>
              <a:t>To exploit support from CCs staff  and achieve cloud provider independence</a:t>
            </a:r>
          </a:p>
          <a:p>
            <a:pPr lvl="1"/>
            <a:r>
              <a:rPr lang="en-US" dirty="0" smtClean="0"/>
              <a:t>Resources and support for both high-availability deployment using K8S and on-demand </a:t>
            </a:r>
            <a:r>
              <a:rPr lang="en-US" dirty="0" err="1" smtClean="0"/>
              <a:t>HTCondor</a:t>
            </a:r>
            <a:r>
              <a:rPr lang="en-US" dirty="0" smtClean="0"/>
              <a:t> cluster (at least partially) funded by EGI-ACE project from the INFRAEOSC-07 EU call</a:t>
            </a:r>
          </a:p>
          <a:p>
            <a:pPr lvl="1"/>
            <a:r>
              <a:rPr lang="en-US" dirty="0" smtClean="0"/>
              <a:t>Including also </a:t>
            </a:r>
            <a:r>
              <a:rPr lang="en-US" dirty="0" err="1" smtClean="0"/>
              <a:t>GWCelery</a:t>
            </a:r>
            <a:r>
              <a:rPr lang="en-US" dirty="0" smtClean="0"/>
              <a:t> in the K8S deployment, to have a fully portable setup</a:t>
            </a:r>
          </a:p>
          <a:p>
            <a:pPr lvl="1"/>
            <a:r>
              <a:rPr lang="en-US" dirty="0" smtClean="0"/>
              <a:t>Performance and stress tests in progress</a:t>
            </a:r>
          </a:p>
        </p:txBody>
      </p:sp>
    </p:spTree>
    <p:extLst>
      <p:ext uri="{BB962C8B-B14F-4D97-AF65-F5344CB8AC3E}">
        <p14:creationId xmlns="" xmlns:p14="http://schemas.microsoft.com/office/powerpoint/2010/main" val="3798427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EC3D0E-3C63-4244-9DB0-8D4F0062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High Availability (HA) deployment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C24600-2533-6A44-895D-A5784BD1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70" y="791133"/>
            <a:ext cx="2555365" cy="4668373"/>
          </a:xfrm>
        </p:spPr>
        <p:txBody>
          <a:bodyPr/>
          <a:lstStyle/>
          <a:p>
            <a:r>
              <a:rPr lang="en-US" sz="2000" dirty="0" smtClean="0"/>
              <a:t>Also, a preliminary step to provide infrastructure to run low-latency searches off-site</a:t>
            </a:r>
            <a:endParaRPr lang="en-US" sz="1800" dirty="0" smtClean="0"/>
          </a:p>
        </p:txBody>
      </p:sp>
      <p:sp>
        <p:nvSpPr>
          <p:cNvPr id="7" name="AutoShape 14">
            <a:extLst>
              <a:ext uri="{FF2B5EF4-FFF2-40B4-BE49-F238E27FC236}">
                <a16:creationId xmlns="" xmlns:a16="http://schemas.microsoft.com/office/drawing/2014/main" id="{A9EE1422-56D9-F646-969C-780DEFEB9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647" y="672354"/>
            <a:ext cx="9435354" cy="5688106"/>
          </a:xfrm>
          <a:prstGeom prst="wedgeRoundRectCallout">
            <a:avLst>
              <a:gd name="adj1" fmla="val -47738"/>
              <a:gd name="adj2" fmla="val 26729"/>
              <a:gd name="adj3" fmla="val 16667"/>
            </a:avLst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SzPct val="65000"/>
              <a:buFont typeface="Zapf Dingbats" pitchFamily="-107" charset="2"/>
              <a:buChar char=""/>
              <a:defRPr sz="320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SzPct val="45000"/>
              <a:buFont typeface="Zapf Dingbats" pitchFamily="-107" charset="2"/>
              <a:buChar char=""/>
              <a:defRPr sz="2400">
                <a:solidFill>
                  <a:srgbClr val="000080"/>
                </a:solidFill>
                <a:latin typeface="+mn-lt"/>
                <a:ea typeface="ＭＳ Ｐゴシック" pitchFamily="2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3000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9pPr>
          </a:lstStyle>
          <a:p>
            <a:pPr marL="0" indent="0">
              <a:buNone/>
            </a:pP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3EE08F-18D2-DB45-AD73-02E6EDBAD0CA}"/>
              </a:ext>
            </a:extLst>
          </p:cNvPr>
          <p:cNvSpPr txBox="1"/>
          <p:nvPr/>
        </p:nvSpPr>
        <p:spPr>
          <a:xfrm rot="16200000">
            <a:off x="9700558" y="3798126"/>
            <a:ext cx="382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Sara.Vallero@to.infn.it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0366" y="753035"/>
            <a:ext cx="7304928" cy="552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798427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Cartoonist Kooky"/>
        <a:ea typeface=""/>
        <a:cs typeface=""/>
      </a:majorFont>
      <a:minorFont>
        <a:latin typeface="American Typewri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5400" b="1" dirty="0" smtClean="0">
            <a:latin typeface="+mn-lt"/>
          </a:defRPr>
        </a:defPPr>
      </a:lstStyle>
    </a:tx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63891</TotalTime>
  <Words>1321</Words>
  <Application>Microsoft Office PowerPoint</Application>
  <PresentationFormat>Custom</PresentationFormat>
  <Paragraphs>208</Paragraphs>
  <Slides>17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Struttura predefinita</vt:lpstr>
      <vt:lpstr>Slide 1</vt:lpstr>
      <vt:lpstr>Overview</vt:lpstr>
      <vt:lpstr>IGWN</vt:lpstr>
      <vt:lpstr>The Data Flow Schema</vt:lpstr>
      <vt:lpstr>Data Flow: The O3 case</vt:lpstr>
      <vt:lpstr>What is needed</vt:lpstr>
      <vt:lpstr>Storage and Computing Resources</vt:lpstr>
      <vt:lpstr>High Availability (HA) deployment</vt:lpstr>
      <vt:lpstr>High Availability (HA) deployment</vt:lpstr>
      <vt:lpstr>Low-latency data distribution: Kafka </vt:lpstr>
      <vt:lpstr>Running Environment: IGWN Conda</vt:lpstr>
      <vt:lpstr>Running Environment: IGWN Conda</vt:lpstr>
      <vt:lpstr>Software deployment into IGWN Conda Distribution </vt:lpstr>
      <vt:lpstr>Preparing for O4: The O3 End-to-End Data Replay</vt:lpstr>
      <vt:lpstr>E2E Stage 2 @ EGO + CNAF+ Louvain </vt:lpstr>
      <vt:lpstr>Conclusions</vt:lpstr>
      <vt:lpstr>Acknowledgements</vt:lpstr>
    </vt:vector>
  </TitlesOfParts>
  <Company>INFN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ALICE JOb Management for CHEP2009</dc:title>
  <dc:creator>Stefano Bagnasco</dc:creator>
  <cp:lastModifiedBy>Franco</cp:lastModifiedBy>
  <cp:revision>1581</cp:revision>
  <cp:lastPrinted>2019-06-06T08:06:55Z</cp:lastPrinted>
  <dcterms:created xsi:type="dcterms:W3CDTF">2012-11-05T15:17:58Z</dcterms:created>
  <dcterms:modified xsi:type="dcterms:W3CDTF">2022-01-13T16:22:58Z</dcterms:modified>
</cp:coreProperties>
</file>