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87" r:id="rId2"/>
    <p:sldId id="256" r:id="rId3"/>
    <p:sldId id="257" r:id="rId4"/>
    <p:sldId id="819" r:id="rId5"/>
    <p:sldId id="820" r:id="rId6"/>
    <p:sldId id="821" r:id="rId7"/>
    <p:sldId id="259" r:id="rId8"/>
    <p:sldId id="260" r:id="rId9"/>
    <p:sldId id="261" r:id="rId10"/>
    <p:sldId id="818" r:id="rId11"/>
    <p:sldId id="817" r:id="rId12"/>
    <p:sldId id="815" r:id="rId13"/>
    <p:sldId id="258" r:id="rId14"/>
    <p:sldId id="813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82"/>
    <p:restoredTop sz="95541"/>
  </p:normalViewPr>
  <p:slideViewPr>
    <p:cSldViewPr snapToGrid="0" snapToObjects="1" showGuides="1">
      <p:cViewPr varScale="1">
        <p:scale>
          <a:sx n="103" d="100"/>
          <a:sy n="103" d="100"/>
        </p:scale>
        <p:origin x="584" y="184"/>
      </p:cViewPr>
      <p:guideLst>
        <p:guide orient="horz" pos="2205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A6F5E7-3329-6642-95FF-484A01FD909B}" type="datetimeFigureOut">
              <a:rPr lang="fr-FR" smtClean="0"/>
              <a:t>29/09/2021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56CEE7-FECB-1943-BE90-F6EF4D95EEF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3611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B857CE-BB86-D84E-AD0A-2FC8544F69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05F1850-2103-704A-BC0F-A5878E76F1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FB4B90-E647-0C44-9DEC-FA8BF6787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BB37E-AC5D-FB4F-BC5C-514AC5CC7C08}" type="datetimeFigureOut">
              <a:rPr lang="fr-FR" smtClean="0"/>
              <a:t>29/09/2021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F90992-6C21-CC48-A209-C0D8C6B17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30B2E8-5FEB-CC4C-9217-78717DE7F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039FB-9238-B946-BFDA-311588B3005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763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D664E1-7F0D-BC40-B164-AFF77CB25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16FE03A-97E4-DB42-AD59-DD4D24491D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8174E1-C4B6-974F-848E-037F464EC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BB37E-AC5D-FB4F-BC5C-514AC5CC7C08}" type="datetimeFigureOut">
              <a:rPr lang="fr-FR" smtClean="0"/>
              <a:t>29/09/2021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A24A35-C335-FE40-9368-F3395B7C5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AF1395-3C2B-1F43-A75A-F55D15D64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039FB-9238-B946-BFDA-311588B3005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8412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4320A0A-9561-D441-8A53-6F2778A406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DE9CAF3-A739-784C-A040-25AAF6333F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538D18-C05F-8845-AA68-CFA30E68F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BB37E-AC5D-FB4F-BC5C-514AC5CC7C08}" type="datetimeFigureOut">
              <a:rPr lang="fr-FR" smtClean="0"/>
              <a:t>29/09/2021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7B84B6-EC74-7047-AF37-AB196E5BE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792FBE-296D-5945-B950-137F674C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039FB-9238-B946-BFDA-311588B3005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2010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2F394F-C34B-3046-98DA-ED80E63F9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8B602D-D86E-2B4C-B17F-7097299FD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426A54-5D99-B742-8C4B-28469D5F6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BB37E-AC5D-FB4F-BC5C-514AC5CC7C08}" type="datetimeFigureOut">
              <a:rPr lang="fr-FR" smtClean="0"/>
              <a:t>29/09/2021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082740-47BE-F84E-9294-C498FFA42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F7181F-8BB1-EE4E-83B2-BDB7FE302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039FB-9238-B946-BFDA-311588B3005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1877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926473-7731-8F49-A811-8126AFB36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E84484-5EEF-E64F-B5CE-E365212E1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637BEA-63EC-E343-891C-6E182D67F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BB37E-AC5D-FB4F-BC5C-514AC5CC7C08}" type="datetimeFigureOut">
              <a:rPr lang="fr-FR" smtClean="0"/>
              <a:t>29/09/2021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D87C48-2236-E245-A4E7-2847BB118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ECD3A5-3153-A44F-89FC-C99703898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039FB-9238-B946-BFDA-311588B3005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21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E89AE5-DD0F-3347-893E-5EE72C2F2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AEC93D-5E47-7244-BEF7-CB6CD03A4D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831D4B6-993B-0646-9A69-71873A8B79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6E0281-E0A8-BD4F-BE33-B782C314B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BB37E-AC5D-FB4F-BC5C-514AC5CC7C08}" type="datetimeFigureOut">
              <a:rPr lang="fr-FR" smtClean="0"/>
              <a:t>29/09/2021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4D24D7D-7D60-AB44-B09D-64EE31C86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33BA031-75CE-9148-92FF-32DFD2FAA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039FB-9238-B946-BFDA-311588B3005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8828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E35AA4-0EF9-634D-B733-EBB504B26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1817468-597C-F24E-9E1E-A6883092A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41A114B-4F48-CF47-A290-90B532EB2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39CAB94-04C6-3349-9C67-B8FCA0DAF8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8E00712-2C46-6941-947C-0F7ECBBF81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F3D39AB-E2FC-B145-8790-2789DE420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BB37E-AC5D-FB4F-BC5C-514AC5CC7C08}" type="datetimeFigureOut">
              <a:rPr lang="fr-FR" smtClean="0"/>
              <a:t>29/09/2021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41679D0-86D0-ED42-9C77-8C8BBE506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9974E3E-9519-AB4E-B667-0AF242701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039FB-9238-B946-BFDA-311588B3005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9369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422C86-C8BA-1740-9B76-9E5F546C2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6FD3C99-0980-5A4B-94D2-820696545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BB37E-AC5D-FB4F-BC5C-514AC5CC7C08}" type="datetimeFigureOut">
              <a:rPr lang="fr-FR" smtClean="0"/>
              <a:t>29/09/2021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5145F79-C6AD-244A-8614-14AB1512A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A595B94-FD57-2647-8BB2-2B791C2BE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039FB-9238-B946-BFDA-311588B3005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1529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2E4FEC2-90F6-F94D-8919-7252EE929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BB37E-AC5D-FB4F-BC5C-514AC5CC7C08}" type="datetimeFigureOut">
              <a:rPr lang="fr-FR" smtClean="0"/>
              <a:t>29/09/2021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A9D00D6-E851-4B41-AA8A-7BC996ABB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29EAFF-23D3-574E-A96F-BF46E99B8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039FB-9238-B946-BFDA-311588B3005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5016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56C84D-80E8-FA40-BF48-A067922DE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81805A-082B-614C-A0A7-928A5D2E6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555860E-CD50-D349-ACF7-83DCAC79C2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714D226-2E8F-DC40-BAFA-DDD1B09A8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BB37E-AC5D-FB4F-BC5C-514AC5CC7C08}" type="datetimeFigureOut">
              <a:rPr lang="fr-FR" smtClean="0"/>
              <a:t>29/09/2021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1C236D4-517E-8C4E-A337-DE961C9E4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DBE6AD8-48F2-7C4E-90C3-5229F4A10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039FB-9238-B946-BFDA-311588B3005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0476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E7FB91-8BCB-7444-B833-2919CBE9D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073FBD9-D78C-BB42-BBB6-341B721068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BC05CEC-F800-874B-B86A-2299F635B9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F70793-23E2-2D41-A589-417E7BC68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BB37E-AC5D-FB4F-BC5C-514AC5CC7C08}" type="datetimeFigureOut">
              <a:rPr lang="fr-FR" smtClean="0"/>
              <a:t>29/09/2021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2B09884-36E0-3944-8BFA-1CF9AE148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23FA068-635F-4449-A447-E7989C17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039FB-9238-B946-BFDA-311588B3005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9949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673677F-1350-9841-83F9-F5F117A0A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84CD005-699B-9B44-8F81-2D6384E71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5477BE9-A3CC-1148-BC7C-49339D8E5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BB37E-AC5D-FB4F-BC5C-514AC5CC7C08}" type="datetimeFigureOut">
              <a:rPr lang="fr-FR" smtClean="0"/>
              <a:t>29/09/2021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809336-B470-DC46-BE73-923D1F240F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F34793-47FB-B84F-BE82-4ED9771CE7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039FB-9238-B946-BFDA-311588B3005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7989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tiff"/><Relationship Id="rId3" Type="http://schemas.openxmlformats.org/officeDocument/2006/relationships/image" Target="../media/image2.jpeg"/><Relationship Id="rId7" Type="http://schemas.openxmlformats.org/officeDocument/2006/relationships/image" Target="../media/image6.tiff"/><Relationship Id="rId12" Type="http://schemas.openxmlformats.org/officeDocument/2006/relationships/image" Target="../media/image11.png"/><Relationship Id="rId17" Type="http://schemas.openxmlformats.org/officeDocument/2006/relationships/image" Target="../media/image16.tiff"/><Relationship Id="rId2" Type="http://schemas.openxmlformats.org/officeDocument/2006/relationships/image" Target="../media/image1.jpeg"/><Relationship Id="rId16" Type="http://schemas.openxmlformats.org/officeDocument/2006/relationships/image" Target="../media/image15.tiff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tiff"/><Relationship Id="rId19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13" Type="http://schemas.openxmlformats.org/officeDocument/2006/relationships/image" Target="../media/image16.tiff"/><Relationship Id="rId18" Type="http://schemas.openxmlformats.org/officeDocument/2006/relationships/image" Target="../media/image39.svg"/><Relationship Id="rId3" Type="http://schemas.openxmlformats.org/officeDocument/2006/relationships/image" Target="../media/image37.png"/><Relationship Id="rId21" Type="http://schemas.openxmlformats.org/officeDocument/2006/relationships/image" Target="../media/image42.png"/><Relationship Id="rId7" Type="http://schemas.openxmlformats.org/officeDocument/2006/relationships/image" Target="../media/image8.png"/><Relationship Id="rId12" Type="http://schemas.openxmlformats.org/officeDocument/2006/relationships/image" Target="../media/image15.tiff"/><Relationship Id="rId17" Type="http://schemas.openxmlformats.org/officeDocument/2006/relationships/image" Target="../media/image38.png"/><Relationship Id="rId2" Type="http://schemas.openxmlformats.org/officeDocument/2006/relationships/image" Target="../media/image11.png"/><Relationship Id="rId16" Type="http://schemas.openxmlformats.org/officeDocument/2006/relationships/image" Target="../media/image19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tiff"/><Relationship Id="rId15" Type="http://schemas.openxmlformats.org/officeDocument/2006/relationships/image" Target="../media/image18.jpeg"/><Relationship Id="rId10" Type="http://schemas.openxmlformats.org/officeDocument/2006/relationships/image" Target="../media/image12.png"/><Relationship Id="rId19" Type="http://schemas.openxmlformats.org/officeDocument/2006/relationships/image" Target="../media/image40.png"/><Relationship Id="rId4" Type="http://schemas.openxmlformats.org/officeDocument/2006/relationships/image" Target="../media/image5.tiff"/><Relationship Id="rId9" Type="http://schemas.openxmlformats.org/officeDocument/2006/relationships/image" Target="../media/image10.png"/><Relationship Id="rId14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intérieur, table, assis, moniteur&#10;&#10;Description générée automatiquement">
            <a:extLst>
              <a:ext uri="{FF2B5EF4-FFF2-40B4-BE49-F238E27FC236}">
                <a16:creationId xmlns:a16="http://schemas.microsoft.com/office/drawing/2014/main" id="{2262D004-7A21-B34D-A02F-A7545D7D2A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1097" r="135" b="2"/>
          <a:stretch/>
        </p:blipFill>
        <p:spPr>
          <a:xfrm>
            <a:off x="6083786" y="-168316"/>
            <a:ext cx="6261330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11" name="Image 12">
            <a:extLst>
              <a:ext uri="{FF2B5EF4-FFF2-40B4-BE49-F238E27FC236}">
                <a16:creationId xmlns:a16="http://schemas.microsoft.com/office/drawing/2014/main" id="{21DEB209-4582-784B-814F-B105BDB24C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" b="-2"/>
          <a:stretch/>
        </p:blipFill>
        <p:spPr>
          <a:xfrm>
            <a:off x="6089904" y="2487166"/>
            <a:ext cx="6263640" cy="4215384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66AF01F-BA30-FA43-86BF-836E7377CF63}"/>
              </a:ext>
            </a:extLst>
          </p:cNvPr>
          <p:cNvSpPr txBox="1"/>
          <p:nvPr/>
        </p:nvSpPr>
        <p:spPr>
          <a:xfrm>
            <a:off x="-403761" y="55576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457C61D-EF89-9240-ACCD-7E3BCE23C2D8}"/>
              </a:ext>
            </a:extLst>
          </p:cNvPr>
          <p:cNvSpPr txBox="1"/>
          <p:nvPr/>
        </p:nvSpPr>
        <p:spPr>
          <a:xfrm rot="20435340">
            <a:off x="7885431" y="714162"/>
            <a:ext cx="854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BathyBot</a:t>
            </a:r>
            <a:endParaRPr lang="fr-FR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731EB6-EF64-F243-9069-08B59737B213}"/>
              </a:ext>
            </a:extLst>
          </p:cNvPr>
          <p:cNvSpPr/>
          <p:nvPr/>
        </p:nvSpPr>
        <p:spPr>
          <a:xfrm>
            <a:off x="175218" y="2853583"/>
            <a:ext cx="6377111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0070C0"/>
                </a:solidFill>
              </a:rPr>
              <a:t>	@</a:t>
            </a:r>
            <a:r>
              <a:rPr lang="en-US" sz="2800" b="1" dirty="0" err="1">
                <a:solidFill>
                  <a:srgbClr val="0070C0"/>
                </a:solidFill>
              </a:rPr>
              <a:t>bathybot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>
                <a:solidFill>
                  <a:srgbClr val="0070C0"/>
                </a:solidFill>
                <a:sym typeface="Wingdings" pitchFamily="2" charset="2"/>
              </a:rPr>
              <a:t>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Abonnez-vous</a:t>
            </a:r>
            <a:r>
              <a:rPr lang="en-US" sz="2800" b="1" dirty="0">
                <a:solidFill>
                  <a:srgbClr val="0070C0"/>
                </a:solidFill>
              </a:rPr>
              <a:t>!!!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56157D-FC22-3D44-8B40-AEEF1B44AE82}"/>
              </a:ext>
            </a:extLst>
          </p:cNvPr>
          <p:cNvSpPr/>
          <p:nvPr/>
        </p:nvSpPr>
        <p:spPr>
          <a:xfrm>
            <a:off x="183646" y="2487166"/>
            <a:ext cx="5912354" cy="1421928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400" b="1" dirty="0" err="1">
                <a:solidFill>
                  <a:schemeClr val="bg1"/>
                </a:solidFill>
              </a:rPr>
              <a:t>Voir</a:t>
            </a:r>
            <a:r>
              <a:rPr lang="en-US" sz="2400" b="1" dirty="0">
                <a:solidFill>
                  <a:schemeClr val="bg1"/>
                </a:solidFill>
              </a:rPr>
              <a:t> et </a:t>
            </a:r>
            <a:r>
              <a:rPr lang="en-US" sz="2400" b="1" dirty="0" err="1">
                <a:solidFill>
                  <a:schemeClr val="bg1"/>
                </a:solidFill>
              </a:rPr>
              <a:t>comprendre</a:t>
            </a:r>
            <a:r>
              <a:rPr lang="en-US" sz="2400" b="1" dirty="0">
                <a:solidFill>
                  <a:schemeClr val="bg1"/>
                </a:solidFill>
              </a:rPr>
              <a:t> dans </a:t>
            </a:r>
            <a:r>
              <a:rPr lang="en-US" sz="2400" b="1" dirty="0" err="1">
                <a:solidFill>
                  <a:schemeClr val="bg1"/>
                </a:solidFill>
              </a:rPr>
              <a:t>l’obscurité</a:t>
            </a:r>
            <a:r>
              <a:rPr lang="en-US" sz="2400" b="1" dirty="0">
                <a:solidFill>
                  <a:schemeClr val="bg1"/>
                </a:solidFill>
              </a:rPr>
              <a:t> des </a:t>
            </a:r>
            <a:r>
              <a:rPr lang="en-US" sz="2400" b="1" dirty="0" err="1">
                <a:solidFill>
                  <a:schemeClr val="bg1"/>
                </a:solidFill>
              </a:rPr>
              <a:t>profondeurs</a:t>
            </a:r>
            <a:r>
              <a:rPr lang="en-US" sz="2400" b="1" dirty="0">
                <a:solidFill>
                  <a:schemeClr val="bg1"/>
                </a:solidFill>
              </a:rPr>
              <a:t> de la </a:t>
            </a:r>
            <a:r>
              <a:rPr lang="en-US" sz="2400" b="1" dirty="0" err="1">
                <a:solidFill>
                  <a:schemeClr val="bg1"/>
                </a:solidFill>
              </a:rPr>
              <a:t>Méditerranée</a:t>
            </a:r>
            <a:r>
              <a:rPr lang="en-US" sz="2400" b="1" dirty="0">
                <a:solidFill>
                  <a:schemeClr val="bg1"/>
                </a:solidFill>
              </a:rPr>
              <a:t> : </a:t>
            </a:r>
            <a:r>
              <a:rPr lang="en-US" sz="2400" b="1" dirty="0" err="1">
                <a:solidFill>
                  <a:schemeClr val="bg1"/>
                </a:solidFill>
              </a:rPr>
              <a:t>BathyBot</a:t>
            </a:r>
            <a:r>
              <a:rPr lang="en-US" sz="2400" b="1" dirty="0">
                <a:solidFill>
                  <a:schemeClr val="bg1"/>
                </a:solidFill>
              </a:rPr>
              <a:t> et </a:t>
            </a:r>
            <a:r>
              <a:rPr lang="en-US" sz="2400" b="1" dirty="0" err="1">
                <a:solidFill>
                  <a:schemeClr val="bg1"/>
                </a:solidFill>
              </a:rPr>
              <a:t>BathyReef</a:t>
            </a:r>
            <a:r>
              <a:rPr lang="en-US" sz="2400" b="1" dirty="0">
                <a:solidFill>
                  <a:schemeClr val="bg1"/>
                </a:solidFill>
              </a:rPr>
              <a:t>, rencontre d’un robot et d’un </a:t>
            </a:r>
            <a:r>
              <a:rPr lang="en-US" sz="2400" b="1" dirty="0" err="1">
                <a:solidFill>
                  <a:schemeClr val="bg1"/>
                </a:solidFill>
              </a:rPr>
              <a:t>colonisateur</a:t>
            </a:r>
            <a:r>
              <a:rPr lang="en-US" sz="2400" b="1" dirty="0">
                <a:solidFill>
                  <a:schemeClr val="bg1"/>
                </a:solidFill>
              </a:rPr>
              <a:t> bio-</a:t>
            </a:r>
            <a:r>
              <a:rPr lang="en-US" sz="2400" b="1" dirty="0" err="1">
                <a:solidFill>
                  <a:schemeClr val="bg1"/>
                </a:solidFill>
              </a:rPr>
              <a:t>inspiré</a:t>
            </a:r>
            <a:r>
              <a:rPr lang="en-US" sz="2400" b="1" dirty="0">
                <a:solidFill>
                  <a:schemeClr val="bg1"/>
                </a:solidFill>
              </a:rPr>
              <a:t> 	 </a:t>
            </a:r>
          </a:p>
        </p:txBody>
      </p:sp>
      <p:pic>
        <p:nvPicPr>
          <p:cNvPr id="12" name="Picture 2" descr="Résultat de recherche d'images pour &quot;twitter logo&quot;">
            <a:extLst>
              <a:ext uri="{FF2B5EF4-FFF2-40B4-BE49-F238E27FC236}">
                <a16:creationId xmlns:a16="http://schemas.microsoft.com/office/drawing/2014/main" id="{29332C55-C734-6746-898C-4FCAEBA2B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77" y="4500348"/>
            <a:ext cx="575003" cy="46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8B0398A-7541-2647-8234-9A413053D4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854"/>
          <a:stretch/>
        </p:blipFill>
        <p:spPr>
          <a:xfrm>
            <a:off x="1088289" y="5722943"/>
            <a:ext cx="5054600" cy="113505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F4903C6-3132-7A4B-BEA1-29777E0216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8928" y="6328627"/>
            <a:ext cx="1143538" cy="259202"/>
          </a:xfrm>
          <a:prstGeom prst="rect">
            <a:avLst/>
          </a:prstGeom>
        </p:spPr>
      </p:pic>
      <p:pic>
        <p:nvPicPr>
          <p:cNvPr id="18" name="Picture 4" descr="Résultat de recherche d'images pour &quot;vicat logo&quot;">
            <a:extLst>
              <a:ext uri="{FF2B5EF4-FFF2-40B4-BE49-F238E27FC236}">
                <a16:creationId xmlns:a16="http://schemas.microsoft.com/office/drawing/2014/main" id="{C6A5F90A-4FC2-3B46-8D1A-BCD0198F7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2329" y="5955615"/>
            <a:ext cx="320696" cy="27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Résultat de recherche d'images pour &quot;osu pytheas logo&quot;">
            <a:extLst>
              <a:ext uri="{FF2B5EF4-FFF2-40B4-BE49-F238E27FC236}">
                <a16:creationId xmlns:a16="http://schemas.microsoft.com/office/drawing/2014/main" id="{A4DA253A-464F-9346-BB47-382A14960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11" y="6328627"/>
            <a:ext cx="1846352" cy="31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8AAB3AB-EF95-5D43-BFE6-658C9C5C8A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06162" y="5972977"/>
            <a:ext cx="685935" cy="382136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FA7DEDEF-24BB-0B43-ACC2-CA370BF41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208" y="5915767"/>
            <a:ext cx="336429" cy="27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8" descr="Résultat de recherche d'images pour &quot;mio logo&quot;">
            <a:extLst>
              <a:ext uri="{FF2B5EF4-FFF2-40B4-BE49-F238E27FC236}">
                <a16:creationId xmlns:a16="http://schemas.microsoft.com/office/drawing/2014/main" id="{8888F907-EDF9-774B-BB29-E86B53661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397" y="5846974"/>
            <a:ext cx="699703" cy="46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D214D69-518D-1D48-AF66-43FEF9EE58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82466" y="6010804"/>
            <a:ext cx="1257510" cy="16659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5DD1FDF-421C-7948-87D7-3E062F20F29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716" y="6391528"/>
            <a:ext cx="425319" cy="392602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ACC29DD-C38E-2943-92A4-8EFC51E0C00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54526" y="5867938"/>
            <a:ext cx="369370" cy="40389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10C1FBE-162A-2944-BA76-4C85C8ED4B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52537" y="6210743"/>
            <a:ext cx="430136" cy="430136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F9F6938-0EAE-2A44-B1D7-36B2069BDFF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81051" y="6262556"/>
            <a:ext cx="552493" cy="26934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CE6AFC5D-1B95-7C48-AEA7-5CDB9B9C0AD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67605" y="5739937"/>
            <a:ext cx="426431" cy="43746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45C6F561-7150-F34F-B7D2-90942E87891D}"/>
              </a:ext>
            </a:extLst>
          </p:cNvPr>
          <p:cNvSpPr/>
          <p:nvPr/>
        </p:nvSpPr>
        <p:spPr>
          <a:xfrm>
            <a:off x="5289979" y="5915767"/>
            <a:ext cx="770249" cy="23745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2" name="Picture 2" descr="Résultat de recherche d'images pour &quot;ifremer logo&quot;">
            <a:extLst>
              <a:ext uri="{FF2B5EF4-FFF2-40B4-BE49-F238E27FC236}">
                <a16:creationId xmlns:a16="http://schemas.microsoft.com/office/drawing/2014/main" id="{EB260535-83D0-B44F-81AE-90D89317A2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35" b="29845"/>
          <a:stretch/>
        </p:blipFill>
        <p:spPr bwMode="auto">
          <a:xfrm>
            <a:off x="5390412" y="5926590"/>
            <a:ext cx="610418" cy="23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logo CNRS — SFR BioSciences (UAR3444/US8)">
            <a:extLst>
              <a:ext uri="{FF2B5EF4-FFF2-40B4-BE49-F238E27FC236}">
                <a16:creationId xmlns:a16="http://schemas.microsoft.com/office/drawing/2014/main" id="{1A5E1C4A-9230-ED4E-BCC5-A726E5027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773" y="5754261"/>
            <a:ext cx="517568" cy="51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25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82805" y="281354"/>
            <a:ext cx="11012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u="sng" dirty="0"/>
              <a:t>International </a:t>
            </a:r>
            <a:r>
              <a:rPr lang="fr-FR" sz="2400" b="1" u="sng" dirty="0" err="1"/>
              <a:t>conference</a:t>
            </a:r>
            <a:r>
              <a:rPr lang="fr-FR" sz="2400" b="1" u="sng" dirty="0"/>
              <a:t> </a:t>
            </a:r>
          </a:p>
        </p:txBody>
      </p:sp>
      <p:pic>
        <p:nvPicPr>
          <p:cNvPr id="3074" name="Picture 2" descr="Back to home">
            <a:extLst>
              <a:ext uri="{FF2B5EF4-FFF2-40B4-BE49-F238E27FC236}">
                <a16:creationId xmlns:a16="http://schemas.microsoft.com/office/drawing/2014/main" id="{6342831E-B960-9B43-ADF3-8F7BCA303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03" y="281354"/>
            <a:ext cx="2101416" cy="159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C3CBEB66-E3EE-EF41-B0DF-60D3465ADF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02" r="2753"/>
          <a:stretch/>
        </p:blipFill>
        <p:spPr>
          <a:xfrm>
            <a:off x="427903" y="2120348"/>
            <a:ext cx="5548828" cy="307917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8285C29-7FF5-794D-BA55-2279A2189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9115" y="1245704"/>
            <a:ext cx="3841586" cy="541480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E7AF595-D5A2-3448-A150-EC0EB4F9907E}"/>
              </a:ext>
            </a:extLst>
          </p:cNvPr>
          <p:cNvSpPr txBox="1"/>
          <p:nvPr/>
        </p:nvSpPr>
        <p:spPr>
          <a:xfrm>
            <a:off x="2849217" y="1751016"/>
            <a:ext cx="1725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Keynote</a:t>
            </a:r>
            <a:r>
              <a:rPr lang="fr-FR" dirty="0"/>
              <a:t> lecture: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A4AAEBE-6EAF-A44C-8AAA-0BE29E8D2188}"/>
              </a:ext>
            </a:extLst>
          </p:cNvPr>
          <p:cNvSpPr txBox="1"/>
          <p:nvPr/>
        </p:nvSpPr>
        <p:spPr>
          <a:xfrm>
            <a:off x="9409793" y="753319"/>
            <a:ext cx="840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Poster:</a:t>
            </a:r>
          </a:p>
        </p:txBody>
      </p:sp>
    </p:spTree>
    <p:extLst>
      <p:ext uri="{BB962C8B-B14F-4D97-AF65-F5344CB8AC3E}">
        <p14:creationId xmlns:p14="http://schemas.microsoft.com/office/powerpoint/2010/main" val="4268349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88C30EB-8175-D844-9B9C-A6505911A02B}"/>
              </a:ext>
            </a:extLst>
          </p:cNvPr>
          <p:cNvSpPr txBox="1"/>
          <p:nvPr/>
        </p:nvSpPr>
        <p:spPr>
          <a:xfrm>
            <a:off x="993175" y="4522156"/>
            <a:ext cx="5609222" cy="1363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u="sng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Outreach</a:t>
            </a:r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D5C3FE89-A0B6-4C0E-A1F2-7CA2025B3A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156092" cy="3442494"/>
          </a:xfrm>
          <a:custGeom>
            <a:avLst/>
            <a:gdLst>
              <a:gd name="connsiteX0" fmla="*/ 0 w 3156092"/>
              <a:gd name="connsiteY0" fmla="*/ 0 h 3442494"/>
              <a:gd name="connsiteX1" fmla="*/ 2765641 w 3156092"/>
              <a:gd name="connsiteY1" fmla="*/ 0 h 3442494"/>
              <a:gd name="connsiteX2" fmla="*/ 2781296 w 3156092"/>
              <a:gd name="connsiteY2" fmla="*/ 20935 h 3442494"/>
              <a:gd name="connsiteX3" fmla="*/ 3156092 w 3156092"/>
              <a:gd name="connsiteY3" fmla="*/ 1247934 h 3442494"/>
              <a:gd name="connsiteX4" fmla="*/ 961532 w 3156092"/>
              <a:gd name="connsiteY4" fmla="*/ 3442494 h 3442494"/>
              <a:gd name="connsiteX5" fmla="*/ 107310 w 3156092"/>
              <a:gd name="connsiteY5" fmla="*/ 3270035 h 3442494"/>
              <a:gd name="connsiteX6" fmla="*/ 0 w 3156092"/>
              <a:gd name="connsiteY6" fmla="*/ 3218341 h 3442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6092" h="3442494">
                <a:moveTo>
                  <a:pt x="0" y="0"/>
                </a:moveTo>
                <a:lnTo>
                  <a:pt x="2765641" y="0"/>
                </a:lnTo>
                <a:lnTo>
                  <a:pt x="2781296" y="20935"/>
                </a:lnTo>
                <a:cubicBezTo>
                  <a:pt x="3017923" y="371189"/>
                  <a:pt x="3156092" y="793426"/>
                  <a:pt x="3156092" y="1247934"/>
                </a:cubicBezTo>
                <a:cubicBezTo>
                  <a:pt x="3156092" y="2459956"/>
                  <a:pt x="2173554" y="3442494"/>
                  <a:pt x="961532" y="3442494"/>
                </a:cubicBezTo>
                <a:cubicBezTo>
                  <a:pt x="658527" y="3442494"/>
                  <a:pt x="369864" y="3381086"/>
                  <a:pt x="107310" y="3270035"/>
                </a:cubicBezTo>
                <a:lnTo>
                  <a:pt x="0" y="321834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194D7360-F4C9-9149-BFA1-FF20CB999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0" b="16445"/>
          <a:stretch/>
        </p:blipFill>
        <p:spPr bwMode="auto">
          <a:xfrm>
            <a:off x="5" y="-1"/>
            <a:ext cx="3005349" cy="3291750"/>
          </a:xfrm>
          <a:custGeom>
            <a:avLst/>
            <a:gdLst/>
            <a:ahLst/>
            <a:cxnLst/>
            <a:rect l="l" t="t" r="r" b="b"/>
            <a:pathLst>
              <a:path w="3005349" h="3291750">
                <a:moveTo>
                  <a:pt x="0" y="0"/>
                </a:moveTo>
                <a:lnTo>
                  <a:pt x="2577617" y="0"/>
                </a:lnTo>
                <a:lnTo>
                  <a:pt x="2656297" y="105217"/>
                </a:lnTo>
                <a:cubicBezTo>
                  <a:pt x="2876670" y="431412"/>
                  <a:pt x="3005349" y="824646"/>
                  <a:pt x="3005349" y="1247934"/>
                </a:cubicBezTo>
                <a:cubicBezTo>
                  <a:pt x="3005349" y="2376702"/>
                  <a:pt x="2090301" y="3291750"/>
                  <a:pt x="961533" y="3291750"/>
                </a:cubicBezTo>
                <a:cubicBezTo>
                  <a:pt x="679341" y="3291750"/>
                  <a:pt x="410507" y="3234560"/>
                  <a:pt x="165988" y="3131137"/>
                </a:cubicBezTo>
                <a:lnTo>
                  <a:pt x="0" y="305117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Oval 136">
            <a:extLst>
              <a:ext uri="{FF2B5EF4-FFF2-40B4-BE49-F238E27FC236}">
                <a16:creationId xmlns:a16="http://schemas.microsoft.com/office/drawing/2014/main" id="{8A6D7C84-6176-4F2A-985C-7F1B8C39D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8141" y="459337"/>
            <a:ext cx="3163824" cy="3163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2" name="Picture 8" descr="Image">
            <a:extLst>
              <a:ext uri="{FF2B5EF4-FFF2-40B4-BE49-F238E27FC236}">
                <a16:creationId xmlns:a16="http://schemas.microsoft.com/office/drawing/2014/main" id="{1EBCAFEA-D6B3-0343-98FB-DD5CF96BAA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3" r="-3" b="23265"/>
          <a:stretch/>
        </p:blipFill>
        <p:spPr bwMode="auto">
          <a:xfrm>
            <a:off x="3832733" y="623929"/>
            <a:ext cx="2834640" cy="2834640"/>
          </a:xfrm>
          <a:custGeom>
            <a:avLst/>
            <a:gdLst/>
            <a:ahLst/>
            <a:cxnLst/>
            <a:rect l="l" t="t" r="r" b="b"/>
            <a:pathLst>
              <a:path w="2990088" h="2990088">
                <a:moveTo>
                  <a:pt x="1495044" y="0"/>
                </a:moveTo>
                <a:cubicBezTo>
                  <a:pt x="2320734" y="0"/>
                  <a:pt x="2990088" y="669354"/>
                  <a:pt x="2990088" y="1495044"/>
                </a:cubicBezTo>
                <a:cubicBezTo>
                  <a:pt x="2990088" y="2320734"/>
                  <a:pt x="2320734" y="2990088"/>
                  <a:pt x="1495044" y="2990088"/>
                </a:cubicBezTo>
                <a:cubicBezTo>
                  <a:pt x="669354" y="2990088"/>
                  <a:pt x="0" y="2320734"/>
                  <a:pt x="0" y="1495044"/>
                </a:cubicBezTo>
                <a:cubicBezTo>
                  <a:pt x="0" y="669354"/>
                  <a:pt x="669354" y="0"/>
                  <a:pt x="14950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C8E319B0-C403-46B6-8DDF-C46B5EB13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56150" y="2364552"/>
            <a:ext cx="3835850" cy="4493449"/>
          </a:xfrm>
          <a:custGeom>
            <a:avLst/>
            <a:gdLst>
              <a:gd name="connsiteX0" fmla="*/ 2839212 w 3835850"/>
              <a:gd name="connsiteY0" fmla="*/ 0 h 4493449"/>
              <a:gd name="connsiteX1" fmla="*/ 3683507 w 3835850"/>
              <a:gd name="connsiteY1" fmla="*/ 127646 h 4493449"/>
              <a:gd name="connsiteX2" fmla="*/ 3835850 w 3835850"/>
              <a:gd name="connsiteY2" fmla="*/ 183404 h 4493449"/>
              <a:gd name="connsiteX3" fmla="*/ 3835850 w 3835850"/>
              <a:gd name="connsiteY3" fmla="*/ 4493449 h 4493449"/>
              <a:gd name="connsiteX4" fmla="*/ 534850 w 3835850"/>
              <a:gd name="connsiteY4" fmla="*/ 4493449 h 4493449"/>
              <a:gd name="connsiteX5" fmla="*/ 484893 w 3835850"/>
              <a:gd name="connsiteY5" fmla="*/ 4426642 h 4493449"/>
              <a:gd name="connsiteX6" fmla="*/ 0 w 3835850"/>
              <a:gd name="connsiteY6" fmla="*/ 2839212 h 4493449"/>
              <a:gd name="connsiteX7" fmla="*/ 2839212 w 3835850"/>
              <a:gd name="connsiteY7" fmla="*/ 0 h 449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35850" h="4493449">
                <a:moveTo>
                  <a:pt x="2839212" y="0"/>
                </a:moveTo>
                <a:cubicBezTo>
                  <a:pt x="3133222" y="0"/>
                  <a:pt x="3416794" y="44689"/>
                  <a:pt x="3683507" y="127646"/>
                </a:cubicBezTo>
                <a:lnTo>
                  <a:pt x="3835850" y="183404"/>
                </a:lnTo>
                <a:lnTo>
                  <a:pt x="3835850" y="4493449"/>
                </a:lnTo>
                <a:lnTo>
                  <a:pt x="534850" y="4493449"/>
                </a:lnTo>
                <a:lnTo>
                  <a:pt x="484893" y="4426642"/>
                </a:lnTo>
                <a:cubicBezTo>
                  <a:pt x="178757" y="3973501"/>
                  <a:pt x="0" y="3427232"/>
                  <a:pt x="0" y="2839212"/>
                </a:cubicBezTo>
                <a:cubicBezTo>
                  <a:pt x="0" y="1271159"/>
                  <a:pt x="1271159" y="0"/>
                  <a:pt x="283921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E1E27C89-94CF-4F2D-8750-9361FD1D9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7371" y="1"/>
            <a:ext cx="3986784" cy="2427765"/>
          </a:xfrm>
          <a:custGeom>
            <a:avLst/>
            <a:gdLst>
              <a:gd name="connsiteX0" fmla="*/ 48890 w 3986784"/>
              <a:gd name="connsiteY0" fmla="*/ 0 h 2427765"/>
              <a:gd name="connsiteX1" fmla="*/ 3937894 w 3986784"/>
              <a:gd name="connsiteY1" fmla="*/ 0 h 2427765"/>
              <a:gd name="connsiteX2" fmla="*/ 3946285 w 3986784"/>
              <a:gd name="connsiteY2" fmla="*/ 32635 h 2427765"/>
              <a:gd name="connsiteX3" fmla="*/ 3986784 w 3986784"/>
              <a:gd name="connsiteY3" fmla="*/ 434373 h 2427765"/>
              <a:gd name="connsiteX4" fmla="*/ 1993392 w 3986784"/>
              <a:gd name="connsiteY4" fmla="*/ 2427765 h 2427765"/>
              <a:gd name="connsiteX5" fmla="*/ 0 w 3986784"/>
              <a:gd name="connsiteY5" fmla="*/ 434373 h 2427765"/>
              <a:gd name="connsiteX6" fmla="*/ 40499 w 3986784"/>
              <a:gd name="connsiteY6" fmla="*/ 32635 h 242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6784" h="2427765">
                <a:moveTo>
                  <a:pt x="48890" y="0"/>
                </a:moveTo>
                <a:lnTo>
                  <a:pt x="3937894" y="0"/>
                </a:lnTo>
                <a:lnTo>
                  <a:pt x="3946285" y="32635"/>
                </a:lnTo>
                <a:cubicBezTo>
                  <a:pt x="3972839" y="162400"/>
                  <a:pt x="3986784" y="296758"/>
                  <a:pt x="3986784" y="434373"/>
                </a:cubicBezTo>
                <a:cubicBezTo>
                  <a:pt x="3986784" y="1535293"/>
                  <a:pt x="3094312" y="2427765"/>
                  <a:pt x="1993392" y="2427765"/>
                </a:cubicBezTo>
                <a:cubicBezTo>
                  <a:pt x="892472" y="2427765"/>
                  <a:pt x="0" y="1535293"/>
                  <a:pt x="0" y="434373"/>
                </a:cubicBezTo>
                <a:cubicBezTo>
                  <a:pt x="0" y="296758"/>
                  <a:pt x="13945" y="162400"/>
                  <a:pt x="40499" y="32635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761C1CD1-454D-F847-8080-096CF7BCE2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2" r="4" b="5"/>
          <a:stretch/>
        </p:blipFill>
        <p:spPr bwMode="auto">
          <a:xfrm>
            <a:off x="7171962" y="2"/>
            <a:ext cx="3657600" cy="2263173"/>
          </a:xfrm>
          <a:custGeom>
            <a:avLst/>
            <a:gdLst/>
            <a:ahLst/>
            <a:cxnLst/>
            <a:rect l="l" t="t" r="r" b="b"/>
            <a:pathLst>
              <a:path w="3657600" h="2263173">
                <a:moveTo>
                  <a:pt x="54075" y="0"/>
                </a:moveTo>
                <a:lnTo>
                  <a:pt x="3603525" y="0"/>
                </a:lnTo>
                <a:lnTo>
                  <a:pt x="3620445" y="65806"/>
                </a:lnTo>
                <a:cubicBezTo>
                  <a:pt x="3644807" y="184856"/>
                  <a:pt x="3657600" y="308121"/>
                  <a:pt x="3657600" y="434373"/>
                </a:cubicBezTo>
                <a:cubicBezTo>
                  <a:pt x="3657600" y="1444391"/>
                  <a:pt x="2838818" y="2263173"/>
                  <a:pt x="1828800" y="2263173"/>
                </a:cubicBezTo>
                <a:cubicBezTo>
                  <a:pt x="818782" y="2263173"/>
                  <a:pt x="0" y="1444391"/>
                  <a:pt x="0" y="434373"/>
                </a:cubicBezTo>
                <a:cubicBezTo>
                  <a:pt x="0" y="308121"/>
                  <a:pt x="12794" y="184856"/>
                  <a:pt x="37155" y="6580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">
            <a:extLst>
              <a:ext uri="{FF2B5EF4-FFF2-40B4-BE49-F238E27FC236}">
                <a16:creationId xmlns:a16="http://schemas.microsoft.com/office/drawing/2014/main" id="{0969C833-6124-A24E-AA36-D668C02AA7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5" b="19299"/>
          <a:stretch/>
        </p:blipFill>
        <p:spPr bwMode="auto">
          <a:xfrm>
            <a:off x="8520674" y="2529078"/>
            <a:ext cx="3671324" cy="4328922"/>
          </a:xfrm>
          <a:custGeom>
            <a:avLst/>
            <a:gdLst/>
            <a:ahLst/>
            <a:cxnLst/>
            <a:rect l="l" t="t" r="r" b="b"/>
            <a:pathLst>
              <a:path w="3671324" h="4328922">
                <a:moveTo>
                  <a:pt x="2674686" y="0"/>
                </a:moveTo>
                <a:cubicBezTo>
                  <a:pt x="2951659" y="0"/>
                  <a:pt x="3218799" y="42100"/>
                  <a:pt x="3470056" y="120249"/>
                </a:cubicBezTo>
                <a:lnTo>
                  <a:pt x="3671324" y="193914"/>
                </a:lnTo>
                <a:lnTo>
                  <a:pt x="3671324" y="4328922"/>
                </a:lnTo>
                <a:lnTo>
                  <a:pt x="575538" y="4328922"/>
                </a:lnTo>
                <a:lnTo>
                  <a:pt x="456795" y="4170129"/>
                </a:lnTo>
                <a:cubicBezTo>
                  <a:pt x="168398" y="3743246"/>
                  <a:pt x="0" y="3228632"/>
                  <a:pt x="0" y="2674686"/>
                </a:cubicBezTo>
                <a:cubicBezTo>
                  <a:pt x="0" y="1197498"/>
                  <a:pt x="1197498" y="0"/>
                  <a:pt x="267468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688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6DB9FC4-1DC7-5248-83ED-7025D0BE14E2}"/>
              </a:ext>
            </a:extLst>
          </p:cNvPr>
          <p:cNvSpPr txBox="1"/>
          <p:nvPr/>
        </p:nvSpPr>
        <p:spPr>
          <a:xfrm>
            <a:off x="1234440" y="843722"/>
            <a:ext cx="972312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/>
              <a:t>Bathy’illusions</a:t>
            </a:r>
            <a:r>
              <a:rPr lang="fr-FR" sz="2000" b="1" dirty="0"/>
              <a:t> : </a:t>
            </a:r>
          </a:p>
          <a:p>
            <a:pPr algn="ctr"/>
            <a:r>
              <a:rPr lang="fr-FR" sz="2000" b="1" dirty="0"/>
              <a:t>un projet Art &amp; Science d’une rencontre entre le robot explorateur des profondeurs </a:t>
            </a:r>
            <a:r>
              <a:rPr lang="fr-FR" sz="2000" b="1" dirty="0" err="1"/>
              <a:t>BathyBot</a:t>
            </a:r>
            <a:r>
              <a:rPr lang="fr-FR" sz="2000" b="1" dirty="0"/>
              <a:t> et l’</a:t>
            </a:r>
            <a:r>
              <a:rPr lang="fr-FR" sz="2000" b="1" dirty="0" err="1"/>
              <a:t>apnéiste</a:t>
            </a:r>
            <a:r>
              <a:rPr lang="fr-FR" sz="2000" b="1" dirty="0"/>
              <a:t> Clémentine Marie…</a:t>
            </a:r>
          </a:p>
          <a:p>
            <a:endParaRPr lang="fr-FR" sz="1400" dirty="0"/>
          </a:p>
          <a:p>
            <a:r>
              <a:rPr lang="fr-FR" sz="1200" dirty="0"/>
              <a:t>Réalisation et montage : Christian </a:t>
            </a:r>
            <a:r>
              <a:rPr lang="fr-FR" sz="1200" dirty="0" err="1"/>
              <a:t>Marschal</a:t>
            </a:r>
            <a:r>
              <a:rPr lang="fr-FR" sz="1200" dirty="0"/>
              <a:t> (CNRS, IMBE)</a:t>
            </a:r>
          </a:p>
          <a:p>
            <a:r>
              <a:rPr lang="fr-FR" sz="1200" dirty="0"/>
              <a:t>Musique originale </a:t>
            </a:r>
            <a:r>
              <a:rPr lang="fr-FR" sz="1200" dirty="0" err="1"/>
              <a:t>BathyBot</a:t>
            </a:r>
            <a:r>
              <a:rPr lang="fr-FR" sz="1200" dirty="0"/>
              <a:t> Illusions : Fabien </a:t>
            </a:r>
            <a:r>
              <a:rPr lang="fr-FR" sz="1200" dirty="0" err="1"/>
              <a:t>Marschal</a:t>
            </a:r>
            <a:endParaRPr lang="fr-FR" sz="1200" dirty="0"/>
          </a:p>
          <a:p>
            <a:endParaRPr lang="fr-FR" sz="1200" dirty="0"/>
          </a:p>
          <a:p>
            <a:r>
              <a:rPr lang="fr-FR" sz="1200" dirty="0" err="1"/>
              <a:t>Apnéiste</a:t>
            </a:r>
            <a:r>
              <a:rPr lang="fr-FR" sz="1200" dirty="0"/>
              <a:t> : Clémentine Marie (L’Air de Rien)</a:t>
            </a:r>
          </a:p>
          <a:p>
            <a:r>
              <a:rPr lang="fr-FR" sz="1200" dirty="0"/>
              <a:t>Opératrice : Céline </a:t>
            </a:r>
            <a:r>
              <a:rPr lang="fr-FR" sz="1200" dirty="0" err="1"/>
              <a:t>Laus</a:t>
            </a:r>
            <a:r>
              <a:rPr lang="fr-FR" sz="1200" dirty="0"/>
              <a:t> (CNRS, DT INSU)</a:t>
            </a:r>
          </a:p>
          <a:p>
            <a:endParaRPr lang="fr-FR" sz="1200" dirty="0"/>
          </a:p>
          <a:p>
            <a:r>
              <a:rPr lang="fr-FR" sz="1200" dirty="0"/>
              <a:t>Conception et réalisation </a:t>
            </a:r>
            <a:r>
              <a:rPr lang="fr-FR" sz="1200" dirty="0" err="1"/>
              <a:t>BathyReef</a:t>
            </a:r>
            <a:r>
              <a:rPr lang="fr-FR" sz="1200" dirty="0"/>
              <a:t> : Olivier Bocquet (ROUGERIE+TANGRAM), François </a:t>
            </a:r>
            <a:r>
              <a:rPr lang="fr-FR" sz="1200" dirty="0" err="1"/>
              <a:t>Desruelles</a:t>
            </a:r>
            <a:r>
              <a:rPr lang="fr-FR" sz="1200" dirty="0"/>
              <a:t> (</a:t>
            </a:r>
            <a:r>
              <a:rPr lang="fr-FR" sz="1200" dirty="0" err="1"/>
              <a:t>FactoCode</a:t>
            </a:r>
            <a:r>
              <a:rPr lang="fr-FR" sz="1200" dirty="0"/>
              <a:t>), </a:t>
            </a:r>
            <a:r>
              <a:rPr lang="fr-FR" sz="1200" dirty="0" err="1"/>
              <a:t>Laury</a:t>
            </a:r>
            <a:r>
              <a:rPr lang="fr-FR" sz="1200" dirty="0"/>
              <a:t> Barnes </a:t>
            </a:r>
            <a:r>
              <a:rPr lang="fr-FR" sz="1200" dirty="0" err="1"/>
              <a:t>Davin</a:t>
            </a:r>
            <a:r>
              <a:rPr lang="fr-FR" sz="1200" dirty="0"/>
              <a:t>, Olivier </a:t>
            </a:r>
            <a:r>
              <a:rPr lang="fr-FR" sz="1200" dirty="0" err="1"/>
              <a:t>Martinage</a:t>
            </a:r>
            <a:r>
              <a:rPr lang="fr-FR" sz="1200" dirty="0"/>
              <a:t> (Vicat), Amaury Thomas, Jim </a:t>
            </a:r>
            <a:r>
              <a:rPr lang="fr-FR" sz="1200" dirty="0" err="1"/>
              <a:t>Rhoné</a:t>
            </a:r>
            <a:r>
              <a:rPr lang="fr-FR" sz="1200" dirty="0"/>
              <a:t> (</a:t>
            </a:r>
            <a:r>
              <a:rPr lang="fr-FR" sz="1200" dirty="0" err="1"/>
              <a:t>SoLiquid</a:t>
            </a:r>
            <a:r>
              <a:rPr lang="fr-FR" sz="1200" dirty="0"/>
              <a:t>), Fondation Jacques </a:t>
            </a:r>
            <a:r>
              <a:rPr lang="fr-FR" sz="1200" dirty="0" err="1"/>
              <a:t>Rougerie</a:t>
            </a:r>
            <a:r>
              <a:rPr lang="fr-FR" sz="1200" dirty="0"/>
              <a:t> – Institut de France</a:t>
            </a:r>
          </a:p>
          <a:p>
            <a:endParaRPr lang="fr-FR" sz="1200" dirty="0"/>
          </a:p>
          <a:p>
            <a:r>
              <a:rPr lang="fr-FR" sz="1200" dirty="0"/>
              <a:t>Conception et réalisation </a:t>
            </a:r>
            <a:r>
              <a:rPr lang="fr-FR" sz="1200" dirty="0" err="1"/>
              <a:t>BathyBot</a:t>
            </a:r>
            <a:r>
              <a:rPr lang="fr-FR" sz="1200" dirty="0"/>
              <a:t> : Séverine Martini, Christian Tamburini (MIO), Carl </a:t>
            </a:r>
            <a:r>
              <a:rPr lang="fr-FR" sz="1200" dirty="0" err="1"/>
              <a:t>Gojak</a:t>
            </a:r>
            <a:r>
              <a:rPr lang="fr-FR" sz="1200" dirty="0"/>
              <a:t>, Céline </a:t>
            </a:r>
            <a:r>
              <a:rPr lang="fr-FR" sz="1200" dirty="0" err="1"/>
              <a:t>Laus</a:t>
            </a:r>
            <a:r>
              <a:rPr lang="fr-FR" sz="1200" dirty="0"/>
              <a:t>, Karim </a:t>
            </a:r>
            <a:r>
              <a:rPr lang="fr-FR" sz="1200" dirty="0" err="1"/>
              <a:t>Mahiouz</a:t>
            </a:r>
            <a:r>
              <a:rPr lang="fr-FR" sz="1200" dirty="0"/>
              <a:t> (DT INSU), </a:t>
            </a:r>
            <a:r>
              <a:rPr lang="fr-FR" sz="1200" dirty="0" err="1"/>
              <a:t>Laurenz</a:t>
            </a:r>
            <a:r>
              <a:rPr lang="fr-FR" sz="1200" dirty="0"/>
              <a:t> Thomsen (</a:t>
            </a:r>
            <a:r>
              <a:rPr lang="fr-FR" sz="1200" dirty="0" err="1"/>
              <a:t>iSeaMC</a:t>
            </a:r>
            <a:r>
              <a:rPr lang="fr-FR" sz="1200" dirty="0"/>
              <a:t>)</a:t>
            </a:r>
          </a:p>
          <a:p>
            <a:endParaRPr lang="fr-FR" sz="1200" dirty="0"/>
          </a:p>
          <a:p>
            <a:r>
              <a:rPr lang="fr-FR" sz="1200" dirty="0"/>
              <a:t>Prises d’images et support technique :  Carl </a:t>
            </a:r>
            <a:r>
              <a:rPr lang="fr-FR" sz="1200" dirty="0" err="1"/>
              <a:t>Gojak</a:t>
            </a:r>
            <a:r>
              <a:rPr lang="fr-FR" sz="1200" dirty="0"/>
              <a:t> (CNRS, DT INSU), Dorian Guillemain (CNRS, OSU PYTHEAS), Céline </a:t>
            </a:r>
            <a:r>
              <a:rPr lang="fr-FR" sz="1200" dirty="0" err="1"/>
              <a:t>Laus</a:t>
            </a:r>
            <a:r>
              <a:rPr lang="fr-FR" sz="1200" dirty="0"/>
              <a:t> (CNRS, DT INSU), Christian </a:t>
            </a:r>
            <a:r>
              <a:rPr lang="fr-FR" sz="1200" dirty="0" err="1"/>
              <a:t>Marschal</a:t>
            </a:r>
            <a:r>
              <a:rPr lang="fr-FR" sz="1200" dirty="0"/>
              <a:t> (CNRS, IMBE), Karim </a:t>
            </a:r>
            <a:r>
              <a:rPr lang="fr-FR" sz="1200" dirty="0" err="1"/>
              <a:t>Mahiouz</a:t>
            </a:r>
            <a:r>
              <a:rPr lang="fr-FR" sz="1200" dirty="0"/>
              <a:t> (CNRS, DT INSU), </a:t>
            </a:r>
            <a:r>
              <a:rPr lang="fr-FR" sz="1200" dirty="0" err="1"/>
              <a:t>Deny</a:t>
            </a:r>
            <a:r>
              <a:rPr lang="fr-FR" sz="1200" dirty="0"/>
              <a:t> </a:t>
            </a:r>
            <a:r>
              <a:rPr lang="fr-FR" sz="1200" dirty="0" err="1"/>
              <a:t>Malengros</a:t>
            </a:r>
            <a:r>
              <a:rPr lang="fr-FR" sz="1200" dirty="0"/>
              <a:t> (CNRS, MIO)</a:t>
            </a:r>
          </a:p>
          <a:p>
            <a:endParaRPr lang="fr-FR" sz="1200" dirty="0"/>
          </a:p>
          <a:p>
            <a:r>
              <a:rPr lang="fr-FR" sz="1200" dirty="0"/>
              <a:t>Remerciements : Vincent Rigaud, Christian </a:t>
            </a:r>
            <a:r>
              <a:rPr lang="fr-FR" sz="1200" dirty="0" err="1"/>
              <a:t>Mazzara</a:t>
            </a:r>
            <a:r>
              <a:rPr lang="fr-FR" sz="1200" dirty="0"/>
              <a:t>, Bruno Andral (IFREMER), Laurie </a:t>
            </a:r>
            <a:r>
              <a:rPr lang="fr-FR" sz="1200" dirty="0" err="1"/>
              <a:t>Casalot</a:t>
            </a:r>
            <a:r>
              <a:rPr lang="fr-FR" sz="1200" dirty="0"/>
              <a:t>, Anne Casanova, Marc </a:t>
            </a:r>
            <a:r>
              <a:rPr lang="fr-FR" sz="1200" dirty="0" err="1"/>
              <a:t>Garel</a:t>
            </a:r>
            <a:r>
              <a:rPr lang="fr-FR" sz="1200" dirty="0"/>
              <a:t>, Dominique Lefèvre, Gwenola Simon (CNRS, MIO), Thierry </a:t>
            </a:r>
            <a:r>
              <a:rPr lang="fr-FR" sz="1200" dirty="0" err="1"/>
              <a:t>Botti</a:t>
            </a:r>
            <a:r>
              <a:rPr lang="fr-FR" sz="1200" dirty="0"/>
              <a:t> (OSU PYTHEAS), Philippe Susini (CD 13), Vanina </a:t>
            </a:r>
            <a:r>
              <a:rPr lang="fr-FR" sz="1200" dirty="0" err="1"/>
              <a:t>Beauchamps-Assali</a:t>
            </a:r>
            <a:r>
              <a:rPr lang="fr-FR" sz="1200" dirty="0"/>
              <a:t> (CNRS, IMBE), </a:t>
            </a:r>
            <a:r>
              <a:rPr lang="fr-FR" sz="1200" dirty="0" err="1"/>
              <a:t>Laurenz</a:t>
            </a:r>
            <a:r>
              <a:rPr lang="fr-FR" sz="1200" dirty="0"/>
              <a:t> Thomsen (</a:t>
            </a:r>
            <a:r>
              <a:rPr lang="fr-FR" sz="1200" dirty="0" err="1"/>
              <a:t>iSea</a:t>
            </a:r>
            <a:r>
              <a:rPr lang="fr-FR" sz="1200" dirty="0"/>
              <a:t> MC </a:t>
            </a:r>
            <a:r>
              <a:rPr lang="fr-FR" sz="1200" dirty="0" err="1"/>
              <a:t>GmbH</a:t>
            </a:r>
            <a:r>
              <a:rPr lang="fr-FR" sz="1200" dirty="0"/>
              <a:t>), </a:t>
            </a:r>
            <a:r>
              <a:rPr lang="fr-FR" sz="1200" dirty="0" err="1"/>
              <a:t>Paschal</a:t>
            </a:r>
            <a:r>
              <a:rPr lang="fr-FR" sz="1200" dirty="0"/>
              <a:t> </a:t>
            </a:r>
            <a:r>
              <a:rPr lang="fr-FR" sz="1200" dirty="0" err="1"/>
              <a:t>Coyle</a:t>
            </a:r>
            <a:r>
              <a:rPr lang="fr-FR" sz="1200" dirty="0"/>
              <a:t> (CNRS, CPPM-LSPM). </a:t>
            </a:r>
          </a:p>
          <a:p>
            <a:endParaRPr lang="fr-FR" sz="1200" dirty="0"/>
          </a:p>
          <a:p>
            <a:r>
              <a:rPr lang="fr-FR" sz="1200" dirty="0"/>
              <a:t>Financeurs et partenaires :</a:t>
            </a:r>
          </a:p>
        </p:txBody>
      </p:sp>
    </p:spTree>
    <p:extLst>
      <p:ext uri="{BB962C8B-B14F-4D97-AF65-F5344CB8AC3E}">
        <p14:creationId xmlns:p14="http://schemas.microsoft.com/office/powerpoint/2010/main" val="1301767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>
            <a:extLst>
              <a:ext uri="{FF2B5EF4-FFF2-40B4-BE49-F238E27FC236}">
                <a16:creationId xmlns:a16="http://schemas.microsoft.com/office/drawing/2014/main" id="{5E3A2BAF-8BB4-9B41-B293-DF7C57ACB2BE}"/>
              </a:ext>
            </a:extLst>
          </p:cNvPr>
          <p:cNvSpPr txBox="1"/>
          <p:nvPr/>
        </p:nvSpPr>
        <p:spPr>
          <a:xfrm>
            <a:off x="2699783" y="6052681"/>
            <a:ext cx="6915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Abonnez-vous au compte twitter de </a:t>
            </a:r>
            <a:r>
              <a:rPr lang="fr-FR" dirty="0" err="1"/>
              <a:t>BathyBot</a:t>
            </a:r>
            <a:r>
              <a:rPr lang="fr-FR" dirty="0"/>
              <a:t> / </a:t>
            </a:r>
            <a:r>
              <a:rPr lang="fr-FR" dirty="0" err="1"/>
              <a:t>BathyReef</a:t>
            </a:r>
            <a:r>
              <a:rPr lang="fr-FR" dirty="0"/>
              <a:t>: </a:t>
            </a:r>
            <a:r>
              <a:rPr lang="fr-FR" b="1" dirty="0"/>
              <a:t>@</a:t>
            </a:r>
            <a:r>
              <a:rPr lang="fr-FR" b="1" dirty="0" err="1"/>
              <a:t>bathybot</a:t>
            </a:r>
            <a:r>
              <a:rPr lang="fr-FR" b="1" dirty="0"/>
              <a:t> </a:t>
            </a:r>
          </a:p>
        </p:txBody>
      </p:sp>
      <p:pic>
        <p:nvPicPr>
          <p:cNvPr id="14" name="Picture 18" descr="Résultat de recherche d'images pour &quot;mio logo&quot;">
            <a:extLst>
              <a:ext uri="{FF2B5EF4-FFF2-40B4-BE49-F238E27FC236}">
                <a16:creationId xmlns:a16="http://schemas.microsoft.com/office/drawing/2014/main" id="{B9C0B927-977F-E149-9DB7-44E3427DC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0566" y="878836"/>
            <a:ext cx="699703" cy="46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Icon&#10;&#10;Description automatically generated">
            <a:extLst>
              <a:ext uri="{FF2B5EF4-FFF2-40B4-BE49-F238E27FC236}">
                <a16:creationId xmlns:a16="http://schemas.microsoft.com/office/drawing/2014/main" id="{F6322D3D-40AE-EF46-9582-65773574F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073" y="3169258"/>
            <a:ext cx="2743200" cy="2720435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537B6D0A-306E-0D4E-A8FF-CECE023709D2}"/>
              </a:ext>
            </a:extLst>
          </p:cNvPr>
          <p:cNvGrpSpPr/>
          <p:nvPr/>
        </p:nvGrpSpPr>
        <p:grpSpPr>
          <a:xfrm>
            <a:off x="998876" y="1705890"/>
            <a:ext cx="10194248" cy="1135057"/>
            <a:chOff x="472971" y="2096739"/>
            <a:chExt cx="10194248" cy="113505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AA078DE-EFF6-3342-AC0C-AEBDFA988E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854"/>
            <a:stretch/>
          </p:blipFill>
          <p:spPr>
            <a:xfrm>
              <a:off x="472971" y="2096739"/>
              <a:ext cx="5054600" cy="1135057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B8109BB7-778E-6044-B953-8C11B196F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23610" y="2702423"/>
              <a:ext cx="1143538" cy="259202"/>
            </a:xfrm>
            <a:prstGeom prst="rect">
              <a:avLst/>
            </a:prstGeom>
          </p:spPr>
        </p:pic>
        <p:pic>
          <p:nvPicPr>
            <p:cNvPr id="7" name="Picture 4" descr="Résultat de recherche d'images pour &quot;vicat logo&quot;">
              <a:extLst>
                <a:ext uri="{FF2B5EF4-FFF2-40B4-BE49-F238E27FC236}">
                  <a16:creationId xmlns:a16="http://schemas.microsoft.com/office/drawing/2014/main" id="{E098AE43-80F7-404B-804A-7A48B5907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7451" y="2329411"/>
              <a:ext cx="320696" cy="276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Résultat de recherche d'images pour &quot;osu pytheas logo&quot;">
              <a:extLst>
                <a:ext uri="{FF2B5EF4-FFF2-40B4-BE49-F238E27FC236}">
                  <a16:creationId xmlns:a16="http://schemas.microsoft.com/office/drawing/2014/main" id="{22A13BF7-230E-9B4B-AE8D-0C7D1A92B1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2889" y="2300386"/>
              <a:ext cx="1846352" cy="312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54B690ED-9B55-2544-9544-D1EDDC22C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81284" y="2346773"/>
              <a:ext cx="685935" cy="382136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867FB2C-FA2F-3347-BA28-6931FE8B91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7890" y="2289563"/>
              <a:ext cx="336429" cy="276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89916CF2-7A56-AC43-B693-4BA23F3F4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557588" y="2384600"/>
              <a:ext cx="1257510" cy="166593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BF1A5DD-7FDF-9F4A-B3AD-9CD06B250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129648" y="2241734"/>
              <a:ext cx="369370" cy="403890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4D76A4A9-FDCB-3940-B5A3-D438B4EB5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760380" y="2606404"/>
              <a:ext cx="430136" cy="430136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54B270AE-384D-F144-B2D1-1F9BBE01D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279165" y="2702423"/>
              <a:ext cx="552493" cy="269340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37971E47-55C2-3B48-8A13-231A9C9E1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973127" y="2645624"/>
              <a:ext cx="426431" cy="43746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B504C2B-31E9-1B4F-BBE4-EE5ACB5B26C7}"/>
                </a:ext>
              </a:extLst>
            </p:cNvPr>
            <p:cNvSpPr/>
            <p:nvPr/>
          </p:nvSpPr>
          <p:spPr>
            <a:xfrm>
              <a:off x="4674661" y="2289563"/>
              <a:ext cx="770249" cy="2374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6" name="Picture 2" descr="Résultat de recherche d'images pour &quot;ifremer logo&quot;">
              <a:extLst>
                <a:ext uri="{FF2B5EF4-FFF2-40B4-BE49-F238E27FC236}">
                  <a16:creationId xmlns:a16="http://schemas.microsoft.com/office/drawing/2014/main" id="{DE616DD8-A816-E347-BFC2-9A6682B8BD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435" b="29845"/>
            <a:stretch/>
          </p:blipFill>
          <p:spPr bwMode="auto">
            <a:xfrm>
              <a:off x="4775094" y="2300386"/>
              <a:ext cx="610418" cy="237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logo CNRS — SFR BioSciences (UAR3444/US8)">
              <a:extLst>
                <a:ext uri="{FF2B5EF4-FFF2-40B4-BE49-F238E27FC236}">
                  <a16:creationId xmlns:a16="http://schemas.microsoft.com/office/drawing/2014/main" id="{F7546B13-6428-5F4C-B61B-77D77C981A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9455" y="2128057"/>
              <a:ext cx="517568" cy="517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Graphique 3">
              <a:extLst>
                <a:ext uri="{FF2B5EF4-FFF2-40B4-BE49-F238E27FC236}">
                  <a16:creationId xmlns:a16="http://schemas.microsoft.com/office/drawing/2014/main" id="{0F197C36-4AC8-3340-9A82-3B965B8CC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9427768" y="2601701"/>
              <a:ext cx="525306" cy="525306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1F77CCB-66BB-AF4F-A666-CC5E9F17B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777775" y="2664267"/>
              <a:ext cx="251186" cy="303581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F02751E3-6005-D84A-B0E9-03DD92BC9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146555" y="2631372"/>
              <a:ext cx="369370" cy="369370"/>
            </a:xfrm>
            <a:prstGeom prst="rect">
              <a:avLst/>
            </a:prstGeom>
          </p:spPr>
        </p:pic>
      </p:grpSp>
      <p:pic>
        <p:nvPicPr>
          <p:cNvPr id="17" name="Picture 2" descr="Division Technique de l&amp;#39;INSU Directeur : Jean Jacques Fourmond">
            <a:extLst>
              <a:ext uri="{FF2B5EF4-FFF2-40B4-BE49-F238E27FC236}">
                <a16:creationId xmlns:a16="http://schemas.microsoft.com/office/drawing/2014/main" id="{BE554976-E5F3-154D-AF04-5871F3052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136" y="856873"/>
            <a:ext cx="552928" cy="51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743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con&#10;&#10;Description automatically generated">
            <a:extLst>
              <a:ext uri="{FF2B5EF4-FFF2-40B4-BE49-F238E27FC236}">
                <a16:creationId xmlns:a16="http://schemas.microsoft.com/office/drawing/2014/main" id="{2313F96F-6C5A-4041-8396-26502E02B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9" y="886303"/>
            <a:ext cx="2743200" cy="2720435"/>
          </a:xfrm>
          <a:prstGeom prst="rect">
            <a:avLst/>
          </a:prstGeom>
        </p:spPr>
      </p:pic>
      <p:pic>
        <p:nvPicPr>
          <p:cNvPr id="5" name="Picture 5" descr="Icon&#10;&#10;Description automatically generated">
            <a:extLst>
              <a:ext uri="{FF2B5EF4-FFF2-40B4-BE49-F238E27FC236}">
                <a16:creationId xmlns:a16="http://schemas.microsoft.com/office/drawing/2014/main" id="{2F80491F-7D88-40E4-9AA0-D994B83BA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270" y="1272801"/>
            <a:ext cx="2743200" cy="2035785"/>
          </a:xfrm>
          <a:prstGeom prst="rect">
            <a:avLst/>
          </a:prstGeom>
        </p:spPr>
      </p:pic>
      <p:pic>
        <p:nvPicPr>
          <p:cNvPr id="6" name="Picture 6" descr="Logo, icon, company name&#10;&#10;Description automatically generated">
            <a:extLst>
              <a:ext uri="{FF2B5EF4-FFF2-40B4-BE49-F238E27FC236}">
                <a16:creationId xmlns:a16="http://schemas.microsoft.com/office/drawing/2014/main" id="{FAB147B1-A1AA-4390-8C83-50D57254B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2661" y="1085769"/>
            <a:ext cx="2743200" cy="2409849"/>
          </a:xfrm>
          <a:prstGeom prst="rect">
            <a:avLst/>
          </a:prstGeom>
        </p:spPr>
      </p:pic>
      <p:pic>
        <p:nvPicPr>
          <p:cNvPr id="7" name="Picture 7" descr="Icon&#10;&#10;Description automatically generated">
            <a:extLst>
              <a:ext uri="{FF2B5EF4-FFF2-40B4-BE49-F238E27FC236}">
                <a16:creationId xmlns:a16="http://schemas.microsoft.com/office/drawing/2014/main" id="{B86FB19A-4D84-4662-90EB-389169A0DC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376" r="16867" b="-355"/>
          <a:stretch/>
        </p:blipFill>
        <p:spPr>
          <a:xfrm>
            <a:off x="9859617" y="4358555"/>
            <a:ext cx="2280494" cy="2592018"/>
          </a:xfrm>
          <a:prstGeom prst="rect">
            <a:avLst/>
          </a:prstGeom>
        </p:spPr>
      </p:pic>
      <p:pic>
        <p:nvPicPr>
          <p:cNvPr id="8" name="Picture 8" descr="Logo&#10;&#10;Description automatically generated">
            <a:extLst>
              <a:ext uri="{FF2B5EF4-FFF2-40B4-BE49-F238E27FC236}">
                <a16:creationId xmlns:a16="http://schemas.microsoft.com/office/drawing/2014/main" id="{CAE03DBC-51DE-4F86-81D5-891E1F5E0E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226" y="4408471"/>
            <a:ext cx="2599635" cy="2118310"/>
          </a:xfrm>
          <a:prstGeom prst="rect">
            <a:avLst/>
          </a:prstGeom>
        </p:spPr>
      </p:pic>
      <p:pic>
        <p:nvPicPr>
          <p:cNvPr id="9" name="Picture 9" descr="Logo, icon&#10;&#10;Description automatically generated">
            <a:extLst>
              <a:ext uri="{FF2B5EF4-FFF2-40B4-BE49-F238E27FC236}">
                <a16:creationId xmlns:a16="http://schemas.microsoft.com/office/drawing/2014/main" id="{D416BAE7-E06B-4354-BA54-2381515347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09" y="4518228"/>
            <a:ext cx="2743200" cy="2031318"/>
          </a:xfrm>
          <a:prstGeom prst="rect">
            <a:avLst/>
          </a:prstGeom>
        </p:spPr>
      </p:pic>
      <p:pic>
        <p:nvPicPr>
          <p:cNvPr id="10" name="Picture 10" descr="Icon&#10;&#10;Description automatically generated">
            <a:extLst>
              <a:ext uri="{FF2B5EF4-FFF2-40B4-BE49-F238E27FC236}">
                <a16:creationId xmlns:a16="http://schemas.microsoft.com/office/drawing/2014/main" id="{5A5C571D-C416-4832-901B-13626A93E6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7923" y="4127500"/>
            <a:ext cx="1782418" cy="2945296"/>
          </a:xfrm>
          <a:prstGeom prst="rect">
            <a:avLst/>
          </a:prstGeom>
        </p:spPr>
      </p:pic>
      <p:pic>
        <p:nvPicPr>
          <p:cNvPr id="11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57CC1C06-7F5F-434C-85EB-1CEBFA7176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2620" y="1853718"/>
            <a:ext cx="2476500" cy="15144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77D7BC-BA50-4B33-A37B-B9C79ADD5310}"/>
              </a:ext>
            </a:extLst>
          </p:cNvPr>
          <p:cNvSpPr txBox="1"/>
          <p:nvPr/>
        </p:nvSpPr>
        <p:spPr>
          <a:xfrm>
            <a:off x="53009" y="1259232"/>
            <a:ext cx="120859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onsolas"/>
                <a:ea typeface="Tahoma"/>
                <a:cs typeface="Tahoma"/>
              </a:rPr>
              <a:t>A)                       B)                        C)                        D)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64B9B2-CAF5-4CEC-AD20-863170A773DD}"/>
              </a:ext>
            </a:extLst>
          </p:cNvPr>
          <p:cNvSpPr txBox="1"/>
          <p:nvPr/>
        </p:nvSpPr>
        <p:spPr>
          <a:xfrm>
            <a:off x="141357" y="4081945"/>
            <a:ext cx="120859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onsolas"/>
                <a:ea typeface="Tahoma"/>
                <a:cs typeface="Tahoma"/>
              </a:rPr>
              <a:t>E)                   F)                  G)            H)                     I)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2F8011D-5A06-014B-B2CB-DDA5C19976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141" y="3733800"/>
            <a:ext cx="3321437" cy="329387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5B51FFC-6940-F247-864E-C366069BE290}"/>
              </a:ext>
            </a:extLst>
          </p:cNvPr>
          <p:cNvSpPr txBox="1"/>
          <p:nvPr/>
        </p:nvSpPr>
        <p:spPr>
          <a:xfrm>
            <a:off x="2818020" y="224263"/>
            <a:ext cx="6596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accent1"/>
                </a:solidFill>
              </a:rPr>
              <a:t>VOTEZ pour le logo de </a:t>
            </a:r>
            <a:r>
              <a:rPr lang="fr-FR" sz="2800" dirty="0" err="1">
                <a:solidFill>
                  <a:schemeClr val="accent1"/>
                </a:solidFill>
              </a:rPr>
              <a:t>BathyBot</a:t>
            </a:r>
            <a:r>
              <a:rPr lang="fr-FR" sz="2800" dirty="0">
                <a:solidFill>
                  <a:schemeClr val="accent1"/>
                </a:solidFill>
              </a:rPr>
              <a:t> / </a:t>
            </a:r>
            <a:r>
              <a:rPr lang="fr-FR" sz="2800" dirty="0" err="1">
                <a:solidFill>
                  <a:schemeClr val="accent1"/>
                </a:solidFill>
              </a:rPr>
              <a:t>BathyReef</a:t>
            </a:r>
            <a:endParaRPr lang="fr-FR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52659" y="502418"/>
            <a:ext cx="11012994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u="sng" dirty="0"/>
              <a:t>Bilan </a:t>
            </a:r>
            <a:r>
              <a:rPr lang="fr-FR" sz="2400" b="1" u="sng" dirty="0" err="1"/>
              <a:t>BathyBot</a:t>
            </a:r>
            <a:r>
              <a:rPr lang="fr-FR" sz="2400" b="1" u="sng" dirty="0"/>
              <a:t> (1/2)</a:t>
            </a:r>
          </a:p>
          <a:p>
            <a:pPr algn="ctr"/>
            <a:endParaRPr lang="fr-FR" dirty="0"/>
          </a:p>
          <a:p>
            <a:r>
              <a:rPr lang="fr-FR" b="1" dirty="0"/>
              <a:t>Problèmes rencontrés lors des essais début 2021:</a:t>
            </a:r>
          </a:p>
          <a:p>
            <a:pPr marL="285750" indent="-285750">
              <a:buFontTx/>
              <a:buChar char="-"/>
            </a:pPr>
            <a:r>
              <a:rPr lang="fr-FR" dirty="0"/>
              <a:t>Instabilité de la liaison Ethernet</a:t>
            </a:r>
          </a:p>
          <a:p>
            <a:pPr marL="285750" indent="-285750">
              <a:buFontTx/>
              <a:buChar char="-"/>
            </a:pPr>
            <a:r>
              <a:rPr lang="fr-FR" dirty="0"/>
              <a:t>Plusieurs </a:t>
            </a:r>
            <a:r>
              <a:rPr lang="fr-FR" dirty="0" err="1"/>
              <a:t>LEDs</a:t>
            </a:r>
            <a:r>
              <a:rPr lang="fr-FR" dirty="0"/>
              <a:t> HS sur la torche multicolore</a:t>
            </a:r>
          </a:p>
          <a:p>
            <a:pPr marL="285750" indent="-285750">
              <a:buFontTx/>
              <a:buChar char="-"/>
            </a:pPr>
            <a:r>
              <a:rPr lang="fr-FR" dirty="0"/>
              <a:t>Perte de la propulsion (température trop élevée)</a:t>
            </a:r>
          </a:p>
          <a:p>
            <a:pPr marL="285750" indent="-285750">
              <a:buFontTx/>
              <a:buChar char="-"/>
            </a:pPr>
            <a:r>
              <a:rPr lang="fr-FR" dirty="0"/>
              <a:t>Amélioration du logiciel de contrôle</a:t>
            </a:r>
          </a:p>
          <a:p>
            <a:pPr marL="285750" indent="-285750">
              <a:buFontTx/>
              <a:buChar char="-"/>
            </a:pPr>
            <a:r>
              <a:rPr lang="fr-FR" dirty="0"/>
              <a:t>Contrôle du </a:t>
            </a:r>
            <a:r>
              <a:rPr lang="fr-FR" dirty="0" err="1"/>
              <a:t>Pan&amp;Tilt</a:t>
            </a:r>
            <a:endParaRPr lang="fr-FR" dirty="0"/>
          </a:p>
          <a:p>
            <a:endParaRPr lang="fr-FR" dirty="0"/>
          </a:p>
          <a:p>
            <a:r>
              <a:rPr lang="fr-FR" b="1" dirty="0"/>
              <a:t>Retour de </a:t>
            </a:r>
            <a:r>
              <a:rPr lang="fr-FR" b="1" dirty="0" err="1"/>
              <a:t>BathyBot</a:t>
            </a:r>
            <a:r>
              <a:rPr lang="fr-FR" b="1" dirty="0"/>
              <a:t> en SAV (Norvège):</a:t>
            </a:r>
          </a:p>
          <a:p>
            <a:pPr marL="285750" indent="-285750">
              <a:buFontTx/>
              <a:buChar char="-"/>
            </a:pPr>
            <a:r>
              <a:rPr lang="fr-FR" dirty="0"/>
              <a:t>Départ prévu début Mars, Arrivée effective fin Avril</a:t>
            </a:r>
          </a:p>
          <a:p>
            <a:pPr marL="285750" indent="-285750">
              <a:buFontTx/>
              <a:buChar char="-"/>
            </a:pPr>
            <a:r>
              <a:rPr lang="fr-FR" dirty="0"/>
              <a:t>Actions réalisées</a:t>
            </a:r>
          </a:p>
          <a:p>
            <a:pPr marL="742950" lvl="1" indent="-285750">
              <a:buFontTx/>
              <a:buChar char="-"/>
            </a:pPr>
            <a:r>
              <a:rPr lang="fr-FR" dirty="0"/>
              <a:t>Modifications de l’électronique de contrôle de la torche</a:t>
            </a:r>
          </a:p>
          <a:p>
            <a:pPr marL="742950" lvl="1" indent="-285750">
              <a:buFontTx/>
              <a:buChar char="-"/>
            </a:pPr>
            <a:r>
              <a:rPr lang="fr-FR" dirty="0"/>
              <a:t>Modifications mécaniques et ajout d’un ventilateur pour améliorer</a:t>
            </a:r>
          </a:p>
          <a:p>
            <a:pPr lvl="1"/>
            <a:r>
              <a:rPr lang="fr-FR" dirty="0"/>
              <a:t>     le refroidissement</a:t>
            </a:r>
          </a:p>
          <a:p>
            <a:pPr marL="742950" lvl="1" indent="-285750">
              <a:buFontTx/>
              <a:buChar char="-"/>
            </a:pPr>
            <a:r>
              <a:rPr lang="fr-FR" dirty="0"/>
              <a:t>Mises à jour logiciel (soft de contrôle, drivers des équipements)</a:t>
            </a:r>
          </a:p>
          <a:p>
            <a:pPr marL="742950" lvl="1" indent="-285750">
              <a:buFontTx/>
              <a:buChar char="-"/>
            </a:pPr>
            <a:r>
              <a:rPr lang="fr-FR" dirty="0"/>
              <a:t>Voie d’eau sur le </a:t>
            </a:r>
            <a:r>
              <a:rPr lang="fr-FR" dirty="0" err="1"/>
              <a:t>Pan&amp;Tilt</a:t>
            </a:r>
            <a:r>
              <a:rPr lang="fr-FR" dirty="0"/>
              <a:t> lors des essais en Norvège : Retour de l’équipement en garantie chez le fournisseur (</a:t>
            </a:r>
            <a:r>
              <a:rPr lang="fr-FR" dirty="0" err="1"/>
              <a:t>Actuade</a:t>
            </a:r>
            <a:r>
              <a:rPr lang="fr-FR" dirty="0"/>
              <a:t>)</a:t>
            </a:r>
          </a:p>
          <a:p>
            <a:pPr marL="285750" indent="-285750">
              <a:buFontTx/>
              <a:buChar char="-"/>
            </a:pPr>
            <a:r>
              <a:rPr lang="fr-FR" dirty="0"/>
              <a:t>Retour </a:t>
            </a:r>
            <a:r>
              <a:rPr lang="fr-FR" dirty="0" err="1"/>
              <a:t>BathyBot</a:t>
            </a:r>
            <a:r>
              <a:rPr lang="fr-FR" dirty="0"/>
              <a:t> début Juillet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pic>
        <p:nvPicPr>
          <p:cNvPr id="6" name="Image 5" descr="C:\Users\carl\AppData\Local\Microsoft\Windows\INetCache\Content.Word\IMG_20210212_09452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955" y="1142738"/>
            <a:ext cx="2431415" cy="181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 descr="C:\Users\carl\AppData\Local\Microsoft\Windows\INetCache\Content.Word\IMG_20210212_0945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955" y="3116614"/>
            <a:ext cx="2470150" cy="1847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4770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82805" y="281354"/>
            <a:ext cx="11012994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u="sng" dirty="0"/>
              <a:t>Bilan </a:t>
            </a:r>
            <a:r>
              <a:rPr lang="fr-FR" sz="2400" b="1" u="sng" dirty="0" err="1"/>
              <a:t>BathyBot</a:t>
            </a:r>
            <a:r>
              <a:rPr lang="fr-FR" sz="2400" b="1" u="sng" dirty="0"/>
              <a:t> (2/2)</a:t>
            </a:r>
          </a:p>
          <a:p>
            <a:pPr algn="ctr"/>
            <a:endParaRPr lang="fr-FR" dirty="0"/>
          </a:p>
          <a:p>
            <a:r>
              <a:rPr lang="fr-FR" b="1" dirty="0"/>
              <a:t>Essais en bassin + captation vidéo avec </a:t>
            </a:r>
            <a:r>
              <a:rPr lang="fr-FR" b="1" dirty="0" err="1"/>
              <a:t>apnéiste</a:t>
            </a:r>
            <a:r>
              <a:rPr lang="fr-FR" b="1" dirty="0"/>
              <a:t> en juillet:</a:t>
            </a:r>
          </a:p>
          <a:p>
            <a:pPr marL="285750" indent="-285750">
              <a:buFontTx/>
              <a:buChar char="-"/>
            </a:pPr>
            <a:r>
              <a:rPr lang="fr-FR" dirty="0"/>
              <a:t>Fonctionnement des moteurs OK</a:t>
            </a:r>
          </a:p>
          <a:p>
            <a:pPr marL="285750" indent="-285750">
              <a:buFontTx/>
              <a:buChar char="-"/>
            </a:pPr>
            <a:r>
              <a:rPr lang="fr-FR" dirty="0"/>
              <a:t>Fonctionnement </a:t>
            </a:r>
            <a:r>
              <a:rPr lang="fr-FR" dirty="0" err="1"/>
              <a:t>Pan&amp;Tilt</a:t>
            </a:r>
            <a:r>
              <a:rPr lang="fr-FR" dirty="0"/>
              <a:t> OK</a:t>
            </a:r>
          </a:p>
          <a:p>
            <a:pPr marL="285750" indent="-285750">
              <a:buFontTx/>
              <a:buChar char="-"/>
            </a:pPr>
            <a:r>
              <a:rPr lang="fr-FR" dirty="0"/>
              <a:t>Fonctionnement torche multicolore OK</a:t>
            </a:r>
          </a:p>
          <a:p>
            <a:pPr marL="285750" indent="-285750">
              <a:buFontTx/>
              <a:buChar char="-"/>
            </a:pPr>
            <a:r>
              <a:rPr lang="fr-FR" dirty="0"/>
              <a:t>Logiciel de contrôle OK</a:t>
            </a:r>
          </a:p>
          <a:p>
            <a:pPr marL="285750" indent="-285750">
              <a:buFontTx/>
              <a:buChar char="-"/>
            </a:pPr>
            <a:r>
              <a:rPr lang="fr-FR" dirty="0"/>
              <a:t>Problème de réseau important: configuration des </a:t>
            </a:r>
            <a:r>
              <a:rPr lang="fr-FR" dirty="0" err="1"/>
              <a:t>Switchs</a:t>
            </a:r>
            <a:r>
              <a:rPr lang="fr-FR" dirty="0"/>
              <a:t> Ethernet et du CAN Bus</a:t>
            </a:r>
          </a:p>
          <a:p>
            <a:pPr lvl="2"/>
            <a:r>
              <a:rPr lang="fr-FR" dirty="0"/>
              <a:t>=&gt; Problème résolu fin Août</a:t>
            </a:r>
          </a:p>
          <a:p>
            <a:endParaRPr lang="fr-FR" dirty="0"/>
          </a:p>
          <a:p>
            <a:r>
              <a:rPr lang="fr-FR" b="1" dirty="0"/>
              <a:t>Essais en bassin et participation IUCN (30 août au 16 septembre):</a:t>
            </a:r>
          </a:p>
          <a:p>
            <a:pPr marL="285750" indent="-285750">
              <a:buFontTx/>
              <a:buChar char="-"/>
            </a:pPr>
            <a:r>
              <a:rPr lang="fr-FR" dirty="0"/>
              <a:t>Validation de tous les systèmes (fonctionnement non-stop sur toute la période)</a:t>
            </a:r>
          </a:p>
          <a:p>
            <a:pPr marL="742950" lvl="1" indent="-285750">
              <a:buFontTx/>
              <a:buChar char="-"/>
            </a:pPr>
            <a:r>
              <a:rPr lang="fr-FR" dirty="0"/>
              <a:t>Stabilité réseau</a:t>
            </a:r>
          </a:p>
          <a:p>
            <a:pPr marL="742950" lvl="1" indent="-285750">
              <a:buFontTx/>
              <a:buChar char="-"/>
            </a:pPr>
            <a:r>
              <a:rPr lang="fr-FR" dirty="0"/>
              <a:t>Flux vidéo OK</a:t>
            </a:r>
          </a:p>
          <a:p>
            <a:pPr marL="742950" lvl="1" indent="-285750">
              <a:buFontTx/>
              <a:buChar char="-"/>
            </a:pPr>
            <a:r>
              <a:rPr lang="fr-FR" dirty="0"/>
              <a:t>Capteurs océanographiques (ADCP, </a:t>
            </a:r>
            <a:r>
              <a:rPr lang="fr-FR" dirty="0" err="1"/>
              <a:t>Optodes</a:t>
            </a:r>
            <a:r>
              <a:rPr lang="fr-FR" dirty="0"/>
              <a:t>, </a:t>
            </a:r>
            <a:r>
              <a:rPr lang="fr-FR" dirty="0" err="1"/>
              <a:t>Aquadopp</a:t>
            </a:r>
            <a:r>
              <a:rPr lang="fr-FR" dirty="0"/>
              <a:t>, CTD)  </a:t>
            </a:r>
          </a:p>
          <a:p>
            <a:pPr marL="742950" lvl="1" indent="-285750">
              <a:buFontTx/>
              <a:buChar char="-"/>
            </a:pPr>
            <a:r>
              <a:rPr lang="fr-FR" dirty="0"/>
              <a:t>Contrôle en </a:t>
            </a:r>
            <a:r>
              <a:rPr lang="fr-FR" dirty="0" err="1"/>
              <a:t>distanciel</a:t>
            </a:r>
            <a:r>
              <a:rPr lang="fr-FR" dirty="0"/>
              <a:t> OK</a:t>
            </a:r>
          </a:p>
          <a:p>
            <a:endParaRPr lang="fr-FR" dirty="0"/>
          </a:p>
          <a:p>
            <a:r>
              <a:rPr lang="fr-FR" b="1" dirty="0"/>
              <a:t>Modification de la plaque support caméras:</a:t>
            </a:r>
          </a:p>
          <a:p>
            <a:pPr marL="285750" indent="-285750">
              <a:buFontTx/>
              <a:buChar char="-"/>
            </a:pPr>
            <a:r>
              <a:rPr lang="fr-FR" dirty="0"/>
              <a:t>Amélioration de la rigidité du support</a:t>
            </a:r>
          </a:p>
          <a:p>
            <a:pPr marL="285750" indent="-285750">
              <a:buFontTx/>
              <a:buChar char="-"/>
            </a:pPr>
            <a:r>
              <a:rPr lang="fr-FR" dirty="0"/>
              <a:t>Centrage des caméras</a:t>
            </a:r>
          </a:p>
          <a:p>
            <a:pPr marL="285750" indent="-285750">
              <a:buFontTx/>
              <a:buChar char="-"/>
            </a:pPr>
            <a:r>
              <a:rPr lang="fr-FR" dirty="0"/>
              <a:t>Aménagement pour accueillir </a:t>
            </a:r>
            <a:r>
              <a:rPr lang="fr-FR" dirty="0" err="1"/>
              <a:t>BathyProf</a:t>
            </a:r>
            <a:r>
              <a:rPr lang="fr-FR" dirty="0"/>
              <a:t> (2023)</a:t>
            </a:r>
          </a:p>
          <a:p>
            <a:pPr algn="ctr"/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296" y="3898637"/>
            <a:ext cx="4395252" cy="252226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497" y="894901"/>
            <a:ext cx="3207051" cy="240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55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AD23914-CE5B-4AAF-86AF-015540D4D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69" y="630268"/>
            <a:ext cx="9356784" cy="526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29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13166-E407-4D3E-85D7-41ACCF223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02C9D57-A2D4-4006-8DF9-30C46C75BC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503006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53BEE-E80A-44BE-AB8A-C096D93D3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49BFE0F-3AAB-4BAA-A937-7660EA56C4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922838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81252-7ACA-471C-B3C7-BC1419429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A2878E3-98B7-40C3-A854-0732672D4B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231229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C12DE-AC0B-45AB-BD7B-744751202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50AE0A9-5798-4190-8ADA-FD1C555B22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29830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602AB-0789-4251-8F88-D49D1493C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706386D-6A39-4E24-8766-CE8D3CCCDD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66161249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17209</TotalTime>
  <Words>569</Words>
  <Application>Microsoft Macintosh PowerPoint</Application>
  <PresentationFormat>Widescreen</PresentationFormat>
  <Paragraphs>74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Consolas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TAMBURINI Christian</dc:creator>
  <cp:lastModifiedBy>paschal coyle</cp:lastModifiedBy>
  <cp:revision>19</cp:revision>
  <dcterms:created xsi:type="dcterms:W3CDTF">2020-03-02T23:58:50Z</dcterms:created>
  <dcterms:modified xsi:type="dcterms:W3CDTF">2021-09-29T14:46:04Z</dcterms:modified>
</cp:coreProperties>
</file>