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8" r:id="rId2"/>
    <p:sldId id="370" r:id="rId3"/>
    <p:sldId id="371" r:id="rId4"/>
    <p:sldId id="448" r:id="rId5"/>
    <p:sldId id="464" r:id="rId6"/>
    <p:sldId id="450" r:id="rId7"/>
    <p:sldId id="446" r:id="rId8"/>
    <p:sldId id="327" r:id="rId9"/>
    <p:sldId id="465" r:id="rId10"/>
    <p:sldId id="328" r:id="rId11"/>
    <p:sldId id="318" r:id="rId12"/>
    <p:sldId id="375" r:id="rId13"/>
    <p:sldId id="338" r:id="rId14"/>
    <p:sldId id="368" r:id="rId15"/>
    <p:sldId id="425" r:id="rId16"/>
    <p:sldId id="403" r:id="rId17"/>
    <p:sldId id="404" r:id="rId18"/>
    <p:sldId id="466" r:id="rId19"/>
    <p:sldId id="427" r:id="rId20"/>
    <p:sldId id="393" r:id="rId21"/>
    <p:sldId id="394" r:id="rId22"/>
    <p:sldId id="397" r:id="rId23"/>
    <p:sldId id="256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5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6"/>
    <p:restoredTop sz="94721"/>
  </p:normalViewPr>
  <p:slideViewPr>
    <p:cSldViewPr snapToGrid="0" snapToObjects="1" showGuides="1">
      <p:cViewPr varScale="1">
        <p:scale>
          <a:sx n="104" d="100"/>
          <a:sy n="104" d="100"/>
        </p:scale>
        <p:origin x="760" y="200"/>
      </p:cViewPr>
      <p:guideLst>
        <p:guide orient="horz" pos="2160"/>
        <p:guide pos="45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Asmod&#233;e\Desktop\Calcul%20&#226;ges%20U-Th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agaly\Documents\Stage\Sauvegarde%20PC%20IPREM%2025.05.2018\Documents\HR-ICP-MS\Ages%20echantill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AU" sz="1600" b="1" i="0" u="none" strike="noStrike" baseline="0" noProof="0">
                <a:solidFill>
                  <a:srgbClr val="000000"/>
                </a:solidFill>
                <a:latin typeface="+mn-lt"/>
                <a:ea typeface="Arial"/>
                <a:cs typeface="Arial"/>
              </a:defRPr>
            </a:pPr>
            <a:r>
              <a:rPr lang="en-AU" sz="1600" baseline="30000" noProof="0" dirty="0">
                <a:latin typeface="+mn-lt"/>
              </a:rPr>
              <a:t>230</a:t>
            </a:r>
            <a:r>
              <a:rPr lang="en-AU" sz="1600" baseline="0" noProof="0" dirty="0">
                <a:latin typeface="+mn-lt"/>
              </a:rPr>
              <a:t>Th/</a:t>
            </a:r>
            <a:r>
              <a:rPr lang="en-AU" sz="1600" baseline="30000" noProof="0" dirty="0">
                <a:latin typeface="+mn-lt"/>
              </a:rPr>
              <a:t>234</a:t>
            </a:r>
            <a:r>
              <a:rPr lang="en-AU" sz="1600" baseline="0" noProof="0" dirty="0">
                <a:latin typeface="+mn-lt"/>
              </a:rPr>
              <a:t>U as a function of time</a:t>
            </a:r>
            <a:endParaRPr lang="en-AU" sz="1600" noProof="0" dirty="0">
              <a:latin typeface="+mn-lt"/>
            </a:endParaRPr>
          </a:p>
        </c:rich>
      </c:tx>
      <c:layout>
        <c:manualLayout>
          <c:xMode val="edge"/>
          <c:yMode val="edge"/>
          <c:x val="0.27478010573559447"/>
          <c:y val="8.170372182011352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64718236381509"/>
          <c:y val="0.22323958546511044"/>
          <c:w val="0.82463465553235904"/>
          <c:h val="0.61628140247018259"/>
        </c:manualLayout>
      </c:layout>
      <c:scatterChart>
        <c:scatterStyle val="lineMarker"/>
        <c:varyColors val="0"/>
        <c:ser>
          <c:idx val="0"/>
          <c:order val="0"/>
          <c:tx>
            <c:strRef>
              <c:f>'Calcul âge'!$A$22</c:f>
              <c:strCache>
                <c:ptCount val="1"/>
                <c:pt idx="0">
                  <c:v>Recroissance 230Th/238U</c:v>
                </c:pt>
              </c:strCache>
            </c:strRef>
          </c:tx>
          <c:spPr>
            <a:ln w="25400">
              <a:solidFill>
                <a:srgbClr val="00B0F0"/>
              </a:solidFill>
              <a:prstDash val="solid"/>
            </a:ln>
          </c:spPr>
          <c:marker>
            <c:symbol val="none"/>
          </c:marker>
          <c:xVal>
            <c:numRef>
              <c:f>'Calcul âge'!$B$22:$B$87</c:f>
              <c:numCache>
                <c:formatCode>General</c:formatCode>
                <c:ptCount val="66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410</c:v>
                </c:pt>
                <c:pt idx="42">
                  <c:v>420</c:v>
                </c:pt>
                <c:pt idx="43">
                  <c:v>430</c:v>
                </c:pt>
                <c:pt idx="44">
                  <c:v>440</c:v>
                </c:pt>
                <c:pt idx="45">
                  <c:v>450</c:v>
                </c:pt>
                <c:pt idx="46">
                  <c:v>460</c:v>
                </c:pt>
                <c:pt idx="47">
                  <c:v>470</c:v>
                </c:pt>
                <c:pt idx="48">
                  <c:v>480</c:v>
                </c:pt>
                <c:pt idx="49">
                  <c:v>490</c:v>
                </c:pt>
                <c:pt idx="50">
                  <c:v>500</c:v>
                </c:pt>
                <c:pt idx="51">
                  <c:v>510</c:v>
                </c:pt>
                <c:pt idx="52">
                  <c:v>520</c:v>
                </c:pt>
                <c:pt idx="53">
                  <c:v>530</c:v>
                </c:pt>
                <c:pt idx="54">
                  <c:v>540</c:v>
                </c:pt>
                <c:pt idx="55">
                  <c:v>550</c:v>
                </c:pt>
                <c:pt idx="56">
                  <c:v>560</c:v>
                </c:pt>
                <c:pt idx="57">
                  <c:v>570</c:v>
                </c:pt>
                <c:pt idx="58">
                  <c:v>580</c:v>
                </c:pt>
                <c:pt idx="59">
                  <c:v>590</c:v>
                </c:pt>
                <c:pt idx="60">
                  <c:v>600</c:v>
                </c:pt>
                <c:pt idx="61">
                  <c:v>610</c:v>
                </c:pt>
                <c:pt idx="62">
                  <c:v>620</c:v>
                </c:pt>
                <c:pt idx="63">
                  <c:v>630</c:v>
                </c:pt>
                <c:pt idx="64">
                  <c:v>640</c:v>
                </c:pt>
                <c:pt idx="65">
                  <c:v>650</c:v>
                </c:pt>
              </c:numCache>
            </c:numRef>
          </c:xVal>
          <c:yVal>
            <c:numRef>
              <c:f>'Calcul âge'!$C$22:$C$87</c:f>
              <c:numCache>
                <c:formatCode>0.000</c:formatCode>
                <c:ptCount val="66"/>
                <c:pt idx="0">
                  <c:v>0</c:v>
                </c:pt>
                <c:pt idx="1">
                  <c:v>8.7610340005998849E-2</c:v>
                </c:pt>
                <c:pt idx="2">
                  <c:v>0.16751370351509917</c:v>
                </c:pt>
                <c:pt idx="3">
                  <c:v>0.24038726997715362</c:v>
                </c:pt>
                <c:pt idx="4">
                  <c:v>0.3068487665979186</c:v>
                </c:pt>
                <c:pt idx="5">
                  <c:v>0.36746168490059139</c:v>
                </c:pt>
                <c:pt idx="6">
                  <c:v>0.42274003975002422</c:v>
                </c:pt>
                <c:pt idx="7">
                  <c:v>0.47315271095831718</c:v>
                </c:pt>
                <c:pt idx="8">
                  <c:v>0.51912740407341862</c:v>
                </c:pt>
                <c:pt idx="9">
                  <c:v>0.56105426374356948</c:v>
                </c:pt>
                <c:pt idx="10">
                  <c:v>0.59928917012291083</c:v>
                </c:pt>
                <c:pt idx="11">
                  <c:v>0.63415674611266482</c:v>
                </c:pt>
                <c:pt idx="12">
                  <c:v>0.66595310079552328</c:v>
                </c:pt>
                <c:pt idx="13">
                  <c:v>0.69494833219769625</c:v>
                </c:pt>
                <c:pt idx="14">
                  <c:v>0.7213888104847801</c:v>
                </c:pt>
                <c:pt idx="15">
                  <c:v>0.74549926084710771</c:v>
                </c:pt>
                <c:pt idx="16">
                  <c:v>0.76748466364196299</c:v>
                </c:pt>
                <c:pt idx="17">
                  <c:v>0.78753198781976186</c:v>
                </c:pt>
                <c:pt idx="18">
                  <c:v>0.80581177225604461</c:v>
                </c:pt>
                <c:pt idx="19">
                  <c:v>0.82247956832905889</c:v>
                </c:pt>
                <c:pt idx="20">
                  <c:v>0.83767725591303832</c:v>
                </c:pt>
                <c:pt idx="21">
                  <c:v>0.85153424389015109</c:v>
                </c:pt>
                <c:pt idx="22">
                  <c:v>0.86416856531050767</c:v>
                </c:pt>
                <c:pt idx="23">
                  <c:v>0.87568787644139823</c:v>
                </c:pt>
                <c:pt idx="24">
                  <c:v>0.88619036813656082</c:v>
                </c:pt>
                <c:pt idx="25">
                  <c:v>0.89576559721698101</c:v>
                </c:pt>
                <c:pt idx="26">
                  <c:v>0.90449524488021826</c:v>
                </c:pt>
                <c:pt idx="27">
                  <c:v>0.91245380853990321</c:v>
                </c:pt>
                <c:pt idx="28">
                  <c:v>0.91970923293563323</c:v>
                </c:pt>
                <c:pt idx="29">
                  <c:v>0.92632348584131508</c:v>
                </c:pt>
                <c:pt idx="30">
                  <c:v>0.93235308323272059</c:v>
                </c:pt>
                <c:pt idx="31">
                  <c:v>0.93784956834871169</c:v>
                </c:pt>
                <c:pt idx="32">
                  <c:v>0.94285994869166723</c:v>
                </c:pt>
                <c:pt idx="33">
                  <c:v>0.94742709465781128</c:v>
                </c:pt>
                <c:pt idx="34">
                  <c:v>0.95159010316443327</c:v>
                </c:pt>
                <c:pt idx="35">
                  <c:v>0.95538462934565593</c:v>
                </c:pt>
                <c:pt idx="36">
                  <c:v>0.9588431891189797</c:v>
                </c:pt>
                <c:pt idx="37">
                  <c:v>0.96199543517901953</c:v>
                </c:pt>
                <c:pt idx="38">
                  <c:v>0.96486840875060687</c:v>
                </c:pt>
                <c:pt idx="39">
                  <c:v>0.96748676922883337</c:v>
                </c:pt>
                <c:pt idx="40">
                  <c:v>0.96987300364697748</c:v>
                </c:pt>
                <c:pt idx="41">
                  <c:v>0.97204761774296899</c:v>
                </c:pt>
                <c:pt idx="42">
                  <c:v>0.97402931023971207</c:v>
                </c:pt>
                <c:pt idx="43">
                  <c:v>0.97583513181285675</c:v>
                </c:pt>
                <c:pt idx="44">
                  <c:v>0.97748063009032748</c:v>
                </c:pt>
                <c:pt idx="45">
                  <c:v>0.97897998190995883</c:v>
                </c:pt>
                <c:pt idx="46">
                  <c:v>0.98034611395398608</c:v>
                </c:pt>
                <c:pt idx="47">
                  <c:v>0.98159081278096849</c:v>
                </c:pt>
                <c:pt idx="48">
                  <c:v>0.98272482518616466</c:v>
                </c:pt>
                <c:pt idx="49">
                  <c:v>0.98375794973968111</c:v>
                </c:pt>
                <c:pt idx="50">
                  <c:v>0.98469912027717277</c:v>
                </c:pt>
                <c:pt idx="51">
                  <c:v>0.98555648204988344</c:v>
                </c:pt>
                <c:pt idx="52">
                  <c:v>0.98633746117877996</c:v>
                </c:pt>
                <c:pt idx="53">
                  <c:v>0.98704882800093785</c:v>
                </c:pt>
                <c:pt idx="54">
                  <c:v>0.98769675484472097</c:v>
                </c:pt>
                <c:pt idx="55">
                  <c:v>0.98828686872318694</c:v>
                </c:pt>
                <c:pt idx="56">
                  <c:v>0.98882429939219996</c:v>
                </c:pt>
                <c:pt idx="57">
                  <c:v>0.98931372318052535</c:v>
                </c:pt>
                <c:pt idx="58">
                  <c:v>0.98975940296342868</c:v>
                </c:pt>
                <c:pt idx="59">
                  <c:v>0.99016522461868606</c:v>
                </c:pt>
                <c:pt idx="60">
                  <c:v>0.99053473027414973</c:v>
                </c:pt>
                <c:pt idx="61">
                  <c:v>0.99087114862887127</c:v>
                </c:pt>
                <c:pt idx="62">
                  <c:v>0.99117742260502051</c:v>
                </c:pt>
                <c:pt idx="63">
                  <c:v>0.99145623456524856</c:v>
                </c:pt>
                <c:pt idx="64">
                  <c:v>0.99171002930953178</c:v>
                </c:pt>
                <c:pt idx="65">
                  <c:v>0.99194103504674203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BE3-4E7D-B3FD-F1092390C4F1}"/>
            </c:ext>
          </c:extLst>
        </c:ser>
        <c:ser>
          <c:idx val="2"/>
          <c:order val="2"/>
          <c:tx>
            <c:strRef>
              <c:f>'Calcul âge'!$M$5</c:f>
              <c:strCache>
                <c:ptCount val="1"/>
                <c:pt idx="0">
                  <c:v>(234 U/238 U)</c:v>
                </c:pt>
              </c:strCache>
            </c:strRef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xVal>
            <c:numRef>
              <c:f>'Calcul âge'!$B$22:$B$87</c:f>
              <c:numCache>
                <c:formatCode>General</c:formatCode>
                <c:ptCount val="66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410</c:v>
                </c:pt>
                <c:pt idx="42">
                  <c:v>420</c:v>
                </c:pt>
                <c:pt idx="43">
                  <c:v>430</c:v>
                </c:pt>
                <c:pt idx="44">
                  <c:v>440</c:v>
                </c:pt>
                <c:pt idx="45">
                  <c:v>450</c:v>
                </c:pt>
                <c:pt idx="46">
                  <c:v>460</c:v>
                </c:pt>
                <c:pt idx="47">
                  <c:v>470</c:v>
                </c:pt>
                <c:pt idx="48">
                  <c:v>480</c:v>
                </c:pt>
                <c:pt idx="49">
                  <c:v>490</c:v>
                </c:pt>
                <c:pt idx="50">
                  <c:v>500</c:v>
                </c:pt>
                <c:pt idx="51">
                  <c:v>510</c:v>
                </c:pt>
                <c:pt idx="52">
                  <c:v>520</c:v>
                </c:pt>
                <c:pt idx="53">
                  <c:v>530</c:v>
                </c:pt>
                <c:pt idx="54">
                  <c:v>540</c:v>
                </c:pt>
                <c:pt idx="55">
                  <c:v>550</c:v>
                </c:pt>
                <c:pt idx="56">
                  <c:v>560</c:v>
                </c:pt>
                <c:pt idx="57">
                  <c:v>570</c:v>
                </c:pt>
                <c:pt idx="58">
                  <c:v>580</c:v>
                </c:pt>
                <c:pt idx="59">
                  <c:v>590</c:v>
                </c:pt>
                <c:pt idx="60">
                  <c:v>600</c:v>
                </c:pt>
                <c:pt idx="61">
                  <c:v>610</c:v>
                </c:pt>
                <c:pt idx="62">
                  <c:v>620</c:v>
                </c:pt>
                <c:pt idx="63">
                  <c:v>630</c:v>
                </c:pt>
                <c:pt idx="64">
                  <c:v>640</c:v>
                </c:pt>
                <c:pt idx="65">
                  <c:v>650</c:v>
                </c:pt>
              </c:numCache>
            </c:numRef>
          </c:xVal>
          <c:yVal>
            <c:numRef>
              <c:f>'Calcul âge'!$E$22:$E$87</c:f>
              <c:numCache>
                <c:formatCode>General</c:formatCode>
                <c:ptCount val="66"/>
                <c:pt idx="0">
                  <c:v>1.2819691373239572</c:v>
                </c:pt>
                <c:pt idx="1">
                  <c:v>1.2819691373239572</c:v>
                </c:pt>
                <c:pt idx="2">
                  <c:v>1.2819691373239572</c:v>
                </c:pt>
                <c:pt idx="3">
                  <c:v>1.2819691373239572</c:v>
                </c:pt>
                <c:pt idx="4">
                  <c:v>1.2819691373239572</c:v>
                </c:pt>
                <c:pt idx="5">
                  <c:v>1.2819691373239572</c:v>
                </c:pt>
                <c:pt idx="6">
                  <c:v>1.2819691373239572</c:v>
                </c:pt>
                <c:pt idx="7">
                  <c:v>1.2819691373239572</c:v>
                </c:pt>
                <c:pt idx="8">
                  <c:v>1.2819691373239572</c:v>
                </c:pt>
                <c:pt idx="9">
                  <c:v>1.2819691373239572</c:v>
                </c:pt>
                <c:pt idx="10">
                  <c:v>1.2819691373239572</c:v>
                </c:pt>
                <c:pt idx="11">
                  <c:v>1.2819691373239572</c:v>
                </c:pt>
                <c:pt idx="12">
                  <c:v>1.2819691373239572</c:v>
                </c:pt>
                <c:pt idx="13">
                  <c:v>1.2819691373239572</c:v>
                </c:pt>
                <c:pt idx="14">
                  <c:v>1.2819691373239572</c:v>
                </c:pt>
                <c:pt idx="15">
                  <c:v>1.2819691373239572</c:v>
                </c:pt>
                <c:pt idx="16">
                  <c:v>1.2819691373239572</c:v>
                </c:pt>
                <c:pt idx="17">
                  <c:v>1.2819691373239572</c:v>
                </c:pt>
                <c:pt idx="18">
                  <c:v>1.2819691373239572</c:v>
                </c:pt>
                <c:pt idx="19">
                  <c:v>1.2819691373239572</c:v>
                </c:pt>
                <c:pt idx="20">
                  <c:v>1.2819691373239572</c:v>
                </c:pt>
                <c:pt idx="21">
                  <c:v>1.2819691373239572</c:v>
                </c:pt>
                <c:pt idx="22">
                  <c:v>1.2819691373239572</c:v>
                </c:pt>
                <c:pt idx="23">
                  <c:v>1.2819691373239572</c:v>
                </c:pt>
                <c:pt idx="24">
                  <c:v>1.2819691373239572</c:v>
                </c:pt>
                <c:pt idx="25">
                  <c:v>1.2819691373239572</c:v>
                </c:pt>
                <c:pt idx="26">
                  <c:v>1.2819691373239572</c:v>
                </c:pt>
                <c:pt idx="27">
                  <c:v>1.2819691373239572</c:v>
                </c:pt>
                <c:pt idx="28">
                  <c:v>1.2819691373239572</c:v>
                </c:pt>
                <c:pt idx="29">
                  <c:v>1.2819691373239572</c:v>
                </c:pt>
                <c:pt idx="30">
                  <c:v>1.2819691373239572</c:v>
                </c:pt>
                <c:pt idx="31">
                  <c:v>1.2819691373239572</c:v>
                </c:pt>
                <c:pt idx="32">
                  <c:v>1.2819691373239572</c:v>
                </c:pt>
                <c:pt idx="33">
                  <c:v>1.2819691373239572</c:v>
                </c:pt>
                <c:pt idx="34">
                  <c:v>1.2819691373239572</c:v>
                </c:pt>
                <c:pt idx="35">
                  <c:v>1.2819691373239572</c:v>
                </c:pt>
                <c:pt idx="36">
                  <c:v>1.2819691373239572</c:v>
                </c:pt>
                <c:pt idx="37">
                  <c:v>1.2819691373239572</c:v>
                </c:pt>
                <c:pt idx="38">
                  <c:v>1.2819691373239572</c:v>
                </c:pt>
                <c:pt idx="39">
                  <c:v>1.2819691373239572</c:v>
                </c:pt>
                <c:pt idx="40">
                  <c:v>1.2819691373239572</c:v>
                </c:pt>
                <c:pt idx="41">
                  <c:v>1.2819691373239572</c:v>
                </c:pt>
                <c:pt idx="42">
                  <c:v>1.2819691373239572</c:v>
                </c:pt>
                <c:pt idx="43">
                  <c:v>1.2819691373239572</c:v>
                </c:pt>
                <c:pt idx="44">
                  <c:v>1.2819691373239572</c:v>
                </c:pt>
                <c:pt idx="45">
                  <c:v>1.2819691373239572</c:v>
                </c:pt>
                <c:pt idx="46">
                  <c:v>1.2819691373239572</c:v>
                </c:pt>
                <c:pt idx="47">
                  <c:v>1.2819691373239572</c:v>
                </c:pt>
                <c:pt idx="48">
                  <c:v>1.2819691373239572</c:v>
                </c:pt>
                <c:pt idx="49">
                  <c:v>1.2819691373239572</c:v>
                </c:pt>
                <c:pt idx="50">
                  <c:v>1.2819691373239572</c:v>
                </c:pt>
                <c:pt idx="51">
                  <c:v>1.2819691373239572</c:v>
                </c:pt>
                <c:pt idx="52">
                  <c:v>1.2819691373239572</c:v>
                </c:pt>
                <c:pt idx="53">
                  <c:v>1.2819691373239572</c:v>
                </c:pt>
                <c:pt idx="54">
                  <c:v>1.2819691373239572</c:v>
                </c:pt>
                <c:pt idx="55">
                  <c:v>1.2819691373239572</c:v>
                </c:pt>
                <c:pt idx="56">
                  <c:v>1.2819691373239572</c:v>
                </c:pt>
                <c:pt idx="57">
                  <c:v>1.2819691373239572</c:v>
                </c:pt>
                <c:pt idx="58">
                  <c:v>1.2819691373239572</c:v>
                </c:pt>
                <c:pt idx="59">
                  <c:v>1.2819691373239572</c:v>
                </c:pt>
                <c:pt idx="60">
                  <c:v>1.2819691373239572</c:v>
                </c:pt>
                <c:pt idx="61">
                  <c:v>1.2819691373239572</c:v>
                </c:pt>
                <c:pt idx="62">
                  <c:v>1.2819691373239572</c:v>
                </c:pt>
                <c:pt idx="63">
                  <c:v>1.2819691373239572</c:v>
                </c:pt>
                <c:pt idx="64">
                  <c:v>1.2819691373239572</c:v>
                </c:pt>
                <c:pt idx="65">
                  <c:v>1.2819691373239572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BE3-4E7D-B3FD-F1092390C4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2695648"/>
        <c:axId val="372696208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'Calcul âge'!$M$8</c15:sqref>
                        </c15:formulaRef>
                      </c:ext>
                    </c:extLst>
                    <c:strCache>
                      <c:ptCount val="1"/>
                      <c:pt idx="0">
                        <c:v>230 Th/234 U</c:v>
                      </c:pt>
                    </c:strCache>
                  </c:strRef>
                </c:tx>
                <c:spPr>
                  <a:ln w="28575">
                    <a:noFill/>
                  </a:ln>
                </c:spPr>
                <c:marker>
                  <c:symbol val="circle"/>
                  <c:size val="7"/>
                  <c:spPr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  <a:prstDash val="solid"/>
                    </a:ln>
                  </c:spPr>
                </c:marker>
                <c:errBars>
                  <c:errDir val="y"/>
                  <c:errBarType val="both"/>
                  <c:errValType val="cust"/>
                  <c:noEndCap val="1"/>
                  <c:plus>
                    <c:numRef>
                      <c:extLst>
                        <c:ext uri="{02D57815-91ED-43cb-92C2-25804820EDAC}">
                          <c15:formulaRef>
                            <c15:sqref>'\Users\mercier\Documents\Disque nono\Divers\Calculs divers\U-series\[datation.xls]modifiée'!$P$8</c15:sqref>
                          </c15:formulaRef>
                        </c:ext>
                      </c:extLst>
                      <c:numCache>
                        <c:formatCode>General</c:formatCode>
                        <c:ptCount val="1"/>
                        <c:pt idx="0">
                          <c:v>0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'\Users\mercier\Documents\Disque nono\Divers\Calculs divers\U-series\[datation.xls]modifiée'!$P$8</c15:sqref>
                          </c15:formulaRef>
                        </c:ext>
                      </c:extLst>
                      <c:numCache>
                        <c:formatCode>General</c:formatCode>
                        <c:ptCount val="1"/>
                        <c:pt idx="0">
                          <c:v>0</c:v>
                        </c:pt>
                      </c:numCache>
                    </c:numRef>
                  </c:minus>
                  <c:spPr>
                    <a:ln w="25400">
                      <a:solidFill>
                        <a:srgbClr val="FF0000"/>
                      </a:solidFill>
                      <a:prstDash val="solid"/>
                    </a:ln>
                  </c:spPr>
                </c:errBars>
                <c:xVal>
                  <c:numLit>
                    <c:formatCode>General</c:formatCode>
                    <c:ptCount val="1"/>
                    <c:pt idx="0">
                      <c:v>0</c:v>
                    </c:pt>
                  </c:numLit>
                </c:xVal>
                <c:yVal>
                  <c:numRef>
                    <c:extLst>
                      <c:ext uri="{02D57815-91ED-43cb-92C2-25804820EDAC}">
                        <c15:formulaRef>
                          <c15:sqref>'Calcul âge'!$N$8</c15:sqref>
                        </c15:formulaRef>
                      </c:ext>
                    </c:extLst>
                    <c:numCache>
                      <c:formatCode>0.00000</c:formatCode>
                      <c:ptCount val="1"/>
                      <c:pt idx="0">
                        <c:v>0.57123715312363099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7BE3-4E7D-B3FD-F1092390C4F1}"/>
                  </c:ext>
                </c:extLst>
              </c15:ser>
            </c15:filteredScatterSeries>
          </c:ext>
        </c:extLst>
      </c:scatterChart>
      <c:valAx>
        <c:axId val="372695648"/>
        <c:scaling>
          <c:orientation val="minMax"/>
          <c:max val="500"/>
          <c:min val="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00" b="1">
                    <a:latin typeface="+mn-lt"/>
                  </a:defRPr>
                </a:pPr>
                <a:r>
                  <a:rPr lang="fr-FR" sz="1400" b="1" dirty="0">
                    <a:latin typeface="+mn-lt"/>
                  </a:rPr>
                  <a:t>Time (</a:t>
                </a:r>
                <a:r>
                  <a:rPr lang="fr-FR" sz="1400" b="1" dirty="0" err="1">
                    <a:latin typeface="+mn-lt"/>
                  </a:rPr>
                  <a:t>ky</a:t>
                </a:r>
                <a:r>
                  <a:rPr lang="fr-FR" sz="1400" b="1" dirty="0">
                    <a:latin typeface="+mn-lt"/>
                  </a:rPr>
                  <a:t>)</a:t>
                </a:r>
              </a:p>
            </c:rich>
          </c:tx>
          <c:overlay val="0"/>
        </c:title>
        <c:numFmt formatCode="General" sourceLinked="1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372696208"/>
        <c:crosses val="autoZero"/>
        <c:crossBetween val="midCat"/>
      </c:valAx>
      <c:valAx>
        <c:axId val="37269620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00" b="1">
                    <a:latin typeface="+mn-lt"/>
                  </a:defRPr>
                </a:pPr>
                <a:r>
                  <a:rPr lang="fr-FR" sz="1400" b="1" dirty="0">
                    <a:latin typeface="+mn-lt"/>
                  </a:rPr>
                  <a:t>Rapport d’activités</a:t>
                </a:r>
              </a:p>
            </c:rich>
          </c:tx>
          <c:overlay val="0"/>
        </c:title>
        <c:numFmt formatCode="0.00" sourceLinked="0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372695648"/>
        <c:crosses val="autoZero"/>
        <c:crossBetween val="midCat"/>
      </c:valAx>
      <c:spPr>
        <a:solidFill>
          <a:schemeClr val="accent2">
            <a:lumMod val="20000"/>
            <a:lumOff val="80000"/>
          </a:schemeClr>
        </a:solidFill>
        <a:ln w="12700">
          <a:solidFill>
            <a:schemeClr val="bg1">
              <a:lumMod val="65000"/>
            </a:schemeClr>
          </a:solidFill>
          <a:prstDash val="solid"/>
        </a:ln>
      </c:spPr>
    </c:plotArea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8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00"/>
              <a:t>Ages comparison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9496283855980939"/>
          <c:y val="0.21343370486755611"/>
          <c:w val="0.77845970829975975"/>
          <c:h val="0.50712283163191874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1"/>
            <c:marker>
              <c:symbol val="triangle"/>
              <c:size val="9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32CD-2C4E-810E-782C50AF9558}"/>
              </c:ext>
            </c:extLst>
          </c:dPt>
          <c:dPt>
            <c:idx val="2"/>
            <c:marker>
              <c:symbol val="triangle"/>
              <c:size val="9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32CD-2C4E-810E-782C50AF9558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'DRS 10'!$C$2:$C$4</c:f>
                <c:numCache>
                  <c:formatCode>General</c:formatCode>
                  <c:ptCount val="3"/>
                  <c:pt idx="0">
                    <c:v>16</c:v>
                  </c:pt>
                  <c:pt idx="1">
                    <c:v>10</c:v>
                  </c:pt>
                  <c:pt idx="2">
                    <c:v>6</c:v>
                  </c:pt>
                </c:numCache>
              </c:numRef>
            </c:plus>
            <c:minus>
              <c:numRef>
                <c:f>'DRS 10'!$C$2:$C$4</c:f>
                <c:numCache>
                  <c:formatCode>General</c:formatCode>
                  <c:ptCount val="3"/>
                  <c:pt idx="0">
                    <c:v>16</c:v>
                  </c:pt>
                  <c:pt idx="1">
                    <c:v>10</c:v>
                  </c:pt>
                  <c:pt idx="2">
                    <c:v>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'DRS 10'!$A$2:$A$4</c:f>
              <c:strCache>
                <c:ptCount val="3"/>
                <c:pt idx="0">
                  <c:v>U/Th mapping</c:v>
                </c:pt>
                <c:pt idx="1">
                  <c:v>Tribolo et al. 2013</c:v>
                </c:pt>
                <c:pt idx="2">
                  <c:v>Jacobs and Robert 2015</c:v>
                </c:pt>
              </c:strCache>
            </c:strRef>
          </c:cat>
          <c:val>
            <c:numRef>
              <c:f>'DRS 10'!$B$2:$B$4</c:f>
              <c:numCache>
                <c:formatCode>General</c:formatCode>
                <c:ptCount val="3"/>
                <c:pt idx="0">
                  <c:v>51</c:v>
                </c:pt>
                <c:pt idx="1">
                  <c:v>52</c:v>
                </c:pt>
                <c:pt idx="2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2CD-2C4E-810E-782C50AF95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8727055"/>
        <c:axId val="1618732047"/>
      </c:lineChart>
      <c:catAx>
        <c:axId val="1618727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18732047"/>
        <c:crosses val="autoZero"/>
        <c:auto val="1"/>
        <c:lblAlgn val="ctr"/>
        <c:lblOffset val="100"/>
        <c:noMultiLvlLbl val="0"/>
      </c:catAx>
      <c:valAx>
        <c:axId val="1618732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Age (ky)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1872705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0.60083</cdr:x>
      <cdr:y>0.52176</cdr:y>
    </cdr:from>
    <cdr:to>
      <cdr:x>0.85572</cdr:x>
      <cdr:y>0.782</cdr:y>
    </cdr:to>
    <cdr:sp macro="" textlink="">
      <cdr:nvSpPr>
        <cdr:cNvPr id="3" name="ZoneTexte 1"/>
        <cdr:cNvSpPr txBox="1"/>
      </cdr:nvSpPr>
      <cdr:spPr>
        <a:xfrm xmlns:a="http://schemas.openxmlformats.org/drawingml/2006/main">
          <a:off x="3062878" y="1430409"/>
          <a:ext cx="1299377" cy="71345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800" b="1" dirty="0">
              <a:solidFill>
                <a:srgbClr val="00B0F0"/>
              </a:solidFill>
              <a:latin typeface="Arial Black" panose="020B0A04020102020204" pitchFamily="34" charset="0"/>
            </a:rPr>
            <a:t>__</a:t>
          </a:r>
          <a:r>
            <a:rPr lang="fr-FR" sz="1200" dirty="0"/>
            <a:t> (</a:t>
          </a:r>
          <a:r>
            <a:rPr lang="fr-FR" sz="1200" baseline="30000" dirty="0"/>
            <a:t>230</a:t>
          </a:r>
          <a:r>
            <a:rPr lang="fr-FR" sz="1200" dirty="0"/>
            <a:t>Th/</a:t>
          </a:r>
          <a:r>
            <a:rPr lang="fr-FR" sz="1200" baseline="30000" dirty="0"/>
            <a:t>234</a:t>
          </a:r>
          <a:r>
            <a:rPr lang="fr-FR" sz="1200" dirty="0"/>
            <a:t>U)</a:t>
          </a:r>
        </a:p>
        <a:p xmlns:a="http://schemas.openxmlformats.org/drawingml/2006/main">
          <a:r>
            <a:rPr lang="fr-FR" sz="1800" b="1" dirty="0">
              <a:solidFill>
                <a:srgbClr val="C00000"/>
              </a:solidFill>
              <a:latin typeface="Arial Rounded MT Bold" panose="020F0704030504030204" pitchFamily="34" charset="0"/>
            </a:rPr>
            <a:t>__</a:t>
          </a:r>
          <a:r>
            <a:rPr lang="fr-FR" sz="1200" dirty="0"/>
            <a:t> (</a:t>
          </a:r>
          <a:r>
            <a:rPr lang="fr-FR" sz="1200" baseline="30000" dirty="0"/>
            <a:t>234</a:t>
          </a:r>
          <a:r>
            <a:rPr lang="fr-FR" sz="1200" dirty="0"/>
            <a:t>U/</a:t>
          </a:r>
          <a:r>
            <a:rPr lang="fr-FR" sz="1200" baseline="30000" dirty="0"/>
            <a:t>238</a:t>
          </a:r>
          <a:r>
            <a:rPr lang="fr-FR" sz="1200" dirty="0"/>
            <a:t>U)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7E0A1-C627-8B4A-849D-A9DFC64C242D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9AF08-D7F0-424C-AE7E-FE9404C6C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891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440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15D3E8C-E986-4945-AB94-ED769E2758C1}" type="slidenum">
              <a:rPr lang="fr-FR" altLang="fr-FR"/>
              <a:pPr eaLnBrk="1" hangingPunct="1">
                <a:spcBef>
                  <a:spcPct val="0"/>
                </a:spcBef>
              </a:pPr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55573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19</a:t>
            </a:fld>
            <a:endParaRPr lang="fr-FR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718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20</a:t>
            </a:fld>
            <a:endParaRPr lang="fr-FR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762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21</a:t>
            </a:fld>
            <a:endParaRPr lang="fr-FR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18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dirty="0"/>
              <a:t>La sensibilité n’est pas la limite de </a:t>
            </a:r>
            <a:r>
              <a:rPr lang="fr-FR" dirty="0" err="1"/>
              <a:t>detction</a:t>
            </a:r>
            <a:r>
              <a:rPr lang="fr-FR" dirty="0"/>
              <a:t> qui doit </a:t>
            </a:r>
            <a:r>
              <a:rPr lang="fr-FR" dirty="0" err="1"/>
              <a:t>etre</a:t>
            </a:r>
            <a:r>
              <a:rPr lang="fr-FR" dirty="0"/>
              <a:t> utilisée ici</a:t>
            </a:r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22</a:t>
            </a:fld>
            <a:endParaRPr lang="fr-FR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927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0756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10570D-EBD6-E344-A519-E22392BCCFF9}" type="slidenum">
              <a:rPr lang="fr-FR"/>
              <a:pPr/>
              <a:t>2</a:t>
            </a:fld>
            <a:endParaRPr lang="fr-FR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02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EB360-C762-4863-9BD7-41D9766C6F2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5397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EB360-C762-4863-9BD7-41D9766C6F2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2276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9AF08-D7F0-424C-AE7E-FE9404C6CCE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892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15</a:t>
            </a:fld>
            <a:endParaRPr lang="fr-FR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164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16</a:t>
            </a:fld>
            <a:endParaRPr lang="fr-FR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099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17</a:t>
            </a:fld>
            <a:endParaRPr lang="fr-FR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551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a pas mesuré le </a:t>
            </a:r>
            <a:r>
              <a:rPr lang="fr-FR" dirty="0" err="1"/>
              <a:t>socncentration</a:t>
            </a:r>
            <a:r>
              <a:rPr lang="fr-FR" dirty="0"/>
              <a:t> sur cette image, mais la distribution spatiale.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533099-1C93-4DD0-B902-6A016BA99E04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712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947CE-C911-E94F-8FC4-B22C1D17A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D39D359-D90F-984D-A958-D7F9F21F77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5F20E6-3D2E-2442-AB48-631A06C2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21D4-37C6-9D4D-8075-1024CF10A18A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9CDCE0-0AE8-F644-B6D1-03A9ED479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1A9F0D-F30C-B749-A340-BFBA071E7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973B-2987-1B4E-908F-F7C59DA5E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384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070627-94A1-1B48-AD5F-D626D4AB2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7C0710-C99B-C34C-91A2-3718FB3FAE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921369-7D27-B24D-A24F-69D8D6628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21D4-37C6-9D4D-8075-1024CF10A18A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AAC084-06D7-2348-AD2D-4C2EC453C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482582-A605-7246-AC78-C8DAF6F1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973B-2987-1B4E-908F-F7C59DA5E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3668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4CD7C1F-482A-084D-A9EC-3B2D47A3D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F9E62AE-F5C1-1047-A6C2-43BB1B00E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50B76E-A070-2840-B279-7D4173B17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21D4-37C6-9D4D-8075-1024CF10A18A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2A65EA-19EE-2141-A093-17EFE913F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6A6FA3-D91E-1949-BB1F-C39E75BB5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973B-2987-1B4E-908F-F7C59DA5E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988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FD794172-6920-CD42-817F-6E4DCF2F3DF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59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976A9E-F12B-8E4A-A444-3BCF4EEBD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585F89-3BE9-984F-AD6E-EA315F5F9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CFB7F1-2C1B-8645-BE61-5ED5084E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21D4-37C6-9D4D-8075-1024CF10A18A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C51882-AEB4-D045-B9A1-A993193C6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C5171E-934E-8643-BD37-0D432F60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973B-2987-1B4E-908F-F7C59DA5E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002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68B2E5-2B8C-3E4C-8731-290D86B65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F29089-BA75-8B49-B18E-918E97AB7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9D6AD1-5AC6-1B4C-A25E-CC3328A4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21D4-37C6-9D4D-8075-1024CF10A18A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6D19E9-CD74-DB4D-BA9D-0051F85BC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748D41-BA6E-FD42-A47F-089D8A1B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973B-2987-1B4E-908F-F7C59DA5E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271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35DA29-D311-5A49-8F40-B1294BFFB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2A9270-8AD7-154A-82F6-F3BEA7645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C9B5690-632D-394D-B15C-17904431D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DC00E6-7EAD-0D44-8DC7-67469AC3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21D4-37C6-9D4D-8075-1024CF10A18A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69D13F-8848-F34C-8F78-80566A07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F01A1EB-DE57-2E48-9691-4018609B0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973B-2987-1B4E-908F-F7C59DA5E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09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CCB070-246E-7F4C-BE99-1242F0D9B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1BFE3F-32D0-EF47-8863-E09B428C9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43B0A56-F1EF-1441-92AF-0EF3C1EB6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8AE8831-7404-A14B-849E-7AE03A3CA2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81F342E-2289-0146-A1DE-2CD1D35FC0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1880B2E-84E7-8B46-A15E-1BAEC3C44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21D4-37C6-9D4D-8075-1024CF10A18A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67FD6D2-8585-3E47-8652-E828B92BB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9F6CBE1-6450-9C41-B249-A4638BF0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973B-2987-1B4E-908F-F7C59DA5E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400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7852D4-9B55-2D4E-8C0B-32633EF11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99B0AE5-6834-8D44-8184-322F9AE94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21D4-37C6-9D4D-8075-1024CF10A18A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40A8DE9-6E39-CC4B-B9F7-9C0162DA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632190-52F4-3144-B626-2B40A08A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973B-2987-1B4E-908F-F7C59DA5E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045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4897F78-7982-494F-BA26-370970B1A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21D4-37C6-9D4D-8075-1024CF10A18A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88E095C-44FF-A447-8F9C-3B834B9DA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D7AB48-6E1E-7E47-95E5-A2AA8284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973B-2987-1B4E-908F-F7C59DA5E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7155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0A2AE6-FD94-E347-AEC3-401A1834B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C7C3C3-2A70-F94E-942F-65621652F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0585535-CF86-B447-B5F2-4DF021408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121FB60-EB1E-1946-97C1-CCE83FDE8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21D4-37C6-9D4D-8075-1024CF10A18A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0780A2-0EE4-6A47-B870-FF5BA32FC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D80ED72-B5C2-6F43-9652-20E7C58D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973B-2987-1B4E-908F-F7C59DA5E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116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C35F17-A212-BB4E-99B2-7BB9ADDA4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432F69E-E561-DE48-BB75-338F17D87A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7E3CFAF-1944-F54C-94B9-76DBDECFF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8F0344-6C2A-7D47-AE13-EC8FFECE2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21D4-37C6-9D4D-8075-1024CF10A18A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44138D7-C680-CC4D-9F57-EB6F78475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0C9905-B42E-5A46-84F5-B37AAC967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973B-2987-1B4E-908F-F7C59DA5E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448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35030E3-7D04-B248-BDA0-0FE4CB09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852766-56DD-A740-B1CE-275A7E6C9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9DDF5F-2541-A84A-A67C-33EA986544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621D4-37C6-9D4D-8075-1024CF10A18A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E83425-1969-8246-92DC-E14CDB315B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0C71F3-7128-AF4C-A017-1628D5065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3973B-2987-1B4E-908F-F7C59DA5E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080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9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tiff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hyperlink" Target="http://www.spectratom.fr/" TargetMode="External"/><Relationship Id="rId7" Type="http://schemas.openxmlformats.org/officeDocument/2006/relationships/hyperlink" Target="https://spectratom2022.sciencesconf.org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hyperlink" Target="mailto:contact@spectratom.fr?subject=" TargetMode="External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AAF873BB-696C-894B-BD63-68E0BFE4C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7"/>
            <a:ext cx="12192000" cy="6843407"/>
          </a:xfrm>
          <a:prstGeom prst="rect">
            <a:avLst/>
          </a:prstGeom>
        </p:spPr>
      </p:pic>
      <p:sp>
        <p:nvSpPr>
          <p:cNvPr id="7171" name="ZoneTexte 7"/>
          <p:cNvSpPr txBox="1">
            <a:spLocks noChangeArrowheads="1"/>
          </p:cNvSpPr>
          <p:nvPr/>
        </p:nvSpPr>
        <p:spPr bwMode="auto">
          <a:xfrm>
            <a:off x="592926" y="481280"/>
            <a:ext cx="11511250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fr-FR" sz="4400" b="1" dirty="0">
                <a:solidFill>
                  <a:schemeClr val="bg1"/>
                </a:solidFill>
              </a:rPr>
              <a:t>Direct </a:t>
            </a:r>
            <a:r>
              <a:rPr lang="fr-FR" sz="4400" b="1" dirty="0" err="1">
                <a:solidFill>
                  <a:schemeClr val="bg1"/>
                </a:solidFill>
              </a:rPr>
              <a:t>ultratrace</a:t>
            </a:r>
            <a:r>
              <a:rPr lang="fr-FR" sz="4400" b="1" dirty="0">
                <a:solidFill>
                  <a:schemeClr val="bg1"/>
                </a:solidFill>
              </a:rPr>
              <a:t> and </a:t>
            </a:r>
            <a:r>
              <a:rPr lang="fr-FR" sz="4400" b="1" dirty="0" err="1">
                <a:solidFill>
                  <a:schemeClr val="bg1"/>
                </a:solidFill>
              </a:rPr>
              <a:t>isotopic</a:t>
            </a:r>
            <a:r>
              <a:rPr lang="fr-FR" sz="4400" b="1" dirty="0">
                <a:solidFill>
                  <a:schemeClr val="bg1"/>
                </a:solidFill>
              </a:rPr>
              <a:t> </a:t>
            </a:r>
            <a:r>
              <a:rPr lang="fr-FR" sz="4400" b="1" dirty="0" err="1">
                <a:solidFill>
                  <a:schemeClr val="bg1"/>
                </a:solidFill>
              </a:rPr>
              <a:t>analysis</a:t>
            </a:r>
            <a:r>
              <a:rPr lang="fr-FR" sz="4400" b="1" dirty="0">
                <a:solidFill>
                  <a:schemeClr val="bg1"/>
                </a:solidFill>
              </a:rPr>
              <a:t> in </a:t>
            </a:r>
            <a:r>
              <a:rPr lang="fr-FR" sz="4400" b="1" dirty="0" err="1">
                <a:solidFill>
                  <a:schemeClr val="bg1"/>
                </a:solidFill>
              </a:rPr>
              <a:t>solids</a:t>
            </a:r>
            <a:r>
              <a:rPr lang="fr-FR" sz="4400" b="1" dirty="0">
                <a:solidFill>
                  <a:schemeClr val="bg1"/>
                </a:solidFill>
              </a:rPr>
              <a:t> by </a:t>
            </a:r>
            <a:r>
              <a:rPr lang="fr-FR" sz="4400" b="1" dirty="0" err="1">
                <a:solidFill>
                  <a:schemeClr val="bg1"/>
                </a:solidFill>
              </a:rPr>
              <a:t>femtosecond</a:t>
            </a:r>
            <a:r>
              <a:rPr lang="fr-FR" sz="4400" b="1" dirty="0">
                <a:solidFill>
                  <a:schemeClr val="bg1"/>
                </a:solidFill>
              </a:rPr>
              <a:t> LA-ICPMS.</a:t>
            </a:r>
          </a:p>
          <a:p>
            <a:pPr algn="ctr" eaLnBrk="1" hangingPunct="1">
              <a:spcBef>
                <a:spcPct val="0"/>
              </a:spcBef>
              <a:buNone/>
            </a:pPr>
            <a:endParaRPr lang="fr-FR" altLang="fr-FR" sz="40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None/>
            </a:pPr>
            <a:endParaRPr lang="fr-FR" altLang="fr-FR" sz="40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None/>
            </a:pPr>
            <a:endParaRPr lang="fr-FR" altLang="fr-FR" sz="40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b="1" i="1" u="sng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b="1" i="1" dirty="0">
                <a:solidFill>
                  <a:schemeClr val="bg1"/>
                </a:solidFill>
              </a:rPr>
              <a:t>		</a:t>
            </a:r>
            <a:r>
              <a:rPr lang="fr-FR" altLang="fr-FR" b="1" i="1" u="sng" dirty="0">
                <a:solidFill>
                  <a:schemeClr val="bg1"/>
                </a:solidFill>
              </a:rPr>
              <a:t>Christophe Pécheyran</a:t>
            </a:r>
            <a:r>
              <a:rPr lang="fr-FR" altLang="fr-FR" sz="2400" b="1" i="1" dirty="0">
                <a:solidFill>
                  <a:schemeClr val="bg1"/>
                </a:solidFill>
              </a:rPr>
              <a:t>, </a:t>
            </a:r>
            <a:r>
              <a:rPr lang="fr-FR" altLang="fr-FR" sz="2000" b="1" i="1" dirty="0">
                <a:solidFill>
                  <a:schemeClr val="bg1"/>
                </a:solidFill>
              </a:rPr>
              <a:t>IPREM</a:t>
            </a:r>
            <a:r>
              <a:rPr lang="fr-FR" altLang="fr-FR" sz="2400" b="1" i="1" dirty="0">
                <a:solidFill>
                  <a:schemeClr val="bg1"/>
                </a:solidFill>
              </a:rPr>
              <a:t>, </a:t>
            </a:r>
            <a:r>
              <a:rPr lang="fr-FR" altLang="fr-FR" sz="2000" b="1" i="1" dirty="0">
                <a:solidFill>
                  <a:schemeClr val="bg1"/>
                </a:solidFill>
              </a:rPr>
              <a:t>Université de Pau et des Pays de l’Adour</a:t>
            </a:r>
            <a:r>
              <a:rPr lang="fr-FR" altLang="fr-FR" sz="2800" b="1" i="1" dirty="0">
                <a:solidFill>
                  <a:schemeClr val="bg1"/>
                </a:solidFill>
              </a:rPr>
              <a:t>			Fanny Claverie, </a:t>
            </a:r>
            <a:r>
              <a:rPr lang="fr-FR" altLang="fr-FR" sz="2000" b="1" i="1" dirty="0">
                <a:solidFill>
                  <a:schemeClr val="bg1"/>
                </a:solidFill>
              </a:rPr>
              <a:t>Université de Pau et des Pays de l’Adour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i="1" dirty="0">
                <a:solidFill>
                  <a:schemeClr val="bg1"/>
                </a:solidFill>
              </a:rPr>
              <a:t>		Frédéric Perrot</a:t>
            </a:r>
            <a:r>
              <a:rPr lang="fr-FR" altLang="fr-FR" sz="2000" b="1" i="1" dirty="0">
                <a:solidFill>
                  <a:schemeClr val="bg1"/>
                </a:solidFill>
              </a:rPr>
              <a:t>, CENBG, Gradignan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i="1" dirty="0">
                <a:solidFill>
                  <a:schemeClr val="bg1"/>
                </a:solidFill>
              </a:rPr>
              <a:t>		Bertrand Thomas</a:t>
            </a:r>
            <a:r>
              <a:rPr lang="fr-FR" altLang="fr-FR" sz="2000" b="1" i="1" dirty="0">
                <a:solidFill>
                  <a:schemeClr val="bg1"/>
                </a:solidFill>
              </a:rPr>
              <a:t>, CENBG, Gradignan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i="1" dirty="0">
                <a:solidFill>
                  <a:schemeClr val="bg1"/>
                </a:solidFill>
              </a:rPr>
              <a:t>		Cédric Cerna</a:t>
            </a:r>
            <a:r>
              <a:rPr lang="fr-FR" altLang="fr-FR" sz="2000" b="1" i="1" dirty="0">
                <a:solidFill>
                  <a:schemeClr val="bg1"/>
                </a:solidFill>
              </a:rPr>
              <a:t>, CENBG, Gradignan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i="1" dirty="0">
                <a:solidFill>
                  <a:schemeClr val="bg1"/>
                </a:solidFill>
              </a:rPr>
              <a:t>		Fabrice </a:t>
            </a:r>
            <a:r>
              <a:rPr lang="fr-FR" altLang="fr-FR" sz="2800" b="1" i="1" dirty="0" err="1">
                <a:solidFill>
                  <a:schemeClr val="bg1"/>
                </a:solidFill>
              </a:rPr>
              <a:t>Piquemal</a:t>
            </a:r>
            <a:r>
              <a:rPr lang="fr-FR" altLang="fr-FR" sz="2000" b="1" i="1" dirty="0">
                <a:solidFill>
                  <a:schemeClr val="bg1"/>
                </a:solidFill>
              </a:rPr>
              <a:t>, CENBG, Gradignan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800" b="1" i="1" dirty="0">
              <a:solidFill>
                <a:schemeClr val="bg1"/>
              </a:solidFill>
            </a:endParaRPr>
          </a:p>
        </p:txBody>
      </p:sp>
      <p:pic>
        <p:nvPicPr>
          <p:cNvPr id="7174" name="logo-couleur-horizontal-transparent.png" descr="/Users/scraveir/Documents/Fichiers/Travaux en cours/logo UPPA/groupe de travail 2014/logo définitif 1/logos génériques/png/logo générique transparent/logo-couleur-horizontal-transparen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6040"/>
            <a:ext cx="2141951" cy="81013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175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3" y="4575016"/>
            <a:ext cx="1089025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841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"/>
          <p:cNvGrpSpPr>
            <a:grpSpLocks noChangeAspect="1"/>
          </p:cNvGrpSpPr>
          <p:nvPr/>
        </p:nvGrpSpPr>
        <p:grpSpPr>
          <a:xfrm>
            <a:off x="6946906" y="756907"/>
            <a:ext cx="2711249" cy="2196000"/>
            <a:chOff x="539552" y="2157724"/>
            <a:chExt cx="2977931" cy="2434809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157724"/>
              <a:ext cx="2977931" cy="24348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547664" y="4351920"/>
              <a:ext cx="1584176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Time (s)</a:t>
              </a:r>
            </a:p>
          </p:txBody>
        </p:sp>
        <p:sp>
          <p:nvSpPr>
            <p:cNvPr id="5" name="Rectangle 4"/>
            <p:cNvSpPr/>
            <p:nvPr/>
          </p:nvSpPr>
          <p:spPr>
            <a:xfrm rot="16200000">
              <a:off x="-98393" y="3104964"/>
              <a:ext cx="1584176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Intensity (cps)</a:t>
              </a:r>
            </a:p>
          </p:txBody>
        </p:sp>
      </p:grp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537344"/>
              </p:ext>
            </p:extLst>
          </p:nvPr>
        </p:nvGraphicFramePr>
        <p:xfrm>
          <a:off x="99237" y="5672714"/>
          <a:ext cx="11922644" cy="117348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901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3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3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3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35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35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1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35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21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7351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7351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7351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7351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fr-FR" sz="1900" baseline="30000" dirty="0"/>
                        <a:t>139</a:t>
                      </a:r>
                      <a:r>
                        <a:rPr lang="fr-FR" sz="1900" dirty="0"/>
                        <a:t>La</a:t>
                      </a:r>
                      <a:endParaRPr lang="fr-FR" sz="190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r>
                        <a:rPr lang="fr-FR" sz="1900" baseline="30000" dirty="0"/>
                        <a:t>140</a:t>
                      </a:r>
                      <a:r>
                        <a:rPr lang="fr-FR" sz="1900" dirty="0"/>
                        <a:t>Ce</a:t>
                      </a:r>
                      <a:endParaRPr lang="fr-FR" sz="190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r>
                        <a:rPr lang="fr-FR" sz="1900" baseline="30000" dirty="0"/>
                        <a:t>141</a:t>
                      </a:r>
                      <a:r>
                        <a:rPr lang="fr-FR" sz="1900" dirty="0"/>
                        <a:t>Pr</a:t>
                      </a:r>
                      <a:endParaRPr lang="fr-FR" sz="190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r>
                        <a:rPr lang="fr-FR" sz="1900" baseline="30000" dirty="0"/>
                        <a:t>143</a:t>
                      </a:r>
                      <a:r>
                        <a:rPr lang="fr-FR" sz="1900" dirty="0"/>
                        <a:t>Nd</a:t>
                      </a:r>
                      <a:endParaRPr lang="fr-FR" sz="190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r>
                        <a:rPr lang="fr-FR" sz="1900" baseline="30000" dirty="0"/>
                        <a:t>147</a:t>
                      </a:r>
                      <a:r>
                        <a:rPr lang="fr-FR" sz="1900" dirty="0"/>
                        <a:t>Sm</a:t>
                      </a:r>
                      <a:endParaRPr lang="fr-FR" sz="190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r>
                        <a:rPr lang="fr-FR" sz="1900" baseline="30000" dirty="0"/>
                        <a:t>153</a:t>
                      </a:r>
                      <a:r>
                        <a:rPr lang="fr-FR" sz="1900" dirty="0"/>
                        <a:t>Eu</a:t>
                      </a:r>
                      <a:endParaRPr lang="fr-FR" sz="190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r>
                        <a:rPr lang="fr-FR" sz="1900" baseline="30000" dirty="0"/>
                        <a:t>157</a:t>
                      </a:r>
                      <a:r>
                        <a:rPr lang="fr-FR" sz="1900" dirty="0"/>
                        <a:t>Gd</a:t>
                      </a:r>
                      <a:endParaRPr lang="fr-FR" sz="190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r>
                        <a:rPr lang="fr-FR" sz="1900" baseline="30000" dirty="0"/>
                        <a:t>159</a:t>
                      </a:r>
                      <a:r>
                        <a:rPr lang="fr-FR" sz="1900" dirty="0"/>
                        <a:t>Tb</a:t>
                      </a:r>
                      <a:endParaRPr lang="fr-FR" sz="190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r>
                        <a:rPr lang="fr-FR" sz="1900" baseline="30000" dirty="0"/>
                        <a:t>163</a:t>
                      </a:r>
                      <a:r>
                        <a:rPr lang="fr-FR" sz="1900" dirty="0"/>
                        <a:t>Dy</a:t>
                      </a:r>
                      <a:endParaRPr lang="fr-FR" sz="190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r>
                        <a:rPr lang="fr-FR" sz="1900" baseline="30000" dirty="0"/>
                        <a:t>165</a:t>
                      </a:r>
                      <a:r>
                        <a:rPr lang="fr-FR" sz="1900" dirty="0"/>
                        <a:t>Ho</a:t>
                      </a:r>
                      <a:endParaRPr lang="fr-FR" sz="190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r>
                        <a:rPr lang="fr-FR" sz="1900" baseline="30000" dirty="0"/>
                        <a:t>166</a:t>
                      </a:r>
                      <a:r>
                        <a:rPr lang="fr-FR" sz="1900" dirty="0"/>
                        <a:t>Er</a:t>
                      </a:r>
                      <a:endParaRPr lang="fr-FR" sz="190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r>
                        <a:rPr lang="fr-FR" sz="1900" baseline="30000" dirty="0"/>
                        <a:t>169</a:t>
                      </a:r>
                      <a:r>
                        <a:rPr lang="fr-FR" sz="1900" dirty="0"/>
                        <a:t>Tm</a:t>
                      </a:r>
                      <a:endParaRPr lang="fr-FR" sz="190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r>
                        <a:rPr lang="fr-FR" sz="1900" baseline="30000" dirty="0"/>
                        <a:t>172</a:t>
                      </a:r>
                      <a:r>
                        <a:rPr lang="fr-FR" sz="1900" baseline="0" dirty="0"/>
                        <a:t>YB</a:t>
                      </a:r>
                      <a:endParaRPr lang="fr-FR" sz="1900" baseline="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r>
                        <a:rPr lang="fr-FR" sz="1900" baseline="30000" dirty="0"/>
                        <a:t>175</a:t>
                      </a:r>
                      <a:r>
                        <a:rPr lang="fr-FR" sz="1900" dirty="0"/>
                        <a:t>Lu</a:t>
                      </a:r>
                      <a:endParaRPr lang="fr-FR" sz="190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36000" marR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105 </a:t>
                      </a:r>
                      <a:r>
                        <a:rPr lang="fr-FR" sz="1500" dirty="0"/>
                        <a:t>ag</a:t>
                      </a:r>
                    </a:p>
                    <a:p>
                      <a:pPr algn="ctr"/>
                      <a:r>
                        <a:rPr lang="fr-FR" sz="1500" dirty="0"/>
                        <a:t>(34 </a:t>
                      </a:r>
                      <a:r>
                        <a:rPr lang="fr-FR" sz="1200" dirty="0"/>
                        <a:t>ag</a:t>
                      </a:r>
                      <a:r>
                        <a:rPr lang="fr-FR" sz="1500" dirty="0"/>
                        <a:t>)</a:t>
                      </a:r>
                      <a:r>
                        <a:rPr lang="fr-FR" sz="1500" baseline="-25000" dirty="0"/>
                        <a:t>0</a:t>
                      </a:r>
                      <a:endParaRPr lang="fr-FR" sz="15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127 </a:t>
                      </a:r>
                      <a:r>
                        <a:rPr lang="fr-FR" sz="1500" dirty="0"/>
                        <a:t>ag</a:t>
                      </a:r>
                    </a:p>
                    <a:p>
                      <a:pPr algn="ctr"/>
                      <a:r>
                        <a:rPr lang="fr-FR" sz="1500" dirty="0"/>
                        <a:t>(35 </a:t>
                      </a:r>
                      <a:r>
                        <a:rPr lang="fr-FR" sz="1200" dirty="0"/>
                        <a:t>ag</a:t>
                      </a:r>
                      <a:r>
                        <a:rPr lang="fr-FR" sz="1500" dirty="0"/>
                        <a:t>)</a:t>
                      </a:r>
                      <a:r>
                        <a:rPr lang="fr-FR" sz="1500" baseline="-25000" dirty="0"/>
                        <a:t>0</a:t>
                      </a:r>
                      <a:endParaRPr lang="fr-FR" sz="15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80 </a:t>
                      </a:r>
                      <a:r>
                        <a:rPr lang="fr-FR" sz="1500" dirty="0"/>
                        <a:t>ag</a:t>
                      </a:r>
                    </a:p>
                    <a:p>
                      <a:pPr algn="ctr"/>
                      <a:r>
                        <a:rPr lang="fr-FR" sz="1500" dirty="0"/>
                        <a:t>(31 </a:t>
                      </a:r>
                      <a:r>
                        <a:rPr lang="fr-FR" sz="1200" dirty="0"/>
                        <a:t>ag</a:t>
                      </a:r>
                      <a:r>
                        <a:rPr lang="fr-FR" sz="1500" dirty="0"/>
                        <a:t>)</a:t>
                      </a:r>
                      <a:r>
                        <a:rPr lang="fr-FR" sz="1500" baseline="-25000" dirty="0"/>
                        <a:t>0</a:t>
                      </a:r>
                      <a:endParaRPr lang="fr-FR" sz="15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707 </a:t>
                      </a:r>
                      <a:r>
                        <a:rPr lang="fr-FR" sz="1500" dirty="0"/>
                        <a:t>ag</a:t>
                      </a:r>
                    </a:p>
                    <a:p>
                      <a:pPr algn="ctr"/>
                      <a:r>
                        <a:rPr lang="fr-FR" sz="1500" dirty="0"/>
                        <a:t>(246 </a:t>
                      </a:r>
                      <a:r>
                        <a:rPr lang="fr-FR" sz="1200" dirty="0"/>
                        <a:t>ag</a:t>
                      </a:r>
                      <a:r>
                        <a:rPr lang="fr-FR" sz="1500" dirty="0"/>
                        <a:t>)</a:t>
                      </a:r>
                      <a:r>
                        <a:rPr lang="fr-FR" sz="1500" baseline="-25000" dirty="0"/>
                        <a:t>0</a:t>
                      </a:r>
                      <a:endParaRPr lang="fr-FR" sz="1500" b="1" baseline="-25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388</a:t>
                      </a:r>
                      <a:r>
                        <a:rPr lang="fr-FR" sz="1500" dirty="0"/>
                        <a:t> ag</a:t>
                      </a:r>
                    </a:p>
                    <a:p>
                      <a:pPr algn="ctr"/>
                      <a:r>
                        <a:rPr lang="fr-FR" sz="1500" dirty="0"/>
                        <a:t>(223 </a:t>
                      </a:r>
                      <a:r>
                        <a:rPr lang="fr-FR" sz="1200" dirty="0"/>
                        <a:t>ag</a:t>
                      </a:r>
                      <a:r>
                        <a:rPr lang="fr-FR" sz="1500" dirty="0"/>
                        <a:t>)</a:t>
                      </a:r>
                      <a:r>
                        <a:rPr lang="fr-FR" sz="1500" baseline="-25000" dirty="0"/>
                        <a:t>0</a:t>
                      </a:r>
                      <a:endParaRPr lang="fr-FR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173</a:t>
                      </a:r>
                      <a:r>
                        <a:rPr lang="fr-FR" sz="1500" dirty="0"/>
                        <a:t> ag</a:t>
                      </a:r>
                    </a:p>
                    <a:p>
                      <a:pPr algn="ctr"/>
                      <a:r>
                        <a:rPr lang="fr-FR" sz="1500" dirty="0"/>
                        <a:t>(173 </a:t>
                      </a:r>
                      <a:r>
                        <a:rPr lang="fr-FR" sz="1200" dirty="0"/>
                        <a:t>ag)</a:t>
                      </a:r>
                      <a:r>
                        <a:rPr lang="fr-FR" sz="1200" baseline="-25000" dirty="0"/>
                        <a:t>0</a:t>
                      </a:r>
                      <a:endParaRPr lang="fr-FR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633</a:t>
                      </a:r>
                      <a:r>
                        <a:rPr lang="fr-FR" sz="1500" dirty="0"/>
                        <a:t> ag</a:t>
                      </a:r>
                    </a:p>
                    <a:p>
                      <a:pPr algn="ctr"/>
                      <a:r>
                        <a:rPr lang="fr-FR" sz="1500" dirty="0"/>
                        <a:t>(265 </a:t>
                      </a:r>
                      <a:r>
                        <a:rPr lang="fr-FR" sz="1200" dirty="0"/>
                        <a:t>ag)</a:t>
                      </a:r>
                      <a:r>
                        <a:rPr lang="fr-FR" sz="1200" baseline="-25000" dirty="0"/>
                        <a:t>0</a:t>
                      </a:r>
                      <a:endParaRPr lang="fr-FR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85</a:t>
                      </a:r>
                      <a:r>
                        <a:rPr lang="fr-FR" sz="1500" dirty="0"/>
                        <a:t> ag</a:t>
                      </a:r>
                    </a:p>
                    <a:p>
                      <a:pPr algn="ctr"/>
                      <a:r>
                        <a:rPr lang="fr-FR" sz="1500" dirty="0"/>
                        <a:t>(43 </a:t>
                      </a:r>
                      <a:r>
                        <a:rPr lang="fr-FR" sz="1200" dirty="0"/>
                        <a:t>ag)</a:t>
                      </a:r>
                      <a:r>
                        <a:rPr lang="fr-FR" sz="1200" baseline="-25000" dirty="0"/>
                        <a:t>0</a:t>
                      </a:r>
                      <a:endParaRPr lang="fr-FR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276</a:t>
                      </a:r>
                      <a:r>
                        <a:rPr lang="fr-FR" sz="1500" dirty="0"/>
                        <a:t> ag</a:t>
                      </a:r>
                    </a:p>
                    <a:p>
                      <a:pPr algn="ctr"/>
                      <a:r>
                        <a:rPr lang="fr-FR" sz="1500" dirty="0"/>
                        <a:t>(183 </a:t>
                      </a:r>
                      <a:r>
                        <a:rPr lang="fr-FR" sz="1200" dirty="0"/>
                        <a:t>ag)</a:t>
                      </a:r>
                      <a:r>
                        <a:rPr lang="fr-FR" sz="1200" baseline="-25000" dirty="0"/>
                        <a:t>0</a:t>
                      </a:r>
                      <a:endParaRPr lang="fr-FR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95</a:t>
                      </a:r>
                      <a:r>
                        <a:rPr lang="fr-FR" sz="1500" dirty="0"/>
                        <a:t> ag</a:t>
                      </a:r>
                    </a:p>
                    <a:p>
                      <a:pPr algn="ctr"/>
                      <a:r>
                        <a:rPr lang="fr-FR" sz="1500" dirty="0"/>
                        <a:t>(48 </a:t>
                      </a:r>
                      <a:r>
                        <a:rPr lang="fr-FR" sz="1200" dirty="0"/>
                        <a:t>ag)</a:t>
                      </a:r>
                      <a:r>
                        <a:rPr lang="fr-FR" sz="1200" baseline="-25000" dirty="0"/>
                        <a:t>0</a:t>
                      </a:r>
                      <a:endParaRPr lang="fr-FR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277</a:t>
                      </a:r>
                      <a:r>
                        <a:rPr lang="fr-FR" sz="1500" dirty="0"/>
                        <a:t> ag</a:t>
                      </a:r>
                    </a:p>
                    <a:p>
                      <a:pPr algn="ctr"/>
                      <a:r>
                        <a:rPr lang="fr-FR" sz="1500" dirty="0"/>
                        <a:t>(145 </a:t>
                      </a:r>
                      <a:r>
                        <a:rPr lang="fr-FR" sz="1200" dirty="0"/>
                        <a:t>ag)</a:t>
                      </a:r>
                      <a:r>
                        <a:rPr lang="fr-FR" sz="1200" baseline="-25000" dirty="0"/>
                        <a:t>0</a:t>
                      </a:r>
                      <a:endParaRPr lang="fr-FR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114</a:t>
                      </a:r>
                      <a:r>
                        <a:rPr lang="fr-FR" sz="1500" dirty="0"/>
                        <a:t> ag</a:t>
                      </a:r>
                    </a:p>
                    <a:p>
                      <a:pPr algn="ctr"/>
                      <a:r>
                        <a:rPr lang="fr-FR" sz="1500" dirty="0"/>
                        <a:t>(50 </a:t>
                      </a:r>
                      <a:r>
                        <a:rPr lang="fr-FR" sz="1200" dirty="0"/>
                        <a:t>ag)</a:t>
                      </a:r>
                      <a:r>
                        <a:rPr lang="fr-FR" sz="1200" baseline="-25000" dirty="0"/>
                        <a:t>0</a:t>
                      </a:r>
                      <a:endParaRPr lang="fr-FR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555</a:t>
                      </a:r>
                      <a:r>
                        <a:rPr lang="fr-FR" sz="1500" dirty="0"/>
                        <a:t> ag</a:t>
                      </a:r>
                    </a:p>
                    <a:p>
                      <a:pPr algn="ctr"/>
                      <a:r>
                        <a:rPr lang="fr-FR" sz="1500" dirty="0"/>
                        <a:t>(258 </a:t>
                      </a:r>
                      <a:r>
                        <a:rPr lang="fr-FR" sz="1200" dirty="0"/>
                        <a:t>ag)</a:t>
                      </a:r>
                      <a:r>
                        <a:rPr lang="fr-FR" sz="1200" baseline="-25000" dirty="0"/>
                        <a:t>0</a:t>
                      </a:r>
                      <a:endParaRPr lang="fr-FR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113</a:t>
                      </a:r>
                      <a:r>
                        <a:rPr lang="fr-FR" sz="1500" dirty="0"/>
                        <a:t> ag</a:t>
                      </a:r>
                    </a:p>
                    <a:p>
                      <a:pPr algn="ctr"/>
                      <a:r>
                        <a:rPr lang="fr-FR" sz="1500" dirty="0"/>
                        <a:t>(61 </a:t>
                      </a:r>
                      <a:r>
                        <a:rPr lang="fr-FR" sz="1200" dirty="0"/>
                        <a:t>ag)</a:t>
                      </a:r>
                      <a:r>
                        <a:rPr lang="fr-FR" sz="1200" baseline="-25000" dirty="0"/>
                        <a:t>0</a:t>
                      </a:r>
                      <a:endParaRPr lang="fr-FR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848"/>
            <a:ext cx="77106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3200" b="1" dirty="0" err="1"/>
              <a:t>Nuclear</a:t>
            </a:r>
            <a:r>
              <a:rPr lang="fr-FR" sz="3200" b="1" dirty="0"/>
              <a:t> </a:t>
            </a:r>
            <a:r>
              <a:rPr lang="fr-FR" sz="3200" b="1" dirty="0" err="1"/>
              <a:t>forensic</a:t>
            </a:r>
            <a:r>
              <a:rPr lang="fr-FR" sz="3200" b="1" dirty="0"/>
              <a:t> science at the </a:t>
            </a:r>
            <a:r>
              <a:rPr lang="fr-FR" sz="3200" b="1" dirty="0" err="1"/>
              <a:t>particle</a:t>
            </a:r>
            <a:r>
              <a:rPr lang="fr-FR" sz="3200" b="1" dirty="0"/>
              <a:t> </a:t>
            </a:r>
            <a:r>
              <a:rPr lang="fr-FR" sz="3200" b="1" dirty="0" err="1"/>
              <a:t>scale</a:t>
            </a:r>
            <a:endParaRPr lang="fr-FR" sz="3200" b="1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162732" y="571855"/>
            <a:ext cx="11732217" cy="155126"/>
            <a:chOff x="304800" y="675809"/>
            <a:chExt cx="8526994" cy="108000"/>
          </a:xfrm>
        </p:grpSpPr>
        <p:sp>
          <p:nvSpPr>
            <p:cNvPr id="14" name="Ellipse 13"/>
            <p:cNvSpPr/>
            <p:nvPr/>
          </p:nvSpPr>
          <p:spPr>
            <a:xfrm>
              <a:off x="8723794" y="675809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FD767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66700">
                <a:srgbClr val="FFFAAA"/>
              </a:glow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5" name="Connecteur droit 14"/>
            <p:cNvCxnSpPr/>
            <p:nvPr/>
          </p:nvCxnSpPr>
          <p:spPr>
            <a:xfrm>
              <a:off x="304800" y="736729"/>
              <a:ext cx="8482012" cy="0"/>
            </a:xfrm>
            <a:prstGeom prst="line">
              <a:avLst/>
            </a:prstGeom>
            <a:ln>
              <a:solidFill>
                <a:srgbClr val="FFE47B">
                  <a:alpha val="42000"/>
                </a:srgbClr>
              </a:solidFill>
              <a:headEnd type="none"/>
              <a:tailEnd type="none" w="lg" len="lg"/>
            </a:ln>
            <a:effectLst>
              <a:glow rad="88900">
                <a:srgbClr val="FFE47B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908" y="3040952"/>
            <a:ext cx="3592415" cy="2340813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-332280" y="1819964"/>
            <a:ext cx="6210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One micron </a:t>
            </a:r>
            <a:r>
              <a:rPr lang="fr-FR" sz="2000" dirty="0" err="1"/>
              <a:t>particle</a:t>
            </a:r>
            <a:r>
              <a:rPr lang="fr-FR" sz="2000" dirty="0"/>
              <a:t> = few </a:t>
            </a:r>
            <a:r>
              <a:rPr lang="fr-FR" sz="2000" dirty="0" err="1"/>
              <a:t>hundreds</a:t>
            </a:r>
            <a:r>
              <a:rPr lang="fr-FR" sz="2000" dirty="0"/>
              <a:t> </a:t>
            </a:r>
            <a:r>
              <a:rPr lang="fr-FR" sz="2000" b="1" dirty="0"/>
              <a:t>nanogrammes</a:t>
            </a:r>
            <a:endParaRPr lang="fr-FR" i="1" dirty="0"/>
          </a:p>
        </p:txBody>
      </p:sp>
      <p:sp>
        <p:nvSpPr>
          <p:cNvPr id="23" name="ZoneTexte 22"/>
          <p:cNvSpPr txBox="1">
            <a:spLocks noChangeAspect="1"/>
          </p:cNvSpPr>
          <p:nvPr/>
        </p:nvSpPr>
        <p:spPr>
          <a:xfrm>
            <a:off x="162732" y="2468055"/>
            <a:ext cx="276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Calibri" panose="020F0502020204030204" pitchFamily="34" charset="0"/>
                <a:ea typeface="ＭＳ Ｐゴシック" pitchFamily="-106" charset="-128"/>
                <a:cs typeface="Calibri" panose="020F0502020204030204" pitchFamily="34" charset="0"/>
              </a:rPr>
              <a:t>UvFsLA</a:t>
            </a:r>
            <a:r>
              <a:rPr lang="en-US" sz="2000" b="1" dirty="0">
                <a:latin typeface="Calibri" panose="020F0502020204030204" pitchFamily="34" charset="0"/>
                <a:ea typeface="ＭＳ Ｐゴシック" pitchFamily="-106" charset="-128"/>
                <a:cs typeface="Calibri" panose="020F0502020204030204" pitchFamily="34" charset="0"/>
              </a:rPr>
              <a:t> – HR-ICPMS </a:t>
            </a:r>
          </a:p>
          <a:p>
            <a:pPr algn="ctr"/>
            <a:r>
              <a:rPr lang="en-US" sz="2000" b="1" dirty="0">
                <a:latin typeface="Calibri" panose="020F0502020204030204" pitchFamily="34" charset="0"/>
                <a:ea typeface="ＭＳ Ｐゴシック" pitchFamily="-106" charset="-128"/>
                <a:cs typeface="Calibri" panose="020F0502020204030204" pitchFamily="34" charset="0"/>
              </a:rPr>
              <a:t>(jet interface)</a:t>
            </a:r>
          </a:p>
        </p:txBody>
      </p:sp>
      <p:pic>
        <p:nvPicPr>
          <p:cNvPr id="24" name="Picture 7" descr="IMG_27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1"/>
          <a:stretch>
            <a:fillRect/>
          </a:stretch>
        </p:blipFill>
        <p:spPr bwMode="auto">
          <a:xfrm>
            <a:off x="3451033" y="2924843"/>
            <a:ext cx="1424488" cy="197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lèche courbée vers la gauche 24"/>
          <p:cNvSpPr/>
          <p:nvPr/>
        </p:nvSpPr>
        <p:spPr>
          <a:xfrm>
            <a:off x="5575299" y="1934309"/>
            <a:ext cx="520700" cy="2237155"/>
          </a:xfrm>
          <a:prstGeom prst="curved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86" y="3114183"/>
            <a:ext cx="2106978" cy="1799999"/>
          </a:xfrm>
          <a:prstGeom prst="rect">
            <a:avLst/>
          </a:prstGeom>
        </p:spPr>
      </p:pic>
      <p:grpSp>
        <p:nvGrpSpPr>
          <p:cNvPr id="7" name="Grouper 6"/>
          <p:cNvGrpSpPr/>
          <p:nvPr/>
        </p:nvGrpSpPr>
        <p:grpSpPr>
          <a:xfrm>
            <a:off x="1828805" y="1895567"/>
            <a:ext cx="8839199" cy="3781870"/>
            <a:chOff x="304800" y="1934308"/>
            <a:chExt cx="8839199" cy="3781868"/>
          </a:xfrm>
        </p:grpSpPr>
        <p:sp>
          <p:nvSpPr>
            <p:cNvPr id="6" name="ZoneTexte 1"/>
            <p:cNvSpPr txBox="1">
              <a:spLocks noChangeArrowheads="1"/>
            </p:cNvSpPr>
            <p:nvPr/>
          </p:nvSpPr>
          <p:spPr bwMode="auto">
            <a:xfrm>
              <a:off x="304800" y="5316066"/>
              <a:ext cx="88391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355600" indent="-355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r-CA" altLang="fr-FR" sz="2000" b="1" dirty="0" err="1">
                  <a:latin typeface="Calibri" pitchFamily="34" charset="0"/>
                  <a:cs typeface="Calibri" pitchFamily="34" charset="0"/>
                </a:rPr>
                <a:t>Detection</a:t>
              </a:r>
              <a:r>
                <a:rPr lang="fr-CA" altLang="fr-FR" sz="20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CA" altLang="fr-FR" sz="2000" b="1" dirty="0" err="1">
                  <a:latin typeface="Calibri" pitchFamily="34" charset="0"/>
                  <a:cs typeface="Calibri" pitchFamily="34" charset="0"/>
                </a:rPr>
                <a:t>Limit</a:t>
              </a:r>
              <a:r>
                <a:rPr lang="fr-CA" altLang="fr-FR" sz="2000" b="1" dirty="0">
                  <a:latin typeface="Calibri" pitchFamily="34" charset="0"/>
                  <a:cs typeface="Calibri" pitchFamily="34" charset="0"/>
                </a:rPr>
                <a:t> : ∑</a:t>
              </a:r>
              <a:r>
                <a:rPr lang="fr-CA" altLang="fr-FR" sz="2000" b="1" dirty="0" err="1">
                  <a:latin typeface="Calibri" pitchFamily="34" charset="0"/>
                  <a:cs typeface="Calibri" pitchFamily="34" charset="0"/>
                </a:rPr>
                <a:t>Counts</a:t>
              </a:r>
              <a:r>
                <a:rPr lang="fr-CA" altLang="fr-FR" sz="2000" b="1" dirty="0">
                  <a:latin typeface="Calibri" pitchFamily="34" charset="0"/>
                  <a:cs typeface="Calibri" pitchFamily="34" charset="0"/>
                </a:rPr>
                <a:t> &lt; 70    =&gt; Poisson’ s </a:t>
              </a:r>
              <a:r>
                <a:rPr lang="fr-CA" altLang="fr-FR" sz="2000" b="1" dirty="0" err="1">
                  <a:latin typeface="Calibri" pitchFamily="34" charset="0"/>
                  <a:cs typeface="Calibri" pitchFamily="34" charset="0"/>
                </a:rPr>
                <a:t>law</a:t>
              </a:r>
              <a:r>
                <a:rPr lang="fr-CA" altLang="fr-FR" sz="2000" b="1" dirty="0">
                  <a:latin typeface="Calibri" pitchFamily="34" charset="0"/>
                  <a:cs typeface="Calibri" pitchFamily="34" charset="0"/>
                </a:rPr>
                <a:t> : LD =(2,71 + 3,29√B)/S</a:t>
              </a:r>
              <a:endParaRPr lang="fr-CA" altLang="fr-FR" sz="14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7" name="Flèche courbée vers la gauche 26"/>
            <p:cNvSpPr/>
            <p:nvPr/>
          </p:nvSpPr>
          <p:spPr>
            <a:xfrm>
              <a:off x="4103437" y="1934308"/>
              <a:ext cx="709862" cy="3521090"/>
            </a:xfrm>
            <a:prstGeom prst="curvedLef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0" y="828733"/>
            <a:ext cx="2773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A. </a:t>
            </a:r>
            <a:r>
              <a:rPr lang="fr-FR" i="1" dirty="0" err="1"/>
              <a:t>Donard</a:t>
            </a:r>
            <a:r>
              <a:rPr lang="fr-FR" i="1" dirty="0"/>
              <a:t> et al, JAAS, 2015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6160" y="871914"/>
            <a:ext cx="813158" cy="661911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3190010" y="774963"/>
            <a:ext cx="3601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i="1" u="sng" dirty="0"/>
              <a:t>ORIGIN =&gt; lanthanides pattern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94FA7C5-2203-7942-B6D8-C9C3239ED220}"/>
              </a:ext>
            </a:extLst>
          </p:cNvPr>
          <p:cNvSpPr txBox="1"/>
          <p:nvPr/>
        </p:nvSpPr>
        <p:spPr>
          <a:xfrm>
            <a:off x="9813426" y="1580227"/>
            <a:ext cx="237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Collaboration </a:t>
            </a:r>
            <a:r>
              <a:rPr lang="fr-FR" dirty="0" err="1"/>
              <a:t>with</a:t>
            </a:r>
            <a:r>
              <a:rPr lang="fr-FR" dirty="0"/>
              <a:t> F. </a:t>
            </a:r>
            <a:r>
              <a:rPr lang="fr-FR" dirty="0" err="1"/>
              <a:t>Pointurier</a:t>
            </a:r>
            <a:r>
              <a:rPr lang="fr-FR" dirty="0"/>
              <a:t>, CEA</a:t>
            </a:r>
          </a:p>
        </p:txBody>
      </p:sp>
    </p:spTree>
    <p:extLst>
      <p:ext uri="{BB962C8B-B14F-4D97-AF65-F5344CB8AC3E}">
        <p14:creationId xmlns:p14="http://schemas.microsoft.com/office/powerpoint/2010/main" val="26025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464264" y="4087202"/>
            <a:ext cx="2743200" cy="365125"/>
          </a:xfrm>
        </p:spPr>
        <p:txBody>
          <a:bodyPr/>
          <a:lstStyle/>
          <a:p>
            <a:fld id="{C426FAB0-D76D-4706-936D-CAE82A85CB05}" type="slidenum">
              <a:rPr lang="fr-FR" smtClean="0"/>
              <a:pPr/>
              <a:t>11</a:t>
            </a:fld>
            <a:endParaRPr lang="fr-FR" dirty="0"/>
          </a:p>
        </p:txBody>
      </p:sp>
      <p:grpSp>
        <p:nvGrpSpPr>
          <p:cNvPr id="17" name="Groupe 16"/>
          <p:cNvGrpSpPr/>
          <p:nvPr/>
        </p:nvGrpSpPr>
        <p:grpSpPr>
          <a:xfrm>
            <a:off x="457200" y="736552"/>
            <a:ext cx="2263243" cy="5609075"/>
            <a:chOff x="77986" y="957548"/>
            <a:chExt cx="2263243" cy="5609075"/>
          </a:xfrm>
        </p:grpSpPr>
        <p:grpSp>
          <p:nvGrpSpPr>
            <p:cNvPr id="18" name="Groupe 17"/>
            <p:cNvGrpSpPr/>
            <p:nvPr/>
          </p:nvGrpSpPr>
          <p:grpSpPr>
            <a:xfrm>
              <a:off x="77986" y="957548"/>
              <a:ext cx="2101161" cy="2356669"/>
              <a:chOff x="77986" y="957548"/>
              <a:chExt cx="2101161" cy="2356669"/>
            </a:xfrm>
          </p:grpSpPr>
          <p:sp>
            <p:nvSpPr>
              <p:cNvPr id="39" name="Ellipse 38"/>
              <p:cNvSpPr/>
              <p:nvPr/>
            </p:nvSpPr>
            <p:spPr>
              <a:xfrm>
                <a:off x="77986" y="1002272"/>
                <a:ext cx="914400" cy="914400"/>
              </a:xfrm>
              <a:prstGeom prst="ellipse">
                <a:avLst/>
              </a:prstGeom>
              <a:solidFill>
                <a:srgbClr val="00B0F0"/>
              </a:solidFill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AU" sz="3200" b="1" baseline="30000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238</a:t>
                </a:r>
                <a:r>
                  <a:rPr lang="en-AU" sz="3200" b="1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U</a:t>
                </a:r>
              </a:p>
            </p:txBody>
          </p:sp>
          <p:sp>
            <p:nvSpPr>
              <p:cNvPr id="40" name="Ellipse 39"/>
              <p:cNvSpPr/>
              <p:nvPr/>
            </p:nvSpPr>
            <p:spPr>
              <a:xfrm>
                <a:off x="272363" y="2314697"/>
                <a:ext cx="576000" cy="540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effectLst>
                <a:softEdge rad="38100"/>
              </a:effectLst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AU" sz="1600" baseline="3000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234</a:t>
                </a:r>
                <a:r>
                  <a:rPr lang="en-AU" sz="160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Th</a:t>
                </a:r>
              </a:p>
            </p:txBody>
          </p:sp>
          <p:sp>
            <p:nvSpPr>
              <p:cNvPr id="41" name="Ellipse 40"/>
              <p:cNvSpPr/>
              <p:nvPr/>
            </p:nvSpPr>
            <p:spPr>
              <a:xfrm>
                <a:off x="757945" y="1816327"/>
                <a:ext cx="576000" cy="540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AU" sz="1600" baseline="30000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234</a:t>
                </a:r>
                <a:r>
                  <a:rPr lang="en-AU" sz="1600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Pa</a:t>
                </a:r>
              </a:p>
            </p:txBody>
          </p:sp>
          <p:cxnSp>
            <p:nvCxnSpPr>
              <p:cNvPr id="42" name="Connecteur droit avec flèche 41"/>
              <p:cNvCxnSpPr/>
              <p:nvPr/>
            </p:nvCxnSpPr>
            <p:spPr>
              <a:xfrm>
                <a:off x="518015" y="1913310"/>
                <a:ext cx="0" cy="43200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avec flèche 42"/>
              <p:cNvCxnSpPr>
                <a:stCxn id="44" idx="4"/>
                <a:endCxn id="48" idx="0"/>
              </p:cNvCxnSpPr>
              <p:nvPr/>
            </p:nvCxnSpPr>
            <p:spPr>
              <a:xfrm flipH="1">
                <a:off x="1634846" y="1871948"/>
                <a:ext cx="87101" cy="346123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Ellipse 43"/>
              <p:cNvSpPr/>
              <p:nvPr/>
            </p:nvSpPr>
            <p:spPr>
              <a:xfrm>
                <a:off x="1264747" y="957548"/>
                <a:ext cx="914400" cy="914400"/>
              </a:xfrm>
              <a:prstGeom prst="ellipse">
                <a:avLst/>
              </a:prstGeom>
              <a:solidFill>
                <a:schemeClr val="accent2"/>
              </a:solidFill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AU" sz="3200" b="1" baseline="30000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234</a:t>
                </a:r>
                <a:r>
                  <a:rPr lang="en-AU" sz="3200" b="1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U</a:t>
                </a:r>
              </a:p>
            </p:txBody>
          </p:sp>
          <p:cxnSp>
            <p:nvCxnSpPr>
              <p:cNvPr id="45" name="Connecteur droit avec flèche 44"/>
              <p:cNvCxnSpPr>
                <a:cxnSpLocks/>
                <a:stCxn id="48" idx="4"/>
              </p:cNvCxnSpPr>
              <p:nvPr/>
            </p:nvCxnSpPr>
            <p:spPr>
              <a:xfrm flipH="1">
                <a:off x="605321" y="3132471"/>
                <a:ext cx="1029525" cy="181746"/>
              </a:xfrm>
              <a:prstGeom prst="straightConnector1">
                <a:avLst/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avec flèche 45"/>
              <p:cNvCxnSpPr/>
              <p:nvPr/>
            </p:nvCxnSpPr>
            <p:spPr>
              <a:xfrm rot="2700000">
                <a:off x="1244748" y="1621654"/>
                <a:ext cx="0" cy="288000"/>
              </a:xfrm>
              <a:prstGeom prst="straightConnector1">
                <a:avLst/>
              </a:prstGeom>
              <a:ln w="28575"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avec flèche 46"/>
              <p:cNvCxnSpPr>
                <a:stCxn id="41" idx="3"/>
              </p:cNvCxnSpPr>
              <p:nvPr/>
            </p:nvCxnSpPr>
            <p:spPr>
              <a:xfrm flipH="1">
                <a:off x="661025" y="2277246"/>
                <a:ext cx="181273" cy="219631"/>
              </a:xfrm>
              <a:prstGeom prst="straightConnector1">
                <a:avLst/>
              </a:prstGeom>
              <a:ln w="28575"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Ellipse 47"/>
              <p:cNvSpPr/>
              <p:nvPr/>
            </p:nvSpPr>
            <p:spPr>
              <a:xfrm>
                <a:off x="1177646" y="2218071"/>
                <a:ext cx="914400" cy="914400"/>
              </a:xfrm>
              <a:prstGeom prst="ellipse">
                <a:avLst/>
              </a:prstGeom>
              <a:solidFill>
                <a:srgbClr val="00B050"/>
              </a:solidFill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AU" sz="2400" b="1" baseline="30000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230</a:t>
                </a:r>
                <a:r>
                  <a:rPr lang="en-AU" sz="2400" b="1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Th</a:t>
                </a:r>
              </a:p>
            </p:txBody>
          </p:sp>
        </p:grpSp>
        <p:grpSp>
          <p:nvGrpSpPr>
            <p:cNvPr id="19" name="Groupe 18"/>
            <p:cNvGrpSpPr/>
            <p:nvPr/>
          </p:nvGrpSpPr>
          <p:grpSpPr>
            <a:xfrm>
              <a:off x="180967" y="3231322"/>
              <a:ext cx="2160262" cy="3335301"/>
              <a:chOff x="180967" y="3231322"/>
              <a:chExt cx="2160262" cy="3335301"/>
            </a:xfrm>
          </p:grpSpPr>
          <p:sp>
            <p:nvSpPr>
              <p:cNvPr id="20" name="Ellipse 19"/>
              <p:cNvSpPr/>
              <p:nvPr/>
            </p:nvSpPr>
            <p:spPr>
              <a:xfrm>
                <a:off x="608934" y="5490442"/>
                <a:ext cx="576000" cy="540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AU" sz="1600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Narrow" panose="020B0606020202030204" pitchFamily="34" charset="0"/>
                  </a:rPr>
                  <a:t>214</a:t>
                </a:r>
                <a:r>
                  <a:rPr lang="en-AU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Narrow" panose="020B0606020202030204" pitchFamily="34" charset="0"/>
                  </a:rPr>
                  <a:t>Bi</a:t>
                </a:r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180967" y="5949265"/>
                <a:ext cx="576000" cy="540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AU" sz="1600" baseline="300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Narrow" panose="020B0606020202030204" pitchFamily="34" charset="0"/>
                  </a:rPr>
                  <a:t>214</a:t>
                </a:r>
                <a:r>
                  <a:rPr lang="en-AU" sz="16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Narrow" panose="020B0606020202030204" pitchFamily="34" charset="0"/>
                  </a:rPr>
                  <a:t>Pb</a:t>
                </a:r>
              </a:p>
            </p:txBody>
          </p:sp>
          <p:cxnSp>
            <p:nvCxnSpPr>
              <p:cNvPr id="22" name="Connecteur droit avec flèche 21"/>
              <p:cNvCxnSpPr/>
              <p:nvPr/>
            </p:nvCxnSpPr>
            <p:spPr>
              <a:xfrm>
                <a:off x="1206680" y="5511089"/>
                <a:ext cx="0" cy="540000"/>
              </a:xfrm>
              <a:prstGeom prst="straightConnector1">
                <a:avLst/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avec flèche 22"/>
              <p:cNvCxnSpPr/>
              <p:nvPr/>
            </p:nvCxnSpPr>
            <p:spPr>
              <a:xfrm>
                <a:off x="2053229" y="5449753"/>
                <a:ext cx="0" cy="540000"/>
              </a:xfrm>
              <a:prstGeom prst="straightConnector1">
                <a:avLst/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avec flèche 23"/>
              <p:cNvCxnSpPr/>
              <p:nvPr/>
            </p:nvCxnSpPr>
            <p:spPr>
              <a:xfrm rot="2700000">
                <a:off x="712150" y="5868286"/>
                <a:ext cx="0" cy="288000"/>
              </a:xfrm>
              <a:prstGeom prst="straightConnector1">
                <a:avLst/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avec flèche 24"/>
              <p:cNvCxnSpPr/>
              <p:nvPr/>
            </p:nvCxnSpPr>
            <p:spPr>
              <a:xfrm rot="2700000">
                <a:off x="1070837" y="5328285"/>
                <a:ext cx="0" cy="288000"/>
              </a:xfrm>
              <a:prstGeom prst="straightConnector1">
                <a:avLst/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avec flèche 25"/>
              <p:cNvCxnSpPr/>
              <p:nvPr/>
            </p:nvCxnSpPr>
            <p:spPr>
              <a:xfrm rot="2700000">
                <a:off x="1800243" y="5345237"/>
                <a:ext cx="0" cy="288000"/>
              </a:xfrm>
              <a:prstGeom prst="straightConnector1">
                <a:avLst/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avec flèche 26"/>
              <p:cNvCxnSpPr/>
              <p:nvPr/>
            </p:nvCxnSpPr>
            <p:spPr>
              <a:xfrm rot="2700000">
                <a:off x="1441690" y="5859323"/>
                <a:ext cx="0" cy="288000"/>
              </a:xfrm>
              <a:prstGeom prst="straightConnector1">
                <a:avLst/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Ellipse 27"/>
              <p:cNvSpPr/>
              <p:nvPr/>
            </p:nvSpPr>
            <p:spPr>
              <a:xfrm>
                <a:off x="1355308" y="5449753"/>
                <a:ext cx="576000" cy="540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AU" sz="1600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Narrow" panose="020B0606020202030204" pitchFamily="34" charset="0"/>
                  </a:rPr>
                  <a:t>210</a:t>
                </a:r>
                <a:r>
                  <a:rPr lang="en-AU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Narrow" panose="020B0606020202030204" pitchFamily="34" charset="0"/>
                  </a:rPr>
                  <a:t>Bi</a:t>
                </a:r>
              </a:p>
            </p:txBody>
          </p:sp>
          <p:sp>
            <p:nvSpPr>
              <p:cNvPr id="29" name="Ellipse 28"/>
              <p:cNvSpPr/>
              <p:nvPr/>
            </p:nvSpPr>
            <p:spPr>
              <a:xfrm>
                <a:off x="914018" y="6026623"/>
                <a:ext cx="576000" cy="540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AU" sz="1600" baseline="300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Narrow" panose="020B0606020202030204" pitchFamily="34" charset="0"/>
                  </a:rPr>
                  <a:t>210</a:t>
                </a:r>
                <a:r>
                  <a:rPr lang="en-AU" sz="16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Narrow" panose="020B0606020202030204" pitchFamily="34" charset="0"/>
                  </a:rPr>
                  <a:t>Pb</a:t>
                </a:r>
              </a:p>
            </p:txBody>
          </p:sp>
          <p:sp>
            <p:nvSpPr>
              <p:cNvPr id="30" name="Ellipse 29"/>
              <p:cNvSpPr/>
              <p:nvPr/>
            </p:nvSpPr>
            <p:spPr>
              <a:xfrm>
                <a:off x="1765229" y="5984979"/>
                <a:ext cx="576000" cy="540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AU" sz="1600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Narrow" panose="020B0606020202030204" pitchFamily="34" charset="0"/>
                  </a:rPr>
                  <a:t>206</a:t>
                </a:r>
                <a:r>
                  <a:rPr lang="en-AU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Narrow" panose="020B0606020202030204" pitchFamily="34" charset="0"/>
                  </a:rPr>
                  <a:t>Pb</a:t>
                </a:r>
              </a:p>
            </p:txBody>
          </p:sp>
          <p:sp>
            <p:nvSpPr>
              <p:cNvPr id="31" name="Ellipse 30"/>
              <p:cNvSpPr/>
              <p:nvPr/>
            </p:nvSpPr>
            <p:spPr>
              <a:xfrm>
                <a:off x="964747" y="4940571"/>
                <a:ext cx="576000" cy="540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AU" sz="1600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Narrow" panose="020B0606020202030204" pitchFamily="34" charset="0"/>
                  </a:rPr>
                  <a:t>214</a:t>
                </a:r>
                <a:r>
                  <a:rPr lang="en-AU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Narrow" panose="020B0606020202030204" pitchFamily="34" charset="0"/>
                  </a:rPr>
                  <a:t>Po</a:t>
                </a:r>
              </a:p>
            </p:txBody>
          </p:sp>
          <p:sp>
            <p:nvSpPr>
              <p:cNvPr id="32" name="Ellipse 31"/>
              <p:cNvSpPr/>
              <p:nvPr/>
            </p:nvSpPr>
            <p:spPr>
              <a:xfrm>
                <a:off x="1748527" y="4949237"/>
                <a:ext cx="576000" cy="540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AU" sz="1600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Narrow" panose="020B0606020202030204" pitchFamily="34" charset="0"/>
                  </a:rPr>
                  <a:t>210</a:t>
                </a:r>
                <a:r>
                  <a:rPr lang="en-AU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Narrow" panose="020B0606020202030204" pitchFamily="34" charset="0"/>
                  </a:rPr>
                  <a:t>Po</a:t>
                </a:r>
              </a:p>
            </p:txBody>
          </p:sp>
          <p:cxnSp>
            <p:nvCxnSpPr>
              <p:cNvPr id="33" name="Connecteur droit avec flèche 32"/>
              <p:cNvCxnSpPr>
                <a:cxnSpLocks/>
                <a:stCxn id="36" idx="4"/>
                <a:endCxn id="37" idx="0"/>
              </p:cNvCxnSpPr>
              <p:nvPr/>
            </p:nvCxnSpPr>
            <p:spPr>
              <a:xfrm flipH="1">
                <a:off x="468967" y="3771322"/>
                <a:ext cx="8661" cy="264121"/>
              </a:xfrm>
              <a:prstGeom prst="straightConnector1">
                <a:avLst/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avec flèche 33"/>
              <p:cNvCxnSpPr/>
              <p:nvPr/>
            </p:nvCxnSpPr>
            <p:spPr>
              <a:xfrm>
                <a:off x="475819" y="4575341"/>
                <a:ext cx="0" cy="288000"/>
              </a:xfrm>
              <a:prstGeom prst="straightConnector1">
                <a:avLst/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avec flèche 34"/>
              <p:cNvCxnSpPr/>
              <p:nvPr/>
            </p:nvCxnSpPr>
            <p:spPr>
              <a:xfrm>
                <a:off x="480302" y="5400091"/>
                <a:ext cx="0" cy="540000"/>
              </a:xfrm>
              <a:prstGeom prst="straightConnector1">
                <a:avLst/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Ellipse 35"/>
              <p:cNvSpPr/>
              <p:nvPr/>
            </p:nvSpPr>
            <p:spPr>
              <a:xfrm>
                <a:off x="189628" y="3231322"/>
                <a:ext cx="576000" cy="540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AU" sz="1600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Narrow" panose="020B0606020202030204" pitchFamily="34" charset="0"/>
                  </a:rPr>
                  <a:t>226</a:t>
                </a:r>
                <a:r>
                  <a:rPr lang="en-AU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Narrow" panose="020B0606020202030204" pitchFamily="34" charset="0"/>
                  </a:rPr>
                  <a:t>Ra</a:t>
                </a:r>
              </a:p>
            </p:txBody>
          </p:sp>
          <p:sp>
            <p:nvSpPr>
              <p:cNvPr id="37" name="Ellipse 36"/>
              <p:cNvSpPr/>
              <p:nvPr/>
            </p:nvSpPr>
            <p:spPr>
              <a:xfrm>
                <a:off x="180967" y="4035443"/>
                <a:ext cx="576000" cy="540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AU" sz="1600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Narrow" panose="020B0606020202030204" pitchFamily="34" charset="0"/>
                  </a:rPr>
                  <a:t>222</a:t>
                </a:r>
                <a:r>
                  <a:rPr lang="en-AU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Narrow" panose="020B0606020202030204" pitchFamily="34" charset="0"/>
                  </a:rPr>
                  <a:t>Rn</a:t>
                </a:r>
              </a:p>
            </p:txBody>
          </p:sp>
          <p:sp>
            <p:nvSpPr>
              <p:cNvPr id="38" name="Ellipse 37"/>
              <p:cNvSpPr/>
              <p:nvPr/>
            </p:nvSpPr>
            <p:spPr>
              <a:xfrm>
                <a:off x="180967" y="4837784"/>
                <a:ext cx="576000" cy="540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AU" sz="1600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Narrow" panose="020B0606020202030204" pitchFamily="34" charset="0"/>
                  </a:rPr>
                  <a:t>218</a:t>
                </a:r>
                <a:r>
                  <a:rPr lang="en-AU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Narrow" panose="020B0606020202030204" pitchFamily="34" charset="0"/>
                  </a:rPr>
                  <a:t>Po</a:t>
                </a:r>
              </a:p>
            </p:txBody>
          </p:sp>
        </p:grpSp>
      </p:grpSp>
      <p:sp>
        <p:nvSpPr>
          <p:cNvPr id="49" name="Rectangle à coins arrondis 48"/>
          <p:cNvSpPr/>
          <p:nvPr/>
        </p:nvSpPr>
        <p:spPr>
          <a:xfrm>
            <a:off x="3232036" y="1499377"/>
            <a:ext cx="1427972" cy="1345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3469224" y="1602142"/>
            <a:ext cx="310103" cy="243451"/>
          </a:xfrm>
          <a:prstGeom prst="ellipse">
            <a:avLst/>
          </a:prstGeom>
          <a:solidFill>
            <a:srgbClr val="00B0F0"/>
          </a:solidFill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100" b="1" baseline="30000" dirty="0">
                <a:solidFill>
                  <a:schemeClr val="tx1"/>
                </a:solidFill>
                <a:latin typeface="Arial Narrow" panose="020B0606020202030204" pitchFamily="34" charset="0"/>
              </a:rPr>
              <a:t>238</a:t>
            </a:r>
            <a:r>
              <a:rPr lang="en-A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U</a:t>
            </a:r>
          </a:p>
        </p:txBody>
      </p:sp>
      <p:sp>
        <p:nvSpPr>
          <p:cNvPr id="51" name="Ellipse 50"/>
          <p:cNvSpPr/>
          <p:nvPr/>
        </p:nvSpPr>
        <p:spPr>
          <a:xfrm>
            <a:off x="3989237" y="2425277"/>
            <a:ext cx="310103" cy="243451"/>
          </a:xfrm>
          <a:prstGeom prst="ellipse">
            <a:avLst/>
          </a:prstGeom>
          <a:solidFill>
            <a:srgbClr val="00B0F0"/>
          </a:solidFill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100" b="1" baseline="30000" dirty="0">
                <a:solidFill>
                  <a:schemeClr val="tx1"/>
                </a:solidFill>
                <a:latin typeface="Arial Narrow" panose="020B0606020202030204" pitchFamily="34" charset="0"/>
              </a:rPr>
              <a:t>238</a:t>
            </a:r>
            <a:r>
              <a:rPr lang="en-A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U</a:t>
            </a:r>
          </a:p>
        </p:txBody>
      </p:sp>
      <p:sp>
        <p:nvSpPr>
          <p:cNvPr id="52" name="Ellipse 51"/>
          <p:cNvSpPr/>
          <p:nvPr/>
        </p:nvSpPr>
        <p:spPr>
          <a:xfrm>
            <a:off x="4087586" y="2035996"/>
            <a:ext cx="320548" cy="281662"/>
          </a:xfrm>
          <a:prstGeom prst="ellipse">
            <a:avLst/>
          </a:prstGeom>
          <a:solidFill>
            <a:schemeClr val="accent2"/>
          </a:solidFill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100" b="1" baseline="30000" dirty="0">
                <a:solidFill>
                  <a:schemeClr val="tx1"/>
                </a:solidFill>
                <a:latin typeface="Arial Narrow" panose="020B0606020202030204" pitchFamily="34" charset="0"/>
              </a:rPr>
              <a:t>234</a:t>
            </a:r>
            <a:r>
              <a:rPr lang="en-A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U</a:t>
            </a:r>
          </a:p>
        </p:txBody>
      </p:sp>
      <p:sp>
        <p:nvSpPr>
          <p:cNvPr id="53" name="Ellipse 52"/>
          <p:cNvSpPr/>
          <p:nvPr/>
        </p:nvSpPr>
        <p:spPr>
          <a:xfrm>
            <a:off x="4084934" y="1650196"/>
            <a:ext cx="310103" cy="243451"/>
          </a:xfrm>
          <a:prstGeom prst="ellipse">
            <a:avLst/>
          </a:prstGeom>
          <a:solidFill>
            <a:srgbClr val="00B0F0"/>
          </a:solidFill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100" b="1" baseline="30000" dirty="0">
                <a:solidFill>
                  <a:schemeClr val="tx1"/>
                </a:solidFill>
                <a:latin typeface="Arial Narrow" panose="020B0606020202030204" pitchFamily="34" charset="0"/>
              </a:rPr>
              <a:t>238</a:t>
            </a:r>
            <a:r>
              <a:rPr lang="en-A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U</a:t>
            </a:r>
          </a:p>
        </p:txBody>
      </p:sp>
      <p:sp>
        <p:nvSpPr>
          <p:cNvPr id="54" name="Ellipse 53"/>
          <p:cNvSpPr/>
          <p:nvPr/>
        </p:nvSpPr>
        <p:spPr>
          <a:xfrm>
            <a:off x="3533744" y="2292476"/>
            <a:ext cx="320548" cy="281662"/>
          </a:xfrm>
          <a:prstGeom prst="ellipse">
            <a:avLst/>
          </a:prstGeom>
          <a:solidFill>
            <a:schemeClr val="accent2"/>
          </a:solidFill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100" b="1" baseline="30000" dirty="0">
                <a:solidFill>
                  <a:schemeClr val="tx1"/>
                </a:solidFill>
                <a:latin typeface="Arial Narrow" panose="020B0606020202030204" pitchFamily="34" charset="0"/>
              </a:rPr>
              <a:t>234</a:t>
            </a:r>
            <a:r>
              <a:rPr lang="en-A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U</a:t>
            </a:r>
          </a:p>
        </p:txBody>
      </p:sp>
      <p:sp>
        <p:nvSpPr>
          <p:cNvPr id="55" name="Rectangle à coins arrondis 54"/>
          <p:cNvSpPr/>
          <p:nvPr/>
        </p:nvSpPr>
        <p:spPr>
          <a:xfrm>
            <a:off x="5295004" y="1488228"/>
            <a:ext cx="1427972" cy="1345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/>
          <p:cNvSpPr/>
          <p:nvPr/>
        </p:nvSpPr>
        <p:spPr>
          <a:xfrm>
            <a:off x="5532192" y="1590993"/>
            <a:ext cx="310103" cy="243451"/>
          </a:xfrm>
          <a:prstGeom prst="ellipse">
            <a:avLst/>
          </a:prstGeom>
          <a:solidFill>
            <a:srgbClr val="00B0F0"/>
          </a:solidFill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100" b="1" baseline="30000" dirty="0">
                <a:solidFill>
                  <a:schemeClr val="tx1"/>
                </a:solidFill>
                <a:latin typeface="Arial Narrow" panose="020B0606020202030204" pitchFamily="34" charset="0"/>
              </a:rPr>
              <a:t>238</a:t>
            </a:r>
            <a:r>
              <a:rPr lang="en-A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U</a:t>
            </a:r>
          </a:p>
        </p:txBody>
      </p:sp>
      <p:sp>
        <p:nvSpPr>
          <p:cNvPr id="57" name="Ellipse 56"/>
          <p:cNvSpPr/>
          <p:nvPr/>
        </p:nvSpPr>
        <p:spPr>
          <a:xfrm>
            <a:off x="6052205" y="2414128"/>
            <a:ext cx="310103" cy="243451"/>
          </a:xfrm>
          <a:prstGeom prst="ellipse">
            <a:avLst/>
          </a:prstGeom>
          <a:solidFill>
            <a:srgbClr val="00B0F0"/>
          </a:solidFill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100" b="1" baseline="30000" dirty="0">
                <a:solidFill>
                  <a:schemeClr val="tx1"/>
                </a:solidFill>
                <a:latin typeface="Arial Narrow" panose="020B0606020202030204" pitchFamily="34" charset="0"/>
              </a:rPr>
              <a:t>238</a:t>
            </a:r>
            <a:r>
              <a:rPr lang="en-A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U</a:t>
            </a:r>
          </a:p>
        </p:txBody>
      </p:sp>
      <p:sp>
        <p:nvSpPr>
          <p:cNvPr id="58" name="Ellipse 57"/>
          <p:cNvSpPr/>
          <p:nvPr/>
        </p:nvSpPr>
        <p:spPr>
          <a:xfrm>
            <a:off x="6150554" y="2024847"/>
            <a:ext cx="320548" cy="281662"/>
          </a:xfrm>
          <a:prstGeom prst="ellipse">
            <a:avLst/>
          </a:prstGeom>
          <a:solidFill>
            <a:schemeClr val="accent2"/>
          </a:solidFill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100" b="1" baseline="30000" dirty="0">
                <a:solidFill>
                  <a:schemeClr val="tx1"/>
                </a:solidFill>
                <a:latin typeface="Arial Narrow" panose="020B0606020202030204" pitchFamily="34" charset="0"/>
              </a:rPr>
              <a:t>234</a:t>
            </a:r>
            <a:r>
              <a:rPr lang="en-A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U</a:t>
            </a:r>
          </a:p>
        </p:txBody>
      </p:sp>
      <p:sp>
        <p:nvSpPr>
          <p:cNvPr id="59" name="Ellipse 58"/>
          <p:cNvSpPr/>
          <p:nvPr/>
        </p:nvSpPr>
        <p:spPr>
          <a:xfrm>
            <a:off x="6147902" y="1639047"/>
            <a:ext cx="310103" cy="243451"/>
          </a:xfrm>
          <a:prstGeom prst="ellipse">
            <a:avLst/>
          </a:prstGeom>
          <a:solidFill>
            <a:srgbClr val="00B0F0"/>
          </a:solidFill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100" b="1" baseline="30000" dirty="0">
                <a:solidFill>
                  <a:schemeClr val="tx1"/>
                </a:solidFill>
                <a:latin typeface="Arial Narrow" panose="020B0606020202030204" pitchFamily="34" charset="0"/>
              </a:rPr>
              <a:t>238</a:t>
            </a:r>
            <a:r>
              <a:rPr lang="en-A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U</a:t>
            </a:r>
          </a:p>
        </p:txBody>
      </p:sp>
      <p:sp>
        <p:nvSpPr>
          <p:cNvPr id="60" name="Ellipse 59"/>
          <p:cNvSpPr/>
          <p:nvPr/>
        </p:nvSpPr>
        <p:spPr>
          <a:xfrm>
            <a:off x="5596712" y="2281327"/>
            <a:ext cx="320548" cy="281662"/>
          </a:xfrm>
          <a:prstGeom prst="ellipse">
            <a:avLst/>
          </a:prstGeom>
          <a:solidFill>
            <a:schemeClr val="accent2"/>
          </a:solidFill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100" b="1" baseline="30000" dirty="0">
                <a:solidFill>
                  <a:schemeClr val="tx1"/>
                </a:solidFill>
                <a:latin typeface="Arial Narrow" panose="020B0606020202030204" pitchFamily="34" charset="0"/>
              </a:rPr>
              <a:t>234</a:t>
            </a:r>
            <a:r>
              <a:rPr lang="en-A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U</a:t>
            </a:r>
          </a:p>
        </p:txBody>
      </p:sp>
      <p:sp>
        <p:nvSpPr>
          <p:cNvPr id="61" name="Ellipse 60"/>
          <p:cNvSpPr/>
          <p:nvPr/>
        </p:nvSpPr>
        <p:spPr>
          <a:xfrm>
            <a:off x="5663626" y="1914712"/>
            <a:ext cx="391166" cy="298345"/>
          </a:xfrm>
          <a:prstGeom prst="ellipse">
            <a:avLst/>
          </a:prstGeom>
          <a:solidFill>
            <a:srgbClr val="00B050"/>
          </a:solidFill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100" b="1" baseline="30000" dirty="0">
                <a:solidFill>
                  <a:schemeClr val="tx1"/>
                </a:solidFill>
                <a:latin typeface="Arial Narrow" panose="020B0606020202030204" pitchFamily="34" charset="0"/>
              </a:rPr>
              <a:t>230</a:t>
            </a:r>
            <a:r>
              <a:rPr lang="en-A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Th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2883953" y="1200920"/>
            <a:ext cx="2124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Carbonate formation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4946921" y="1205209"/>
            <a:ext cx="2124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aseline="30000" dirty="0"/>
              <a:t>230</a:t>
            </a:r>
            <a:r>
              <a:rPr lang="fr-FR" sz="1400" dirty="0"/>
              <a:t>Th Production </a:t>
            </a:r>
            <a:endParaRPr lang="fr-FR" sz="1400" baseline="30000" dirty="0"/>
          </a:p>
        </p:txBody>
      </p:sp>
      <p:sp>
        <p:nvSpPr>
          <p:cNvPr id="64" name="Flèche vers le bas 63"/>
          <p:cNvSpPr/>
          <p:nvPr/>
        </p:nvSpPr>
        <p:spPr>
          <a:xfrm rot="16200000">
            <a:off x="4888816" y="2003823"/>
            <a:ext cx="188547" cy="3190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avec flèche 64"/>
          <p:cNvCxnSpPr/>
          <p:nvPr/>
        </p:nvCxnSpPr>
        <p:spPr>
          <a:xfrm>
            <a:off x="3238058" y="3033523"/>
            <a:ext cx="34505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>
            <a:off x="4416946" y="3000319"/>
            <a:ext cx="1182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time</a:t>
            </a:r>
          </a:p>
        </p:txBody>
      </p:sp>
      <p:graphicFrame>
        <p:nvGraphicFramePr>
          <p:cNvPr id="67" name="Graphique 66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9420382"/>
              </p:ext>
            </p:extLst>
          </p:nvPr>
        </p:nvGraphicFramePr>
        <p:xfrm>
          <a:off x="7166820" y="845723"/>
          <a:ext cx="5097760" cy="2741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ED425FA-42D2-2148-B66D-97466506BB4F}"/>
                  </a:ext>
                </a:extLst>
              </p:cNvPr>
              <p:cNvSpPr/>
              <p:nvPr/>
            </p:nvSpPr>
            <p:spPr>
              <a:xfrm>
                <a:off x="3647974" y="3674222"/>
                <a:ext cx="7559491" cy="680123"/>
              </a:xfrm>
              <a:prstGeom prst="rect">
                <a:avLst/>
              </a:prstGeom>
              <a:gradFill>
                <a:gsLst>
                  <a:gs pos="0">
                    <a:srgbClr val="664C01">
                      <a:lumMod val="80000"/>
                      <a:lumOff val="20000"/>
                    </a:srgbClr>
                  </a:gs>
                  <a:gs pos="50000">
                    <a:srgbClr val="B5BD01"/>
                  </a:gs>
                  <a:gs pos="100000">
                    <a:srgbClr val="169FA5">
                      <a:tint val="23500"/>
                      <a:satMod val="160000"/>
                    </a:srgbClr>
                  </a:gs>
                </a:gsLst>
                <a:lin ang="2700000" scaled="1"/>
              </a:gradFill>
              <a:ln>
                <a:solidFill>
                  <a:schemeClr val="accent1">
                    <a:shade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8100"/>
              </a:effectLst>
            </p:spPr>
            <p:txBody>
              <a:bodyPr wrap="square" lIns="0" r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Pre>
                                    <m:sPre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/>
                                    <m:sup>
                                      <m:r>
                                        <a:rPr lang="fr-FR" sz="1600" i="0">
                                          <a:latin typeface="Cambria Math" panose="02040503050406030204" pitchFamily="18" charset="0"/>
                                        </a:rPr>
                                        <m:t>230</m:t>
                                      </m:r>
                                    </m:sup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𝑇h</m:t>
                                      </m:r>
                                    </m:e>
                                  </m:sPre>
                                </m:num>
                                <m:den>
                                  <m:sPre>
                                    <m:sPre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/>
                                    <m:sup>
                                      <m:r>
                                        <a:rPr lang="fr-FR" sz="1600" i="0">
                                          <a:latin typeface="Cambria Math" panose="02040503050406030204" pitchFamily="18" charset="0"/>
                                        </a:rPr>
                                        <m:t>238</m:t>
                                      </m:r>
                                    </m:sup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</m:sPre>
                                </m:den>
                              </m:f>
                            </m:e>
                          </m:d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600" i="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1600" i="0">
                                              <a:latin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fr-FR" sz="1600" i="0">
                                              <a:latin typeface="Cambria Math" panose="02040503050406030204" pitchFamily="18" charset="0"/>
                                            </a:rPr>
                                            <m:t>230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sty m:val="p"/>
                                        </m:rPr>
                                        <a:rPr lang="fr-FR" sz="1600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fr-FR" sz="1600" i="0">
                                      <a:latin typeface="Cambria Math" panose="02040503050406030204" pitchFamily="18" charset="0"/>
                                    </a:rPr>
                                    <m:t>230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fr-FR" sz="1600" i="0">
                                      <a:latin typeface="Cambria Math" panose="02040503050406030204" pitchFamily="18" charset="0"/>
                                    </a:rPr>
                                    <m:t>230</m:t>
                                  </m:r>
                                </m:sub>
                              </m:sSub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fr-FR" sz="1600" i="0">
                                      <a:latin typeface="Cambria Math" panose="02040503050406030204" pitchFamily="18" charset="0"/>
                                    </a:rPr>
                                    <m:t>234</m:t>
                                  </m:r>
                                </m:sub>
                              </m:sSub>
                            </m:den>
                          </m:f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×(</m:t>
                          </m:r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Pre>
                                    <m:sPre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/>
                                    <m:sup>
                                      <m:r>
                                        <a:rPr lang="fr-FR" sz="1600" i="0">
                                          <a:latin typeface="Cambria Math" panose="02040503050406030204" pitchFamily="18" charset="0"/>
                                        </a:rPr>
                                        <m:t>234</m:t>
                                      </m:r>
                                    </m:sup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</m:sPre>
                                </m:num>
                                <m:den>
                                  <m:sPre>
                                    <m:sPre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/>
                                    <m:sup>
                                      <m:r>
                                        <a:rPr lang="fr-FR" sz="1600" i="0">
                                          <a:latin typeface="Cambria Math" panose="02040503050406030204" pitchFamily="18" charset="0"/>
                                        </a:rPr>
                                        <m:t>238</m:t>
                                      </m:r>
                                    </m:sup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</m:sPre>
                                </m:den>
                              </m:f>
                            </m:e>
                          </m:d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−1)×(1−</m:t>
                          </m:r>
                          <m:sSup>
                            <m:sSup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1600" i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fr-FR" sz="1600" i="0">
                                          <a:latin typeface="Cambria Math" panose="02040503050406030204" pitchFamily="18" charset="0"/>
                                        </a:rPr>
                                        <m:t>230</m:t>
                                      </m:r>
                                    </m:sub>
                                  </m:sSub>
                                  <m:r>
                                    <a:rPr lang="fr-FR" sz="16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fr-FR" sz="1600" i="0">
                                          <a:latin typeface="Cambria Math" panose="02040503050406030204" pitchFamily="18" charset="0"/>
                                        </a:rPr>
                                        <m:t>234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ED425FA-42D2-2148-B66D-97466506BB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7974" y="3674222"/>
                <a:ext cx="7559491" cy="6801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>
                    <a:shade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8100"/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 68">
            <a:extLst>
              <a:ext uri="{FF2B5EF4-FFF2-40B4-BE49-F238E27FC236}">
                <a16:creationId xmlns:a16="http://schemas.microsoft.com/office/drawing/2014/main" id="{945F09D4-83E1-BB4B-B846-356F1EBAA0B5}"/>
              </a:ext>
            </a:extLst>
          </p:cNvPr>
          <p:cNvSpPr/>
          <p:nvPr/>
        </p:nvSpPr>
        <p:spPr>
          <a:xfrm>
            <a:off x="4046973" y="3620568"/>
            <a:ext cx="825296" cy="77638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F4975DE-FFAF-334A-A2B4-A0CF086BC01A}"/>
              </a:ext>
            </a:extLst>
          </p:cNvPr>
          <p:cNvSpPr/>
          <p:nvPr/>
        </p:nvSpPr>
        <p:spPr>
          <a:xfrm>
            <a:off x="7742049" y="3620568"/>
            <a:ext cx="749509" cy="77638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ZoneTexte 13">
            <a:extLst>
              <a:ext uri="{FF2B5EF4-FFF2-40B4-BE49-F238E27FC236}">
                <a16:creationId xmlns:a16="http://schemas.microsoft.com/office/drawing/2014/main" id="{41FE3C17-ACA3-D845-9738-43AE928A1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48" y="49067"/>
            <a:ext cx="107601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fr-FR" sz="2800" i="1" dirty="0">
                <a:solidFill>
                  <a:srgbClr val="FF0000"/>
                </a:solidFill>
              </a:rPr>
              <a:t>Direct dating of archaeological objects by </a:t>
            </a:r>
            <a:r>
              <a:rPr lang="en-AU" altLang="fr-FR" sz="2800" i="1" dirty="0" err="1">
                <a:solidFill>
                  <a:srgbClr val="FF0000"/>
                </a:solidFill>
              </a:rPr>
              <a:t>fsLA</a:t>
            </a:r>
            <a:r>
              <a:rPr lang="en-AU" altLang="fr-FR" sz="2800" i="1" dirty="0">
                <a:solidFill>
                  <a:srgbClr val="FF0000"/>
                </a:solidFill>
              </a:rPr>
              <a:t>-ICPMS imaging</a:t>
            </a:r>
          </a:p>
        </p:txBody>
      </p:sp>
      <p:grpSp>
        <p:nvGrpSpPr>
          <p:cNvPr id="72" name="Grouper 8">
            <a:extLst>
              <a:ext uri="{FF2B5EF4-FFF2-40B4-BE49-F238E27FC236}">
                <a16:creationId xmlns:a16="http://schemas.microsoft.com/office/drawing/2014/main" id="{076E9410-B0C2-F944-9F2C-F552FBEEE400}"/>
              </a:ext>
            </a:extLst>
          </p:cNvPr>
          <p:cNvGrpSpPr/>
          <p:nvPr/>
        </p:nvGrpSpPr>
        <p:grpSpPr>
          <a:xfrm>
            <a:off x="160576" y="559049"/>
            <a:ext cx="11674157" cy="185838"/>
            <a:chOff x="304800" y="681204"/>
            <a:chExt cx="8631794" cy="108000"/>
          </a:xfrm>
        </p:grpSpPr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B07E4F90-B2E6-D940-8631-0675CBB26B8E}"/>
                </a:ext>
              </a:extLst>
            </p:cNvPr>
            <p:cNvSpPr/>
            <p:nvPr/>
          </p:nvSpPr>
          <p:spPr>
            <a:xfrm>
              <a:off x="8828594" y="681204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FD767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66700">
                <a:srgbClr val="FFFAAA"/>
              </a:glow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6E41665F-2DEB-4C40-854E-D3669D275A1C}"/>
                </a:ext>
              </a:extLst>
            </p:cNvPr>
            <p:cNvCxnSpPr/>
            <p:nvPr/>
          </p:nvCxnSpPr>
          <p:spPr>
            <a:xfrm>
              <a:off x="304800" y="736729"/>
              <a:ext cx="8482012" cy="0"/>
            </a:xfrm>
            <a:prstGeom prst="line">
              <a:avLst/>
            </a:prstGeom>
            <a:ln>
              <a:solidFill>
                <a:srgbClr val="FFE47B">
                  <a:alpha val="42000"/>
                </a:srgbClr>
              </a:solidFill>
              <a:headEnd type="none"/>
              <a:tailEnd type="none" w="lg" len="lg"/>
            </a:ln>
            <a:effectLst>
              <a:glow rad="88900">
                <a:srgbClr val="FFE47B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75" name="Image 74">
            <a:extLst>
              <a:ext uri="{FF2B5EF4-FFF2-40B4-BE49-F238E27FC236}">
                <a16:creationId xmlns:a16="http://schemas.microsoft.com/office/drawing/2014/main" id="{5352114E-18F3-E64A-BBF3-C0D1E3C06E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13" y="5018894"/>
            <a:ext cx="2019766" cy="132673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6" name="Espace réservé du contenu 2">
            <a:extLst>
              <a:ext uri="{FF2B5EF4-FFF2-40B4-BE49-F238E27FC236}">
                <a16:creationId xmlns:a16="http://schemas.microsoft.com/office/drawing/2014/main" id="{32DED102-42DB-0C49-8209-FDFF329A68A5}"/>
              </a:ext>
            </a:extLst>
          </p:cNvPr>
          <p:cNvSpPr txBox="1">
            <a:spLocks/>
          </p:cNvSpPr>
          <p:nvPr/>
        </p:nvSpPr>
        <p:spPr>
          <a:xfrm>
            <a:off x="4723005" y="5227736"/>
            <a:ext cx="7541575" cy="100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chemeClr val="accent2"/>
              </a:buClr>
              <a:buSzPct val="130000"/>
              <a:buNone/>
            </a:pPr>
            <a:r>
              <a:rPr lang="fr-FR" b="1" dirty="0" err="1">
                <a:sym typeface="Wingdings" panose="05000000000000000000" pitchFamily="2" charset="2"/>
              </a:rPr>
              <a:t>Very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r>
              <a:rPr lang="fr-FR" b="1" dirty="0" err="1">
                <a:sym typeface="Wingdings" panose="05000000000000000000" pitchFamily="2" charset="2"/>
              </a:rPr>
              <a:t>low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r>
              <a:rPr lang="fr-FR" b="1" baseline="30000" dirty="0">
                <a:latin typeface="+mn-lt"/>
                <a:sym typeface="Wingdings" panose="05000000000000000000" pitchFamily="2" charset="2"/>
              </a:rPr>
              <a:t>238</a:t>
            </a:r>
            <a:r>
              <a:rPr lang="fr-FR" b="1" dirty="0">
                <a:latin typeface="+mn-lt"/>
                <a:sym typeface="Wingdings" panose="05000000000000000000" pitchFamily="2" charset="2"/>
              </a:rPr>
              <a:t>U, </a:t>
            </a:r>
            <a:r>
              <a:rPr lang="fr-FR" b="1" baseline="30000" dirty="0">
                <a:latin typeface="+mn-lt"/>
                <a:sym typeface="Wingdings" panose="05000000000000000000" pitchFamily="2" charset="2"/>
              </a:rPr>
              <a:t>234</a:t>
            </a:r>
            <a:r>
              <a:rPr lang="fr-FR" b="1" dirty="0">
                <a:latin typeface="+mn-lt"/>
                <a:sym typeface="Wingdings" panose="05000000000000000000" pitchFamily="2" charset="2"/>
              </a:rPr>
              <a:t>U  </a:t>
            </a:r>
            <a:r>
              <a:rPr lang="fr-FR" b="1" dirty="0">
                <a:sym typeface="Wingdings" panose="05000000000000000000" pitchFamily="2" charset="2"/>
              </a:rPr>
              <a:t>and </a:t>
            </a:r>
            <a:r>
              <a:rPr lang="fr-FR" b="1" baseline="30000" dirty="0">
                <a:latin typeface="+mn-lt"/>
                <a:sym typeface="Wingdings" panose="05000000000000000000" pitchFamily="2" charset="2"/>
              </a:rPr>
              <a:t>230</a:t>
            </a:r>
            <a:r>
              <a:rPr lang="fr-FR" b="1" dirty="0">
                <a:latin typeface="+mn-lt"/>
                <a:sym typeface="Wingdings" panose="05000000000000000000" pitchFamily="2" charset="2"/>
              </a:rPr>
              <a:t>Th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r>
              <a:rPr lang="fr-FR" b="1" dirty="0" err="1">
                <a:sym typeface="Wingdings" panose="05000000000000000000" pitchFamily="2" charset="2"/>
              </a:rPr>
              <a:t>levels</a:t>
            </a:r>
            <a:r>
              <a:rPr lang="fr-FR" b="1" dirty="0">
                <a:sym typeface="Wingdings" panose="05000000000000000000" pitchFamily="2" charset="2"/>
              </a:rPr>
              <a:t>:</a:t>
            </a:r>
          </a:p>
          <a:p>
            <a:pPr marL="447675" lvl="3" indent="-342900">
              <a:buFont typeface="Wingdings" panose="05000000000000000000" pitchFamily="2" charset="2"/>
              <a:buChar char="Ø"/>
            </a:pPr>
            <a:r>
              <a:rPr lang="fr-FR" sz="2000" b="1" dirty="0">
                <a:sym typeface="Wingdings" panose="05000000000000000000" pitchFamily="2" charset="2"/>
              </a:rPr>
              <a:t>If T≈ 100ky and [</a:t>
            </a:r>
            <a:r>
              <a:rPr lang="fr-FR" sz="2000" b="1" baseline="30000" dirty="0">
                <a:sym typeface="Wingdings" panose="05000000000000000000" pitchFamily="2" charset="2"/>
              </a:rPr>
              <a:t>238</a:t>
            </a:r>
            <a:r>
              <a:rPr lang="fr-FR" sz="2000" b="1" dirty="0">
                <a:sym typeface="Wingdings" panose="05000000000000000000" pitchFamily="2" charset="2"/>
              </a:rPr>
              <a:t>U]≈1 </a:t>
            </a:r>
            <a:r>
              <a:rPr lang="fr-FR" sz="2000" b="1" dirty="0" err="1">
                <a:sym typeface="Wingdings" panose="05000000000000000000" pitchFamily="2" charset="2"/>
              </a:rPr>
              <a:t>ng</a:t>
            </a:r>
            <a:r>
              <a:rPr lang="fr-FR" sz="2000" b="1" dirty="0">
                <a:sym typeface="Wingdings" panose="05000000000000000000" pitchFamily="2" charset="2"/>
              </a:rPr>
              <a:t>/g (</a:t>
            </a:r>
            <a:r>
              <a:rPr lang="fr-FR" sz="2000" b="1" dirty="0">
                <a:latin typeface="+mn-lt"/>
                <a:sym typeface="Wingdings" panose="05000000000000000000" pitchFamily="2" charset="2"/>
              </a:rPr>
              <a:t>10</a:t>
            </a:r>
            <a:r>
              <a:rPr lang="fr-FR" sz="2000" b="1" baseline="30000" dirty="0">
                <a:latin typeface="+mn-lt"/>
                <a:sym typeface="Wingdings" panose="05000000000000000000" pitchFamily="2" charset="2"/>
              </a:rPr>
              <a:t>-9</a:t>
            </a:r>
            <a:r>
              <a:rPr lang="fr-FR" sz="2000" b="1" dirty="0">
                <a:latin typeface="+mn-lt"/>
                <a:sym typeface="Wingdings" panose="05000000000000000000" pitchFamily="2" charset="2"/>
              </a:rPr>
              <a:t>g/g</a:t>
            </a:r>
            <a:r>
              <a:rPr lang="fr-FR" sz="2000" b="1" dirty="0">
                <a:sym typeface="Wingdings" panose="05000000000000000000" pitchFamily="2" charset="2"/>
              </a:rPr>
              <a:t>)  </a:t>
            </a:r>
            <a:r>
              <a:rPr lang="fr-FR" sz="2000" b="1" dirty="0">
                <a:latin typeface="+mn-lt"/>
                <a:sym typeface="Wingdings" panose="05000000000000000000" pitchFamily="2" charset="2"/>
              </a:rPr>
              <a:t>[</a:t>
            </a:r>
            <a:r>
              <a:rPr lang="fr-FR" sz="2000" b="1" baseline="30000" dirty="0">
                <a:latin typeface="+mn-lt"/>
                <a:sym typeface="Wingdings" panose="05000000000000000000" pitchFamily="2" charset="2"/>
              </a:rPr>
              <a:t>230</a:t>
            </a:r>
            <a:r>
              <a:rPr lang="fr-FR" sz="2000" b="1" dirty="0">
                <a:latin typeface="+mn-lt"/>
                <a:sym typeface="Wingdings" panose="05000000000000000000" pitchFamily="2" charset="2"/>
              </a:rPr>
              <a:t>Th]</a:t>
            </a:r>
            <a:r>
              <a:rPr lang="fr-FR" sz="2000" b="1" dirty="0">
                <a:sym typeface="Wingdings" panose="05000000000000000000" pitchFamily="2" charset="2"/>
              </a:rPr>
              <a:t>≈10 fg/g (</a:t>
            </a:r>
            <a:r>
              <a:rPr lang="fr-FR" sz="2000" b="1" dirty="0">
                <a:latin typeface="+mn-lt"/>
                <a:sym typeface="Wingdings" panose="05000000000000000000" pitchFamily="2" charset="2"/>
              </a:rPr>
              <a:t>10</a:t>
            </a:r>
            <a:r>
              <a:rPr lang="fr-FR" sz="2000" b="1" baseline="30000" dirty="0">
                <a:latin typeface="+mn-lt"/>
                <a:sym typeface="Wingdings" panose="05000000000000000000" pitchFamily="2" charset="2"/>
              </a:rPr>
              <a:t>-14</a:t>
            </a:r>
            <a:r>
              <a:rPr lang="fr-FR" sz="2000" b="1" dirty="0">
                <a:latin typeface="+mn-lt"/>
                <a:sym typeface="Wingdings" panose="05000000000000000000" pitchFamily="2" charset="2"/>
              </a:rPr>
              <a:t>g/g</a:t>
            </a:r>
            <a:r>
              <a:rPr lang="fr-FR" sz="2000" b="1" dirty="0">
                <a:sym typeface="Wingdings" panose="05000000000000000000" pitchFamily="2" charset="2"/>
              </a:rPr>
              <a:t>)</a:t>
            </a:r>
            <a:endParaRPr lang="fr-FR" sz="2000" b="1" dirty="0"/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76706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7" grpId="0">
        <p:bldAsOne/>
      </p:bldGraphic>
      <p:bldP spid="68" grpId="0" animBg="1"/>
      <p:bldP spid="69" grpId="0" animBg="1"/>
      <p:bldP spid="70" grpId="0" animBg="1"/>
      <p:bldP spid="76" grpId="0"/>
      <p:bldP spid="7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C4928DB4-B4F3-4997-9ED4-6BFCB943914E}"/>
              </a:ext>
            </a:extLst>
          </p:cNvPr>
          <p:cNvSpPr txBox="1"/>
          <p:nvPr/>
        </p:nvSpPr>
        <p:spPr>
          <a:xfrm rot="16200000">
            <a:off x="2051061" y="2707867"/>
            <a:ext cx="10287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dirty="0">
                <a:solidFill>
                  <a:schemeClr val="bg1"/>
                </a:solidFill>
              </a:rPr>
              <a:t>(cps)</a:t>
            </a:r>
            <a:endParaRPr lang="fr-FR" sz="1350" dirty="0">
              <a:solidFill>
                <a:schemeClr val="bg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12FB339-AAA3-4A14-A233-EE5C7F937CDF}"/>
              </a:ext>
            </a:extLst>
          </p:cNvPr>
          <p:cNvSpPr txBox="1"/>
          <p:nvPr/>
        </p:nvSpPr>
        <p:spPr>
          <a:xfrm rot="16200000">
            <a:off x="5630733" y="2921122"/>
            <a:ext cx="10287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dirty="0">
                <a:solidFill>
                  <a:schemeClr val="bg1"/>
                </a:solidFill>
              </a:rPr>
              <a:t>(cps)</a:t>
            </a:r>
            <a:endParaRPr lang="fr-FR" sz="1350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88FC652-4E84-4A89-AEEB-5997BA5C7E93}"/>
              </a:ext>
            </a:extLst>
          </p:cNvPr>
          <p:cNvSpPr txBox="1"/>
          <p:nvPr/>
        </p:nvSpPr>
        <p:spPr>
          <a:xfrm rot="16200000">
            <a:off x="7892063" y="2884054"/>
            <a:ext cx="10287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dirty="0">
                <a:solidFill>
                  <a:schemeClr val="bg1"/>
                </a:solidFill>
              </a:rPr>
              <a:t>(cps)</a:t>
            </a:r>
            <a:endParaRPr lang="fr-FR" sz="1350" dirty="0">
              <a:solidFill>
                <a:schemeClr val="bg1"/>
              </a:solidFill>
            </a:endParaRPr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158328" y="873973"/>
            <a:ext cx="10735410" cy="69716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sz="2400" dirty="0"/>
              <a:t>Isotopic mapping shows </a:t>
            </a:r>
            <a:r>
              <a:rPr lang="en-GB" sz="2400" b="1" dirty="0"/>
              <a:t>different levels </a:t>
            </a:r>
            <a:r>
              <a:rPr lang="en-GB" sz="2400" dirty="0"/>
              <a:t>and </a:t>
            </a:r>
            <a:r>
              <a:rPr lang="en-GB" sz="2400" b="1" dirty="0"/>
              <a:t>types of alteration at the micron scale  (here 1pixel = 30µm)</a:t>
            </a:r>
          </a:p>
          <a:p>
            <a:endParaRPr lang="en-GB" sz="2400" b="1" dirty="0"/>
          </a:p>
          <a:p>
            <a:endParaRPr lang="en-GB" sz="2400" b="1" dirty="0"/>
          </a:p>
          <a:p>
            <a:endParaRPr lang="en-GB" sz="2400" b="1" dirty="0"/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158327" y="1638337"/>
            <a:ext cx="8121127" cy="87936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sz="2400" b="1" dirty="0"/>
              <a:t>Allows to consider only the most relevant zones for dating</a:t>
            </a:r>
            <a:r>
              <a:rPr lang="en-GB" sz="2400" dirty="0"/>
              <a:t>.</a:t>
            </a:r>
            <a:endParaRPr lang="en-GB" b="1" i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209147" y="2320626"/>
            <a:ext cx="19240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b="1" dirty="0" err="1">
                <a:solidFill>
                  <a:srgbClr val="FF0000"/>
                </a:solidFill>
              </a:rPr>
              <a:t>Ostrich</a:t>
            </a:r>
            <a:r>
              <a:rPr lang="fr-FR" sz="1350" b="1" dirty="0">
                <a:solidFill>
                  <a:srgbClr val="FF0000"/>
                </a:solidFill>
              </a:rPr>
              <a:t> </a:t>
            </a:r>
            <a:r>
              <a:rPr lang="fr-FR" sz="1350" b="1" dirty="0" err="1">
                <a:solidFill>
                  <a:srgbClr val="FF0000"/>
                </a:solidFill>
              </a:rPr>
              <a:t>eggshell</a:t>
            </a:r>
            <a:endParaRPr lang="fr-FR" sz="1350" b="1" dirty="0">
              <a:solidFill>
                <a:srgbClr val="FF0000"/>
              </a:solidFill>
            </a:endParaRPr>
          </a:p>
        </p:txBody>
      </p:sp>
      <p:sp>
        <p:nvSpPr>
          <p:cNvPr id="13" name="ZoneTexte 13">
            <a:extLst>
              <a:ext uri="{FF2B5EF4-FFF2-40B4-BE49-F238E27FC236}">
                <a16:creationId xmlns:a16="http://schemas.microsoft.com/office/drawing/2014/main" id="{AA9E7F28-222F-A849-8C55-101B58151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48" y="49067"/>
            <a:ext cx="107601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fr-FR" sz="2800" i="1" dirty="0">
                <a:solidFill>
                  <a:srgbClr val="FF0000"/>
                </a:solidFill>
              </a:rPr>
              <a:t>Direct dating of archaeological objects by </a:t>
            </a:r>
            <a:r>
              <a:rPr lang="en-AU" altLang="fr-FR" sz="2800" i="1" dirty="0" err="1">
                <a:solidFill>
                  <a:srgbClr val="FF0000"/>
                </a:solidFill>
              </a:rPr>
              <a:t>fsLA</a:t>
            </a:r>
            <a:r>
              <a:rPr lang="en-AU" altLang="fr-FR" sz="2800" i="1" dirty="0">
                <a:solidFill>
                  <a:srgbClr val="FF0000"/>
                </a:solidFill>
              </a:rPr>
              <a:t>-ICPMS imaging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75D927A-AE00-4A4D-A821-65E0B4BCC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206" y="2260572"/>
            <a:ext cx="2360289" cy="17357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CA6FE30-5936-8B49-B89D-957B6B721D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28" y="5387191"/>
            <a:ext cx="5295790" cy="130753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92568BF-5069-D446-AD38-86E76DF854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" r="-1"/>
          <a:stretch/>
        </p:blipFill>
        <p:spPr>
          <a:xfrm>
            <a:off x="158329" y="4029599"/>
            <a:ext cx="5295790" cy="1324285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22" name="Grouper 8">
            <a:extLst>
              <a:ext uri="{FF2B5EF4-FFF2-40B4-BE49-F238E27FC236}">
                <a16:creationId xmlns:a16="http://schemas.microsoft.com/office/drawing/2014/main" id="{422BE95F-8919-754E-BE57-4A24E55FC48A}"/>
              </a:ext>
            </a:extLst>
          </p:cNvPr>
          <p:cNvGrpSpPr/>
          <p:nvPr/>
        </p:nvGrpSpPr>
        <p:grpSpPr>
          <a:xfrm>
            <a:off x="160576" y="559049"/>
            <a:ext cx="11674157" cy="185838"/>
            <a:chOff x="304800" y="681204"/>
            <a:chExt cx="8631794" cy="10800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7D7B633-669C-2547-AC68-03DAE6109FDD}"/>
                </a:ext>
              </a:extLst>
            </p:cNvPr>
            <p:cNvSpPr/>
            <p:nvPr/>
          </p:nvSpPr>
          <p:spPr>
            <a:xfrm>
              <a:off x="8828594" y="681204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FD767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66700">
                <a:srgbClr val="FFFAAA"/>
              </a:glow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10F8719E-37FA-CB44-876D-FEE13CD8532A}"/>
                </a:ext>
              </a:extLst>
            </p:cNvPr>
            <p:cNvCxnSpPr/>
            <p:nvPr/>
          </p:nvCxnSpPr>
          <p:spPr>
            <a:xfrm>
              <a:off x="304800" y="736729"/>
              <a:ext cx="8482012" cy="0"/>
            </a:xfrm>
            <a:prstGeom prst="line">
              <a:avLst/>
            </a:prstGeom>
            <a:ln>
              <a:solidFill>
                <a:srgbClr val="FFE47B">
                  <a:alpha val="42000"/>
                </a:srgbClr>
              </a:solidFill>
              <a:headEnd type="none"/>
              <a:tailEnd type="none" w="lg" len="lg"/>
            </a:ln>
            <a:effectLst>
              <a:glow rad="88900">
                <a:srgbClr val="FFE47B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aphicFrame>
        <p:nvGraphicFramePr>
          <p:cNvPr id="26" name="Tableau 25">
            <a:extLst>
              <a:ext uri="{FF2B5EF4-FFF2-40B4-BE49-F238E27FC236}">
                <a16:creationId xmlns:a16="http://schemas.microsoft.com/office/drawing/2014/main" id="{DEB156D8-A942-DA42-AA39-E0CABB1567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211894"/>
              </p:ext>
            </p:extLst>
          </p:nvPr>
        </p:nvGraphicFramePr>
        <p:xfrm>
          <a:off x="8685242" y="1618513"/>
          <a:ext cx="3457169" cy="3251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405">
                  <a:extLst>
                    <a:ext uri="{9D8B030D-6E8A-4147-A177-3AD203B41FA5}">
                      <a16:colId xmlns:a16="http://schemas.microsoft.com/office/drawing/2014/main" val="3143185628"/>
                    </a:ext>
                  </a:extLst>
                </a:gridCol>
                <a:gridCol w="1843764">
                  <a:extLst>
                    <a:ext uri="{9D8B030D-6E8A-4147-A177-3AD203B41FA5}">
                      <a16:colId xmlns:a16="http://schemas.microsoft.com/office/drawing/2014/main" val="2381031044"/>
                    </a:ext>
                  </a:extLst>
                </a:gridCol>
              </a:tblGrid>
              <a:tr h="525780">
                <a:tc>
                  <a:txBody>
                    <a:bodyPr/>
                    <a:lstStyle/>
                    <a:p>
                      <a:endParaRPr lang="en-GB" sz="15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tx1"/>
                          </a:solidFill>
                        </a:rPr>
                        <a:t>LA-Fs-HR-ICP-MS Protocol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95106474"/>
                  </a:ext>
                </a:extLst>
              </a:tr>
              <a:tr h="554355">
                <a:tc>
                  <a:txBody>
                    <a:bodyPr/>
                    <a:lstStyle/>
                    <a:p>
                      <a:pPr marL="0" algn="ctr" defTabSz="457200" rtl="0" eaLnBrk="1" latinLnBrk="0" hangingPunct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500" kern="1200" noProof="0" dirty="0">
                          <a:solidFill>
                            <a:srgbClr val="664C0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Sampling mass</a:t>
                      </a:r>
                    </a:p>
                    <a:p>
                      <a:pPr marL="0" algn="ctr" defTabSz="457200" rtl="0" eaLnBrk="1" latinLnBrk="0" hangingPunct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500" kern="1200" noProof="0" dirty="0">
                          <a:solidFill>
                            <a:srgbClr val="664C0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(6 analysis)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tabLst>
                          <a:tab pos="3048000" algn="l"/>
                        </a:tabLst>
                      </a:pPr>
                      <a:r>
                        <a:rPr lang="en-GB" sz="1500" noProof="0" dirty="0"/>
                        <a:t>1 mg (</a:t>
                      </a:r>
                      <a:r>
                        <a:rPr lang="en-GB" sz="1500" baseline="30000" noProof="0" dirty="0"/>
                        <a:t>238</a:t>
                      </a:r>
                      <a:r>
                        <a:rPr lang="en-GB" sz="1500" baseline="0" noProof="0" dirty="0"/>
                        <a:t>U≈1-15</a:t>
                      </a:r>
                      <a:r>
                        <a:rPr lang="en-GB" sz="1500" noProof="0" dirty="0"/>
                        <a:t> ppb)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90487058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L="0" algn="ctr" defTabSz="457200" rtl="0" eaLnBrk="1" latinLnBrk="0" hangingPunct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500" kern="1200" noProof="0" dirty="0">
                          <a:solidFill>
                            <a:srgbClr val="664C0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 time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GB" sz="1500" noProof="0" dirty="0"/>
                        <a:t>3 days (6 images accumulated)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1171536"/>
                  </a:ext>
                </a:extLst>
              </a:tr>
              <a:tr h="652991">
                <a:tc>
                  <a:txBody>
                    <a:bodyPr/>
                    <a:lstStyle/>
                    <a:p>
                      <a:pPr marL="0" algn="ctr" defTabSz="457200" rtl="0" eaLnBrk="1" latinLnBrk="0" hangingPunct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500" kern="1200" noProof="0" dirty="0">
                          <a:solidFill>
                            <a:srgbClr val="664C0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Sample preparation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GB" sz="1500" noProof="0" dirty="0"/>
                        <a:t>Fragments embedded in epoxy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57824490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pPr marL="0" algn="ctr" defTabSz="457200" rtl="0" eaLnBrk="1" latinLnBrk="0" hangingPunct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500" kern="1200" noProof="0" dirty="0">
                          <a:solidFill>
                            <a:srgbClr val="664C0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noProof="0" dirty="0">
                          <a:solidFill>
                            <a:schemeClr val="tx1"/>
                          </a:solidFill>
                        </a:rPr>
                        <a:t>51±16</a:t>
                      </a:r>
                      <a:r>
                        <a:rPr lang="en-GB" sz="1500" b="1" noProof="0" dirty="0"/>
                        <a:t> </a:t>
                      </a:r>
                      <a:r>
                        <a:rPr lang="en-GB" sz="1500" b="1" noProof="0" dirty="0" err="1"/>
                        <a:t>ky</a:t>
                      </a:r>
                      <a:endParaRPr lang="en-GB" sz="1500" b="1" noProof="0" dirty="0"/>
                    </a:p>
                    <a:p>
                      <a:pPr algn="ctr"/>
                      <a:r>
                        <a:rPr lang="en-GB" sz="1500" b="1" noProof="0" dirty="0"/>
                        <a:t>(115 ions of </a:t>
                      </a:r>
                      <a:r>
                        <a:rPr lang="en-GB" sz="1500" b="1" baseline="30000" noProof="0" dirty="0"/>
                        <a:t>230</a:t>
                      </a:r>
                      <a:r>
                        <a:rPr lang="en-GB" sz="1500" b="1" noProof="0" dirty="0"/>
                        <a:t>Th measured</a:t>
                      </a:r>
                      <a:r>
                        <a:rPr lang="en-GB" sz="1500" b="1" baseline="0" noProof="0" dirty="0"/>
                        <a:t> </a:t>
                      </a:r>
                      <a:r>
                        <a:rPr lang="en-GB" sz="1500" b="1" noProof="0" dirty="0">
                          <a:sym typeface="Wingdings" panose="05000000000000000000" pitchFamily="2" charset="2"/>
                        </a:rPr>
                        <a:t> ~20 ag in the sample</a:t>
                      </a:r>
                      <a:r>
                        <a:rPr lang="en-GB" sz="1500" b="1" noProof="0" dirty="0"/>
                        <a:t>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52860441"/>
                  </a:ext>
                </a:extLst>
              </a:tr>
            </a:tbl>
          </a:graphicData>
        </a:graphic>
      </p:graphicFrame>
      <p:graphicFrame>
        <p:nvGraphicFramePr>
          <p:cNvPr id="29" name="Graphique 28">
            <a:extLst>
              <a:ext uri="{FF2B5EF4-FFF2-40B4-BE49-F238E27FC236}">
                <a16:creationId xmlns:a16="http://schemas.microsoft.com/office/drawing/2014/main" id="{458DABDB-E973-2D46-9C5A-3C78D66E31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9435061"/>
              </p:ext>
            </p:extLst>
          </p:nvPr>
        </p:nvGraphicFramePr>
        <p:xfrm>
          <a:off x="5491160" y="3068641"/>
          <a:ext cx="3142477" cy="2772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0" name="Image 29" descr="Une image contenant objet&#10;&#10;Description générée avec un niveau de confiance très élevé">
            <a:extLst>
              <a:ext uri="{FF2B5EF4-FFF2-40B4-BE49-F238E27FC236}">
                <a16:creationId xmlns:a16="http://schemas.microsoft.com/office/drawing/2014/main" id="{7C373797-6212-694E-B4A6-6B41078ED9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5" t="20230" r="30590" b="46441"/>
          <a:stretch/>
        </p:blipFill>
        <p:spPr>
          <a:xfrm rot="10800000">
            <a:off x="158327" y="2729150"/>
            <a:ext cx="2254036" cy="12232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246949C-9855-504D-BEE5-0200A0D5C522}"/>
              </a:ext>
            </a:extLst>
          </p:cNvPr>
          <p:cNvSpPr txBox="1"/>
          <p:nvPr/>
        </p:nvSpPr>
        <p:spPr>
          <a:xfrm>
            <a:off x="6158696" y="6203408"/>
            <a:ext cx="5038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baseline="30000" dirty="0"/>
              <a:t>230</a:t>
            </a:r>
            <a:r>
              <a:rPr lang="fr-FR" b="1" i="1" dirty="0"/>
              <a:t>Th instrumental background as </a:t>
            </a:r>
            <a:r>
              <a:rPr lang="fr-FR" b="1" i="1" dirty="0" err="1"/>
              <a:t>low</a:t>
            </a:r>
            <a:r>
              <a:rPr lang="fr-FR" b="1" i="1" dirty="0"/>
              <a:t> as 0,02 ion/s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2B6DB6E-DD61-F242-9673-646767D91ABC}"/>
              </a:ext>
            </a:extLst>
          </p:cNvPr>
          <p:cNvSpPr txBox="1"/>
          <p:nvPr/>
        </p:nvSpPr>
        <p:spPr>
          <a:xfrm>
            <a:off x="9162935" y="5167334"/>
            <a:ext cx="3039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/>
              <a:t>Collab</a:t>
            </a:r>
            <a:r>
              <a:rPr lang="fr-FR" b="1" i="1" dirty="0"/>
              <a:t>. N Mercier, C </a:t>
            </a:r>
            <a:r>
              <a:rPr lang="fr-FR" b="1" i="1" dirty="0" err="1"/>
              <a:t>Tribolo</a:t>
            </a:r>
            <a:r>
              <a:rPr lang="fr-FR" b="1" i="1" dirty="0"/>
              <a:t>, </a:t>
            </a:r>
            <a:r>
              <a:rPr lang="fr-FR" b="1" i="1" dirty="0" err="1"/>
              <a:t>Univ</a:t>
            </a:r>
            <a:r>
              <a:rPr lang="fr-FR" b="1" i="1" dirty="0"/>
              <a:t> </a:t>
            </a:r>
            <a:r>
              <a:rPr lang="fr-FR" b="1" i="1" dirty="0" err="1"/>
              <a:t>Bx</a:t>
            </a:r>
            <a:r>
              <a:rPr lang="fr-FR" b="1" i="1" dirty="0"/>
              <a:t> Montaigne</a:t>
            </a:r>
          </a:p>
        </p:txBody>
      </p:sp>
    </p:spTree>
    <p:extLst>
      <p:ext uri="{BB962C8B-B14F-4D97-AF65-F5344CB8AC3E}">
        <p14:creationId xmlns:p14="http://schemas.microsoft.com/office/powerpoint/2010/main" val="163544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688" y="37565"/>
            <a:ext cx="10515600" cy="883653"/>
          </a:xfrm>
        </p:spPr>
        <p:txBody>
          <a:bodyPr/>
          <a:lstStyle/>
          <a:p>
            <a:r>
              <a:rPr lang="en-AU" dirty="0"/>
              <a:t>Nesher </a:t>
            </a:r>
            <a:r>
              <a:rPr lang="en-AU" dirty="0" err="1"/>
              <a:t>Ramla</a:t>
            </a:r>
            <a:r>
              <a:rPr lang="en-AU" dirty="0"/>
              <a:t>  : archaic Homo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8084" r="39459" b="33840"/>
          <a:stretch/>
        </p:blipFill>
        <p:spPr>
          <a:xfrm rot="5400000" flipH="1">
            <a:off x="1216425" y="829063"/>
            <a:ext cx="1965044" cy="3154690"/>
          </a:xfrm>
          <a:prstGeom prst="rect">
            <a:avLst/>
          </a:prstGeom>
        </p:spPr>
      </p:pic>
      <p:sp>
        <p:nvSpPr>
          <p:cNvPr id="28" name="Espace réservé du contenu 2"/>
          <p:cNvSpPr>
            <a:spLocks noGrp="1"/>
          </p:cNvSpPr>
          <p:nvPr>
            <p:ph idx="1"/>
          </p:nvPr>
        </p:nvSpPr>
        <p:spPr>
          <a:xfrm>
            <a:off x="2349325" y="3965741"/>
            <a:ext cx="7495711" cy="3794989"/>
          </a:xfrm>
        </p:spPr>
        <p:txBody>
          <a:bodyPr>
            <a:normAutofit/>
          </a:bodyPr>
          <a:lstStyle/>
          <a:p>
            <a:r>
              <a:rPr lang="en-AU" sz="1800" dirty="0"/>
              <a:t>Well preserved sample</a:t>
            </a:r>
            <a:r>
              <a:rPr lang="en-AU" sz="1800" b="1" dirty="0"/>
              <a:t> </a:t>
            </a:r>
          </a:p>
          <a:p>
            <a:r>
              <a:rPr lang="en-AU" sz="1800" dirty="0">
                <a:sym typeface="Wingdings" panose="05000000000000000000" pitchFamily="2" charset="2"/>
              </a:rPr>
              <a:t>Enamel : </a:t>
            </a:r>
            <a:r>
              <a:rPr lang="en-AU" sz="1800" baseline="30000" dirty="0">
                <a:sym typeface="Wingdings" panose="05000000000000000000" pitchFamily="2" charset="2"/>
              </a:rPr>
              <a:t>230</a:t>
            </a:r>
            <a:r>
              <a:rPr lang="en-AU" sz="1800" dirty="0">
                <a:sym typeface="Wingdings" panose="05000000000000000000" pitchFamily="2" charset="2"/>
              </a:rPr>
              <a:t>Th detectable  U-series usable</a:t>
            </a:r>
            <a:endParaRPr lang="en-AU" sz="1800" b="1" dirty="0">
              <a:sym typeface="Wingdings" panose="05000000000000000000" pitchFamily="2" charset="2"/>
            </a:endParaRPr>
          </a:p>
          <a:p>
            <a:r>
              <a:rPr lang="en-AU" sz="1800" dirty="0">
                <a:sym typeface="Wingdings" panose="05000000000000000000" pitchFamily="2" charset="2"/>
              </a:rPr>
              <a:t>Each tissue processed separately incorporation kinetic of U after death</a:t>
            </a:r>
          </a:p>
          <a:p>
            <a:pPr marL="0" indent="0">
              <a:lnSpc>
                <a:spcPct val="150000"/>
              </a:lnSpc>
              <a:buNone/>
            </a:pPr>
            <a:endParaRPr lang="en-AU" sz="1400" b="1" dirty="0">
              <a:sym typeface="Wingdings" panose="05000000000000000000" pitchFamily="2" charset="2"/>
            </a:endParaRPr>
          </a:p>
          <a:p>
            <a:endParaRPr lang="en-AU" sz="1600" b="1" dirty="0">
              <a:sym typeface="Wingdings" panose="05000000000000000000" pitchFamily="2" charset="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16994" y="1770720"/>
            <a:ext cx="541908" cy="5148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87" y="1126333"/>
            <a:ext cx="3331524" cy="267854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63" y="1119194"/>
            <a:ext cx="3294243" cy="264857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graphicFrame>
        <p:nvGraphicFramePr>
          <p:cNvPr id="32" name="Tableau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178364"/>
              </p:ext>
            </p:extLst>
          </p:nvPr>
        </p:nvGraphicFramePr>
        <p:xfrm>
          <a:off x="3602282" y="5307801"/>
          <a:ext cx="4747845" cy="1341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817">
                  <a:extLst>
                    <a:ext uri="{9D8B030D-6E8A-4147-A177-3AD203B41FA5}">
                      <a16:colId xmlns:a16="http://schemas.microsoft.com/office/drawing/2014/main" val="227161257"/>
                    </a:ext>
                  </a:extLst>
                </a:gridCol>
                <a:gridCol w="1463938">
                  <a:extLst>
                    <a:ext uri="{9D8B030D-6E8A-4147-A177-3AD203B41FA5}">
                      <a16:colId xmlns:a16="http://schemas.microsoft.com/office/drawing/2014/main" val="3855152961"/>
                    </a:ext>
                  </a:extLst>
                </a:gridCol>
                <a:gridCol w="2133090">
                  <a:extLst>
                    <a:ext uri="{9D8B030D-6E8A-4147-A177-3AD203B41FA5}">
                      <a16:colId xmlns:a16="http://schemas.microsoft.com/office/drawing/2014/main" val="2005074234"/>
                    </a:ext>
                  </a:extLst>
                </a:gridCol>
              </a:tblGrid>
              <a:tr h="335464">
                <a:tc>
                  <a:txBody>
                    <a:bodyPr/>
                    <a:lstStyle/>
                    <a:p>
                      <a:r>
                        <a:rPr lang="fr-FR" sz="1400" dirty="0"/>
                        <a:t>Tissu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Masse ablatée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Age (ka)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294446"/>
                  </a:ext>
                </a:extLst>
              </a:tr>
              <a:tr h="335464">
                <a:tc>
                  <a:txBody>
                    <a:bodyPr/>
                    <a:lstStyle/>
                    <a:p>
                      <a:r>
                        <a:rPr lang="fr-FR" sz="1600" dirty="0" err="1"/>
                        <a:t>Enamel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0,86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chemeClr val="tx1"/>
                          </a:solidFill>
                        </a:rPr>
                        <a:t>73,4</a:t>
                      </a:r>
                      <a:r>
                        <a:rPr lang="en-GB" sz="1600" b="1" noProof="0" dirty="0">
                          <a:solidFill>
                            <a:schemeClr val="tx1"/>
                          </a:solidFill>
                        </a:rPr>
                        <a:t>±6,5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295841"/>
                  </a:ext>
                </a:extLst>
              </a:tr>
              <a:tr h="335464">
                <a:tc>
                  <a:txBody>
                    <a:bodyPr/>
                    <a:lstStyle/>
                    <a:p>
                      <a:r>
                        <a:rPr lang="fr-FR" sz="1600" dirty="0"/>
                        <a:t>Dentine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6,42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chemeClr val="tx1"/>
                          </a:solidFill>
                        </a:rPr>
                        <a:t>86,8</a:t>
                      </a:r>
                      <a:r>
                        <a:rPr lang="en-GB" sz="1600" b="1" noProof="0" dirty="0">
                          <a:solidFill>
                            <a:schemeClr val="tx1"/>
                          </a:solidFill>
                        </a:rPr>
                        <a:t>±3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492445"/>
                  </a:ext>
                </a:extLst>
              </a:tr>
              <a:tr h="335464">
                <a:tc>
                  <a:txBody>
                    <a:bodyPr/>
                    <a:lstStyle/>
                    <a:p>
                      <a:r>
                        <a:rPr lang="fr-FR" sz="1600" dirty="0" err="1"/>
                        <a:t>Cement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0,55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chemeClr val="tx1"/>
                          </a:solidFill>
                        </a:rPr>
                        <a:t>99,1</a:t>
                      </a:r>
                      <a:r>
                        <a:rPr lang="en-GB" sz="1600" b="1" noProof="0" dirty="0">
                          <a:solidFill>
                            <a:schemeClr val="tx1"/>
                          </a:solidFill>
                        </a:rPr>
                        <a:t>±4,5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633415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3BF1C3D-2183-244E-B9C6-64FC9EE57C40}"/>
              </a:ext>
            </a:extLst>
          </p:cNvPr>
          <p:cNvSpPr txBox="1"/>
          <p:nvPr/>
        </p:nvSpPr>
        <p:spPr>
          <a:xfrm>
            <a:off x="921883" y="1119194"/>
            <a:ext cx="1427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/>
              <a:t>Auroch</a:t>
            </a:r>
            <a:r>
              <a:rPr lang="en-AU" dirty="0"/>
              <a:t> tooth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C157688-A779-684D-8F05-143EFE4EDEC8}"/>
              </a:ext>
            </a:extLst>
          </p:cNvPr>
          <p:cNvCxnSpPr/>
          <p:nvPr/>
        </p:nvCxnSpPr>
        <p:spPr>
          <a:xfrm flipV="1">
            <a:off x="2558902" y="1126333"/>
            <a:ext cx="2086761" cy="644387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D0078FA-591D-464E-8B52-C063BE510764}"/>
              </a:ext>
            </a:extLst>
          </p:cNvPr>
          <p:cNvCxnSpPr/>
          <p:nvPr/>
        </p:nvCxnSpPr>
        <p:spPr>
          <a:xfrm>
            <a:off x="2558902" y="2285583"/>
            <a:ext cx="2086761" cy="1482182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5" name="Grouper 8">
            <a:extLst>
              <a:ext uri="{FF2B5EF4-FFF2-40B4-BE49-F238E27FC236}">
                <a16:creationId xmlns:a16="http://schemas.microsoft.com/office/drawing/2014/main" id="{44F1F6A6-9385-7648-8788-AA4C7F32072E}"/>
              </a:ext>
            </a:extLst>
          </p:cNvPr>
          <p:cNvGrpSpPr/>
          <p:nvPr/>
        </p:nvGrpSpPr>
        <p:grpSpPr>
          <a:xfrm>
            <a:off x="160576" y="739812"/>
            <a:ext cx="11674157" cy="185839"/>
            <a:chOff x="304800" y="681204"/>
            <a:chExt cx="8631794" cy="10800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8DF9EE64-A794-474A-9C7C-3EC9E93E7869}"/>
                </a:ext>
              </a:extLst>
            </p:cNvPr>
            <p:cNvSpPr/>
            <p:nvPr/>
          </p:nvSpPr>
          <p:spPr>
            <a:xfrm>
              <a:off x="8828594" y="681204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FD767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66700">
                <a:srgbClr val="FFFAAA"/>
              </a:glow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4DF734A2-980D-E142-ACEE-825F3520509A}"/>
                </a:ext>
              </a:extLst>
            </p:cNvPr>
            <p:cNvCxnSpPr/>
            <p:nvPr/>
          </p:nvCxnSpPr>
          <p:spPr>
            <a:xfrm>
              <a:off x="304800" y="736725"/>
              <a:ext cx="8482012" cy="0"/>
            </a:xfrm>
            <a:prstGeom prst="line">
              <a:avLst/>
            </a:prstGeom>
            <a:ln>
              <a:solidFill>
                <a:srgbClr val="FFE47B">
                  <a:alpha val="42000"/>
                </a:srgbClr>
              </a:solidFill>
              <a:headEnd type="none"/>
              <a:tailEnd type="none" w="lg" len="lg"/>
            </a:ln>
            <a:effectLst>
              <a:glow rad="88900">
                <a:srgbClr val="FFE47B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206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307" y="-259874"/>
            <a:ext cx="10515600" cy="1325563"/>
          </a:xfrm>
        </p:spPr>
        <p:txBody>
          <a:bodyPr/>
          <a:lstStyle/>
          <a:p>
            <a:r>
              <a:rPr lang="fr-FR" dirty="0" err="1"/>
              <a:t>Nesher</a:t>
            </a:r>
            <a:r>
              <a:rPr lang="fr-FR" dirty="0"/>
              <a:t> Ramla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FAB0-D76D-4706-936D-CAE82A85CB05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27" name="Picture 1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1765" y="774693"/>
            <a:ext cx="4629518" cy="59536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12607" y="4675123"/>
            <a:ext cx="1996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Minimum </a:t>
            </a:r>
            <a:r>
              <a:rPr lang="fr-FR" dirty="0" err="1"/>
              <a:t>age</a:t>
            </a:r>
            <a:endParaRPr lang="fr-FR" dirty="0"/>
          </a:p>
          <a:p>
            <a:r>
              <a:rPr lang="fr-FR" dirty="0"/>
              <a:t>= </a:t>
            </a:r>
            <a:r>
              <a:rPr lang="fr-FR" b="1" dirty="0"/>
              <a:t>99,06</a:t>
            </a:r>
            <a:r>
              <a:rPr lang="en-GB" b="1" dirty="0"/>
              <a:t>±4,5 </a:t>
            </a:r>
            <a:r>
              <a:rPr lang="en-GB" b="1" dirty="0" err="1"/>
              <a:t>ky</a:t>
            </a:r>
            <a:endParaRPr lang="fr-FR" b="1" dirty="0"/>
          </a:p>
          <a:p>
            <a:endParaRPr lang="fr-FR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866775" y="5543550"/>
            <a:ext cx="2295525" cy="4947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Image 49">
            <a:extLst>
              <a:ext uri="{FF2B5EF4-FFF2-40B4-BE49-F238E27FC236}">
                <a16:creationId xmlns:a16="http://schemas.microsoft.com/office/drawing/2014/main" id="{9A50FAB1-B5AF-8449-B00E-E891136A8D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9"/>
          <a:stretch/>
        </p:blipFill>
        <p:spPr>
          <a:xfrm>
            <a:off x="6181725" y="0"/>
            <a:ext cx="5143500" cy="6439710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29B5A929-CDC1-C345-8DED-746B8C5C2DA8}"/>
              </a:ext>
            </a:extLst>
          </p:cNvPr>
          <p:cNvSpPr txBox="1"/>
          <p:nvPr/>
        </p:nvSpPr>
        <p:spPr>
          <a:xfrm>
            <a:off x="6894540" y="6443970"/>
            <a:ext cx="6175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MS Mincho" panose="02020609040205080304" pitchFamily="49" charset="-128"/>
              </a:rPr>
              <a:t>Science, 372(6549), 1429-1433, 2021</a:t>
            </a:r>
            <a:r>
              <a:rPr lang="fr-FR" b="1" i="1" dirty="0">
                <a:effectLst/>
              </a:rPr>
              <a:t> 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3756160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62732" y="-40788"/>
            <a:ext cx="11732217" cy="7778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 dirty="0">
                <a:solidFill>
                  <a:srgbClr val="7030A0"/>
                </a:solidFill>
                <a:cs typeface="Arial" charset="0"/>
              </a:rPr>
              <a:t>Application to material purity assessment for rare events experiments</a:t>
            </a:r>
          </a:p>
        </p:txBody>
      </p: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969795" y="6392670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15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1131377" y="2063344"/>
            <a:ext cx="10655084" cy="232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cs typeface="Times New Roman" pitchFamily="18" charset="0"/>
              </a:rPr>
              <a:t>CENBG is involved for many years in neutrino physics and double beta decay experiments 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sz="2200" dirty="0"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sz="2200" dirty="0"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cs typeface="Times New Roman" pitchFamily="18" charset="0"/>
              </a:rPr>
              <a:t>Using </a:t>
            </a:r>
            <a:r>
              <a:rPr lang="en-US" sz="2200" dirty="0" err="1">
                <a:cs typeface="Times New Roman" pitchFamily="18" charset="0"/>
              </a:rPr>
              <a:t>UVfsLA</a:t>
            </a:r>
            <a:r>
              <a:rPr lang="en-US" sz="2200" dirty="0">
                <a:cs typeface="Times New Roman" pitchFamily="18" charset="0"/>
              </a:rPr>
              <a:t>-ICPMS analytical methodology measurements for quantitative ultra-low background measurements and U/Th mapping of materials used in rare event experiments</a:t>
            </a:r>
          </a:p>
        </p:txBody>
      </p:sp>
      <p:grpSp>
        <p:nvGrpSpPr>
          <p:cNvPr id="12" name="Grouper 12">
            <a:extLst>
              <a:ext uri="{FF2B5EF4-FFF2-40B4-BE49-F238E27FC236}">
                <a16:creationId xmlns:a16="http://schemas.microsoft.com/office/drawing/2014/main" id="{B27AD02C-7F18-4746-916B-4819910AC4ED}"/>
              </a:ext>
            </a:extLst>
          </p:cNvPr>
          <p:cNvGrpSpPr/>
          <p:nvPr/>
        </p:nvGrpSpPr>
        <p:grpSpPr>
          <a:xfrm>
            <a:off x="162732" y="571855"/>
            <a:ext cx="11732217" cy="155126"/>
            <a:chOff x="304800" y="675809"/>
            <a:chExt cx="8526994" cy="108000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D76A9696-3987-7C42-B070-D3917DC86A71}"/>
                </a:ext>
              </a:extLst>
            </p:cNvPr>
            <p:cNvSpPr/>
            <p:nvPr/>
          </p:nvSpPr>
          <p:spPr>
            <a:xfrm>
              <a:off x="8723794" y="675809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FD767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66700">
                <a:srgbClr val="FFFAAA"/>
              </a:glow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A2032547-C371-0A40-AD4C-509200654850}"/>
                </a:ext>
              </a:extLst>
            </p:cNvPr>
            <p:cNvCxnSpPr/>
            <p:nvPr/>
          </p:nvCxnSpPr>
          <p:spPr>
            <a:xfrm>
              <a:off x="304800" y="736729"/>
              <a:ext cx="8482012" cy="0"/>
            </a:xfrm>
            <a:prstGeom prst="line">
              <a:avLst/>
            </a:prstGeom>
            <a:ln>
              <a:solidFill>
                <a:srgbClr val="FFE47B">
                  <a:alpha val="42000"/>
                </a:srgbClr>
              </a:solidFill>
              <a:headEnd type="none"/>
              <a:tailEnd type="none" w="lg" len="lg"/>
            </a:ln>
            <a:effectLst>
              <a:glow rad="88900">
                <a:srgbClr val="FFE47B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9289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362" t="2044" r="6788" b="6051"/>
          <a:stretch/>
        </p:blipFill>
        <p:spPr>
          <a:xfrm>
            <a:off x="6892178" y="3800984"/>
            <a:ext cx="2370044" cy="2378449"/>
          </a:xfrm>
          <a:prstGeom prst="rect">
            <a:avLst/>
          </a:prstGeom>
        </p:spPr>
      </p:pic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62731" y="183111"/>
            <a:ext cx="12029267" cy="77787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cs typeface="Arial" charset="0"/>
              </a:rPr>
              <a:t>Material purity assessment for rare events experiments : </a:t>
            </a:r>
            <a:br>
              <a:rPr lang="en-US" sz="3600" b="1" dirty="0">
                <a:solidFill>
                  <a:srgbClr val="7030A0"/>
                </a:solidFill>
                <a:cs typeface="Arial" charset="0"/>
              </a:rPr>
            </a:br>
            <a:r>
              <a:rPr lang="fr-FR" sz="3600" b="1" dirty="0">
                <a:solidFill>
                  <a:srgbClr val="7030A0"/>
                </a:solidFill>
                <a:cs typeface="Arial" charset="0"/>
              </a:rPr>
              <a:t>µ-coaxial </a:t>
            </a:r>
            <a:r>
              <a:rPr lang="fr-FR" sz="3600" b="1" dirty="0" err="1">
                <a:solidFill>
                  <a:srgbClr val="7030A0"/>
                </a:solidFill>
                <a:cs typeface="Arial" charset="0"/>
              </a:rPr>
              <a:t>cable</a:t>
            </a:r>
            <a:endParaRPr lang="fr-FR" sz="3600" b="1" dirty="0">
              <a:solidFill>
                <a:srgbClr val="7030A0"/>
              </a:solidFill>
              <a:cs typeface="Arial" charset="0"/>
            </a:endParaRPr>
          </a:p>
        </p:txBody>
      </p: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077200" y="6520260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16</a:t>
            </a:fld>
            <a:endParaRPr lang="fr-FR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588576" y="1605589"/>
            <a:ext cx="4587499" cy="2985433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+mj-lt"/>
                <a:cs typeface="Times New Roman" panose="02020603050405020304" pitchFamily="18" charset="0"/>
              </a:rPr>
              <a:t>LASER Operating Conditions for IMAGING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fr-FR" sz="2000" dirty="0"/>
              <a:t>=257 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/>
              <a:t>Pulse duration : 360 </a:t>
            </a:r>
            <a:r>
              <a:rPr lang="fr-FR" sz="2000" dirty="0" err="1"/>
              <a:t>fs</a:t>
            </a:r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 err="1"/>
              <a:t>Energy</a:t>
            </a:r>
            <a:r>
              <a:rPr lang="fr-FR" sz="2000" dirty="0"/>
              <a:t> per pulse: 5 µJ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 err="1"/>
              <a:t>Repetition</a:t>
            </a:r>
            <a:r>
              <a:rPr lang="fr-FR" sz="2000" dirty="0"/>
              <a:t> rate: 50 Hz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/>
              <a:t>Spot size: 8 µm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/>
              <a:t>Speed of the scan: 10 µm/s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/>
              <a:t>Distance </a:t>
            </a:r>
            <a:r>
              <a:rPr lang="fr-FR" sz="2000" dirty="0" err="1"/>
              <a:t>between</a:t>
            </a:r>
            <a:r>
              <a:rPr lang="fr-FR" sz="2000" dirty="0"/>
              <a:t> 2 </a:t>
            </a:r>
            <a:r>
              <a:rPr lang="fr-FR" sz="2000" dirty="0" err="1"/>
              <a:t>lines</a:t>
            </a:r>
            <a:r>
              <a:rPr lang="fr-FR" sz="2000" dirty="0"/>
              <a:t>: 5 µm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288" y="4665529"/>
            <a:ext cx="3662588" cy="2059894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flipV="1">
            <a:off x="9336360" y="4068962"/>
            <a:ext cx="0" cy="1961377"/>
          </a:xfrm>
          <a:prstGeom prst="straightConnector1">
            <a:avLst/>
          </a:prstGeom>
          <a:ln w="31750">
            <a:solidFill>
              <a:srgbClr val="008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9392240" y="4749257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8000"/>
                </a:solidFill>
              </a:rPr>
              <a:t>D~400 µm</a:t>
            </a:r>
          </a:p>
        </p:txBody>
      </p:sp>
      <p:grpSp>
        <p:nvGrpSpPr>
          <p:cNvPr id="19" name="Grouper 9"/>
          <p:cNvGrpSpPr>
            <a:grpSpLocks/>
          </p:cNvGrpSpPr>
          <p:nvPr/>
        </p:nvGrpSpPr>
        <p:grpSpPr>
          <a:xfrm>
            <a:off x="7130155" y="1738270"/>
            <a:ext cx="2079000" cy="1971000"/>
            <a:chOff x="6710136" y="2478566"/>
            <a:chExt cx="2232000" cy="2232000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2245" y1="55530" x2="42245" y2="55530"/>
                          <a14:foregroundMark x1="42245" y1="55530" x2="42245" y2="55530"/>
                          <a14:foregroundMark x1="45714" y1="26728" x2="45714" y2="26728"/>
                          <a14:foregroundMark x1="34694" y1="31567" x2="34694" y2="31567"/>
                          <a14:foregroundMark x1="40000" y1="28341" x2="40000" y2="28341"/>
                          <a14:foregroundMark x1="41224" y1="27880" x2="41224" y2="27880"/>
                          <a14:foregroundMark x1="30816" y1="35945" x2="30816" y2="35945"/>
                          <a14:foregroundMark x1="27143" y1="40783" x2="27143" y2="40783"/>
                          <a14:foregroundMark x1="24898" y1="46774" x2="24898" y2="46774"/>
                          <a14:foregroundMark x1="22857" y1="46083" x2="22857" y2="46083"/>
                          <a14:foregroundMark x1="23878" y1="52995" x2="23878" y2="52995"/>
                          <a14:foregroundMark x1="25510" y1="65668" x2="25510" y2="65668"/>
                          <a14:foregroundMark x1="25102" y1="64286" x2="25102" y2="64286"/>
                          <a14:foregroundMark x1="25510" y1="64055" x2="25510" y2="64055"/>
                          <a14:foregroundMark x1="25510" y1="64055" x2="25510" y2="64055"/>
                          <a14:foregroundMark x1="28776" y1="70968" x2="28776" y2="70968"/>
                          <a14:foregroundMark x1="31633" y1="76037" x2="31633" y2="76037"/>
                          <a14:foregroundMark x1="31020" y1="74885" x2="31020" y2="74885"/>
                          <a14:foregroundMark x1="41429" y1="82028" x2="41429" y2="82028"/>
                          <a14:foregroundMark x1="39388" y1="84793" x2="39388" y2="84793"/>
                          <a14:foregroundMark x1="62857" y1="31567" x2="62857" y2="31567"/>
                          <a14:foregroundMark x1="67347" y1="35714" x2="67347" y2="35714"/>
                          <a14:foregroundMark x1="70408" y1="39631" x2="70408" y2="39631"/>
                          <a14:foregroundMark x1="71224" y1="40783" x2="71224" y2="40783"/>
                          <a14:foregroundMark x1="46939" y1="26728" x2="46939" y2="26728"/>
                          <a14:foregroundMark x1="72857" y1="46774" x2="72857" y2="46774"/>
                          <a14:foregroundMark x1="73469" y1="59447" x2="73469" y2="59447"/>
                          <a14:foregroundMark x1="72653" y1="65668" x2="72653" y2="65668"/>
                          <a14:foregroundMark x1="66939" y1="74654" x2="66939" y2="74654"/>
                          <a14:foregroundMark x1="66122" y1="75806" x2="66122" y2="75806"/>
                          <a14:foregroundMark x1="72857" y1="64055" x2="72857" y2="64055"/>
                          <a14:backgroundMark x1="38980" y1="16820" x2="38980" y2="16820"/>
                          <a14:backgroundMark x1="60000" y1="48618" x2="60000" y2="48618"/>
                          <a14:backgroundMark x1="63061" y1="44700" x2="63061" y2="44700"/>
                          <a14:backgroundMark x1="65306" y1="42627" x2="65306" y2="42627"/>
                          <a14:backgroundMark x1="66531" y1="40783" x2="66531" y2="40783"/>
                          <a14:backgroundMark x1="50408" y1="37097" x2="50408" y2="37097"/>
                          <a14:backgroundMark x1="55306" y1="54147" x2="55306" y2="54147"/>
                          <a14:backgroundMark x1="45918" y1="23041" x2="45918" y2="23041"/>
                          <a14:backgroundMark x1="46531" y1="23502" x2="46531" y2="23502"/>
                          <a14:backgroundMark x1="35102" y1="29724" x2="35102" y2="29724"/>
                          <a14:backgroundMark x1="40408" y1="26959" x2="40408" y2="26959"/>
                          <a14:backgroundMark x1="41224" y1="29954" x2="41224" y2="29954"/>
                          <a14:backgroundMark x1="70000" y1="38710" x2="70000" y2="38710"/>
                          <a14:backgroundMark x1="74082" y1="45392" x2="74082" y2="45392"/>
                          <a14:backgroundMark x1="75510" y1="52074" x2="75510" y2="52074"/>
                          <a14:backgroundMark x1="75510" y1="58756" x2="75510" y2="58756"/>
                          <a14:backgroundMark x1="71633" y1="70968" x2="71633" y2="70968"/>
                          <a14:backgroundMark x1="74082" y1="64977" x2="74082" y2="64977"/>
                          <a14:backgroundMark x1="63061" y1="80415" x2="63061" y2="80415"/>
                          <a14:backgroundMark x1="67755" y1="76267" x2="67755" y2="76267"/>
                          <a14:backgroundMark x1="56939" y1="80415" x2="56939" y2="80415"/>
                          <a14:backgroundMark x1="51837" y1="82028" x2="51837" y2="82028"/>
                          <a14:backgroundMark x1="46327" y1="82028" x2="46327" y2="82028"/>
                          <a14:backgroundMark x1="41020" y1="80645" x2="41020" y2="80645"/>
                          <a14:backgroundMark x1="36327" y1="77880" x2="36327" y2="77880"/>
                          <a14:backgroundMark x1="32041" y1="74194" x2="32041" y2="74194"/>
                          <a14:backgroundMark x1="26531" y1="71429" x2="26531" y2="71429"/>
                          <a14:backgroundMark x1="23878" y1="64747" x2="23878" y2="64747"/>
                          <a14:backgroundMark x1="22245" y1="58525" x2="22245" y2="58525"/>
                          <a14:backgroundMark x1="22449" y1="51613" x2="22449" y2="51613"/>
                          <a14:backgroundMark x1="23673" y1="45392" x2="23673" y2="45392"/>
                          <a14:backgroundMark x1="26327" y1="39171" x2="26327" y2="39171"/>
                          <a14:backgroundMark x1="30408" y1="33641" x2="30408" y2="33641"/>
                          <a14:backgroundMark x1="28776" y1="40783" x2="28776" y2="40783"/>
                          <a14:backgroundMark x1="26531" y1="46544" x2="26531" y2="46544"/>
                          <a14:backgroundMark x1="25306" y1="52074" x2="25306" y2="52074"/>
                          <a14:backgroundMark x1="26531" y1="64055" x2="26531" y2="64055"/>
                          <a14:backgroundMark x1="24898" y1="62212" x2="24898" y2="62212"/>
                          <a14:backgroundMark x1="30408" y1="76267" x2="30408" y2="76267"/>
                          <a14:backgroundMark x1="28776" y1="73502" x2="28776" y2="73502"/>
                          <a14:backgroundMark x1="40000" y1="83410" x2="40000" y2="83410"/>
                          <a14:backgroundMark x1="63061" y1="29724" x2="63061" y2="29724"/>
                          <a14:backgroundMark x1="61837" y1="32719" x2="61837" y2="32719"/>
                          <a14:backgroundMark x1="65918" y1="36175" x2="65918" y2="36175"/>
                          <a14:backgroundMark x1="67551" y1="33871" x2="67551" y2="33871"/>
                          <a14:backgroundMark x1="71633" y1="39171" x2="71633" y2="39171"/>
                          <a14:backgroundMark x1="69184" y1="40783" x2="69184" y2="40783"/>
                          <a14:backgroundMark x1="52245" y1="25346" x2="52245" y2="25346"/>
                          <a14:backgroundMark x1="46327" y1="28571" x2="46327" y2="28571"/>
                          <a14:backgroundMark x1="57959" y1="26959" x2="57959" y2="26959"/>
                          <a14:backgroundMark x1="71429" y1="46774" x2="71429" y2="46774"/>
                          <a14:backgroundMark x1="72857" y1="58065" x2="72857" y2="58065"/>
                          <a14:backgroundMark x1="71633" y1="64055" x2="71633" y2="64055"/>
                          <a14:backgroundMark x1="68980" y1="73272" x2="68980" y2="73272"/>
                          <a14:backgroundMark x1="66122" y1="74194" x2="66122" y2="74194"/>
                          <a14:backgroundMark x1="74490" y1="61521" x2="74490" y2="61521"/>
                        </a14:backgroundRemoval>
                      </a14:imgEffect>
                    </a14:imgLayer>
                  </a14:imgProps>
                </a:ext>
              </a:extLst>
            </a:blip>
            <a:srcRect l="20273" t="23275" r="21241" b="11743"/>
            <a:stretch/>
          </p:blipFill>
          <p:spPr>
            <a:xfrm>
              <a:off x="6932323" y="2709120"/>
              <a:ext cx="1819791" cy="1790809"/>
            </a:xfrm>
            <a:prstGeom prst="rect">
              <a:avLst/>
            </a:prstGeom>
          </p:spPr>
        </p:pic>
        <p:sp>
          <p:nvSpPr>
            <p:cNvPr id="23" name="Ellipse 22"/>
            <p:cNvSpPr>
              <a:spLocks noChangeAspect="1"/>
            </p:cNvSpPr>
            <p:nvPr/>
          </p:nvSpPr>
          <p:spPr>
            <a:xfrm>
              <a:off x="6710136" y="2478566"/>
              <a:ext cx="2232000" cy="2232000"/>
            </a:xfrm>
            <a:prstGeom prst="ellipse">
              <a:avLst/>
            </a:prstGeom>
            <a:noFill/>
            <a:ln>
              <a:solidFill>
                <a:srgbClr val="00F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/>
            <p:cNvSpPr>
              <a:spLocks noChangeAspect="1"/>
            </p:cNvSpPr>
            <p:nvPr/>
          </p:nvSpPr>
          <p:spPr>
            <a:xfrm>
              <a:off x="7615338" y="3383768"/>
              <a:ext cx="432000" cy="4320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er 12">
            <a:extLst>
              <a:ext uri="{FF2B5EF4-FFF2-40B4-BE49-F238E27FC236}">
                <a16:creationId xmlns:a16="http://schemas.microsoft.com/office/drawing/2014/main" id="{6F1C5EE9-57DF-214C-B1ED-C4A629F174EF}"/>
              </a:ext>
            </a:extLst>
          </p:cNvPr>
          <p:cNvGrpSpPr/>
          <p:nvPr/>
        </p:nvGrpSpPr>
        <p:grpSpPr>
          <a:xfrm>
            <a:off x="162731" y="1075021"/>
            <a:ext cx="11732217" cy="155126"/>
            <a:chOff x="304800" y="675809"/>
            <a:chExt cx="8526994" cy="10800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173896ED-60C5-0E46-A5A8-E0F8CB77F900}"/>
                </a:ext>
              </a:extLst>
            </p:cNvPr>
            <p:cNvSpPr/>
            <p:nvPr/>
          </p:nvSpPr>
          <p:spPr>
            <a:xfrm>
              <a:off x="8723794" y="675809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FD767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66700">
                <a:srgbClr val="FFFAAA"/>
              </a:glow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BF8AC81D-088C-BB48-84C4-AF51FA710F19}"/>
                </a:ext>
              </a:extLst>
            </p:cNvPr>
            <p:cNvCxnSpPr/>
            <p:nvPr/>
          </p:nvCxnSpPr>
          <p:spPr>
            <a:xfrm>
              <a:off x="304800" y="736729"/>
              <a:ext cx="8482012" cy="0"/>
            </a:xfrm>
            <a:prstGeom prst="line">
              <a:avLst/>
            </a:prstGeom>
            <a:ln>
              <a:solidFill>
                <a:srgbClr val="FFE47B">
                  <a:alpha val="42000"/>
                </a:srgbClr>
              </a:solidFill>
              <a:headEnd type="none"/>
              <a:tailEnd type="none" w="lg" len="lg"/>
            </a:ln>
            <a:effectLst>
              <a:glow rad="88900">
                <a:srgbClr val="FFE47B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5278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282792" y="64958"/>
            <a:ext cx="10387431" cy="777875"/>
          </a:xfrm>
        </p:spPr>
        <p:txBody>
          <a:bodyPr>
            <a:normAutofit/>
          </a:bodyPr>
          <a:lstStyle/>
          <a:p>
            <a:r>
              <a:rPr lang="en-CA" sz="3600" b="1" kern="0" dirty="0">
                <a:solidFill>
                  <a:srgbClr val="7030A0"/>
                </a:solidFill>
                <a:cs typeface="Arial" charset="0"/>
              </a:rPr>
              <a:t>2D-FsLA-ICPMS mapping of </a:t>
            </a:r>
            <a:r>
              <a:rPr lang="en-CA" sz="3600" b="1" dirty="0">
                <a:solidFill>
                  <a:srgbClr val="7030A0"/>
                </a:solidFill>
                <a:cs typeface="Arial" charset="0"/>
              </a:rPr>
              <a:t>µ-coaxial cable</a:t>
            </a:r>
          </a:p>
        </p:txBody>
      </p: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077200" y="6520260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en-CA" smtClean="0">
                <a:solidFill>
                  <a:srgbClr val="000000"/>
                </a:solidFill>
                <a:cs typeface="Arial" charset="0"/>
              </a:rPr>
              <a:pPr/>
              <a:t>17</a:t>
            </a:fld>
            <a:endParaRPr lang="en-CA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427613-CF48-C242-BD2F-1670D785F7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179" y="3891764"/>
            <a:ext cx="2773680" cy="247497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47F1CEF-8532-EF45-94A3-24609B7BB3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179" y="1261863"/>
            <a:ext cx="2773680" cy="247497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363754" y="1344611"/>
            <a:ext cx="556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baseline="30000">
                <a:solidFill>
                  <a:schemeClr val="bg1"/>
                </a:solidFill>
              </a:rPr>
              <a:t>13</a:t>
            </a:r>
            <a:r>
              <a:rPr lang="en-CA" sz="24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402648" y="3965406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baseline="30000" dirty="0">
                <a:solidFill>
                  <a:schemeClr val="bg1"/>
                </a:solidFill>
              </a:rPr>
              <a:t>65</a:t>
            </a:r>
            <a:r>
              <a:rPr lang="en-CA" sz="2400" b="1" dirty="0">
                <a:solidFill>
                  <a:schemeClr val="bg1"/>
                </a:solidFill>
              </a:rPr>
              <a:t>Cu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76B5CBE-F904-0249-9BBD-E8FF1988C1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842" y="3011381"/>
            <a:ext cx="4174039" cy="3718357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281843" y="4146543"/>
            <a:ext cx="792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baseline="30000" dirty="0">
                <a:solidFill>
                  <a:schemeClr val="bg1"/>
                </a:solidFill>
              </a:rPr>
              <a:t>238</a:t>
            </a:r>
            <a:r>
              <a:rPr lang="en-CA" sz="2400" b="1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64949" y="1111499"/>
            <a:ext cx="66410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CA" sz="2000" dirty="0"/>
              <a:t>Cu contamination in some of the copper wires.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CA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CA" sz="2000" dirty="0"/>
              <a:t>Complementarity with conventional ICPMS 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CA" sz="2000" dirty="0" err="1">
                <a:solidFill>
                  <a:srgbClr val="FF0000"/>
                </a:solidFill>
              </a:rPr>
              <a:t>fsLA</a:t>
            </a:r>
            <a:r>
              <a:rPr lang="en-CA" sz="2000" dirty="0"/>
              <a:t> HR-ICPMS is able to locate contamination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CA" sz="2000" dirty="0"/>
              <a:t>Quantitative analysis (with fit for purposes standards)</a:t>
            </a:r>
          </a:p>
        </p:txBody>
      </p:sp>
      <p:grpSp>
        <p:nvGrpSpPr>
          <p:cNvPr id="14" name="Grouper 12">
            <a:extLst>
              <a:ext uri="{FF2B5EF4-FFF2-40B4-BE49-F238E27FC236}">
                <a16:creationId xmlns:a16="http://schemas.microsoft.com/office/drawing/2014/main" id="{944119B5-0F5D-FA43-B815-AFA8B63B4AD3}"/>
              </a:ext>
            </a:extLst>
          </p:cNvPr>
          <p:cNvGrpSpPr/>
          <p:nvPr/>
        </p:nvGrpSpPr>
        <p:grpSpPr>
          <a:xfrm>
            <a:off x="162732" y="688090"/>
            <a:ext cx="11732217" cy="155126"/>
            <a:chOff x="304800" y="675809"/>
            <a:chExt cx="8526994" cy="108000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33FA90C1-5D4F-E845-80E8-1DB53C20C973}"/>
                </a:ext>
              </a:extLst>
            </p:cNvPr>
            <p:cNvSpPr/>
            <p:nvPr/>
          </p:nvSpPr>
          <p:spPr>
            <a:xfrm>
              <a:off x="8723794" y="675809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FD767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66700">
                <a:srgbClr val="FFFAAA"/>
              </a:glow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F4147DD3-5D40-B646-AC88-B1AB6EC57A68}"/>
                </a:ext>
              </a:extLst>
            </p:cNvPr>
            <p:cNvCxnSpPr/>
            <p:nvPr/>
          </p:nvCxnSpPr>
          <p:spPr>
            <a:xfrm>
              <a:off x="304800" y="736729"/>
              <a:ext cx="8482012" cy="0"/>
            </a:xfrm>
            <a:prstGeom prst="line">
              <a:avLst/>
            </a:prstGeom>
            <a:ln>
              <a:solidFill>
                <a:srgbClr val="FFE47B">
                  <a:alpha val="42000"/>
                </a:srgbClr>
              </a:solidFill>
              <a:headEnd type="none"/>
              <a:tailEnd type="none" w="lg" len="lg"/>
            </a:ln>
            <a:effectLst>
              <a:glow rad="88900">
                <a:srgbClr val="FFE47B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3059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>
            <a:extLst>
              <a:ext uri="{FF2B5EF4-FFF2-40B4-BE49-F238E27FC236}">
                <a16:creationId xmlns:a16="http://schemas.microsoft.com/office/drawing/2014/main" id="{484913F7-53FA-1F48-BFB5-15AF95F1E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905" y="3683594"/>
            <a:ext cx="8407831" cy="134910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5083" y="5386578"/>
            <a:ext cx="8387653" cy="1242066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453264" y="3690161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>
                <a:solidFill>
                  <a:srgbClr val="FF0000"/>
                </a:solidFill>
              </a:rPr>
              <a:t>232</a:t>
            </a:r>
            <a:r>
              <a:rPr lang="en-US" b="1">
                <a:solidFill>
                  <a:srgbClr val="FF0000"/>
                </a:solidFill>
              </a:rPr>
              <a:t>Th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500983" y="5461880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/>
              <a:t>13</a:t>
            </a:r>
            <a:r>
              <a:rPr lang="en-US"/>
              <a:t>C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099" y="3622903"/>
            <a:ext cx="3049104" cy="1549341"/>
          </a:xfrm>
          <a:prstGeom prst="rect">
            <a:avLst/>
          </a:prstGeom>
        </p:spPr>
      </p:pic>
      <p:cxnSp>
        <p:nvCxnSpPr>
          <p:cNvPr id="18" name="Connecteur droit avec flèche 17"/>
          <p:cNvCxnSpPr/>
          <p:nvPr/>
        </p:nvCxnSpPr>
        <p:spPr>
          <a:xfrm>
            <a:off x="9934356" y="-618136"/>
            <a:ext cx="347870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9822775" y="-561716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80µm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78901" y="3921209"/>
            <a:ext cx="675861" cy="1382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onnecteur en arc 24"/>
          <p:cNvCxnSpPr>
            <a:stCxn id="21" idx="3"/>
            <a:endCxn id="16" idx="1"/>
          </p:cNvCxnSpPr>
          <p:nvPr/>
        </p:nvCxnSpPr>
        <p:spPr>
          <a:xfrm>
            <a:off x="6454762" y="3990351"/>
            <a:ext cx="1461337" cy="407223"/>
          </a:xfrm>
          <a:prstGeom prst="curved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re 1"/>
          <p:cNvSpPr txBox="1">
            <a:spLocks/>
          </p:cNvSpPr>
          <p:nvPr/>
        </p:nvSpPr>
        <p:spPr>
          <a:xfrm>
            <a:off x="1631505" y="44451"/>
            <a:ext cx="8928992" cy="7778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 kern="0" dirty="0">
                <a:solidFill>
                  <a:srgbClr val="7030A0"/>
                </a:solidFill>
                <a:cs typeface="Arial" charset="0"/>
              </a:rPr>
              <a:t>2D-FsLA-ICPMS mapping of the acrylic sample 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4C792003-7A4F-354C-8546-615A7A2FA7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12" r="6916" b="16413"/>
          <a:stretch/>
        </p:blipFill>
        <p:spPr>
          <a:xfrm>
            <a:off x="224317" y="2820057"/>
            <a:ext cx="2989318" cy="2933705"/>
          </a:xfrm>
          <a:prstGeom prst="rect">
            <a:avLst/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0236B05C-29F8-F64D-B47A-299EC993CD9A}"/>
              </a:ext>
            </a:extLst>
          </p:cNvPr>
          <p:cNvCxnSpPr/>
          <p:nvPr/>
        </p:nvCxnSpPr>
        <p:spPr>
          <a:xfrm>
            <a:off x="953564" y="4397574"/>
            <a:ext cx="1512168" cy="0"/>
          </a:xfrm>
          <a:prstGeom prst="straightConnector1">
            <a:avLst/>
          </a:prstGeom>
          <a:ln w="25400">
            <a:solidFill>
              <a:schemeClr val="bg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9FE3CDF3-61CC-B447-A438-44E8C114EE84}"/>
              </a:ext>
            </a:extLst>
          </p:cNvPr>
          <p:cNvSpPr txBox="1"/>
          <p:nvPr/>
        </p:nvSpPr>
        <p:spPr>
          <a:xfrm>
            <a:off x="1264655" y="4363315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25 mm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0C973F33-6EFE-3F48-938B-7A12AFF6E2BD}"/>
              </a:ext>
            </a:extLst>
          </p:cNvPr>
          <p:cNvCxnSpPr/>
          <p:nvPr/>
        </p:nvCxnSpPr>
        <p:spPr>
          <a:xfrm flipV="1">
            <a:off x="2574547" y="2766762"/>
            <a:ext cx="0" cy="1446095"/>
          </a:xfrm>
          <a:prstGeom prst="straightConnector1">
            <a:avLst/>
          </a:prstGeom>
          <a:ln w="25400">
            <a:solidFill>
              <a:schemeClr val="bg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CA71E866-2706-8C45-8129-9630BABBA2E9}"/>
              </a:ext>
            </a:extLst>
          </p:cNvPr>
          <p:cNvSpPr txBox="1"/>
          <p:nvPr/>
        </p:nvSpPr>
        <p:spPr>
          <a:xfrm rot="15985934">
            <a:off x="2275370" y="3280920"/>
            <a:ext cx="88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25 mm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1B60991-8246-5D46-BFDD-45D272CD2A09}"/>
              </a:ext>
            </a:extLst>
          </p:cNvPr>
          <p:cNvSpPr txBox="1"/>
          <p:nvPr/>
        </p:nvSpPr>
        <p:spPr>
          <a:xfrm>
            <a:off x="378372" y="1742839"/>
            <a:ext cx="2681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Acrylic sample (C</a:t>
            </a:r>
            <a:r>
              <a:rPr lang="en-US" sz="3200" b="1" baseline="-25000" dirty="0"/>
              <a:t>5</a:t>
            </a:r>
            <a:r>
              <a:rPr lang="en-US" sz="3200" b="1" dirty="0"/>
              <a:t>O</a:t>
            </a:r>
            <a:r>
              <a:rPr lang="en-US" sz="3200" b="1" baseline="-25000" dirty="0"/>
              <a:t>2</a:t>
            </a:r>
            <a:r>
              <a:rPr lang="en-US" sz="3200" b="1" dirty="0"/>
              <a:t>H</a:t>
            </a:r>
            <a:r>
              <a:rPr lang="en-US" sz="3200" b="1" baseline="-25000" dirty="0"/>
              <a:t>8</a:t>
            </a:r>
            <a:r>
              <a:rPr lang="en-US" sz="3200" b="1" dirty="0"/>
              <a:t>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5FC6CAB-C941-D34B-8C52-5F65C8585A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983" y="1862372"/>
            <a:ext cx="8407831" cy="134910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1423" y="1748089"/>
            <a:ext cx="3049104" cy="1549545"/>
          </a:xfrm>
          <a:prstGeom prst="rect">
            <a:avLst/>
          </a:prstGeom>
        </p:spPr>
      </p:pic>
      <p:cxnSp>
        <p:nvCxnSpPr>
          <p:cNvPr id="23" name="Connecteur en arc 22"/>
          <p:cNvCxnSpPr>
            <a:stCxn id="20" idx="3"/>
            <a:endCxn id="15" idx="1"/>
          </p:cNvCxnSpPr>
          <p:nvPr/>
        </p:nvCxnSpPr>
        <p:spPr>
          <a:xfrm>
            <a:off x="6429938" y="2167136"/>
            <a:ext cx="1461485" cy="355726"/>
          </a:xfrm>
          <a:prstGeom prst="curved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754077" y="2097994"/>
            <a:ext cx="675861" cy="1382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3500983" y="1844769"/>
            <a:ext cx="609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>
                <a:solidFill>
                  <a:srgbClr val="00B0F0"/>
                </a:solidFill>
              </a:rPr>
              <a:t>238</a:t>
            </a:r>
            <a:r>
              <a:rPr lang="en-US" sz="2000" b="1">
                <a:solidFill>
                  <a:srgbClr val="00B0F0"/>
                </a:solidFill>
              </a:rPr>
              <a:t>U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A16B7294-8E52-8649-8652-C4C35D37033D}"/>
              </a:ext>
            </a:extLst>
          </p:cNvPr>
          <p:cNvCxnSpPr>
            <a:cxnSpLocks/>
          </p:cNvCxnSpPr>
          <p:nvPr/>
        </p:nvCxnSpPr>
        <p:spPr>
          <a:xfrm>
            <a:off x="9157447" y="1653988"/>
            <a:ext cx="544606" cy="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4F7468C9-AE54-8141-9660-D648C1DD71B7}"/>
              </a:ext>
            </a:extLst>
          </p:cNvPr>
          <p:cNvSpPr txBox="1"/>
          <p:nvPr/>
        </p:nvSpPr>
        <p:spPr>
          <a:xfrm>
            <a:off x="9049357" y="1287328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80 µm</a:t>
            </a:r>
          </a:p>
        </p:txBody>
      </p:sp>
      <p:grpSp>
        <p:nvGrpSpPr>
          <p:cNvPr id="50" name="Grouper 12">
            <a:extLst>
              <a:ext uri="{FF2B5EF4-FFF2-40B4-BE49-F238E27FC236}">
                <a16:creationId xmlns:a16="http://schemas.microsoft.com/office/drawing/2014/main" id="{BBD0149A-732E-0A4B-B24C-65EAB1EAFD9E}"/>
              </a:ext>
            </a:extLst>
          </p:cNvPr>
          <p:cNvGrpSpPr/>
          <p:nvPr/>
        </p:nvGrpSpPr>
        <p:grpSpPr>
          <a:xfrm>
            <a:off x="162732" y="641596"/>
            <a:ext cx="11732217" cy="155126"/>
            <a:chOff x="304800" y="675809"/>
            <a:chExt cx="8526994" cy="108000"/>
          </a:xfrm>
        </p:grpSpPr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8ED8E977-4552-9947-830A-862B73B9F738}"/>
                </a:ext>
              </a:extLst>
            </p:cNvPr>
            <p:cNvSpPr/>
            <p:nvPr/>
          </p:nvSpPr>
          <p:spPr>
            <a:xfrm>
              <a:off x="8723794" y="675809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FD767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66700">
                <a:srgbClr val="FFFAAA"/>
              </a:glow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FB1CD855-ED54-3F43-9F69-942BF21D32BC}"/>
                </a:ext>
              </a:extLst>
            </p:cNvPr>
            <p:cNvCxnSpPr/>
            <p:nvPr/>
          </p:nvCxnSpPr>
          <p:spPr>
            <a:xfrm>
              <a:off x="304800" y="736729"/>
              <a:ext cx="8482012" cy="0"/>
            </a:xfrm>
            <a:prstGeom prst="line">
              <a:avLst/>
            </a:prstGeom>
            <a:ln>
              <a:solidFill>
                <a:srgbClr val="FFE47B">
                  <a:alpha val="42000"/>
                </a:srgbClr>
              </a:solidFill>
              <a:headEnd type="none"/>
              <a:tailEnd type="none" w="lg" len="lg"/>
            </a:ln>
            <a:effectLst>
              <a:glow rad="88900">
                <a:srgbClr val="FFE47B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C8E7D395-3D6B-E64F-A8AA-C31DA4DB4C63}"/>
              </a:ext>
            </a:extLst>
          </p:cNvPr>
          <p:cNvSpPr txBox="1"/>
          <p:nvPr/>
        </p:nvSpPr>
        <p:spPr>
          <a:xfrm rot="16200000">
            <a:off x="11291002" y="2299193"/>
            <a:ext cx="1030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Counts</a:t>
            </a:r>
            <a:r>
              <a:rPr lang="fr-FR" b="1" dirty="0">
                <a:solidFill>
                  <a:schemeClr val="bg1"/>
                </a:solidFill>
              </a:rPr>
              <a:t>/s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A87A3C8F-F48F-304B-BAAC-EB0D251DD971}"/>
              </a:ext>
            </a:extLst>
          </p:cNvPr>
          <p:cNvSpPr txBox="1"/>
          <p:nvPr/>
        </p:nvSpPr>
        <p:spPr>
          <a:xfrm rot="16200000">
            <a:off x="11294540" y="4205966"/>
            <a:ext cx="1030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Counts</a:t>
            </a:r>
            <a:r>
              <a:rPr lang="fr-FR" b="1" dirty="0">
                <a:solidFill>
                  <a:schemeClr val="bg1"/>
                </a:solidFill>
              </a:rPr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12648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965197" y="-62073"/>
            <a:ext cx="9830393" cy="7778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b="1" dirty="0" err="1">
                <a:solidFill>
                  <a:srgbClr val="7030A0"/>
                </a:solidFill>
                <a:latin typeface="+mn-lt"/>
                <a:cs typeface="Arial" charset="0"/>
              </a:rPr>
              <a:t>FsLA</a:t>
            </a:r>
            <a:r>
              <a:rPr lang="fr-FR" sz="3600" b="1" dirty="0">
                <a:solidFill>
                  <a:srgbClr val="7030A0"/>
                </a:solidFill>
                <a:latin typeface="+mn-lt"/>
                <a:cs typeface="Arial" charset="0"/>
              </a:rPr>
              <a:t>-ICPMS</a:t>
            </a:r>
            <a:r>
              <a:rPr lang="fr-FR" sz="3600" b="1" dirty="0">
                <a:solidFill>
                  <a:srgbClr val="7030A0"/>
                </a:solidFill>
                <a:cs typeface="Arial" charset="0"/>
              </a:rPr>
              <a:t> for </a:t>
            </a:r>
            <a:r>
              <a:rPr lang="fr-FR" sz="3600" b="1" dirty="0">
                <a:solidFill>
                  <a:srgbClr val="7030A0"/>
                </a:solidFill>
                <a:latin typeface="+mn-lt"/>
                <a:cs typeface="Arial" charset="0"/>
              </a:rPr>
              <a:t>FAST</a:t>
            </a:r>
            <a:r>
              <a:rPr lang="fr-FR" sz="3600" b="1" dirty="0">
                <a:solidFill>
                  <a:srgbClr val="7030A0"/>
                </a:solidFill>
                <a:cs typeface="Arial" charset="0"/>
              </a:rPr>
              <a:t> </a:t>
            </a:r>
            <a:r>
              <a:rPr lang="fr-FR" sz="3600" b="1" dirty="0">
                <a:solidFill>
                  <a:srgbClr val="7030A0"/>
                </a:solidFill>
                <a:latin typeface="+mn-lt"/>
                <a:cs typeface="Arial" charset="0"/>
              </a:rPr>
              <a:t>surface </a:t>
            </a:r>
            <a:r>
              <a:rPr lang="fr-FR" sz="3600" b="1" dirty="0" err="1">
                <a:solidFill>
                  <a:srgbClr val="7030A0"/>
                </a:solidFill>
                <a:latin typeface="+mn-lt"/>
                <a:cs typeface="Arial" charset="0"/>
              </a:rPr>
              <a:t>analysis</a:t>
            </a:r>
            <a:r>
              <a:rPr lang="fr-FR" sz="3600" b="1" dirty="0">
                <a:solidFill>
                  <a:srgbClr val="7030A0"/>
                </a:solidFill>
                <a:latin typeface="+mn-lt"/>
                <a:cs typeface="Arial" charset="0"/>
              </a:rPr>
              <a:t> </a:t>
            </a:r>
            <a:r>
              <a:rPr lang="fr-FR" sz="3600" b="1" dirty="0">
                <a:solidFill>
                  <a:srgbClr val="7030A0"/>
                </a:solidFill>
                <a:cs typeface="Arial" charset="0"/>
              </a:rPr>
              <a:t>of </a:t>
            </a:r>
            <a:r>
              <a:rPr lang="fr-FR" sz="3600" b="1" dirty="0" err="1">
                <a:solidFill>
                  <a:srgbClr val="7030A0"/>
                </a:solidFill>
                <a:cs typeface="Arial" charset="0"/>
              </a:rPr>
              <a:t>acrylic</a:t>
            </a:r>
            <a:r>
              <a:rPr lang="fr-FR" sz="3600" b="1" dirty="0">
                <a:solidFill>
                  <a:srgbClr val="7030A0"/>
                </a:solidFill>
                <a:cs typeface="Arial" charset="0"/>
              </a:rPr>
              <a:t> </a:t>
            </a:r>
            <a:r>
              <a:rPr lang="fr-FR" sz="3600" b="1" dirty="0" err="1">
                <a:solidFill>
                  <a:srgbClr val="7030A0"/>
                </a:solidFill>
                <a:cs typeface="Arial" charset="0"/>
              </a:rPr>
              <a:t>samples</a:t>
            </a:r>
            <a:r>
              <a:rPr lang="fr-FR" sz="3600" b="1" dirty="0">
                <a:solidFill>
                  <a:srgbClr val="7030A0"/>
                </a:solidFill>
                <a:cs typeface="Arial" charset="0"/>
              </a:rPr>
              <a:t> </a:t>
            </a:r>
          </a:p>
        </p:txBody>
      </p: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058400" y="6448424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19</a:t>
            </a:fld>
            <a:endParaRPr lang="fr-FR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413"/>
          <a:stretch/>
        </p:blipFill>
        <p:spPr>
          <a:xfrm>
            <a:off x="1623613" y="1057858"/>
            <a:ext cx="3509769" cy="2933705"/>
          </a:xfrm>
          <a:prstGeom prst="rect">
            <a:avLst/>
          </a:prstGeom>
        </p:spPr>
      </p:pic>
      <p:cxnSp>
        <p:nvCxnSpPr>
          <p:cNvPr id="16" name="Connecteur droit avec flèche 15"/>
          <p:cNvCxnSpPr/>
          <p:nvPr/>
        </p:nvCxnSpPr>
        <p:spPr>
          <a:xfrm>
            <a:off x="2614662" y="3595953"/>
            <a:ext cx="1512168" cy="0"/>
          </a:xfrm>
          <a:prstGeom prst="straightConnector1">
            <a:avLst/>
          </a:prstGeom>
          <a:ln w="25400">
            <a:solidFill>
              <a:schemeClr val="bg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2925753" y="3561694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25 mm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4235644" y="1997201"/>
            <a:ext cx="0" cy="1446095"/>
          </a:xfrm>
          <a:prstGeom prst="straightConnector1">
            <a:avLst/>
          </a:prstGeom>
          <a:ln w="25400">
            <a:solidFill>
              <a:schemeClr val="bg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4302960" y="2358413"/>
            <a:ext cx="88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25 mm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19201" r="29430" b="13736"/>
          <a:stretch/>
        </p:blipFill>
        <p:spPr>
          <a:xfrm>
            <a:off x="6960096" y="926621"/>
            <a:ext cx="2460351" cy="2100124"/>
          </a:xfrm>
          <a:prstGeom prst="rect">
            <a:avLst/>
          </a:prstGeom>
        </p:spPr>
      </p:pic>
      <p:cxnSp>
        <p:nvCxnSpPr>
          <p:cNvPr id="26" name="Connecteur droit 25"/>
          <p:cNvCxnSpPr>
            <a:cxnSpLocks/>
          </p:cNvCxnSpPr>
          <p:nvPr/>
        </p:nvCxnSpPr>
        <p:spPr>
          <a:xfrm flipH="1">
            <a:off x="3449435" y="1049962"/>
            <a:ext cx="3825698" cy="153104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>
            <a:cxnSpLocks/>
          </p:cNvCxnSpPr>
          <p:nvPr/>
        </p:nvCxnSpPr>
        <p:spPr>
          <a:xfrm>
            <a:off x="3449435" y="2653592"/>
            <a:ext cx="3825698" cy="13466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cxnSpLocks/>
          </p:cNvCxnSpPr>
          <p:nvPr/>
        </p:nvCxnSpPr>
        <p:spPr>
          <a:xfrm flipV="1">
            <a:off x="9144000" y="1081754"/>
            <a:ext cx="70884" cy="1819463"/>
          </a:xfrm>
          <a:prstGeom prst="straightConnector1">
            <a:avLst/>
          </a:prstGeom>
          <a:ln w="254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9179442" y="1868621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600 µm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3135513" y="4953099"/>
            <a:ext cx="2684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2D scan of a square of 600x600 µm</a:t>
            </a:r>
            <a:r>
              <a:rPr lang="fr-FR" sz="2400" b="1" baseline="30000" dirty="0"/>
              <a:t>2</a:t>
            </a:r>
            <a:r>
              <a:rPr lang="fr-FR" sz="2400" b="1" dirty="0"/>
              <a:t> </a:t>
            </a:r>
          </a:p>
          <a:p>
            <a:r>
              <a:rPr lang="fr-FR" sz="2400" b="1" dirty="0"/>
              <a:t>µm in 30 s </a:t>
            </a:r>
            <a:r>
              <a:rPr lang="fr-FR" sz="2400" b="1" dirty="0" err="1"/>
              <a:t>only</a:t>
            </a:r>
            <a:r>
              <a:rPr lang="fr-FR" sz="2400" b="1" dirty="0"/>
              <a:t>.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162732" y="4288012"/>
            <a:ext cx="2719546" cy="224676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66CC"/>
                </a:solidFill>
                <a:latin typeface="+mj-lt"/>
                <a:cs typeface="Times New Roman" panose="02020603050405020304" pitchFamily="18" charset="0"/>
              </a:rPr>
              <a:t>UV </a:t>
            </a:r>
            <a:r>
              <a:rPr lang="fr-FR" sz="2000" b="1" dirty="0" err="1">
                <a:solidFill>
                  <a:srgbClr val="0066CC"/>
                </a:solidFill>
                <a:latin typeface="+mj-lt"/>
                <a:cs typeface="Times New Roman" panose="02020603050405020304" pitchFamily="18" charset="0"/>
              </a:rPr>
              <a:t>fs</a:t>
            </a:r>
            <a:r>
              <a:rPr lang="fr-FR" sz="2000" b="1" dirty="0">
                <a:solidFill>
                  <a:srgbClr val="0066CC"/>
                </a:solidFill>
                <a:latin typeface="+mj-lt"/>
                <a:cs typeface="Times New Roman" panose="02020603050405020304" pitchFamily="18" charset="0"/>
              </a:rPr>
              <a:t> laser operating conditions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fr-FR" sz="2000" dirty="0"/>
              <a:t>=257 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Energy</a:t>
            </a:r>
            <a:r>
              <a:rPr lang="fr-FR" sz="2000" dirty="0"/>
              <a:t>: 5 µJ/pulse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Frequency</a:t>
            </a:r>
            <a:r>
              <a:rPr lang="fr-FR" sz="2000" dirty="0"/>
              <a:t>: 400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Spot size: 8 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Scan </a:t>
            </a:r>
            <a:r>
              <a:rPr lang="fr-FR" sz="2000" dirty="0" err="1"/>
              <a:t>velocity</a:t>
            </a:r>
            <a:r>
              <a:rPr lang="fr-FR" sz="2000" dirty="0"/>
              <a:t>: 2 mm/s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1798387" y="1176978"/>
            <a:ext cx="3164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Acrylic</a:t>
            </a:r>
            <a:r>
              <a:rPr lang="fr-FR" sz="2400" b="1" dirty="0"/>
              <a:t> </a:t>
            </a:r>
            <a:r>
              <a:rPr lang="fr-FR" sz="2400" b="1" dirty="0" err="1"/>
              <a:t>sample</a:t>
            </a:r>
            <a:r>
              <a:rPr lang="fr-FR" sz="2400" b="1" dirty="0"/>
              <a:t> (C</a:t>
            </a:r>
            <a:r>
              <a:rPr lang="fr-FR" sz="2400" b="1" baseline="-25000" dirty="0"/>
              <a:t>5</a:t>
            </a:r>
            <a:r>
              <a:rPr lang="fr-FR" sz="2400" b="1" dirty="0"/>
              <a:t>O</a:t>
            </a:r>
            <a:r>
              <a:rPr lang="fr-FR" sz="2400" b="1" baseline="-25000" dirty="0"/>
              <a:t>2</a:t>
            </a:r>
            <a:r>
              <a:rPr lang="fr-FR" sz="2400" b="1" dirty="0"/>
              <a:t>H</a:t>
            </a:r>
            <a:r>
              <a:rPr lang="fr-FR" sz="2400" b="1" baseline="-25000" dirty="0"/>
              <a:t>8</a:t>
            </a:r>
            <a:r>
              <a:rPr lang="fr-FR" sz="2400" b="1" dirty="0"/>
              <a:t>)</a:t>
            </a:r>
          </a:p>
        </p:txBody>
      </p:sp>
      <p:grpSp>
        <p:nvGrpSpPr>
          <p:cNvPr id="21" name="Grouper 12">
            <a:extLst>
              <a:ext uri="{FF2B5EF4-FFF2-40B4-BE49-F238E27FC236}">
                <a16:creationId xmlns:a16="http://schemas.microsoft.com/office/drawing/2014/main" id="{8A65B25E-BC5F-3C47-9039-FC6075F07E56}"/>
              </a:ext>
            </a:extLst>
          </p:cNvPr>
          <p:cNvGrpSpPr/>
          <p:nvPr/>
        </p:nvGrpSpPr>
        <p:grpSpPr>
          <a:xfrm>
            <a:off x="162732" y="646223"/>
            <a:ext cx="11732217" cy="155126"/>
            <a:chOff x="304800" y="675809"/>
            <a:chExt cx="8526994" cy="10800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3ABD50EC-A440-5C4E-A257-38E684D89F6C}"/>
                </a:ext>
              </a:extLst>
            </p:cNvPr>
            <p:cNvSpPr/>
            <p:nvPr/>
          </p:nvSpPr>
          <p:spPr>
            <a:xfrm>
              <a:off x="8723794" y="675809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FD767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66700">
                <a:srgbClr val="FFFAAA"/>
              </a:glow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BDBDB3D0-257D-7D4F-9D23-2ECC91911851}"/>
                </a:ext>
              </a:extLst>
            </p:cNvPr>
            <p:cNvCxnSpPr/>
            <p:nvPr/>
          </p:nvCxnSpPr>
          <p:spPr>
            <a:xfrm>
              <a:off x="304800" y="736729"/>
              <a:ext cx="8482012" cy="0"/>
            </a:xfrm>
            <a:prstGeom prst="line">
              <a:avLst/>
            </a:prstGeom>
            <a:ln>
              <a:solidFill>
                <a:srgbClr val="FFE47B">
                  <a:alpha val="42000"/>
                </a:srgbClr>
              </a:solidFill>
              <a:headEnd type="none"/>
              <a:tailEnd type="none" w="lg" len="lg"/>
            </a:ln>
            <a:effectLst>
              <a:glow rad="88900">
                <a:srgbClr val="FFE47B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221F9371-A328-F84C-B3D8-A432F60A66D6}"/>
              </a:ext>
            </a:extLst>
          </p:cNvPr>
          <p:cNvCxnSpPr>
            <a:cxnSpLocks/>
          </p:cNvCxnSpPr>
          <p:nvPr/>
        </p:nvCxnSpPr>
        <p:spPr>
          <a:xfrm>
            <a:off x="7320139" y="1093024"/>
            <a:ext cx="1752977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DABBF61-9C40-8746-9F38-8EA1BF1D3F6F}"/>
              </a:ext>
            </a:extLst>
          </p:cNvPr>
          <p:cNvCxnSpPr>
            <a:cxnSpLocks/>
          </p:cNvCxnSpPr>
          <p:nvPr/>
        </p:nvCxnSpPr>
        <p:spPr>
          <a:xfrm>
            <a:off x="7320139" y="1244909"/>
            <a:ext cx="1752977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192B6EB1-C0E9-4A4F-A65C-64010171859F}"/>
              </a:ext>
            </a:extLst>
          </p:cNvPr>
          <p:cNvCxnSpPr>
            <a:cxnSpLocks/>
          </p:cNvCxnSpPr>
          <p:nvPr/>
        </p:nvCxnSpPr>
        <p:spPr>
          <a:xfrm>
            <a:off x="7320139" y="1397309"/>
            <a:ext cx="1752977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0D56000C-539A-1C44-8DF3-3F17B69C3604}"/>
              </a:ext>
            </a:extLst>
          </p:cNvPr>
          <p:cNvCxnSpPr>
            <a:cxnSpLocks/>
          </p:cNvCxnSpPr>
          <p:nvPr/>
        </p:nvCxnSpPr>
        <p:spPr>
          <a:xfrm>
            <a:off x="7320139" y="1549709"/>
            <a:ext cx="1752977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73468FDA-EAEE-7E4C-89FB-B6C84FBC0536}"/>
              </a:ext>
            </a:extLst>
          </p:cNvPr>
          <p:cNvCxnSpPr>
            <a:cxnSpLocks/>
          </p:cNvCxnSpPr>
          <p:nvPr/>
        </p:nvCxnSpPr>
        <p:spPr>
          <a:xfrm>
            <a:off x="7320139" y="1702109"/>
            <a:ext cx="1752977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0E496B46-7CE2-8C4C-9C6E-00D99BE2F11C}"/>
              </a:ext>
            </a:extLst>
          </p:cNvPr>
          <p:cNvCxnSpPr>
            <a:cxnSpLocks/>
          </p:cNvCxnSpPr>
          <p:nvPr/>
        </p:nvCxnSpPr>
        <p:spPr>
          <a:xfrm>
            <a:off x="7320139" y="1854509"/>
            <a:ext cx="1752977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2D4956CB-8CA0-5347-98E0-664AE4021BDE}"/>
              </a:ext>
            </a:extLst>
          </p:cNvPr>
          <p:cNvCxnSpPr>
            <a:cxnSpLocks/>
          </p:cNvCxnSpPr>
          <p:nvPr/>
        </p:nvCxnSpPr>
        <p:spPr>
          <a:xfrm>
            <a:off x="7320139" y="2006909"/>
            <a:ext cx="1752977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B9B1A4A3-A5E2-EC45-822C-82273C020C2D}"/>
              </a:ext>
            </a:extLst>
          </p:cNvPr>
          <p:cNvCxnSpPr>
            <a:cxnSpLocks/>
          </p:cNvCxnSpPr>
          <p:nvPr/>
        </p:nvCxnSpPr>
        <p:spPr>
          <a:xfrm>
            <a:off x="7320139" y="2159309"/>
            <a:ext cx="1752977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B0D27687-DB44-CA45-B7A8-F8857C661929}"/>
              </a:ext>
            </a:extLst>
          </p:cNvPr>
          <p:cNvCxnSpPr>
            <a:cxnSpLocks/>
          </p:cNvCxnSpPr>
          <p:nvPr/>
        </p:nvCxnSpPr>
        <p:spPr>
          <a:xfrm>
            <a:off x="7320139" y="2311709"/>
            <a:ext cx="1752977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C43F9AEC-A762-3B41-B999-0091DB044F07}"/>
              </a:ext>
            </a:extLst>
          </p:cNvPr>
          <p:cNvCxnSpPr>
            <a:cxnSpLocks/>
          </p:cNvCxnSpPr>
          <p:nvPr/>
        </p:nvCxnSpPr>
        <p:spPr>
          <a:xfrm>
            <a:off x="7320139" y="2464109"/>
            <a:ext cx="1752977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58C4BDDF-3A44-BF45-8D97-A92FAEE9931D}"/>
              </a:ext>
            </a:extLst>
          </p:cNvPr>
          <p:cNvCxnSpPr>
            <a:cxnSpLocks/>
          </p:cNvCxnSpPr>
          <p:nvPr/>
        </p:nvCxnSpPr>
        <p:spPr>
          <a:xfrm>
            <a:off x="7320139" y="2616509"/>
            <a:ext cx="1752977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3B21CD67-6ACB-0646-B386-9B315ABE0B05}"/>
              </a:ext>
            </a:extLst>
          </p:cNvPr>
          <p:cNvCxnSpPr>
            <a:cxnSpLocks/>
          </p:cNvCxnSpPr>
          <p:nvPr/>
        </p:nvCxnSpPr>
        <p:spPr>
          <a:xfrm>
            <a:off x="7320139" y="2768909"/>
            <a:ext cx="1752977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530769B5-5DF6-CF4C-861A-69739AAC60A5}"/>
              </a:ext>
            </a:extLst>
          </p:cNvPr>
          <p:cNvCxnSpPr>
            <a:cxnSpLocks/>
          </p:cNvCxnSpPr>
          <p:nvPr/>
        </p:nvCxnSpPr>
        <p:spPr>
          <a:xfrm>
            <a:off x="7320139" y="3073709"/>
            <a:ext cx="1752977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Image 64">
            <a:extLst>
              <a:ext uri="{FF2B5EF4-FFF2-40B4-BE49-F238E27FC236}">
                <a16:creationId xmlns:a16="http://schemas.microsoft.com/office/drawing/2014/main" id="{8994E569-C170-8F48-9BE9-8E962442D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154" y="3306556"/>
            <a:ext cx="5262783" cy="3566327"/>
          </a:xfrm>
          <a:prstGeom prst="rect">
            <a:avLst/>
          </a:prstGeom>
        </p:spPr>
      </p:pic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CFF68691-CFEB-984D-B802-2C1BCA9C88CF}"/>
              </a:ext>
            </a:extLst>
          </p:cNvPr>
          <p:cNvCxnSpPr/>
          <p:nvPr/>
        </p:nvCxnSpPr>
        <p:spPr>
          <a:xfrm>
            <a:off x="6336751" y="3510116"/>
            <a:ext cx="2016224" cy="0"/>
          </a:xfrm>
          <a:prstGeom prst="straightConnector1">
            <a:avLst/>
          </a:prstGeom>
          <a:ln w="25400">
            <a:solidFill>
              <a:srgbClr val="008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A241E745-75D8-2241-B562-1591705A60F6}"/>
              </a:ext>
            </a:extLst>
          </p:cNvPr>
          <p:cNvCxnSpPr/>
          <p:nvPr/>
        </p:nvCxnSpPr>
        <p:spPr>
          <a:xfrm>
            <a:off x="8637128" y="3518241"/>
            <a:ext cx="2016224" cy="0"/>
          </a:xfrm>
          <a:prstGeom prst="straightConnector1">
            <a:avLst/>
          </a:prstGeom>
          <a:ln w="25400">
            <a:solidFill>
              <a:srgbClr val="008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ZoneTexte 67">
            <a:extLst>
              <a:ext uri="{FF2B5EF4-FFF2-40B4-BE49-F238E27FC236}">
                <a16:creationId xmlns:a16="http://schemas.microsoft.com/office/drawing/2014/main" id="{0A24BCBA-A9A9-9643-B6D1-201CBD2DF464}"/>
              </a:ext>
            </a:extLst>
          </p:cNvPr>
          <p:cNvSpPr txBox="1"/>
          <p:nvPr/>
        </p:nvSpPr>
        <p:spPr>
          <a:xfrm>
            <a:off x="6912816" y="3155997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8000"/>
                </a:solidFill>
              </a:rPr>
              <a:t>sample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B77A5BD9-C9E7-E343-8670-6C8BB2DB501A}"/>
              </a:ext>
            </a:extLst>
          </p:cNvPr>
          <p:cNvSpPr txBox="1"/>
          <p:nvPr/>
        </p:nvSpPr>
        <p:spPr>
          <a:xfrm>
            <a:off x="8979076" y="3155997"/>
            <a:ext cx="12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8000"/>
                </a:solidFill>
              </a:rPr>
              <a:t>background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F2073AA3-CF3D-7642-BD5F-E558F441C652}"/>
              </a:ext>
            </a:extLst>
          </p:cNvPr>
          <p:cNvSpPr txBox="1"/>
          <p:nvPr/>
        </p:nvSpPr>
        <p:spPr>
          <a:xfrm>
            <a:off x="6758806" y="3695238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Laser ON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BCE42E58-BF02-BE49-8A7A-A53CD0103A10}"/>
              </a:ext>
            </a:extLst>
          </p:cNvPr>
          <p:cNvSpPr txBox="1"/>
          <p:nvPr/>
        </p:nvSpPr>
        <p:spPr>
          <a:xfrm>
            <a:off x="8977324" y="3717702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Laser OFF</a:t>
            </a:r>
          </a:p>
        </p:txBody>
      </p:sp>
    </p:spTree>
    <p:extLst>
      <p:ext uri="{BB962C8B-B14F-4D97-AF65-F5344CB8AC3E}">
        <p14:creationId xmlns:p14="http://schemas.microsoft.com/office/powerpoint/2010/main" val="198367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68" grpId="0"/>
      <p:bldP spid="69" grpId="0"/>
      <p:bldP spid="70" grpId="0"/>
      <p:bldP spid="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ellule ablation avec motif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282828"/>
              </a:clrFrom>
              <a:clrTo>
                <a:srgbClr val="28282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131" y="4006506"/>
            <a:ext cx="5623271" cy="2976291"/>
          </a:xfrm>
          <a:prstGeom prst="rect">
            <a:avLst/>
          </a:prstGeom>
        </p:spPr>
      </p:pic>
      <p:sp>
        <p:nvSpPr>
          <p:cNvPr id="82" name="Rectangle 43"/>
          <p:cNvSpPr>
            <a:spLocks noChangeArrowheads="1"/>
          </p:cNvSpPr>
          <p:nvPr/>
        </p:nvSpPr>
        <p:spPr bwMode="auto">
          <a:xfrm flipH="1">
            <a:off x="6430377" y="4586095"/>
            <a:ext cx="3844924" cy="1333500"/>
          </a:xfrm>
          <a:prstGeom prst="rect">
            <a:avLst/>
          </a:prstGeom>
          <a:gradFill rotWithShape="1">
            <a:gsLst>
              <a:gs pos="0">
                <a:srgbClr val="EAEAEA">
                  <a:gamma/>
                  <a:shade val="46275"/>
                  <a:invGamma/>
                </a:srgbClr>
              </a:gs>
              <a:gs pos="50000">
                <a:srgbClr val="EAEAEA"/>
              </a:gs>
              <a:gs pos="100000">
                <a:srgbClr val="EAEAEA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miter lim="800000"/>
            <a:headEnd/>
            <a:tailEnd/>
          </a:ln>
          <a:effectLst/>
          <a:scene3d>
            <a:camera prst="legacyObliqueTopLeft"/>
            <a:lightRig rig="legacyNormal2" dir="b"/>
          </a:scene3d>
          <a:sp3d extrusionH="430200" prstMaterial="legacyMetal">
            <a:bevelT w="13500" h="13500" prst="angle"/>
            <a:bevelB w="13500" h="13500" prst="angle"/>
            <a:extrusionClr>
              <a:srgbClr val="EAEAEA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83" name="Picture 4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r="12878"/>
          <a:stretch>
            <a:fillRect/>
          </a:stretch>
        </p:blipFill>
        <p:spPr bwMode="auto">
          <a:xfrm rot="491881" flipH="1">
            <a:off x="8179188" y="4762837"/>
            <a:ext cx="1058862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4" name="Freeform 45"/>
          <p:cNvSpPr>
            <a:spLocks/>
          </p:cNvSpPr>
          <p:nvPr/>
        </p:nvSpPr>
        <p:spPr bwMode="auto">
          <a:xfrm flipH="1">
            <a:off x="10135604" y="5172561"/>
            <a:ext cx="68579" cy="153987"/>
          </a:xfrm>
          <a:custGeom>
            <a:avLst/>
            <a:gdLst>
              <a:gd name="T0" fmla="*/ 441 w 442"/>
              <a:gd name="T1" fmla="*/ 18 h 490"/>
              <a:gd name="T2" fmla="*/ 228 w 442"/>
              <a:gd name="T3" fmla="*/ 489 h 490"/>
              <a:gd name="T4" fmla="*/ 0 w 442"/>
              <a:gd name="T5" fmla="*/ 18 h 490"/>
              <a:gd name="T6" fmla="*/ 441 w 442"/>
              <a:gd name="T7" fmla="*/ 18 h 490"/>
              <a:gd name="T8" fmla="*/ 441 w 442"/>
              <a:gd name="T9" fmla="*/ 0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2" h="490">
                <a:moveTo>
                  <a:pt x="441" y="18"/>
                </a:moveTo>
                <a:lnTo>
                  <a:pt x="228" y="489"/>
                </a:lnTo>
                <a:lnTo>
                  <a:pt x="0" y="18"/>
                </a:lnTo>
                <a:lnTo>
                  <a:pt x="441" y="18"/>
                </a:lnTo>
                <a:lnTo>
                  <a:pt x="441" y="0"/>
                </a:lnTo>
              </a:path>
            </a:pathLst>
          </a:custGeom>
          <a:gradFill rotWithShape="0">
            <a:gsLst>
              <a:gs pos="0">
                <a:srgbClr val="AAAAAA">
                  <a:gamma/>
                  <a:shade val="20000"/>
                  <a:invGamma/>
                </a:srgbClr>
              </a:gs>
              <a:gs pos="100000">
                <a:srgbClr val="AAAAA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rnd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Oval 46"/>
          <p:cNvSpPr>
            <a:spLocks noChangeArrowheads="1"/>
          </p:cNvSpPr>
          <p:nvPr/>
        </p:nvSpPr>
        <p:spPr bwMode="auto">
          <a:xfrm flipH="1">
            <a:off x="10135604" y="5146376"/>
            <a:ext cx="66947" cy="45719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Oval 47"/>
          <p:cNvSpPr>
            <a:spLocks noChangeArrowheads="1"/>
          </p:cNvSpPr>
          <p:nvPr/>
        </p:nvSpPr>
        <p:spPr bwMode="auto">
          <a:xfrm flipH="1">
            <a:off x="9430754" y="5127960"/>
            <a:ext cx="45719" cy="96837"/>
          </a:xfrm>
          <a:prstGeom prst="ellipse">
            <a:avLst/>
          </a:prstGeom>
          <a:gradFill rotWithShape="0">
            <a:gsLst>
              <a:gs pos="0">
                <a:srgbClr val="FFD255">
                  <a:gamma/>
                  <a:shade val="40000"/>
                  <a:invGamma/>
                </a:srgbClr>
              </a:gs>
              <a:gs pos="50000">
                <a:srgbClr val="FFD255"/>
              </a:gs>
              <a:gs pos="100000">
                <a:srgbClr val="FFD255">
                  <a:gamma/>
                  <a:shade val="4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" name="Rectangle 48"/>
          <p:cNvSpPr>
            <a:spLocks noChangeArrowheads="1"/>
          </p:cNvSpPr>
          <p:nvPr/>
        </p:nvSpPr>
        <p:spPr bwMode="auto">
          <a:xfrm flipH="1">
            <a:off x="9459330" y="5127960"/>
            <a:ext cx="564147" cy="96837"/>
          </a:xfrm>
          <a:prstGeom prst="rect">
            <a:avLst/>
          </a:prstGeom>
          <a:gradFill rotWithShape="0">
            <a:gsLst>
              <a:gs pos="0">
                <a:srgbClr val="FFD255">
                  <a:gamma/>
                  <a:shade val="40000"/>
                  <a:invGamma/>
                </a:srgbClr>
              </a:gs>
              <a:gs pos="50000">
                <a:srgbClr val="FFD255"/>
              </a:gs>
              <a:gs pos="100000">
                <a:srgbClr val="FFD255">
                  <a:gamma/>
                  <a:shade val="4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" name="Oval 49"/>
          <p:cNvSpPr>
            <a:spLocks noChangeArrowheads="1"/>
          </p:cNvSpPr>
          <p:nvPr/>
        </p:nvSpPr>
        <p:spPr bwMode="auto">
          <a:xfrm flipH="1">
            <a:off x="9999799" y="5127960"/>
            <a:ext cx="45719" cy="96837"/>
          </a:xfrm>
          <a:prstGeom prst="ellipse">
            <a:avLst/>
          </a:prstGeom>
          <a:solidFill>
            <a:srgbClr val="D5A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" name="Oval 50"/>
          <p:cNvSpPr>
            <a:spLocks noChangeArrowheads="1"/>
          </p:cNvSpPr>
          <p:nvPr/>
        </p:nvSpPr>
        <p:spPr bwMode="auto">
          <a:xfrm flipH="1">
            <a:off x="9286290" y="5110497"/>
            <a:ext cx="45719" cy="95251"/>
          </a:xfrm>
          <a:prstGeom prst="ellipse">
            <a:avLst/>
          </a:prstGeom>
          <a:gradFill rotWithShape="0">
            <a:gsLst>
              <a:gs pos="0">
                <a:srgbClr val="FFD255">
                  <a:gamma/>
                  <a:shade val="40000"/>
                  <a:invGamma/>
                </a:srgbClr>
              </a:gs>
              <a:gs pos="50000">
                <a:srgbClr val="FFD255"/>
              </a:gs>
              <a:gs pos="100000">
                <a:srgbClr val="FFD255">
                  <a:gamma/>
                  <a:shade val="4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" name="Rectangle 51"/>
          <p:cNvSpPr>
            <a:spLocks noChangeArrowheads="1"/>
          </p:cNvSpPr>
          <p:nvPr/>
        </p:nvSpPr>
        <p:spPr bwMode="auto">
          <a:xfrm flipH="1">
            <a:off x="9314866" y="5110497"/>
            <a:ext cx="563331" cy="95251"/>
          </a:xfrm>
          <a:prstGeom prst="rect">
            <a:avLst/>
          </a:prstGeom>
          <a:gradFill rotWithShape="0">
            <a:gsLst>
              <a:gs pos="0">
                <a:srgbClr val="FFD255">
                  <a:gamma/>
                  <a:shade val="40000"/>
                  <a:invGamma/>
                </a:srgbClr>
              </a:gs>
              <a:gs pos="50000">
                <a:srgbClr val="FFD255"/>
              </a:gs>
              <a:gs pos="100000">
                <a:srgbClr val="FFD255">
                  <a:gamma/>
                  <a:shade val="4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Oval 52"/>
          <p:cNvSpPr>
            <a:spLocks noChangeArrowheads="1"/>
          </p:cNvSpPr>
          <p:nvPr/>
        </p:nvSpPr>
        <p:spPr bwMode="auto">
          <a:xfrm flipH="1">
            <a:off x="9855337" y="5110497"/>
            <a:ext cx="45719" cy="95251"/>
          </a:xfrm>
          <a:prstGeom prst="ellipse">
            <a:avLst/>
          </a:prstGeom>
          <a:solidFill>
            <a:srgbClr val="D5A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Oval 53"/>
          <p:cNvSpPr>
            <a:spLocks noChangeArrowheads="1"/>
          </p:cNvSpPr>
          <p:nvPr/>
        </p:nvSpPr>
        <p:spPr bwMode="auto">
          <a:xfrm flipH="1">
            <a:off x="9376779" y="5256546"/>
            <a:ext cx="45719" cy="95251"/>
          </a:xfrm>
          <a:prstGeom prst="ellipse">
            <a:avLst/>
          </a:prstGeom>
          <a:gradFill rotWithShape="0">
            <a:gsLst>
              <a:gs pos="0">
                <a:srgbClr val="FFD255">
                  <a:gamma/>
                  <a:shade val="40000"/>
                  <a:invGamma/>
                </a:srgbClr>
              </a:gs>
              <a:gs pos="50000">
                <a:srgbClr val="FFD255"/>
              </a:gs>
              <a:gs pos="100000">
                <a:srgbClr val="FFD255">
                  <a:gamma/>
                  <a:shade val="4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Rectangle 54"/>
          <p:cNvSpPr>
            <a:spLocks noChangeArrowheads="1"/>
          </p:cNvSpPr>
          <p:nvPr/>
        </p:nvSpPr>
        <p:spPr bwMode="auto">
          <a:xfrm flipH="1">
            <a:off x="9405354" y="5256546"/>
            <a:ext cx="563331" cy="95251"/>
          </a:xfrm>
          <a:prstGeom prst="rect">
            <a:avLst/>
          </a:prstGeom>
          <a:gradFill rotWithShape="0">
            <a:gsLst>
              <a:gs pos="0">
                <a:srgbClr val="FFD255">
                  <a:gamma/>
                  <a:shade val="40000"/>
                  <a:invGamma/>
                </a:srgbClr>
              </a:gs>
              <a:gs pos="50000">
                <a:srgbClr val="FFD255"/>
              </a:gs>
              <a:gs pos="100000">
                <a:srgbClr val="FFD255">
                  <a:gamma/>
                  <a:shade val="4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Oval 55"/>
          <p:cNvSpPr>
            <a:spLocks noChangeArrowheads="1"/>
          </p:cNvSpPr>
          <p:nvPr/>
        </p:nvSpPr>
        <p:spPr bwMode="auto">
          <a:xfrm flipH="1">
            <a:off x="9945824" y="5256546"/>
            <a:ext cx="45719" cy="95251"/>
          </a:xfrm>
          <a:prstGeom prst="ellipse">
            <a:avLst/>
          </a:prstGeom>
          <a:solidFill>
            <a:srgbClr val="D5A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Oval 56"/>
          <p:cNvSpPr>
            <a:spLocks noChangeArrowheads="1"/>
          </p:cNvSpPr>
          <p:nvPr/>
        </p:nvSpPr>
        <p:spPr bwMode="auto">
          <a:xfrm flipH="1">
            <a:off x="8030577" y="5179819"/>
            <a:ext cx="50800" cy="138112"/>
          </a:xfrm>
          <a:prstGeom prst="ellipse">
            <a:avLst/>
          </a:prstGeom>
          <a:solidFill>
            <a:srgbClr val="F655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Freeform 57"/>
          <p:cNvSpPr>
            <a:spLocks/>
          </p:cNvSpPr>
          <p:nvPr/>
        </p:nvSpPr>
        <p:spPr bwMode="auto">
          <a:xfrm flipH="1">
            <a:off x="8041689" y="4800936"/>
            <a:ext cx="204788" cy="827087"/>
          </a:xfrm>
          <a:custGeom>
            <a:avLst/>
            <a:gdLst>
              <a:gd name="T0" fmla="*/ 276 w 285"/>
              <a:gd name="T1" fmla="*/ 640 h 1486"/>
              <a:gd name="T2" fmla="*/ 0 w 285"/>
              <a:gd name="T3" fmla="*/ 0 h 1486"/>
              <a:gd name="T4" fmla="*/ 0 w 285"/>
              <a:gd name="T5" fmla="*/ 1485 h 1486"/>
              <a:gd name="T6" fmla="*/ 284 w 285"/>
              <a:gd name="T7" fmla="*/ 898 h 1486"/>
              <a:gd name="T8" fmla="*/ 276 w 285"/>
              <a:gd name="T9" fmla="*/ 605 h 1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5" h="1486">
                <a:moveTo>
                  <a:pt x="276" y="640"/>
                </a:moveTo>
                <a:lnTo>
                  <a:pt x="0" y="0"/>
                </a:lnTo>
                <a:lnTo>
                  <a:pt x="0" y="1485"/>
                </a:lnTo>
                <a:lnTo>
                  <a:pt x="284" y="898"/>
                </a:lnTo>
                <a:lnTo>
                  <a:pt x="276" y="605"/>
                </a:lnTo>
              </a:path>
            </a:pathLst>
          </a:custGeom>
          <a:gradFill rotWithShape="0">
            <a:gsLst>
              <a:gs pos="0">
                <a:schemeClr val="bg2">
                  <a:gamma/>
                  <a:shade val="4000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000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rnd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" name="Oval 58"/>
          <p:cNvSpPr>
            <a:spLocks noChangeArrowheads="1"/>
          </p:cNvSpPr>
          <p:nvPr/>
        </p:nvSpPr>
        <p:spPr bwMode="auto">
          <a:xfrm flipH="1">
            <a:off x="8200439" y="4796171"/>
            <a:ext cx="107950" cy="825500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Oval 59"/>
          <p:cNvSpPr>
            <a:spLocks noChangeArrowheads="1"/>
          </p:cNvSpPr>
          <p:nvPr/>
        </p:nvSpPr>
        <p:spPr bwMode="auto">
          <a:xfrm flipH="1">
            <a:off x="7786102" y="5163943"/>
            <a:ext cx="50800" cy="138112"/>
          </a:xfrm>
          <a:prstGeom prst="ellipse">
            <a:avLst/>
          </a:prstGeom>
          <a:solidFill>
            <a:srgbClr val="558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Freeform 60"/>
          <p:cNvSpPr>
            <a:spLocks/>
          </p:cNvSpPr>
          <p:nvPr/>
        </p:nvSpPr>
        <p:spPr bwMode="auto">
          <a:xfrm flipH="1">
            <a:off x="7801980" y="4825805"/>
            <a:ext cx="198437" cy="827088"/>
          </a:xfrm>
          <a:custGeom>
            <a:avLst/>
            <a:gdLst>
              <a:gd name="T0" fmla="*/ 277 w 278"/>
              <a:gd name="T1" fmla="*/ 622 h 1486"/>
              <a:gd name="T2" fmla="*/ 0 w 278"/>
              <a:gd name="T3" fmla="*/ 0 h 1486"/>
              <a:gd name="T4" fmla="*/ 0 w 278"/>
              <a:gd name="T5" fmla="*/ 1485 h 1486"/>
              <a:gd name="T6" fmla="*/ 277 w 278"/>
              <a:gd name="T7" fmla="*/ 863 h 1486"/>
              <a:gd name="T8" fmla="*/ 277 w 278"/>
              <a:gd name="T9" fmla="*/ 605 h 1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8" h="1486">
                <a:moveTo>
                  <a:pt x="277" y="622"/>
                </a:moveTo>
                <a:lnTo>
                  <a:pt x="0" y="0"/>
                </a:lnTo>
                <a:lnTo>
                  <a:pt x="0" y="1485"/>
                </a:lnTo>
                <a:lnTo>
                  <a:pt x="277" y="863"/>
                </a:lnTo>
                <a:lnTo>
                  <a:pt x="277" y="605"/>
                </a:lnTo>
              </a:path>
            </a:pathLst>
          </a:custGeom>
          <a:gradFill rotWithShape="1">
            <a:gsLst>
              <a:gs pos="0">
                <a:srgbClr val="808080">
                  <a:gamma/>
                  <a:shade val="9804"/>
                  <a:invGamma/>
                </a:srgbClr>
              </a:gs>
              <a:gs pos="50000">
                <a:srgbClr val="808080"/>
              </a:gs>
              <a:gs pos="100000">
                <a:srgbClr val="808080">
                  <a:gamma/>
                  <a:shade val="9804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rnd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" name="Oval 61"/>
          <p:cNvSpPr>
            <a:spLocks noChangeArrowheads="1"/>
          </p:cNvSpPr>
          <p:nvPr/>
        </p:nvSpPr>
        <p:spPr bwMode="auto">
          <a:xfrm flipH="1">
            <a:off x="7949614" y="4817871"/>
            <a:ext cx="107950" cy="82708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Oval 62"/>
          <p:cNvSpPr>
            <a:spLocks noChangeArrowheads="1"/>
          </p:cNvSpPr>
          <p:nvPr/>
        </p:nvSpPr>
        <p:spPr bwMode="auto">
          <a:xfrm flipH="1">
            <a:off x="8032167" y="5203630"/>
            <a:ext cx="47625" cy="95251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Oval 63"/>
          <p:cNvSpPr>
            <a:spLocks noChangeArrowheads="1"/>
          </p:cNvSpPr>
          <p:nvPr/>
        </p:nvSpPr>
        <p:spPr bwMode="auto">
          <a:xfrm flipH="1">
            <a:off x="7787692" y="5182995"/>
            <a:ext cx="47625" cy="96837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Rectangle 65"/>
          <p:cNvSpPr>
            <a:spLocks noChangeArrowheads="1"/>
          </p:cNvSpPr>
          <p:nvPr/>
        </p:nvSpPr>
        <p:spPr bwMode="auto">
          <a:xfrm flipH="1">
            <a:off x="10023474" y="5883762"/>
            <a:ext cx="287338" cy="144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" name="Rectangle 66"/>
          <p:cNvSpPr>
            <a:spLocks noChangeArrowheads="1"/>
          </p:cNvSpPr>
          <p:nvPr/>
        </p:nvSpPr>
        <p:spPr bwMode="auto">
          <a:xfrm flipH="1">
            <a:off x="6497055" y="5949230"/>
            <a:ext cx="287337" cy="144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7" name="Group 81"/>
          <p:cNvGrpSpPr>
            <a:grpSpLocks/>
          </p:cNvGrpSpPr>
          <p:nvPr/>
        </p:nvGrpSpPr>
        <p:grpSpPr bwMode="auto">
          <a:xfrm>
            <a:off x="9368839" y="4970797"/>
            <a:ext cx="591906" cy="95251"/>
            <a:chOff x="4674" y="2045"/>
            <a:chExt cx="725" cy="60"/>
          </a:xfrm>
        </p:grpSpPr>
        <p:sp>
          <p:nvSpPr>
            <p:cNvPr id="118" name="Oval 82"/>
            <p:cNvSpPr>
              <a:spLocks noChangeArrowheads="1"/>
            </p:cNvSpPr>
            <p:nvPr/>
          </p:nvSpPr>
          <p:spPr bwMode="auto">
            <a:xfrm flipH="1">
              <a:off x="4674" y="2045"/>
              <a:ext cx="35" cy="60"/>
            </a:xfrm>
            <a:prstGeom prst="ellipse">
              <a:avLst/>
            </a:prstGeom>
            <a:gradFill rotWithShape="0">
              <a:gsLst>
                <a:gs pos="0">
                  <a:srgbClr val="FFD255">
                    <a:gamma/>
                    <a:shade val="40000"/>
                    <a:invGamma/>
                  </a:srgbClr>
                </a:gs>
                <a:gs pos="50000">
                  <a:srgbClr val="FFD255"/>
                </a:gs>
                <a:gs pos="100000">
                  <a:srgbClr val="FFD255">
                    <a:gamma/>
                    <a:shade val="4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Rectangle 83"/>
            <p:cNvSpPr>
              <a:spLocks noChangeArrowheads="1"/>
            </p:cNvSpPr>
            <p:nvPr/>
          </p:nvSpPr>
          <p:spPr bwMode="auto">
            <a:xfrm flipH="1">
              <a:off x="4692" y="2045"/>
              <a:ext cx="690" cy="60"/>
            </a:xfrm>
            <a:prstGeom prst="rect">
              <a:avLst/>
            </a:prstGeom>
            <a:gradFill rotWithShape="0">
              <a:gsLst>
                <a:gs pos="0">
                  <a:srgbClr val="FFD255">
                    <a:gamma/>
                    <a:shade val="40000"/>
                    <a:invGamma/>
                  </a:srgbClr>
                </a:gs>
                <a:gs pos="50000">
                  <a:srgbClr val="FFD255"/>
                </a:gs>
                <a:gs pos="100000">
                  <a:srgbClr val="FFD255">
                    <a:gamma/>
                    <a:shade val="4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Oval 84"/>
            <p:cNvSpPr>
              <a:spLocks noChangeArrowheads="1"/>
            </p:cNvSpPr>
            <p:nvPr/>
          </p:nvSpPr>
          <p:spPr bwMode="auto">
            <a:xfrm flipH="1">
              <a:off x="5365" y="2045"/>
              <a:ext cx="34" cy="60"/>
            </a:xfrm>
            <a:prstGeom prst="ellipse">
              <a:avLst/>
            </a:prstGeom>
            <a:solidFill>
              <a:srgbClr val="D5AB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" name="Text Box 45"/>
          <p:cNvSpPr txBox="1">
            <a:spLocks noChangeArrowheads="1"/>
          </p:cNvSpPr>
          <p:nvPr/>
        </p:nvSpPr>
        <p:spPr bwMode="auto">
          <a:xfrm>
            <a:off x="109176" y="75161"/>
            <a:ext cx="59384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0000"/>
                </a:solidFill>
              </a:rPr>
              <a:t>A laser to dig, an ICPMS to count…</a:t>
            </a:r>
          </a:p>
        </p:txBody>
      </p:sp>
      <p:grpSp>
        <p:nvGrpSpPr>
          <p:cNvPr id="34" name="Grouper 33"/>
          <p:cNvGrpSpPr/>
          <p:nvPr/>
        </p:nvGrpSpPr>
        <p:grpSpPr>
          <a:xfrm>
            <a:off x="216243" y="605003"/>
            <a:ext cx="11783383" cy="191241"/>
            <a:chOff x="304800" y="681204"/>
            <a:chExt cx="8631794" cy="108000"/>
          </a:xfrm>
        </p:grpSpPr>
        <p:cxnSp>
          <p:nvCxnSpPr>
            <p:cNvPr id="35" name="Connecteur droit 34"/>
            <p:cNvCxnSpPr/>
            <p:nvPr/>
          </p:nvCxnSpPr>
          <p:spPr>
            <a:xfrm>
              <a:off x="304800" y="736730"/>
              <a:ext cx="8482012" cy="0"/>
            </a:xfrm>
            <a:prstGeom prst="line">
              <a:avLst/>
            </a:prstGeom>
            <a:ln>
              <a:solidFill>
                <a:srgbClr val="FFE47B">
                  <a:alpha val="42000"/>
                </a:srgbClr>
              </a:solidFill>
              <a:headEnd type="none"/>
              <a:tailEnd type="none" w="lg" len="lg"/>
            </a:ln>
            <a:effectLst>
              <a:glow rad="88900">
                <a:srgbClr val="FFE47B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37" name="Ellipse 36"/>
            <p:cNvSpPr/>
            <p:nvPr/>
          </p:nvSpPr>
          <p:spPr>
            <a:xfrm>
              <a:off x="8828594" y="681204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FD767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66700">
                <a:srgbClr val="FFFAAA"/>
              </a:glow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" name="Image 3" descr="50013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900" y="3736149"/>
            <a:ext cx="1329267" cy="1495425"/>
          </a:xfrm>
          <a:prstGeom prst="rect">
            <a:avLst/>
          </a:prstGeom>
        </p:spPr>
      </p:pic>
      <p:sp>
        <p:nvSpPr>
          <p:cNvPr id="45" name="Ellipse 44"/>
          <p:cNvSpPr>
            <a:spLocks noChangeAspect="1"/>
          </p:cNvSpPr>
          <p:nvPr/>
        </p:nvSpPr>
        <p:spPr>
          <a:xfrm flipH="1" flipV="1">
            <a:off x="3903750" y="5118317"/>
            <a:ext cx="18000" cy="18000"/>
          </a:xfrm>
          <a:prstGeom prst="ellipse">
            <a:avLst/>
          </a:prstGeom>
          <a:solidFill>
            <a:srgbClr val="F900FD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3866105" y="5118137"/>
            <a:ext cx="41029" cy="22667"/>
            <a:chOff x="2878982" y="4490608"/>
            <a:chExt cx="41029" cy="22667"/>
          </a:xfrm>
          <a:solidFill>
            <a:srgbClr val="F900FD"/>
          </a:solidFill>
        </p:grpSpPr>
        <p:sp>
          <p:nvSpPr>
            <p:cNvPr id="46" name="Ellipse 45"/>
            <p:cNvSpPr/>
            <p:nvPr/>
          </p:nvSpPr>
          <p:spPr>
            <a:xfrm>
              <a:off x="2909211" y="4490608"/>
              <a:ext cx="10800" cy="10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Ellipse 54"/>
            <p:cNvSpPr/>
            <p:nvPr/>
          </p:nvSpPr>
          <p:spPr>
            <a:xfrm>
              <a:off x="2878982" y="4502475"/>
              <a:ext cx="10800" cy="10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6" name="Ellipse 55"/>
          <p:cNvSpPr/>
          <p:nvPr/>
        </p:nvSpPr>
        <p:spPr>
          <a:xfrm>
            <a:off x="3851407" y="5089335"/>
            <a:ext cx="28800" cy="28800"/>
          </a:xfrm>
          <a:prstGeom prst="ellipse">
            <a:avLst/>
          </a:prstGeom>
          <a:solidFill>
            <a:srgbClr val="F900FD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er 7"/>
          <p:cNvGrpSpPr/>
          <p:nvPr/>
        </p:nvGrpSpPr>
        <p:grpSpPr>
          <a:xfrm>
            <a:off x="3837546" y="5043206"/>
            <a:ext cx="106052" cy="97599"/>
            <a:chOff x="3060869" y="4545201"/>
            <a:chExt cx="106052" cy="97598"/>
          </a:xfrm>
          <a:solidFill>
            <a:srgbClr val="F900FD"/>
          </a:solidFill>
        </p:grpSpPr>
        <p:sp>
          <p:nvSpPr>
            <p:cNvPr id="5" name="Ellipse 4"/>
            <p:cNvSpPr/>
            <p:nvPr/>
          </p:nvSpPr>
          <p:spPr>
            <a:xfrm>
              <a:off x="3098016" y="4587979"/>
              <a:ext cx="45719" cy="45719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Ellipse 38"/>
            <p:cNvSpPr/>
            <p:nvPr/>
          </p:nvSpPr>
          <p:spPr>
            <a:xfrm>
              <a:off x="3064044" y="4585434"/>
              <a:ext cx="10800" cy="10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Ellipse 51"/>
            <p:cNvSpPr/>
            <p:nvPr/>
          </p:nvSpPr>
          <p:spPr>
            <a:xfrm>
              <a:off x="3138121" y="4545201"/>
              <a:ext cx="28800" cy="28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Ellipse 59"/>
            <p:cNvSpPr/>
            <p:nvPr/>
          </p:nvSpPr>
          <p:spPr>
            <a:xfrm>
              <a:off x="3060869" y="4572734"/>
              <a:ext cx="10800" cy="10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Ellipse 60"/>
            <p:cNvSpPr>
              <a:spLocks noChangeAspect="1"/>
            </p:cNvSpPr>
            <p:nvPr/>
          </p:nvSpPr>
          <p:spPr>
            <a:xfrm flipH="1" flipV="1">
              <a:off x="3082454" y="4624799"/>
              <a:ext cx="18000" cy="180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</a:t>
              </a:r>
            </a:p>
          </p:txBody>
        </p:sp>
      </p:grpSp>
      <p:sp>
        <p:nvSpPr>
          <p:cNvPr id="64" name="Ellipse 63"/>
          <p:cNvSpPr/>
          <p:nvPr/>
        </p:nvSpPr>
        <p:spPr>
          <a:xfrm>
            <a:off x="3900265" y="5065624"/>
            <a:ext cx="45719" cy="45719"/>
          </a:xfrm>
          <a:prstGeom prst="ellipse">
            <a:avLst/>
          </a:prstGeom>
          <a:solidFill>
            <a:srgbClr val="F900FD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Ellipse 65"/>
          <p:cNvSpPr>
            <a:spLocks noChangeAspect="1"/>
          </p:cNvSpPr>
          <p:nvPr/>
        </p:nvSpPr>
        <p:spPr>
          <a:xfrm flipH="1" flipV="1">
            <a:off x="3894225" y="5156417"/>
            <a:ext cx="18000" cy="18000"/>
          </a:xfrm>
          <a:prstGeom prst="ellipse">
            <a:avLst/>
          </a:prstGeom>
          <a:solidFill>
            <a:srgbClr val="F900FD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67" name="Grouper 66"/>
          <p:cNvGrpSpPr/>
          <p:nvPr/>
        </p:nvGrpSpPr>
        <p:grpSpPr>
          <a:xfrm>
            <a:off x="3856580" y="5156237"/>
            <a:ext cx="41029" cy="22667"/>
            <a:chOff x="2878982" y="4490608"/>
            <a:chExt cx="41029" cy="22667"/>
          </a:xfrm>
          <a:solidFill>
            <a:srgbClr val="F900FD"/>
          </a:solidFill>
        </p:grpSpPr>
        <p:sp>
          <p:nvSpPr>
            <p:cNvPr id="68" name="Ellipse 67"/>
            <p:cNvSpPr/>
            <p:nvPr/>
          </p:nvSpPr>
          <p:spPr>
            <a:xfrm>
              <a:off x="2909211" y="4490608"/>
              <a:ext cx="10800" cy="10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Ellipse 68"/>
            <p:cNvSpPr/>
            <p:nvPr/>
          </p:nvSpPr>
          <p:spPr>
            <a:xfrm>
              <a:off x="2878982" y="4502475"/>
              <a:ext cx="10800" cy="10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0" name="Ellipse 69"/>
          <p:cNvSpPr/>
          <p:nvPr/>
        </p:nvSpPr>
        <p:spPr>
          <a:xfrm>
            <a:off x="3841882" y="5127435"/>
            <a:ext cx="28800" cy="28800"/>
          </a:xfrm>
          <a:prstGeom prst="ellipse">
            <a:avLst/>
          </a:prstGeom>
          <a:solidFill>
            <a:srgbClr val="F900FD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1" name="Grouper 70"/>
          <p:cNvGrpSpPr/>
          <p:nvPr/>
        </p:nvGrpSpPr>
        <p:grpSpPr>
          <a:xfrm>
            <a:off x="3828021" y="5081306"/>
            <a:ext cx="106052" cy="97599"/>
            <a:chOff x="3060869" y="4545201"/>
            <a:chExt cx="106052" cy="97598"/>
          </a:xfrm>
          <a:solidFill>
            <a:srgbClr val="F900FD"/>
          </a:solidFill>
        </p:grpSpPr>
        <p:sp>
          <p:nvSpPr>
            <p:cNvPr id="72" name="Ellipse 71"/>
            <p:cNvSpPr/>
            <p:nvPr/>
          </p:nvSpPr>
          <p:spPr>
            <a:xfrm>
              <a:off x="3098016" y="4587979"/>
              <a:ext cx="45719" cy="45719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Ellipse 72"/>
            <p:cNvSpPr/>
            <p:nvPr/>
          </p:nvSpPr>
          <p:spPr>
            <a:xfrm>
              <a:off x="3064044" y="4585434"/>
              <a:ext cx="10800" cy="10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Ellipse 73"/>
            <p:cNvSpPr/>
            <p:nvPr/>
          </p:nvSpPr>
          <p:spPr>
            <a:xfrm>
              <a:off x="3138121" y="4545201"/>
              <a:ext cx="28800" cy="28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5" name="Ellipse 74"/>
            <p:cNvSpPr/>
            <p:nvPr/>
          </p:nvSpPr>
          <p:spPr>
            <a:xfrm>
              <a:off x="3060869" y="4572734"/>
              <a:ext cx="10800" cy="10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Ellipse 75"/>
            <p:cNvSpPr>
              <a:spLocks noChangeAspect="1"/>
            </p:cNvSpPr>
            <p:nvPr/>
          </p:nvSpPr>
          <p:spPr>
            <a:xfrm flipH="1" flipV="1">
              <a:off x="3082454" y="4624799"/>
              <a:ext cx="18000" cy="180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</a:t>
              </a:r>
            </a:p>
          </p:txBody>
        </p:sp>
      </p:grpSp>
      <p:sp>
        <p:nvSpPr>
          <p:cNvPr id="77" name="Ellipse 76"/>
          <p:cNvSpPr/>
          <p:nvPr/>
        </p:nvSpPr>
        <p:spPr>
          <a:xfrm>
            <a:off x="3890740" y="5103724"/>
            <a:ext cx="45719" cy="45719"/>
          </a:xfrm>
          <a:prstGeom prst="ellipse">
            <a:avLst/>
          </a:prstGeom>
          <a:solidFill>
            <a:srgbClr val="F900FD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3896503" y="5109437"/>
            <a:ext cx="98077" cy="44036"/>
            <a:chOff x="4573792" y="4107698"/>
            <a:chExt cx="98077" cy="44036"/>
          </a:xfrm>
          <a:solidFill>
            <a:srgbClr val="F900FD"/>
          </a:solidFill>
        </p:grpSpPr>
        <p:sp>
          <p:nvSpPr>
            <p:cNvPr id="96" name="Ellipse 95"/>
            <p:cNvSpPr>
              <a:spLocks noChangeAspect="1"/>
            </p:cNvSpPr>
            <p:nvPr/>
          </p:nvSpPr>
          <p:spPr>
            <a:xfrm flipH="1" flipV="1">
              <a:off x="4604021" y="4107698"/>
              <a:ext cx="18000" cy="180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97" name="Ellipse 96"/>
            <p:cNvSpPr>
              <a:spLocks noChangeAspect="1"/>
            </p:cNvSpPr>
            <p:nvPr/>
          </p:nvSpPr>
          <p:spPr>
            <a:xfrm flipH="1" flipV="1">
              <a:off x="4573792" y="4119565"/>
              <a:ext cx="18000" cy="180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98" name="Ellipse 97"/>
            <p:cNvSpPr/>
            <p:nvPr/>
          </p:nvSpPr>
          <p:spPr>
            <a:xfrm>
              <a:off x="4661069" y="4140934"/>
              <a:ext cx="10800" cy="10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1" name="Grouper 100"/>
          <p:cNvGrpSpPr/>
          <p:nvPr/>
        </p:nvGrpSpPr>
        <p:grpSpPr>
          <a:xfrm>
            <a:off x="3848843" y="5090594"/>
            <a:ext cx="98077" cy="44036"/>
            <a:chOff x="4573792" y="4107698"/>
            <a:chExt cx="98077" cy="44036"/>
          </a:xfrm>
          <a:solidFill>
            <a:srgbClr val="F900FD"/>
          </a:solidFill>
        </p:grpSpPr>
        <p:sp>
          <p:nvSpPr>
            <p:cNvPr id="102" name="Ellipse 101"/>
            <p:cNvSpPr>
              <a:spLocks noChangeAspect="1"/>
            </p:cNvSpPr>
            <p:nvPr/>
          </p:nvSpPr>
          <p:spPr>
            <a:xfrm flipH="1" flipV="1">
              <a:off x="4604021" y="4107698"/>
              <a:ext cx="18000" cy="180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03" name="Ellipse 102"/>
            <p:cNvSpPr>
              <a:spLocks noChangeAspect="1"/>
            </p:cNvSpPr>
            <p:nvPr/>
          </p:nvSpPr>
          <p:spPr>
            <a:xfrm flipH="1" flipV="1">
              <a:off x="4573792" y="4119565"/>
              <a:ext cx="18000" cy="180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04" name="Ellipse 103"/>
            <p:cNvSpPr/>
            <p:nvPr/>
          </p:nvSpPr>
          <p:spPr>
            <a:xfrm>
              <a:off x="4661069" y="4140934"/>
              <a:ext cx="10800" cy="10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0" name="Picture 161" descr="cyclonique et torch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CCCC9"/>
              </a:clrFrom>
              <a:clrTo>
                <a:srgbClr val="CCCC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1" t="9741" r="16838" b="15401"/>
          <a:stretch>
            <a:fillRect/>
          </a:stretch>
        </p:blipFill>
        <p:spPr bwMode="auto">
          <a:xfrm>
            <a:off x="6300202" y="4926801"/>
            <a:ext cx="1295400" cy="92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6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2" t="5513"/>
          <a:stretch>
            <a:fillRect/>
          </a:stretch>
        </p:blipFill>
        <p:spPr bwMode="auto">
          <a:xfrm>
            <a:off x="7514110" y="5111029"/>
            <a:ext cx="301346" cy="2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1" name="Oval 85"/>
          <p:cNvSpPr>
            <a:spLocks noChangeArrowheads="1"/>
          </p:cNvSpPr>
          <p:nvPr/>
        </p:nvSpPr>
        <p:spPr bwMode="auto">
          <a:xfrm>
            <a:off x="6308672" y="5159711"/>
            <a:ext cx="90487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Rectangle 11"/>
          <p:cNvSpPr>
            <a:spLocks noChangeArrowheads="1"/>
          </p:cNvSpPr>
          <p:nvPr/>
        </p:nvSpPr>
        <p:spPr bwMode="auto">
          <a:xfrm>
            <a:off x="5181412" y="1051983"/>
            <a:ext cx="6378837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800100" lvl="1" indent="-342900">
              <a:buFontTx/>
              <a:buChar char="•"/>
            </a:pPr>
            <a:r>
              <a:rPr lang="en-US" sz="2000" b="1" dirty="0"/>
              <a:t>Alternative to wet chemistry:</a:t>
            </a:r>
          </a:p>
          <a:p>
            <a:pPr marL="1257300" lvl="2" indent="-342900">
              <a:buFontTx/>
              <a:buChar char="•"/>
            </a:pPr>
            <a:r>
              <a:rPr lang="en-US" sz="2000" b="1" dirty="0">
                <a:latin typeface="+mj-lt"/>
              </a:rPr>
              <a:t>Direct analysis</a:t>
            </a:r>
          </a:p>
          <a:p>
            <a:pPr marL="1257300" lvl="2" indent="-342900">
              <a:buFontTx/>
              <a:buChar char="•"/>
            </a:pPr>
            <a:r>
              <a:rPr lang="en-US" sz="2000" b="1" dirty="0">
                <a:latin typeface="+mj-lt"/>
              </a:rPr>
              <a:t>Very limited sample preparation</a:t>
            </a:r>
          </a:p>
          <a:p>
            <a:pPr marL="1257300" lvl="2" indent="-342900">
              <a:buFontTx/>
              <a:buChar char="•"/>
            </a:pPr>
            <a:r>
              <a:rPr lang="en-US" sz="2000" b="1" dirty="0">
                <a:latin typeface="+mj-lt"/>
              </a:rPr>
              <a:t>Very limited risk of contamination</a:t>
            </a:r>
          </a:p>
          <a:p>
            <a:pPr marL="1257300" lvl="2" indent="-342900">
              <a:buFontTx/>
              <a:buChar char="•"/>
            </a:pPr>
            <a:r>
              <a:rPr lang="en-US" sz="2000" b="1" dirty="0">
                <a:latin typeface="+mj-lt"/>
              </a:rPr>
              <a:t>Refractory matrices </a:t>
            </a:r>
            <a:r>
              <a:rPr lang="en-US" sz="2000" b="1" dirty="0" err="1">
                <a:latin typeface="+mj-lt"/>
              </a:rPr>
              <a:t>anaysis</a:t>
            </a:r>
            <a:endParaRPr lang="en-US" sz="2000" b="1" dirty="0">
              <a:latin typeface="+mj-lt"/>
            </a:endParaRPr>
          </a:p>
          <a:p>
            <a:pPr marL="1257300" lvl="2" indent="-342900">
              <a:buFontTx/>
              <a:buChar char="•"/>
            </a:pPr>
            <a:endParaRPr lang="en-US" sz="2000" b="1" dirty="0">
              <a:latin typeface="+mj-lt"/>
            </a:endParaRPr>
          </a:p>
          <a:p>
            <a:pPr marL="800100" lvl="1" indent="-342900">
              <a:buFontTx/>
              <a:buChar char="•"/>
            </a:pPr>
            <a:r>
              <a:rPr lang="en-US" sz="2000" b="1" dirty="0"/>
              <a:t>Tool of choice for micro-analysis:</a:t>
            </a:r>
          </a:p>
          <a:p>
            <a:pPr marL="1257300" lvl="2" indent="-342900">
              <a:buFontTx/>
              <a:buChar char="•"/>
            </a:pPr>
            <a:r>
              <a:rPr lang="en-US" sz="2000" b="1" dirty="0">
                <a:latin typeface="+mj-lt"/>
              </a:rPr>
              <a:t>Quasi non destructive</a:t>
            </a:r>
          </a:p>
          <a:p>
            <a:pPr marL="1257300" lvl="2" indent="-342900">
              <a:buFontTx/>
              <a:buChar char="•"/>
            </a:pPr>
            <a:r>
              <a:rPr lang="en-US" sz="2000" b="1" dirty="0">
                <a:latin typeface="+mj-lt"/>
              </a:rPr>
              <a:t>Micro analyses (µm – hundreds µm)</a:t>
            </a:r>
          </a:p>
          <a:p>
            <a:pPr marL="1257300" lvl="2" indent="-342900">
              <a:buFontTx/>
              <a:buChar char="•"/>
            </a:pPr>
            <a:r>
              <a:rPr lang="en-US" sz="2000" b="1" dirty="0">
                <a:latin typeface="+mj-lt"/>
              </a:rPr>
              <a:t>Depth profiling (&lt; µm resolution)</a:t>
            </a:r>
          </a:p>
          <a:p>
            <a:pPr marL="1257300" lvl="2" indent="-342900">
              <a:buFontTx/>
              <a:buChar char="•"/>
            </a:pPr>
            <a:r>
              <a:rPr lang="en-US" sz="2000" b="1" dirty="0">
                <a:latin typeface="+mj-lt"/>
              </a:rPr>
              <a:t>High sensitivity</a:t>
            </a:r>
          </a:p>
          <a:p>
            <a:pPr marL="1257300" lvl="2" indent="-342900">
              <a:buFontTx/>
              <a:buChar char="•"/>
            </a:pPr>
            <a:endParaRPr lang="en-US" sz="2000" b="1" dirty="0">
              <a:latin typeface="+mj-l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815458" y="5850437"/>
            <a:ext cx="1274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u="sng"/>
              <a:t>ICPMS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33632" y="5496140"/>
            <a:ext cx="3030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/>
              <a:t>Ablation Cell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1622688" y="4701576"/>
            <a:ext cx="126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He </a:t>
            </a:r>
            <a:r>
              <a:rPr lang="en-US" sz="200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2000"/>
          </a:p>
        </p:txBody>
      </p:sp>
      <p:sp>
        <p:nvSpPr>
          <p:cNvPr id="81" name="ZoneTexte 80"/>
          <p:cNvSpPr txBox="1"/>
          <p:nvPr/>
        </p:nvSpPr>
        <p:spPr>
          <a:xfrm>
            <a:off x="5636620" y="4817868"/>
            <a:ext cx="714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2000" b="1"/>
          </a:p>
        </p:txBody>
      </p:sp>
      <p:sp>
        <p:nvSpPr>
          <p:cNvPr id="106" name="Text Box 17"/>
          <p:cNvSpPr txBox="1">
            <a:spLocks noChangeArrowheads="1"/>
          </p:cNvSpPr>
          <p:nvPr/>
        </p:nvSpPr>
        <p:spPr bwMode="auto">
          <a:xfrm>
            <a:off x="1730129" y="3912792"/>
            <a:ext cx="6447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omic Sans MS" charset="0"/>
              </a:rPr>
              <a:t>Scan</a:t>
            </a:r>
          </a:p>
        </p:txBody>
      </p:sp>
      <p:sp>
        <p:nvSpPr>
          <p:cNvPr id="107" name="Text Box 18"/>
          <p:cNvSpPr txBox="1">
            <a:spLocks noChangeArrowheads="1"/>
          </p:cNvSpPr>
          <p:nvPr/>
        </p:nvSpPr>
        <p:spPr bwMode="auto">
          <a:xfrm>
            <a:off x="1696097" y="3415908"/>
            <a:ext cx="18453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omic Sans MS" charset="0"/>
              </a:rPr>
              <a:t>Inclusion analysis</a:t>
            </a:r>
          </a:p>
        </p:txBody>
      </p:sp>
      <p:sp>
        <p:nvSpPr>
          <p:cNvPr id="110" name="Text Box 32"/>
          <p:cNvSpPr txBox="1">
            <a:spLocks noChangeArrowheads="1"/>
          </p:cNvSpPr>
          <p:nvPr/>
        </p:nvSpPr>
        <p:spPr bwMode="auto">
          <a:xfrm>
            <a:off x="5177633" y="6124580"/>
            <a:ext cx="22573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omic Sans MS" charset="0"/>
              </a:rPr>
              <a:t>Imaging, bulk analysis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2374653" y="4197826"/>
            <a:ext cx="1124704" cy="1275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768603" y="3736147"/>
            <a:ext cx="1059421" cy="1420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110" idx="1"/>
          </p:cNvCxnSpPr>
          <p:nvPr/>
        </p:nvCxnSpPr>
        <p:spPr>
          <a:xfrm flipH="1" flipV="1">
            <a:off x="4701387" y="6028225"/>
            <a:ext cx="476246" cy="2656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3877131" y="5652895"/>
            <a:ext cx="800702" cy="70575"/>
          </a:xfrm>
          <a:prstGeom prst="straightConnector1">
            <a:avLst/>
          </a:prstGeom>
          <a:ln w="12700"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avec flèche 123"/>
          <p:cNvCxnSpPr/>
          <p:nvPr/>
        </p:nvCxnSpPr>
        <p:spPr>
          <a:xfrm flipV="1">
            <a:off x="3880207" y="5723438"/>
            <a:ext cx="800702" cy="70575"/>
          </a:xfrm>
          <a:prstGeom prst="straightConnector1">
            <a:avLst/>
          </a:prstGeom>
          <a:ln w="12700"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avec flèche 124"/>
          <p:cNvCxnSpPr/>
          <p:nvPr/>
        </p:nvCxnSpPr>
        <p:spPr>
          <a:xfrm flipV="1">
            <a:off x="3890437" y="5794011"/>
            <a:ext cx="800702" cy="70575"/>
          </a:xfrm>
          <a:prstGeom prst="straightConnector1">
            <a:avLst/>
          </a:prstGeom>
          <a:ln w="12700"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/>
          <p:cNvCxnSpPr/>
          <p:nvPr/>
        </p:nvCxnSpPr>
        <p:spPr>
          <a:xfrm flipV="1">
            <a:off x="3893513" y="5864555"/>
            <a:ext cx="800702" cy="70575"/>
          </a:xfrm>
          <a:prstGeom prst="straightConnector1">
            <a:avLst/>
          </a:prstGeom>
          <a:ln w="12700"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/>
          <p:cNvCxnSpPr/>
          <p:nvPr/>
        </p:nvCxnSpPr>
        <p:spPr>
          <a:xfrm flipV="1">
            <a:off x="3897606" y="5922394"/>
            <a:ext cx="800702" cy="70575"/>
          </a:xfrm>
          <a:prstGeom prst="straightConnector1">
            <a:avLst/>
          </a:prstGeom>
          <a:ln w="12700"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/>
          <p:cNvCxnSpPr/>
          <p:nvPr/>
        </p:nvCxnSpPr>
        <p:spPr>
          <a:xfrm flipV="1">
            <a:off x="3900682" y="5992936"/>
            <a:ext cx="800702" cy="70575"/>
          </a:xfrm>
          <a:prstGeom prst="straightConnector1">
            <a:avLst/>
          </a:prstGeom>
          <a:ln w="12700"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8" name="Group 9">
            <a:extLst>
              <a:ext uri="{FF2B5EF4-FFF2-40B4-BE49-F238E27FC236}">
                <a16:creationId xmlns:a16="http://schemas.microsoft.com/office/drawing/2014/main" id="{22EBD02D-0C53-1E4D-8F34-84AE2F71E753}"/>
              </a:ext>
            </a:extLst>
          </p:cNvPr>
          <p:cNvGrpSpPr>
            <a:grpSpLocks/>
          </p:cNvGrpSpPr>
          <p:nvPr/>
        </p:nvGrpSpPr>
        <p:grpSpPr bwMode="auto">
          <a:xfrm>
            <a:off x="3704769" y="3192402"/>
            <a:ext cx="390659" cy="1918763"/>
            <a:chOff x="1344" y="1248"/>
            <a:chExt cx="192" cy="1920"/>
          </a:xfrm>
        </p:grpSpPr>
        <p:sp>
          <p:nvSpPr>
            <p:cNvPr id="109" name="Line 10">
              <a:extLst>
                <a:ext uri="{FF2B5EF4-FFF2-40B4-BE49-F238E27FC236}">
                  <a16:creationId xmlns:a16="http://schemas.microsoft.com/office/drawing/2014/main" id="{4BF11FB5-72EA-C545-98F0-38B192A8C0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1248"/>
              <a:ext cx="96" cy="19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Line 11">
              <a:extLst>
                <a:ext uri="{FF2B5EF4-FFF2-40B4-BE49-F238E27FC236}">
                  <a16:creationId xmlns:a16="http://schemas.microsoft.com/office/drawing/2014/main" id="{EBB04512-749F-7D45-BDBD-03F82F88E4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40" y="1248"/>
              <a:ext cx="96" cy="19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9" name="Rectangle 12">
            <a:extLst>
              <a:ext uri="{FF2B5EF4-FFF2-40B4-BE49-F238E27FC236}">
                <a16:creationId xmlns:a16="http://schemas.microsoft.com/office/drawing/2014/main" id="{40A30DB0-D5ED-BD4C-AC99-E4F34B06B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7103" y="2735553"/>
            <a:ext cx="585989" cy="4568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endParaRPr lang="en-US"/>
          </a:p>
        </p:txBody>
      </p:sp>
      <p:sp>
        <p:nvSpPr>
          <p:cNvPr id="130" name="Rectangle 13">
            <a:extLst>
              <a:ext uri="{FF2B5EF4-FFF2-40B4-BE49-F238E27FC236}">
                <a16:creationId xmlns:a16="http://schemas.microsoft.com/office/drawing/2014/main" id="{4CD029EB-C69E-0845-AD84-C68AA6DC3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9074" y="1881798"/>
            <a:ext cx="976648" cy="85375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endParaRPr lang="en-US"/>
          </a:p>
        </p:txBody>
      </p:sp>
      <p:sp>
        <p:nvSpPr>
          <p:cNvPr id="131" name="Rectangle 14">
            <a:extLst>
              <a:ext uri="{FF2B5EF4-FFF2-40B4-BE49-F238E27FC236}">
                <a16:creationId xmlns:a16="http://schemas.microsoft.com/office/drawing/2014/main" id="{CFD2F75C-8DBF-9348-906E-4B49B3631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258" y="1881798"/>
            <a:ext cx="1757966" cy="85375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  <a:sp3d extrusionH="171450">
            <a:bevelT w="247650" h="228600"/>
            <a:bevelB w="152400" h="63500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/>
            <a:r>
              <a:rPr lang="en-US" sz="2400" b="1">
                <a:latin typeface="Comic Sans MS" charset="0"/>
              </a:rPr>
              <a:t>Laser</a:t>
            </a:r>
            <a:endParaRPr lang="en-US" sz="2400">
              <a:latin typeface="Comic Sans MS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8BCF585-1554-CC47-A8D6-A8C435E4A980}"/>
              </a:ext>
            </a:extLst>
          </p:cNvPr>
          <p:cNvSpPr txBox="1"/>
          <p:nvPr/>
        </p:nvSpPr>
        <p:spPr>
          <a:xfrm>
            <a:off x="2980268" y="894481"/>
            <a:ext cx="226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LA-ICPMS :</a:t>
            </a:r>
          </a:p>
        </p:txBody>
      </p:sp>
    </p:spTree>
    <p:extLst>
      <p:ext uri="{BB962C8B-B14F-4D97-AF65-F5344CB8AC3E}">
        <p14:creationId xmlns:p14="http://schemas.microsoft.com/office/powerpoint/2010/main" val="146350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09982 -0.035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3" y="-178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6 L 0.02378 -0.02778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" y="-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0.31628 0.01852 " pathEditMode="relative" rAng="0" ptsTypes="AA">
                                      <p:cBhvr>
                                        <p:cTn id="12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7" y="9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81481E-6 L 0.13073 0.00579 " pathEditMode="relative" rAng="0" ptsTypes="AA">
                                      <p:cBhvr>
                                        <p:cTn id="14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8" y="27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L 0.05729 0.00602 " pathEditMode="relative" rAng="0" ptsTypes="AA">
                                      <p:cBhvr>
                                        <p:cTn id="16" dur="16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30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069 L 0.0934 0.02662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7" y="129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31315 0.02523 " pathEditMode="relative" rAng="0" ptsTypes="AA">
                                      <p:cBhvr>
                                        <p:cTn id="20" dur="1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51" y="125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11632 -0.01111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6" y="-5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L 0.06476 -0.0300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-150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.11181 -0.02593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-129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04184 -0.02315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-115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30586 0.01829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6" y="90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9" grpId="0" animBg="1"/>
      <p:bldP spid="100" grpId="0" animBg="1"/>
      <p:bldP spid="105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45" grpId="0" animBg="1"/>
      <p:bldP spid="45" grpId="1" animBg="1"/>
      <p:bldP spid="56" grpId="0" animBg="1"/>
      <p:bldP spid="56" grpId="1" animBg="1"/>
      <p:bldP spid="64" grpId="0" animBg="1"/>
      <p:bldP spid="64" grpId="1" animBg="1"/>
      <p:bldP spid="66" grpId="0" animBg="1"/>
      <p:bldP spid="66" grpId="1" animBg="1"/>
      <p:bldP spid="70" grpId="0" animBg="1"/>
      <p:bldP spid="70" grpId="1" animBg="1"/>
      <p:bldP spid="77" grpId="0" animBg="1"/>
      <p:bldP spid="77" grpId="1" animBg="1"/>
      <p:bldP spid="121" grpId="0" animBg="1"/>
      <p:bldP spid="2" grpId="0"/>
      <p:bldP spid="3" grpId="0"/>
      <p:bldP spid="79" grpId="0"/>
      <p:bldP spid="81" grpId="0"/>
      <p:bldP spid="106" grpId="0"/>
      <p:bldP spid="107" grpId="0"/>
      <p:bldP spid="1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 t="8076" r="7322" b="1274"/>
          <a:stretch/>
        </p:blipFill>
        <p:spPr>
          <a:xfrm>
            <a:off x="4871864" y="909830"/>
            <a:ext cx="7320135" cy="4917382"/>
          </a:xfrm>
          <a:prstGeom prst="rect">
            <a:avLst/>
          </a:prstGeom>
        </p:spPr>
      </p:pic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631505" y="44451"/>
            <a:ext cx="8928992" cy="777875"/>
          </a:xfrm>
        </p:spPr>
        <p:txBody>
          <a:bodyPr/>
          <a:lstStyle/>
          <a:p>
            <a:pPr eaLnBrk="1" hangingPunct="1"/>
            <a:r>
              <a:rPr lang="fr-FR" sz="3600" b="1" dirty="0" err="1">
                <a:solidFill>
                  <a:srgbClr val="7030A0"/>
                </a:solidFill>
                <a:cs typeface="Arial" charset="0"/>
              </a:rPr>
              <a:t>Acrylic</a:t>
            </a:r>
            <a:r>
              <a:rPr lang="fr-FR" sz="3600" b="1" dirty="0">
                <a:solidFill>
                  <a:srgbClr val="7030A0"/>
                </a:solidFill>
                <a:cs typeface="Arial" charset="0"/>
              </a:rPr>
              <a:t> :  </a:t>
            </a:r>
            <a:r>
              <a:rPr lang="fr-FR" sz="3600" b="1" dirty="0" err="1">
                <a:solidFill>
                  <a:srgbClr val="7030A0"/>
                </a:solidFill>
                <a:cs typeface="Arial" charset="0"/>
              </a:rPr>
              <a:t>Polished</a:t>
            </a:r>
            <a:r>
              <a:rPr lang="fr-FR" sz="3600" b="1" dirty="0">
                <a:solidFill>
                  <a:srgbClr val="7030A0"/>
                </a:solidFill>
                <a:cs typeface="Arial" charset="0"/>
              </a:rPr>
              <a:t> or not </a:t>
            </a:r>
            <a:r>
              <a:rPr lang="fr-FR" sz="3600" b="1" dirty="0" err="1">
                <a:solidFill>
                  <a:srgbClr val="7030A0"/>
                </a:solidFill>
                <a:cs typeface="Arial" charset="0"/>
              </a:rPr>
              <a:t>polished</a:t>
            </a:r>
            <a:r>
              <a:rPr lang="fr-FR" sz="3600" b="1" dirty="0">
                <a:solidFill>
                  <a:srgbClr val="7030A0"/>
                </a:solidFill>
                <a:cs typeface="Arial" charset="0"/>
              </a:rPr>
              <a:t> ? </a:t>
            </a:r>
          </a:p>
        </p:txBody>
      </p: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044022" y="6400027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20</a:t>
            </a:fld>
            <a:endParaRPr lang="fr-FR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209968" y="1419543"/>
            <a:ext cx="466189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000" dirty="0" err="1">
                <a:cs typeface="Times New Roman" pitchFamily="18" charset="0"/>
              </a:rPr>
              <a:t>Two</a:t>
            </a:r>
            <a:r>
              <a:rPr lang="fr-FR" sz="2000" dirty="0">
                <a:cs typeface="Times New Roman" pitchFamily="18" charset="0"/>
              </a:rPr>
              <a:t> </a:t>
            </a:r>
            <a:r>
              <a:rPr lang="fr-FR" sz="2000" dirty="0" err="1">
                <a:cs typeface="Times New Roman" pitchFamily="18" charset="0"/>
              </a:rPr>
              <a:t>acrylic</a:t>
            </a:r>
            <a:r>
              <a:rPr lang="fr-FR" sz="2000" dirty="0">
                <a:cs typeface="Times New Roman" pitchFamily="18" charset="0"/>
              </a:rPr>
              <a:t> </a:t>
            </a:r>
            <a:r>
              <a:rPr lang="fr-FR" sz="2000" dirty="0" err="1">
                <a:cs typeface="Times New Roman" pitchFamily="18" charset="0"/>
              </a:rPr>
              <a:t>samples</a:t>
            </a:r>
            <a:r>
              <a:rPr lang="fr-FR" sz="2000" dirty="0">
                <a:cs typeface="Times New Roman" pitchFamily="18" charset="0"/>
              </a:rPr>
              <a:t> have been </a:t>
            </a:r>
            <a:r>
              <a:rPr lang="fr-FR" sz="2000" dirty="0" err="1">
                <a:cs typeface="Times New Roman" pitchFamily="18" charset="0"/>
              </a:rPr>
              <a:t>measured</a:t>
            </a:r>
            <a:r>
              <a:rPr lang="fr-FR" sz="2000" dirty="0">
                <a:cs typeface="Times New Roman" pitchFamily="18" charset="0"/>
              </a:rPr>
              <a:t>: 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000" dirty="0">
                <a:cs typeface="Times New Roman" pitchFamily="18" charset="0"/>
              </a:rPr>
              <a:t>one </a:t>
            </a:r>
            <a:r>
              <a:rPr lang="fr-FR" sz="2000" b="1" dirty="0" err="1">
                <a:cs typeface="Times New Roman" pitchFamily="18" charset="0"/>
              </a:rPr>
              <a:t>with</a:t>
            </a:r>
            <a:r>
              <a:rPr lang="fr-FR" sz="2000" b="1" dirty="0">
                <a:cs typeface="Times New Roman" pitchFamily="18" charset="0"/>
              </a:rPr>
              <a:t> </a:t>
            </a:r>
            <a:r>
              <a:rPr lang="fr-FR" sz="2000" b="1" dirty="0" err="1">
                <a:cs typeface="Times New Roman" pitchFamily="18" charset="0"/>
              </a:rPr>
              <a:t>polishing</a:t>
            </a:r>
            <a:r>
              <a:rPr lang="fr-FR" sz="2000" b="1" dirty="0">
                <a:cs typeface="Times New Roman" pitchFamily="18" charset="0"/>
              </a:rPr>
              <a:t> </a:t>
            </a:r>
            <a:r>
              <a:rPr lang="fr-FR" sz="2000" dirty="0" err="1">
                <a:cs typeface="Times New Roman" pitchFamily="18" charset="0"/>
              </a:rPr>
              <a:t>process</a:t>
            </a:r>
            <a:r>
              <a:rPr lang="fr-FR" sz="2000" dirty="0">
                <a:cs typeface="Times New Roman" pitchFamily="18" charset="0"/>
              </a:rPr>
              <a:t> </a:t>
            </a:r>
            <a:r>
              <a:rPr lang="fr-FR" sz="2000" dirty="0" err="1">
                <a:cs typeface="Times New Roman" pitchFamily="18" charset="0"/>
              </a:rPr>
              <a:t>applied</a:t>
            </a:r>
            <a:r>
              <a:rPr lang="fr-FR" sz="2000" dirty="0">
                <a:cs typeface="Times New Roman" pitchFamily="18" charset="0"/>
              </a:rPr>
              <a:t> on the top surface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000" dirty="0">
                <a:cs typeface="Times New Roman" pitchFamily="18" charset="0"/>
              </a:rPr>
              <a:t>one </a:t>
            </a:r>
            <a:r>
              <a:rPr lang="fr-FR" sz="2000" b="1" dirty="0" err="1">
                <a:solidFill>
                  <a:srgbClr val="FF0000"/>
                </a:solidFill>
                <a:cs typeface="Times New Roman" pitchFamily="18" charset="0"/>
              </a:rPr>
              <a:t>without</a:t>
            </a:r>
            <a:r>
              <a:rPr lang="fr-FR" sz="2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cs typeface="Times New Roman" pitchFamily="18" charset="0"/>
              </a:rPr>
              <a:t>polishing</a:t>
            </a:r>
            <a:endParaRPr lang="fr-FR" sz="2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09968" y="5982982"/>
            <a:ext cx="10975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fr-FR" sz="2000" b="1" dirty="0" err="1">
                <a:solidFill>
                  <a:srgbClr val="0066CC"/>
                </a:solidFill>
              </a:rPr>
              <a:t>Very</a:t>
            </a:r>
            <a:r>
              <a:rPr lang="fr-FR" sz="2000" b="1" dirty="0">
                <a:solidFill>
                  <a:srgbClr val="0066CC"/>
                </a:solidFill>
              </a:rPr>
              <a:t> efficient </a:t>
            </a:r>
            <a:r>
              <a:rPr lang="fr-FR" sz="2000" b="1" dirty="0" err="1">
                <a:solidFill>
                  <a:srgbClr val="0066CC"/>
                </a:solidFill>
              </a:rPr>
              <a:t>tool</a:t>
            </a:r>
            <a:r>
              <a:rPr lang="fr-FR" sz="2000" b="1" dirty="0">
                <a:solidFill>
                  <a:srgbClr val="0066CC"/>
                </a:solidFill>
              </a:rPr>
              <a:t> to </a:t>
            </a:r>
            <a:r>
              <a:rPr lang="fr-FR" sz="2000" b="1" dirty="0" err="1">
                <a:solidFill>
                  <a:srgbClr val="0066CC"/>
                </a:solidFill>
              </a:rPr>
              <a:t>measure</a:t>
            </a:r>
            <a:r>
              <a:rPr lang="fr-FR" sz="2000" b="1" dirty="0">
                <a:solidFill>
                  <a:srgbClr val="0066CC"/>
                </a:solidFill>
              </a:rPr>
              <a:t> the U/Th contamination and to </a:t>
            </a:r>
            <a:r>
              <a:rPr lang="fr-FR" sz="2000" b="1" dirty="0" err="1">
                <a:solidFill>
                  <a:srgbClr val="0066CC"/>
                </a:solidFill>
              </a:rPr>
              <a:t>choose</a:t>
            </a:r>
            <a:r>
              <a:rPr lang="fr-FR" sz="2000" b="1" dirty="0">
                <a:solidFill>
                  <a:srgbClr val="0066CC"/>
                </a:solidFill>
              </a:rPr>
              <a:t> the best surface </a:t>
            </a:r>
            <a:r>
              <a:rPr lang="fr-FR" sz="2000" b="1" dirty="0" err="1">
                <a:solidFill>
                  <a:srgbClr val="0066CC"/>
                </a:solidFill>
              </a:rPr>
              <a:t>treatment</a:t>
            </a:r>
            <a:r>
              <a:rPr lang="fr-FR" sz="2000" b="1" dirty="0">
                <a:solidFill>
                  <a:srgbClr val="0066CC"/>
                </a:solidFill>
              </a:rPr>
              <a:t> of a </a:t>
            </a:r>
            <a:r>
              <a:rPr lang="fr-FR" sz="2000" b="1" dirty="0" err="1">
                <a:solidFill>
                  <a:srgbClr val="0066CC"/>
                </a:solidFill>
              </a:rPr>
              <a:t>critical</a:t>
            </a:r>
            <a:r>
              <a:rPr lang="fr-FR" sz="2000" b="1" dirty="0">
                <a:solidFill>
                  <a:srgbClr val="0066CC"/>
                </a:solidFill>
              </a:rPr>
              <a:t> </a:t>
            </a:r>
            <a:r>
              <a:rPr lang="fr-FR" sz="2000" b="1" dirty="0" err="1">
                <a:solidFill>
                  <a:srgbClr val="0066CC"/>
                </a:solidFill>
              </a:rPr>
              <a:t>material</a:t>
            </a:r>
            <a:r>
              <a:rPr lang="fr-FR" sz="2000" b="1" dirty="0">
                <a:solidFill>
                  <a:srgbClr val="0066CC"/>
                </a:solidFill>
              </a:rPr>
              <a:t>!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59D2627-2CB4-F449-9C0B-BFDD9362F17A}"/>
              </a:ext>
            </a:extLst>
          </p:cNvPr>
          <p:cNvSpPr txBox="1"/>
          <p:nvPr/>
        </p:nvSpPr>
        <p:spPr>
          <a:xfrm>
            <a:off x="8768463" y="1113935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baseline="30000" dirty="0"/>
              <a:t>232</a:t>
            </a:r>
            <a:r>
              <a:rPr lang="fr-FR" sz="3200" b="1" dirty="0"/>
              <a:t>Th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142D123-76DE-7343-BB4C-5DFD11DB63BF}"/>
              </a:ext>
            </a:extLst>
          </p:cNvPr>
          <p:cNvSpPr txBox="1"/>
          <p:nvPr/>
        </p:nvSpPr>
        <p:spPr>
          <a:xfrm>
            <a:off x="3833406" y="3323950"/>
            <a:ext cx="2076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8000"/>
                </a:solidFill>
              </a:rPr>
              <a:t>One </a:t>
            </a:r>
            <a:r>
              <a:rPr lang="fr-FR" b="1" dirty="0" err="1">
                <a:solidFill>
                  <a:srgbClr val="008000"/>
                </a:solidFill>
              </a:rPr>
              <a:t>order</a:t>
            </a:r>
            <a:r>
              <a:rPr lang="fr-FR" b="1" dirty="0">
                <a:solidFill>
                  <a:srgbClr val="008000"/>
                </a:solidFill>
              </a:rPr>
              <a:t> of magnitude!</a:t>
            </a:r>
          </a:p>
        </p:txBody>
      </p:sp>
      <p:grpSp>
        <p:nvGrpSpPr>
          <p:cNvPr id="12" name="Grouper 12">
            <a:extLst>
              <a:ext uri="{FF2B5EF4-FFF2-40B4-BE49-F238E27FC236}">
                <a16:creationId xmlns:a16="http://schemas.microsoft.com/office/drawing/2014/main" id="{DA96B79B-3164-FC48-892E-206E8352C73E}"/>
              </a:ext>
            </a:extLst>
          </p:cNvPr>
          <p:cNvGrpSpPr/>
          <p:nvPr/>
        </p:nvGrpSpPr>
        <p:grpSpPr>
          <a:xfrm>
            <a:off x="162732" y="685268"/>
            <a:ext cx="11732217" cy="155126"/>
            <a:chOff x="304800" y="675809"/>
            <a:chExt cx="8526994" cy="108000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27E51F17-0113-0343-81ED-EDCADBDA276C}"/>
                </a:ext>
              </a:extLst>
            </p:cNvPr>
            <p:cNvSpPr/>
            <p:nvPr/>
          </p:nvSpPr>
          <p:spPr>
            <a:xfrm>
              <a:off x="8723794" y="675809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FD767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66700">
                <a:srgbClr val="FFFAAA"/>
              </a:glow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34C564DB-30BB-C146-822D-5178637A4B18}"/>
                </a:ext>
              </a:extLst>
            </p:cNvPr>
            <p:cNvCxnSpPr/>
            <p:nvPr/>
          </p:nvCxnSpPr>
          <p:spPr>
            <a:xfrm>
              <a:off x="304800" y="736729"/>
              <a:ext cx="8482012" cy="0"/>
            </a:xfrm>
            <a:prstGeom prst="line">
              <a:avLst/>
            </a:prstGeom>
            <a:ln>
              <a:solidFill>
                <a:srgbClr val="FFE47B">
                  <a:alpha val="42000"/>
                </a:srgbClr>
              </a:solidFill>
              <a:headEnd type="none"/>
              <a:tailEnd type="none" w="lg" len="lg"/>
            </a:ln>
            <a:effectLst>
              <a:glow rad="88900">
                <a:srgbClr val="FFE47B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495A3FA-691D-B540-AECF-E847D833D907}"/>
              </a:ext>
            </a:extLst>
          </p:cNvPr>
          <p:cNvCxnSpPr>
            <a:cxnSpLocks/>
          </p:cNvCxnSpPr>
          <p:nvPr/>
        </p:nvCxnSpPr>
        <p:spPr>
          <a:xfrm>
            <a:off x="5242626" y="2791168"/>
            <a:ext cx="0" cy="1715386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680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631505" y="44451"/>
            <a:ext cx="8928992" cy="777875"/>
          </a:xfrm>
        </p:spPr>
        <p:txBody>
          <a:bodyPr/>
          <a:lstStyle/>
          <a:p>
            <a:pPr eaLnBrk="1" hangingPunct="1"/>
            <a:r>
              <a:rPr lang="fr-FR" sz="3600" b="1" dirty="0" err="1">
                <a:solidFill>
                  <a:srgbClr val="7030A0"/>
                </a:solidFill>
                <a:cs typeface="Arial" charset="0"/>
              </a:rPr>
              <a:t>Depth</a:t>
            </a:r>
            <a:r>
              <a:rPr lang="fr-FR" sz="3600" b="1" dirty="0">
                <a:solidFill>
                  <a:srgbClr val="7030A0"/>
                </a:solidFill>
                <a:cs typeface="Arial" charset="0"/>
              </a:rPr>
              <a:t> profile (Z axis) of U/Th </a:t>
            </a:r>
            <a:r>
              <a:rPr lang="fr-FR" sz="3600" b="1" dirty="0" err="1">
                <a:solidFill>
                  <a:srgbClr val="7030A0"/>
                </a:solidFill>
                <a:cs typeface="Arial" charset="0"/>
              </a:rPr>
              <a:t>level</a:t>
            </a:r>
            <a:endParaRPr lang="fr-FR" sz="3600" b="1" dirty="0">
              <a:solidFill>
                <a:srgbClr val="7030A0"/>
              </a:solidFill>
              <a:cs typeface="Arial" charset="0"/>
            </a:endParaRPr>
          </a:p>
        </p:txBody>
      </p: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005237" y="6486657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21</a:t>
            </a:fld>
            <a:endParaRPr lang="fr-FR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1991544" y="1194208"/>
            <a:ext cx="3528392" cy="1319265"/>
            <a:chOff x="467544" y="1194207"/>
            <a:chExt cx="3528392" cy="1319265"/>
          </a:xfrm>
        </p:grpSpPr>
        <p:sp>
          <p:nvSpPr>
            <p:cNvPr id="5" name="Rectangle 4"/>
            <p:cNvSpPr/>
            <p:nvPr/>
          </p:nvSpPr>
          <p:spPr>
            <a:xfrm>
              <a:off x="467544" y="1865041"/>
              <a:ext cx="3528392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Flèche vers le bas 5"/>
            <p:cNvSpPr/>
            <p:nvPr/>
          </p:nvSpPr>
          <p:spPr>
            <a:xfrm>
              <a:off x="2335057" y="1194207"/>
              <a:ext cx="108276" cy="632521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2481805" y="1198493"/>
              <a:ext cx="6848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/>
                <a:t>Laser</a:t>
              </a:r>
            </a:p>
            <a:p>
              <a:pPr algn="ctr"/>
              <a:r>
                <a:rPr lang="fr-FR" dirty="0" err="1"/>
                <a:t>shots</a:t>
              </a:r>
              <a:endParaRPr lang="fr-FR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195736" y="1865041"/>
              <a:ext cx="360040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95736" y="1937049"/>
              <a:ext cx="360040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2195736" y="2204864"/>
              <a:ext cx="360040" cy="0"/>
            </a:xfrm>
            <a:prstGeom prst="straightConnector1">
              <a:avLst/>
            </a:prstGeom>
            <a:ln w="25400">
              <a:solidFill>
                <a:srgbClr val="008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2054468" y="2236473"/>
              <a:ext cx="663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008000"/>
                  </a:solidFill>
                </a:rPr>
                <a:t>600 µm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39552" y="2004411"/>
              <a:ext cx="804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Acrylic</a:t>
              </a:r>
              <a:endParaRPr lang="fr-FR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195736" y="2004661"/>
              <a:ext cx="360040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195736" y="2076471"/>
              <a:ext cx="360040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6EE1E3A1-70B8-4A45-A638-7705D1D788FE}"/>
              </a:ext>
            </a:extLst>
          </p:cNvPr>
          <p:cNvGrpSpPr>
            <a:grpSpLocks noChangeAspect="1"/>
          </p:cNvGrpSpPr>
          <p:nvPr/>
        </p:nvGrpSpPr>
        <p:grpSpPr>
          <a:xfrm>
            <a:off x="1559497" y="3847028"/>
            <a:ext cx="4176465" cy="1836000"/>
            <a:chOff x="4330066" y="2689216"/>
            <a:chExt cx="3703204" cy="1627951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21D4DAD3-55A3-FC47-8E15-AA4FE60F04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215" t="23250" r="7131" b="27480"/>
            <a:stretch/>
          </p:blipFill>
          <p:spPr bwMode="auto">
            <a:xfrm>
              <a:off x="4378279" y="2689216"/>
              <a:ext cx="3654991" cy="162795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5EC632B-6B67-6E48-A382-E4ED7C25CCEE}"/>
                </a:ext>
              </a:extLst>
            </p:cNvPr>
            <p:cNvSpPr txBox="1"/>
            <p:nvPr/>
          </p:nvSpPr>
          <p:spPr>
            <a:xfrm rot="2326373">
              <a:off x="5217545" y="3357429"/>
              <a:ext cx="768101" cy="327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surface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846D787-D6D6-F643-9B59-AF30296A3C50}"/>
                </a:ext>
              </a:extLst>
            </p:cNvPr>
            <p:cNvSpPr txBox="1"/>
            <p:nvPr/>
          </p:nvSpPr>
          <p:spPr>
            <a:xfrm rot="20648179">
              <a:off x="5749455" y="2852986"/>
              <a:ext cx="1129808" cy="57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1 scan </a:t>
              </a:r>
            </a:p>
            <a:p>
              <a:r>
                <a:rPr lang="fr-FR" dirty="0"/>
                <a:t>4 µm </a:t>
              </a:r>
              <a:r>
                <a:rPr lang="fr-FR" dirty="0" err="1"/>
                <a:t>depht</a:t>
              </a:r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7D9A3BDF-BDC9-7A49-AC34-AA1138747584}"/>
                </a:ext>
              </a:extLst>
            </p:cNvPr>
            <p:cNvSpPr txBox="1"/>
            <p:nvPr/>
          </p:nvSpPr>
          <p:spPr>
            <a:xfrm rot="20648179">
              <a:off x="6440555" y="3429050"/>
              <a:ext cx="1129808" cy="57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2 scans</a:t>
              </a:r>
            </a:p>
            <a:p>
              <a:r>
                <a:rPr lang="fr-FR" dirty="0"/>
                <a:t>8 µm </a:t>
              </a:r>
              <a:r>
                <a:rPr lang="fr-FR" dirty="0" err="1"/>
                <a:t>depht</a:t>
              </a:r>
              <a:endParaRPr lang="fr-FR" dirty="0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FC6F28D7-E3B3-A349-92BA-9B36A2DB155B}"/>
                </a:ext>
              </a:extLst>
            </p:cNvPr>
            <p:cNvSpPr txBox="1"/>
            <p:nvPr/>
          </p:nvSpPr>
          <p:spPr>
            <a:xfrm>
              <a:off x="4330066" y="2701647"/>
              <a:ext cx="999839" cy="327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3D profile</a:t>
              </a:r>
            </a:p>
          </p:txBody>
        </p:sp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C19F7129-27A9-C14A-8C85-58D66DC41E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r="5682"/>
          <a:stretch/>
        </p:blipFill>
        <p:spPr>
          <a:xfrm>
            <a:off x="5842355" y="1060846"/>
            <a:ext cx="6180980" cy="4551674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DDBC2125-B40D-434D-94B7-47468E95D4DE}"/>
              </a:ext>
            </a:extLst>
          </p:cNvPr>
          <p:cNvSpPr txBox="1"/>
          <p:nvPr/>
        </p:nvSpPr>
        <p:spPr>
          <a:xfrm>
            <a:off x="9549320" y="3632070"/>
            <a:ext cx="205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8000"/>
                </a:solidFill>
              </a:rPr>
              <a:t>Bulk</a:t>
            </a:r>
            <a:r>
              <a:rPr lang="fr-FR" dirty="0">
                <a:solidFill>
                  <a:srgbClr val="008000"/>
                </a:solidFill>
              </a:rPr>
              <a:t> contamination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BFEFC6-B80B-3D49-A684-5DB339C3896E}"/>
              </a:ext>
            </a:extLst>
          </p:cNvPr>
          <p:cNvSpPr/>
          <p:nvPr/>
        </p:nvSpPr>
        <p:spPr>
          <a:xfrm>
            <a:off x="1784654" y="2533331"/>
            <a:ext cx="35912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latin typeface="ArialMT"/>
              </a:rPr>
              <a:t>Several</a:t>
            </a:r>
            <a:r>
              <a:rPr lang="fr-FR" dirty="0">
                <a:latin typeface="ArialMT"/>
              </a:rPr>
              <a:t> 2D laser scans to explore the Z-axis 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E534C8-947D-8348-B682-AF0BDB97F0BB}"/>
              </a:ext>
            </a:extLst>
          </p:cNvPr>
          <p:cNvSpPr/>
          <p:nvPr/>
        </p:nvSpPr>
        <p:spPr>
          <a:xfrm>
            <a:off x="1559496" y="5851105"/>
            <a:ext cx="40098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>
                <a:solidFill>
                  <a:srgbClr val="0066CC"/>
                </a:solidFill>
                <a:latin typeface="ArialMT"/>
              </a:rPr>
              <a:t>Mass of </a:t>
            </a:r>
            <a:r>
              <a:rPr lang="fr-FR" sz="2000" dirty="0" err="1">
                <a:solidFill>
                  <a:srgbClr val="0066CC"/>
                </a:solidFill>
                <a:latin typeface="ArialMT"/>
              </a:rPr>
              <a:t>ablated</a:t>
            </a:r>
            <a:r>
              <a:rPr lang="fr-FR" sz="2000" dirty="0">
                <a:solidFill>
                  <a:srgbClr val="0066CC"/>
                </a:solidFill>
                <a:latin typeface="ArialMT"/>
              </a:rPr>
              <a:t> </a:t>
            </a:r>
            <a:r>
              <a:rPr lang="fr-FR" sz="2000" dirty="0" err="1">
                <a:solidFill>
                  <a:srgbClr val="0066CC"/>
                </a:solidFill>
                <a:latin typeface="ArialMT"/>
              </a:rPr>
              <a:t>acrylic</a:t>
            </a:r>
            <a:r>
              <a:rPr lang="fr-FR" sz="2000" dirty="0">
                <a:solidFill>
                  <a:srgbClr val="0066CC"/>
                </a:solidFill>
                <a:latin typeface="ArialMT"/>
              </a:rPr>
              <a:t> per scan ~1.7 </a:t>
            </a:r>
            <a:r>
              <a:rPr lang="el-GR" sz="2000" dirty="0">
                <a:solidFill>
                  <a:srgbClr val="0066CC"/>
                </a:solidFill>
                <a:latin typeface="ArialMT"/>
              </a:rPr>
              <a:t>μ</a:t>
            </a:r>
            <a:r>
              <a:rPr lang="fr-FR" sz="2000" dirty="0">
                <a:solidFill>
                  <a:srgbClr val="0066CC"/>
                </a:solidFill>
                <a:latin typeface="ArialMT"/>
              </a:rPr>
              <a:t>g </a:t>
            </a:r>
            <a:r>
              <a:rPr lang="fr-FR" sz="2000" dirty="0" err="1">
                <a:solidFill>
                  <a:srgbClr val="0066CC"/>
                </a:solidFill>
                <a:latin typeface="ArialMT"/>
              </a:rPr>
              <a:t>with</a:t>
            </a:r>
            <a:r>
              <a:rPr lang="fr-FR" sz="2000" dirty="0">
                <a:solidFill>
                  <a:srgbClr val="0066CC"/>
                </a:solidFill>
                <a:latin typeface="ArialMT"/>
              </a:rPr>
              <a:t> a 10% </a:t>
            </a:r>
            <a:r>
              <a:rPr lang="fr-FR" sz="2000" dirty="0" err="1">
                <a:solidFill>
                  <a:srgbClr val="0066CC"/>
                </a:solidFill>
                <a:latin typeface="ArialMT"/>
              </a:rPr>
              <a:t>uncertainty</a:t>
            </a:r>
            <a:r>
              <a:rPr lang="fr-FR" sz="2000" dirty="0">
                <a:solidFill>
                  <a:srgbClr val="0066CC"/>
                </a:solidFill>
                <a:latin typeface="ArialMT"/>
              </a:rPr>
              <a:t> </a:t>
            </a:r>
            <a:endParaRPr lang="fr-FR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08F9FC-F1AD-2344-AB26-EF067E630F6F}"/>
              </a:ext>
            </a:extLst>
          </p:cNvPr>
          <p:cNvSpPr/>
          <p:nvPr/>
        </p:nvSpPr>
        <p:spPr>
          <a:xfrm>
            <a:off x="6096000" y="5812374"/>
            <a:ext cx="53629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>
                <a:solidFill>
                  <a:srgbClr val="0066CC"/>
                </a:solidFill>
                <a:latin typeface="ArialMT"/>
              </a:rPr>
              <a:t>Most of U and Th contamination of the </a:t>
            </a:r>
            <a:r>
              <a:rPr lang="fr-FR" sz="2000" dirty="0" err="1">
                <a:solidFill>
                  <a:srgbClr val="0066CC"/>
                </a:solidFill>
                <a:latin typeface="ArialMT"/>
              </a:rPr>
              <a:t>acrylic</a:t>
            </a:r>
            <a:r>
              <a:rPr lang="fr-FR" sz="2000" dirty="0">
                <a:solidFill>
                  <a:srgbClr val="0066CC"/>
                </a:solidFill>
                <a:latin typeface="ArialMT"/>
              </a:rPr>
              <a:t> </a:t>
            </a:r>
            <a:r>
              <a:rPr lang="fr-FR" sz="2000" dirty="0" err="1">
                <a:solidFill>
                  <a:srgbClr val="0066CC"/>
                </a:solidFill>
                <a:latin typeface="ArialMT"/>
              </a:rPr>
              <a:t>is</a:t>
            </a:r>
            <a:r>
              <a:rPr lang="fr-FR" sz="2000" dirty="0">
                <a:solidFill>
                  <a:srgbClr val="0066CC"/>
                </a:solidFill>
                <a:latin typeface="ArialMT"/>
              </a:rPr>
              <a:t> </a:t>
            </a:r>
            <a:r>
              <a:rPr lang="fr-FR" sz="2000" dirty="0" err="1">
                <a:solidFill>
                  <a:srgbClr val="0066CC"/>
                </a:solidFill>
                <a:latin typeface="ArialMT"/>
              </a:rPr>
              <a:t>located</a:t>
            </a:r>
            <a:r>
              <a:rPr lang="fr-FR" sz="2000" dirty="0">
                <a:solidFill>
                  <a:srgbClr val="0066CC"/>
                </a:solidFill>
                <a:latin typeface="ArialMT"/>
              </a:rPr>
              <a:t> on the surface in the first 4 </a:t>
            </a:r>
            <a:r>
              <a:rPr lang="el-GR" sz="2000" dirty="0">
                <a:solidFill>
                  <a:srgbClr val="0066CC"/>
                </a:solidFill>
                <a:latin typeface="ArialMT"/>
              </a:rPr>
              <a:t>μ</a:t>
            </a:r>
            <a:r>
              <a:rPr lang="fr-FR" sz="2000" dirty="0">
                <a:solidFill>
                  <a:srgbClr val="0066CC"/>
                </a:solidFill>
                <a:latin typeface="ArialMT"/>
              </a:rPr>
              <a:t>m </a:t>
            </a:r>
            <a:endParaRPr lang="fr-FR" sz="2000" dirty="0"/>
          </a:p>
        </p:txBody>
      </p:sp>
      <p:sp>
        <p:nvSpPr>
          <p:cNvPr id="11" name="Flèche vers le bas 10">
            <a:extLst>
              <a:ext uri="{FF2B5EF4-FFF2-40B4-BE49-F238E27FC236}">
                <a16:creationId xmlns:a16="http://schemas.microsoft.com/office/drawing/2014/main" id="{088B95E5-97A9-1A49-8317-F10514888144}"/>
              </a:ext>
            </a:extLst>
          </p:cNvPr>
          <p:cNvSpPr/>
          <p:nvPr/>
        </p:nvSpPr>
        <p:spPr>
          <a:xfrm>
            <a:off x="7854739" y="4699794"/>
            <a:ext cx="448186" cy="1123143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99634F-1C68-DD45-B7FC-906037C7C4A9}"/>
              </a:ext>
            </a:extLst>
          </p:cNvPr>
          <p:cNvSpPr/>
          <p:nvPr/>
        </p:nvSpPr>
        <p:spPr>
          <a:xfrm>
            <a:off x="6563360" y="1495710"/>
            <a:ext cx="25827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7F00"/>
                </a:solidFill>
                <a:latin typeface="ArialMT"/>
              </a:rPr>
              <a:t>Surface contamination </a:t>
            </a:r>
            <a:endParaRPr lang="fr-FR" dirty="0"/>
          </a:p>
        </p:txBody>
      </p:sp>
      <p:grpSp>
        <p:nvGrpSpPr>
          <p:cNvPr id="32" name="Grouper 12">
            <a:extLst>
              <a:ext uri="{FF2B5EF4-FFF2-40B4-BE49-F238E27FC236}">
                <a16:creationId xmlns:a16="http://schemas.microsoft.com/office/drawing/2014/main" id="{1E93D2C9-139F-1840-8A14-5037F3DBCC69}"/>
              </a:ext>
            </a:extLst>
          </p:cNvPr>
          <p:cNvGrpSpPr/>
          <p:nvPr/>
        </p:nvGrpSpPr>
        <p:grpSpPr>
          <a:xfrm>
            <a:off x="162732" y="734886"/>
            <a:ext cx="11732217" cy="155126"/>
            <a:chOff x="304800" y="675809"/>
            <a:chExt cx="8526994" cy="10800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6A7F703D-094E-6349-AB49-D23741106171}"/>
                </a:ext>
              </a:extLst>
            </p:cNvPr>
            <p:cNvSpPr/>
            <p:nvPr/>
          </p:nvSpPr>
          <p:spPr>
            <a:xfrm>
              <a:off x="8723794" y="675809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FD767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66700">
                <a:srgbClr val="FFFAAA"/>
              </a:glow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F5B2B949-C457-5047-8EEF-BE9E83DA3B61}"/>
                </a:ext>
              </a:extLst>
            </p:cNvPr>
            <p:cNvCxnSpPr/>
            <p:nvPr/>
          </p:nvCxnSpPr>
          <p:spPr>
            <a:xfrm>
              <a:off x="304800" y="736729"/>
              <a:ext cx="8482012" cy="0"/>
            </a:xfrm>
            <a:prstGeom prst="line">
              <a:avLst/>
            </a:prstGeom>
            <a:ln>
              <a:solidFill>
                <a:srgbClr val="FFE47B">
                  <a:alpha val="42000"/>
                </a:srgbClr>
              </a:solidFill>
              <a:headEnd type="none"/>
              <a:tailEnd type="none" w="lg" len="lg"/>
            </a:ln>
            <a:effectLst>
              <a:glow rad="88900">
                <a:srgbClr val="FFE47B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7964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631505" y="44451"/>
            <a:ext cx="8928992" cy="777875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7030A0"/>
                </a:solidFill>
              </a:rPr>
              <a:t>Conclusion</a:t>
            </a:r>
            <a:r>
              <a:rPr lang="fr-FR" sz="3600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845209" y="6492875"/>
            <a:ext cx="782088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22</a:t>
            </a:fld>
            <a:endParaRPr lang="fr-FR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847850" y="5502492"/>
            <a:ext cx="8522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7D6007-FEFF-5344-A050-31DF88E54B34}"/>
              </a:ext>
            </a:extLst>
          </p:cNvPr>
          <p:cNvSpPr/>
          <p:nvPr/>
        </p:nvSpPr>
        <p:spPr>
          <a:xfrm>
            <a:off x="1631505" y="1448861"/>
            <a:ext cx="1050320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000" dirty="0"/>
          </a:p>
          <a:p>
            <a:r>
              <a:rPr lang="fr-FR" sz="2000" dirty="0">
                <a:solidFill>
                  <a:srgbClr val="0066CC"/>
                </a:solidFill>
              </a:rPr>
              <a:t>→ </a:t>
            </a:r>
            <a:r>
              <a:rPr lang="fr-FR" sz="2000" dirty="0" err="1">
                <a:solidFill>
                  <a:srgbClr val="0066CC"/>
                </a:solidFill>
              </a:rPr>
              <a:t>Overall</a:t>
            </a:r>
            <a:r>
              <a:rPr lang="fr-FR" sz="2000" dirty="0">
                <a:solidFill>
                  <a:srgbClr val="0066CC"/>
                </a:solidFill>
              </a:rPr>
              <a:t> </a:t>
            </a:r>
            <a:r>
              <a:rPr lang="fr-FR" sz="2000" dirty="0" err="1">
                <a:solidFill>
                  <a:srgbClr val="0066CC"/>
                </a:solidFill>
              </a:rPr>
              <a:t>efficiency</a:t>
            </a:r>
            <a:r>
              <a:rPr lang="fr-FR" sz="2000" dirty="0">
                <a:solidFill>
                  <a:srgbClr val="0066CC"/>
                </a:solidFill>
              </a:rPr>
              <a:t> of 0.20% of the LA-ICPMS has been </a:t>
            </a:r>
            <a:r>
              <a:rPr lang="fr-FR" sz="2000" dirty="0" err="1">
                <a:solidFill>
                  <a:srgbClr val="0066CC"/>
                </a:solidFill>
              </a:rPr>
              <a:t>derived</a:t>
            </a:r>
            <a:r>
              <a:rPr lang="fr-FR" sz="2000" dirty="0">
                <a:solidFill>
                  <a:srgbClr val="0066CC"/>
                </a:solidFill>
              </a:rPr>
              <a:t> for </a:t>
            </a:r>
            <a:r>
              <a:rPr lang="fr-FR" sz="2000" baseline="30000" dirty="0">
                <a:solidFill>
                  <a:srgbClr val="0066CC"/>
                </a:solidFill>
              </a:rPr>
              <a:t>238</a:t>
            </a:r>
            <a:r>
              <a:rPr lang="fr-FR" sz="2000" dirty="0">
                <a:solidFill>
                  <a:srgbClr val="0066CC"/>
                </a:solidFill>
              </a:rPr>
              <a:t>U and </a:t>
            </a:r>
            <a:r>
              <a:rPr lang="fr-FR" sz="2000" baseline="30000" dirty="0">
                <a:solidFill>
                  <a:srgbClr val="0066CC"/>
                </a:solidFill>
              </a:rPr>
              <a:t>232</a:t>
            </a:r>
            <a:r>
              <a:rPr lang="fr-FR" sz="2000" dirty="0">
                <a:solidFill>
                  <a:srgbClr val="0066CC"/>
                </a:solidFill>
              </a:rPr>
              <a:t>Th (tune condition U/Th=1,00 +/- 0,01 on NIST 612)</a:t>
            </a:r>
          </a:p>
          <a:p>
            <a:endParaRPr lang="fr-FR" sz="2000" dirty="0">
              <a:solidFill>
                <a:srgbClr val="0066CC"/>
              </a:solidFill>
            </a:endParaRPr>
          </a:p>
          <a:p>
            <a:r>
              <a:rPr lang="fr-FR" sz="2000" dirty="0">
                <a:solidFill>
                  <a:srgbClr val="0066CC"/>
                </a:solidFill>
              </a:rPr>
              <a:t>→ </a:t>
            </a:r>
            <a:r>
              <a:rPr lang="fr-FR" sz="2000" b="1" dirty="0" err="1">
                <a:solidFill>
                  <a:srgbClr val="0066CC"/>
                </a:solidFill>
              </a:rPr>
              <a:t>Very</a:t>
            </a:r>
            <a:r>
              <a:rPr lang="fr-FR" sz="2000" b="1" dirty="0">
                <a:solidFill>
                  <a:srgbClr val="0066CC"/>
                </a:solidFill>
              </a:rPr>
              <a:t> </a:t>
            </a:r>
            <a:r>
              <a:rPr lang="fr-FR" sz="2000" b="1" dirty="0" err="1">
                <a:solidFill>
                  <a:srgbClr val="0066CC"/>
                </a:solidFill>
              </a:rPr>
              <a:t>low</a:t>
            </a:r>
            <a:r>
              <a:rPr lang="fr-FR" sz="2000" b="1" dirty="0">
                <a:solidFill>
                  <a:srgbClr val="0066CC"/>
                </a:solidFill>
              </a:rPr>
              <a:t> background</a:t>
            </a:r>
          </a:p>
          <a:p>
            <a:r>
              <a:rPr lang="fr-FR" sz="2000" dirty="0">
                <a:solidFill>
                  <a:srgbClr val="0066CC"/>
                </a:solidFill>
              </a:rPr>
              <a:t> </a:t>
            </a:r>
            <a:endParaRPr lang="fr-FR" sz="2000" dirty="0"/>
          </a:p>
          <a:p>
            <a:r>
              <a:rPr lang="fr-FR" sz="2000" dirty="0">
                <a:solidFill>
                  <a:srgbClr val="0066CC"/>
                </a:solidFill>
              </a:rPr>
              <a:t>→ </a:t>
            </a:r>
            <a:r>
              <a:rPr lang="fr-FR" sz="2000" b="1" dirty="0" err="1">
                <a:solidFill>
                  <a:srgbClr val="0066CC"/>
                </a:solidFill>
              </a:rPr>
              <a:t>Detection</a:t>
            </a:r>
            <a:r>
              <a:rPr lang="fr-FR" sz="2000" b="1" dirty="0">
                <a:solidFill>
                  <a:srgbClr val="0066CC"/>
                </a:solidFill>
              </a:rPr>
              <a:t> at the </a:t>
            </a:r>
            <a:r>
              <a:rPr lang="fr-FR" sz="2000" b="1" dirty="0" err="1">
                <a:solidFill>
                  <a:srgbClr val="0066CC"/>
                </a:solidFill>
              </a:rPr>
              <a:t>ppt</a:t>
            </a:r>
            <a:r>
              <a:rPr lang="fr-FR" sz="2000" b="1" dirty="0">
                <a:solidFill>
                  <a:srgbClr val="0066CC"/>
                </a:solidFill>
              </a:rPr>
              <a:t> </a:t>
            </a:r>
            <a:r>
              <a:rPr lang="fr-FR" sz="2000" b="1" dirty="0" err="1">
                <a:solidFill>
                  <a:srgbClr val="0066CC"/>
                </a:solidFill>
              </a:rPr>
              <a:t>level</a:t>
            </a:r>
            <a:r>
              <a:rPr lang="fr-FR" sz="2000" b="1" dirty="0">
                <a:solidFill>
                  <a:srgbClr val="0066CC"/>
                </a:solidFill>
              </a:rPr>
              <a:t> </a:t>
            </a:r>
            <a:r>
              <a:rPr lang="fr-FR" sz="2000" dirty="0">
                <a:solidFill>
                  <a:srgbClr val="0066CC"/>
                </a:solidFill>
              </a:rPr>
              <a:t>(</a:t>
            </a:r>
            <a:r>
              <a:rPr lang="fr-FR" sz="2000" b="1" dirty="0">
                <a:solidFill>
                  <a:srgbClr val="0066CC"/>
                </a:solidFill>
              </a:rPr>
              <a:t>and </a:t>
            </a:r>
            <a:r>
              <a:rPr lang="fr-FR" sz="2000" b="1" dirty="0" err="1">
                <a:solidFill>
                  <a:srgbClr val="0066CC"/>
                </a:solidFill>
              </a:rPr>
              <a:t>even</a:t>
            </a:r>
            <a:r>
              <a:rPr lang="fr-FR" sz="2000" b="1" dirty="0">
                <a:solidFill>
                  <a:srgbClr val="0066CC"/>
                </a:solidFill>
              </a:rPr>
              <a:t> </a:t>
            </a:r>
            <a:r>
              <a:rPr lang="fr-FR" sz="2000" b="1" dirty="0" err="1">
                <a:solidFill>
                  <a:srgbClr val="0066CC"/>
                </a:solidFill>
              </a:rPr>
              <a:t>lower</a:t>
            </a:r>
            <a:r>
              <a:rPr lang="fr-FR" sz="2000" dirty="0">
                <a:solidFill>
                  <a:srgbClr val="0066CC"/>
                </a:solidFill>
              </a:rPr>
              <a:t>) for U and Th </a:t>
            </a:r>
            <a:r>
              <a:rPr lang="fr-FR" sz="2000" dirty="0" err="1">
                <a:solidFill>
                  <a:srgbClr val="0066CC"/>
                </a:solidFill>
              </a:rPr>
              <a:t>with</a:t>
            </a:r>
            <a:r>
              <a:rPr lang="fr-FR" sz="2000" dirty="0">
                <a:solidFill>
                  <a:srgbClr val="0066CC"/>
                </a:solidFill>
              </a:rPr>
              <a:t> </a:t>
            </a:r>
            <a:r>
              <a:rPr lang="fr-FR" sz="2000" dirty="0" err="1">
                <a:solidFill>
                  <a:srgbClr val="0066CC"/>
                </a:solidFill>
              </a:rPr>
              <a:t>less</a:t>
            </a:r>
            <a:r>
              <a:rPr lang="fr-FR" sz="2000" dirty="0">
                <a:solidFill>
                  <a:srgbClr val="0066CC"/>
                </a:solidFill>
              </a:rPr>
              <a:t> </a:t>
            </a:r>
            <a:r>
              <a:rPr lang="fr-FR" sz="2000" dirty="0" err="1">
                <a:solidFill>
                  <a:srgbClr val="0066CC"/>
                </a:solidFill>
              </a:rPr>
              <a:t>than</a:t>
            </a:r>
            <a:r>
              <a:rPr lang="fr-FR" sz="2000" dirty="0">
                <a:solidFill>
                  <a:srgbClr val="0066CC"/>
                </a:solidFill>
              </a:rPr>
              <a:t> 10 </a:t>
            </a:r>
            <a:r>
              <a:rPr lang="el-GR" sz="2000" dirty="0">
                <a:solidFill>
                  <a:srgbClr val="0066CC"/>
                </a:solidFill>
              </a:rPr>
              <a:t>μ</a:t>
            </a:r>
            <a:r>
              <a:rPr lang="fr-FR" sz="2000" dirty="0">
                <a:solidFill>
                  <a:srgbClr val="0066CC"/>
                </a:solidFill>
              </a:rPr>
              <a:t>g of </a:t>
            </a:r>
            <a:r>
              <a:rPr lang="fr-FR" sz="2000" dirty="0" err="1">
                <a:solidFill>
                  <a:srgbClr val="0066CC"/>
                </a:solidFill>
              </a:rPr>
              <a:t>sample</a:t>
            </a:r>
            <a:r>
              <a:rPr lang="fr-FR" sz="2000" dirty="0">
                <a:solidFill>
                  <a:srgbClr val="0066CC"/>
                </a:solidFill>
              </a:rPr>
              <a:t> </a:t>
            </a:r>
            <a:r>
              <a:rPr lang="fr-FR" sz="2000" dirty="0" err="1">
                <a:solidFill>
                  <a:srgbClr val="0066CC"/>
                </a:solidFill>
              </a:rPr>
              <a:t>ablated</a:t>
            </a:r>
            <a:r>
              <a:rPr lang="fr-FR" sz="2000" dirty="0">
                <a:solidFill>
                  <a:srgbClr val="0066CC"/>
                </a:solidFill>
              </a:rPr>
              <a:t> !</a:t>
            </a:r>
          </a:p>
          <a:p>
            <a:r>
              <a:rPr lang="fr-FR" sz="2000" dirty="0">
                <a:solidFill>
                  <a:srgbClr val="0066CC"/>
                </a:solidFill>
              </a:rPr>
              <a:t> </a:t>
            </a:r>
            <a:endParaRPr lang="fr-FR" sz="2000" dirty="0"/>
          </a:p>
          <a:p>
            <a:r>
              <a:rPr lang="fr-FR" sz="2000" dirty="0">
                <a:solidFill>
                  <a:srgbClr val="0066CC"/>
                </a:solidFill>
              </a:rPr>
              <a:t>→ </a:t>
            </a:r>
            <a:r>
              <a:rPr lang="fr-FR" sz="2000" dirty="0" err="1">
                <a:solidFill>
                  <a:srgbClr val="0066CC"/>
                </a:solidFill>
              </a:rPr>
              <a:t>Sensitivity</a:t>
            </a:r>
            <a:r>
              <a:rPr lang="fr-FR" sz="2000" dirty="0">
                <a:solidFill>
                  <a:srgbClr val="0066CC"/>
                </a:solidFill>
              </a:rPr>
              <a:t> </a:t>
            </a:r>
            <a:r>
              <a:rPr lang="fr-FR" sz="2000" dirty="0" err="1">
                <a:solidFill>
                  <a:srgbClr val="0066CC"/>
                </a:solidFill>
              </a:rPr>
              <a:t>competitive</a:t>
            </a:r>
            <a:r>
              <a:rPr lang="fr-FR" sz="2000" dirty="0">
                <a:solidFill>
                  <a:srgbClr val="0066CC"/>
                </a:solidFill>
              </a:rPr>
              <a:t> </a:t>
            </a:r>
            <a:r>
              <a:rPr lang="fr-FR" sz="2000" dirty="0" err="1">
                <a:solidFill>
                  <a:srgbClr val="0066CC"/>
                </a:solidFill>
              </a:rPr>
              <a:t>with</a:t>
            </a:r>
            <a:r>
              <a:rPr lang="fr-FR" sz="2000" dirty="0">
                <a:solidFill>
                  <a:srgbClr val="0066CC"/>
                </a:solidFill>
              </a:rPr>
              <a:t> Neutron Activation </a:t>
            </a:r>
            <a:r>
              <a:rPr lang="fr-FR" sz="2000" dirty="0" err="1">
                <a:solidFill>
                  <a:srgbClr val="0066CC"/>
                </a:solidFill>
              </a:rPr>
              <a:t>Analysis</a:t>
            </a:r>
            <a:r>
              <a:rPr lang="fr-FR" sz="2000" dirty="0">
                <a:solidFill>
                  <a:srgbClr val="0066CC"/>
                </a:solidFill>
              </a:rPr>
              <a:t> </a:t>
            </a:r>
          </a:p>
          <a:p>
            <a:endParaRPr lang="fr-FR" sz="2000" dirty="0">
              <a:solidFill>
                <a:srgbClr val="0066CC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fr-FR" sz="2000" dirty="0" err="1"/>
              <a:t>Need</a:t>
            </a:r>
            <a:r>
              <a:rPr lang="fr-FR" sz="2000" dirty="0"/>
              <a:t> to have a </a:t>
            </a:r>
            <a:r>
              <a:rPr lang="fr-FR" sz="2000" dirty="0" err="1"/>
              <a:t>reference</a:t>
            </a:r>
            <a:r>
              <a:rPr lang="fr-FR" sz="2000" dirty="0"/>
              <a:t> </a:t>
            </a:r>
            <a:r>
              <a:rPr lang="fr-FR" sz="2000" dirty="0" err="1"/>
              <a:t>material</a:t>
            </a:r>
            <a:r>
              <a:rPr lang="fr-FR" sz="2000" dirty="0"/>
              <a:t> for U and Th concentration </a:t>
            </a:r>
          </a:p>
          <a:p>
            <a:pPr marL="342900" indent="-342900">
              <a:buFont typeface="Wingdings" pitchFamily="2" charset="2"/>
              <a:buChar char="ü"/>
            </a:pPr>
            <a:endParaRPr lang="fr-FR" sz="2000" dirty="0"/>
          </a:p>
          <a:p>
            <a:pPr marL="342900" indent="-342900">
              <a:buFont typeface="Wingdings" pitchFamily="2" charset="2"/>
              <a:buChar char="ü"/>
            </a:pPr>
            <a:r>
              <a:rPr lang="fr-FR" sz="2000" dirty="0"/>
              <a:t>A home-made </a:t>
            </a:r>
            <a:r>
              <a:rPr lang="fr-FR" sz="2000" dirty="0" err="1"/>
              <a:t>acrylic</a:t>
            </a:r>
            <a:r>
              <a:rPr lang="fr-FR" sz="2000" dirty="0"/>
              <a:t> standard at the </a:t>
            </a:r>
            <a:r>
              <a:rPr lang="fr-FR" sz="2000" dirty="0" err="1"/>
              <a:t>ppb</a:t>
            </a:r>
            <a:r>
              <a:rPr lang="fr-FR" sz="2000" dirty="0"/>
              <a:t> </a:t>
            </a:r>
            <a:r>
              <a:rPr lang="fr-FR" sz="2000" dirty="0" err="1"/>
              <a:t>level</a:t>
            </a:r>
            <a:r>
              <a:rPr lang="fr-FR" sz="2000" dirty="0"/>
              <a:t> has been </a:t>
            </a:r>
            <a:r>
              <a:rPr lang="fr-FR" sz="2000" dirty="0" err="1"/>
              <a:t>designed</a:t>
            </a:r>
            <a:r>
              <a:rPr lang="fr-FR" sz="2000" dirty="0"/>
              <a:t> (to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published</a:t>
            </a:r>
            <a:r>
              <a:rPr lang="fr-FR" sz="2000" dirty="0"/>
              <a:t>/</a:t>
            </a:r>
            <a:r>
              <a:rPr lang="fr-FR" sz="2000" dirty="0" err="1"/>
              <a:t>pattented</a:t>
            </a:r>
            <a:r>
              <a:rPr lang="fr-FR" sz="2000" dirty="0"/>
              <a:t>) </a:t>
            </a:r>
          </a:p>
          <a:p>
            <a:endParaRPr lang="fr-FR" sz="2000" dirty="0"/>
          </a:p>
        </p:txBody>
      </p:sp>
      <p:grpSp>
        <p:nvGrpSpPr>
          <p:cNvPr id="9" name="Grouper 12">
            <a:extLst>
              <a:ext uri="{FF2B5EF4-FFF2-40B4-BE49-F238E27FC236}">
                <a16:creationId xmlns:a16="http://schemas.microsoft.com/office/drawing/2014/main" id="{A1CC742E-B242-8046-93D9-44AF55C0AC61}"/>
              </a:ext>
            </a:extLst>
          </p:cNvPr>
          <p:cNvGrpSpPr/>
          <p:nvPr/>
        </p:nvGrpSpPr>
        <p:grpSpPr>
          <a:xfrm>
            <a:off x="162732" y="901466"/>
            <a:ext cx="11732217" cy="155126"/>
            <a:chOff x="304800" y="675809"/>
            <a:chExt cx="8526994" cy="1080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07E5C3FF-B0BB-3247-A0FE-810A9C6A0976}"/>
                </a:ext>
              </a:extLst>
            </p:cNvPr>
            <p:cNvSpPr/>
            <p:nvPr/>
          </p:nvSpPr>
          <p:spPr>
            <a:xfrm>
              <a:off x="8723794" y="675809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FD767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66700">
                <a:srgbClr val="FFFAAA"/>
              </a:glow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6F8F9BC3-7626-CE49-B7C7-5A8465F78E16}"/>
                </a:ext>
              </a:extLst>
            </p:cNvPr>
            <p:cNvCxnSpPr/>
            <p:nvPr/>
          </p:nvCxnSpPr>
          <p:spPr>
            <a:xfrm>
              <a:off x="304800" y="736729"/>
              <a:ext cx="8482012" cy="0"/>
            </a:xfrm>
            <a:prstGeom prst="line">
              <a:avLst/>
            </a:prstGeom>
            <a:ln>
              <a:solidFill>
                <a:srgbClr val="FFE47B">
                  <a:alpha val="42000"/>
                </a:srgbClr>
              </a:solidFill>
              <a:headEnd type="none"/>
              <a:tailEnd type="none" w="lg" len="lg"/>
            </a:ln>
            <a:effectLst>
              <a:glow rad="88900">
                <a:srgbClr val="FFE47B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D768B5E-6632-EE4F-B1F4-2AF3AB2F78FE}"/>
              </a:ext>
            </a:extLst>
          </p:cNvPr>
          <p:cNvSpPr/>
          <p:nvPr/>
        </p:nvSpPr>
        <p:spPr>
          <a:xfrm>
            <a:off x="82994" y="4460502"/>
            <a:ext cx="1552354" cy="1041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Quantitative </a:t>
            </a:r>
            <a:r>
              <a:rPr lang="fr-FR" sz="2000" b="1" dirty="0" err="1"/>
              <a:t>analysis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732865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ww.spectratom.fr"/>
          <p:cNvSpPr/>
          <p:nvPr/>
        </p:nvSpPr>
        <p:spPr>
          <a:xfrm>
            <a:off x="1472848" y="3742442"/>
            <a:ext cx="7415972" cy="77540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9000"/>
                  <a:lumOff val="41000"/>
                </a:schemeClr>
              </a:gs>
              <a:gs pos="50000">
                <a:srgbClr val="70ACFF">
                  <a:alpha val="75000"/>
                  <a:lumMod val="80000"/>
                  <a:lumOff val="20000"/>
                </a:srgbClr>
              </a:gs>
              <a:gs pos="100000">
                <a:srgbClr val="BAD0FF"/>
              </a:gs>
            </a:gsLst>
            <a:lin ang="16200000" scaled="1"/>
            <a:tileRect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500">
                <a:solidFill>
                  <a:srgbClr val="FFFFFF"/>
                </a:solidFill>
                <a:uFill>
                  <a:solidFill>
                    <a:srgbClr val="0000FF"/>
                  </a:solidFill>
                </a:uFill>
                <a:latin typeface="Impact"/>
                <a:ea typeface="Impact"/>
                <a:cs typeface="Impact"/>
                <a:sym typeface="Impact"/>
                <a:hlinkClick r:id="" action="ppaction://noaction"/>
              </a:defRPr>
            </a:lvl1pPr>
          </a:lstStyle>
          <a:p>
            <a:endParaRPr sz="4570" dirty="0">
              <a:solidFill>
                <a:schemeClr val="bg1"/>
              </a:solidFill>
              <a:latin typeface="Impact" panose="020B080603090205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20" name="Contact Organisation"/>
          <p:cNvSpPr txBox="1"/>
          <p:nvPr/>
        </p:nvSpPr>
        <p:spPr>
          <a:xfrm>
            <a:off x="8813488" y="4745797"/>
            <a:ext cx="1716817" cy="299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1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sz="1477" dirty="0"/>
              <a:t>Contact </a:t>
            </a:r>
            <a:r>
              <a:rPr sz="1477" dirty="0" err="1"/>
              <a:t>Organisation</a:t>
            </a:r>
            <a:endParaRPr sz="1477" dirty="0"/>
          </a:p>
        </p:txBody>
      </p:sp>
      <p:sp>
        <p:nvSpPr>
          <p:cNvPr id="121" name="Nicolas TASTET…"/>
          <p:cNvSpPr txBox="1"/>
          <p:nvPr/>
        </p:nvSpPr>
        <p:spPr>
          <a:xfrm>
            <a:off x="8813487" y="5067887"/>
            <a:ext cx="1106073" cy="591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321457">
              <a:defRPr sz="1200" b="1">
                <a:solidFill>
                  <a:srgbClr val="636363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844" dirty="0"/>
              <a:t>Nicolas TASTET</a:t>
            </a:r>
          </a:p>
          <a:p>
            <a:pPr defTabSz="321457">
              <a:defRPr sz="1200">
                <a:solidFill>
                  <a:srgbClr val="636363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844" dirty="0" err="1"/>
              <a:t>Tél</a:t>
            </a:r>
            <a:r>
              <a:rPr sz="844" dirty="0"/>
              <a:t>. 07 82 45 08 27</a:t>
            </a:r>
          </a:p>
          <a:p>
            <a:pPr defTabSz="321457">
              <a:defRPr sz="1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 sz="844" dirty="0">
                <a:hlinkClick r:id="rId4"/>
              </a:rPr>
              <a:t>contact@spectratom.fr</a:t>
            </a:r>
            <a:endParaRPr sz="844" dirty="0">
              <a:solidFill>
                <a:srgbClr val="F78429"/>
              </a:solidFill>
              <a:uFill>
                <a:solidFill>
                  <a:srgbClr val="F78429"/>
                </a:solidFill>
              </a:uFill>
            </a:endParaRPr>
          </a:p>
          <a:p>
            <a:pPr defTabSz="321457">
              <a:defRPr sz="1200">
                <a:solidFill>
                  <a:srgbClr val="636363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844" dirty="0">
              <a:solidFill>
                <a:srgbClr val="F78429"/>
              </a:solidFill>
              <a:uFill>
                <a:solidFill>
                  <a:srgbClr val="F78429"/>
                </a:solidFill>
              </a:uFill>
            </a:endParaRPr>
          </a:p>
        </p:txBody>
      </p:sp>
      <p:sp>
        <p:nvSpPr>
          <p:cNvPr id="122" name="Organisation Scientifique"/>
          <p:cNvSpPr txBox="1"/>
          <p:nvPr/>
        </p:nvSpPr>
        <p:spPr>
          <a:xfrm>
            <a:off x="1657562" y="4748137"/>
            <a:ext cx="1793761" cy="299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1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fr-FR" sz="1477" dirty="0"/>
              <a:t>Comité d’</a:t>
            </a:r>
            <a:r>
              <a:rPr sz="1477" dirty="0" err="1"/>
              <a:t>Organisation</a:t>
            </a:r>
            <a:endParaRPr sz="1477" dirty="0"/>
          </a:p>
        </p:txBody>
      </p:sp>
      <p:pic>
        <p:nvPicPr>
          <p:cNvPr id="125" name="image3.png" descr="image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273" y="5068014"/>
            <a:ext cx="1054712" cy="402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age4.jpeg" descr="image4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7058" y="5836126"/>
            <a:ext cx="476428" cy="47642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0D9915B-1A77-8C4B-ACA6-99004E570680}"/>
              </a:ext>
            </a:extLst>
          </p:cNvPr>
          <p:cNvSpPr txBox="1"/>
          <p:nvPr/>
        </p:nvSpPr>
        <p:spPr>
          <a:xfrm>
            <a:off x="1795560" y="3884077"/>
            <a:ext cx="7170695" cy="564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Impact" panose="020B080603090205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www.spectratom2022.sciencesconf.org</a:t>
            </a:r>
            <a:endParaRPr lang="fr-FR" sz="3200" dirty="0">
              <a:solidFill>
                <a:srgbClr val="FF0000"/>
              </a:solidFill>
              <a:latin typeface="Impact" panose="020B0806030902050204" pitchFamily="34" charset="0"/>
              <a:sym typeface="Helvetica Neue"/>
            </a:endParaRPr>
          </a:p>
        </p:txBody>
      </p:sp>
      <p:pic>
        <p:nvPicPr>
          <p:cNvPr id="6" name="Image 5" descr="Une image contenant texte, montagne, extérieur, nature&#10;&#10;Description générée automatiquement">
            <a:extLst>
              <a:ext uri="{FF2B5EF4-FFF2-40B4-BE49-F238E27FC236}">
                <a16:creationId xmlns:a16="http://schemas.microsoft.com/office/drawing/2014/main" id="{53F87770-DF5D-5E48-B64F-80E19047DF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93" y="-3808"/>
            <a:ext cx="9161106" cy="214312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6E8E296-708A-D14A-92CD-94148132E37E}"/>
              </a:ext>
            </a:extLst>
          </p:cNvPr>
          <p:cNvSpPr txBox="1"/>
          <p:nvPr/>
        </p:nvSpPr>
        <p:spPr>
          <a:xfrm>
            <a:off x="1657562" y="5047153"/>
            <a:ext cx="5707711" cy="1631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/>
            <a:r>
              <a:rPr lang="fr-FR" sz="844" b="1" i="1" dirty="0"/>
              <a:t>Dr. Christophe PECHEYRAN</a:t>
            </a:r>
            <a:r>
              <a:rPr lang="fr-FR" sz="844" i="1" dirty="0"/>
              <a:t> (Président) IPREM - UMR 5254, Université de Pau et des Pays de l'Adour/CNRS</a:t>
            </a:r>
          </a:p>
          <a:p>
            <a:pPr algn="l"/>
            <a:r>
              <a:rPr lang="fr-FR" sz="844" b="1" i="1" dirty="0"/>
              <a:t>Dr. Olivier DONARD</a:t>
            </a:r>
            <a:r>
              <a:rPr lang="fr-FR" sz="844" i="1" dirty="0"/>
              <a:t> (co-président) IPREM - UMR 5254, Université de Pau et des Pays de l'Adour/CNRS</a:t>
            </a:r>
          </a:p>
          <a:p>
            <a:pPr algn="l"/>
            <a:r>
              <a:rPr lang="fr-FR" sz="844" b="1" i="1" dirty="0"/>
              <a:t>Dr. Fanny CLAVERIE</a:t>
            </a:r>
            <a:r>
              <a:rPr lang="fr-FR" sz="844" i="1" dirty="0"/>
              <a:t> UPPA-Tech, Université de Pau et des Pays de l'Adour/CNRS</a:t>
            </a:r>
          </a:p>
          <a:p>
            <a:pPr algn="l"/>
            <a:r>
              <a:rPr lang="fr-FR" sz="844" b="1" i="1" dirty="0"/>
              <a:t>Dr. Pascale LOUVAT</a:t>
            </a:r>
            <a:r>
              <a:rPr lang="fr-FR" sz="844" i="1" dirty="0"/>
              <a:t> IPREM - UMR 5254, Université de Pau et des Pays de l'Adour </a:t>
            </a:r>
          </a:p>
          <a:p>
            <a:pPr algn="l"/>
            <a:r>
              <a:rPr lang="fr-FR" sz="844" b="1" i="1" dirty="0"/>
              <a:t>Pr. Florence PANNIER </a:t>
            </a:r>
            <a:r>
              <a:rPr lang="fr-FR" sz="844" i="1" dirty="0"/>
              <a:t>IPREM - UMR 5254, Université de Pau et des Pays de l'Adour</a:t>
            </a:r>
          </a:p>
          <a:p>
            <a:pPr algn="l"/>
            <a:r>
              <a:rPr lang="fr-FR" sz="844" b="1" i="1" dirty="0"/>
              <a:t>Gaëlle BARBOTIN</a:t>
            </a:r>
            <a:r>
              <a:rPr lang="fr-FR" sz="844" i="1" dirty="0"/>
              <a:t> UPPA-Tech, Université de Pau et des Pays de l'Adour </a:t>
            </a:r>
          </a:p>
          <a:p>
            <a:pPr algn="l"/>
            <a:r>
              <a:rPr lang="fr-FR" sz="844" b="1" i="1" dirty="0"/>
              <a:t>Dr. Hugues PAUCOT </a:t>
            </a:r>
            <a:r>
              <a:rPr lang="fr-FR" sz="844" i="1" dirty="0"/>
              <a:t>UT2A formation, Université de Pau et des Pays de l'Adour</a:t>
            </a:r>
          </a:p>
          <a:p>
            <a:pPr algn="l"/>
            <a:r>
              <a:rPr lang="fr-FR" sz="844" b="1" i="1" dirty="0"/>
              <a:t>Dr. Fabienne SEBY</a:t>
            </a:r>
            <a:r>
              <a:rPr lang="fr-FR" sz="844" i="1" dirty="0"/>
              <a:t> UT2A, Université de Pau et des Pays de l'Adour</a:t>
            </a:r>
          </a:p>
          <a:p>
            <a:pPr algn="l"/>
            <a:r>
              <a:rPr lang="fr-FR" sz="844" b="1" i="1" dirty="0"/>
              <a:t>Géraldine BOURGUET </a:t>
            </a:r>
            <a:r>
              <a:rPr lang="fr-FR" sz="844" i="1" dirty="0"/>
              <a:t>UPPATECH - Université de Pau et des Pays de l'Adour</a:t>
            </a:r>
          </a:p>
          <a:p>
            <a:pPr algn="l"/>
            <a:r>
              <a:rPr lang="fr-FR" sz="844" b="1" i="1" dirty="0"/>
              <a:t>Antonia TOSKA </a:t>
            </a:r>
            <a:r>
              <a:rPr lang="fr-FR" sz="844" i="1" dirty="0"/>
              <a:t>IPREM - UMR 5254, Université de Pau et des Pays de l'Adour</a:t>
            </a:r>
          </a:p>
          <a:p>
            <a:pPr algn="l"/>
            <a:r>
              <a:rPr lang="fr-FR" sz="844" b="1" i="1" dirty="0"/>
              <a:t>Matthieu BOCCAS </a:t>
            </a:r>
            <a:r>
              <a:rPr lang="fr-FR" sz="844" i="1" dirty="0"/>
              <a:t>IPREM - UMR 5254, Université de Pau et des Pays de l'Adour </a:t>
            </a:r>
          </a:p>
          <a:p>
            <a:pPr algn="l"/>
            <a:r>
              <a:rPr lang="fr-FR" sz="844" b="1" i="1" dirty="0"/>
              <a:t>Asmodée GALY </a:t>
            </a:r>
            <a:r>
              <a:rPr lang="fr-FR" sz="844" i="1" dirty="0"/>
              <a:t>IPREM - UMR 5254, Université de Pau et des Pays de l'Adour</a:t>
            </a:r>
            <a:endParaRPr lang="fr-FR" sz="844" dirty="0">
              <a:solidFill>
                <a:srgbClr val="000000"/>
              </a:solidFill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30" name="L’EVÈNEMENT DE L’ANALYSE…"/>
          <p:cNvSpPr txBox="1"/>
          <p:nvPr/>
        </p:nvSpPr>
        <p:spPr>
          <a:xfrm>
            <a:off x="6522698" y="1067786"/>
            <a:ext cx="4315249" cy="807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321457">
              <a:defRPr sz="2800" u="sng">
                <a:solidFill>
                  <a:srgbClr val="010101"/>
                </a:solidFill>
                <a:uFill>
                  <a:solidFill>
                    <a:srgbClr val="F7842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endParaRPr sz="1969" dirty="0">
              <a:solidFill>
                <a:schemeClr val="bg1"/>
              </a:solidFill>
            </a:endParaRPr>
          </a:p>
          <a:p>
            <a:pPr defTabSz="321457">
              <a:defRPr sz="3100">
                <a:solidFill>
                  <a:srgbClr val="010101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1406" dirty="0">
                <a:solidFill>
                  <a:schemeClr val="bg1"/>
                </a:solidFill>
              </a:rPr>
              <a:t>L’EVÈNEMENT DE L’ANALYSE </a:t>
            </a:r>
          </a:p>
          <a:p>
            <a:pPr defTabSz="321457">
              <a:defRPr sz="3100">
                <a:solidFill>
                  <a:srgbClr val="010101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1406" dirty="0">
                <a:solidFill>
                  <a:schemeClr val="bg1"/>
                </a:solidFill>
              </a:rPr>
              <a:t>INORGANIQUE FRANCOPHONE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CFC571-64B7-594C-99E9-A617D24DFCDF}"/>
              </a:ext>
            </a:extLst>
          </p:cNvPr>
          <p:cNvSpPr/>
          <p:nvPr/>
        </p:nvSpPr>
        <p:spPr>
          <a:xfrm>
            <a:off x="1506893" y="2549200"/>
            <a:ext cx="7505688" cy="481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66" b="1" i="1" dirty="0">
                <a:latin typeface="-webkit-standard"/>
              </a:rPr>
              <a:t>Nous sommes particulièrement heureux de vous accueillir de nouveau à Pau pour l’édition 2022. </a:t>
            </a:r>
          </a:p>
          <a:p>
            <a:pPr algn="ctr"/>
            <a:r>
              <a:rPr lang="fr-FR" sz="1266" b="1" i="1" dirty="0">
                <a:latin typeface="-webkit-standard"/>
              </a:rPr>
              <a:t>BIENVENUE !</a:t>
            </a:r>
            <a:endParaRPr lang="fr-FR" sz="1266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28BE269-50A3-A546-BF2D-C2D82F8388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1" b="7563"/>
          <a:stretch/>
        </p:blipFill>
        <p:spPr>
          <a:xfrm>
            <a:off x="8966255" y="2223060"/>
            <a:ext cx="2779178" cy="22671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6908" y="234756"/>
            <a:ext cx="104738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>
                <a:solidFill>
                  <a:srgbClr val="FF0000"/>
                </a:solidFill>
              </a:rPr>
              <a:t>LA– ICPMS applied to challenges of </a:t>
            </a:r>
            <a:r>
              <a:rPr lang="en-US" sz="3200" i="1" dirty="0" err="1">
                <a:solidFill>
                  <a:srgbClr val="FF0000"/>
                </a:solidFill>
              </a:rPr>
              <a:t>societyles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flipH="1">
            <a:off x="5177633" y="1542309"/>
            <a:ext cx="72107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/>
              <a:t>Environment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Health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Archaeology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Forensic science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Inter/national security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Fight against counterfeiting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Energy, 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etc...</a:t>
            </a:r>
          </a:p>
        </p:txBody>
      </p:sp>
      <p:pic>
        <p:nvPicPr>
          <p:cNvPr id="8" name="Image 7" descr="cellule ablation avec motif.jpg">
            <a:extLst>
              <a:ext uri="{FF2B5EF4-FFF2-40B4-BE49-F238E27FC236}">
                <a16:creationId xmlns:a16="http://schemas.microsoft.com/office/drawing/2014/main" id="{3B52D4B5-6B96-4B4E-8799-1F0D87AD18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82828"/>
              </a:clrFrom>
              <a:clrTo>
                <a:srgbClr val="28282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133" y="4006506"/>
            <a:ext cx="5623271" cy="2976291"/>
          </a:xfrm>
          <a:prstGeom prst="rect">
            <a:avLst/>
          </a:prstGeom>
        </p:spPr>
      </p:pic>
      <p:sp>
        <p:nvSpPr>
          <p:cNvPr id="9" name="Rectangle 43">
            <a:extLst>
              <a:ext uri="{FF2B5EF4-FFF2-40B4-BE49-F238E27FC236}">
                <a16:creationId xmlns:a16="http://schemas.microsoft.com/office/drawing/2014/main" id="{44F0CE37-45DE-954E-8613-FCA5D48CE75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430377" y="4586095"/>
            <a:ext cx="3844924" cy="1333500"/>
          </a:xfrm>
          <a:prstGeom prst="rect">
            <a:avLst/>
          </a:prstGeom>
          <a:gradFill rotWithShape="1">
            <a:gsLst>
              <a:gs pos="0">
                <a:srgbClr val="EAEAEA">
                  <a:gamma/>
                  <a:shade val="46275"/>
                  <a:invGamma/>
                </a:srgbClr>
              </a:gs>
              <a:gs pos="50000">
                <a:srgbClr val="EAEAEA"/>
              </a:gs>
              <a:gs pos="100000">
                <a:srgbClr val="EAEAEA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miter lim="800000"/>
            <a:headEnd/>
            <a:tailEnd/>
          </a:ln>
          <a:effectLst/>
          <a:scene3d>
            <a:camera prst="legacyObliqueTopLeft"/>
            <a:lightRig rig="legacyNormal2" dir="b"/>
          </a:scene3d>
          <a:sp3d extrusionH="430200" prstMaterial="legacyMetal">
            <a:bevelT w="13500" h="13500" prst="angle"/>
            <a:bevelB w="13500" h="13500" prst="angle"/>
            <a:extrusionClr>
              <a:srgbClr val="EAEAEA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dirty="0"/>
          </a:p>
        </p:txBody>
      </p:sp>
      <p:pic>
        <p:nvPicPr>
          <p:cNvPr id="11" name="Picture 44">
            <a:extLst>
              <a:ext uri="{FF2B5EF4-FFF2-40B4-BE49-F238E27FC236}">
                <a16:creationId xmlns:a16="http://schemas.microsoft.com/office/drawing/2014/main" id="{683D4C66-4E6A-054F-B300-DEA73131F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r="12878"/>
          <a:stretch>
            <a:fillRect/>
          </a:stretch>
        </p:blipFill>
        <p:spPr bwMode="auto">
          <a:xfrm rot="491881" flipH="1">
            <a:off x="8179188" y="4762838"/>
            <a:ext cx="1058862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Freeform 45">
            <a:extLst>
              <a:ext uri="{FF2B5EF4-FFF2-40B4-BE49-F238E27FC236}">
                <a16:creationId xmlns:a16="http://schemas.microsoft.com/office/drawing/2014/main" id="{F3122561-F776-2742-9BBE-6CFA3D3CB458}"/>
              </a:ext>
            </a:extLst>
          </p:cNvPr>
          <p:cNvSpPr>
            <a:spLocks/>
          </p:cNvSpPr>
          <p:nvPr/>
        </p:nvSpPr>
        <p:spPr bwMode="auto">
          <a:xfrm flipH="1">
            <a:off x="10135606" y="5172561"/>
            <a:ext cx="68579" cy="153987"/>
          </a:xfrm>
          <a:custGeom>
            <a:avLst/>
            <a:gdLst>
              <a:gd name="T0" fmla="*/ 441 w 442"/>
              <a:gd name="T1" fmla="*/ 18 h 490"/>
              <a:gd name="T2" fmla="*/ 228 w 442"/>
              <a:gd name="T3" fmla="*/ 489 h 490"/>
              <a:gd name="T4" fmla="*/ 0 w 442"/>
              <a:gd name="T5" fmla="*/ 18 h 490"/>
              <a:gd name="T6" fmla="*/ 441 w 442"/>
              <a:gd name="T7" fmla="*/ 18 h 490"/>
              <a:gd name="T8" fmla="*/ 441 w 442"/>
              <a:gd name="T9" fmla="*/ 0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2" h="490">
                <a:moveTo>
                  <a:pt x="441" y="18"/>
                </a:moveTo>
                <a:lnTo>
                  <a:pt x="228" y="489"/>
                </a:lnTo>
                <a:lnTo>
                  <a:pt x="0" y="18"/>
                </a:lnTo>
                <a:lnTo>
                  <a:pt x="441" y="18"/>
                </a:lnTo>
                <a:lnTo>
                  <a:pt x="441" y="0"/>
                </a:lnTo>
              </a:path>
            </a:pathLst>
          </a:custGeom>
          <a:gradFill rotWithShape="0">
            <a:gsLst>
              <a:gs pos="0">
                <a:srgbClr val="AAAAAA">
                  <a:gamma/>
                  <a:shade val="20000"/>
                  <a:invGamma/>
                </a:srgbClr>
              </a:gs>
              <a:gs pos="100000">
                <a:srgbClr val="AAAAA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" name="Oval 46">
            <a:extLst>
              <a:ext uri="{FF2B5EF4-FFF2-40B4-BE49-F238E27FC236}">
                <a16:creationId xmlns:a16="http://schemas.microsoft.com/office/drawing/2014/main" id="{83B429F8-D00F-E04C-831C-E8443632561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135606" y="5146378"/>
            <a:ext cx="66947" cy="45719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Oval 47">
            <a:extLst>
              <a:ext uri="{FF2B5EF4-FFF2-40B4-BE49-F238E27FC236}">
                <a16:creationId xmlns:a16="http://schemas.microsoft.com/office/drawing/2014/main" id="{99846361-B873-E24D-9434-793FB3027C2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430756" y="5127960"/>
            <a:ext cx="45719" cy="96837"/>
          </a:xfrm>
          <a:prstGeom prst="ellipse">
            <a:avLst/>
          </a:prstGeom>
          <a:gradFill rotWithShape="0">
            <a:gsLst>
              <a:gs pos="0">
                <a:srgbClr val="FFD255">
                  <a:gamma/>
                  <a:shade val="40000"/>
                  <a:invGamma/>
                </a:srgbClr>
              </a:gs>
              <a:gs pos="50000">
                <a:srgbClr val="FFD255"/>
              </a:gs>
              <a:gs pos="100000">
                <a:srgbClr val="FFD255">
                  <a:gamma/>
                  <a:shade val="4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Rectangle 48">
            <a:extLst>
              <a:ext uri="{FF2B5EF4-FFF2-40B4-BE49-F238E27FC236}">
                <a16:creationId xmlns:a16="http://schemas.microsoft.com/office/drawing/2014/main" id="{35DABDAB-4535-294C-9CC7-B51A09FC9B0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459332" y="5127960"/>
            <a:ext cx="564147" cy="96837"/>
          </a:xfrm>
          <a:prstGeom prst="rect">
            <a:avLst/>
          </a:prstGeom>
          <a:gradFill rotWithShape="0">
            <a:gsLst>
              <a:gs pos="0">
                <a:srgbClr val="FFD255">
                  <a:gamma/>
                  <a:shade val="40000"/>
                  <a:invGamma/>
                </a:srgbClr>
              </a:gs>
              <a:gs pos="50000">
                <a:srgbClr val="FFD255"/>
              </a:gs>
              <a:gs pos="100000">
                <a:srgbClr val="FFD255">
                  <a:gamma/>
                  <a:shade val="4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Oval 49">
            <a:extLst>
              <a:ext uri="{FF2B5EF4-FFF2-40B4-BE49-F238E27FC236}">
                <a16:creationId xmlns:a16="http://schemas.microsoft.com/office/drawing/2014/main" id="{51823DEB-2F90-1740-BEA9-732ABF1F10F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999801" y="5127960"/>
            <a:ext cx="45719" cy="96837"/>
          </a:xfrm>
          <a:prstGeom prst="ellipse">
            <a:avLst/>
          </a:prstGeom>
          <a:solidFill>
            <a:srgbClr val="D5AB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" name="Oval 50">
            <a:extLst>
              <a:ext uri="{FF2B5EF4-FFF2-40B4-BE49-F238E27FC236}">
                <a16:creationId xmlns:a16="http://schemas.microsoft.com/office/drawing/2014/main" id="{6AAAA4FE-38D9-464A-8500-AC9726B9F2A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286290" y="5110498"/>
            <a:ext cx="45719" cy="95251"/>
          </a:xfrm>
          <a:prstGeom prst="ellipse">
            <a:avLst/>
          </a:prstGeom>
          <a:gradFill rotWithShape="0">
            <a:gsLst>
              <a:gs pos="0">
                <a:srgbClr val="FFD255">
                  <a:gamma/>
                  <a:shade val="40000"/>
                  <a:invGamma/>
                </a:srgbClr>
              </a:gs>
              <a:gs pos="50000">
                <a:srgbClr val="FFD255"/>
              </a:gs>
              <a:gs pos="100000">
                <a:srgbClr val="FFD255">
                  <a:gamma/>
                  <a:shade val="4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8" name="Rectangle 51">
            <a:extLst>
              <a:ext uri="{FF2B5EF4-FFF2-40B4-BE49-F238E27FC236}">
                <a16:creationId xmlns:a16="http://schemas.microsoft.com/office/drawing/2014/main" id="{08334999-59E1-6C4A-BE95-67B37F27D0B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314868" y="5110498"/>
            <a:ext cx="563331" cy="95251"/>
          </a:xfrm>
          <a:prstGeom prst="rect">
            <a:avLst/>
          </a:prstGeom>
          <a:gradFill rotWithShape="0">
            <a:gsLst>
              <a:gs pos="0">
                <a:srgbClr val="FFD255">
                  <a:gamma/>
                  <a:shade val="40000"/>
                  <a:invGamma/>
                </a:srgbClr>
              </a:gs>
              <a:gs pos="50000">
                <a:srgbClr val="FFD255"/>
              </a:gs>
              <a:gs pos="100000">
                <a:srgbClr val="FFD255">
                  <a:gamma/>
                  <a:shade val="4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9" name="Oval 52">
            <a:extLst>
              <a:ext uri="{FF2B5EF4-FFF2-40B4-BE49-F238E27FC236}">
                <a16:creationId xmlns:a16="http://schemas.microsoft.com/office/drawing/2014/main" id="{1435409A-AD3C-0D4B-8135-E446C170B8F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855339" y="5110498"/>
            <a:ext cx="45719" cy="95251"/>
          </a:xfrm>
          <a:prstGeom prst="ellipse">
            <a:avLst/>
          </a:prstGeom>
          <a:solidFill>
            <a:srgbClr val="D5AB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" name="Oval 53">
            <a:extLst>
              <a:ext uri="{FF2B5EF4-FFF2-40B4-BE49-F238E27FC236}">
                <a16:creationId xmlns:a16="http://schemas.microsoft.com/office/drawing/2014/main" id="{A60F0ECA-219E-294B-A05E-5A2C9E6D3D7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376781" y="5256546"/>
            <a:ext cx="45719" cy="95251"/>
          </a:xfrm>
          <a:prstGeom prst="ellipse">
            <a:avLst/>
          </a:prstGeom>
          <a:gradFill rotWithShape="0">
            <a:gsLst>
              <a:gs pos="0">
                <a:srgbClr val="FFD255">
                  <a:gamma/>
                  <a:shade val="40000"/>
                  <a:invGamma/>
                </a:srgbClr>
              </a:gs>
              <a:gs pos="50000">
                <a:srgbClr val="FFD255"/>
              </a:gs>
              <a:gs pos="100000">
                <a:srgbClr val="FFD255">
                  <a:gamma/>
                  <a:shade val="4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1" name="Rectangle 54">
            <a:extLst>
              <a:ext uri="{FF2B5EF4-FFF2-40B4-BE49-F238E27FC236}">
                <a16:creationId xmlns:a16="http://schemas.microsoft.com/office/drawing/2014/main" id="{882E3C44-A518-404A-827E-5559CE5A4FD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405356" y="5256546"/>
            <a:ext cx="563331" cy="95251"/>
          </a:xfrm>
          <a:prstGeom prst="rect">
            <a:avLst/>
          </a:prstGeom>
          <a:gradFill rotWithShape="0">
            <a:gsLst>
              <a:gs pos="0">
                <a:srgbClr val="FFD255">
                  <a:gamma/>
                  <a:shade val="40000"/>
                  <a:invGamma/>
                </a:srgbClr>
              </a:gs>
              <a:gs pos="50000">
                <a:srgbClr val="FFD255"/>
              </a:gs>
              <a:gs pos="100000">
                <a:srgbClr val="FFD255">
                  <a:gamma/>
                  <a:shade val="4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" name="Oval 55">
            <a:extLst>
              <a:ext uri="{FF2B5EF4-FFF2-40B4-BE49-F238E27FC236}">
                <a16:creationId xmlns:a16="http://schemas.microsoft.com/office/drawing/2014/main" id="{A3B56647-C044-474B-AA85-5F6E7A02A3D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945826" y="5256546"/>
            <a:ext cx="45719" cy="95251"/>
          </a:xfrm>
          <a:prstGeom prst="ellipse">
            <a:avLst/>
          </a:prstGeom>
          <a:solidFill>
            <a:srgbClr val="D5AB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" name="Oval 56">
            <a:extLst>
              <a:ext uri="{FF2B5EF4-FFF2-40B4-BE49-F238E27FC236}">
                <a16:creationId xmlns:a16="http://schemas.microsoft.com/office/drawing/2014/main" id="{2C29C482-76CD-1145-9444-E0151065FCB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30577" y="5179819"/>
            <a:ext cx="50800" cy="138112"/>
          </a:xfrm>
          <a:prstGeom prst="ellipse">
            <a:avLst/>
          </a:prstGeom>
          <a:solidFill>
            <a:srgbClr val="F655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" name="Freeform 57">
            <a:extLst>
              <a:ext uri="{FF2B5EF4-FFF2-40B4-BE49-F238E27FC236}">
                <a16:creationId xmlns:a16="http://schemas.microsoft.com/office/drawing/2014/main" id="{F4E1AF02-60ED-3143-86A7-E3C12F805B64}"/>
              </a:ext>
            </a:extLst>
          </p:cNvPr>
          <p:cNvSpPr>
            <a:spLocks/>
          </p:cNvSpPr>
          <p:nvPr/>
        </p:nvSpPr>
        <p:spPr bwMode="auto">
          <a:xfrm flipH="1">
            <a:off x="8041689" y="4800938"/>
            <a:ext cx="204788" cy="827087"/>
          </a:xfrm>
          <a:custGeom>
            <a:avLst/>
            <a:gdLst>
              <a:gd name="T0" fmla="*/ 276 w 285"/>
              <a:gd name="T1" fmla="*/ 640 h 1486"/>
              <a:gd name="T2" fmla="*/ 0 w 285"/>
              <a:gd name="T3" fmla="*/ 0 h 1486"/>
              <a:gd name="T4" fmla="*/ 0 w 285"/>
              <a:gd name="T5" fmla="*/ 1485 h 1486"/>
              <a:gd name="T6" fmla="*/ 284 w 285"/>
              <a:gd name="T7" fmla="*/ 898 h 1486"/>
              <a:gd name="T8" fmla="*/ 276 w 285"/>
              <a:gd name="T9" fmla="*/ 605 h 1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5" h="1486">
                <a:moveTo>
                  <a:pt x="276" y="640"/>
                </a:moveTo>
                <a:lnTo>
                  <a:pt x="0" y="0"/>
                </a:lnTo>
                <a:lnTo>
                  <a:pt x="0" y="1485"/>
                </a:lnTo>
                <a:lnTo>
                  <a:pt x="284" y="898"/>
                </a:lnTo>
                <a:lnTo>
                  <a:pt x="276" y="605"/>
                </a:lnTo>
              </a:path>
            </a:pathLst>
          </a:custGeom>
          <a:gradFill rotWithShape="0">
            <a:gsLst>
              <a:gs pos="0">
                <a:schemeClr val="bg2">
                  <a:gamma/>
                  <a:shade val="4000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000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5" name="Oval 58">
            <a:extLst>
              <a:ext uri="{FF2B5EF4-FFF2-40B4-BE49-F238E27FC236}">
                <a16:creationId xmlns:a16="http://schemas.microsoft.com/office/drawing/2014/main" id="{99825DC3-FAC0-B74C-A6CB-09F54110AE7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200439" y="4796171"/>
            <a:ext cx="107950" cy="825500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6" name="Oval 59">
            <a:extLst>
              <a:ext uri="{FF2B5EF4-FFF2-40B4-BE49-F238E27FC236}">
                <a16:creationId xmlns:a16="http://schemas.microsoft.com/office/drawing/2014/main" id="{CB49D3A0-E592-FD41-9DC2-BBC272226EB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786102" y="5163943"/>
            <a:ext cx="50800" cy="138112"/>
          </a:xfrm>
          <a:prstGeom prst="ellipse">
            <a:avLst/>
          </a:prstGeom>
          <a:solidFill>
            <a:srgbClr val="5589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" name="Freeform 60">
            <a:extLst>
              <a:ext uri="{FF2B5EF4-FFF2-40B4-BE49-F238E27FC236}">
                <a16:creationId xmlns:a16="http://schemas.microsoft.com/office/drawing/2014/main" id="{7365EFFA-C0C6-9C41-B169-370C771F38FD}"/>
              </a:ext>
            </a:extLst>
          </p:cNvPr>
          <p:cNvSpPr>
            <a:spLocks/>
          </p:cNvSpPr>
          <p:nvPr/>
        </p:nvSpPr>
        <p:spPr bwMode="auto">
          <a:xfrm flipH="1">
            <a:off x="7801982" y="4825805"/>
            <a:ext cx="198437" cy="827088"/>
          </a:xfrm>
          <a:custGeom>
            <a:avLst/>
            <a:gdLst>
              <a:gd name="T0" fmla="*/ 277 w 278"/>
              <a:gd name="T1" fmla="*/ 622 h 1486"/>
              <a:gd name="T2" fmla="*/ 0 w 278"/>
              <a:gd name="T3" fmla="*/ 0 h 1486"/>
              <a:gd name="T4" fmla="*/ 0 w 278"/>
              <a:gd name="T5" fmla="*/ 1485 h 1486"/>
              <a:gd name="T6" fmla="*/ 277 w 278"/>
              <a:gd name="T7" fmla="*/ 863 h 1486"/>
              <a:gd name="T8" fmla="*/ 277 w 278"/>
              <a:gd name="T9" fmla="*/ 605 h 1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8" h="1486">
                <a:moveTo>
                  <a:pt x="277" y="622"/>
                </a:moveTo>
                <a:lnTo>
                  <a:pt x="0" y="0"/>
                </a:lnTo>
                <a:lnTo>
                  <a:pt x="0" y="1485"/>
                </a:lnTo>
                <a:lnTo>
                  <a:pt x="277" y="863"/>
                </a:lnTo>
                <a:lnTo>
                  <a:pt x="277" y="605"/>
                </a:lnTo>
              </a:path>
            </a:pathLst>
          </a:custGeom>
          <a:gradFill rotWithShape="1">
            <a:gsLst>
              <a:gs pos="0">
                <a:srgbClr val="808080">
                  <a:gamma/>
                  <a:shade val="9804"/>
                  <a:invGamma/>
                </a:srgbClr>
              </a:gs>
              <a:gs pos="50000">
                <a:srgbClr val="808080"/>
              </a:gs>
              <a:gs pos="100000">
                <a:srgbClr val="808080">
                  <a:gamma/>
                  <a:shade val="9804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" name="Oval 61">
            <a:extLst>
              <a:ext uri="{FF2B5EF4-FFF2-40B4-BE49-F238E27FC236}">
                <a16:creationId xmlns:a16="http://schemas.microsoft.com/office/drawing/2014/main" id="{F4F4F456-6B34-D64D-BCED-8621F56DCC9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49614" y="4817872"/>
            <a:ext cx="107950" cy="82708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9" name="Oval 62">
            <a:extLst>
              <a:ext uri="{FF2B5EF4-FFF2-40B4-BE49-F238E27FC236}">
                <a16:creationId xmlns:a16="http://schemas.microsoft.com/office/drawing/2014/main" id="{630BD815-57C0-E747-813B-2828241129A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32168" y="5203630"/>
            <a:ext cx="47625" cy="95251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" name="Oval 63">
            <a:extLst>
              <a:ext uri="{FF2B5EF4-FFF2-40B4-BE49-F238E27FC236}">
                <a16:creationId xmlns:a16="http://schemas.microsoft.com/office/drawing/2014/main" id="{55AC68FF-A9C3-D949-8F73-4D6BB924C24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787694" y="5182996"/>
            <a:ext cx="47625" cy="96837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" name="Rectangle 65">
            <a:extLst>
              <a:ext uri="{FF2B5EF4-FFF2-40B4-BE49-F238E27FC236}">
                <a16:creationId xmlns:a16="http://schemas.microsoft.com/office/drawing/2014/main" id="{29793BEF-8F56-F243-9030-E3549F813DC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023474" y="5883763"/>
            <a:ext cx="287338" cy="144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" name="Rectangle 66">
            <a:extLst>
              <a:ext uri="{FF2B5EF4-FFF2-40B4-BE49-F238E27FC236}">
                <a16:creationId xmlns:a16="http://schemas.microsoft.com/office/drawing/2014/main" id="{3028F6C9-C44E-3243-9BD6-8EF793EF411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497057" y="5949231"/>
            <a:ext cx="287337" cy="144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33" name="Group 81">
            <a:extLst>
              <a:ext uri="{FF2B5EF4-FFF2-40B4-BE49-F238E27FC236}">
                <a16:creationId xmlns:a16="http://schemas.microsoft.com/office/drawing/2014/main" id="{EEE75D29-D62F-2942-9FD7-04F96F386F88}"/>
              </a:ext>
            </a:extLst>
          </p:cNvPr>
          <p:cNvGrpSpPr>
            <a:grpSpLocks/>
          </p:cNvGrpSpPr>
          <p:nvPr/>
        </p:nvGrpSpPr>
        <p:grpSpPr bwMode="auto">
          <a:xfrm>
            <a:off x="9368839" y="4970798"/>
            <a:ext cx="591906" cy="95251"/>
            <a:chOff x="4674" y="2045"/>
            <a:chExt cx="725" cy="60"/>
          </a:xfrm>
        </p:grpSpPr>
        <p:sp>
          <p:nvSpPr>
            <p:cNvPr id="34" name="Oval 82">
              <a:extLst>
                <a:ext uri="{FF2B5EF4-FFF2-40B4-BE49-F238E27FC236}">
                  <a16:creationId xmlns:a16="http://schemas.microsoft.com/office/drawing/2014/main" id="{613530C3-EC47-FE4A-BF72-14457EB2FA7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674" y="2045"/>
              <a:ext cx="35" cy="60"/>
            </a:xfrm>
            <a:prstGeom prst="ellipse">
              <a:avLst/>
            </a:prstGeom>
            <a:gradFill rotWithShape="0">
              <a:gsLst>
                <a:gs pos="0">
                  <a:srgbClr val="FFD255">
                    <a:gamma/>
                    <a:shade val="40000"/>
                    <a:invGamma/>
                  </a:srgbClr>
                </a:gs>
                <a:gs pos="50000">
                  <a:srgbClr val="FFD255"/>
                </a:gs>
                <a:gs pos="100000">
                  <a:srgbClr val="FFD255">
                    <a:gamma/>
                    <a:shade val="4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" name="Rectangle 83">
              <a:extLst>
                <a:ext uri="{FF2B5EF4-FFF2-40B4-BE49-F238E27FC236}">
                  <a16:creationId xmlns:a16="http://schemas.microsoft.com/office/drawing/2014/main" id="{0BD334DF-5B48-E047-8BE3-92DE5D6F26E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692" y="2045"/>
              <a:ext cx="690" cy="60"/>
            </a:xfrm>
            <a:prstGeom prst="rect">
              <a:avLst/>
            </a:prstGeom>
            <a:gradFill rotWithShape="0">
              <a:gsLst>
                <a:gs pos="0">
                  <a:srgbClr val="FFD255">
                    <a:gamma/>
                    <a:shade val="40000"/>
                    <a:invGamma/>
                  </a:srgbClr>
                </a:gs>
                <a:gs pos="50000">
                  <a:srgbClr val="FFD255"/>
                </a:gs>
                <a:gs pos="100000">
                  <a:srgbClr val="FFD255">
                    <a:gamma/>
                    <a:shade val="4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6" name="Oval 84">
              <a:extLst>
                <a:ext uri="{FF2B5EF4-FFF2-40B4-BE49-F238E27FC236}">
                  <a16:creationId xmlns:a16="http://schemas.microsoft.com/office/drawing/2014/main" id="{619555F9-4CBA-2445-ACA3-353922FFDE3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65" y="2045"/>
              <a:ext cx="34" cy="60"/>
            </a:xfrm>
            <a:prstGeom prst="ellipse">
              <a:avLst/>
            </a:prstGeom>
            <a:solidFill>
              <a:srgbClr val="D5AB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37" name="Image 36" descr="50013.gif">
            <a:extLst>
              <a:ext uri="{FF2B5EF4-FFF2-40B4-BE49-F238E27FC236}">
                <a16:creationId xmlns:a16="http://schemas.microsoft.com/office/drawing/2014/main" id="{65DE55AC-10EE-A244-82B8-17D4F15FB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900" y="3736150"/>
            <a:ext cx="1329267" cy="1495425"/>
          </a:xfrm>
          <a:prstGeom prst="rect">
            <a:avLst/>
          </a:prstGeom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88BFA4C1-83B4-0F4B-9A00-A8C8CC2A2063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3903750" y="5118317"/>
            <a:ext cx="18000" cy="18000"/>
          </a:xfrm>
          <a:prstGeom prst="ellipse">
            <a:avLst/>
          </a:prstGeom>
          <a:solidFill>
            <a:srgbClr val="F900FD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900FD"/>
                </a:solidFill>
              </a:rPr>
              <a:t> </a:t>
            </a:r>
          </a:p>
        </p:txBody>
      </p:sp>
      <p:grpSp>
        <p:nvGrpSpPr>
          <p:cNvPr id="39" name="Grouper 6">
            <a:extLst>
              <a:ext uri="{FF2B5EF4-FFF2-40B4-BE49-F238E27FC236}">
                <a16:creationId xmlns:a16="http://schemas.microsoft.com/office/drawing/2014/main" id="{0C9A2C07-AD57-464D-942A-91053F2CE41B}"/>
              </a:ext>
            </a:extLst>
          </p:cNvPr>
          <p:cNvGrpSpPr/>
          <p:nvPr/>
        </p:nvGrpSpPr>
        <p:grpSpPr>
          <a:xfrm>
            <a:off x="3866107" y="5118138"/>
            <a:ext cx="41029" cy="22667"/>
            <a:chOff x="2878982" y="4490608"/>
            <a:chExt cx="41029" cy="22667"/>
          </a:xfrm>
          <a:solidFill>
            <a:srgbClr val="F900FD"/>
          </a:solidFill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21460A1F-D96B-E647-AD50-F904B3D14E40}"/>
                </a:ext>
              </a:extLst>
            </p:cNvPr>
            <p:cNvSpPr/>
            <p:nvPr/>
          </p:nvSpPr>
          <p:spPr>
            <a:xfrm>
              <a:off x="2909211" y="4490608"/>
              <a:ext cx="10800" cy="10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900FD"/>
                </a:solidFill>
              </a:endParaRPr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D4CEB6F2-9F05-5A4D-8360-B3326B1E778E}"/>
                </a:ext>
              </a:extLst>
            </p:cNvPr>
            <p:cNvSpPr/>
            <p:nvPr/>
          </p:nvSpPr>
          <p:spPr>
            <a:xfrm>
              <a:off x="2878982" y="4502475"/>
              <a:ext cx="10800" cy="10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900FD"/>
                </a:solidFill>
              </a:endParaRPr>
            </a:p>
          </p:txBody>
        </p:sp>
      </p:grpSp>
      <p:sp>
        <p:nvSpPr>
          <p:cNvPr id="42" name="Ellipse 41">
            <a:extLst>
              <a:ext uri="{FF2B5EF4-FFF2-40B4-BE49-F238E27FC236}">
                <a16:creationId xmlns:a16="http://schemas.microsoft.com/office/drawing/2014/main" id="{7CAA4BE2-8789-C745-B713-D5A4677F65D6}"/>
              </a:ext>
            </a:extLst>
          </p:cNvPr>
          <p:cNvSpPr/>
          <p:nvPr/>
        </p:nvSpPr>
        <p:spPr>
          <a:xfrm>
            <a:off x="3851407" y="5089335"/>
            <a:ext cx="28800" cy="28800"/>
          </a:xfrm>
          <a:prstGeom prst="ellipse">
            <a:avLst/>
          </a:prstGeom>
          <a:solidFill>
            <a:srgbClr val="F900FD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900FD"/>
              </a:solidFill>
            </a:endParaRPr>
          </a:p>
        </p:txBody>
      </p:sp>
      <p:grpSp>
        <p:nvGrpSpPr>
          <p:cNvPr id="43" name="Grouper 7">
            <a:extLst>
              <a:ext uri="{FF2B5EF4-FFF2-40B4-BE49-F238E27FC236}">
                <a16:creationId xmlns:a16="http://schemas.microsoft.com/office/drawing/2014/main" id="{5AF0A697-1DFB-284B-AD1B-D452E283FC66}"/>
              </a:ext>
            </a:extLst>
          </p:cNvPr>
          <p:cNvGrpSpPr/>
          <p:nvPr/>
        </p:nvGrpSpPr>
        <p:grpSpPr>
          <a:xfrm>
            <a:off x="3837546" y="5043207"/>
            <a:ext cx="106052" cy="97599"/>
            <a:chOff x="3060869" y="4545201"/>
            <a:chExt cx="106052" cy="97598"/>
          </a:xfrm>
          <a:solidFill>
            <a:srgbClr val="F900FD"/>
          </a:solidFill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D8928929-346B-8D41-9D5F-2C010521FF01}"/>
                </a:ext>
              </a:extLst>
            </p:cNvPr>
            <p:cNvSpPr/>
            <p:nvPr/>
          </p:nvSpPr>
          <p:spPr>
            <a:xfrm>
              <a:off x="3098016" y="4587979"/>
              <a:ext cx="45719" cy="45719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900FD"/>
                </a:solidFill>
              </a:endParaRPr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7821FB4E-242C-8E4D-B485-A08EF7AE33DA}"/>
                </a:ext>
              </a:extLst>
            </p:cNvPr>
            <p:cNvSpPr/>
            <p:nvPr/>
          </p:nvSpPr>
          <p:spPr>
            <a:xfrm>
              <a:off x="3064044" y="4585434"/>
              <a:ext cx="10800" cy="10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900FD"/>
                </a:solidFill>
              </a:endParaRPr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DDC0CF19-CCDA-3C4C-A991-B7BB9589214C}"/>
                </a:ext>
              </a:extLst>
            </p:cNvPr>
            <p:cNvSpPr/>
            <p:nvPr/>
          </p:nvSpPr>
          <p:spPr>
            <a:xfrm>
              <a:off x="3138121" y="4545201"/>
              <a:ext cx="28800" cy="28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900FD"/>
                </a:solidFill>
              </a:endParaRPr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0EF00480-8B27-8340-A0BA-A4F9DD7BEE22}"/>
                </a:ext>
              </a:extLst>
            </p:cNvPr>
            <p:cNvSpPr/>
            <p:nvPr/>
          </p:nvSpPr>
          <p:spPr>
            <a:xfrm>
              <a:off x="3060869" y="4572734"/>
              <a:ext cx="10800" cy="10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900FD"/>
                </a:solidFill>
              </a:endParaRPr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DB66B3F8-2C29-A049-AA9F-FEA5B809A6B4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3082454" y="4624799"/>
              <a:ext cx="18000" cy="180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900FD"/>
                  </a:solidFill>
                </a:rPr>
                <a:t> </a:t>
              </a:r>
            </a:p>
          </p:txBody>
        </p:sp>
      </p:grpSp>
      <p:sp>
        <p:nvSpPr>
          <p:cNvPr id="49" name="Ellipse 48">
            <a:extLst>
              <a:ext uri="{FF2B5EF4-FFF2-40B4-BE49-F238E27FC236}">
                <a16:creationId xmlns:a16="http://schemas.microsoft.com/office/drawing/2014/main" id="{FFC82C86-DF92-9D45-A4FA-04449AE3165F}"/>
              </a:ext>
            </a:extLst>
          </p:cNvPr>
          <p:cNvSpPr/>
          <p:nvPr/>
        </p:nvSpPr>
        <p:spPr>
          <a:xfrm>
            <a:off x="3900267" y="5065626"/>
            <a:ext cx="45719" cy="45719"/>
          </a:xfrm>
          <a:prstGeom prst="ellipse">
            <a:avLst/>
          </a:prstGeom>
          <a:solidFill>
            <a:srgbClr val="F900FD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900FD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1B46D9F4-2A6A-5B4E-96FE-4C51CF380885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3894225" y="5156417"/>
            <a:ext cx="18000" cy="18000"/>
          </a:xfrm>
          <a:prstGeom prst="ellipse">
            <a:avLst/>
          </a:prstGeom>
          <a:solidFill>
            <a:srgbClr val="F900FD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900FD"/>
                </a:solidFill>
              </a:rPr>
              <a:t> </a:t>
            </a:r>
          </a:p>
        </p:txBody>
      </p:sp>
      <p:grpSp>
        <p:nvGrpSpPr>
          <p:cNvPr id="51" name="Grouper 66">
            <a:extLst>
              <a:ext uri="{FF2B5EF4-FFF2-40B4-BE49-F238E27FC236}">
                <a16:creationId xmlns:a16="http://schemas.microsoft.com/office/drawing/2014/main" id="{6F9FC6D8-4206-464C-81F0-9D700E83FD5C}"/>
              </a:ext>
            </a:extLst>
          </p:cNvPr>
          <p:cNvGrpSpPr/>
          <p:nvPr/>
        </p:nvGrpSpPr>
        <p:grpSpPr>
          <a:xfrm>
            <a:off x="3856581" y="5156238"/>
            <a:ext cx="41029" cy="22667"/>
            <a:chOff x="2878982" y="4490608"/>
            <a:chExt cx="41029" cy="22667"/>
          </a:xfrm>
          <a:solidFill>
            <a:srgbClr val="F900FD"/>
          </a:solidFill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2AF8E0D2-54C0-7D44-9FDA-2B4FB625F20B}"/>
                </a:ext>
              </a:extLst>
            </p:cNvPr>
            <p:cNvSpPr/>
            <p:nvPr/>
          </p:nvSpPr>
          <p:spPr>
            <a:xfrm>
              <a:off x="2909211" y="4490608"/>
              <a:ext cx="10800" cy="10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900FD"/>
                </a:solidFill>
              </a:endParaRPr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7C6C1BEA-FFE0-034B-BD1A-EC5E13AB3971}"/>
                </a:ext>
              </a:extLst>
            </p:cNvPr>
            <p:cNvSpPr/>
            <p:nvPr/>
          </p:nvSpPr>
          <p:spPr>
            <a:xfrm>
              <a:off x="2878982" y="4502475"/>
              <a:ext cx="10800" cy="10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900FD"/>
                </a:solidFill>
              </a:endParaRPr>
            </a:p>
          </p:txBody>
        </p:sp>
      </p:grpSp>
      <p:sp>
        <p:nvSpPr>
          <p:cNvPr id="54" name="Ellipse 53">
            <a:extLst>
              <a:ext uri="{FF2B5EF4-FFF2-40B4-BE49-F238E27FC236}">
                <a16:creationId xmlns:a16="http://schemas.microsoft.com/office/drawing/2014/main" id="{F1EC6A9D-43F8-0A47-840C-6DFB3664E7E6}"/>
              </a:ext>
            </a:extLst>
          </p:cNvPr>
          <p:cNvSpPr/>
          <p:nvPr/>
        </p:nvSpPr>
        <p:spPr>
          <a:xfrm>
            <a:off x="3841882" y="5127435"/>
            <a:ext cx="28800" cy="28800"/>
          </a:xfrm>
          <a:prstGeom prst="ellipse">
            <a:avLst/>
          </a:prstGeom>
          <a:solidFill>
            <a:srgbClr val="F900FD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900FD"/>
              </a:solidFill>
            </a:endParaRPr>
          </a:p>
        </p:txBody>
      </p:sp>
      <p:grpSp>
        <p:nvGrpSpPr>
          <p:cNvPr id="55" name="Grouper 70">
            <a:extLst>
              <a:ext uri="{FF2B5EF4-FFF2-40B4-BE49-F238E27FC236}">
                <a16:creationId xmlns:a16="http://schemas.microsoft.com/office/drawing/2014/main" id="{14FD3660-0F8A-D24E-949C-EF62A6265E64}"/>
              </a:ext>
            </a:extLst>
          </p:cNvPr>
          <p:cNvGrpSpPr/>
          <p:nvPr/>
        </p:nvGrpSpPr>
        <p:grpSpPr>
          <a:xfrm>
            <a:off x="3828021" y="5081307"/>
            <a:ext cx="106052" cy="97599"/>
            <a:chOff x="3060869" y="4545201"/>
            <a:chExt cx="106052" cy="97598"/>
          </a:xfrm>
          <a:solidFill>
            <a:srgbClr val="F900FD"/>
          </a:solidFill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73A60B8C-0BD9-A344-BBDE-EE65A157CA63}"/>
                </a:ext>
              </a:extLst>
            </p:cNvPr>
            <p:cNvSpPr/>
            <p:nvPr/>
          </p:nvSpPr>
          <p:spPr>
            <a:xfrm>
              <a:off x="3098016" y="4587979"/>
              <a:ext cx="45719" cy="45719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900FD"/>
                </a:solidFill>
              </a:endParaRPr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2B343AD2-801E-B045-99F5-38F63B6CF469}"/>
                </a:ext>
              </a:extLst>
            </p:cNvPr>
            <p:cNvSpPr/>
            <p:nvPr/>
          </p:nvSpPr>
          <p:spPr>
            <a:xfrm>
              <a:off x="3064044" y="4585434"/>
              <a:ext cx="10800" cy="10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900FD"/>
                </a:solidFill>
              </a:endParaRPr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8A0B0FA4-EF73-C04E-BDED-620DC842CD1A}"/>
                </a:ext>
              </a:extLst>
            </p:cNvPr>
            <p:cNvSpPr/>
            <p:nvPr/>
          </p:nvSpPr>
          <p:spPr>
            <a:xfrm>
              <a:off x="3138121" y="4545201"/>
              <a:ext cx="28800" cy="28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900FD"/>
                </a:solidFill>
              </a:endParaRPr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709AFFBD-4472-B44E-BD56-10066E12C0A3}"/>
                </a:ext>
              </a:extLst>
            </p:cNvPr>
            <p:cNvSpPr/>
            <p:nvPr/>
          </p:nvSpPr>
          <p:spPr>
            <a:xfrm>
              <a:off x="3060869" y="4572734"/>
              <a:ext cx="10800" cy="10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900FD"/>
                </a:solidFill>
              </a:endParaRPr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666749E5-A47F-5647-85C9-C3489692EEB9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3082454" y="4624799"/>
              <a:ext cx="18000" cy="180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900FD"/>
                  </a:solidFill>
                </a:rPr>
                <a:t> </a:t>
              </a:r>
            </a:p>
          </p:txBody>
        </p:sp>
      </p:grpSp>
      <p:sp>
        <p:nvSpPr>
          <p:cNvPr id="61" name="Ellipse 60">
            <a:extLst>
              <a:ext uri="{FF2B5EF4-FFF2-40B4-BE49-F238E27FC236}">
                <a16:creationId xmlns:a16="http://schemas.microsoft.com/office/drawing/2014/main" id="{2C0241A2-749E-F941-8678-09AEEFDDD702}"/>
              </a:ext>
            </a:extLst>
          </p:cNvPr>
          <p:cNvSpPr/>
          <p:nvPr/>
        </p:nvSpPr>
        <p:spPr>
          <a:xfrm>
            <a:off x="3890742" y="5103726"/>
            <a:ext cx="45719" cy="45719"/>
          </a:xfrm>
          <a:prstGeom prst="ellipse">
            <a:avLst/>
          </a:prstGeom>
          <a:solidFill>
            <a:srgbClr val="F900FD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900FD"/>
              </a:solidFill>
            </a:endParaRPr>
          </a:p>
        </p:txBody>
      </p:sp>
      <p:grpSp>
        <p:nvGrpSpPr>
          <p:cNvPr id="62" name="Grouper 8">
            <a:extLst>
              <a:ext uri="{FF2B5EF4-FFF2-40B4-BE49-F238E27FC236}">
                <a16:creationId xmlns:a16="http://schemas.microsoft.com/office/drawing/2014/main" id="{6EF25148-C908-524E-AB64-29240A05D62F}"/>
              </a:ext>
            </a:extLst>
          </p:cNvPr>
          <p:cNvGrpSpPr/>
          <p:nvPr/>
        </p:nvGrpSpPr>
        <p:grpSpPr>
          <a:xfrm>
            <a:off x="3896505" y="5109438"/>
            <a:ext cx="98077" cy="44036"/>
            <a:chOff x="4573792" y="4107698"/>
            <a:chExt cx="98077" cy="44036"/>
          </a:xfrm>
          <a:solidFill>
            <a:srgbClr val="F900FD"/>
          </a:solidFill>
        </p:grpSpPr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BBA480A8-9CB8-324A-888B-7CB47EAD6C7E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4604021" y="4107698"/>
              <a:ext cx="18000" cy="180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900FD"/>
                  </a:solidFill>
                </a:rPr>
                <a:t> </a:t>
              </a:r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D69AB6FD-6EFE-1941-9D12-7ADBC818FE85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4573792" y="4119565"/>
              <a:ext cx="18000" cy="180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900FD"/>
                  </a:solidFill>
                </a:rPr>
                <a:t> </a:t>
              </a:r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2FA3CDA4-809F-944A-8F05-D60B248103D3}"/>
                </a:ext>
              </a:extLst>
            </p:cNvPr>
            <p:cNvSpPr/>
            <p:nvPr/>
          </p:nvSpPr>
          <p:spPr>
            <a:xfrm>
              <a:off x="4661069" y="4140934"/>
              <a:ext cx="10800" cy="10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900FD"/>
                </a:solidFill>
              </a:endParaRPr>
            </a:p>
          </p:txBody>
        </p:sp>
      </p:grpSp>
      <p:grpSp>
        <p:nvGrpSpPr>
          <p:cNvPr id="66" name="Grouper 100">
            <a:extLst>
              <a:ext uri="{FF2B5EF4-FFF2-40B4-BE49-F238E27FC236}">
                <a16:creationId xmlns:a16="http://schemas.microsoft.com/office/drawing/2014/main" id="{A24A9F85-0DF5-454C-AFC0-5399B4F7A4A0}"/>
              </a:ext>
            </a:extLst>
          </p:cNvPr>
          <p:cNvGrpSpPr/>
          <p:nvPr/>
        </p:nvGrpSpPr>
        <p:grpSpPr>
          <a:xfrm>
            <a:off x="3848845" y="5090595"/>
            <a:ext cx="98077" cy="44036"/>
            <a:chOff x="4573792" y="4107698"/>
            <a:chExt cx="98077" cy="44036"/>
          </a:xfrm>
          <a:solidFill>
            <a:srgbClr val="F900FD"/>
          </a:solidFill>
        </p:grpSpPr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0727AF37-2A15-FC4E-BADC-841303139E46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4604021" y="4107698"/>
              <a:ext cx="18000" cy="180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900FD"/>
                  </a:solidFill>
                </a:rPr>
                <a:t> </a:t>
              </a:r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ECED1ED2-F7A8-644B-8D8D-5CDC9A8294C0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4573792" y="4119565"/>
              <a:ext cx="18000" cy="180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900FD"/>
                  </a:solidFill>
                </a:rPr>
                <a:t> </a:t>
              </a:r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8B231C28-5359-9E4F-B879-2E69819720C8}"/>
                </a:ext>
              </a:extLst>
            </p:cNvPr>
            <p:cNvSpPr/>
            <p:nvPr/>
          </p:nvSpPr>
          <p:spPr>
            <a:xfrm>
              <a:off x="4661069" y="4140934"/>
              <a:ext cx="10800" cy="108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900FD"/>
                </a:solidFill>
              </a:endParaRPr>
            </a:p>
          </p:txBody>
        </p:sp>
      </p:grpSp>
      <p:pic>
        <p:nvPicPr>
          <p:cNvPr id="70" name="Picture 161" descr="cyclonique et torche">
            <a:extLst>
              <a:ext uri="{FF2B5EF4-FFF2-40B4-BE49-F238E27FC236}">
                <a16:creationId xmlns:a16="http://schemas.microsoft.com/office/drawing/2014/main" id="{1B63877B-96E0-2047-98B7-CC20745C2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CCCC9"/>
              </a:clrFrom>
              <a:clrTo>
                <a:srgbClr val="CCCC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1" t="9741" r="16838" b="15401"/>
          <a:stretch>
            <a:fillRect/>
          </a:stretch>
        </p:blipFill>
        <p:spPr bwMode="auto">
          <a:xfrm>
            <a:off x="6300202" y="4926802"/>
            <a:ext cx="1295400" cy="92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162">
            <a:extLst>
              <a:ext uri="{FF2B5EF4-FFF2-40B4-BE49-F238E27FC236}">
                <a16:creationId xmlns:a16="http://schemas.microsoft.com/office/drawing/2014/main" id="{2B00127F-9B43-4F41-A8AB-513212F9C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2" t="5513"/>
          <a:stretch>
            <a:fillRect/>
          </a:stretch>
        </p:blipFill>
        <p:spPr bwMode="auto">
          <a:xfrm>
            <a:off x="7514110" y="5111029"/>
            <a:ext cx="301346" cy="2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2" name="Oval 85">
            <a:extLst>
              <a:ext uri="{FF2B5EF4-FFF2-40B4-BE49-F238E27FC236}">
                <a16:creationId xmlns:a16="http://schemas.microsoft.com/office/drawing/2014/main" id="{C02BDBA0-DB17-FF49-9CEC-5157702F2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674" y="5159712"/>
            <a:ext cx="90487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55AECC75-061F-E049-852A-C502C50780A5}"/>
              </a:ext>
            </a:extLst>
          </p:cNvPr>
          <p:cNvSpPr txBox="1"/>
          <p:nvPr/>
        </p:nvSpPr>
        <p:spPr>
          <a:xfrm>
            <a:off x="7815460" y="5850437"/>
            <a:ext cx="1274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u="sng" dirty="0"/>
              <a:t>ICPMS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91141DE1-B62C-1C48-BF26-8D6358A29893}"/>
              </a:ext>
            </a:extLst>
          </p:cNvPr>
          <p:cNvSpPr txBox="1"/>
          <p:nvPr/>
        </p:nvSpPr>
        <p:spPr>
          <a:xfrm>
            <a:off x="1622690" y="4701576"/>
            <a:ext cx="126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 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2000" dirty="0"/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788011FD-0919-8244-9B85-CBF2D2C8D402}"/>
              </a:ext>
            </a:extLst>
          </p:cNvPr>
          <p:cNvSpPr txBox="1"/>
          <p:nvPr/>
        </p:nvSpPr>
        <p:spPr>
          <a:xfrm>
            <a:off x="5636622" y="4817868"/>
            <a:ext cx="714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77" name="Text Box 17">
            <a:extLst>
              <a:ext uri="{FF2B5EF4-FFF2-40B4-BE49-F238E27FC236}">
                <a16:creationId xmlns:a16="http://schemas.microsoft.com/office/drawing/2014/main" id="{90831E02-9EB1-2140-BF1A-EDA85820E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129" y="3912792"/>
            <a:ext cx="6447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solidFill>
                  <a:srgbClr val="FFFFFF"/>
                </a:solidFill>
                <a:latin typeface="Comic Sans MS" charset="0"/>
              </a:rPr>
              <a:t>Scan</a:t>
            </a:r>
          </a:p>
        </p:txBody>
      </p: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0651789A-6515-AE49-BEBA-DC0758D04DEA}"/>
              </a:ext>
            </a:extLst>
          </p:cNvPr>
          <p:cNvCxnSpPr/>
          <p:nvPr/>
        </p:nvCxnSpPr>
        <p:spPr>
          <a:xfrm>
            <a:off x="2374653" y="4197826"/>
            <a:ext cx="1124704" cy="1275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AFB971A6-5CDB-1248-B618-783656D23A59}"/>
              </a:ext>
            </a:extLst>
          </p:cNvPr>
          <p:cNvCxnSpPr/>
          <p:nvPr/>
        </p:nvCxnSpPr>
        <p:spPr>
          <a:xfrm>
            <a:off x="2768605" y="3736147"/>
            <a:ext cx="1059421" cy="1420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BA479A52-15B9-1C4A-9B0E-293D1ABAE04A}"/>
              </a:ext>
            </a:extLst>
          </p:cNvPr>
          <p:cNvCxnSpPr>
            <a:cxnSpLocks/>
          </p:cNvCxnSpPr>
          <p:nvPr/>
        </p:nvCxnSpPr>
        <p:spPr>
          <a:xfrm flipH="1" flipV="1">
            <a:off x="4701387" y="6028228"/>
            <a:ext cx="476246" cy="3887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FEF2AF2E-1CFA-7D47-B26B-7B966CB3DA07}"/>
              </a:ext>
            </a:extLst>
          </p:cNvPr>
          <p:cNvCxnSpPr/>
          <p:nvPr/>
        </p:nvCxnSpPr>
        <p:spPr>
          <a:xfrm flipV="1">
            <a:off x="3877131" y="5652896"/>
            <a:ext cx="800702" cy="70575"/>
          </a:xfrm>
          <a:prstGeom prst="straightConnector1">
            <a:avLst/>
          </a:prstGeom>
          <a:ln w="12700"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0031A064-5AF9-7F4A-BCD4-50EF76678FBC}"/>
              </a:ext>
            </a:extLst>
          </p:cNvPr>
          <p:cNvCxnSpPr/>
          <p:nvPr/>
        </p:nvCxnSpPr>
        <p:spPr>
          <a:xfrm flipV="1">
            <a:off x="3880207" y="5723439"/>
            <a:ext cx="800702" cy="70575"/>
          </a:xfrm>
          <a:prstGeom prst="straightConnector1">
            <a:avLst/>
          </a:prstGeom>
          <a:ln w="12700"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9D4111C0-506A-F744-8AE6-C7EABCBBAE56}"/>
              </a:ext>
            </a:extLst>
          </p:cNvPr>
          <p:cNvCxnSpPr/>
          <p:nvPr/>
        </p:nvCxnSpPr>
        <p:spPr>
          <a:xfrm flipV="1">
            <a:off x="3890437" y="5794012"/>
            <a:ext cx="800702" cy="70575"/>
          </a:xfrm>
          <a:prstGeom prst="straightConnector1">
            <a:avLst/>
          </a:prstGeom>
          <a:ln w="12700"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111305C6-14EA-CF4C-B33B-C52E35C8802F}"/>
              </a:ext>
            </a:extLst>
          </p:cNvPr>
          <p:cNvCxnSpPr/>
          <p:nvPr/>
        </p:nvCxnSpPr>
        <p:spPr>
          <a:xfrm flipV="1">
            <a:off x="3893513" y="5864556"/>
            <a:ext cx="800702" cy="70575"/>
          </a:xfrm>
          <a:prstGeom prst="straightConnector1">
            <a:avLst/>
          </a:prstGeom>
          <a:ln w="12700"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648BB8F8-4F01-EC4F-A57B-97CC2BB10F2D}"/>
              </a:ext>
            </a:extLst>
          </p:cNvPr>
          <p:cNvCxnSpPr/>
          <p:nvPr/>
        </p:nvCxnSpPr>
        <p:spPr>
          <a:xfrm flipV="1">
            <a:off x="3897606" y="5922395"/>
            <a:ext cx="800702" cy="70575"/>
          </a:xfrm>
          <a:prstGeom prst="straightConnector1">
            <a:avLst/>
          </a:prstGeom>
          <a:ln w="12700"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11FC0652-268E-C049-8663-F1E988A10D7D}"/>
              </a:ext>
            </a:extLst>
          </p:cNvPr>
          <p:cNvCxnSpPr/>
          <p:nvPr/>
        </p:nvCxnSpPr>
        <p:spPr>
          <a:xfrm flipV="1">
            <a:off x="3900682" y="5992938"/>
            <a:ext cx="800702" cy="70575"/>
          </a:xfrm>
          <a:prstGeom prst="straightConnector1">
            <a:avLst/>
          </a:prstGeom>
          <a:ln w="12700"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Group 9">
            <a:extLst>
              <a:ext uri="{FF2B5EF4-FFF2-40B4-BE49-F238E27FC236}">
                <a16:creationId xmlns:a16="http://schemas.microsoft.com/office/drawing/2014/main" id="{28CAC958-1DED-0E40-B52E-59DEA4C4F5AA}"/>
              </a:ext>
            </a:extLst>
          </p:cNvPr>
          <p:cNvGrpSpPr>
            <a:grpSpLocks/>
          </p:cNvGrpSpPr>
          <p:nvPr/>
        </p:nvGrpSpPr>
        <p:grpSpPr bwMode="auto">
          <a:xfrm>
            <a:off x="3704769" y="3192402"/>
            <a:ext cx="390659" cy="1918763"/>
            <a:chOff x="1344" y="1248"/>
            <a:chExt cx="192" cy="1920"/>
          </a:xfrm>
        </p:grpSpPr>
        <p:sp>
          <p:nvSpPr>
            <p:cNvPr id="90" name="Line 10">
              <a:extLst>
                <a:ext uri="{FF2B5EF4-FFF2-40B4-BE49-F238E27FC236}">
                  <a16:creationId xmlns:a16="http://schemas.microsoft.com/office/drawing/2014/main" id="{1EDAFEE4-3786-4C4E-8DB1-5E6AFC6FC4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1248"/>
              <a:ext cx="96" cy="19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1" name="Line 11">
              <a:extLst>
                <a:ext uri="{FF2B5EF4-FFF2-40B4-BE49-F238E27FC236}">
                  <a16:creationId xmlns:a16="http://schemas.microsoft.com/office/drawing/2014/main" id="{52D3B6E7-6022-C94B-8866-4757B5FAB8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40" y="1248"/>
              <a:ext cx="96" cy="19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92" name="Rectangle 12">
            <a:extLst>
              <a:ext uri="{FF2B5EF4-FFF2-40B4-BE49-F238E27FC236}">
                <a16:creationId xmlns:a16="http://schemas.microsoft.com/office/drawing/2014/main" id="{CE3C7BC2-6046-9547-A94C-169A316C3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7103" y="2735553"/>
            <a:ext cx="585989" cy="4568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endParaRPr lang="en-US" dirty="0"/>
          </a:p>
        </p:txBody>
      </p:sp>
      <p:sp>
        <p:nvSpPr>
          <p:cNvPr id="93" name="Rectangle 13">
            <a:extLst>
              <a:ext uri="{FF2B5EF4-FFF2-40B4-BE49-F238E27FC236}">
                <a16:creationId xmlns:a16="http://schemas.microsoft.com/office/drawing/2014/main" id="{BC220642-B3B9-C243-9BF7-7A43A1B9B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9074" y="1881798"/>
            <a:ext cx="976648" cy="85375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endParaRPr lang="en-US" dirty="0"/>
          </a:p>
        </p:txBody>
      </p:sp>
      <p:sp>
        <p:nvSpPr>
          <p:cNvPr id="94" name="Rectangle 14">
            <a:extLst>
              <a:ext uri="{FF2B5EF4-FFF2-40B4-BE49-F238E27FC236}">
                <a16:creationId xmlns:a16="http://schemas.microsoft.com/office/drawing/2014/main" id="{8936A1E0-08EB-EA48-8EA0-560DD7150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258" y="1881798"/>
            <a:ext cx="1757966" cy="85375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  <a:sp3d extrusionH="171450">
            <a:bevelT w="247650" h="228600"/>
            <a:bevelB w="152400" h="63500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/>
            <a:r>
              <a:rPr lang="en-US" sz="2400" b="1" dirty="0">
                <a:latin typeface="Comic Sans MS" charset="0"/>
              </a:rPr>
              <a:t>Laser</a:t>
            </a:r>
            <a:endParaRPr lang="en-US" sz="2400" dirty="0">
              <a:latin typeface="Comic Sans MS" charset="0"/>
            </a:endParaRPr>
          </a:p>
        </p:txBody>
      </p:sp>
      <p:grpSp>
        <p:nvGrpSpPr>
          <p:cNvPr id="95" name="Grouper 33">
            <a:extLst>
              <a:ext uri="{FF2B5EF4-FFF2-40B4-BE49-F238E27FC236}">
                <a16:creationId xmlns:a16="http://schemas.microsoft.com/office/drawing/2014/main" id="{98F69B93-8C89-B04B-B9F5-D0D605DBA072}"/>
              </a:ext>
            </a:extLst>
          </p:cNvPr>
          <p:cNvGrpSpPr/>
          <p:nvPr/>
        </p:nvGrpSpPr>
        <p:grpSpPr>
          <a:xfrm>
            <a:off x="137520" y="1084000"/>
            <a:ext cx="11704710" cy="191241"/>
            <a:chOff x="304800" y="681204"/>
            <a:chExt cx="8631794" cy="108000"/>
          </a:xfrm>
        </p:grpSpPr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2C3B1445-34B0-374F-9503-B423FCEC3B1C}"/>
                </a:ext>
              </a:extLst>
            </p:cNvPr>
            <p:cNvCxnSpPr/>
            <p:nvPr/>
          </p:nvCxnSpPr>
          <p:spPr>
            <a:xfrm>
              <a:off x="304800" y="736730"/>
              <a:ext cx="8482012" cy="0"/>
            </a:xfrm>
            <a:prstGeom prst="line">
              <a:avLst/>
            </a:prstGeom>
            <a:ln>
              <a:solidFill>
                <a:srgbClr val="FFE47B">
                  <a:alpha val="42000"/>
                </a:srgbClr>
              </a:solidFill>
              <a:headEnd type="none"/>
              <a:tailEnd type="none" w="lg" len="lg"/>
            </a:ln>
            <a:effectLst>
              <a:glow rad="88900">
                <a:srgbClr val="FFE47B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5033A452-85A4-2C42-B83A-85719CFE9479}"/>
                </a:ext>
              </a:extLst>
            </p:cNvPr>
            <p:cNvSpPr/>
            <p:nvPr/>
          </p:nvSpPr>
          <p:spPr>
            <a:xfrm>
              <a:off x="8828594" y="681204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FD767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66700">
                <a:srgbClr val="FFFAAA"/>
              </a:glow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8" name="ZoneTexte 97">
            <a:extLst>
              <a:ext uri="{FF2B5EF4-FFF2-40B4-BE49-F238E27FC236}">
                <a16:creationId xmlns:a16="http://schemas.microsoft.com/office/drawing/2014/main" id="{E72D60C9-DF3D-F144-B326-79A68B7DDCAF}"/>
              </a:ext>
            </a:extLst>
          </p:cNvPr>
          <p:cNvSpPr txBox="1"/>
          <p:nvPr/>
        </p:nvSpPr>
        <p:spPr>
          <a:xfrm>
            <a:off x="333632" y="5496140"/>
            <a:ext cx="3030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/>
              <a:t>Ablation Cell</a:t>
            </a:r>
          </a:p>
        </p:txBody>
      </p:sp>
      <p:sp>
        <p:nvSpPr>
          <p:cNvPr id="99" name="Text Box 17">
            <a:extLst>
              <a:ext uri="{FF2B5EF4-FFF2-40B4-BE49-F238E27FC236}">
                <a16:creationId xmlns:a16="http://schemas.microsoft.com/office/drawing/2014/main" id="{0D300C08-E47D-964C-8E94-D26740840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129" y="3912792"/>
            <a:ext cx="6447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Comic Sans MS" charset="0"/>
              </a:rPr>
              <a:t>Scan</a:t>
            </a:r>
          </a:p>
        </p:txBody>
      </p:sp>
      <p:sp>
        <p:nvSpPr>
          <p:cNvPr id="100" name="Text Box 18">
            <a:extLst>
              <a:ext uri="{FF2B5EF4-FFF2-40B4-BE49-F238E27FC236}">
                <a16:creationId xmlns:a16="http://schemas.microsoft.com/office/drawing/2014/main" id="{49898A84-70C3-AE4C-9D1C-A89CE242B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097" y="3415908"/>
            <a:ext cx="18453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Comic Sans MS" charset="0"/>
              </a:rPr>
              <a:t>Inclusion analysis</a:t>
            </a:r>
          </a:p>
        </p:txBody>
      </p:sp>
      <p:sp>
        <p:nvSpPr>
          <p:cNvPr id="101" name="Text Box 32">
            <a:extLst>
              <a:ext uri="{FF2B5EF4-FFF2-40B4-BE49-F238E27FC236}">
                <a16:creationId xmlns:a16="http://schemas.microsoft.com/office/drawing/2014/main" id="{764E4CAB-F33A-3649-B696-FF17F35C3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633" y="6124580"/>
            <a:ext cx="22573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Comic Sans MS" charset="0"/>
              </a:rPr>
              <a:t>Imaging, bulk analysis</a:t>
            </a:r>
          </a:p>
        </p:txBody>
      </p:sp>
    </p:spTree>
    <p:extLst>
      <p:ext uri="{BB962C8B-B14F-4D97-AF65-F5344CB8AC3E}">
        <p14:creationId xmlns:p14="http://schemas.microsoft.com/office/powerpoint/2010/main" val="30570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L 0.06476 -0.030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-1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81481E-6 L 0.13073 0.00579 " pathEditMode="relative" rAng="0" ptsTypes="AA">
                                      <p:cBhvr>
                                        <p:cTn id="8" dur="1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8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6 L 0.02378 -0.02778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" y="-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13039 0.03079 " pathEditMode="relative" rAng="0" ptsTypes="AA">
                                      <p:cBhvr>
                                        <p:cTn id="12" dur="1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15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2778 0.0238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9" y="11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09982 -0.0356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3" y="-178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L 0.05729 0.00602 " pathEditMode="relative" rAng="0" ptsTypes="AA">
                                      <p:cBhvr>
                                        <p:cTn id="18" dur="16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30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069 L 0.0934 0.02662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7" y="129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1481E-6 L 0.11893 0.05024 " pathEditMode="relative" rAng="0" ptsTypes="AA">
                                      <p:cBhvr>
                                        <p:cTn id="22" dur="14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2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11632 -0.01111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6" y="-55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.11181 -0.02593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-129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04184 -0.02315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-115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8" grpId="0" animBg="1"/>
      <p:bldP spid="38" grpId="1" animBg="1"/>
      <p:bldP spid="42" grpId="0" animBg="1"/>
      <p:bldP spid="42" grpId="1" animBg="1"/>
      <p:bldP spid="49" grpId="0" animBg="1"/>
      <p:bldP spid="49" grpId="1" animBg="1"/>
      <p:bldP spid="50" grpId="0" animBg="1"/>
      <p:bldP spid="50" grpId="1" animBg="1"/>
      <p:bldP spid="54" grpId="0" animBg="1"/>
      <p:bldP spid="54" grpId="1" animBg="1"/>
      <p:bldP spid="61" grpId="0" animBg="1"/>
      <p:bldP spid="61" grpId="1" animBg="1"/>
      <p:bldP spid="72" grpId="0" animBg="1"/>
      <p:bldP spid="73" grpId="0"/>
      <p:bldP spid="75" grpId="0"/>
      <p:bldP spid="76" grpId="0"/>
      <p:bldP spid="77" grpId="0"/>
      <p:bldP spid="98" grpId="0"/>
      <p:bldP spid="99" grpId="0"/>
      <p:bldP spid="100" grpId="0"/>
      <p:bldP spid="1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5" y="1631951"/>
            <a:ext cx="1511173" cy="817396"/>
          </a:xfrm>
          <a:prstGeom prst="rect">
            <a:avLst/>
          </a:prstGeom>
        </p:spPr>
      </p:pic>
      <p:grpSp>
        <p:nvGrpSpPr>
          <p:cNvPr id="13" name="Grouper 12"/>
          <p:cNvGrpSpPr/>
          <p:nvPr/>
        </p:nvGrpSpPr>
        <p:grpSpPr>
          <a:xfrm>
            <a:off x="164592" y="667173"/>
            <a:ext cx="11466201" cy="108000"/>
            <a:chOff x="-1251413" y="668926"/>
            <a:chExt cx="11466201" cy="108000"/>
          </a:xfrm>
        </p:grpSpPr>
        <p:cxnSp>
          <p:nvCxnSpPr>
            <p:cNvPr id="14" name="Connecteur droit 13"/>
            <p:cNvCxnSpPr>
              <a:cxnSpLocks/>
              <a:endCxn id="15" idx="2"/>
            </p:cNvCxnSpPr>
            <p:nvPr/>
          </p:nvCxnSpPr>
          <p:spPr>
            <a:xfrm flipV="1">
              <a:off x="-1251413" y="722926"/>
              <a:ext cx="11358201" cy="13804"/>
            </a:xfrm>
            <a:prstGeom prst="line">
              <a:avLst/>
            </a:prstGeom>
            <a:ln>
              <a:solidFill>
                <a:srgbClr val="FFE47B">
                  <a:alpha val="42000"/>
                </a:srgbClr>
              </a:solidFill>
              <a:headEnd type="none"/>
              <a:tailEnd type="none" w="lg" len="lg"/>
            </a:ln>
            <a:effectLst>
              <a:glow rad="88900">
                <a:srgbClr val="FFE47B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5" name="Ellipse 14"/>
            <p:cNvSpPr/>
            <p:nvPr/>
          </p:nvSpPr>
          <p:spPr>
            <a:xfrm>
              <a:off x="10106788" y="668926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FD767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66700">
                <a:srgbClr val="FFFAAA"/>
              </a:glow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ZoneTexte 34"/>
          <p:cNvSpPr txBox="1"/>
          <p:nvPr/>
        </p:nvSpPr>
        <p:spPr>
          <a:xfrm>
            <a:off x="1877795" y="787449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1983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2658052" y="787449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1985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3741558" y="787449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1990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4847214" y="787449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1995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5938620" y="787449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2000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8096032" y="787449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2010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1502997" y="2485840"/>
            <a:ext cx="1916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/>
              <a:t>Big</a:t>
            </a:r>
            <a:r>
              <a:rPr lang="fr-FR" sz="2400" b="1" i="1" dirty="0"/>
              <a:t> Bang</a:t>
            </a:r>
          </a:p>
          <a:p>
            <a:r>
              <a:rPr lang="fr-FR" sz="1600" b="1" i="1" dirty="0"/>
              <a:t>(First ICPMS)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7004626" y="787449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2005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9187438" y="787449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2015</a:t>
            </a:r>
          </a:p>
        </p:txBody>
      </p:sp>
      <p:sp>
        <p:nvSpPr>
          <p:cNvPr id="46" name="Text Box 45"/>
          <p:cNvSpPr txBox="1">
            <a:spLocks noChangeArrowheads="1"/>
          </p:cNvSpPr>
          <p:nvPr/>
        </p:nvSpPr>
        <p:spPr bwMode="auto">
          <a:xfrm>
            <a:off x="83788" y="87746"/>
            <a:ext cx="42096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i="1" dirty="0">
                <a:solidFill>
                  <a:srgbClr val="FF0000"/>
                </a:solidFill>
              </a:rPr>
              <a:t>Laser ablation over time</a:t>
            </a:r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155" y="3258532"/>
            <a:ext cx="1334135" cy="1000601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F60A9875-75E8-F543-961A-C2EA7DDF401E}"/>
              </a:ext>
            </a:extLst>
          </p:cNvPr>
          <p:cNvGrpSpPr/>
          <p:nvPr/>
        </p:nvGrpSpPr>
        <p:grpSpPr>
          <a:xfrm>
            <a:off x="1581150" y="1528598"/>
            <a:ext cx="10200586" cy="5189704"/>
            <a:chOff x="1581150" y="1528598"/>
            <a:chExt cx="8989985" cy="5189704"/>
          </a:xfrm>
        </p:grpSpPr>
        <p:cxnSp>
          <p:nvCxnSpPr>
            <p:cNvPr id="10" name="Connecteur droit 9"/>
            <p:cNvCxnSpPr/>
            <p:nvPr/>
          </p:nvCxnSpPr>
          <p:spPr>
            <a:xfrm>
              <a:off x="1581150" y="1528598"/>
              <a:ext cx="8934450" cy="127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>
              <a:off x="1636685" y="6705602"/>
              <a:ext cx="8934450" cy="127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Connecteur droit 6"/>
          <p:cNvCxnSpPr/>
          <p:nvPr/>
        </p:nvCxnSpPr>
        <p:spPr>
          <a:xfrm>
            <a:off x="2990723" y="1397003"/>
            <a:ext cx="0" cy="53086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>
            <a:off x="4026571" y="1374950"/>
            <a:ext cx="55563" cy="53306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5173535" y="1388896"/>
            <a:ext cx="0" cy="53167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6264941" y="1397003"/>
            <a:ext cx="0" cy="53086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7356347" y="1397003"/>
            <a:ext cx="0" cy="53086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8447753" y="1388896"/>
            <a:ext cx="0" cy="53167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9539159" y="1388896"/>
            <a:ext cx="0" cy="53167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1" name="Grouper 70"/>
          <p:cNvGrpSpPr/>
          <p:nvPr/>
        </p:nvGrpSpPr>
        <p:grpSpPr>
          <a:xfrm>
            <a:off x="2865655" y="1612282"/>
            <a:ext cx="8854754" cy="4981215"/>
            <a:chOff x="1341655" y="1612282"/>
            <a:chExt cx="8854754" cy="4981214"/>
          </a:xfrm>
        </p:grpSpPr>
        <p:sp>
          <p:nvSpPr>
            <p:cNvPr id="16" name="Rectangle 15"/>
            <p:cNvSpPr/>
            <p:nvPr/>
          </p:nvSpPr>
          <p:spPr>
            <a:xfrm>
              <a:off x="1999585" y="5871950"/>
              <a:ext cx="6985000" cy="233750"/>
            </a:xfrm>
            <a:prstGeom prst="rect">
              <a:avLst/>
            </a:prstGeom>
            <a:gradFill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3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rgbClr val="FF0000"/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tIns="0" bIns="0" rtlCol="0" anchor="ctr">
              <a:noAutofit/>
            </a:bodyPr>
            <a:lstStyle/>
            <a:p>
              <a:pPr algn="ctr"/>
              <a:r>
                <a:rPr lang="fr-FR" sz="1300" b="1" i="1" dirty="0"/>
                <a:t>1064 nm, Nanoseconde, 10 Hz, (</a:t>
              </a:r>
              <a:r>
                <a:rPr lang="fr-FR" sz="1300" b="1" i="1" dirty="0" err="1"/>
                <a:t>Arrowsmith</a:t>
              </a:r>
              <a:r>
                <a:rPr lang="fr-FR" sz="1300" b="1" i="1" dirty="0"/>
                <a:t> et al, 1987) 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02564" y="5294100"/>
              <a:ext cx="7691673" cy="247650"/>
            </a:xfrm>
            <a:prstGeom prst="rect">
              <a:avLst/>
            </a:prstGeom>
            <a:gradFill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0">
                  <a:schemeClr val="accent2">
                    <a:satMod val="110000"/>
                    <a:lumMod val="100000"/>
                    <a:shade val="10000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00B0F0"/>
                </a:gs>
              </a:gsLst>
              <a:lin ang="10800000" scaled="1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 b="1" i="1" dirty="0">
                  <a:solidFill>
                    <a:schemeClr val="tx1"/>
                  </a:solidFill>
                </a:rPr>
                <a:t>266 nm, Nanoseconde, 20 Hz (</a:t>
              </a:r>
              <a:r>
                <a:rPr lang="fr-FR" sz="1300" b="1" i="1" dirty="0" err="1">
                  <a:solidFill>
                    <a:schemeClr val="tx1"/>
                  </a:solidFill>
                </a:rPr>
                <a:t>Chenery</a:t>
              </a:r>
              <a:r>
                <a:rPr lang="fr-FR" sz="1300" b="1" i="1" dirty="0">
                  <a:solidFill>
                    <a:schemeClr val="tx1"/>
                  </a:solidFill>
                </a:rPr>
                <a:t> et al, 1993 )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06874" y="4719424"/>
              <a:ext cx="5987364" cy="257175"/>
            </a:xfrm>
            <a:prstGeom prst="rect">
              <a:avLst/>
            </a:prstGeom>
            <a:gradFill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0">
                  <a:schemeClr val="accent2">
                    <a:satMod val="110000"/>
                    <a:lumMod val="100000"/>
                    <a:shade val="10000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00B0F0"/>
                </a:gs>
              </a:gsLst>
              <a:lin ang="10800000" scaled="1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 b="1" i="1" dirty="0">
                  <a:solidFill>
                    <a:schemeClr val="tx1"/>
                  </a:solidFill>
                </a:rPr>
                <a:t>213 nm, nanoseconde, 20 Hz (</a:t>
              </a:r>
              <a:r>
                <a:rPr lang="fr-FR" sz="1300" b="1" i="1" dirty="0" err="1">
                  <a:solidFill>
                    <a:schemeClr val="tx1"/>
                  </a:solidFill>
                </a:rPr>
                <a:t>Jeffries</a:t>
              </a:r>
              <a:r>
                <a:rPr lang="fr-FR" sz="1300" b="1" i="1" dirty="0">
                  <a:solidFill>
                    <a:schemeClr val="tx1"/>
                  </a:solidFill>
                </a:rPr>
                <a:t> et al, 1998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448049" y="4154274"/>
              <a:ext cx="6746199" cy="2444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7000">
                  <a:srgbClr val="7030A0"/>
                </a:gs>
              </a:gsLst>
              <a:lin ang="10800000" scaled="1"/>
              <a:tileRect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 b="1" i="1" dirty="0"/>
                <a:t>193 nm nanoseconde , 20 Hz (</a:t>
              </a:r>
              <a:r>
                <a:rPr lang="fr-FR" sz="1300" b="1" i="1" dirty="0" err="1"/>
                <a:t>Geertsen</a:t>
              </a:r>
              <a:r>
                <a:rPr lang="fr-FR" sz="1300" b="1" i="1" dirty="0"/>
                <a:t> et al, 1994)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111748" y="3608174"/>
              <a:ext cx="5082501" cy="244475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 b="1" i="1" dirty="0"/>
                <a:t>785 nm Femto,  10 Hz (</a:t>
              </a:r>
              <a:r>
                <a:rPr lang="fr-FR" sz="1300" b="1" i="1" dirty="0" err="1"/>
                <a:t>Russo</a:t>
              </a:r>
              <a:r>
                <a:rPr lang="fr-FR" sz="1300" b="1" i="1" dirty="0"/>
                <a:t> et al 2002)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416550" y="2936496"/>
              <a:ext cx="4777709" cy="448054"/>
            </a:xfrm>
            <a:prstGeom prst="rect">
              <a:avLst/>
            </a:prstGeom>
            <a:gradFill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0">
                  <a:srgbClr val="7030A0"/>
                </a:gs>
                <a:gs pos="15000">
                  <a:srgbClr val="7030A0"/>
                </a:gs>
                <a:gs pos="0">
                  <a:schemeClr val="accent6">
                    <a:lumMod val="60000"/>
                    <a:lumOff val="40000"/>
                  </a:schemeClr>
                </a:gs>
              </a:gsLst>
              <a:lin ang="10800000" scaled="1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 b="1" i="1" dirty="0"/>
                <a:t>266, 196 nm, Femto, 20 Hz (</a:t>
              </a:r>
              <a:r>
                <a:rPr lang="fr-FR" sz="1300" b="1" i="1" dirty="0" err="1"/>
                <a:t>Poitrasson</a:t>
              </a:r>
              <a:r>
                <a:rPr lang="fr-FR" sz="1300" b="1" i="1" dirty="0"/>
                <a:t> et al 2003)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832347" y="2307846"/>
              <a:ext cx="4364049" cy="45440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9000">
                  <a:srgbClr val="0070C0"/>
                </a:gs>
              </a:gsLst>
              <a:lin ang="10800000" scaled="1"/>
              <a:tileRect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 b="1" i="1" dirty="0"/>
                <a:t>1030 nm, Femto, 10 kHz (Pécheyran et al 2005)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697980" y="1612282"/>
              <a:ext cx="3498429" cy="508000"/>
            </a:xfrm>
            <a:prstGeom prst="rect">
              <a:avLst/>
            </a:prstGeom>
            <a:gradFill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0">
                  <a:srgbClr val="7030A0"/>
                </a:gs>
                <a:gs pos="15000">
                  <a:srgbClr val="7030A0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lin ang="10800000" scaled="1"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 b="1" i="1" dirty="0"/>
                <a:t>257 nm, Femto, 100 kHz, (Pécheyran et al, 2013)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66723" y="6359746"/>
              <a:ext cx="4196811" cy="233750"/>
            </a:xfrm>
            <a:prstGeom prst="rect">
              <a:avLst/>
            </a:prstGeom>
            <a:gradFill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3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rgbClr val="FF0000"/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tIns="0" bIns="0" rtlCol="0" anchor="ctr">
              <a:noAutofit/>
            </a:bodyPr>
            <a:lstStyle/>
            <a:p>
              <a:pPr algn="ctr"/>
              <a:r>
                <a:rPr lang="fr-FR" sz="1300" b="1" i="1" dirty="0"/>
                <a:t>694 nm, Nanoseconde, 10 Hz, (Gray et al,1985)</a:t>
              </a:r>
            </a:p>
          </p:txBody>
        </p:sp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70" b="100000" l="855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41655" y="5284980"/>
              <a:ext cx="648000" cy="1035690"/>
            </a:xfrm>
            <a:prstGeom prst="rect">
              <a:avLst/>
            </a:prstGeom>
          </p:spPr>
        </p:pic>
        <p:pic>
          <p:nvPicPr>
            <p:cNvPr id="49" name="Image 48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6756" b="95318" l="8257" r="99083"/>
                      </a14:imgEffect>
                    </a14:imgLayer>
                  </a14:imgProps>
                </a:ext>
              </a:extLst>
            </a:blip>
            <a:srcRect l="10108" t="26798" b="5387"/>
            <a:stretch/>
          </p:blipFill>
          <p:spPr>
            <a:xfrm>
              <a:off x="2530113" y="3911263"/>
              <a:ext cx="648000" cy="1340986"/>
            </a:xfrm>
            <a:prstGeom prst="rect">
              <a:avLst/>
            </a:prstGeom>
          </p:spPr>
        </p:pic>
        <p:pic>
          <p:nvPicPr>
            <p:cNvPr id="50" name="Image 4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95" b="92013" l="61966" r="80769"/>
                      </a14:imgEffect>
                    </a14:imgLayer>
                  </a14:imgProps>
                </a:ext>
              </a:extLst>
            </a:blip>
            <a:srcRect l="61988" t="3080" r="18995" b="6825"/>
            <a:stretch/>
          </p:blipFill>
          <p:spPr>
            <a:xfrm>
              <a:off x="3518656" y="2290981"/>
              <a:ext cx="573918" cy="1818473"/>
            </a:xfrm>
            <a:prstGeom prst="rect">
              <a:avLst/>
            </a:prstGeom>
          </p:spPr>
        </p:pic>
        <p:pic>
          <p:nvPicPr>
            <p:cNvPr id="69" name="Image 68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5" b="92652" l="82479" r="99573"/>
                      </a14:imgEffect>
                    </a14:imgLayer>
                  </a14:imgProps>
                </a:ext>
              </a:extLst>
            </a:blip>
            <a:srcRect l="82237"/>
            <a:stretch/>
          </p:blipFill>
          <p:spPr>
            <a:xfrm>
              <a:off x="4862846" y="1712169"/>
              <a:ext cx="490204" cy="1845693"/>
            </a:xfrm>
            <a:prstGeom prst="rect">
              <a:avLst/>
            </a:prstGeom>
          </p:spPr>
        </p:pic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64D46DE6-42B1-A141-9125-527397839587}"/>
              </a:ext>
            </a:extLst>
          </p:cNvPr>
          <p:cNvSpPr txBox="1"/>
          <p:nvPr/>
        </p:nvSpPr>
        <p:spPr>
          <a:xfrm>
            <a:off x="10285334" y="782542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2020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2AB2B500-73E3-EA4A-9577-97A3CE2EDFF8}"/>
              </a:ext>
            </a:extLst>
          </p:cNvPr>
          <p:cNvCxnSpPr/>
          <p:nvPr/>
        </p:nvCxnSpPr>
        <p:spPr>
          <a:xfrm>
            <a:off x="10694441" y="1393814"/>
            <a:ext cx="0" cy="53167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618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5">
            <a:extLst>
              <a:ext uri="{FF2B5EF4-FFF2-40B4-BE49-F238E27FC236}">
                <a16:creationId xmlns:a16="http://schemas.microsoft.com/office/drawing/2014/main" id="{F51FCC97-F268-F44F-B0FF-77EAC130E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982" y="1203607"/>
            <a:ext cx="2000869" cy="323165"/>
          </a:xfrm>
          <a:prstGeom prst="rect">
            <a:avLst/>
          </a:prstGeom>
          <a:solidFill>
            <a:srgbClr val="FA5A7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/>
            <a:r>
              <a:rPr lang="fr-FR" sz="1500" b="1" dirty="0" err="1">
                <a:solidFill>
                  <a:schemeClr val="tx1"/>
                </a:solidFill>
                <a:latin typeface="Arial" charset="0"/>
              </a:rPr>
              <a:t>Nanosecond</a:t>
            </a:r>
            <a:r>
              <a:rPr lang="fr-FR" sz="1500" b="1" dirty="0">
                <a:solidFill>
                  <a:schemeClr val="tx1"/>
                </a:solidFill>
                <a:latin typeface="Arial" charset="0"/>
              </a:rPr>
              <a:t> pulses</a:t>
            </a:r>
          </a:p>
        </p:txBody>
      </p:sp>
      <p:sp>
        <p:nvSpPr>
          <p:cNvPr id="57" name="Text Box 7">
            <a:extLst>
              <a:ext uri="{FF2B5EF4-FFF2-40B4-BE49-F238E27FC236}">
                <a16:creationId xmlns:a16="http://schemas.microsoft.com/office/drawing/2014/main" id="{62F08566-7EF1-3146-8C81-74797261A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935" y="1203607"/>
            <a:ext cx="2097049" cy="323165"/>
          </a:xfrm>
          <a:prstGeom prst="rect">
            <a:avLst/>
          </a:prstGeom>
          <a:solidFill>
            <a:srgbClr val="BBE0E3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/>
            <a:r>
              <a:rPr lang="fr-FR" sz="1500" b="1" dirty="0" err="1">
                <a:solidFill>
                  <a:schemeClr val="tx1"/>
                </a:solidFill>
                <a:latin typeface="Arial" charset="0"/>
              </a:rPr>
              <a:t>Femtosecond</a:t>
            </a:r>
            <a:r>
              <a:rPr lang="fr-FR" sz="1500" b="1" dirty="0">
                <a:solidFill>
                  <a:schemeClr val="tx1"/>
                </a:solidFill>
                <a:latin typeface="Arial" charset="0"/>
              </a:rPr>
              <a:t> pulses</a:t>
            </a:r>
          </a:p>
        </p:txBody>
      </p:sp>
      <p:pic>
        <p:nvPicPr>
          <p:cNvPr id="58" name="Untitled 4.mp4">
            <a:hlinkClick r:id="" action="ppaction://media"/>
            <a:extLst>
              <a:ext uri="{FF2B5EF4-FFF2-40B4-BE49-F238E27FC236}">
                <a16:creationId xmlns:a16="http://schemas.microsoft.com/office/drawing/2014/main" id="{7B06D366-3F04-514D-A5C7-64DB303027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Signet 1" time="17928.3492"/>
                    <p14:bmk name="Signet 2" time="19886.133"/>
                    <p14:bmk name="Signet 3" time="21162.9963"/>
                    <p14:bmk name="Signet 4" time="22965.8936"/>
                  </p14:bmkLst>
                </p14:media>
              </p:ext>
            </p:extLst>
          </p:nvPr>
        </p:nvPicPr>
        <p:blipFill rotWithShape="1">
          <a:blip r:embed="rId6" cstate="print"/>
          <a:srcRect l="2072" r="2591"/>
          <a:stretch/>
        </p:blipFill>
        <p:spPr>
          <a:xfrm>
            <a:off x="1131302" y="1881984"/>
            <a:ext cx="4551304" cy="32400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9" name="Untitled 5.mp4">
            <a:extLst>
              <a:ext uri="{FF2B5EF4-FFF2-40B4-BE49-F238E27FC236}">
                <a16:creationId xmlns:a16="http://schemas.microsoft.com/office/drawing/2014/main" id="{6776D701-8DE3-8945-9272-757E41B71AD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 cstate="print"/>
          <a:srcRect l="1802" r="2295"/>
          <a:stretch/>
        </p:blipFill>
        <p:spPr>
          <a:xfrm>
            <a:off x="6649945" y="1887656"/>
            <a:ext cx="4578325" cy="3240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0" name="Picture 30">
            <a:extLst>
              <a:ext uri="{FF2B5EF4-FFF2-40B4-BE49-F238E27FC236}">
                <a16:creationId xmlns:a16="http://schemas.microsoft.com/office/drawing/2014/main" id="{66847707-3560-0949-A1AF-DB5EE7A23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01" y="6072184"/>
            <a:ext cx="375419" cy="357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" name="Picture 29">
            <a:extLst>
              <a:ext uri="{FF2B5EF4-FFF2-40B4-BE49-F238E27FC236}">
                <a16:creationId xmlns:a16="http://schemas.microsoft.com/office/drawing/2014/main" id="{607022F3-6AF2-4842-B92F-6F6BE4420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97" y="5933097"/>
            <a:ext cx="386324" cy="35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2" name="ZoneTexte 1">
            <a:extLst>
              <a:ext uri="{FF2B5EF4-FFF2-40B4-BE49-F238E27FC236}">
                <a16:creationId xmlns:a16="http://schemas.microsoft.com/office/drawing/2014/main" id="{D59D3337-CF25-884F-9E8A-2578A3607422}"/>
              </a:ext>
            </a:extLst>
          </p:cNvPr>
          <p:cNvSpPr txBox="1"/>
          <p:nvPr/>
        </p:nvSpPr>
        <p:spPr>
          <a:xfrm>
            <a:off x="1709221" y="5507592"/>
            <a:ext cx="378635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50" b="1" dirty="0" err="1"/>
              <a:t>Thermal</a:t>
            </a:r>
            <a:r>
              <a:rPr lang="es-ES" sz="1650" b="1" dirty="0"/>
              <a:t> </a:t>
            </a:r>
            <a:r>
              <a:rPr lang="es-ES" sz="1650" b="1" dirty="0" err="1"/>
              <a:t>effects</a:t>
            </a:r>
            <a:r>
              <a:rPr lang="es-ES" sz="1650" b="1" dirty="0"/>
              <a:t>= </a:t>
            </a:r>
            <a:r>
              <a:rPr lang="es-ES" sz="1650" b="1" dirty="0" err="1"/>
              <a:t>accuracy</a:t>
            </a:r>
            <a:r>
              <a:rPr lang="es-ES" sz="1650" b="1" dirty="0"/>
              <a:t> </a:t>
            </a:r>
            <a:r>
              <a:rPr lang="es-ES" sz="1650" b="1" dirty="0" err="1"/>
              <a:t>bias</a:t>
            </a:r>
            <a:endParaRPr lang="es-ES" sz="1650" b="1" dirty="0"/>
          </a:p>
          <a:p>
            <a:pPr algn="ctr"/>
            <a:r>
              <a:rPr lang="es-ES" sz="1650" b="1" dirty="0"/>
              <a:t>(</a:t>
            </a:r>
            <a:r>
              <a:rPr lang="es-ES" sz="1650" b="1" dirty="0" err="1"/>
              <a:t>preferential</a:t>
            </a:r>
            <a:r>
              <a:rPr lang="es-ES" sz="1650" b="1" dirty="0"/>
              <a:t> </a:t>
            </a:r>
            <a:r>
              <a:rPr lang="es-ES" sz="1650" b="1" dirty="0" err="1"/>
              <a:t>evaporation</a:t>
            </a:r>
            <a:r>
              <a:rPr lang="es-ES" sz="1650" b="1" dirty="0"/>
              <a:t>, </a:t>
            </a:r>
            <a:r>
              <a:rPr lang="es-ES" sz="1650" b="1" dirty="0" err="1"/>
              <a:t>large</a:t>
            </a:r>
            <a:r>
              <a:rPr lang="es-ES" sz="1650" b="1" dirty="0"/>
              <a:t> </a:t>
            </a:r>
            <a:r>
              <a:rPr lang="es-ES" sz="1650" b="1" dirty="0" err="1"/>
              <a:t>particles</a:t>
            </a:r>
            <a:r>
              <a:rPr lang="es-ES" sz="1650" b="1" dirty="0"/>
              <a:t>)</a:t>
            </a:r>
          </a:p>
        </p:txBody>
      </p:sp>
      <p:sp>
        <p:nvSpPr>
          <p:cNvPr id="63" name="ZoneTexte 10">
            <a:extLst>
              <a:ext uri="{FF2B5EF4-FFF2-40B4-BE49-F238E27FC236}">
                <a16:creationId xmlns:a16="http://schemas.microsoft.com/office/drawing/2014/main" id="{0BC4D2A8-E5DA-C343-A72E-3A953650EFB2}"/>
              </a:ext>
            </a:extLst>
          </p:cNvPr>
          <p:cNvSpPr txBox="1"/>
          <p:nvPr/>
        </p:nvSpPr>
        <p:spPr>
          <a:xfrm>
            <a:off x="6915065" y="5389761"/>
            <a:ext cx="41242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50" b="1" dirty="0" err="1"/>
              <a:t>Limited</a:t>
            </a:r>
            <a:r>
              <a:rPr lang="es-ES" sz="1650" b="1" dirty="0"/>
              <a:t> termal </a:t>
            </a:r>
            <a:r>
              <a:rPr lang="es-ES" sz="1650" b="1" dirty="0" err="1"/>
              <a:t>effects</a:t>
            </a:r>
            <a:r>
              <a:rPr lang="es-ES" sz="1650" b="1" dirty="0"/>
              <a:t> =</a:t>
            </a:r>
          </a:p>
          <a:p>
            <a:pPr algn="ctr"/>
            <a:r>
              <a:rPr lang="es-ES" sz="1650" b="1" dirty="0"/>
              <a:t> </a:t>
            </a:r>
            <a:r>
              <a:rPr lang="es-ES" sz="1650" b="1" dirty="0" err="1"/>
              <a:t>better</a:t>
            </a:r>
            <a:r>
              <a:rPr lang="es-ES" sz="1650" b="1" dirty="0"/>
              <a:t> </a:t>
            </a:r>
            <a:r>
              <a:rPr lang="es-ES" sz="1650" b="1" dirty="0" err="1"/>
              <a:t>accuracy</a:t>
            </a:r>
            <a:r>
              <a:rPr lang="es-ES" sz="1650" b="1" dirty="0"/>
              <a:t>, </a:t>
            </a:r>
            <a:r>
              <a:rPr lang="es-ES" sz="1650" b="1" dirty="0" err="1"/>
              <a:t>precision</a:t>
            </a:r>
            <a:r>
              <a:rPr lang="es-ES" sz="1650" b="1" dirty="0"/>
              <a:t> and </a:t>
            </a:r>
            <a:r>
              <a:rPr lang="es-ES" sz="1650" b="1" dirty="0" err="1"/>
              <a:t>sensitivity</a:t>
            </a:r>
            <a:endParaRPr lang="es-ES" sz="1650" b="1" dirty="0"/>
          </a:p>
        </p:txBody>
      </p:sp>
      <p:sp>
        <p:nvSpPr>
          <p:cNvPr id="64" name="CuadroTexto 14">
            <a:extLst>
              <a:ext uri="{FF2B5EF4-FFF2-40B4-BE49-F238E27FC236}">
                <a16:creationId xmlns:a16="http://schemas.microsoft.com/office/drawing/2014/main" id="{382E5D2F-E2BF-BA4F-85E3-24F43898ECD6}"/>
              </a:ext>
            </a:extLst>
          </p:cNvPr>
          <p:cNvSpPr txBox="1"/>
          <p:nvPr/>
        </p:nvSpPr>
        <p:spPr>
          <a:xfrm>
            <a:off x="116764" y="55483"/>
            <a:ext cx="10549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Ultra short pulses for better analytical performances</a:t>
            </a:r>
          </a:p>
        </p:txBody>
      </p:sp>
      <p:grpSp>
        <p:nvGrpSpPr>
          <p:cNvPr id="14" name="Grouper 12">
            <a:extLst>
              <a:ext uri="{FF2B5EF4-FFF2-40B4-BE49-F238E27FC236}">
                <a16:creationId xmlns:a16="http://schemas.microsoft.com/office/drawing/2014/main" id="{B8C5CF32-9942-414C-8D8C-89BF767B02E5}"/>
              </a:ext>
            </a:extLst>
          </p:cNvPr>
          <p:cNvGrpSpPr/>
          <p:nvPr/>
        </p:nvGrpSpPr>
        <p:grpSpPr>
          <a:xfrm>
            <a:off x="164592" y="667173"/>
            <a:ext cx="11466201" cy="108000"/>
            <a:chOff x="-1251413" y="668926"/>
            <a:chExt cx="11466201" cy="10800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4D9D0448-1B73-A042-A0B3-F98F3FE6F56C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-1251413" y="722926"/>
              <a:ext cx="11358201" cy="13804"/>
            </a:xfrm>
            <a:prstGeom prst="line">
              <a:avLst/>
            </a:prstGeom>
            <a:ln>
              <a:solidFill>
                <a:srgbClr val="FFE47B">
                  <a:alpha val="42000"/>
                </a:srgbClr>
              </a:solidFill>
              <a:headEnd type="none"/>
              <a:tailEnd type="none" w="lg" len="lg"/>
            </a:ln>
            <a:effectLst>
              <a:glow rad="88900">
                <a:srgbClr val="FFE47B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223A102A-37BA-0945-9445-F731E9079752}"/>
                </a:ext>
              </a:extLst>
            </p:cNvPr>
            <p:cNvSpPr/>
            <p:nvPr/>
          </p:nvSpPr>
          <p:spPr>
            <a:xfrm>
              <a:off x="10106788" y="668926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FD767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66700">
                <a:srgbClr val="FFFAAA"/>
              </a:glow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2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33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4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79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8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  <p:bldLst>
      <p:bldP spid="62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>
            <a:spLocks noChangeAspect="1"/>
          </p:cNvSpPr>
          <p:nvPr/>
        </p:nvSpPr>
        <p:spPr>
          <a:xfrm rot="243955">
            <a:off x="1726116" y="3752723"/>
            <a:ext cx="1380459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tx1"/>
                </a:solidFill>
              </a:rPr>
              <a:t>Small laser beam</a:t>
            </a:r>
          </a:p>
          <a:p>
            <a:pPr algn="ctr"/>
            <a:r>
              <a:rPr lang="en-CA" sz="1400" b="1" dirty="0">
                <a:solidFill>
                  <a:schemeClr val="tx1"/>
                </a:solidFill>
              </a:rPr>
              <a:t>(≈ 10 </a:t>
            </a:r>
            <a:r>
              <a:rPr lang="en-CA" sz="1400" b="1" dirty="0" err="1">
                <a:solidFill>
                  <a:schemeClr val="tx1"/>
                </a:solidFill>
              </a:rPr>
              <a:t>μm</a:t>
            </a:r>
            <a:r>
              <a:rPr lang="en-CA" sz="1400" b="1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5" name="Image 1" descr="exemples trajectoire laser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67" y="4075889"/>
            <a:ext cx="6574155" cy="342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83"/>
          <p:cNvSpPr>
            <a:spLocks/>
          </p:cNvSpPr>
          <p:nvPr/>
        </p:nvSpPr>
        <p:spPr bwMode="auto">
          <a:xfrm rot="5400000">
            <a:off x="1275745" y="4526263"/>
            <a:ext cx="2468333" cy="45719"/>
          </a:xfrm>
          <a:custGeom>
            <a:avLst/>
            <a:gdLst>
              <a:gd name="T0" fmla="*/ 276 w 285"/>
              <a:gd name="T1" fmla="*/ 640 h 1486"/>
              <a:gd name="T2" fmla="*/ 0 w 285"/>
              <a:gd name="T3" fmla="*/ 0 h 1486"/>
              <a:gd name="T4" fmla="*/ 0 w 285"/>
              <a:gd name="T5" fmla="*/ 1485 h 1486"/>
              <a:gd name="T6" fmla="*/ 284 w 285"/>
              <a:gd name="T7" fmla="*/ 898 h 1486"/>
              <a:gd name="T8" fmla="*/ 276 w 285"/>
              <a:gd name="T9" fmla="*/ 605 h 1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5" h="1486">
                <a:moveTo>
                  <a:pt x="276" y="640"/>
                </a:moveTo>
                <a:lnTo>
                  <a:pt x="0" y="0"/>
                </a:lnTo>
                <a:lnTo>
                  <a:pt x="0" y="1485"/>
                </a:lnTo>
                <a:lnTo>
                  <a:pt x="284" y="898"/>
                </a:lnTo>
                <a:lnTo>
                  <a:pt x="276" y="605"/>
                </a:lnTo>
              </a:path>
            </a:pathLst>
          </a:custGeom>
          <a:solidFill>
            <a:srgbClr val="48FF30">
              <a:alpha val="68000"/>
            </a:srgbClr>
          </a:solidFill>
          <a:ln w="15875" cmpd="sng">
            <a:solidFill>
              <a:srgbClr val="84DB55"/>
            </a:solidFill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5667484" y="973805"/>
            <a:ext cx="6422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/>
              <a:t>Adjusting</a:t>
            </a:r>
            <a:r>
              <a:rPr lang="fr-FR" sz="2800" b="1" dirty="0"/>
              <a:t> the laser </a:t>
            </a:r>
            <a:r>
              <a:rPr lang="fr-FR" sz="2800" b="1" dirty="0" err="1"/>
              <a:t>beam</a:t>
            </a:r>
            <a:r>
              <a:rPr lang="fr-FR" sz="2800" b="1" dirty="0"/>
              <a:t> </a:t>
            </a:r>
            <a:r>
              <a:rPr lang="fr-FR" sz="2800" b="1" dirty="0" err="1"/>
              <a:t>shape</a:t>
            </a:r>
            <a:r>
              <a:rPr lang="fr-FR" sz="2800" b="1" dirty="0"/>
              <a:t> to the </a:t>
            </a:r>
            <a:r>
              <a:rPr lang="fr-FR" sz="2800" b="1" dirty="0" err="1"/>
              <a:t>sample</a:t>
            </a:r>
            <a:r>
              <a:rPr lang="fr-FR" sz="2800" b="1" dirty="0"/>
              <a:t> </a:t>
            </a:r>
            <a:r>
              <a:rPr lang="fr-FR" sz="2800" b="1" dirty="0" err="1"/>
              <a:t>morphology</a:t>
            </a:r>
            <a:r>
              <a:rPr lang="fr-FR" sz="2800" b="1" dirty="0"/>
              <a:t> to :</a:t>
            </a:r>
            <a:endParaRPr lang="fr-FR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6037818" y="1963593"/>
            <a:ext cx="53820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1/ </a:t>
            </a:r>
            <a:r>
              <a:rPr lang="fr-FR" sz="2000" b="1" dirty="0" err="1"/>
              <a:t>imp</a:t>
            </a:r>
            <a:r>
              <a:rPr lang="fr-FR" sz="2000" b="1" i="1" dirty="0" err="1"/>
              <a:t>rove</a:t>
            </a:r>
            <a:r>
              <a:rPr lang="fr-FR" sz="2000" b="1" i="1" dirty="0"/>
              <a:t> the </a:t>
            </a:r>
            <a:r>
              <a:rPr lang="fr-FR" sz="2000" b="1" i="1" dirty="0" err="1"/>
              <a:t>detection</a:t>
            </a:r>
            <a:r>
              <a:rPr lang="fr-FR" sz="2000" b="1" i="1" dirty="0"/>
              <a:t> </a:t>
            </a:r>
            <a:r>
              <a:rPr lang="fr-FR" sz="2000" b="1" i="1" dirty="0" err="1"/>
              <a:t>sensitivity</a:t>
            </a:r>
            <a:r>
              <a:rPr lang="fr-FR" sz="2000" b="1" dirty="0"/>
              <a:t> </a:t>
            </a:r>
          </a:p>
          <a:p>
            <a:endParaRPr lang="fr-FR" sz="2000" b="1" dirty="0"/>
          </a:p>
          <a:p>
            <a:r>
              <a:rPr lang="fr-FR" sz="2000" b="1" dirty="0"/>
              <a:t>2/ high spatial </a:t>
            </a:r>
            <a:r>
              <a:rPr lang="fr-FR" sz="2000" b="1" dirty="0" err="1"/>
              <a:t>resolution</a:t>
            </a:r>
            <a:endParaRPr lang="fr-FR" sz="2000" dirty="0"/>
          </a:p>
        </p:txBody>
      </p:sp>
      <p:pic>
        <p:nvPicPr>
          <p:cNvPr id="21" name="Image 20" descr="scanner galvanometrique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96" y="1914617"/>
            <a:ext cx="3759656" cy="180000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2471054" y="950344"/>
            <a:ext cx="2047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Galvanometric</a:t>
            </a:r>
            <a:r>
              <a:rPr lang="fr-FR" b="1" dirty="0"/>
              <a:t> scanners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3192557" y="1578307"/>
            <a:ext cx="157743" cy="33631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>
            <a:off x="2471050" y="1596675"/>
            <a:ext cx="721502" cy="1070329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997384" y="157830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HR-</a:t>
            </a:r>
            <a:r>
              <a:rPr lang="fr-FR" dirty="0" err="1"/>
              <a:t>fs</a:t>
            </a:r>
            <a:r>
              <a:rPr lang="fr-FR" dirty="0"/>
              <a:t> LASER</a:t>
            </a:r>
          </a:p>
        </p:txBody>
      </p:sp>
      <p:pic>
        <p:nvPicPr>
          <p:cNvPr id="20" name="Picture 2" descr="E:\fclaver1\POST-DOC Fanny\Site web PAMAL\Lambda 3 -1.JPG"/>
          <p:cNvPicPr>
            <a:picLocks noChangeAspect="1" noChangeArrowheads="1"/>
          </p:cNvPicPr>
          <p:nvPr/>
        </p:nvPicPr>
        <p:blipFill rotWithShape="1">
          <a:blip r:embed="rId4" cstate="print"/>
          <a:srcRect l="2855" t="23315" r="5032" b="5877"/>
          <a:stretch/>
        </p:blipFill>
        <p:spPr bwMode="auto">
          <a:xfrm>
            <a:off x="8940536" y="3714620"/>
            <a:ext cx="1654553" cy="22655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6" name="Picture 3" descr="Station+log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847" y="3314952"/>
            <a:ext cx="1592829" cy="2124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 descr="chaine.jpg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B8C4C7"/>
              </a:clrFrom>
              <a:clrTo>
                <a:srgbClr val="B8C4C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48959">
            <a:off x="2266167" y="4645781"/>
            <a:ext cx="683770" cy="359997"/>
          </a:xfrm>
          <a:prstGeom prst="rect">
            <a:avLst/>
          </a:prstGeom>
        </p:spPr>
      </p:pic>
      <p:sp>
        <p:nvSpPr>
          <p:cNvPr id="19" name="ZoneTexte 18"/>
          <p:cNvSpPr txBox="1">
            <a:spLocks noChangeAspect="1"/>
          </p:cNvSpPr>
          <p:nvPr/>
        </p:nvSpPr>
        <p:spPr>
          <a:xfrm rot="243955">
            <a:off x="1041280" y="4437988"/>
            <a:ext cx="1232995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tx1"/>
                </a:solidFill>
              </a:rPr>
              <a:t>High repetition rate(&lt;100 kHz</a:t>
            </a:r>
            <a:r>
              <a:rPr lang="en-CA" sz="8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7" name="ZoneTexte 26"/>
          <p:cNvSpPr txBox="1">
            <a:spLocks noChangeAspect="1"/>
          </p:cNvSpPr>
          <p:nvPr/>
        </p:nvSpPr>
        <p:spPr>
          <a:xfrm rot="243955">
            <a:off x="2969828" y="4556268"/>
            <a:ext cx="990457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tx1"/>
                </a:solidFill>
              </a:rPr>
              <a:t>Fast movement</a:t>
            </a:r>
          </a:p>
          <a:p>
            <a:pPr algn="ctr"/>
            <a:r>
              <a:rPr lang="en-CA" sz="1400" b="1" dirty="0">
                <a:solidFill>
                  <a:schemeClr val="tx1"/>
                </a:solidFill>
              </a:rPr>
              <a:t>(&lt;2 m/s)</a:t>
            </a:r>
          </a:p>
        </p:txBody>
      </p:sp>
      <p:pic>
        <p:nvPicPr>
          <p:cNvPr id="28" name="Image 27" descr="chaine.jpg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B8C4C7"/>
              </a:clrFrom>
              <a:clrTo>
                <a:srgbClr val="B8C4C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11830">
            <a:off x="2946507" y="4201093"/>
            <a:ext cx="683771" cy="359997"/>
          </a:xfrm>
          <a:prstGeom prst="rect">
            <a:avLst/>
          </a:prstGeom>
        </p:spPr>
      </p:pic>
      <p:pic>
        <p:nvPicPr>
          <p:cNvPr id="29" name="Image 28" descr="chaine.jpg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B8C4C7"/>
              </a:clrFrom>
              <a:clrTo>
                <a:srgbClr val="B8C4C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834802">
            <a:off x="1144299" y="4080104"/>
            <a:ext cx="683770" cy="359997"/>
          </a:xfrm>
          <a:prstGeom prst="rect">
            <a:avLst/>
          </a:prstGeom>
        </p:spPr>
      </p:pic>
      <p:sp>
        <p:nvSpPr>
          <p:cNvPr id="31" name="Rectangle 2">
            <a:extLst>
              <a:ext uri="{FF2B5EF4-FFF2-40B4-BE49-F238E27FC236}">
                <a16:creationId xmlns:a16="http://schemas.microsoft.com/office/drawing/2014/main" id="{B67FA8D5-AF23-8646-A060-9CA9D031E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06489" y="41753"/>
            <a:ext cx="111372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3200" i="1" dirty="0">
                <a:solidFill>
                  <a:srgbClr val="FF0000"/>
                </a:solidFill>
              </a:rPr>
              <a:t>IPREM : HR </a:t>
            </a:r>
            <a:r>
              <a:rPr lang="fr-FR" sz="3200" i="1" dirty="0" err="1">
                <a:solidFill>
                  <a:srgbClr val="FF0000"/>
                </a:solidFill>
              </a:rPr>
              <a:t>femtosecond</a:t>
            </a:r>
            <a:r>
              <a:rPr lang="fr-FR" sz="3200" i="1" dirty="0">
                <a:solidFill>
                  <a:srgbClr val="FF0000"/>
                </a:solidFill>
              </a:rPr>
              <a:t> laser </a:t>
            </a:r>
            <a:r>
              <a:rPr lang="fr-FR" sz="3200" i="1" dirty="0" err="1">
                <a:solidFill>
                  <a:srgbClr val="FF0000"/>
                </a:solidFill>
              </a:rPr>
              <a:t>with</a:t>
            </a:r>
            <a:r>
              <a:rPr lang="fr-FR" sz="3200" i="1" dirty="0">
                <a:solidFill>
                  <a:srgbClr val="FF0000"/>
                </a:solidFill>
              </a:rPr>
              <a:t> </a:t>
            </a:r>
            <a:r>
              <a:rPr lang="fr-FR" sz="3200" i="1" dirty="0" err="1">
                <a:solidFill>
                  <a:srgbClr val="FF0000"/>
                </a:solidFill>
              </a:rPr>
              <a:t>virtual</a:t>
            </a:r>
            <a:r>
              <a:rPr lang="fr-FR" sz="3200" i="1" dirty="0">
                <a:solidFill>
                  <a:srgbClr val="FF0000"/>
                </a:solidFill>
              </a:rPr>
              <a:t> </a:t>
            </a:r>
            <a:r>
              <a:rPr lang="fr-FR" sz="3200" i="1" dirty="0" err="1">
                <a:solidFill>
                  <a:srgbClr val="FF0000"/>
                </a:solidFill>
              </a:rPr>
              <a:t>beam</a:t>
            </a:r>
            <a:r>
              <a:rPr lang="fr-FR" sz="3200" i="1" dirty="0">
                <a:solidFill>
                  <a:srgbClr val="FF0000"/>
                </a:solidFill>
              </a:rPr>
              <a:t> </a:t>
            </a:r>
            <a:r>
              <a:rPr lang="fr-FR" sz="3200" i="1" dirty="0" err="1">
                <a:solidFill>
                  <a:srgbClr val="FF0000"/>
                </a:solidFill>
              </a:rPr>
              <a:t>shapping</a:t>
            </a:r>
            <a:endParaRPr lang="fr-FR" sz="3200" i="1" dirty="0">
              <a:solidFill>
                <a:srgbClr val="FF0000"/>
              </a:solidFill>
            </a:endParaRPr>
          </a:p>
        </p:txBody>
      </p:sp>
      <p:grpSp>
        <p:nvGrpSpPr>
          <p:cNvPr id="30" name="Grouper 12">
            <a:extLst>
              <a:ext uri="{FF2B5EF4-FFF2-40B4-BE49-F238E27FC236}">
                <a16:creationId xmlns:a16="http://schemas.microsoft.com/office/drawing/2014/main" id="{2A4C92C3-D102-D841-81A6-08FCD6E83354}"/>
              </a:ext>
            </a:extLst>
          </p:cNvPr>
          <p:cNvGrpSpPr/>
          <p:nvPr/>
        </p:nvGrpSpPr>
        <p:grpSpPr>
          <a:xfrm>
            <a:off x="164592" y="667173"/>
            <a:ext cx="11466201" cy="108000"/>
            <a:chOff x="-1251413" y="668926"/>
            <a:chExt cx="11466201" cy="108000"/>
          </a:xfrm>
        </p:grpSpPr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9A44F7BA-6479-8C42-A7BF-2F1DC632E02C}"/>
                </a:ext>
              </a:extLst>
            </p:cNvPr>
            <p:cNvCxnSpPr>
              <a:cxnSpLocks/>
              <a:endCxn id="33" idx="2"/>
            </p:cNvCxnSpPr>
            <p:nvPr/>
          </p:nvCxnSpPr>
          <p:spPr>
            <a:xfrm flipV="1">
              <a:off x="-1251413" y="722926"/>
              <a:ext cx="11358201" cy="13804"/>
            </a:xfrm>
            <a:prstGeom prst="line">
              <a:avLst/>
            </a:prstGeom>
            <a:ln>
              <a:solidFill>
                <a:srgbClr val="FFE47B">
                  <a:alpha val="42000"/>
                </a:srgbClr>
              </a:solidFill>
              <a:headEnd type="none"/>
              <a:tailEnd type="none" w="lg" len="lg"/>
            </a:ln>
            <a:effectLst>
              <a:glow rad="88900">
                <a:srgbClr val="FFE47B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9543841C-0665-844B-A997-7EC9A9B6A871}"/>
                </a:ext>
              </a:extLst>
            </p:cNvPr>
            <p:cNvSpPr/>
            <p:nvPr/>
          </p:nvSpPr>
          <p:spPr>
            <a:xfrm>
              <a:off x="10106788" y="668926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FD767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66700">
                <a:srgbClr val="FFFAAA"/>
              </a:glow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0930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31 0.01551 C 0.02435 0.00695 0.01445 -0.00069 0.00143 -0.00115 C -0.01094 -0.00162 -0.02253 0.00394 -0.02344 0.0125 C -0.02396 0.02037 -0.01628 0.02755 -0.00456 0.02801 C 0.00586 0.02871 0.01615 0.02362 0.0168 0.01621 C 0.01771 0.00973 0.01081 0.00348 0.00104 0.00278 C -0.0082 0.00255 -0.01654 0.00649 -0.01719 0.0125 C -0.01784 0.01806 -0.01237 0.02338 -0.00456 0.02362 C 0.00312 0.02408 0.01003 0.02107 0.01055 0.01621 C 0.01094 0.01158 0.0069 0.00718 0.00052 0.00718 C -0.00508 0.00695 -0.01042 0.00926 -0.01094 0.01297 C -0.01133 0.01621 -0.00846 0.01922 -0.00378 0.01968 C 0.00013 0.01968 0.0043 0.01852 0.0043 0.01575 C 0.00469 0.01366 0.00312 0.01158 0.00013 0.01112 C -0.00208 0.01112 -0.00456 0.01181 -0.00469 0.0132 C -0.00508 0.01412 -0.00456 0.01505 -0.00365 0.01528 C -0.003 0.01551 -0.0026 0.01551 -0.00195 0.01528 " pathEditMode="relative" rAng="0" ptsTypes="AAAAAAAAAAAAAAAAA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rde 5">
            <a:extLst>
              <a:ext uri="{FF2B5EF4-FFF2-40B4-BE49-F238E27FC236}">
                <a16:creationId xmlns:a16="http://schemas.microsoft.com/office/drawing/2014/main" id="{5F49B5AB-9FCA-1B45-89EB-FC1FB08C3ED5}"/>
              </a:ext>
            </a:extLst>
          </p:cNvPr>
          <p:cNvSpPr/>
          <p:nvPr/>
        </p:nvSpPr>
        <p:spPr>
          <a:xfrm rot="17459403">
            <a:off x="4000435" y="-926946"/>
            <a:ext cx="5244835" cy="5056370"/>
          </a:xfrm>
          <a:prstGeom prst="chord">
            <a:avLst>
              <a:gd name="adj1" fmla="val 2700000"/>
              <a:gd name="adj2" fmla="val 16398075"/>
            </a:avLst>
          </a:prstGeom>
          <a:solidFill>
            <a:srgbClr val="FCDB9B"/>
          </a:solidFill>
          <a:ln w="508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9" name="Grouper 8"/>
          <p:cNvGrpSpPr/>
          <p:nvPr/>
        </p:nvGrpSpPr>
        <p:grpSpPr>
          <a:xfrm>
            <a:off x="160576" y="431095"/>
            <a:ext cx="11674157" cy="185838"/>
            <a:chOff x="304800" y="681204"/>
            <a:chExt cx="8631794" cy="108000"/>
          </a:xfrm>
        </p:grpSpPr>
        <p:sp>
          <p:nvSpPr>
            <p:cNvPr id="10" name="Ellipse 9"/>
            <p:cNvSpPr/>
            <p:nvPr/>
          </p:nvSpPr>
          <p:spPr>
            <a:xfrm>
              <a:off x="8828594" y="681204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FD767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66700">
                <a:srgbClr val="FFFAAA"/>
              </a:glow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1" name="Connecteur droit 10"/>
            <p:cNvCxnSpPr/>
            <p:nvPr/>
          </p:nvCxnSpPr>
          <p:spPr>
            <a:xfrm>
              <a:off x="304800" y="736729"/>
              <a:ext cx="8482012" cy="0"/>
            </a:xfrm>
            <a:prstGeom prst="line">
              <a:avLst/>
            </a:prstGeom>
            <a:ln>
              <a:solidFill>
                <a:srgbClr val="FFE47B">
                  <a:alpha val="42000"/>
                </a:srgbClr>
              </a:solidFill>
              <a:headEnd type="none"/>
              <a:tailEnd type="none" w="lg" len="lg"/>
            </a:ln>
            <a:effectLst>
              <a:glow rad="88900">
                <a:srgbClr val="FFE47B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89" y="766158"/>
            <a:ext cx="2367775" cy="2022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t="14604" r="6058" b="7459"/>
          <a:stretch/>
        </p:blipFill>
        <p:spPr bwMode="auto">
          <a:xfrm>
            <a:off x="160576" y="3606383"/>
            <a:ext cx="3415259" cy="2452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 descr="IMG_277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1" b="5773"/>
          <a:stretch/>
        </p:blipFill>
        <p:spPr bwMode="auto">
          <a:xfrm>
            <a:off x="6659081" y="618289"/>
            <a:ext cx="1909050" cy="2457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181542" y="2632504"/>
            <a:ext cx="3256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/>
              <a:t>HR-ICPMS jet interface, Thermo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692603" y="3075343"/>
            <a:ext cx="1282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High </a:t>
            </a:r>
            <a:r>
              <a:rPr lang="fr-FR" b="1" dirty="0" err="1">
                <a:solidFill>
                  <a:srgbClr val="7030A0"/>
                </a:solidFill>
              </a:rPr>
              <a:t>Rep</a:t>
            </a:r>
            <a:r>
              <a:rPr lang="fr-FR" b="1" dirty="0">
                <a:solidFill>
                  <a:srgbClr val="7030A0"/>
                </a:solidFill>
              </a:rPr>
              <a:t>-</a:t>
            </a:r>
          </a:p>
          <a:p>
            <a:pPr algn="ctr"/>
            <a:r>
              <a:rPr lang="fr-FR" b="1" dirty="0" err="1">
                <a:solidFill>
                  <a:srgbClr val="7030A0"/>
                </a:solidFill>
              </a:rPr>
              <a:t>UVfs</a:t>
            </a:r>
            <a:r>
              <a:rPr lang="fr-FR" b="1" dirty="0">
                <a:solidFill>
                  <a:srgbClr val="7030A0"/>
                </a:solidFill>
              </a:rPr>
              <a:t>-LA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23105" y="5973806"/>
            <a:ext cx="268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/>
              <a:t>MC-ICPMS, Nu Plasma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5BC20E9-7479-244F-ADEB-1F079F215C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1" b="20362"/>
          <a:stretch/>
        </p:blipFill>
        <p:spPr>
          <a:xfrm>
            <a:off x="9675075" y="1834516"/>
            <a:ext cx="2482489" cy="2045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DF95CD94-7649-D847-8DCF-A8C7D1E1292C}"/>
              </a:ext>
            </a:extLst>
          </p:cNvPr>
          <p:cNvSpPr txBox="1"/>
          <p:nvPr/>
        </p:nvSpPr>
        <p:spPr>
          <a:xfrm>
            <a:off x="9483436" y="3839155"/>
            <a:ext cx="267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ICPMS/MS </a:t>
            </a:r>
            <a:r>
              <a:rPr lang="fr-FR" b="1" i="1" dirty="0" err="1"/>
              <a:t>Agilent</a:t>
            </a:r>
            <a:r>
              <a:rPr lang="fr-FR" b="1" i="1" dirty="0"/>
              <a:t> 8900 (semi-</a:t>
            </a:r>
            <a:r>
              <a:rPr lang="fr-FR" b="1" i="1" dirty="0" err="1"/>
              <a:t>conductor</a:t>
            </a:r>
            <a:r>
              <a:rPr lang="fr-FR" b="1" i="1" dirty="0"/>
              <a:t> config)</a:t>
            </a:r>
          </a:p>
        </p:txBody>
      </p:sp>
      <p:pic>
        <p:nvPicPr>
          <p:cNvPr id="31" name="Picture 3" descr="Station+logos">
            <a:extLst>
              <a:ext uri="{FF2B5EF4-FFF2-40B4-BE49-F238E27FC236}">
                <a16:creationId xmlns:a16="http://schemas.microsoft.com/office/drawing/2014/main" id="{BFADCD7B-7FB2-054D-8273-A73EE9089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382" y="784816"/>
            <a:ext cx="1592829" cy="2124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7E6A247F-71E5-8143-99AD-90283CD27D60}"/>
              </a:ext>
            </a:extLst>
          </p:cNvPr>
          <p:cNvSpPr txBox="1"/>
          <p:nvPr/>
        </p:nvSpPr>
        <p:spPr>
          <a:xfrm>
            <a:off x="4986872" y="3066317"/>
            <a:ext cx="1282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High </a:t>
            </a:r>
            <a:r>
              <a:rPr lang="fr-FR" b="1" dirty="0" err="1">
                <a:solidFill>
                  <a:srgbClr val="FF0000"/>
                </a:solidFill>
              </a:rPr>
              <a:t>Rep</a:t>
            </a:r>
            <a:r>
              <a:rPr lang="fr-FR" b="1" dirty="0">
                <a:solidFill>
                  <a:srgbClr val="FF0000"/>
                </a:solidFill>
              </a:rPr>
              <a:t>-</a:t>
            </a:r>
          </a:p>
          <a:p>
            <a:pPr algn="ctr"/>
            <a:r>
              <a:rPr lang="fr-FR" b="1" dirty="0" err="1">
                <a:solidFill>
                  <a:srgbClr val="FF0000"/>
                </a:solidFill>
              </a:rPr>
              <a:t>IRfs</a:t>
            </a:r>
            <a:r>
              <a:rPr lang="fr-FR" b="1" dirty="0">
                <a:solidFill>
                  <a:srgbClr val="FF0000"/>
                </a:solidFill>
              </a:rPr>
              <a:t>-LA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0C41FD6C-F823-374A-8165-BF7C139AAA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7281" b="8391"/>
          <a:stretch/>
        </p:blipFill>
        <p:spPr>
          <a:xfrm>
            <a:off x="3900280" y="4454826"/>
            <a:ext cx="5258711" cy="2143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E2A6C668-8510-1341-AF62-21C493363C1B}"/>
              </a:ext>
            </a:extLst>
          </p:cNvPr>
          <p:cNvSpPr txBox="1"/>
          <p:nvPr/>
        </p:nvSpPr>
        <p:spPr>
          <a:xfrm>
            <a:off x="3063969" y="6454155"/>
            <a:ext cx="7896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i="1" dirty="0"/>
              <a:t>HR-MCICPMS Nu1700 (Nu Instruments/</a:t>
            </a:r>
            <a:r>
              <a:rPr lang="fr-FR" b="1" i="1" dirty="0" err="1"/>
              <a:t>Cameca</a:t>
            </a:r>
            <a:r>
              <a:rPr lang="fr-FR" b="1" i="1" dirty="0"/>
              <a:t>), EQUIPEX MARSS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923532-0876-C04A-AFCA-7CD0ABDF7F1E}"/>
              </a:ext>
            </a:extLst>
          </p:cNvPr>
          <p:cNvSpPr txBox="1"/>
          <p:nvPr/>
        </p:nvSpPr>
        <p:spPr>
          <a:xfrm>
            <a:off x="181542" y="-97155"/>
            <a:ext cx="8706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PLATEFORME PAMAL (Pau-</a:t>
            </a:r>
            <a:r>
              <a:rPr lang="fr-FR" sz="2400" b="1" dirty="0" err="1">
                <a:solidFill>
                  <a:srgbClr val="FF0000"/>
                </a:solidFill>
              </a:rPr>
              <a:t>UPPATech</a:t>
            </a:r>
            <a:r>
              <a:rPr lang="fr-FR" sz="2400" b="1" dirty="0">
                <a:solidFill>
                  <a:srgbClr val="FF0000"/>
                </a:solidFill>
              </a:rPr>
              <a:t>) : </a:t>
            </a:r>
            <a:r>
              <a:rPr lang="fr-FR" sz="3200" b="1" dirty="0">
                <a:solidFill>
                  <a:srgbClr val="FF0000"/>
                </a:solidFill>
              </a:rPr>
              <a:t>Laser-ICPMS </a:t>
            </a:r>
            <a:r>
              <a:rPr lang="fr-FR" sz="3200" b="1" dirty="0" err="1">
                <a:solidFill>
                  <a:srgbClr val="FF0000"/>
                </a:solidFill>
              </a:rPr>
              <a:t>imaging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36" name="Éclair 35">
            <a:extLst>
              <a:ext uri="{FF2B5EF4-FFF2-40B4-BE49-F238E27FC236}">
                <a16:creationId xmlns:a16="http://schemas.microsoft.com/office/drawing/2014/main" id="{6F50359D-10C0-0E4F-8935-AF55EF064E69}"/>
              </a:ext>
            </a:extLst>
          </p:cNvPr>
          <p:cNvSpPr/>
          <p:nvPr/>
        </p:nvSpPr>
        <p:spPr>
          <a:xfrm rot="15251091" flipV="1">
            <a:off x="3338790" y="974795"/>
            <a:ext cx="516643" cy="1217856"/>
          </a:xfrm>
          <a:prstGeom prst="lightningBol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Éclair 36">
            <a:extLst>
              <a:ext uri="{FF2B5EF4-FFF2-40B4-BE49-F238E27FC236}">
                <a16:creationId xmlns:a16="http://schemas.microsoft.com/office/drawing/2014/main" id="{F1E01FEC-E065-5D40-8C19-369FF5639F4C}"/>
              </a:ext>
            </a:extLst>
          </p:cNvPr>
          <p:cNvSpPr/>
          <p:nvPr/>
        </p:nvSpPr>
        <p:spPr>
          <a:xfrm rot="5400000">
            <a:off x="3846577" y="2897835"/>
            <a:ext cx="516643" cy="1217856"/>
          </a:xfrm>
          <a:prstGeom prst="lightningBol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Éclair 37">
            <a:extLst>
              <a:ext uri="{FF2B5EF4-FFF2-40B4-BE49-F238E27FC236}">
                <a16:creationId xmlns:a16="http://schemas.microsoft.com/office/drawing/2014/main" id="{A1B0828D-F1C3-8740-9EA2-3477676D0BB9}"/>
              </a:ext>
            </a:extLst>
          </p:cNvPr>
          <p:cNvSpPr/>
          <p:nvPr/>
        </p:nvSpPr>
        <p:spPr>
          <a:xfrm rot="2299053">
            <a:off x="6584119" y="4029508"/>
            <a:ext cx="299182" cy="562674"/>
          </a:xfrm>
          <a:prstGeom prst="lightningBol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Éclair 38">
            <a:extLst>
              <a:ext uri="{FF2B5EF4-FFF2-40B4-BE49-F238E27FC236}">
                <a16:creationId xmlns:a16="http://schemas.microsoft.com/office/drawing/2014/main" id="{DA3F05B7-5E4C-FB40-8AF7-AE9E1DDF3A9F}"/>
              </a:ext>
            </a:extLst>
          </p:cNvPr>
          <p:cNvSpPr/>
          <p:nvPr/>
        </p:nvSpPr>
        <p:spPr>
          <a:xfrm rot="20046820">
            <a:off x="9014821" y="2035634"/>
            <a:ext cx="516643" cy="1217856"/>
          </a:xfrm>
          <a:prstGeom prst="lightningBol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avec coins rognés en diagonale 4">
            <a:extLst>
              <a:ext uri="{FF2B5EF4-FFF2-40B4-BE49-F238E27FC236}">
                <a16:creationId xmlns:a16="http://schemas.microsoft.com/office/drawing/2014/main" id="{6FAB9FD9-77A5-4345-8AE1-FFA10292379D}"/>
              </a:ext>
            </a:extLst>
          </p:cNvPr>
          <p:cNvSpPr/>
          <p:nvPr/>
        </p:nvSpPr>
        <p:spPr>
          <a:xfrm rot="19346010">
            <a:off x="113110" y="1026210"/>
            <a:ext cx="1609397" cy="918406"/>
          </a:xfrm>
          <a:prstGeom prst="snip2DiagRect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i="1" dirty="0"/>
              <a:t>(</a:t>
            </a:r>
            <a:r>
              <a:rPr lang="fr-FR" b="1" i="1" dirty="0" err="1"/>
              <a:t>unsurpassed</a:t>
            </a:r>
            <a:r>
              <a:rPr lang="fr-FR" b="1" i="1" dirty="0"/>
              <a:t> </a:t>
            </a:r>
            <a:r>
              <a:rPr lang="fr-FR" b="1" i="1" dirty="0" err="1"/>
              <a:t>limits</a:t>
            </a:r>
            <a:r>
              <a:rPr lang="fr-FR" b="1" i="1" dirty="0"/>
              <a:t> of </a:t>
            </a:r>
            <a:r>
              <a:rPr lang="fr-FR" b="1" i="1" dirty="0" err="1"/>
              <a:t>detection</a:t>
            </a:r>
            <a:r>
              <a:rPr lang="fr-FR" b="1" i="1" dirty="0"/>
              <a:t>)</a:t>
            </a:r>
          </a:p>
        </p:txBody>
      </p:sp>
      <p:sp>
        <p:nvSpPr>
          <p:cNvPr id="26" name="Rectangle : avec coins rognés en diagonale 25">
            <a:extLst>
              <a:ext uri="{FF2B5EF4-FFF2-40B4-BE49-F238E27FC236}">
                <a16:creationId xmlns:a16="http://schemas.microsoft.com/office/drawing/2014/main" id="{3D5A8D55-574B-C744-93C5-A350F61D1E5B}"/>
              </a:ext>
            </a:extLst>
          </p:cNvPr>
          <p:cNvSpPr/>
          <p:nvPr/>
        </p:nvSpPr>
        <p:spPr>
          <a:xfrm rot="1463277">
            <a:off x="2865584" y="5292651"/>
            <a:ext cx="1873016" cy="918406"/>
          </a:xfrm>
          <a:prstGeom prst="snip2DiagRect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i="1" dirty="0"/>
              <a:t>(</a:t>
            </a:r>
            <a:r>
              <a:rPr lang="fr-FR" b="1" i="1" dirty="0" err="1"/>
              <a:t>Ultimate</a:t>
            </a:r>
            <a:r>
              <a:rPr lang="fr-FR" b="1" i="1" dirty="0"/>
              <a:t> isotope </a:t>
            </a:r>
            <a:r>
              <a:rPr lang="fr-FR" b="1" i="1" dirty="0" err="1"/>
              <a:t>precision</a:t>
            </a:r>
            <a:r>
              <a:rPr lang="fr-FR" b="1" i="1" dirty="0"/>
              <a:t>)</a:t>
            </a:r>
          </a:p>
        </p:txBody>
      </p:sp>
      <p:sp>
        <p:nvSpPr>
          <p:cNvPr id="27" name="Rectangle : avec coins rognés en diagonale 26">
            <a:extLst>
              <a:ext uri="{FF2B5EF4-FFF2-40B4-BE49-F238E27FC236}">
                <a16:creationId xmlns:a16="http://schemas.microsoft.com/office/drawing/2014/main" id="{728D7BE8-2A60-7D4E-8367-51F2F14528A8}"/>
              </a:ext>
            </a:extLst>
          </p:cNvPr>
          <p:cNvSpPr/>
          <p:nvPr/>
        </p:nvSpPr>
        <p:spPr>
          <a:xfrm rot="20555973">
            <a:off x="9571822" y="1254871"/>
            <a:ext cx="2138816" cy="918406"/>
          </a:xfrm>
          <a:prstGeom prst="snip2DiagRect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i="1" dirty="0"/>
              <a:t>(</a:t>
            </a:r>
            <a:r>
              <a:rPr lang="fr-FR" b="1" i="1" dirty="0" err="1"/>
              <a:t>Fast</a:t>
            </a:r>
            <a:r>
              <a:rPr lang="fr-FR" b="1" i="1" dirty="0"/>
              <a:t> and sensitive </a:t>
            </a:r>
            <a:r>
              <a:rPr lang="fr-FR" b="1" i="1" dirty="0" err="1"/>
              <a:t>multielement</a:t>
            </a:r>
            <a:r>
              <a:rPr lang="fr-FR" b="1" i="1" dirty="0"/>
              <a:t> </a:t>
            </a:r>
            <a:r>
              <a:rPr lang="fr-FR" b="1" i="1" dirty="0" err="1"/>
              <a:t>imaging</a:t>
            </a:r>
            <a:r>
              <a:rPr lang="fr-FR" b="1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7852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2222656" y="695036"/>
            <a:ext cx="1195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Estuaire aval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34" y="762884"/>
            <a:ext cx="3676455" cy="2447469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761" y="1121288"/>
            <a:ext cx="2653498" cy="199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35" y="1249350"/>
            <a:ext cx="2580194" cy="193514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716661" y="3371884"/>
            <a:ext cx="8767230" cy="76944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200" b="1" dirty="0" err="1">
                <a:solidFill>
                  <a:schemeClr val="tx1"/>
                </a:solidFill>
              </a:rPr>
              <a:t>Extracting</a:t>
            </a:r>
            <a:r>
              <a:rPr lang="fr-FR" sz="2200" b="1" dirty="0">
                <a:solidFill>
                  <a:schemeClr val="tx1"/>
                </a:solidFill>
              </a:rPr>
              <a:t> the </a:t>
            </a:r>
            <a:r>
              <a:rPr lang="fr-FR" sz="2200" b="1" dirty="0" err="1">
                <a:solidFill>
                  <a:schemeClr val="tx1"/>
                </a:solidFill>
              </a:rPr>
              <a:t>most</a:t>
            </a:r>
            <a:r>
              <a:rPr lang="fr-FR" sz="2200" b="1" dirty="0">
                <a:solidFill>
                  <a:schemeClr val="tx1"/>
                </a:solidFill>
              </a:rPr>
              <a:t> relevant information </a:t>
            </a:r>
            <a:r>
              <a:rPr lang="fr-FR" sz="2200" b="1" dirty="0" err="1">
                <a:solidFill>
                  <a:schemeClr val="tx1"/>
                </a:solidFill>
              </a:rPr>
              <a:t>from</a:t>
            </a:r>
            <a:r>
              <a:rPr lang="fr-FR" sz="2200" b="1" dirty="0">
                <a:solidFill>
                  <a:schemeClr val="tx1"/>
                </a:solidFill>
              </a:rPr>
              <a:t> few </a:t>
            </a:r>
            <a:r>
              <a:rPr lang="fr-FR" sz="2200" b="1" dirty="0" err="1">
                <a:solidFill>
                  <a:schemeClr val="tx1"/>
                </a:solidFill>
              </a:rPr>
              <a:t>nanograms</a:t>
            </a:r>
            <a:r>
              <a:rPr lang="fr-FR" sz="2200" b="1" dirty="0">
                <a:solidFill>
                  <a:schemeClr val="tx1"/>
                </a:solidFill>
              </a:rPr>
              <a:t> of </a:t>
            </a:r>
            <a:r>
              <a:rPr lang="fr-FR" sz="2200" b="1" dirty="0" err="1">
                <a:solidFill>
                  <a:schemeClr val="tx1"/>
                </a:solidFill>
              </a:rPr>
              <a:t>matter</a:t>
            </a:r>
            <a:r>
              <a:rPr lang="fr-FR" sz="2200" b="1" dirty="0">
                <a:solidFill>
                  <a:schemeClr val="tx1"/>
                </a:solidFill>
              </a:rPr>
              <a:t>=&gt; </a:t>
            </a:r>
            <a:r>
              <a:rPr lang="fr-FR" sz="2200" b="1" dirty="0" err="1">
                <a:solidFill>
                  <a:schemeClr val="tx1"/>
                </a:solidFill>
              </a:rPr>
              <a:t>detecting</a:t>
            </a:r>
            <a:r>
              <a:rPr lang="fr-FR" sz="2200" b="1" dirty="0">
                <a:solidFill>
                  <a:schemeClr val="tx1"/>
                </a:solidFill>
              </a:rPr>
              <a:t> few pico, femto and </a:t>
            </a:r>
            <a:r>
              <a:rPr lang="fr-FR" sz="2200" b="1" dirty="0" err="1">
                <a:solidFill>
                  <a:schemeClr val="tx1"/>
                </a:solidFill>
              </a:rPr>
              <a:t>even</a:t>
            </a:r>
            <a:r>
              <a:rPr lang="fr-FR" sz="2200" b="1" dirty="0">
                <a:solidFill>
                  <a:schemeClr val="tx1"/>
                </a:solidFill>
              </a:rPr>
              <a:t> </a:t>
            </a:r>
            <a:r>
              <a:rPr lang="fr-FR" sz="2200" b="1" dirty="0" err="1">
                <a:solidFill>
                  <a:schemeClr val="tx1"/>
                </a:solidFill>
              </a:rPr>
              <a:t>attograms</a:t>
            </a:r>
            <a:r>
              <a:rPr lang="fr-FR" sz="22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79F4-F226-D14C-87C0-44E9B6BFBB68}" type="slidenum">
              <a:rPr lang="fr-FR" smtClean="0">
                <a:solidFill>
                  <a:schemeClr val="tx1"/>
                </a:solidFill>
              </a:rPr>
              <a:t>8</a:t>
            </a:fld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6993614" y="4221952"/>
            <a:ext cx="3653216" cy="2476843"/>
            <a:chOff x="5469614" y="4221950"/>
            <a:chExt cx="3653216" cy="2476842"/>
          </a:xfrm>
        </p:grpSpPr>
        <p:sp>
          <p:nvSpPr>
            <p:cNvPr id="80" name="ZoneTexte 79"/>
            <p:cNvSpPr txBox="1"/>
            <p:nvPr/>
          </p:nvSpPr>
          <p:spPr>
            <a:xfrm>
              <a:off x="6553200" y="4221950"/>
              <a:ext cx="12843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i="1" u="sng" dirty="0"/>
                <a:t>ORIGIN</a:t>
              </a:r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69614" y="4675560"/>
              <a:ext cx="3653216" cy="202323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" name="Grouper 2"/>
          <p:cNvGrpSpPr/>
          <p:nvPr/>
        </p:nvGrpSpPr>
        <p:grpSpPr>
          <a:xfrm>
            <a:off x="360086" y="4240629"/>
            <a:ext cx="5836201" cy="2569309"/>
            <a:chOff x="-1163919" y="4240625"/>
            <a:chExt cx="5836201" cy="2569309"/>
          </a:xfrm>
        </p:grpSpPr>
        <p:sp>
          <p:nvSpPr>
            <p:cNvPr id="2" name="ZoneTexte 1"/>
            <p:cNvSpPr txBox="1"/>
            <p:nvPr/>
          </p:nvSpPr>
          <p:spPr>
            <a:xfrm>
              <a:off x="707417" y="4240625"/>
              <a:ext cx="18549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i="1" u="sng" dirty="0"/>
                <a:t>INTENTION</a:t>
              </a:r>
            </a:p>
          </p:txBody>
        </p:sp>
        <p:sp>
          <p:nvSpPr>
            <p:cNvPr id="83" name="Text Box 9"/>
            <p:cNvSpPr txBox="1">
              <a:spLocks noChangeArrowheads="1"/>
            </p:cNvSpPr>
            <p:nvPr/>
          </p:nvSpPr>
          <p:spPr bwMode="auto">
            <a:xfrm>
              <a:off x="1400288" y="4907061"/>
              <a:ext cx="14242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fr-FR" b="1" i="1" dirty="0"/>
                <a:t>U </a:t>
              </a:r>
              <a:r>
                <a:rPr lang="fr-FR" b="1" i="1" dirty="0" err="1"/>
                <a:t>Civilian</a:t>
              </a:r>
              <a:r>
                <a:rPr lang="fr-FR" b="1" i="1" dirty="0"/>
                <a:t> </a:t>
              </a:r>
            </a:p>
          </p:txBody>
        </p:sp>
        <p:sp>
          <p:nvSpPr>
            <p:cNvPr id="84" name="Text Box 11"/>
            <p:cNvSpPr txBox="1">
              <a:spLocks noChangeArrowheads="1"/>
            </p:cNvSpPr>
            <p:nvPr/>
          </p:nvSpPr>
          <p:spPr bwMode="auto">
            <a:xfrm>
              <a:off x="-1163919" y="5495678"/>
              <a:ext cx="181847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fr-FR" b="1" i="1" dirty="0"/>
                <a:t>U </a:t>
              </a:r>
              <a:r>
                <a:rPr lang="fr-FR" b="1" i="1" dirty="0" err="1"/>
                <a:t>Military</a:t>
              </a:r>
              <a:r>
                <a:rPr lang="fr-FR" b="1" i="1" dirty="0"/>
                <a:t> </a:t>
              </a: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1066" y="5021665"/>
              <a:ext cx="2021216" cy="1308736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738" y="5560424"/>
              <a:ext cx="2221344" cy="1249510"/>
            </a:xfrm>
            <a:prstGeom prst="rect">
              <a:avLst/>
            </a:prstGeom>
          </p:spPr>
        </p:pic>
      </p:grpSp>
      <p:pic>
        <p:nvPicPr>
          <p:cNvPr id="85" name="Image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9568" y="918394"/>
            <a:ext cx="813158" cy="661911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B3D9CC56-6433-074E-97D7-BE08A9ECB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48"/>
            <a:ext cx="77106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3200" b="1" dirty="0" err="1"/>
              <a:t>Nuclear</a:t>
            </a:r>
            <a:r>
              <a:rPr lang="fr-FR" sz="3200" b="1" dirty="0"/>
              <a:t> </a:t>
            </a:r>
            <a:r>
              <a:rPr lang="fr-FR" sz="3200" b="1" dirty="0" err="1"/>
              <a:t>forensic</a:t>
            </a:r>
            <a:r>
              <a:rPr lang="fr-FR" sz="3200" b="1" dirty="0"/>
              <a:t> science at the </a:t>
            </a:r>
            <a:r>
              <a:rPr lang="fr-FR" sz="3200" b="1" dirty="0" err="1"/>
              <a:t>particle</a:t>
            </a:r>
            <a:r>
              <a:rPr lang="fr-FR" sz="3200" b="1" dirty="0"/>
              <a:t> </a:t>
            </a:r>
            <a:r>
              <a:rPr lang="fr-FR" sz="3200" b="1" dirty="0" err="1"/>
              <a:t>scale</a:t>
            </a:r>
            <a:endParaRPr lang="fr-FR" sz="3200" b="1" dirty="0"/>
          </a:p>
        </p:txBody>
      </p:sp>
      <p:grpSp>
        <p:nvGrpSpPr>
          <p:cNvPr id="27" name="Grouper 12">
            <a:extLst>
              <a:ext uri="{FF2B5EF4-FFF2-40B4-BE49-F238E27FC236}">
                <a16:creationId xmlns:a16="http://schemas.microsoft.com/office/drawing/2014/main" id="{C71B6E6B-6E1A-F341-AEE5-6078DB2647A6}"/>
              </a:ext>
            </a:extLst>
          </p:cNvPr>
          <p:cNvGrpSpPr/>
          <p:nvPr/>
        </p:nvGrpSpPr>
        <p:grpSpPr>
          <a:xfrm>
            <a:off x="162732" y="571855"/>
            <a:ext cx="11732217" cy="155126"/>
            <a:chOff x="304800" y="675809"/>
            <a:chExt cx="8526994" cy="10800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0A4CADF9-90C5-9E43-9CF4-9A9FB7CC7502}"/>
                </a:ext>
              </a:extLst>
            </p:cNvPr>
            <p:cNvSpPr/>
            <p:nvPr/>
          </p:nvSpPr>
          <p:spPr>
            <a:xfrm>
              <a:off x="8723794" y="675809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FD767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66700">
                <a:srgbClr val="FFFAAA"/>
              </a:glow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1C270A7D-DE00-294A-8B5C-0E6811EC0EA9}"/>
                </a:ext>
              </a:extLst>
            </p:cNvPr>
            <p:cNvCxnSpPr/>
            <p:nvPr/>
          </p:nvCxnSpPr>
          <p:spPr>
            <a:xfrm>
              <a:off x="304800" y="736729"/>
              <a:ext cx="8482012" cy="0"/>
            </a:xfrm>
            <a:prstGeom prst="line">
              <a:avLst/>
            </a:prstGeom>
            <a:ln>
              <a:solidFill>
                <a:srgbClr val="FFE47B">
                  <a:alpha val="42000"/>
                </a:srgbClr>
              </a:solidFill>
              <a:headEnd type="none"/>
              <a:tailEnd type="none" w="lg" len="lg"/>
            </a:ln>
            <a:effectLst>
              <a:glow rad="88900">
                <a:srgbClr val="FFE47B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778FC9E3-B8D5-D642-9416-D2B1F672BEB2}"/>
              </a:ext>
            </a:extLst>
          </p:cNvPr>
          <p:cNvSpPr txBox="1"/>
          <p:nvPr/>
        </p:nvSpPr>
        <p:spPr>
          <a:xfrm>
            <a:off x="10811137" y="1547148"/>
            <a:ext cx="1489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Collaboration </a:t>
            </a:r>
            <a:r>
              <a:rPr lang="fr-FR" dirty="0" err="1"/>
              <a:t>with</a:t>
            </a:r>
            <a:r>
              <a:rPr lang="fr-FR" dirty="0"/>
              <a:t> F. </a:t>
            </a:r>
            <a:r>
              <a:rPr lang="fr-FR" dirty="0" err="1"/>
              <a:t>Pointurier</a:t>
            </a:r>
            <a:r>
              <a:rPr lang="fr-FR" dirty="0"/>
              <a:t>, CEA</a:t>
            </a:r>
          </a:p>
        </p:txBody>
      </p:sp>
    </p:spTree>
    <p:extLst>
      <p:ext uri="{BB962C8B-B14F-4D97-AF65-F5344CB8AC3E}">
        <p14:creationId xmlns:p14="http://schemas.microsoft.com/office/powerpoint/2010/main" val="59103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4152875" y="793485"/>
            <a:ext cx="5714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u="sng" dirty="0"/>
              <a:t>INTENTION =&gt; </a:t>
            </a:r>
            <a:r>
              <a:rPr lang="fr-FR" sz="2800" b="1" i="1" u="sng" dirty="0" err="1"/>
              <a:t>precise</a:t>
            </a:r>
            <a:r>
              <a:rPr lang="fr-FR" sz="2800" b="1" i="1" u="sng" dirty="0"/>
              <a:t> U isotope ratio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64" y="931395"/>
            <a:ext cx="1601301" cy="1367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t="14604" r="6058" b="7459"/>
          <a:stretch/>
        </p:blipFill>
        <p:spPr bwMode="auto">
          <a:xfrm>
            <a:off x="375659" y="2684940"/>
            <a:ext cx="2105842" cy="1511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 descr="IMG_277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1" b="5773"/>
          <a:stretch/>
        </p:blipFill>
        <p:spPr bwMode="auto">
          <a:xfrm>
            <a:off x="2602193" y="1450831"/>
            <a:ext cx="1424488" cy="1833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521245" y="2387717"/>
            <a:ext cx="1148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HR-ICPMS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751916" y="3158895"/>
            <a:ext cx="128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HR-</a:t>
            </a:r>
            <a:r>
              <a:rPr lang="fr-FR" b="1" dirty="0" err="1"/>
              <a:t>UVfs</a:t>
            </a:r>
            <a:r>
              <a:rPr lang="fr-FR" b="1" dirty="0"/>
              <a:t>-LA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83202" y="4162943"/>
            <a:ext cx="1196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MC-ICPMS</a:t>
            </a:r>
          </a:p>
        </p:txBody>
      </p:sp>
      <p:graphicFrame>
        <p:nvGraphicFramePr>
          <p:cNvPr id="22" name="Tableau 21"/>
          <p:cNvGraphicFramePr>
            <a:graphicFrameLocks noGrp="1"/>
          </p:cNvGraphicFramePr>
          <p:nvPr/>
        </p:nvGraphicFramePr>
        <p:xfrm>
          <a:off x="1624359" y="4521129"/>
          <a:ext cx="8508023" cy="1922584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513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0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9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89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95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91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1621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FR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fsLA</a:t>
                      </a:r>
                      <a:r>
                        <a:rPr lang="fr-FR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-MCICPMS</a:t>
                      </a:r>
                      <a:endParaRPr lang="fr-FR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fsLA</a:t>
                      </a:r>
                      <a:r>
                        <a:rPr lang="fr-FR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-HRICPMS</a:t>
                      </a:r>
                      <a:endParaRPr lang="fr-FR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463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 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u="none" strike="noStrike" kern="1200" baseline="30000" dirty="0">
                          <a:effectLst/>
                        </a:rPr>
                        <a:t>235/238</a:t>
                      </a:r>
                      <a:r>
                        <a:rPr lang="fr-FR" sz="1600" b="1" u="none" strike="noStrike" kern="1200" dirty="0">
                          <a:effectLst/>
                        </a:rPr>
                        <a:t>U</a:t>
                      </a:r>
                      <a:endParaRPr lang="fr-FR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b"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b="1" u="none" strike="noStrike" baseline="30000" dirty="0">
                          <a:effectLst/>
                        </a:rPr>
                        <a:t>234/238</a:t>
                      </a:r>
                      <a:r>
                        <a:rPr lang="fr-FR" sz="2000" b="1" u="none" strike="noStrike" dirty="0">
                          <a:effectLst/>
                        </a:rPr>
                        <a:t>U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b="1" u="none" strike="noStrike" baseline="30000" dirty="0">
                          <a:effectLst/>
                        </a:rPr>
                        <a:t>236/238</a:t>
                      </a:r>
                      <a:r>
                        <a:rPr lang="fr-FR" sz="2000" b="1" u="none" strike="noStrike" dirty="0">
                          <a:effectLst/>
                        </a:rPr>
                        <a:t>U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b="1" u="none" strike="noStrike" baseline="30000" dirty="0">
                          <a:effectLst/>
                        </a:rPr>
                        <a:t>235/238</a:t>
                      </a:r>
                      <a:r>
                        <a:rPr lang="fr-FR" sz="2000" b="1" u="none" strike="noStrike" dirty="0">
                          <a:effectLst/>
                        </a:rPr>
                        <a:t>U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b="1" u="none" strike="noStrike" baseline="30000" dirty="0">
                          <a:effectLst/>
                        </a:rPr>
                        <a:t>234/238</a:t>
                      </a:r>
                      <a:r>
                        <a:rPr lang="fr-FR" sz="2000" b="1" u="none" strike="noStrike" dirty="0">
                          <a:effectLst/>
                        </a:rPr>
                        <a:t>U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b="1" u="none" strike="noStrike" baseline="30000" dirty="0">
                          <a:effectLst/>
                        </a:rPr>
                        <a:t>236/238</a:t>
                      </a:r>
                      <a:r>
                        <a:rPr lang="fr-FR" sz="2000" b="1" u="none" strike="noStrike" dirty="0">
                          <a:effectLst/>
                        </a:rPr>
                        <a:t>U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u="none" strike="noStrike">
                          <a:effectLst/>
                        </a:rPr>
                        <a:t>Ecart à la valeur vraie %</a:t>
                      </a:r>
                      <a:endParaRPr lang="fr-FR" sz="1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u="none" strike="noStrike" dirty="0">
                          <a:effectLst/>
                        </a:rPr>
                        <a:t>1%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u="none" strike="noStrike" dirty="0">
                          <a:effectLst/>
                        </a:rPr>
                        <a:t>-1,6%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-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u="none" strike="noStrike">
                          <a:effectLst/>
                        </a:rPr>
                        <a:t>1%</a:t>
                      </a:r>
                      <a:endParaRPr lang="fr-FR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u="none" strike="noStrike" dirty="0">
                          <a:effectLst/>
                        </a:rPr>
                        <a:t>3%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u="none" strike="noStrike" dirty="0">
                          <a:effectLst/>
                        </a:rPr>
                        <a:t>4%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u="none" strike="noStrike" dirty="0">
                          <a:effectLst/>
                        </a:rPr>
                        <a:t>Précision interne (RSD)</a:t>
                      </a:r>
                      <a:endParaRPr lang="fr-FR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u="none" strike="noStrike" dirty="0">
                          <a:effectLst/>
                        </a:rPr>
                        <a:t>0,32%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u="none" strike="noStrike" dirty="0">
                          <a:effectLst/>
                        </a:rPr>
                        <a:t>0,68%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-</a:t>
                      </a:r>
                      <a:endParaRPr lang="fr-FR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u="none" strike="noStrike">
                          <a:effectLst/>
                        </a:rPr>
                        <a:t>1%</a:t>
                      </a:r>
                      <a:endParaRPr lang="fr-FR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u="none" strike="noStrike">
                          <a:effectLst/>
                        </a:rPr>
                        <a:t>2%</a:t>
                      </a:r>
                      <a:endParaRPr lang="fr-FR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u="none" strike="noStrike">
                          <a:effectLst/>
                        </a:rPr>
                        <a:t>1%</a:t>
                      </a:r>
                      <a:endParaRPr lang="fr-FR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u="none" strike="noStrike" dirty="0">
                          <a:effectLst/>
                        </a:rPr>
                        <a:t>Précision externe (RSD)</a:t>
                      </a:r>
                      <a:endParaRPr lang="fr-FR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u="none" strike="noStrike" dirty="0">
                          <a:effectLst/>
                        </a:rPr>
                        <a:t>1,8</a:t>
                      </a:r>
                      <a:r>
                        <a:rPr lang="fr-FR" sz="2000" u="none" strike="noStrike" baseline="0" dirty="0">
                          <a:effectLst/>
                        </a:rPr>
                        <a:t> </a:t>
                      </a:r>
                      <a:r>
                        <a:rPr lang="fr-FR" sz="2000" u="none" strike="noStrike" dirty="0">
                          <a:effectLst/>
                        </a:rPr>
                        <a:t>%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u="none" strike="noStrike" dirty="0">
                          <a:effectLst/>
                        </a:rPr>
                        <a:t>2,4%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-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u="none" strike="noStrike" dirty="0">
                          <a:effectLst/>
                        </a:rPr>
                        <a:t>5%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u="none" strike="noStrike">
                          <a:effectLst/>
                        </a:rPr>
                        <a:t>13%</a:t>
                      </a:r>
                      <a:endParaRPr lang="fr-FR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u="none" strike="noStrike" dirty="0">
                          <a:effectLst/>
                        </a:rPr>
                        <a:t>12%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" name="ZoneTexte 22"/>
          <p:cNvSpPr txBox="1"/>
          <p:nvPr/>
        </p:nvSpPr>
        <p:spPr>
          <a:xfrm>
            <a:off x="3963069" y="6385399"/>
            <a:ext cx="6151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F. Claverie et al, Anal. </a:t>
            </a:r>
            <a:r>
              <a:rPr lang="fr-FR" i="1" dirty="0" err="1"/>
              <a:t>Chem</a:t>
            </a:r>
            <a:r>
              <a:rPr lang="fr-FR" i="1" dirty="0"/>
              <a:t>, 2016 – A. </a:t>
            </a:r>
            <a:r>
              <a:rPr lang="fr-FR" i="1" dirty="0" err="1"/>
              <a:t>Donard</a:t>
            </a:r>
            <a:r>
              <a:rPr lang="fr-FR" i="1" dirty="0"/>
              <a:t> et al, JAAS, 2016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 flipH="1" flipV="1">
            <a:off x="1740695" y="1669831"/>
            <a:ext cx="861503" cy="8213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>
            <a:off x="1979901" y="2491157"/>
            <a:ext cx="622297" cy="4884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Imag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7674" y="835311"/>
            <a:ext cx="709592" cy="577608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744" y="1450832"/>
            <a:ext cx="4387850" cy="297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8"/>
          <p:cNvSpPr txBox="1"/>
          <p:nvPr/>
        </p:nvSpPr>
        <p:spPr>
          <a:xfrm>
            <a:off x="7986647" y="223801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4DB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TIMS results</a:t>
            </a:r>
          </a:p>
        </p:txBody>
      </p:sp>
      <p:sp>
        <p:nvSpPr>
          <p:cNvPr id="29" name="TextBox 8"/>
          <p:cNvSpPr txBox="1"/>
          <p:nvPr/>
        </p:nvSpPr>
        <p:spPr>
          <a:xfrm>
            <a:off x="8009770" y="2619424"/>
            <a:ext cx="264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LA-ICP-SF-MS results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275A84EC-A93A-A14D-BAD2-0B9C7C427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48"/>
            <a:ext cx="77106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3200" b="1" dirty="0" err="1"/>
              <a:t>Nuclear</a:t>
            </a:r>
            <a:r>
              <a:rPr lang="fr-FR" sz="3200" b="1" dirty="0"/>
              <a:t> </a:t>
            </a:r>
            <a:r>
              <a:rPr lang="fr-FR" sz="3200" b="1" dirty="0" err="1"/>
              <a:t>forensic</a:t>
            </a:r>
            <a:r>
              <a:rPr lang="fr-FR" sz="3200" b="1" dirty="0"/>
              <a:t> science at the </a:t>
            </a:r>
            <a:r>
              <a:rPr lang="fr-FR" sz="3200" b="1" dirty="0" err="1"/>
              <a:t>particle</a:t>
            </a:r>
            <a:r>
              <a:rPr lang="fr-FR" sz="3200" b="1" dirty="0"/>
              <a:t> </a:t>
            </a:r>
            <a:r>
              <a:rPr lang="fr-FR" sz="3200" b="1" dirty="0" err="1"/>
              <a:t>scale</a:t>
            </a:r>
            <a:endParaRPr lang="fr-FR" sz="3200" b="1" dirty="0"/>
          </a:p>
        </p:txBody>
      </p:sp>
      <p:grpSp>
        <p:nvGrpSpPr>
          <p:cNvPr id="30" name="Grouper 12">
            <a:extLst>
              <a:ext uri="{FF2B5EF4-FFF2-40B4-BE49-F238E27FC236}">
                <a16:creationId xmlns:a16="http://schemas.microsoft.com/office/drawing/2014/main" id="{451462D2-7783-AC40-A498-C12195EA35AF}"/>
              </a:ext>
            </a:extLst>
          </p:cNvPr>
          <p:cNvGrpSpPr/>
          <p:nvPr/>
        </p:nvGrpSpPr>
        <p:grpSpPr>
          <a:xfrm>
            <a:off x="162732" y="571855"/>
            <a:ext cx="11732217" cy="155126"/>
            <a:chOff x="304800" y="675809"/>
            <a:chExt cx="8526994" cy="108000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36E17BB6-FB5C-434C-83E0-096BCC8F55B5}"/>
                </a:ext>
              </a:extLst>
            </p:cNvPr>
            <p:cNvSpPr/>
            <p:nvPr/>
          </p:nvSpPr>
          <p:spPr>
            <a:xfrm>
              <a:off x="8723794" y="675809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FD767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66700">
                <a:srgbClr val="FFFAAA"/>
              </a:glow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90AC6603-791A-4A44-B8DA-B4476DAA9219}"/>
                </a:ext>
              </a:extLst>
            </p:cNvPr>
            <p:cNvCxnSpPr/>
            <p:nvPr/>
          </p:nvCxnSpPr>
          <p:spPr>
            <a:xfrm>
              <a:off x="304800" y="736729"/>
              <a:ext cx="8482012" cy="0"/>
            </a:xfrm>
            <a:prstGeom prst="line">
              <a:avLst/>
            </a:prstGeom>
            <a:ln>
              <a:solidFill>
                <a:srgbClr val="FFE47B">
                  <a:alpha val="42000"/>
                </a:srgbClr>
              </a:solidFill>
              <a:headEnd type="none"/>
              <a:tailEnd type="none" w="lg" len="lg"/>
            </a:ln>
            <a:effectLst>
              <a:glow rad="88900">
                <a:srgbClr val="FFE47B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81EA4389-E731-A249-BEF1-B14F6A1E091F}"/>
              </a:ext>
            </a:extLst>
          </p:cNvPr>
          <p:cNvSpPr txBox="1"/>
          <p:nvPr/>
        </p:nvSpPr>
        <p:spPr>
          <a:xfrm>
            <a:off x="10645168" y="1372042"/>
            <a:ext cx="1546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Collaboration </a:t>
            </a:r>
            <a:r>
              <a:rPr lang="fr-FR" dirty="0" err="1"/>
              <a:t>with</a:t>
            </a:r>
            <a:r>
              <a:rPr lang="fr-FR" dirty="0"/>
              <a:t> F. </a:t>
            </a:r>
            <a:r>
              <a:rPr lang="fr-FR" dirty="0" err="1"/>
              <a:t>Pointurier</a:t>
            </a:r>
            <a:r>
              <a:rPr lang="fr-FR" dirty="0"/>
              <a:t>, CEA</a:t>
            </a:r>
          </a:p>
        </p:txBody>
      </p:sp>
    </p:spTree>
    <p:extLst>
      <p:ext uri="{BB962C8B-B14F-4D97-AF65-F5344CB8AC3E}">
        <p14:creationId xmlns:p14="http://schemas.microsoft.com/office/powerpoint/2010/main" val="23197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29" grpId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1164</TotalTime>
  <Words>1892</Words>
  <Application>Microsoft Macintosh PowerPoint</Application>
  <PresentationFormat>Grand écran</PresentationFormat>
  <Paragraphs>443</Paragraphs>
  <Slides>23</Slides>
  <Notes>14</Notes>
  <HiddenSlides>0</HiddenSlides>
  <MMClips>2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8" baseType="lpstr">
      <vt:lpstr>-webkit-standard</vt:lpstr>
      <vt:lpstr>Arial</vt:lpstr>
      <vt:lpstr>Arial Black</vt:lpstr>
      <vt:lpstr>Arial Narrow</vt:lpstr>
      <vt:lpstr>Arial Rounded MT Bold</vt:lpstr>
      <vt:lpstr>ArialMT</vt:lpstr>
      <vt:lpstr>Calibri</vt:lpstr>
      <vt:lpstr>Calibri Light</vt:lpstr>
      <vt:lpstr>Cambria Math</vt:lpstr>
      <vt:lpstr>Comic Sans MS</vt:lpstr>
      <vt:lpstr>Impact</vt:lpstr>
      <vt:lpstr>Times New Roman</vt:lpstr>
      <vt:lpstr>Wingdings</vt:lpstr>
      <vt:lpstr>Wingdings 3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Nesher Ramla  : archaic Homo</vt:lpstr>
      <vt:lpstr>Nesher Ramla</vt:lpstr>
      <vt:lpstr>Application to material purity assessment for rare events experiments</vt:lpstr>
      <vt:lpstr>Material purity assessment for rare events experiments :  µ-coaxial cable</vt:lpstr>
      <vt:lpstr>2D-FsLA-ICPMS mapping of µ-coaxial cable</vt:lpstr>
      <vt:lpstr>Présentation PowerPoint</vt:lpstr>
      <vt:lpstr>FsLA-ICPMS for FAST surface analysis of acrylic samples </vt:lpstr>
      <vt:lpstr>Acrylic :  Polished or not polished ? </vt:lpstr>
      <vt:lpstr>Depth profile (Z axis) of U/Th level</vt:lpstr>
      <vt:lpstr>Conclusion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 Pécheyran</dc:creator>
  <cp:lastModifiedBy>Corinne Augier</cp:lastModifiedBy>
  <cp:revision>16</cp:revision>
  <dcterms:created xsi:type="dcterms:W3CDTF">2021-11-28T14:14:54Z</dcterms:created>
  <dcterms:modified xsi:type="dcterms:W3CDTF">2021-11-29T12:38:40Z</dcterms:modified>
</cp:coreProperties>
</file>