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9" r:id="rId9"/>
    <p:sldId id="265" r:id="rId10"/>
    <p:sldId id="266" r:id="rId11"/>
    <p:sldId id="274" r:id="rId12"/>
    <p:sldId id="272" r:id="rId13"/>
    <p:sldId id="273" r:id="rId14"/>
    <p:sldId id="264" r:id="rId15"/>
    <p:sldId id="271" r:id="rId16"/>
    <p:sldId id="267" r:id="rId17"/>
    <p:sldId id="270" r:id="rId18"/>
    <p:sldId id="277" r:id="rId19"/>
    <p:sldId id="275" r:id="rId20"/>
    <p:sldId id="276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6C"/>
    <a:srgbClr val="989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09" autoAdjust="0"/>
  </p:normalViewPr>
  <p:slideViewPr>
    <p:cSldViewPr snapToGrid="0" snapToObjects="1">
      <p:cViewPr varScale="1">
        <p:scale>
          <a:sx n="54" d="100"/>
          <a:sy n="54" d="100"/>
        </p:scale>
        <p:origin x="802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02E6C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rgbClr val="002E6C"/>
                </a:solidFill>
              </a:rPr>
              <a:t>60 proton beams</a:t>
            </a:r>
            <a:endParaRPr lang="en-US" dirty="0">
              <a:solidFill>
                <a:srgbClr val="002E6C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Proton beams (60)</c:v>
                </c:pt>
              </c:strCache>
            </c:strRef>
          </c:tx>
          <c:dPt>
            <c:idx val="0"/>
            <c:bubble3D val="0"/>
            <c:spPr>
              <a:solidFill>
                <a:srgbClr val="33993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8.2089286043456805E-2"/>
                  <c:y val="-0.21702525724976626"/>
                </c:manualLayout>
              </c:layout>
              <c:spPr>
                <a:solidFill>
                  <a:srgbClr val="FFFFFF"/>
                </a:solidFill>
                <a:ln w="9525" cap="flat" cmpd="sng" algn="ctr">
                  <a:solidFill>
                    <a:srgbClr val="002E6C">
                      <a:lumMod val="25000"/>
                      <a:lumOff val="75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7293"/>
                        <a:gd name="adj2" fmla="val 91658"/>
                      </a:avLst>
                    </a:prstGeom>
                  </c15:spPr>
                </c:ext>
              </c:extLst>
            </c:dLbl>
            <c:dLbl>
              <c:idx val="1"/>
              <c:layout>
                <c:manualLayout>
                  <c:x val="0.16417857208691361"/>
                  <c:y val="0.2918615528531337"/>
                </c:manualLayout>
              </c:layout>
              <c:spPr>
                <a:solidFill>
                  <a:srgbClr val="FFFFFF"/>
                </a:solidFill>
                <a:ln w="9525" cap="flat" cmpd="sng" algn="ctr">
                  <a:solidFill>
                    <a:srgbClr val="002E6C">
                      <a:lumMod val="25000"/>
                      <a:lumOff val="75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44578"/>
                        <a:gd name="adj2" fmla="val -90846"/>
                      </a:avLst>
                    </a:prstGeom>
                  </c15:spPr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2E6C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Pass</c:v>
                </c:pt>
                <c:pt idx="1">
                  <c:v>Fail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97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FB8C2-1E86-44E9-8822-588AEE0F5A14}" type="datetimeFigureOut">
              <a:rPr lang="it-IT" smtClean="0"/>
              <a:t>24/11/2021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19CB8-96D8-4888-A24E-6BB8518B99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1182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">
    <p:bg>
      <p:bgPr>
        <a:solidFill>
          <a:srgbClr val="002E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2BD73724-7B23-FE4A-B979-EF5C240A5F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000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F12D18-9B2E-4787-B877-B6F02102B771}" type="datetime1">
              <a:rPr lang="it-IT" smtClean="0"/>
              <a:t>24/11/2021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BD5510DA-8359-0C44-8B24-01B1521D6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C873ACBD-0AA8-5843-8D3E-1EEA098F82E0}"/>
              </a:ext>
            </a:extLst>
          </p:cNvPr>
          <p:cNvSpPr/>
          <p:nvPr userDrawn="1"/>
        </p:nvSpPr>
        <p:spPr>
          <a:xfrm>
            <a:off x="0" y="0"/>
            <a:ext cx="559558" cy="6858000"/>
          </a:xfrm>
          <a:prstGeom prst="rect">
            <a:avLst/>
          </a:prstGeom>
          <a:solidFill>
            <a:srgbClr val="9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8" descr="Immagine che contiene tavolo&#10;&#10;Descrizione generata automaticamente">
            <a:extLst>
              <a:ext uri="{FF2B5EF4-FFF2-40B4-BE49-F238E27FC236}">
                <a16:creationId xmlns:a16="http://schemas.microsoft.com/office/drawing/2014/main" xmlns="" id="{AC8A7DF9-3E4E-7C4E-8F90-F54F58A40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1163" y="0"/>
            <a:ext cx="1470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18315"/>
      </p:ext>
    </p:extLst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2BD73724-7B23-FE4A-B979-EF5C240A5F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4896" cy="365125"/>
          </a:xfrm>
          <a:prstGeom prst="rect">
            <a:avLst/>
          </a:prstGeom>
        </p:spPr>
        <p:txBody>
          <a:bodyPr/>
          <a:lstStyle/>
          <a:p>
            <a:fld id="{8E9EAA0F-B83F-41BC-92D9-AC3D649C3CBC}" type="datetime1">
              <a:rPr lang="it-IT" smtClean="0"/>
              <a:t>24/11/2021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BD5510DA-8359-0C44-8B24-01B1521D6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rgbClr val="002E6C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14060E7-C33E-F24C-9F55-BBE16252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6938" y="6356349"/>
            <a:ext cx="101917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E6C"/>
                </a:solidFill>
              </a:defRPr>
            </a:lvl1pPr>
          </a:lstStyle>
          <a:p>
            <a:r>
              <a:rPr lang="it-IT" dirty="0" smtClean="0"/>
              <a:t>Pag. </a:t>
            </a:r>
            <a:fld id="{D2B91252-54D1-FE45-A607-C2B73D764620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C873ACBD-0AA8-5843-8D3E-1EEA098F82E0}"/>
              </a:ext>
            </a:extLst>
          </p:cNvPr>
          <p:cNvSpPr/>
          <p:nvPr userDrawn="1"/>
        </p:nvSpPr>
        <p:spPr>
          <a:xfrm>
            <a:off x="0" y="0"/>
            <a:ext cx="559558" cy="6858000"/>
          </a:xfrm>
          <a:prstGeom prst="rect">
            <a:avLst/>
          </a:prstGeom>
          <a:solidFill>
            <a:srgbClr val="989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8" name="Immagine 7" descr="Immagine che contiene disegnando, tavolo&#10;&#10;Descrizione generata automaticamente">
            <a:extLst>
              <a:ext uri="{FF2B5EF4-FFF2-40B4-BE49-F238E27FC236}">
                <a16:creationId xmlns:a16="http://schemas.microsoft.com/office/drawing/2014/main" xmlns="" id="{C6D31A4D-F816-124A-BCBA-873C862172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1163" y="0"/>
            <a:ext cx="1470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26991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36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1F4CCF42-CA41-EE41-90F9-E5A54A8CF3C1}"/>
              </a:ext>
            </a:extLst>
          </p:cNvPr>
          <p:cNvSpPr txBox="1"/>
          <p:nvPr/>
        </p:nvSpPr>
        <p:spPr>
          <a:xfrm>
            <a:off x="1139876" y="749028"/>
            <a:ext cx="83790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000" b="1" dirty="0">
                <a:solidFill>
                  <a:srgbClr val="002E6C"/>
                </a:solidFill>
              </a:rPr>
              <a:t>LOREM IPSUM DOLOR </a:t>
            </a:r>
          </a:p>
          <a:p>
            <a:r>
              <a:rPr lang="it-IT" sz="5000" b="1" dirty="0">
                <a:solidFill>
                  <a:srgbClr val="002E6C"/>
                </a:solidFill>
              </a:rPr>
              <a:t>SIT AMET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3FE038F-E035-5748-A2AD-307237EA4807}"/>
              </a:ext>
            </a:extLst>
          </p:cNvPr>
          <p:cNvSpPr txBox="1"/>
          <p:nvPr/>
        </p:nvSpPr>
        <p:spPr>
          <a:xfrm>
            <a:off x="728472" y="822180"/>
            <a:ext cx="9707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</a:rPr>
              <a:t>Medical physics activities at CNAO and treatment planning developments</a:t>
            </a:r>
            <a:endParaRPr lang="it-IT" sz="5000" b="1" dirty="0">
              <a:solidFill>
                <a:srgbClr val="FFFF00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9C24EB02-1E17-C243-B6FF-33CAB85111B4}"/>
              </a:ext>
            </a:extLst>
          </p:cNvPr>
          <p:cNvSpPr txBox="1"/>
          <p:nvPr/>
        </p:nvSpPr>
        <p:spPr>
          <a:xfrm>
            <a:off x="1139876" y="3968635"/>
            <a:ext cx="735676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bg1"/>
                </a:solidFill>
              </a:rPr>
              <a:t>M. Ciocca</a:t>
            </a:r>
          </a:p>
          <a:p>
            <a:r>
              <a:rPr lang="it-IT" sz="3600" dirty="0" smtClean="0">
                <a:solidFill>
                  <a:schemeClr val="bg1"/>
                </a:solidFill>
              </a:rPr>
              <a:t>Medical Physics Unit</a:t>
            </a:r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6FAC-574D-48B5-BC3E-48498C3E6E81}" type="datetime1">
              <a:rPr lang="it-IT" smtClean="0"/>
              <a:t>24/11/2021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801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49" y="116632"/>
            <a:ext cx="8614503" cy="147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322" y="1431728"/>
            <a:ext cx="2220830" cy="45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240" y="2204864"/>
            <a:ext cx="755736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26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6"/>
          <p:cNvSpPr txBox="1">
            <a:spLocks/>
          </p:cNvSpPr>
          <p:nvPr/>
        </p:nvSpPr>
        <p:spPr>
          <a:xfrm>
            <a:off x="4036344" y="868315"/>
            <a:ext cx="3143250" cy="6167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50">
              <a:solidFill>
                <a:srgbClr val="0070C0"/>
              </a:solidFill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1460080" y="755525"/>
            <a:ext cx="7876356" cy="444107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+mn-lt"/>
              </a:rPr>
              <a:t>Cardiac </a:t>
            </a:r>
            <a:r>
              <a:rPr lang="en-US" sz="2800" dirty="0" err="1" smtClean="0">
                <a:latin typeface="+mn-lt"/>
              </a:rPr>
              <a:t>radioablation</a:t>
            </a:r>
            <a:r>
              <a:rPr lang="en-US" sz="2800" dirty="0" smtClean="0">
                <a:latin typeface="+mn-lt"/>
              </a:rPr>
              <a:t> </a:t>
            </a:r>
            <a:endParaRPr lang="en-GB" sz="2800" dirty="0">
              <a:latin typeface="+mn-lt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8012808" y="627808"/>
            <a:ext cx="2088232" cy="69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Picture 7" descr="A picture containing indoor, sitting, photo, catDescription automatically generated">
            <a:extLst>
              <a:ext uri="{FF2B5EF4-FFF2-40B4-BE49-F238E27FC236}">
                <a16:creationId xmlns="" xmlns:a16="http://schemas.microsoft.com/office/drawing/2014/main" id="{069F9E79-22E2-4A5B-BDEE-C4A7D3308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556" y="1204188"/>
            <a:ext cx="3312368" cy="187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E0A79FD9-ED27-48DD-9DBB-B41405DEE9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07"/>
          <a:stretch/>
        </p:blipFill>
        <p:spPr bwMode="auto">
          <a:xfrm>
            <a:off x="5398258" y="753037"/>
            <a:ext cx="4900457" cy="1380912"/>
          </a:xfrm>
          <a:prstGeom prst="rect">
            <a:avLst/>
          </a:prstGeom>
          <a:solidFill>
            <a:schemeClr val="bg1"/>
          </a:solidFill>
          <a:ln w="63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7DC591CC-14BC-4637-877E-BBC0B7DAE824}"/>
              </a:ext>
            </a:extLst>
          </p:cNvPr>
          <p:cNvSpPr txBox="1"/>
          <p:nvPr/>
        </p:nvSpPr>
        <p:spPr>
          <a:xfrm>
            <a:off x="5924576" y="2357403"/>
            <a:ext cx="3411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dirty="0">
                <a:solidFill>
                  <a:srgbClr val="212121"/>
                </a:solidFill>
                <a:latin typeface="BlinkMacSystemFont"/>
              </a:rPr>
              <a:t>Eur J Heart Fail. 2021 Jan;23(1):195-196.</a:t>
            </a:r>
            <a:endParaRPr lang="it-IT" sz="900" dirty="0"/>
          </a:p>
        </p:txBody>
      </p:sp>
      <p:sp>
        <p:nvSpPr>
          <p:cNvPr id="8" name="Titolo 12">
            <a:extLst>
              <a:ext uri="{FF2B5EF4-FFF2-40B4-BE49-F238E27FC236}">
                <a16:creationId xmlns="" xmlns:a16="http://schemas.microsoft.com/office/drawing/2014/main" id="{52759805-10A0-41D9-AFA6-02BA80613FDE}"/>
              </a:ext>
            </a:extLst>
          </p:cNvPr>
          <p:cNvSpPr txBox="1">
            <a:spLocks/>
          </p:cNvSpPr>
          <p:nvPr/>
        </p:nvSpPr>
        <p:spPr>
          <a:xfrm>
            <a:off x="1554918" y="3060477"/>
            <a:ext cx="8640960" cy="553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2000" b="0" dirty="0" err="1" smtClean="0">
                <a:latin typeface="+mn-lt"/>
              </a:rPr>
              <a:t>Detection</a:t>
            </a:r>
            <a:r>
              <a:rPr lang="it-IT" sz="2000" b="0" dirty="0" smtClean="0">
                <a:latin typeface="+mn-lt"/>
              </a:rPr>
              <a:t> and </a:t>
            </a:r>
            <a:r>
              <a:rPr lang="it-IT" sz="2000" b="0" dirty="0" err="1" smtClean="0">
                <a:latin typeface="+mn-lt"/>
              </a:rPr>
              <a:t>syncronization</a:t>
            </a:r>
            <a:r>
              <a:rPr lang="it-IT" sz="2000" b="0" dirty="0" smtClean="0">
                <a:latin typeface="+mn-lt"/>
              </a:rPr>
              <a:t> of </a:t>
            </a:r>
            <a:r>
              <a:rPr lang="it-IT" sz="2000" b="0" dirty="0" err="1" smtClean="0">
                <a:latin typeface="+mn-lt"/>
              </a:rPr>
              <a:t>proton</a:t>
            </a:r>
            <a:r>
              <a:rPr lang="it-IT" sz="2000" b="0" dirty="0" smtClean="0">
                <a:latin typeface="+mn-lt"/>
              </a:rPr>
              <a:t> </a:t>
            </a:r>
            <a:r>
              <a:rPr lang="it-IT" sz="2000" b="0" dirty="0" err="1" smtClean="0">
                <a:latin typeface="+mn-lt"/>
              </a:rPr>
              <a:t>beam</a:t>
            </a:r>
            <a:r>
              <a:rPr lang="it-IT" sz="2000" b="0" dirty="0" smtClean="0">
                <a:latin typeface="+mn-lt"/>
              </a:rPr>
              <a:t> to ECG and </a:t>
            </a:r>
            <a:r>
              <a:rPr lang="it-IT" sz="2000" b="0" dirty="0" err="1" smtClean="0">
                <a:latin typeface="+mn-lt"/>
              </a:rPr>
              <a:t>respiratory</a:t>
            </a:r>
            <a:r>
              <a:rPr lang="it-IT" sz="2000" b="0" dirty="0" smtClean="0">
                <a:latin typeface="+mn-lt"/>
              </a:rPr>
              <a:t> gate </a:t>
            </a:r>
            <a:endParaRPr lang="it-IT" sz="2000" b="0" dirty="0">
              <a:latin typeface="+mn-lt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1B02BA3B-6D06-4CB6-B2DE-8E70BB7B9D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120" y="3655178"/>
            <a:ext cx="3336740" cy="2096258"/>
          </a:xfrm>
          <a:prstGeom prst="rect">
            <a:avLst/>
          </a:prstGeom>
        </p:spPr>
      </p:pic>
      <p:pic>
        <p:nvPicPr>
          <p:cNvPr id="10" name="Segnaposto contenuto 3">
            <a:extLst>
              <a:ext uri="{FF2B5EF4-FFF2-40B4-BE49-F238E27FC236}">
                <a16:creationId xmlns="" xmlns:a16="http://schemas.microsoft.com/office/drawing/2014/main" id="{BC82A2CF-72ED-4813-959B-A9A0F6C019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103" y="3909744"/>
            <a:ext cx="1613297" cy="108466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763" y="4233308"/>
            <a:ext cx="3635896" cy="204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2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496" y="640363"/>
            <a:ext cx="4726651" cy="5987635"/>
          </a:xfrm>
          <a:prstGeom prst="rect">
            <a:avLst/>
          </a:prstGeom>
        </p:spPr>
      </p:pic>
      <p:sp>
        <p:nvSpPr>
          <p:cNvPr id="4" name="Rectangle 8"/>
          <p:cNvSpPr/>
          <p:nvPr/>
        </p:nvSpPr>
        <p:spPr>
          <a:xfrm>
            <a:off x="658616" y="1065189"/>
            <a:ext cx="683400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General-purpose (multi-)ion therapy: the 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FRoG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 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project</a:t>
            </a:r>
          </a:p>
          <a:p>
            <a:endParaRPr lang="en-US" sz="2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Designed </a:t>
            </a:r>
            <a:r>
              <a:rPr lang="en-US" b="0" dirty="0">
                <a:solidFill>
                  <a:schemeClr val="tx1"/>
                </a:solidFill>
                <a:latin typeface="Calibri" panose="020F0502020204030204" pitchFamily="34" charset="0"/>
              </a:rPr>
              <a:t>and developed by A. Mairani &amp; </a:t>
            </a:r>
            <a:r>
              <a:rPr lang="en-US" b="0" dirty="0" err="1">
                <a:solidFill>
                  <a:schemeClr val="tx1"/>
                </a:solidFill>
                <a:latin typeface="Calibri" panose="020F0502020204030204" pitchFamily="34" charset="0"/>
              </a:rPr>
              <a:t>BioPT</a:t>
            </a:r>
            <a:r>
              <a:rPr lang="en-US" b="0" dirty="0">
                <a:solidFill>
                  <a:schemeClr val="tx1"/>
                </a:solidFill>
                <a:latin typeface="Calibri" panose="020F0502020204030204" pitchFamily="34" charset="0"/>
              </a:rPr>
              <a:t> group at Heidelberg (+ CNAO as tester and co-developer)​</a:t>
            </a:r>
            <a:endParaRPr lang="en-US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Calibri" panose="020F0502020204030204" pitchFamily="34" charset="0"/>
              </a:rPr>
              <a:t>Fast Recalculation on GPU using clinical DICOMs​</a:t>
            </a:r>
            <a:endParaRPr lang="en-US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(</a:t>
            </a:r>
            <a:r>
              <a:rPr lang="en-US" b="0" dirty="0" err="1">
                <a:solidFill>
                  <a:schemeClr val="tx1"/>
                </a:solidFill>
                <a:latin typeface="Calibri" panose="020F0502020204030204" pitchFamily="34" charset="0"/>
              </a:rPr>
              <a:t>RayStation</a:t>
            </a:r>
            <a:r>
              <a:rPr lang="en-US" b="0" dirty="0">
                <a:solidFill>
                  <a:schemeClr val="tx1"/>
                </a:solidFill>
                <a:latin typeface="Calibri" panose="020F0502020204030204" pitchFamily="34" charset="0"/>
              </a:rPr>
              <a:t>) TPS-friendly" physical, biological and LET maps outputs for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H, He</a:t>
            </a:r>
            <a:r>
              <a:rPr lang="en-US" b="0" dirty="0">
                <a:solidFill>
                  <a:schemeClr val="tx1"/>
                </a:solidFill>
                <a:latin typeface="Calibri" panose="020F0502020204030204" pitchFamily="34" charset="0"/>
              </a:rPr>
              <a:t>, C and O ions​</a:t>
            </a:r>
            <a:endParaRPr lang="en-US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Calibri" panose="020F0502020204030204" pitchFamily="34" charset="0"/>
              </a:rPr>
              <a:t>Coupled with many biological (RBE, OER) models (w/ ROI-dependent </a:t>
            </a:r>
            <a:r>
              <a:rPr lang="en-US" b="0" dirty="0">
                <a:solidFill>
                  <a:schemeClr val="tx1"/>
                </a:solidFill>
                <a:latin typeface="Symbol" panose="05050102010706020507" pitchFamily="18" charset="2"/>
              </a:rPr>
              <a:t>a</a:t>
            </a:r>
            <a:r>
              <a:rPr lang="en-US" b="0" dirty="0">
                <a:solidFill>
                  <a:schemeClr val="tx1"/>
                </a:solidFill>
                <a:latin typeface="Calibri" panose="020F0502020204030204" pitchFamily="34" charset="0"/>
              </a:rPr>
              <a:t>/</a:t>
            </a:r>
            <a:r>
              <a:rPr lang="en-US" b="0" dirty="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en-US" b="0" dirty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  <a:r>
              <a:rPr lang="en-US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​</a:t>
            </a:r>
            <a:endParaRPr lang="en-US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30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90632" y="46462"/>
            <a:ext cx="9787588" cy="12277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 err="1" smtClean="0"/>
              <a:t>Patient-specific</a:t>
            </a:r>
            <a:r>
              <a:rPr lang="it-IT" sz="3600" dirty="0" smtClean="0"/>
              <a:t> QA → in-</a:t>
            </a:r>
            <a:r>
              <a:rPr lang="it-IT" sz="3600" dirty="0" err="1" smtClean="0"/>
              <a:t>silico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49688" y="1287538"/>
            <a:ext cx="6166496" cy="41932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independent dose calculation engine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FRoG</a:t>
            </a:r>
            <a:r>
              <a:rPr lang="en-US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(HIT + CNAO)</a:t>
            </a:r>
            <a:endParaRPr lang="en-US" sz="2400" dirty="0" smtClean="0"/>
          </a:p>
          <a:p>
            <a:r>
              <a:rPr lang="en-US" sz="2400" dirty="0" err="1" smtClean="0">
                <a:sym typeface="Wingdings" panose="05000000000000000000" pitchFamily="2" charset="2"/>
              </a:rPr>
              <a:t>FRoG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dirty="0" smtClean="0"/>
              <a:t>can be used to recalculate treatment plans in water or on the patient CT, based on TPS input data or from </a:t>
            </a:r>
            <a:r>
              <a:rPr lang="en-US" sz="2400" dirty="0" smtClean="0">
                <a:solidFill>
                  <a:srgbClr val="FF0000"/>
                </a:solidFill>
              </a:rPr>
              <a:t>machine treatment log files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2727744"/>
              </p:ext>
            </p:extLst>
          </p:nvPr>
        </p:nvGraphicFramePr>
        <p:xfrm>
          <a:off x="6634040" y="2184083"/>
          <a:ext cx="5183957" cy="4193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596" y="3590832"/>
            <a:ext cx="2282609" cy="16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7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824" y="1830835"/>
            <a:ext cx="5904656" cy="495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216" y="44624"/>
            <a:ext cx="5472608" cy="194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77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921695" y="1338652"/>
            <a:ext cx="110473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Commissioning of Raystation v.10B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proton MC on GPU</a:t>
            </a:r>
            <a:endParaRPr lang="it-IT" sz="2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C-ion fragmentation spectra</a:t>
            </a:r>
            <a:endParaRPr lang="it-IT" sz="2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MKM clinical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4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Raystation</a:t>
            </a:r>
            <a:r>
              <a:rPr lang="it-IT" sz="2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it-IT" sz="2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agreement</a:t>
            </a:r>
            <a:r>
              <a:rPr lang="it-IT" sz="2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sz="24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signed</a:t>
            </a:r>
            <a:r>
              <a:rPr lang="it-IT" sz="2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4D carbon </a:t>
            </a:r>
            <a:r>
              <a:rPr lang="it-IT" sz="24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ions</a:t>
            </a:r>
            <a:r>
              <a:rPr lang="it-IT" sz="2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dose </a:t>
            </a:r>
            <a:r>
              <a:rPr lang="it-IT" sz="24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accumulation</a:t>
            </a:r>
            <a:r>
              <a:rPr lang="it-IT" sz="2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(G. Meschini </a:t>
            </a:r>
            <a:r>
              <a:rPr lang="it-IT" sz="24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PoliMi</a:t>
            </a:r>
            <a:r>
              <a:rPr lang="it-IT" sz="2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3D RBE and LET </a:t>
            </a:r>
            <a:r>
              <a:rPr lang="it-IT" sz="24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evaluation</a:t>
            </a:r>
            <a:r>
              <a:rPr lang="it-IT" sz="2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</a:t>
            </a:r>
            <a:r>
              <a:rPr lang="it-IT" sz="24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optimization</a:t>
            </a:r>
            <a:r>
              <a:rPr lang="it-IT" sz="2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it-IT" sz="24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protons</a:t>
            </a:r>
            <a:endParaRPr lang="it-IT" sz="24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C-</a:t>
            </a:r>
            <a:r>
              <a:rPr lang="it-IT" sz="24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ion</a:t>
            </a:r>
            <a:r>
              <a:rPr lang="it-IT" sz="2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LET </a:t>
            </a:r>
            <a:r>
              <a:rPr lang="it-IT" sz="24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evaluation</a:t>
            </a:r>
            <a:endParaRPr lang="it-IT" sz="24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Tri-</a:t>
            </a:r>
            <a:r>
              <a:rPr lang="it-IT" sz="24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chrome</a:t>
            </a:r>
            <a:r>
              <a:rPr lang="it-IT" sz="2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24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nuclear</a:t>
            </a:r>
            <a:r>
              <a:rPr lang="it-IT" sz="2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interaction</a:t>
            </a:r>
            <a:r>
              <a:rPr lang="it-IT" sz="2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model for C-</a:t>
            </a:r>
            <a:r>
              <a:rPr lang="it-IT" sz="24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ion</a:t>
            </a:r>
            <a:r>
              <a:rPr lang="it-IT" sz="2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945186" y="618573"/>
            <a:ext cx="81236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prstClr val="black"/>
                </a:solidFill>
                <a:latin typeface="Calibri" panose="020F0502020204030204"/>
              </a:rPr>
              <a:t>TPS </a:t>
            </a:r>
            <a:r>
              <a:rPr lang="en-US" sz="2800" b="0" dirty="0" smtClean="0">
                <a:solidFill>
                  <a:prstClr val="black"/>
                </a:solidFill>
                <a:latin typeface="Calibri" panose="020F0502020204030204"/>
              </a:rPr>
              <a:t>commissioning – continuous upgrade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436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9" t="19713" r="6206" b="38774"/>
          <a:stretch/>
        </p:blipFill>
        <p:spPr bwMode="auto">
          <a:xfrm>
            <a:off x="6528217" y="988909"/>
            <a:ext cx="5306217" cy="2054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2890" t="14977" r="11356" b="7621"/>
          <a:stretch/>
        </p:blipFill>
        <p:spPr>
          <a:xfrm>
            <a:off x="6534655" y="3905742"/>
            <a:ext cx="5299779" cy="240025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348552" y="2730614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0" dirty="0" smtClean="0">
                <a:solidFill>
                  <a:schemeClr val="tx1"/>
                </a:solidFill>
                <a:latin typeface="+mn-lt"/>
              </a:rPr>
              <a:t>4D </a:t>
            </a:r>
            <a:r>
              <a:rPr lang="it-IT" sz="2400" b="0" dirty="0" err="1" smtClean="0">
                <a:solidFill>
                  <a:schemeClr val="tx1"/>
                </a:solidFill>
                <a:latin typeface="+mn-lt"/>
              </a:rPr>
              <a:t>robust</a:t>
            </a:r>
            <a:r>
              <a:rPr lang="it-IT" sz="24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2400" b="0" dirty="0" err="1" smtClean="0">
                <a:solidFill>
                  <a:schemeClr val="tx1"/>
                </a:solidFill>
                <a:latin typeface="+mn-lt"/>
              </a:rPr>
              <a:t>optimization</a:t>
            </a:r>
            <a:r>
              <a:rPr lang="it-IT" sz="24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2400" b="0" dirty="0" err="1" smtClean="0">
                <a:solidFill>
                  <a:schemeClr val="tx1"/>
                </a:solidFill>
                <a:latin typeface="+mn-lt"/>
              </a:rPr>
              <a:t>strategies</a:t>
            </a:r>
            <a:r>
              <a:rPr lang="it-IT" sz="2400" b="0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it-IT" sz="2400" b="0" dirty="0" err="1" smtClean="0">
                <a:solidFill>
                  <a:schemeClr val="tx1"/>
                </a:solidFill>
                <a:latin typeface="+mn-lt"/>
              </a:rPr>
              <a:t>protons</a:t>
            </a:r>
            <a:r>
              <a:rPr lang="it-IT" sz="2400" b="0" dirty="0" smtClean="0">
                <a:solidFill>
                  <a:schemeClr val="tx1"/>
                </a:solidFill>
                <a:latin typeface="+mn-lt"/>
              </a:rPr>
              <a:t> and C-</a:t>
            </a:r>
            <a:r>
              <a:rPr lang="it-IT" sz="2400" b="0" dirty="0" err="1" smtClean="0">
                <a:solidFill>
                  <a:schemeClr val="tx1"/>
                </a:solidFill>
                <a:latin typeface="+mn-lt"/>
              </a:rPr>
              <a:t>ions</a:t>
            </a:r>
            <a:r>
              <a:rPr lang="it-IT" sz="2400" b="0" dirty="0" smtClean="0">
                <a:solidFill>
                  <a:schemeClr val="tx1"/>
                </a:solidFill>
                <a:latin typeface="+mn-lt"/>
              </a:rPr>
              <a:t>) and dose </a:t>
            </a:r>
            <a:r>
              <a:rPr lang="it-IT" sz="2400" b="0" dirty="0" err="1" smtClean="0">
                <a:solidFill>
                  <a:schemeClr val="tx1"/>
                </a:solidFill>
                <a:latin typeface="+mn-lt"/>
              </a:rPr>
              <a:t>calculation</a:t>
            </a:r>
            <a:r>
              <a:rPr lang="it-IT" sz="24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2400" b="0" dirty="0" err="1" smtClean="0">
                <a:solidFill>
                  <a:schemeClr val="tx1"/>
                </a:solidFill>
                <a:latin typeface="+mn-lt"/>
              </a:rPr>
              <a:t>accuracy</a:t>
            </a:r>
            <a:r>
              <a:rPr lang="it-IT" sz="2400" b="0" dirty="0" smtClean="0">
                <a:solidFill>
                  <a:schemeClr val="tx1"/>
                </a:solidFill>
                <a:latin typeface="+mn-lt"/>
              </a:rPr>
              <a:t> in the </a:t>
            </a:r>
            <a:r>
              <a:rPr lang="it-IT" sz="2400" dirty="0" err="1" smtClean="0">
                <a:solidFill>
                  <a:schemeClr val="tx1"/>
                </a:solidFill>
                <a:latin typeface="+mn-lt"/>
              </a:rPr>
              <a:t>lung</a:t>
            </a:r>
            <a:endParaRPr lang="it-IT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204536" y="905979"/>
            <a:ext cx="370313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3200" b="0" dirty="0">
                <a:solidFill>
                  <a:prstClr val="black"/>
                </a:solidFill>
                <a:latin typeface="Calibri" panose="020F0502020204030204"/>
              </a:rPr>
              <a:t>4D </a:t>
            </a:r>
            <a:r>
              <a:rPr lang="en-US" sz="3200" b="0" dirty="0" smtClean="0">
                <a:solidFill>
                  <a:prstClr val="black"/>
                </a:solidFill>
                <a:latin typeface="Calibri" panose="020F0502020204030204"/>
              </a:rPr>
              <a:t>treatments - Lung</a:t>
            </a:r>
            <a:endParaRPr lang="en-US" sz="3200" b="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0704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006" y="1409238"/>
            <a:ext cx="8928992" cy="219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120" y="3536567"/>
            <a:ext cx="8952878" cy="230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"/>
          <p:cNvSpPr txBox="1"/>
          <p:nvPr/>
        </p:nvSpPr>
        <p:spPr>
          <a:xfrm>
            <a:off x="1387006" y="814010"/>
            <a:ext cx="6449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0" dirty="0" smtClean="0">
                <a:solidFill>
                  <a:schemeClr val="tx1"/>
                </a:solidFill>
                <a:latin typeface="+mn-lt"/>
              </a:rPr>
              <a:t>Treatment adaptation HNC – 27fx 3 re-plan</a:t>
            </a:r>
            <a:endParaRPr lang="en-US" sz="28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518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Figure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059" y="1748419"/>
            <a:ext cx="7535564" cy="32308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1792824" y="1326483"/>
            <a:ext cx="832279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50" b="0" dirty="0">
                <a:solidFill>
                  <a:schemeClr val="tx1"/>
                </a:solidFill>
                <a:latin typeface="+mn-lt"/>
              </a:rPr>
              <a:t>LEM I</a:t>
            </a:r>
          </a:p>
        </p:txBody>
      </p:sp>
      <p:sp>
        <p:nvSpPr>
          <p:cNvPr id="6" name="CasellaDiTesto 2"/>
          <p:cNvSpPr txBox="1"/>
          <p:nvPr/>
        </p:nvSpPr>
        <p:spPr>
          <a:xfrm>
            <a:off x="1864832" y="5104252"/>
            <a:ext cx="845103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50" b="0" dirty="0">
                <a:solidFill>
                  <a:schemeClr val="tx1"/>
                </a:solidFill>
                <a:latin typeface="+mn-lt"/>
              </a:rPr>
              <a:t>MKM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016960" y="1326483"/>
            <a:ext cx="673582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50" b="0" dirty="0">
                <a:solidFill>
                  <a:schemeClr val="tx1"/>
                </a:solidFill>
                <a:latin typeface="+mn-lt"/>
              </a:rPr>
              <a:t>SEQ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098265" y="1326483"/>
            <a:ext cx="1122423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50" b="0" dirty="0">
                <a:solidFill>
                  <a:schemeClr val="tx1"/>
                </a:solidFill>
                <a:latin typeface="+mn-lt"/>
              </a:rPr>
              <a:t>SIB 54.4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7391446" y="1327738"/>
            <a:ext cx="1122423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50" b="0" dirty="0">
                <a:solidFill>
                  <a:schemeClr val="tx1"/>
                </a:solidFill>
                <a:latin typeface="+mn-lt"/>
              </a:rPr>
              <a:t>SIB 48.0</a:t>
            </a:r>
          </a:p>
        </p:txBody>
      </p:sp>
      <p:sp>
        <p:nvSpPr>
          <p:cNvPr id="12" name="Ovale 11"/>
          <p:cNvSpPr/>
          <p:nvPr/>
        </p:nvSpPr>
        <p:spPr>
          <a:xfrm>
            <a:off x="4809503" y="1295098"/>
            <a:ext cx="1656184" cy="6235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ctangle 9"/>
          <p:cNvSpPr/>
          <p:nvPr/>
        </p:nvSpPr>
        <p:spPr>
          <a:xfrm>
            <a:off x="1483946" y="703524"/>
            <a:ext cx="85177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800" b="0" dirty="0">
                <a:solidFill>
                  <a:prstClr val="black"/>
                </a:solidFill>
                <a:latin typeface="Calibri" panose="020F0502020204030204"/>
              </a:rPr>
              <a:t>SIB </a:t>
            </a:r>
            <a:r>
              <a:rPr lang="it-IT" sz="2800" b="0" dirty="0" smtClean="0">
                <a:solidFill>
                  <a:prstClr val="black"/>
                </a:solidFill>
                <a:latin typeface="Calibri" panose="020F0502020204030204"/>
              </a:rPr>
              <a:t>ACC - CTV LD</a:t>
            </a:r>
            <a:endParaRPr lang="it-IT" sz="2800" b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Rectangle 11"/>
          <p:cNvSpPr/>
          <p:nvPr/>
        </p:nvSpPr>
        <p:spPr>
          <a:xfrm>
            <a:off x="5537240" y="5054350"/>
            <a:ext cx="5080718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900" b="0" dirty="0">
                <a:solidFill>
                  <a:schemeClr val="tx1"/>
                </a:solidFill>
                <a:latin typeface="+mn-lt"/>
              </a:rPr>
              <a:t>In silico feasibility study of carbon ion radiotherapy with simultaneous integrated boost (CIRT-SIB) for head and neck adenoid cystic carcinoma</a:t>
            </a:r>
          </a:p>
          <a:p>
            <a:r>
              <a:rPr lang="en-US" sz="600" b="0" i="1" dirty="0" err="1">
                <a:solidFill>
                  <a:schemeClr val="tx1"/>
                </a:solidFill>
                <a:latin typeface="+mn-lt"/>
              </a:rPr>
              <a:t>Edoardo</a:t>
            </a:r>
            <a:r>
              <a:rPr lang="en-US" sz="600" b="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600" b="0" i="1" dirty="0" err="1">
                <a:solidFill>
                  <a:schemeClr val="tx1"/>
                </a:solidFill>
                <a:latin typeface="+mn-lt"/>
              </a:rPr>
              <a:t>Mastella</a:t>
            </a:r>
            <a:r>
              <a:rPr lang="en-US" sz="600" b="0" i="1" dirty="0">
                <a:solidFill>
                  <a:schemeClr val="tx1"/>
                </a:solidFill>
                <a:latin typeface="+mn-lt"/>
              </a:rPr>
              <a:t> 1,*, Silvia Molinelli1, Giuseppe Magro1, Stefania Russo1, Maria Bonora1, Sara Ronchi1, Rossana Ingargiola1, Alexandra D. Jensen2,3, Mario Ciocca1, Barbara Vischioni1, Ester Orlandi1</a:t>
            </a:r>
          </a:p>
        </p:txBody>
      </p:sp>
      <p:sp>
        <p:nvSpPr>
          <p:cNvPr id="15" name="TextBox 12"/>
          <p:cNvSpPr txBox="1"/>
          <p:nvPr/>
        </p:nvSpPr>
        <p:spPr>
          <a:xfrm>
            <a:off x="5659476" y="5750357"/>
            <a:ext cx="14879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</a:rPr>
              <a:t>Frontiers in Oncology 2021</a:t>
            </a:r>
            <a:endParaRPr 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45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1217235" y="915565"/>
            <a:ext cx="7777320" cy="2198771"/>
            <a:chOff x="3554090" y="627535"/>
            <a:chExt cx="5157969" cy="139757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58" t="56635" r="50000"/>
            <a:stretch/>
          </p:blipFill>
          <p:spPr bwMode="auto">
            <a:xfrm>
              <a:off x="6148341" y="627535"/>
              <a:ext cx="2563718" cy="1397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13" t="12738" b="5644"/>
            <a:stretch/>
          </p:blipFill>
          <p:spPr bwMode="auto">
            <a:xfrm>
              <a:off x="3554090" y="627535"/>
              <a:ext cx="2594252" cy="1397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3"/>
            <p:cNvSpPr txBox="1"/>
            <p:nvPr/>
          </p:nvSpPr>
          <p:spPr>
            <a:xfrm>
              <a:off x="3576594" y="627535"/>
              <a:ext cx="1142227" cy="245836"/>
            </a:xfrm>
            <a:prstGeom prst="rect">
              <a:avLst/>
            </a:prstGeom>
            <a:solidFill>
              <a:sysClr val="windowText" lastClr="000000"/>
            </a:solidFill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0" kern="0" dirty="0">
                  <a:solidFill>
                    <a:sysClr val="window" lastClr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68.8 Gy (RBE)</a:t>
              </a:r>
              <a:r>
                <a:rPr lang="it-IT" b="0" kern="0" baseline="-25000" dirty="0">
                  <a:solidFill>
                    <a:sysClr val="window" lastClr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LEM</a:t>
              </a:r>
              <a:endParaRPr lang="en-US" b="0" kern="0" baseline="-25000" dirty="0">
                <a:solidFill>
                  <a:sysClr val="window" lastClr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9"/>
            <p:cNvSpPr txBox="1"/>
            <p:nvPr/>
          </p:nvSpPr>
          <p:spPr>
            <a:xfrm>
              <a:off x="6136070" y="627535"/>
              <a:ext cx="896018" cy="245836"/>
            </a:xfrm>
            <a:prstGeom prst="rect">
              <a:avLst/>
            </a:prstGeom>
            <a:solidFill>
              <a:sysClr val="windowText" lastClr="000000"/>
            </a:solidFill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b="0" kern="0" dirty="0">
                  <a:solidFill>
                    <a:sysClr val="window" lastClr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Gy (RBE)</a:t>
              </a:r>
              <a:r>
                <a:rPr lang="it-IT" b="0" kern="0" baseline="-25000" dirty="0">
                  <a:solidFill>
                    <a:sysClr val="window" lastClr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MKM</a:t>
              </a:r>
              <a:endParaRPr lang="en-US" b="0" kern="0" baseline="-25000" dirty="0">
                <a:solidFill>
                  <a:sysClr val="window" lastClr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" name="TextBox 23"/>
          <p:cNvSpPr txBox="1"/>
          <p:nvPr/>
        </p:nvSpPr>
        <p:spPr>
          <a:xfrm>
            <a:off x="1107902" y="166878"/>
            <a:ext cx="8697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32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Pattern </a:t>
            </a:r>
            <a:r>
              <a:rPr lang="it-IT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it-IT" sz="32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failure</a:t>
            </a:r>
            <a:r>
              <a:rPr lang="it-IT" sz="32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it-IT" sz="32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OARs</a:t>
            </a:r>
            <a:r>
              <a:rPr lang="it-IT" sz="32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sparing</a:t>
            </a:r>
            <a:endParaRPr lang="en-US" sz="3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26" y="3260427"/>
            <a:ext cx="6441585" cy="292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343" y="2191186"/>
            <a:ext cx="4542758" cy="449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7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55458" y="6313611"/>
            <a:ext cx="37862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dirty="0" err="1" smtClean="0">
                <a:solidFill>
                  <a:schemeClr val="tx1"/>
                </a:solidFill>
              </a:rPr>
              <a:t>Peakfinder</a:t>
            </a:r>
            <a:r>
              <a:rPr lang="it-IT" sz="2400" dirty="0" smtClean="0">
                <a:solidFill>
                  <a:schemeClr val="tx1"/>
                </a:solidFill>
              </a:rPr>
              <a:t> water </a:t>
            </a:r>
            <a:r>
              <a:rPr lang="it-IT" sz="2400" dirty="0" err="1" smtClean="0">
                <a:solidFill>
                  <a:schemeClr val="tx1"/>
                </a:solidFill>
              </a:rPr>
              <a:t>column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8" name="CasellaDiTesto 12"/>
          <p:cNvSpPr txBox="1">
            <a:spLocks noChangeArrowheads="1"/>
          </p:cNvSpPr>
          <p:nvPr/>
        </p:nvSpPr>
        <p:spPr bwMode="auto">
          <a:xfrm>
            <a:off x="1280091" y="44624"/>
            <a:ext cx="8931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buFont typeface="Times New Roman" pitchFamily="18" charset="0"/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Beam commissioning and QA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CasellaDiTesto 12"/>
          <p:cNvSpPr txBox="1">
            <a:spLocks noChangeArrowheads="1"/>
          </p:cNvSpPr>
          <p:nvPr/>
        </p:nvSpPr>
        <p:spPr bwMode="auto">
          <a:xfrm>
            <a:off x="1245166" y="1844824"/>
            <a:ext cx="90011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algn="ctr"/>
            <a:r>
              <a:rPr lang="it-IT" sz="3600" dirty="0" err="1">
                <a:solidFill>
                  <a:srgbClr val="FF0000"/>
                </a:solidFill>
              </a:rPr>
              <a:t>Experimental</a:t>
            </a:r>
            <a:r>
              <a:rPr lang="it-IT" sz="3600" dirty="0">
                <a:solidFill>
                  <a:srgbClr val="FF0000"/>
                </a:solidFill>
              </a:rPr>
              <a:t> data</a:t>
            </a:r>
          </a:p>
          <a:p>
            <a:pPr marL="742950" indent="-742950" algn="ctr"/>
            <a:r>
              <a:rPr lang="it-IT" sz="2400" dirty="0" err="1" smtClean="0">
                <a:solidFill>
                  <a:schemeClr val="tx1"/>
                </a:solidFill>
              </a:rPr>
              <a:t>Lat-integrated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</a:rPr>
              <a:t>Depth</a:t>
            </a:r>
            <a:r>
              <a:rPr lang="it-IT" sz="2400" dirty="0" smtClean="0">
                <a:solidFill>
                  <a:schemeClr val="tx1"/>
                </a:solidFill>
              </a:rPr>
              <a:t> </a:t>
            </a:r>
            <a:r>
              <a:rPr lang="it-IT" sz="2400" dirty="0">
                <a:solidFill>
                  <a:schemeClr val="tx1"/>
                </a:solidFill>
              </a:rPr>
              <a:t>Dose </a:t>
            </a:r>
            <a:r>
              <a:rPr lang="it-IT" sz="2400" dirty="0" err="1">
                <a:solidFill>
                  <a:schemeClr val="tx1"/>
                </a:solidFill>
              </a:rPr>
              <a:t>Distributions</a:t>
            </a:r>
            <a:r>
              <a:rPr lang="it-IT" sz="2400" dirty="0">
                <a:solidFill>
                  <a:schemeClr val="tx1"/>
                </a:solidFill>
              </a:rPr>
              <a:t> (</a:t>
            </a:r>
            <a:r>
              <a:rPr lang="it-IT" sz="2400" dirty="0" err="1">
                <a:solidFill>
                  <a:schemeClr val="tx1"/>
                </a:solidFill>
              </a:rPr>
              <a:t>mono-en</a:t>
            </a:r>
            <a:r>
              <a:rPr lang="it-IT" sz="2400" dirty="0">
                <a:solidFill>
                  <a:schemeClr val="tx1"/>
                </a:solidFill>
              </a:rPr>
              <a:t>. </a:t>
            </a:r>
            <a:r>
              <a:rPr lang="it-IT" sz="2400" dirty="0" err="1">
                <a:solidFill>
                  <a:schemeClr val="tx1"/>
                </a:solidFill>
              </a:rPr>
              <a:t>pencil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beams</a:t>
            </a:r>
            <a:r>
              <a:rPr lang="it-IT" sz="2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" name="CasellaDiTesto 3"/>
          <p:cNvSpPr txBox="1">
            <a:spLocks noChangeArrowheads="1"/>
          </p:cNvSpPr>
          <p:nvPr/>
        </p:nvSpPr>
        <p:spPr bwMode="auto">
          <a:xfrm>
            <a:off x="1281232" y="779220"/>
            <a:ext cx="89644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Physics basic </a:t>
            </a:r>
            <a:r>
              <a:rPr lang="en-US" sz="2400" dirty="0" smtClean="0">
                <a:solidFill>
                  <a:schemeClr val="tx1"/>
                </a:solidFill>
              </a:rPr>
              <a:t>beam data </a:t>
            </a:r>
            <a:r>
              <a:rPr lang="en-US" sz="2400" dirty="0">
                <a:solidFill>
                  <a:schemeClr val="tx1"/>
                </a:solidFill>
              </a:rPr>
              <a:t>acquired: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experimentally</a:t>
            </a:r>
            <a:endParaRPr lang="en-US" sz="2400" dirty="0">
              <a:solidFill>
                <a:srgbClr val="0070C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 Monte </a:t>
            </a:r>
            <a:r>
              <a:rPr lang="en-US" sz="2400" dirty="0">
                <a:solidFill>
                  <a:srgbClr val="0070C0"/>
                </a:solidFill>
              </a:rPr>
              <a:t>Carlo </a:t>
            </a:r>
            <a:r>
              <a:rPr lang="en-US" sz="2400" dirty="0" smtClean="0">
                <a:solidFill>
                  <a:srgbClr val="0070C0"/>
                </a:solidFill>
              </a:rPr>
              <a:t>simulation (FLUKA code)</a:t>
            </a:r>
          </a:p>
        </p:txBody>
      </p:sp>
      <p:pic>
        <p:nvPicPr>
          <p:cNvPr id="11" name="Immagine 3" descr="Immagine 071.jpg"/>
          <p:cNvPicPr>
            <a:picLocks noChangeAspect="1"/>
          </p:cNvPicPr>
          <p:nvPr/>
        </p:nvPicPr>
        <p:blipFill>
          <a:blip r:embed="rId2" cstate="print">
            <a:lum bright="20000" contrast="20000"/>
          </a:blip>
          <a:srcRect t="6453"/>
          <a:stretch>
            <a:fillRect/>
          </a:stretch>
        </p:blipFill>
        <p:spPr bwMode="auto">
          <a:xfrm>
            <a:off x="1209224" y="3278790"/>
            <a:ext cx="4320480" cy="303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magine 3" descr="12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687" y="3099857"/>
            <a:ext cx="4680520" cy="35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6"/>
          <p:cNvSpPr txBox="1">
            <a:spLocks noChangeArrowheads="1"/>
          </p:cNvSpPr>
          <p:nvPr/>
        </p:nvSpPr>
        <p:spPr bwMode="auto">
          <a:xfrm>
            <a:off x="6681832" y="4345940"/>
            <a:ext cx="20162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800" dirty="0"/>
              <a:t>121 </a:t>
            </a:r>
            <a:r>
              <a:rPr lang="it-IT" sz="2800" dirty="0" err="1" smtClean="0"/>
              <a:t>MeV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98059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600328" y="534780"/>
            <a:ext cx="8848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Sacral</a:t>
            </a:r>
            <a:r>
              <a:rPr lang="it-IT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it-IT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skull</a:t>
            </a:r>
            <a:r>
              <a:rPr lang="it-IT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-base </a:t>
            </a:r>
            <a:r>
              <a:rPr lang="it-IT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Chordoma</a:t>
            </a:r>
            <a:r>
              <a:rPr lang="it-IT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it-IT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dose </a:t>
            </a:r>
            <a:r>
              <a:rPr lang="it-IT" sz="28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averaged</a:t>
            </a:r>
            <a:r>
              <a:rPr lang="it-IT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LET - </a:t>
            </a:r>
            <a:r>
              <a:rPr lang="it-IT" sz="28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FROG</a:t>
            </a:r>
            <a:endParaRPr lang="it-IT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16" y="1011673"/>
            <a:ext cx="5748231" cy="3524822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" r="5754"/>
          <a:stretch/>
        </p:blipFill>
        <p:spPr>
          <a:xfrm>
            <a:off x="7000927" y="1492550"/>
            <a:ext cx="3024337" cy="25630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8320" y="4563750"/>
            <a:ext cx="3269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tx1"/>
                </a:solidFill>
                <a:latin typeface="+mn-lt"/>
              </a:rPr>
              <a:t>Molinelli et al. 2021 - Radiotherapy and Oncology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981247" y="4463213"/>
            <a:ext cx="3347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chemeClr val="tx1"/>
                </a:solidFill>
              </a:rPr>
              <a:t>Voxel based dose-averaged LET analysis in the target volume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</a:endParaRPr>
          </a:p>
          <a:p>
            <a:r>
              <a:rPr lang="en-US" b="0" dirty="0">
                <a:solidFill>
                  <a:schemeClr val="tx1"/>
                </a:solidFill>
              </a:rPr>
              <a:t>LET distribution and toxicity - bone fracture and severe sciatic injuries</a:t>
            </a:r>
          </a:p>
        </p:txBody>
      </p:sp>
      <p:sp>
        <p:nvSpPr>
          <p:cNvPr id="11" name="Freccia a destra 10"/>
          <p:cNvSpPr/>
          <p:nvPr/>
        </p:nvSpPr>
        <p:spPr>
          <a:xfrm>
            <a:off x="6352856" y="4804918"/>
            <a:ext cx="43204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711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3" descr="Figure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98958"/>
            <a:ext cx="7000924" cy="40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400.bmp"/>
          <p:cNvPicPr>
            <a:picLocks noChangeAspect="1"/>
          </p:cNvPicPr>
          <p:nvPr/>
        </p:nvPicPr>
        <p:blipFill>
          <a:blip r:embed="rId3" cstate="print"/>
          <a:srcRect l="42913" t="8421" b="4641"/>
          <a:stretch>
            <a:fillRect/>
          </a:stretch>
        </p:blipFill>
        <p:spPr>
          <a:xfrm>
            <a:off x="7142976" y="2587316"/>
            <a:ext cx="4085273" cy="3888432"/>
          </a:xfrm>
          <a:prstGeom prst="rect">
            <a:avLst/>
          </a:prstGeom>
        </p:spPr>
      </p:pic>
      <p:sp>
        <p:nvSpPr>
          <p:cNvPr id="11" name="CasellaDiTesto 5"/>
          <p:cNvSpPr txBox="1">
            <a:spLocks noChangeArrowheads="1"/>
          </p:cNvSpPr>
          <p:nvPr/>
        </p:nvSpPr>
        <p:spPr bwMode="auto">
          <a:xfrm>
            <a:off x="7671133" y="3704451"/>
            <a:ext cx="25922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3200" dirty="0" smtClean="0"/>
              <a:t>400 </a:t>
            </a:r>
            <a:r>
              <a:rPr lang="it-IT" sz="3200" dirty="0" err="1" smtClean="0"/>
              <a:t>MeV</a:t>
            </a:r>
            <a:r>
              <a:rPr lang="it-IT" sz="3200" dirty="0" smtClean="0"/>
              <a:t>/u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95285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pot1.bmp"/>
          <p:cNvPicPr>
            <a:picLocks noChangeAspect="1"/>
          </p:cNvPicPr>
          <p:nvPr/>
        </p:nvPicPr>
        <p:blipFill>
          <a:blip r:embed="rId2" cstate="print"/>
          <a:srcRect l="18500" t="13461" r="31888" b="5901"/>
          <a:stretch>
            <a:fillRect/>
          </a:stretch>
        </p:blipFill>
        <p:spPr>
          <a:xfrm>
            <a:off x="1012040" y="1268760"/>
            <a:ext cx="3331495" cy="3384376"/>
          </a:xfrm>
          <a:prstGeom prst="rect">
            <a:avLst/>
          </a:prstGeom>
        </p:spPr>
      </p:pic>
      <p:pic>
        <p:nvPicPr>
          <p:cNvPr id="3" name="Immagine 2" descr="spo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4022" y="3356992"/>
            <a:ext cx="5415002" cy="3384376"/>
          </a:xfrm>
          <a:prstGeom prst="rect">
            <a:avLst/>
          </a:prstGeom>
        </p:spPr>
      </p:pic>
      <p:sp>
        <p:nvSpPr>
          <p:cNvPr id="4" name="CasellaDiTesto 12"/>
          <p:cNvSpPr txBox="1">
            <a:spLocks noChangeArrowheads="1"/>
          </p:cNvSpPr>
          <p:nvPr/>
        </p:nvSpPr>
        <p:spPr bwMode="auto">
          <a:xfrm>
            <a:off x="940478" y="344850"/>
            <a:ext cx="89281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buFont typeface="Times New Roman" pitchFamily="18" charset="0"/>
              <a:buNone/>
            </a:pPr>
            <a:r>
              <a:rPr lang="it-IT" sz="4000" dirty="0" err="1" smtClean="0">
                <a:solidFill>
                  <a:schemeClr val="tx1"/>
                </a:solidFill>
              </a:rPr>
              <a:t>Transversal</a:t>
            </a:r>
            <a:r>
              <a:rPr lang="it-IT" sz="4000" dirty="0" smtClean="0">
                <a:solidFill>
                  <a:schemeClr val="tx1"/>
                </a:solidFill>
              </a:rPr>
              <a:t> dose </a:t>
            </a:r>
            <a:r>
              <a:rPr lang="it-IT" sz="4000" dirty="0" err="1" smtClean="0">
                <a:solidFill>
                  <a:schemeClr val="tx1"/>
                </a:solidFill>
              </a:rPr>
              <a:t>profiles</a:t>
            </a:r>
            <a:r>
              <a:rPr lang="it-IT" sz="4000" dirty="0" smtClean="0">
                <a:solidFill>
                  <a:schemeClr val="tx1"/>
                </a:solidFill>
              </a:rPr>
              <a:t> in air </a:t>
            </a:r>
            <a:endParaRPr lang="it-IT" sz="4000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" t="11141" r="58607" b="20458"/>
          <a:stretch/>
        </p:blipFill>
        <p:spPr bwMode="auto">
          <a:xfrm>
            <a:off x="1421109" y="4365104"/>
            <a:ext cx="2471251" cy="232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07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WHM_ISO-prot extend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952" y="13648"/>
            <a:ext cx="5472483" cy="368734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825480" y="965775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/>
              <a:t>Protons</a:t>
            </a:r>
            <a:endParaRPr lang="it-IT" sz="2800" dirty="0"/>
          </a:p>
        </p:txBody>
      </p:sp>
      <p:pic>
        <p:nvPicPr>
          <p:cNvPr id="4" name="Picture 2" descr="E:\FWHM_is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651" y="2791789"/>
            <a:ext cx="6210468" cy="370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7191433" y="3409806"/>
            <a:ext cx="2227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Carbon </a:t>
            </a:r>
            <a:r>
              <a:rPr lang="it-IT" sz="3200" dirty="0" err="1" smtClean="0"/>
              <a:t>ions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55560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24" y="800397"/>
            <a:ext cx="4799935" cy="270061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6" t="14562" r="13200" b="9931"/>
          <a:stretch/>
        </p:blipFill>
        <p:spPr>
          <a:xfrm>
            <a:off x="4009202" y="3356992"/>
            <a:ext cx="5880368" cy="3309658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5" t="23694" r="38428" b="35074"/>
          <a:stretch/>
        </p:blipFill>
        <p:spPr bwMode="auto">
          <a:xfrm>
            <a:off x="5009656" y="116632"/>
            <a:ext cx="4914230" cy="218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8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55" y="676191"/>
            <a:ext cx="6322094" cy="25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949" y="335551"/>
            <a:ext cx="4874001" cy="368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73" y="3700464"/>
            <a:ext cx="5616835" cy="263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89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/>
          </p:cNvSpPr>
          <p:nvPr/>
        </p:nvSpPr>
        <p:spPr>
          <a:xfrm>
            <a:off x="1697238" y="1442182"/>
            <a:ext cx="6630988" cy="28146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 err="1" smtClean="0"/>
              <a:t>Testing</a:t>
            </a:r>
            <a:r>
              <a:rPr lang="it-IT" sz="1800" dirty="0" smtClean="0"/>
              <a:t> the use of commercial </a:t>
            </a:r>
            <a:r>
              <a:rPr lang="it-IT" sz="1800" dirty="0" err="1" smtClean="0"/>
              <a:t>anthrophormic</a:t>
            </a:r>
            <a:r>
              <a:rPr lang="it-IT" sz="1800" dirty="0" smtClean="0"/>
              <a:t> 3D </a:t>
            </a:r>
            <a:r>
              <a:rPr lang="it-IT" sz="1800" dirty="0" err="1" smtClean="0"/>
              <a:t>printed</a:t>
            </a:r>
            <a:r>
              <a:rPr lang="it-IT" sz="1800" dirty="0" smtClean="0"/>
              <a:t> </a:t>
            </a:r>
            <a:r>
              <a:rPr lang="it-IT" sz="1800" dirty="0" err="1" smtClean="0"/>
              <a:t>phantoms</a:t>
            </a:r>
            <a:r>
              <a:rPr lang="it-IT" sz="1800" dirty="0" smtClean="0"/>
              <a:t> </a:t>
            </a:r>
            <a:r>
              <a:rPr lang="it-IT" sz="1800" dirty="0" err="1" smtClean="0"/>
              <a:t>filled</a:t>
            </a:r>
            <a:r>
              <a:rPr lang="it-IT" sz="1800" dirty="0" smtClean="0"/>
              <a:t> with (VIP </a:t>
            </a:r>
            <a:r>
              <a:rPr lang="it-IT" sz="1800" dirty="0" err="1" smtClean="0"/>
              <a:t>polymer</a:t>
            </a:r>
            <a:r>
              <a:rPr lang="it-IT" sz="1800" dirty="0" smtClean="0"/>
              <a:t>) gel sensitive to </a:t>
            </a:r>
            <a:r>
              <a:rPr lang="it-IT" sz="1800" dirty="0" err="1" smtClean="0"/>
              <a:t>radiation</a:t>
            </a:r>
            <a:endParaRPr lang="it-IT" sz="1800" dirty="0" smtClean="0"/>
          </a:p>
          <a:p>
            <a:r>
              <a:rPr lang="it-IT" sz="1800" dirty="0" err="1" smtClean="0"/>
              <a:t>Validation</a:t>
            </a:r>
            <a:r>
              <a:rPr lang="it-IT" sz="1800" dirty="0" smtClean="0"/>
              <a:t> with p and C-</a:t>
            </a:r>
            <a:r>
              <a:rPr lang="it-IT" sz="1800" dirty="0" err="1" smtClean="0"/>
              <a:t>ions</a:t>
            </a:r>
            <a:endParaRPr lang="it-IT" sz="1800" dirty="0" smtClean="0"/>
          </a:p>
          <a:p>
            <a:r>
              <a:rPr lang="it-IT" sz="1800" dirty="0" smtClean="0"/>
              <a:t>End-to-End test on </a:t>
            </a:r>
            <a:r>
              <a:rPr lang="it-IT" sz="1800" dirty="0" err="1" smtClean="0"/>
              <a:t>both</a:t>
            </a:r>
            <a:r>
              <a:rPr lang="it-IT" sz="1800" dirty="0" smtClean="0"/>
              <a:t> </a:t>
            </a:r>
            <a:r>
              <a:rPr lang="it-IT" sz="1800" dirty="0" err="1" smtClean="0"/>
              <a:t>protons</a:t>
            </a:r>
            <a:r>
              <a:rPr lang="it-IT" sz="1800" dirty="0" smtClean="0"/>
              <a:t> and C-</a:t>
            </a:r>
            <a:r>
              <a:rPr lang="it-IT" sz="1800" dirty="0" err="1" smtClean="0"/>
              <a:t>ion</a:t>
            </a:r>
            <a:r>
              <a:rPr lang="it-IT" sz="1800" dirty="0" smtClean="0"/>
              <a:t> </a:t>
            </a:r>
            <a:r>
              <a:rPr lang="it-IT" sz="1800" dirty="0" err="1" smtClean="0"/>
              <a:t>clinical</a:t>
            </a:r>
            <a:r>
              <a:rPr lang="it-IT" sz="1800" dirty="0" smtClean="0"/>
              <a:t> </a:t>
            </a:r>
            <a:r>
              <a:rPr lang="it-IT" sz="1800" dirty="0" err="1" smtClean="0"/>
              <a:t>plans</a:t>
            </a:r>
            <a:endParaRPr lang="it-IT" sz="18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1"/>
          <a:stretch/>
        </p:blipFill>
        <p:spPr>
          <a:xfrm>
            <a:off x="1086714" y="3155472"/>
            <a:ext cx="2735477" cy="30097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t="13926" r="14778" b="15704"/>
          <a:stretch/>
        </p:blipFill>
        <p:spPr>
          <a:xfrm>
            <a:off x="3942931" y="3494510"/>
            <a:ext cx="2939801" cy="209985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97"/>
          <a:stretch/>
        </p:blipFill>
        <p:spPr>
          <a:xfrm>
            <a:off x="7224264" y="3070325"/>
            <a:ext cx="3604347" cy="309484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0" r="54848"/>
          <a:stretch/>
        </p:blipFill>
        <p:spPr>
          <a:xfrm>
            <a:off x="8790148" y="1413799"/>
            <a:ext cx="1419365" cy="157369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9794" y="822387"/>
            <a:ext cx="1464469" cy="535781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697238" y="764934"/>
            <a:ext cx="5687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0" dirty="0" smtClean="0">
                <a:solidFill>
                  <a:schemeClr val="tx1"/>
                </a:solidFill>
                <a:latin typeface="+mn-lt"/>
              </a:rPr>
              <a:t>Gel </a:t>
            </a:r>
            <a:r>
              <a:rPr lang="it-IT" sz="2400" b="0" dirty="0" err="1" smtClean="0">
                <a:solidFill>
                  <a:schemeClr val="tx1"/>
                </a:solidFill>
                <a:latin typeface="+mn-lt"/>
              </a:rPr>
              <a:t>dosimetry</a:t>
            </a:r>
            <a:r>
              <a:rPr lang="it-IT" sz="2400" b="0" dirty="0" smtClean="0">
                <a:solidFill>
                  <a:schemeClr val="tx1"/>
                </a:solidFill>
                <a:latin typeface="+mn-lt"/>
              </a:rPr>
              <a:t> with </a:t>
            </a:r>
            <a:r>
              <a:rPr lang="it-IT" sz="2400" b="0" dirty="0" err="1" smtClean="0">
                <a:solidFill>
                  <a:schemeClr val="tx1"/>
                </a:solidFill>
                <a:latin typeface="+mn-lt"/>
              </a:rPr>
              <a:t>protons</a:t>
            </a:r>
            <a:r>
              <a:rPr lang="it-IT" sz="2400" b="0" dirty="0" smtClean="0">
                <a:solidFill>
                  <a:schemeClr val="tx1"/>
                </a:solidFill>
                <a:latin typeface="+mn-lt"/>
              </a:rPr>
              <a:t> and carbon </a:t>
            </a:r>
            <a:r>
              <a:rPr lang="it-IT" sz="2400" b="0" dirty="0" err="1" smtClean="0">
                <a:solidFill>
                  <a:schemeClr val="tx1"/>
                </a:solidFill>
                <a:latin typeface="+mn-lt"/>
              </a:rPr>
              <a:t>ions</a:t>
            </a:r>
            <a:endParaRPr lang="it-IT" sz="24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625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4" descr="Immagine2.JPG"/>
          <p:cNvPicPr>
            <a:picLocks noChangeAspect="1" noChangeArrowheads="1"/>
          </p:cNvPicPr>
          <p:nvPr/>
        </p:nvPicPr>
        <p:blipFill>
          <a:blip r:embed="rId2" cstate="print"/>
          <a:srcRect l="46501" t="12935" r="36392" b="51741"/>
          <a:stretch>
            <a:fillRect/>
          </a:stretch>
        </p:blipFill>
        <p:spPr bwMode="auto">
          <a:xfrm>
            <a:off x="1541720" y="476250"/>
            <a:ext cx="2376487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7" descr="Immagine2.JPG"/>
          <p:cNvPicPr>
            <a:picLocks noChangeAspect="1" noChangeArrowheads="1"/>
          </p:cNvPicPr>
          <p:nvPr/>
        </p:nvPicPr>
        <p:blipFill>
          <a:blip r:embed="rId2" cstate="print"/>
          <a:srcRect l="46046" t="53731" r="36546" b="10945"/>
          <a:stretch>
            <a:fillRect/>
          </a:stretch>
        </p:blipFill>
        <p:spPr bwMode="auto">
          <a:xfrm>
            <a:off x="4278272" y="3791942"/>
            <a:ext cx="2232025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uppo 15"/>
          <p:cNvGrpSpPr>
            <a:grpSpLocks/>
          </p:cNvGrpSpPr>
          <p:nvPr/>
        </p:nvGrpSpPr>
        <p:grpSpPr bwMode="auto">
          <a:xfrm>
            <a:off x="1613976" y="4222055"/>
            <a:ext cx="2376488" cy="2159000"/>
            <a:chOff x="5940152" y="980728"/>
            <a:chExt cx="2376487" cy="2158653"/>
          </a:xfrm>
        </p:grpSpPr>
        <p:pic>
          <p:nvPicPr>
            <p:cNvPr id="5" name="Immagine 5" descr="Immagine1.JPG"/>
            <p:cNvPicPr>
              <a:picLocks noChangeAspect="1" noChangeArrowheads="1"/>
            </p:cNvPicPr>
            <p:nvPr/>
          </p:nvPicPr>
          <p:blipFill>
            <a:blip r:embed="rId3" cstate="print"/>
            <a:srcRect l="20895" t="43842" r="27364" b="23950"/>
            <a:stretch>
              <a:fillRect/>
            </a:stretch>
          </p:blipFill>
          <p:spPr bwMode="auto">
            <a:xfrm>
              <a:off x="5940152" y="980728"/>
              <a:ext cx="2376487" cy="2158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CasellaDiTesto 11"/>
            <p:cNvSpPr txBox="1">
              <a:spLocks noChangeArrowheads="1"/>
            </p:cNvSpPr>
            <p:nvPr/>
          </p:nvSpPr>
          <p:spPr bwMode="auto">
            <a:xfrm>
              <a:off x="6048895" y="2564904"/>
              <a:ext cx="36004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it-IT" sz="2000" dirty="0"/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484" y="476250"/>
            <a:ext cx="6065444" cy="25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po 7"/>
          <p:cNvGrpSpPr>
            <a:grpSpLocks/>
          </p:cNvGrpSpPr>
          <p:nvPr/>
        </p:nvGrpSpPr>
        <p:grpSpPr bwMode="auto">
          <a:xfrm>
            <a:off x="6942568" y="3822774"/>
            <a:ext cx="3143250" cy="2741613"/>
            <a:chOff x="4355976" y="3717032"/>
            <a:chExt cx="3143250" cy="2741612"/>
          </a:xfrm>
        </p:grpSpPr>
        <p:pic>
          <p:nvPicPr>
            <p:cNvPr id="9" name="Immagine 8" descr="Immagine3.JPG"/>
            <p:cNvPicPr>
              <a:picLocks noChangeAspect="1" noChangeArrowheads="1"/>
            </p:cNvPicPr>
            <p:nvPr/>
          </p:nvPicPr>
          <p:blipFill>
            <a:blip r:embed="rId5" cstate="print"/>
            <a:srcRect l="23483" t="17165" r="35149" b="25124"/>
            <a:stretch>
              <a:fillRect/>
            </a:stretch>
          </p:blipFill>
          <p:spPr bwMode="auto">
            <a:xfrm>
              <a:off x="4355976" y="3717032"/>
              <a:ext cx="3143250" cy="274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CasellaDiTesto 12"/>
            <p:cNvSpPr txBox="1">
              <a:spLocks noChangeArrowheads="1"/>
            </p:cNvSpPr>
            <p:nvPr/>
          </p:nvSpPr>
          <p:spPr bwMode="auto">
            <a:xfrm>
              <a:off x="4499992" y="5949280"/>
              <a:ext cx="5509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it-IT" sz="2000" dirty="0"/>
            </a:p>
          </p:txBody>
        </p:sp>
      </p:grpSp>
      <p:sp>
        <p:nvSpPr>
          <p:cNvPr id="11" name="CasellaDiTesto 7"/>
          <p:cNvSpPr txBox="1">
            <a:spLocks noChangeArrowheads="1"/>
          </p:cNvSpPr>
          <p:nvPr/>
        </p:nvSpPr>
        <p:spPr bwMode="auto">
          <a:xfrm>
            <a:off x="9606864" y="5951058"/>
            <a:ext cx="360040" cy="40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dirty="0" smtClean="0"/>
              <a:t>4</a:t>
            </a:r>
            <a:endParaRPr lang="it-IT" sz="2000" dirty="0"/>
          </a:p>
        </p:txBody>
      </p:sp>
      <p:sp>
        <p:nvSpPr>
          <p:cNvPr id="12" name="CasellaDiTesto 7"/>
          <p:cNvSpPr txBox="1">
            <a:spLocks noChangeArrowheads="1"/>
          </p:cNvSpPr>
          <p:nvPr/>
        </p:nvSpPr>
        <p:spPr bwMode="auto">
          <a:xfrm>
            <a:off x="1722719" y="5798615"/>
            <a:ext cx="360040" cy="40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dirty="0"/>
              <a:t>2</a:t>
            </a:r>
          </a:p>
        </p:txBody>
      </p:sp>
      <p:sp>
        <p:nvSpPr>
          <p:cNvPr id="13" name="CasellaDiTesto 7"/>
          <p:cNvSpPr txBox="1">
            <a:spLocks noChangeArrowheads="1"/>
          </p:cNvSpPr>
          <p:nvPr/>
        </p:nvSpPr>
        <p:spPr bwMode="auto">
          <a:xfrm>
            <a:off x="1902739" y="3013320"/>
            <a:ext cx="360040" cy="40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dirty="0" smtClean="0"/>
              <a:t>1</a:t>
            </a:r>
            <a:endParaRPr lang="it-IT" sz="2000" dirty="0"/>
          </a:p>
        </p:txBody>
      </p:sp>
      <p:sp>
        <p:nvSpPr>
          <p:cNvPr id="14" name="CasellaDiTesto 7"/>
          <p:cNvSpPr txBox="1">
            <a:spLocks noChangeArrowheads="1"/>
          </p:cNvSpPr>
          <p:nvPr/>
        </p:nvSpPr>
        <p:spPr bwMode="auto">
          <a:xfrm>
            <a:off x="5934456" y="6055023"/>
            <a:ext cx="360040" cy="40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dirty="0" smtClean="0"/>
              <a:t>3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70212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396</Words>
  <Application>Microsoft Office PowerPoint</Application>
  <PresentationFormat>Widescreen</PresentationFormat>
  <Paragraphs>70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8" baseType="lpstr">
      <vt:lpstr>Arial</vt:lpstr>
      <vt:lpstr>BlinkMacSystemFont</vt:lpstr>
      <vt:lpstr>Calibri</vt:lpstr>
      <vt:lpstr>Calibri Light</vt:lpstr>
      <vt:lpstr>Symbol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Marazzi Chiara</cp:lastModifiedBy>
  <cp:revision>21</cp:revision>
  <dcterms:created xsi:type="dcterms:W3CDTF">2019-12-09T11:54:53Z</dcterms:created>
  <dcterms:modified xsi:type="dcterms:W3CDTF">2021-11-24T09:25:49Z</dcterms:modified>
</cp:coreProperties>
</file>