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599" r:id="rId4"/>
    <p:sldId id="600" r:id="rId5"/>
    <p:sldId id="597" r:id="rId6"/>
    <p:sldId id="601" r:id="rId7"/>
    <p:sldId id="602" r:id="rId8"/>
    <p:sldId id="603" r:id="rId9"/>
    <p:sldId id="604" r:id="rId10"/>
    <p:sldId id="609" r:id="rId11"/>
    <p:sldId id="605" r:id="rId12"/>
    <p:sldId id="606" r:id="rId13"/>
    <p:sldId id="607" r:id="rId14"/>
    <p:sldId id="608" r:id="rId15"/>
    <p:sldId id="61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5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26/11/21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5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/>
              <a:t>26/11/21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31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4896" cy="365125"/>
          </a:xfrm>
          <a:prstGeom prst="rect">
            <a:avLst/>
          </a:prstGeom>
        </p:spPr>
        <p:txBody>
          <a:bodyPr/>
          <a:lstStyle/>
          <a:p>
            <a:fld id="{8E9EAA0F-B83F-41BC-92D9-AC3D649C3CBC}" type="datetime1">
              <a:rPr lang="it-IT" smtClean="0"/>
              <a:t>26/11/21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49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/>
              <a:t>Pag. </a:t>
            </a:r>
            <a:fld id="{D2B91252-54D1-FE45-A607-C2B73D76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699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FE038F-E035-5748-A2AD-307237EA4807}"/>
              </a:ext>
            </a:extLst>
          </p:cNvPr>
          <p:cNvSpPr txBox="1"/>
          <p:nvPr/>
        </p:nvSpPr>
        <p:spPr>
          <a:xfrm>
            <a:off x="1139876" y="749028"/>
            <a:ext cx="936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chemeClr val="bg1"/>
                </a:solidFill>
              </a:rPr>
              <a:t>Automatic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procedures</a:t>
            </a:r>
            <a:r>
              <a:rPr lang="it-IT" sz="3600" b="1" dirty="0">
                <a:solidFill>
                  <a:schemeClr val="bg1"/>
                </a:solidFill>
              </a:rPr>
              <a:t> for setup </a:t>
            </a:r>
            <a:r>
              <a:rPr lang="it-IT" sz="3600" b="1" dirty="0" err="1">
                <a:solidFill>
                  <a:schemeClr val="bg1"/>
                </a:solidFill>
              </a:rPr>
              <a:t>optimization</a:t>
            </a:r>
            <a:r>
              <a:rPr lang="it-IT" sz="3600" b="1" dirty="0">
                <a:solidFill>
                  <a:schemeClr val="bg1"/>
                </a:solidFill>
              </a:rPr>
              <a:t> of an </a:t>
            </a:r>
            <a:r>
              <a:rPr lang="it-IT" sz="3600" b="1" dirty="0" err="1">
                <a:solidFill>
                  <a:schemeClr val="bg1"/>
                </a:solidFill>
              </a:rPr>
              <a:t>Eye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Tracking</a:t>
            </a:r>
            <a:r>
              <a:rPr lang="it-IT" sz="3600" b="1" dirty="0">
                <a:solidFill>
                  <a:schemeClr val="bg1"/>
                </a:solidFill>
              </a:rPr>
              <a:t> System in </a:t>
            </a:r>
            <a:r>
              <a:rPr lang="it-IT" sz="3600" b="1" dirty="0" err="1">
                <a:solidFill>
                  <a:schemeClr val="bg1"/>
                </a:solidFill>
              </a:rPr>
              <a:t>ocular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proton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therapy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C24EB02-1E17-C243-B6FF-33CAB85111B4}"/>
              </a:ext>
            </a:extLst>
          </p:cNvPr>
          <p:cNvSpPr txBox="1"/>
          <p:nvPr/>
        </p:nvSpPr>
        <p:spPr>
          <a:xfrm>
            <a:off x="1139876" y="2566555"/>
            <a:ext cx="735676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Andrea Pella, Guido Baroni</a:t>
            </a:r>
          </a:p>
          <a:p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6FAC-574D-48B5-BC3E-48498C3E6E81}" type="datetime1">
              <a:rPr lang="it-IT" smtClean="0"/>
              <a:t>26/11/21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7CF93B-E70C-B54C-B918-ED6E18BBCBA8}"/>
              </a:ext>
            </a:extLst>
          </p:cNvPr>
          <p:cNvSpPr txBox="1"/>
          <p:nvPr/>
        </p:nvSpPr>
        <p:spPr>
          <a:xfrm>
            <a:off x="602963" y="1497796"/>
            <a:ext cx="111801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	</a:t>
            </a:r>
            <a:r>
              <a:rPr lang="it-IT" sz="2400" b="1" dirty="0" err="1"/>
              <a:t>Verification</a:t>
            </a:r>
            <a:r>
              <a:rPr lang="it-IT" sz="2400" b="1" dirty="0"/>
              <a:t>                                                                                     Clips position and cv</a:t>
            </a:r>
          </a:p>
          <a:p>
            <a:endParaRPr lang="it-IT" sz="2400" b="1" dirty="0"/>
          </a:p>
          <a:p>
            <a:endParaRPr lang="it-IT" sz="3200" b="1" dirty="0"/>
          </a:p>
          <a:p>
            <a:r>
              <a:rPr lang="it-IT" sz="3200" b="1" dirty="0"/>
              <a:t>Setup</a:t>
            </a:r>
          </a:p>
          <a:p>
            <a:r>
              <a:rPr lang="it-IT" sz="3200" b="1" dirty="0"/>
              <a:t>&amp;										         DATA!</a:t>
            </a:r>
          </a:p>
          <a:p>
            <a:r>
              <a:rPr lang="it-IT" sz="3200" b="1" dirty="0"/>
              <a:t>Treatment</a:t>
            </a:r>
          </a:p>
          <a:p>
            <a:endParaRPr lang="it-IT" sz="3200" b="1" dirty="0"/>
          </a:p>
          <a:p>
            <a:endParaRPr lang="it-IT" sz="2400" b="1" dirty="0"/>
          </a:p>
          <a:p>
            <a:r>
              <a:rPr lang="it-IT" sz="2400" b="1" dirty="0"/>
              <a:t>	</a:t>
            </a:r>
            <a:r>
              <a:rPr lang="it-IT" sz="2400" b="1" dirty="0" err="1"/>
              <a:t>Monitoring</a:t>
            </a:r>
            <a:r>
              <a:rPr lang="it-IT" sz="2400" b="1" dirty="0"/>
              <a:t>                                                                                     Video </a:t>
            </a:r>
            <a:r>
              <a:rPr lang="it-IT" sz="2400" b="1" dirty="0" err="1"/>
              <a:t>Frames</a:t>
            </a:r>
            <a:r>
              <a:rPr lang="it-IT" sz="2400" b="1" dirty="0"/>
              <a:t> of </a:t>
            </a:r>
            <a:r>
              <a:rPr lang="it-IT" sz="2400" b="1" dirty="0" err="1"/>
              <a:t>eye</a:t>
            </a:r>
            <a:endParaRPr lang="en-US" sz="2400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8A38512-190B-3748-9692-A2F49473EE30}"/>
              </a:ext>
            </a:extLst>
          </p:cNvPr>
          <p:cNvCxnSpPr>
            <a:cxnSpLocks/>
          </p:cNvCxnSpPr>
          <p:nvPr/>
        </p:nvCxnSpPr>
        <p:spPr>
          <a:xfrm>
            <a:off x="3292342" y="1750852"/>
            <a:ext cx="5386305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5EBE99D-FAA1-FD44-BC1E-566633634F0C}"/>
              </a:ext>
            </a:extLst>
          </p:cNvPr>
          <p:cNvCxnSpPr>
            <a:cxnSpLocks/>
          </p:cNvCxnSpPr>
          <p:nvPr/>
        </p:nvCxnSpPr>
        <p:spPr>
          <a:xfrm>
            <a:off x="3292341" y="5306599"/>
            <a:ext cx="5386305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10</a:t>
            </a:fld>
            <a:endParaRPr lang="it-IT" dirty="0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82212395-FE3C-0841-9944-FA559AD8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889" b="85836"/>
          <a:stretch/>
        </p:blipFill>
        <p:spPr>
          <a:xfrm>
            <a:off x="5253887" y="4440884"/>
            <a:ext cx="1878300" cy="1506435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088C24C7-F04B-1942-A1A5-5A01371E3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889" b="85836"/>
          <a:stretch/>
        </p:blipFill>
        <p:spPr>
          <a:xfrm>
            <a:off x="4107194" y="3955023"/>
            <a:ext cx="1878300" cy="150643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A8BF560-0FB4-A242-8C54-E00FC83BC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4" t="8169" r="-1" b="4485"/>
          <a:stretch/>
        </p:blipFill>
        <p:spPr>
          <a:xfrm>
            <a:off x="4488109" y="539496"/>
            <a:ext cx="2501204" cy="24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11</a:t>
            </a:fld>
            <a:endParaRPr lang="it-IT" dirty="0"/>
          </a:p>
        </p:txBody>
      </p:sp>
      <p:pic>
        <p:nvPicPr>
          <p:cNvPr id="10" name="Picture 2" descr="A screenshot of a stereo&#10;&#10;Description automatically generated">
            <a:extLst>
              <a:ext uri="{FF2B5EF4-FFF2-40B4-BE49-F238E27FC236}">
                <a16:creationId xmlns:a16="http://schemas.microsoft.com/office/drawing/2014/main" id="{4CDC6E4D-394B-C74A-A0A7-2C11105A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7" y="1122294"/>
            <a:ext cx="10710846" cy="47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D0A259-E506-A647-9FF8-7B31E199166E}"/>
              </a:ext>
            </a:extLst>
          </p:cNvPr>
          <p:cNvSpPr txBox="1"/>
          <p:nvPr/>
        </p:nvSpPr>
        <p:spPr>
          <a:xfrm>
            <a:off x="682389" y="352602"/>
            <a:ext cx="1076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Offline </a:t>
            </a:r>
            <a:r>
              <a:rPr lang="it-IT" sz="2400" b="1" dirty="0" err="1"/>
              <a:t>estimation</a:t>
            </a:r>
            <a:r>
              <a:rPr lang="it-IT" sz="2400" b="1" dirty="0"/>
              <a:t> of </a:t>
            </a:r>
            <a:r>
              <a:rPr lang="it-IT" sz="2400" b="1" dirty="0" err="1"/>
              <a:t>tumor</a:t>
            </a:r>
            <a:r>
              <a:rPr lang="it-IT" sz="2400" b="1" dirty="0"/>
              <a:t> </a:t>
            </a:r>
            <a:r>
              <a:rPr lang="it-IT" sz="2400" b="1" dirty="0" err="1"/>
              <a:t>coverage</a:t>
            </a:r>
            <a:r>
              <a:rPr lang="it-IT" sz="2400" b="1" dirty="0"/>
              <a:t> (clip to clip </a:t>
            </a:r>
            <a:r>
              <a:rPr lang="it-IT" sz="2400" b="1" dirty="0" err="1"/>
              <a:t>distance</a:t>
            </a:r>
            <a:r>
              <a:rPr lang="it-IT" sz="2400" b="1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8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12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D0A259-E506-A647-9FF8-7B31E199166E}"/>
              </a:ext>
            </a:extLst>
          </p:cNvPr>
          <p:cNvSpPr txBox="1"/>
          <p:nvPr/>
        </p:nvSpPr>
        <p:spPr>
          <a:xfrm>
            <a:off x="682389" y="352602"/>
            <a:ext cx="1076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Offline </a:t>
            </a:r>
            <a:r>
              <a:rPr lang="it-IT" sz="2400" b="1" dirty="0" err="1"/>
              <a:t>estimation</a:t>
            </a:r>
            <a:r>
              <a:rPr lang="it-IT" sz="2400" b="1" dirty="0"/>
              <a:t> of </a:t>
            </a:r>
            <a:r>
              <a:rPr lang="it-IT" sz="2400" b="1" dirty="0" err="1"/>
              <a:t>tumor</a:t>
            </a:r>
            <a:r>
              <a:rPr lang="it-IT" sz="2400" b="1" dirty="0"/>
              <a:t> </a:t>
            </a:r>
            <a:r>
              <a:rPr lang="it-IT" sz="2400" b="1" dirty="0" err="1"/>
              <a:t>coverage</a:t>
            </a:r>
            <a:r>
              <a:rPr lang="it-IT" sz="2400" b="1" dirty="0"/>
              <a:t> (clip to clip </a:t>
            </a:r>
            <a:r>
              <a:rPr lang="it-IT" sz="2400" b="1" dirty="0" err="1"/>
              <a:t>distance</a:t>
            </a:r>
            <a:r>
              <a:rPr lang="it-IT" sz="2400" b="1" dirty="0"/>
              <a:t>)</a:t>
            </a:r>
            <a:endParaRPr lang="en-US" sz="2400" dirty="0"/>
          </a:p>
        </p:txBody>
      </p:sp>
      <p:pic>
        <p:nvPicPr>
          <p:cNvPr id="8" name="Picture 2" descr="A screenshot of a stereo&#10;&#10;Description automatically generated">
            <a:extLst>
              <a:ext uri="{FF2B5EF4-FFF2-40B4-BE49-F238E27FC236}">
                <a16:creationId xmlns:a16="http://schemas.microsoft.com/office/drawing/2014/main" id="{2ACC82E3-31DE-3D47-8FCD-17863830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43" y="1708082"/>
            <a:ext cx="5909324" cy="26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A picture containing star&#10;&#10;Description automatically generated">
            <a:extLst>
              <a:ext uri="{FF2B5EF4-FFF2-40B4-BE49-F238E27FC236}">
                <a16:creationId xmlns:a16="http://schemas.microsoft.com/office/drawing/2014/main" id="{A5D97FD3-DC2C-CE4F-9D9C-3D5D4B23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"/>
          <a:stretch>
            <a:fillRect/>
          </a:stretch>
        </p:blipFill>
        <p:spPr bwMode="auto">
          <a:xfrm>
            <a:off x="6974500" y="2500081"/>
            <a:ext cx="1619250" cy="16204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34" descr="A picture containing star&#10;&#10;Description automatically generated">
            <a:extLst>
              <a:ext uri="{FF2B5EF4-FFF2-40B4-BE49-F238E27FC236}">
                <a16:creationId xmlns:a16="http://schemas.microsoft.com/office/drawing/2014/main" id="{AFB62B13-FC2F-314A-8721-79D62055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038" y="2206394"/>
            <a:ext cx="1591865" cy="16204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Picture 35" descr="A picture containing light, black, red, dark&#10;&#10;Description automatically generated">
            <a:extLst>
              <a:ext uri="{FF2B5EF4-FFF2-40B4-BE49-F238E27FC236}">
                <a16:creationId xmlns:a16="http://schemas.microsoft.com/office/drawing/2014/main" id="{DFAB8D40-46F1-6B40-95A6-8A6D26BC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62" y="3148862"/>
            <a:ext cx="1566863" cy="16192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Picture 36" descr="A picture containing star&#10;&#10;Description automatically generated">
            <a:extLst>
              <a:ext uri="{FF2B5EF4-FFF2-40B4-BE49-F238E27FC236}">
                <a16:creationId xmlns:a16="http://schemas.microsoft.com/office/drawing/2014/main" id="{0996CE9A-0BE3-B844-BB5F-1F2F1250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98" y="4790711"/>
            <a:ext cx="1624013" cy="162044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Picture 37" descr="A picture containing food&#10;&#10;Description automatically generated">
            <a:extLst>
              <a:ext uri="{FF2B5EF4-FFF2-40B4-BE49-F238E27FC236}">
                <a16:creationId xmlns:a16="http://schemas.microsoft.com/office/drawing/2014/main" id="{FCB62833-5C7F-2947-8DCA-FD9CB124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23" y="4879463"/>
            <a:ext cx="1593056" cy="1620441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23F6E13-47CD-B546-99E6-33C7B1EAA60F}"/>
              </a:ext>
            </a:extLst>
          </p:cNvPr>
          <p:cNvCxnSpPr/>
          <p:nvPr/>
        </p:nvCxnSpPr>
        <p:spPr>
          <a:xfrm>
            <a:off x="3181433" y="4488047"/>
            <a:ext cx="3793067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696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13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D0A259-E506-A647-9FF8-7B31E199166E}"/>
              </a:ext>
            </a:extLst>
          </p:cNvPr>
          <p:cNvSpPr txBox="1"/>
          <p:nvPr/>
        </p:nvSpPr>
        <p:spPr>
          <a:xfrm>
            <a:off x="682389" y="352602"/>
            <a:ext cx="1076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Automatic</a:t>
            </a:r>
            <a:r>
              <a:rPr lang="it-IT" sz="2400" b="1" dirty="0"/>
              <a:t> </a:t>
            </a:r>
            <a:r>
              <a:rPr lang="it-IT" sz="2400" b="1" dirty="0" err="1"/>
              <a:t>segmentation</a:t>
            </a:r>
            <a:r>
              <a:rPr lang="it-IT" sz="2400" b="1" dirty="0"/>
              <a:t> of </a:t>
            </a:r>
            <a:r>
              <a:rPr lang="it-IT" sz="2400" b="1" dirty="0" err="1"/>
              <a:t>features</a:t>
            </a:r>
            <a:r>
              <a:rPr lang="it-IT" sz="2400" b="1" dirty="0"/>
              <a:t> of </a:t>
            </a:r>
            <a:r>
              <a:rPr lang="it-IT" sz="2400" b="1" dirty="0" err="1"/>
              <a:t>interest</a:t>
            </a:r>
            <a:endParaRPr lang="en-US" sz="24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AF460FE-F061-DB44-8E31-6B61659F24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50695" y="1254761"/>
            <a:ext cx="5041305" cy="500610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BD7A35F-7146-B543-9851-6E8921CAFC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2389" y="1254761"/>
            <a:ext cx="6468306" cy="40745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74D269-7CB1-9149-B6EE-F3C2598FCA50}"/>
              </a:ext>
            </a:extLst>
          </p:cNvPr>
          <p:cNvSpPr txBox="1"/>
          <p:nvPr/>
        </p:nvSpPr>
        <p:spPr>
          <a:xfrm>
            <a:off x="682389" y="5443782"/>
            <a:ext cx="5483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Antonioli</a:t>
            </a:r>
            <a:r>
              <a:rPr lang="it-IT" sz="1400" dirty="0"/>
              <a:t> L, Pella A, Ricotti </a:t>
            </a:r>
            <a:r>
              <a:rPr lang="it-IT" sz="1400" dirty="0" err="1"/>
              <a:t>R</a:t>
            </a:r>
            <a:r>
              <a:rPr lang="it-IT" sz="1400" dirty="0"/>
              <a:t>, et Al. </a:t>
            </a:r>
            <a:r>
              <a:rPr lang="it-IT" sz="1400" dirty="0" err="1"/>
              <a:t>Convolutional</a:t>
            </a:r>
            <a:r>
              <a:rPr lang="it-IT" sz="1400" dirty="0"/>
              <a:t> </a:t>
            </a:r>
            <a:r>
              <a:rPr lang="it-IT" sz="1400" dirty="0" err="1"/>
              <a:t>Neural</a:t>
            </a:r>
            <a:r>
              <a:rPr lang="it-IT" sz="1400" dirty="0"/>
              <a:t> Networks </a:t>
            </a:r>
            <a:r>
              <a:rPr lang="it-IT" sz="1400" dirty="0" err="1"/>
              <a:t>Cascade</a:t>
            </a:r>
            <a:r>
              <a:rPr lang="it-IT" sz="1400" dirty="0"/>
              <a:t> for </a:t>
            </a:r>
            <a:r>
              <a:rPr lang="it-IT" sz="1400" dirty="0" err="1"/>
              <a:t>Automatic</a:t>
            </a:r>
            <a:r>
              <a:rPr lang="it-IT" sz="1400" dirty="0"/>
              <a:t> </a:t>
            </a:r>
            <a:r>
              <a:rPr lang="it-IT" sz="1400" dirty="0" err="1"/>
              <a:t>Pupil</a:t>
            </a:r>
            <a:r>
              <a:rPr lang="it-IT" sz="1400" dirty="0"/>
              <a:t> and Iris </a:t>
            </a:r>
            <a:r>
              <a:rPr lang="it-IT" sz="1400" dirty="0" err="1"/>
              <a:t>Detection</a:t>
            </a:r>
            <a:r>
              <a:rPr lang="it-IT" sz="1400" dirty="0"/>
              <a:t> in </a:t>
            </a:r>
            <a:r>
              <a:rPr lang="it-IT" sz="1400" dirty="0" err="1"/>
              <a:t>Ocular</a:t>
            </a:r>
            <a:r>
              <a:rPr lang="it-IT" sz="1400" dirty="0"/>
              <a:t> Proton </a:t>
            </a:r>
            <a:r>
              <a:rPr lang="it-IT" sz="1400" dirty="0" err="1"/>
              <a:t>Therapy</a:t>
            </a:r>
            <a:r>
              <a:rPr lang="it-IT" sz="1400" dirty="0"/>
              <a:t>. </a:t>
            </a:r>
            <a:r>
              <a:rPr lang="it-IT" sz="1400" dirty="0" err="1"/>
              <a:t>Sensors</a:t>
            </a:r>
            <a:r>
              <a:rPr lang="it-IT" sz="1400" dirty="0"/>
              <a:t> (Basel). 2021 </a:t>
            </a:r>
            <a:r>
              <a:rPr lang="it-IT" sz="1400" dirty="0" err="1"/>
              <a:t>Jun</a:t>
            </a:r>
            <a:r>
              <a:rPr lang="it-IT" sz="1400" dirty="0"/>
              <a:t> 27,21(13):4400. </a:t>
            </a:r>
            <a:r>
              <a:rPr lang="it-IT" sz="1400" dirty="0" err="1"/>
              <a:t>doi</a:t>
            </a:r>
            <a:r>
              <a:rPr lang="it-IT" sz="1400" dirty="0"/>
              <a:t>: 10.3390/s21134400. PMID: 34199068.</a:t>
            </a:r>
          </a:p>
        </p:txBody>
      </p:sp>
    </p:spTree>
    <p:extLst>
      <p:ext uri="{BB962C8B-B14F-4D97-AF65-F5344CB8AC3E}">
        <p14:creationId xmlns:p14="http://schemas.microsoft.com/office/powerpoint/2010/main" val="50448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14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D0A259-E506-A647-9FF8-7B31E199166E}"/>
              </a:ext>
            </a:extLst>
          </p:cNvPr>
          <p:cNvSpPr txBox="1"/>
          <p:nvPr/>
        </p:nvSpPr>
        <p:spPr>
          <a:xfrm>
            <a:off x="682389" y="352602"/>
            <a:ext cx="107690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Automatic</a:t>
            </a:r>
            <a:r>
              <a:rPr lang="it-IT" sz="2400" b="1" dirty="0"/>
              <a:t> </a:t>
            </a:r>
            <a:r>
              <a:rPr lang="it-IT" sz="2400" b="1" dirty="0" err="1"/>
              <a:t>segmentation</a:t>
            </a:r>
            <a:r>
              <a:rPr lang="it-IT" sz="2400" b="1" dirty="0"/>
              <a:t> of </a:t>
            </a:r>
            <a:r>
              <a:rPr lang="it-IT" sz="2400" b="1" dirty="0" err="1"/>
              <a:t>features</a:t>
            </a:r>
            <a:r>
              <a:rPr lang="it-IT" sz="2400" b="1" dirty="0"/>
              <a:t> of </a:t>
            </a:r>
            <a:r>
              <a:rPr lang="it-IT" sz="2400" b="1" dirty="0" err="1"/>
              <a:t>interest</a:t>
            </a:r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r>
              <a:rPr lang="it-IT" sz="2000" b="1" dirty="0"/>
              <a:t>?</a:t>
            </a:r>
            <a:r>
              <a:rPr lang="it-IT" sz="2000" b="1" dirty="0" err="1"/>
              <a:t>Robust</a:t>
            </a:r>
            <a:r>
              <a:rPr lang="it-IT" sz="2000" b="1" dirty="0"/>
              <a:t> and </a:t>
            </a:r>
            <a:r>
              <a:rPr lang="it-IT" sz="2000" b="1" dirty="0" err="1"/>
              <a:t>safe</a:t>
            </a:r>
            <a:r>
              <a:rPr lang="it-IT" sz="2000" b="1" dirty="0"/>
              <a:t> for </a:t>
            </a:r>
            <a:r>
              <a:rPr lang="it-IT" sz="2000" b="1" dirty="0" err="1"/>
              <a:t>automatic</a:t>
            </a:r>
            <a:r>
              <a:rPr lang="it-IT" sz="2000" b="1" dirty="0"/>
              <a:t> treatment </a:t>
            </a:r>
            <a:r>
              <a:rPr lang="it-IT" sz="2000" b="1" dirty="0" err="1"/>
              <a:t>interlock</a:t>
            </a:r>
            <a:r>
              <a:rPr lang="it-IT" sz="2000" b="1" dirty="0"/>
              <a:t>?</a:t>
            </a:r>
            <a:endParaRPr lang="en-US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3FCE50A-B170-4E47-9701-9F052C02C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72336" y="1628775"/>
            <a:ext cx="4876800" cy="44471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67F944E-B4BC-434E-B8E2-AAA9A032A22C}"/>
              </a:ext>
            </a:extLst>
          </p:cNvPr>
          <p:cNvCxnSpPr>
            <a:cxnSpLocks/>
          </p:cNvCxnSpPr>
          <p:nvPr/>
        </p:nvCxnSpPr>
        <p:spPr>
          <a:xfrm flipH="1">
            <a:off x="6315075" y="6038388"/>
            <a:ext cx="957262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2D76A4A4-74C0-C247-B07D-33A79025EB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2389" y="1254761"/>
            <a:ext cx="6468306" cy="4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15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D0A259-E506-A647-9FF8-7B31E199166E}"/>
              </a:ext>
            </a:extLst>
          </p:cNvPr>
          <p:cNvSpPr txBox="1"/>
          <p:nvPr/>
        </p:nvSpPr>
        <p:spPr>
          <a:xfrm>
            <a:off x="682389" y="352602"/>
            <a:ext cx="1076903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Next</a:t>
            </a:r>
            <a:r>
              <a:rPr lang="it-IT" sz="2400" b="1" dirty="0"/>
              <a:t>?</a:t>
            </a:r>
          </a:p>
          <a:p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Setup </a:t>
            </a:r>
            <a:r>
              <a:rPr lang="it-IT" sz="2400" b="1" dirty="0" err="1"/>
              <a:t>alignment</a:t>
            </a:r>
            <a:r>
              <a:rPr lang="it-IT" sz="2400" b="1" dirty="0"/>
              <a:t> </a:t>
            </a:r>
            <a:r>
              <a:rPr lang="it-IT" sz="2400" b="1" dirty="0" err="1"/>
              <a:t>outside</a:t>
            </a:r>
            <a:r>
              <a:rPr lang="it-IT" sz="2400" b="1" dirty="0"/>
              <a:t> the CT room \ Bunker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Geometrical</a:t>
            </a:r>
            <a:r>
              <a:rPr lang="it-IT" sz="2400" b="1" dirty="0"/>
              <a:t> </a:t>
            </a:r>
            <a:r>
              <a:rPr lang="it-IT" sz="2400" b="1" dirty="0" err="1"/>
              <a:t>calibration</a:t>
            </a:r>
            <a:r>
              <a:rPr lang="it-IT" sz="2400" b="1" dirty="0"/>
              <a:t> of ETS </a:t>
            </a:r>
            <a:r>
              <a:rPr lang="it-IT" sz="2400" b="1" dirty="0" err="1"/>
              <a:t>cameras</a:t>
            </a:r>
            <a:endParaRPr lang="it-I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Eye</a:t>
            </a:r>
            <a:r>
              <a:rPr lang="it-IT" sz="2400" b="1" dirty="0"/>
              <a:t> simulator (</a:t>
            </a:r>
            <a:r>
              <a:rPr lang="it-IT" sz="2400" b="1" dirty="0" err="1"/>
              <a:t>estimation</a:t>
            </a:r>
            <a:r>
              <a:rPr lang="it-IT" sz="2400" b="1" dirty="0"/>
              <a:t> of clip </a:t>
            </a:r>
            <a:r>
              <a:rPr lang="it-IT" sz="2400" b="1" dirty="0" err="1"/>
              <a:t>coordinates</a:t>
            </a:r>
            <a:r>
              <a:rPr lang="it-IT" sz="2400" b="1" dirty="0"/>
              <a:t> </a:t>
            </a:r>
            <a:r>
              <a:rPr lang="it-IT" sz="2400" b="1" dirty="0" err="1"/>
              <a:t>using</a:t>
            </a:r>
            <a:r>
              <a:rPr lang="it-IT" sz="2400" b="1" dirty="0"/>
              <a:t> </a:t>
            </a:r>
            <a:r>
              <a:rPr lang="it-IT" sz="2400" b="1" dirty="0" err="1"/>
              <a:t>eye</a:t>
            </a:r>
            <a:r>
              <a:rPr lang="it-IT" sz="2400" b="1" dirty="0"/>
              <a:t> </a:t>
            </a:r>
            <a:r>
              <a:rPr lang="it-IT" sz="2400" b="1" dirty="0" err="1"/>
              <a:t>surface</a:t>
            </a:r>
            <a:r>
              <a:rPr lang="it-IT" sz="2400" b="1" dirty="0"/>
              <a:t> information)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Integration of </a:t>
            </a:r>
            <a:r>
              <a:rPr lang="it-IT" sz="2400" b="1" dirty="0" err="1"/>
              <a:t>automatic</a:t>
            </a:r>
            <a:r>
              <a:rPr lang="it-IT" sz="2400" b="1" dirty="0"/>
              <a:t> </a:t>
            </a:r>
            <a:r>
              <a:rPr lang="it-IT" sz="2400" b="1" dirty="0" err="1"/>
              <a:t>procedures</a:t>
            </a:r>
            <a:r>
              <a:rPr lang="it-IT" sz="2400" b="1" dirty="0"/>
              <a:t> for iris and </a:t>
            </a:r>
            <a:r>
              <a:rPr lang="it-IT" sz="2400" b="1" dirty="0" err="1"/>
              <a:t>pupil</a:t>
            </a:r>
            <a:r>
              <a:rPr lang="it-IT" sz="2400" b="1" dirty="0"/>
              <a:t> </a:t>
            </a:r>
            <a:r>
              <a:rPr lang="it-IT" sz="2400" b="1" dirty="0" err="1"/>
              <a:t>segmentation</a:t>
            </a:r>
            <a:r>
              <a:rPr lang="it-IT" sz="2400" b="1" dirty="0"/>
              <a:t> in </a:t>
            </a:r>
            <a:r>
              <a:rPr lang="it-IT" sz="2400" b="1" dirty="0" err="1"/>
              <a:t>clinical</a:t>
            </a:r>
            <a:r>
              <a:rPr lang="it-IT" sz="2400" b="1" dirty="0"/>
              <a:t> </a:t>
            </a:r>
            <a:r>
              <a:rPr lang="it-IT" sz="2400" b="1" dirty="0" err="1"/>
              <a:t>workflow</a:t>
            </a:r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pPr algn="ctr"/>
            <a:endParaRPr lang="it-IT" sz="2400" b="1" dirty="0"/>
          </a:p>
          <a:p>
            <a:pPr algn="ctr"/>
            <a:r>
              <a:rPr lang="it-IT" sz="4000" b="1" dirty="0" err="1"/>
              <a:t>Thank</a:t>
            </a:r>
            <a:r>
              <a:rPr lang="it-IT" sz="4000" b="1" dirty="0"/>
              <a:t> </a:t>
            </a:r>
            <a:r>
              <a:rPr lang="it-IT" sz="4000" b="1" dirty="0" err="1"/>
              <a:t>you</a:t>
            </a:r>
            <a:r>
              <a:rPr lang="it-IT" sz="4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4287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2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594235E-9E77-6349-A5CC-785C7F661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28" y="0"/>
            <a:ext cx="6567717" cy="608434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85C999-EEFA-5D4E-BE49-40D719C22C94}"/>
              </a:ext>
            </a:extLst>
          </p:cNvPr>
          <p:cNvSpPr txBox="1"/>
          <p:nvPr/>
        </p:nvSpPr>
        <p:spPr>
          <a:xfrm>
            <a:off x="7166045" y="500062"/>
            <a:ext cx="489031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OPT</a:t>
            </a:r>
            <a:endParaRPr lang="it-IT" b="1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Active </a:t>
            </a:r>
            <a:r>
              <a:rPr lang="it-IT" dirty="0" err="1"/>
              <a:t>participation</a:t>
            </a:r>
            <a:r>
              <a:rPr lang="it-IT" dirty="0"/>
              <a:t> of </a:t>
            </a:r>
            <a:r>
              <a:rPr lang="it-IT" dirty="0" err="1"/>
              <a:t>patient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Reproducibility</a:t>
            </a:r>
            <a:r>
              <a:rPr lang="it-IT" dirty="0"/>
              <a:t> of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Point 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registration</a:t>
            </a:r>
            <a:r>
              <a:rPr lang="it-IT" dirty="0"/>
              <a:t> of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On line </a:t>
            </a:r>
            <a:r>
              <a:rPr lang="it-IT" dirty="0" err="1"/>
              <a:t>verification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irradiation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pPr algn="ctr"/>
            <a:r>
              <a:rPr lang="it-IT" sz="2400" b="1" dirty="0"/>
              <a:t>OPT @ CNAO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 </a:t>
            </a:r>
            <a:r>
              <a:rPr lang="it-IT" dirty="0" err="1"/>
              <a:t>dedicated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Treatment </a:t>
            </a:r>
            <a:r>
              <a:rPr lang="it-IT" dirty="0" err="1"/>
              <a:t>chair</a:t>
            </a:r>
            <a:r>
              <a:rPr lang="it-IT" dirty="0"/>
              <a:t> </a:t>
            </a:r>
            <a:r>
              <a:rPr lang="it-IT" dirty="0" err="1"/>
              <a:t>coupled</a:t>
            </a:r>
            <a:r>
              <a:rPr lang="it-IT" dirty="0"/>
              <a:t> to 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Custom </a:t>
            </a:r>
            <a:r>
              <a:rPr lang="it-IT" u="sng" dirty="0" err="1"/>
              <a:t>Eye</a:t>
            </a:r>
            <a:r>
              <a:rPr lang="it-IT" u="sng" dirty="0"/>
              <a:t> </a:t>
            </a:r>
            <a:r>
              <a:rPr lang="it-IT" u="sng" dirty="0" err="1"/>
              <a:t>Tracking</a:t>
            </a:r>
            <a:r>
              <a:rPr lang="it-IT" u="sng" dirty="0"/>
              <a:t> System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dirty="0" err="1"/>
              <a:t>fixation</a:t>
            </a:r>
            <a:r>
              <a:rPr lang="it-IT" dirty="0"/>
              <a:t> light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dirty="0" err="1"/>
              <a:t>real</a:t>
            </a:r>
            <a:r>
              <a:rPr lang="it-IT" dirty="0"/>
              <a:t> time </a:t>
            </a:r>
            <a:r>
              <a:rPr lang="it-IT" dirty="0" err="1"/>
              <a:t>monitoring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sz="2400" b="1" dirty="0" err="1"/>
              <a:t>Complexity</a:t>
            </a:r>
            <a:r>
              <a:rPr lang="it-IT" sz="2400" b="1" dirty="0"/>
              <a:t> of Setup and </a:t>
            </a:r>
            <a:r>
              <a:rPr lang="it-IT" sz="2400" b="1" dirty="0" err="1"/>
              <a:t>integration</a:t>
            </a:r>
            <a:r>
              <a:rPr lang="it-IT" sz="2400" b="1" dirty="0"/>
              <a:t>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79500F-A289-5845-8A55-CA094ECED4CA}"/>
              </a:ext>
            </a:extLst>
          </p:cNvPr>
          <p:cNvSpPr txBox="1"/>
          <p:nvPr/>
        </p:nvSpPr>
        <p:spPr>
          <a:xfrm>
            <a:off x="2878250" y="5646693"/>
            <a:ext cx="428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Via </a:t>
            </a:r>
            <a:r>
              <a:rPr lang="it-IT" sz="1200" dirty="0" err="1"/>
              <a:t>R</a:t>
            </a:r>
            <a:r>
              <a:rPr lang="it-IT" sz="1200" dirty="0"/>
              <a:t>. et Al. Optical </a:t>
            </a:r>
            <a:r>
              <a:rPr lang="it-IT" sz="1200" dirty="0" err="1"/>
              <a:t>eye</a:t>
            </a:r>
            <a:r>
              <a:rPr lang="it-IT" sz="1200" dirty="0"/>
              <a:t> </a:t>
            </a:r>
            <a:r>
              <a:rPr lang="it-IT" sz="1200" dirty="0" err="1"/>
              <a:t>tracking</a:t>
            </a:r>
            <a:r>
              <a:rPr lang="it-IT" sz="1200" dirty="0"/>
              <a:t> </a:t>
            </a:r>
            <a:r>
              <a:rPr lang="it-IT" sz="1200" dirty="0" err="1"/>
              <a:t>system</a:t>
            </a:r>
            <a:r>
              <a:rPr lang="it-IT" sz="1200" dirty="0"/>
              <a:t> for real-time non invasive </a:t>
            </a:r>
            <a:r>
              <a:rPr lang="it-IT" sz="1200" dirty="0" err="1"/>
              <a:t>tumor</a:t>
            </a:r>
            <a:r>
              <a:rPr lang="it-IT" sz="1200" dirty="0"/>
              <a:t> </a:t>
            </a:r>
            <a:r>
              <a:rPr lang="it-IT" sz="1200" dirty="0" err="1"/>
              <a:t>localization</a:t>
            </a:r>
            <a:r>
              <a:rPr lang="it-IT" sz="1200" dirty="0"/>
              <a:t> in </a:t>
            </a:r>
            <a:r>
              <a:rPr lang="it-IT" sz="1200" dirty="0" err="1"/>
              <a:t>external</a:t>
            </a:r>
            <a:r>
              <a:rPr lang="it-IT" sz="1200" dirty="0"/>
              <a:t> </a:t>
            </a:r>
            <a:r>
              <a:rPr lang="it-IT" sz="1200" dirty="0" err="1"/>
              <a:t>beam</a:t>
            </a:r>
            <a:r>
              <a:rPr lang="it-IT" sz="1200" dirty="0"/>
              <a:t> </a:t>
            </a:r>
            <a:r>
              <a:rPr lang="it-IT" sz="1200" dirty="0" err="1"/>
              <a:t>radiotherapy</a:t>
            </a:r>
            <a:r>
              <a:rPr lang="it-IT" sz="1200" dirty="0"/>
              <a:t>. </a:t>
            </a:r>
            <a:r>
              <a:rPr lang="it-IT" sz="1200" dirty="0" err="1"/>
              <a:t>Med</a:t>
            </a:r>
            <a:r>
              <a:rPr lang="it-IT" sz="1200" dirty="0"/>
              <a:t> </a:t>
            </a:r>
            <a:r>
              <a:rPr lang="it-IT" sz="1200" dirty="0" err="1"/>
              <a:t>Phys</a:t>
            </a:r>
            <a:r>
              <a:rPr lang="it-IT" sz="1200" dirty="0"/>
              <a:t>. 2015 May;42(5):2194-202. </a:t>
            </a:r>
            <a:r>
              <a:rPr lang="it-IT" sz="1200" dirty="0" err="1"/>
              <a:t>doi</a:t>
            </a:r>
            <a:r>
              <a:rPr lang="it-IT" sz="1200" dirty="0"/>
              <a:t>: 10.1118/1.4915921.PMID: 25979013</a:t>
            </a:r>
          </a:p>
        </p:txBody>
      </p:sp>
    </p:spTree>
    <p:extLst>
      <p:ext uri="{BB962C8B-B14F-4D97-AF65-F5344CB8AC3E}">
        <p14:creationId xmlns:p14="http://schemas.microsoft.com/office/powerpoint/2010/main" val="198059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0BC3A9F-DA2E-B244-8330-768EBCFBECED}"/>
              </a:ext>
            </a:extLst>
          </p:cNvPr>
          <p:cNvCxnSpPr>
            <a:cxnSpLocks/>
          </p:cNvCxnSpPr>
          <p:nvPr/>
        </p:nvCxnSpPr>
        <p:spPr>
          <a:xfrm>
            <a:off x="573067" y="1800589"/>
            <a:ext cx="11618933" cy="0"/>
          </a:xfrm>
          <a:prstGeom prst="straightConnector1">
            <a:avLst/>
          </a:prstGeom>
          <a:ln w="1193800">
            <a:solidFill>
              <a:srgbClr val="FFC000">
                <a:alpha val="2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3</a:t>
            </a:fld>
            <a:endParaRPr lang="it-IT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40D2CD8-C68B-4D42-8AFA-A32D9CDA8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7" y="869858"/>
            <a:ext cx="2456983" cy="184273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24D3D58-F5E6-0B4B-BE12-FF8614AC8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84283">
            <a:off x="9441641" y="2263091"/>
            <a:ext cx="2242548" cy="2354673"/>
          </a:xfrm>
          <a:prstGeom prst="rect">
            <a:avLst/>
          </a:prstGeom>
        </p:spPr>
      </p:pic>
      <p:pic>
        <p:nvPicPr>
          <p:cNvPr id="13" name="Picture 25">
            <a:extLst>
              <a:ext uri="{FF2B5EF4-FFF2-40B4-BE49-F238E27FC236}">
                <a16:creationId xmlns:a16="http://schemas.microsoft.com/office/drawing/2014/main" id="{3235F921-0DA3-6643-A4EC-01D5686A1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620" y="869857"/>
            <a:ext cx="2456984" cy="1842737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6125F7E7-A7EA-7C49-9979-538B710E2D09}"/>
              </a:ext>
            </a:extLst>
          </p:cNvPr>
          <p:cNvSpPr txBox="1"/>
          <p:nvPr/>
        </p:nvSpPr>
        <p:spPr>
          <a:xfrm>
            <a:off x="6340266" y="264856"/>
            <a:ext cx="279928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33" b="1" dirty="0"/>
              <a:t>In room position </a:t>
            </a:r>
            <a:r>
              <a:rPr lang="it-IT" sz="1333" b="1" dirty="0" err="1"/>
              <a:t>is</a:t>
            </a:r>
            <a:r>
              <a:rPr lang="it-IT" sz="1333" b="1" dirty="0"/>
              <a:t> </a:t>
            </a:r>
            <a:r>
              <a:rPr lang="it-IT" sz="1333" b="1" dirty="0" err="1"/>
              <a:t>verified</a:t>
            </a:r>
            <a:r>
              <a:rPr lang="it-IT" sz="1333" b="1" dirty="0"/>
              <a:t> via Optical Tracking System (OTS)</a:t>
            </a:r>
          </a:p>
        </p:txBody>
      </p:sp>
      <p:pic>
        <p:nvPicPr>
          <p:cNvPr id="15" name="Picture 29">
            <a:extLst>
              <a:ext uri="{FF2B5EF4-FFF2-40B4-BE49-F238E27FC236}">
                <a16:creationId xmlns:a16="http://schemas.microsoft.com/office/drawing/2014/main" id="{AFE90B82-F077-F44C-819B-4D7464CAD2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15" t="30845" r="27294" b="31564"/>
          <a:stretch/>
        </p:blipFill>
        <p:spPr>
          <a:xfrm>
            <a:off x="6538174" y="874798"/>
            <a:ext cx="2403836" cy="1851582"/>
          </a:xfrm>
          <a:prstGeom prst="rect">
            <a:avLst/>
          </a:prstGeom>
        </p:spPr>
      </p:pic>
      <p:cxnSp>
        <p:nvCxnSpPr>
          <p:cNvPr id="16" name="Straight Arrow Connector 2">
            <a:extLst>
              <a:ext uri="{FF2B5EF4-FFF2-40B4-BE49-F238E27FC236}">
                <a16:creationId xmlns:a16="http://schemas.microsoft.com/office/drawing/2014/main" id="{9DC6F050-655B-E04D-AFD2-2226AF97EE61}"/>
              </a:ext>
            </a:extLst>
          </p:cNvPr>
          <p:cNvCxnSpPr>
            <a:cxnSpLocks/>
          </p:cNvCxnSpPr>
          <p:nvPr/>
        </p:nvCxnSpPr>
        <p:spPr>
          <a:xfrm flipH="1">
            <a:off x="5290056" y="367286"/>
            <a:ext cx="660756" cy="325440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2">
            <a:extLst>
              <a:ext uri="{FF2B5EF4-FFF2-40B4-BE49-F238E27FC236}">
                <a16:creationId xmlns:a16="http://schemas.microsoft.com/office/drawing/2014/main" id="{1DDF0058-4031-DB4C-8012-1608280C2043}"/>
              </a:ext>
            </a:extLst>
          </p:cNvPr>
          <p:cNvSpPr txBox="1"/>
          <p:nvPr/>
        </p:nvSpPr>
        <p:spPr>
          <a:xfrm>
            <a:off x="3500961" y="264856"/>
            <a:ext cx="244985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33" b="1" dirty="0"/>
              <a:t>ETS</a:t>
            </a:r>
            <a:r>
              <a:rPr lang="it-IT" sz="1333" dirty="0"/>
              <a:t> </a:t>
            </a:r>
            <a:r>
              <a:rPr lang="it-IT" sz="1333" b="1" dirty="0" err="1"/>
              <a:t>is</a:t>
            </a:r>
            <a:r>
              <a:rPr lang="it-IT" sz="1333" b="1" dirty="0"/>
              <a:t> </a:t>
            </a:r>
            <a:r>
              <a:rPr lang="it-IT" sz="1333" b="1" dirty="0" err="1"/>
              <a:t>mounted</a:t>
            </a:r>
            <a:r>
              <a:rPr lang="it-IT" sz="1333" b="1" dirty="0"/>
              <a:t> on a serial </a:t>
            </a:r>
            <a:r>
              <a:rPr lang="it-IT" sz="1333" b="1" dirty="0" err="1"/>
              <a:t>manipulator</a:t>
            </a:r>
            <a:endParaRPr lang="en-US" sz="1333" b="1" dirty="0"/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58BEB513-6199-7045-9242-7A920C1173E8}"/>
              </a:ext>
            </a:extLst>
          </p:cNvPr>
          <p:cNvSpPr txBox="1"/>
          <p:nvPr/>
        </p:nvSpPr>
        <p:spPr>
          <a:xfrm>
            <a:off x="602741" y="264855"/>
            <a:ext cx="244985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33" b="1" dirty="0" err="1"/>
              <a:t>Preparation</a:t>
            </a:r>
            <a:r>
              <a:rPr lang="it-IT" sz="1333" b="1" dirty="0"/>
              <a:t> of </a:t>
            </a:r>
            <a:r>
              <a:rPr lang="it-IT" sz="1333" b="1" dirty="0" err="1"/>
              <a:t>Patient-specific</a:t>
            </a:r>
            <a:r>
              <a:rPr lang="it-IT" sz="1333" b="1" dirty="0"/>
              <a:t> </a:t>
            </a:r>
            <a:r>
              <a:rPr lang="it-IT" sz="1333" b="1" dirty="0" err="1"/>
              <a:t>models</a:t>
            </a:r>
            <a:r>
              <a:rPr lang="it-IT" sz="1333" b="1" dirty="0"/>
              <a:t>, </a:t>
            </a:r>
            <a:r>
              <a:rPr lang="it-IT" sz="1333" b="1" dirty="0" err="1"/>
              <a:t>relying</a:t>
            </a:r>
            <a:r>
              <a:rPr lang="it-IT" sz="1333" b="1" dirty="0"/>
              <a:t> on </a:t>
            </a:r>
            <a:r>
              <a:rPr lang="it-IT" sz="1333" b="1" dirty="0" err="1"/>
              <a:t>surrogates</a:t>
            </a:r>
            <a:endParaRPr lang="en-US" sz="1333" b="1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EF13B24-B2C6-794C-985E-56371C1E2A13}"/>
              </a:ext>
            </a:extLst>
          </p:cNvPr>
          <p:cNvSpPr txBox="1"/>
          <p:nvPr/>
        </p:nvSpPr>
        <p:spPr>
          <a:xfrm>
            <a:off x="2254415" y="4003363"/>
            <a:ext cx="834440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1. Setup </a:t>
            </a:r>
            <a:r>
              <a:rPr lang="it-IT" sz="2800" b="1" dirty="0" err="1"/>
              <a:t>preparation</a:t>
            </a:r>
            <a:endParaRPr lang="it-IT" sz="2800" b="1" dirty="0"/>
          </a:p>
          <a:p>
            <a:r>
              <a:rPr lang="it-IT" sz="2800" b="1" dirty="0"/>
              <a:t>2. ETS </a:t>
            </a:r>
            <a:r>
              <a:rPr lang="it-IT" sz="2800" b="1" dirty="0" err="1"/>
              <a:t>correctly</a:t>
            </a:r>
            <a:r>
              <a:rPr lang="it-IT" sz="2800" b="1" dirty="0"/>
              <a:t> </a:t>
            </a:r>
            <a:r>
              <a:rPr lang="it-IT" sz="2800" b="1" dirty="0" err="1"/>
              <a:t>placed</a:t>
            </a:r>
            <a:r>
              <a:rPr lang="it-IT" sz="2800" b="1" dirty="0"/>
              <a:t> </a:t>
            </a:r>
            <a:r>
              <a:rPr lang="it-IT" sz="2800" b="1" dirty="0" err="1"/>
              <a:t>along</a:t>
            </a:r>
            <a:r>
              <a:rPr lang="it-IT" sz="2800" b="1" dirty="0"/>
              <a:t> the </a:t>
            </a:r>
            <a:r>
              <a:rPr lang="it-IT" sz="2800" b="1" dirty="0" err="1"/>
              <a:t>desired</a:t>
            </a:r>
            <a:r>
              <a:rPr lang="it-IT" sz="2800" b="1" dirty="0"/>
              <a:t> gaze </a:t>
            </a:r>
            <a:r>
              <a:rPr lang="it-IT" sz="2800" b="1" dirty="0" err="1"/>
              <a:t>direction</a:t>
            </a:r>
            <a:endParaRPr lang="it-IT" sz="2800" b="1" dirty="0"/>
          </a:p>
          <a:p>
            <a:endParaRPr lang="it-IT" sz="2400" dirty="0"/>
          </a:p>
          <a:p>
            <a:r>
              <a:rPr lang="it-IT" sz="2400" i="1" dirty="0"/>
              <a:t>3. Record </a:t>
            </a:r>
            <a:r>
              <a:rPr lang="it-IT" sz="2400" i="1" dirty="0" err="1"/>
              <a:t>references</a:t>
            </a:r>
            <a:r>
              <a:rPr lang="it-IT" sz="2400" i="1" dirty="0"/>
              <a:t> on ETS camera</a:t>
            </a:r>
          </a:p>
          <a:p>
            <a:r>
              <a:rPr lang="it-IT" sz="2400" i="1" dirty="0"/>
              <a:t>4. Setup </a:t>
            </a:r>
            <a:r>
              <a:rPr lang="it-IT" sz="2400" i="1" dirty="0" err="1"/>
              <a:t>Validation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9988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4A6ED67-8413-B54E-9BF5-EB1245700003}"/>
              </a:ext>
            </a:extLst>
          </p:cNvPr>
          <p:cNvCxnSpPr>
            <a:cxnSpLocks/>
          </p:cNvCxnSpPr>
          <p:nvPr/>
        </p:nvCxnSpPr>
        <p:spPr>
          <a:xfrm flipH="1">
            <a:off x="602741" y="5080264"/>
            <a:ext cx="11589259" cy="0"/>
          </a:xfrm>
          <a:prstGeom prst="straightConnector1">
            <a:avLst/>
          </a:prstGeom>
          <a:ln w="1193800">
            <a:solidFill>
              <a:schemeClr val="accent1">
                <a:alpha val="4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4</a:t>
            </a:fld>
            <a:endParaRPr lang="it-IT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24D3D58-F5E6-0B4B-BE12-FF8614AC8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84283">
            <a:off x="9441641" y="2263091"/>
            <a:ext cx="2242548" cy="2354673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6AE862BC-54ED-BC42-9CA1-927827C1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89" b="85836"/>
          <a:stretch/>
        </p:blipFill>
        <p:spPr>
          <a:xfrm>
            <a:off x="8214181" y="5228407"/>
            <a:ext cx="1878300" cy="1506435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89B57001-4927-6644-9BF2-B97C444AD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89" b="85836"/>
          <a:stretch/>
        </p:blipFill>
        <p:spPr>
          <a:xfrm>
            <a:off x="7067488" y="4742546"/>
            <a:ext cx="1878300" cy="1506435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0E70EBA1-8D74-684A-A5AA-39BC330B4F59}"/>
              </a:ext>
            </a:extLst>
          </p:cNvPr>
          <p:cNvSpPr txBox="1"/>
          <p:nvPr/>
        </p:nvSpPr>
        <p:spPr>
          <a:xfrm>
            <a:off x="10057010" y="5393247"/>
            <a:ext cx="1676131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33" b="1" dirty="0"/>
              <a:t>Real time </a:t>
            </a:r>
            <a:r>
              <a:rPr lang="it-IT" sz="1333" b="1" dirty="0" err="1"/>
              <a:t>monitoring</a:t>
            </a:r>
            <a:r>
              <a:rPr lang="it-IT" sz="1333" b="1" dirty="0"/>
              <a:t> of </a:t>
            </a:r>
            <a:r>
              <a:rPr lang="it-IT" sz="1333" b="1" dirty="0" err="1"/>
              <a:t>pupil</a:t>
            </a:r>
            <a:r>
              <a:rPr lang="it-IT" sz="1333" b="1" dirty="0"/>
              <a:t> and iris</a:t>
            </a:r>
          </a:p>
          <a:p>
            <a:pPr algn="ctr"/>
            <a:endParaRPr lang="it-IT" sz="1333" b="1" dirty="0"/>
          </a:p>
          <a:p>
            <a:pPr algn="ctr"/>
            <a:r>
              <a:rPr lang="it-IT" sz="1333" dirty="0"/>
              <a:t>NB: </a:t>
            </a:r>
            <a:r>
              <a:rPr lang="it-IT" sz="1333" dirty="0" err="1"/>
              <a:t>edge</a:t>
            </a:r>
            <a:r>
              <a:rPr lang="it-IT" sz="1333" dirty="0"/>
              <a:t> reference manually drown by operator </a:t>
            </a:r>
            <a:endParaRPr lang="en-US" sz="1333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A93ACAE-CC7E-5A4F-B60D-BDF5E9A0B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4" t="8169" r="-1" b="4485"/>
          <a:stretch/>
        </p:blipFill>
        <p:spPr>
          <a:xfrm>
            <a:off x="4415834" y="3064231"/>
            <a:ext cx="2051028" cy="198666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44BF21-02C5-5F41-A0F9-75ACFB204661}"/>
              </a:ext>
            </a:extLst>
          </p:cNvPr>
          <p:cNvSpPr txBox="1"/>
          <p:nvPr/>
        </p:nvSpPr>
        <p:spPr>
          <a:xfrm>
            <a:off x="1236424" y="4377584"/>
            <a:ext cx="1913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OK?</a:t>
            </a:r>
          </a:p>
          <a:p>
            <a:pPr algn="ctr"/>
            <a:r>
              <a:rPr lang="it-IT" sz="2400" b="1" dirty="0"/>
              <a:t>Treatment 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7CB31BD-A462-A249-9AE6-2D508AA11C06}"/>
              </a:ext>
            </a:extLst>
          </p:cNvPr>
          <p:cNvSpPr txBox="1"/>
          <p:nvPr/>
        </p:nvSpPr>
        <p:spPr>
          <a:xfrm>
            <a:off x="2586481" y="364085"/>
            <a:ext cx="70190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1. Setup </a:t>
            </a:r>
            <a:r>
              <a:rPr lang="it-IT" sz="2400" i="1" dirty="0" err="1"/>
              <a:t>preparation</a:t>
            </a:r>
            <a:endParaRPr lang="it-IT" sz="2400" i="1" dirty="0"/>
          </a:p>
          <a:p>
            <a:r>
              <a:rPr lang="it-IT" sz="2400" i="1" dirty="0"/>
              <a:t>2. ETS </a:t>
            </a:r>
            <a:r>
              <a:rPr lang="it-IT" sz="2400" i="1" dirty="0" err="1"/>
              <a:t>correctly</a:t>
            </a:r>
            <a:r>
              <a:rPr lang="it-IT" sz="2400" i="1" dirty="0"/>
              <a:t> </a:t>
            </a:r>
            <a:r>
              <a:rPr lang="it-IT" sz="2400" i="1" dirty="0" err="1"/>
              <a:t>placed</a:t>
            </a:r>
            <a:r>
              <a:rPr lang="it-IT" sz="2400" i="1" dirty="0"/>
              <a:t> </a:t>
            </a:r>
            <a:r>
              <a:rPr lang="it-IT" sz="2400" i="1" dirty="0" err="1"/>
              <a:t>along</a:t>
            </a:r>
            <a:r>
              <a:rPr lang="it-IT" sz="2400" i="1" dirty="0"/>
              <a:t> the </a:t>
            </a:r>
            <a:r>
              <a:rPr lang="it-IT" sz="2400" i="1" dirty="0" err="1"/>
              <a:t>desired</a:t>
            </a:r>
            <a:r>
              <a:rPr lang="it-IT" sz="2400" i="1" dirty="0"/>
              <a:t> gaze </a:t>
            </a:r>
            <a:r>
              <a:rPr lang="it-IT" sz="2400" i="1" dirty="0" err="1"/>
              <a:t>direction</a:t>
            </a:r>
            <a:endParaRPr lang="it-IT" sz="2400" i="1" dirty="0"/>
          </a:p>
          <a:p>
            <a:endParaRPr lang="it-IT" sz="2400" dirty="0"/>
          </a:p>
          <a:p>
            <a:r>
              <a:rPr lang="it-IT" sz="2800" b="1" dirty="0"/>
              <a:t>3. Record </a:t>
            </a:r>
            <a:r>
              <a:rPr lang="it-IT" sz="2800" b="1" dirty="0" err="1"/>
              <a:t>references</a:t>
            </a:r>
            <a:r>
              <a:rPr lang="it-IT" sz="2800" b="1" dirty="0"/>
              <a:t> on ETS camera</a:t>
            </a:r>
          </a:p>
          <a:p>
            <a:r>
              <a:rPr lang="it-IT" sz="2800" b="1" dirty="0"/>
              <a:t>4. Setup </a:t>
            </a:r>
            <a:r>
              <a:rPr lang="it-IT" sz="2800" b="1" dirty="0" err="1"/>
              <a:t>Validation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33061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5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2F2327-A7F3-8E48-AAB0-2E832823C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4" t="9877" r="8057"/>
          <a:stretch/>
        </p:blipFill>
        <p:spPr>
          <a:xfrm>
            <a:off x="838200" y="313781"/>
            <a:ext cx="3071814" cy="21388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377B63-C373-F94E-A5B2-6C27185A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26" y="3319529"/>
            <a:ext cx="2573161" cy="2837692"/>
          </a:xfrm>
          <a:prstGeom prst="rect">
            <a:avLst/>
          </a:prstGeom>
        </p:spPr>
      </p:pic>
      <p:pic>
        <p:nvPicPr>
          <p:cNvPr id="12" name="Picture 2" descr="/Users/riccardovia/Desktop/Dottorato/EYE TRACKER/CNAO/IMG_2953.jpg">
            <a:extLst>
              <a:ext uri="{FF2B5EF4-FFF2-40B4-BE49-F238E27FC236}">
                <a16:creationId xmlns:a16="http://schemas.microsoft.com/office/drawing/2014/main" id="{DE6E358A-6114-8644-BEDD-3796A2C6651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62" y="313782"/>
            <a:ext cx="2899518" cy="213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2B81A25-D1E6-C84C-847C-422007EFC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r="14558"/>
          <a:stretch/>
        </p:blipFill>
        <p:spPr>
          <a:xfrm>
            <a:off x="4389299" y="3319529"/>
            <a:ext cx="3121044" cy="2869491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459C662-8278-A54D-A013-F6A4BA468CDC}"/>
              </a:ext>
            </a:extLst>
          </p:cNvPr>
          <p:cNvCxnSpPr>
            <a:cxnSpLocks/>
          </p:cNvCxnSpPr>
          <p:nvPr/>
        </p:nvCxnSpPr>
        <p:spPr>
          <a:xfrm>
            <a:off x="573067" y="2857864"/>
            <a:ext cx="11618933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C0FC8B13-FE0D-7345-915A-EEA493BF1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628" y="1383223"/>
            <a:ext cx="2159411" cy="287921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1E74B6A-DC5D-754E-8D21-4E89DDC4E222}"/>
              </a:ext>
            </a:extLst>
          </p:cNvPr>
          <p:cNvSpPr txBox="1"/>
          <p:nvPr/>
        </p:nvSpPr>
        <p:spPr>
          <a:xfrm>
            <a:off x="484037" y="2499276"/>
            <a:ext cx="1144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From ‘passive’ Setup </a:t>
            </a:r>
            <a:r>
              <a:rPr lang="it-IT" sz="2000" dirty="0" err="1"/>
              <a:t>preparation</a:t>
            </a:r>
            <a:r>
              <a:rPr lang="it-IT" sz="2000" dirty="0"/>
              <a:t>…            </a:t>
            </a:r>
          </a:p>
          <a:p>
            <a:pPr algn="r"/>
            <a:r>
              <a:rPr lang="it-IT" sz="2000" dirty="0"/>
              <a:t>	                  					       TIME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05E25DE-0EBA-2B45-ADCF-76F420BA715C}"/>
              </a:ext>
            </a:extLst>
          </p:cNvPr>
          <p:cNvSpPr txBox="1"/>
          <p:nvPr/>
        </p:nvSpPr>
        <p:spPr>
          <a:xfrm>
            <a:off x="7509817" y="5131062"/>
            <a:ext cx="4287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Via </a:t>
            </a:r>
            <a:r>
              <a:rPr lang="it-IT" sz="1400" dirty="0" err="1"/>
              <a:t>R</a:t>
            </a:r>
            <a:r>
              <a:rPr lang="it-IT" sz="1400" dirty="0"/>
              <a:t>, Pella A, </a:t>
            </a:r>
            <a:r>
              <a:rPr lang="it-IT" sz="1400" dirty="0" err="1"/>
              <a:t>Romanò</a:t>
            </a:r>
            <a:r>
              <a:rPr lang="it-IT" sz="1400" dirty="0"/>
              <a:t> </a:t>
            </a:r>
            <a:r>
              <a:rPr lang="it-IT" sz="1400" dirty="0" err="1"/>
              <a:t>F</a:t>
            </a:r>
            <a:r>
              <a:rPr lang="it-IT" sz="1400" dirty="0"/>
              <a:t>, et Al. A </a:t>
            </a:r>
            <a:r>
              <a:rPr lang="it-IT" sz="1400" dirty="0" err="1"/>
              <a:t>platform</a:t>
            </a:r>
            <a:r>
              <a:rPr lang="it-IT" sz="1400" dirty="0"/>
              <a:t> for </a:t>
            </a:r>
            <a:r>
              <a:rPr lang="it-IT" sz="1400" dirty="0" err="1"/>
              <a:t>patient</a:t>
            </a:r>
            <a:r>
              <a:rPr lang="it-IT" sz="1400" dirty="0"/>
              <a:t> </a:t>
            </a:r>
            <a:r>
              <a:rPr lang="it-IT" sz="1400" dirty="0" err="1"/>
              <a:t>positioning</a:t>
            </a:r>
            <a:r>
              <a:rPr lang="it-IT" sz="1400" dirty="0"/>
              <a:t> and </a:t>
            </a:r>
            <a:r>
              <a:rPr lang="it-IT" sz="1400" dirty="0" err="1"/>
              <a:t>motion</a:t>
            </a:r>
            <a:r>
              <a:rPr lang="it-IT" sz="1400" dirty="0"/>
              <a:t> </a:t>
            </a:r>
            <a:r>
              <a:rPr lang="it-IT" sz="1400" dirty="0" err="1"/>
              <a:t>monitoring</a:t>
            </a:r>
            <a:r>
              <a:rPr lang="it-IT" sz="1400" dirty="0"/>
              <a:t> in </a:t>
            </a:r>
            <a:r>
              <a:rPr lang="it-IT" sz="1400" dirty="0" err="1"/>
              <a:t>ocular</a:t>
            </a:r>
            <a:r>
              <a:rPr lang="it-IT" sz="1400" dirty="0"/>
              <a:t> </a:t>
            </a:r>
            <a:r>
              <a:rPr lang="it-IT" sz="1400" dirty="0" err="1"/>
              <a:t>proton</a:t>
            </a:r>
            <a:r>
              <a:rPr lang="it-IT" sz="1400" dirty="0"/>
              <a:t> </a:t>
            </a:r>
            <a:r>
              <a:rPr lang="it-IT" sz="1400" dirty="0" err="1"/>
              <a:t>therapy</a:t>
            </a:r>
            <a:r>
              <a:rPr lang="it-IT" sz="1400" dirty="0"/>
              <a:t> with a non-</a:t>
            </a:r>
            <a:r>
              <a:rPr lang="it-IT" sz="1400" dirty="0" err="1"/>
              <a:t>dedicated</a:t>
            </a:r>
            <a:r>
              <a:rPr lang="it-IT" sz="1400" dirty="0"/>
              <a:t> </a:t>
            </a:r>
            <a:r>
              <a:rPr lang="it-IT" sz="1400" dirty="0" err="1"/>
              <a:t>beamline.Phys</a:t>
            </a:r>
            <a:r>
              <a:rPr lang="it-IT" sz="1400" dirty="0"/>
              <a:t> </a:t>
            </a:r>
            <a:r>
              <a:rPr lang="it-IT" sz="1400" dirty="0" err="1"/>
              <a:t>Med</a:t>
            </a:r>
            <a:r>
              <a:rPr lang="it-IT" sz="1400" dirty="0"/>
              <a:t>. 2019 Mar;59:55-63. </a:t>
            </a:r>
            <a:r>
              <a:rPr lang="it-IT" sz="1400" dirty="0" err="1"/>
              <a:t>doi</a:t>
            </a:r>
            <a:r>
              <a:rPr lang="it-IT" sz="1400" dirty="0"/>
              <a:t>: 10.1016/j.ejmp.2019.02.020. </a:t>
            </a:r>
            <a:r>
              <a:rPr lang="it-IT" sz="1400" dirty="0" err="1"/>
              <a:t>Epub</a:t>
            </a:r>
            <a:r>
              <a:rPr lang="it-IT" sz="1400" dirty="0"/>
              <a:t> 2019 Mar 2.PMID: 30928066</a:t>
            </a:r>
          </a:p>
        </p:txBody>
      </p:sp>
    </p:spTree>
    <p:extLst>
      <p:ext uri="{BB962C8B-B14F-4D97-AF65-F5344CB8AC3E}">
        <p14:creationId xmlns:p14="http://schemas.microsoft.com/office/powerpoint/2010/main" val="354500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6</a:t>
            </a:fld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24A9D17-FBC2-2F45-9E03-52E0A4D11DA3}"/>
              </a:ext>
            </a:extLst>
          </p:cNvPr>
          <p:cNvSpPr txBox="1"/>
          <p:nvPr/>
        </p:nvSpPr>
        <p:spPr>
          <a:xfrm>
            <a:off x="682390" y="352602"/>
            <a:ext cx="1047614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There</a:t>
            </a:r>
            <a:r>
              <a:rPr lang="it-IT" sz="2400" b="1" dirty="0"/>
              <a:t> are a large </a:t>
            </a:r>
            <a:r>
              <a:rPr lang="it-IT" sz="2400" b="1" dirty="0" err="1"/>
              <a:t>number</a:t>
            </a:r>
            <a:r>
              <a:rPr lang="it-IT" sz="2400" b="1" dirty="0"/>
              <a:t> of </a:t>
            </a:r>
            <a:r>
              <a:rPr lang="it-IT" sz="2400" b="1" dirty="0" err="1"/>
              <a:t>possible</a:t>
            </a:r>
            <a:r>
              <a:rPr lang="it-IT" sz="2400" b="1" dirty="0"/>
              <a:t> </a:t>
            </a:r>
            <a:r>
              <a:rPr lang="it-IT" sz="2400" b="1" dirty="0" err="1"/>
              <a:t>solutions</a:t>
            </a:r>
            <a:r>
              <a:rPr lang="it-IT" sz="2400" b="1" dirty="0"/>
              <a:t> for </a:t>
            </a:r>
            <a:r>
              <a:rPr lang="it-IT" sz="2400" b="1" dirty="0" err="1"/>
              <a:t>placing</a:t>
            </a:r>
            <a:r>
              <a:rPr lang="it-IT" sz="2400" b="1" dirty="0"/>
              <a:t> the </a:t>
            </a:r>
            <a:r>
              <a:rPr lang="it-IT" sz="2400" b="1" dirty="0" err="1"/>
              <a:t>fixation</a:t>
            </a:r>
            <a:r>
              <a:rPr lang="it-IT" sz="2400" b="1" dirty="0"/>
              <a:t> light </a:t>
            </a:r>
            <a:r>
              <a:rPr lang="it-IT" sz="2400" b="1" dirty="0" err="1"/>
              <a:t>along</a:t>
            </a:r>
            <a:r>
              <a:rPr lang="it-IT" sz="2400" b="1" dirty="0"/>
              <a:t> the gaze </a:t>
            </a:r>
            <a:r>
              <a:rPr lang="it-IT" sz="2400" b="1" dirty="0" err="1"/>
              <a:t>direction</a:t>
            </a:r>
            <a:r>
              <a:rPr lang="it-IT" sz="2400" b="1" dirty="0"/>
              <a:t>…</a:t>
            </a:r>
            <a:endParaRPr lang="it-IT" sz="2400" b="1" i="1" dirty="0"/>
          </a:p>
          <a:p>
            <a:endParaRPr lang="it-IT" sz="2400" b="1" i="1" dirty="0"/>
          </a:p>
          <a:p>
            <a:pPr algn="ctr"/>
            <a:r>
              <a:rPr lang="it-IT" sz="3200" b="1" dirty="0"/>
              <a:t>…</a:t>
            </a:r>
            <a:r>
              <a:rPr lang="it-IT" sz="3200" b="1" dirty="0" err="1"/>
              <a:t>But</a:t>
            </a:r>
            <a:r>
              <a:rPr lang="it-IT" sz="3200" b="1" dirty="0"/>
              <a:t>…</a:t>
            </a:r>
          </a:p>
          <a:p>
            <a:endParaRPr lang="it-IT" sz="2400" b="1" i="1" dirty="0"/>
          </a:p>
          <a:p>
            <a:pPr algn="ctr"/>
            <a:r>
              <a:rPr lang="it-IT" sz="2400" dirty="0"/>
              <a:t>ETS-</a:t>
            </a:r>
            <a:r>
              <a:rPr lang="it-IT" sz="2400" dirty="0" err="1"/>
              <a:t>Mask</a:t>
            </a:r>
            <a:r>
              <a:rPr lang="it-IT" sz="2400" dirty="0"/>
              <a:t> </a:t>
            </a:r>
            <a:r>
              <a:rPr lang="it-IT" sz="2400" dirty="0" err="1"/>
              <a:t>Collision</a:t>
            </a:r>
            <a:endParaRPr lang="en-US" sz="2400" dirty="0"/>
          </a:p>
          <a:p>
            <a:pPr algn="ctr"/>
            <a:r>
              <a:rPr lang="it-IT" sz="2400" dirty="0"/>
              <a:t>ETS-</a:t>
            </a:r>
            <a:r>
              <a:rPr lang="it-IT" sz="2400" dirty="0" err="1"/>
              <a:t>Collimator</a:t>
            </a:r>
            <a:r>
              <a:rPr lang="it-IT" sz="2400" dirty="0"/>
              <a:t> </a:t>
            </a:r>
            <a:r>
              <a:rPr lang="it-IT" sz="2400" dirty="0" err="1"/>
              <a:t>Collision</a:t>
            </a:r>
            <a:endParaRPr lang="en-US" sz="2400" dirty="0"/>
          </a:p>
          <a:p>
            <a:pPr algn="ctr"/>
            <a:r>
              <a:rPr lang="it-IT" sz="2400" dirty="0"/>
              <a:t>Proton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obstruction</a:t>
            </a:r>
            <a:endParaRPr lang="it-IT" sz="2400" dirty="0"/>
          </a:p>
          <a:p>
            <a:endParaRPr lang="it-IT" sz="2800" dirty="0"/>
          </a:p>
          <a:p>
            <a:r>
              <a:rPr lang="it-IT" sz="2400" b="1" dirty="0"/>
              <a:t>The </a:t>
            </a:r>
            <a:r>
              <a:rPr lang="it-IT" sz="2400" b="1" dirty="0" err="1"/>
              <a:t>optimal</a:t>
            </a:r>
            <a:r>
              <a:rPr lang="it-IT" sz="2400" b="1" dirty="0"/>
              <a:t> </a:t>
            </a:r>
            <a:r>
              <a:rPr lang="it-IT" sz="2400" b="1" dirty="0" err="1"/>
              <a:t>configuration</a:t>
            </a:r>
            <a:r>
              <a:rPr lang="it-IT" sz="2400" b="1" dirty="0"/>
              <a:t> </a:t>
            </a:r>
            <a:r>
              <a:rPr lang="it-IT" sz="2400" b="1" dirty="0" err="1"/>
              <a:t>shall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r>
              <a:rPr lang="en-US" sz="2400" dirty="0"/>
              <a:t>1. maximize the minimum distances between the device and other setup elements</a:t>
            </a:r>
          </a:p>
          <a:p>
            <a:r>
              <a:rPr lang="en-US" sz="2400" dirty="0"/>
              <a:t>2. exclude inclusion in beam field</a:t>
            </a:r>
          </a:p>
          <a:p>
            <a:r>
              <a:rPr lang="en-US" sz="2400" dirty="0"/>
              <a:t>3. satisfy the clinical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245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7</a:t>
            </a:fld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24A9D17-FBC2-2F45-9E03-52E0A4D11DA3}"/>
              </a:ext>
            </a:extLst>
          </p:cNvPr>
          <p:cNvSpPr txBox="1"/>
          <p:nvPr/>
        </p:nvSpPr>
        <p:spPr>
          <a:xfrm>
            <a:off x="682390" y="81136"/>
            <a:ext cx="104761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                     </a:t>
            </a:r>
            <a:r>
              <a:rPr lang="it-IT" sz="2400" b="1" dirty="0" err="1"/>
              <a:t>Patient</a:t>
            </a:r>
            <a:r>
              <a:rPr lang="it-IT" sz="2400" b="1" dirty="0"/>
              <a:t> </a:t>
            </a:r>
            <a:r>
              <a:rPr lang="it-IT" sz="2400" b="1" dirty="0" err="1"/>
              <a:t>Specific</a:t>
            </a:r>
            <a:r>
              <a:rPr lang="it-IT" sz="2400" b="1" dirty="0"/>
              <a:t>					Standard </a:t>
            </a:r>
            <a:r>
              <a:rPr lang="it-IT" sz="2400" b="1" dirty="0" err="1"/>
              <a:t>tools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400" b="1" dirty="0"/>
              <a:t>           </a:t>
            </a:r>
            <a:r>
              <a:rPr lang="it-IT" sz="2400" dirty="0" err="1"/>
              <a:t>Mask</a:t>
            </a:r>
            <a:r>
              <a:rPr lang="it-IT" sz="2400" dirty="0"/>
              <a:t>	          Brass </a:t>
            </a:r>
            <a:r>
              <a:rPr lang="it-IT" sz="2400" dirty="0" err="1"/>
              <a:t>collimator</a:t>
            </a:r>
            <a:r>
              <a:rPr lang="it-IT" sz="2400" dirty="0"/>
              <a:t>	                        </a:t>
            </a:r>
            <a:r>
              <a:rPr lang="it-IT" sz="2400" dirty="0" err="1"/>
              <a:t>Holder</a:t>
            </a:r>
            <a:r>
              <a:rPr lang="it-IT" sz="2400" dirty="0"/>
              <a:t>	                               ETS 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r>
              <a:rPr lang="en-US" sz="2400" dirty="0" err="1"/>
              <a:t>Matlab</a:t>
            </a:r>
            <a:r>
              <a:rPr lang="en-US" sz="2400" dirty="0"/>
              <a:t> simulator for automatic optimization of ETS positioning in order to:</a:t>
            </a:r>
            <a:br>
              <a:rPr lang="en-US" sz="2400" dirty="0"/>
            </a:b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Respect patient specific geometrical constraints</a:t>
            </a:r>
          </a:p>
          <a:p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Satisfy the clinical requirements imposed by the treatment plan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B97923F-0FB6-D54D-9CA2-3A86521F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22" y="1274724"/>
            <a:ext cx="2086912" cy="2100884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2B566CE1-889B-754C-9FED-A320763A3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2" r="21659" b="27277"/>
          <a:stretch/>
        </p:blipFill>
        <p:spPr>
          <a:xfrm>
            <a:off x="838200" y="1274724"/>
            <a:ext cx="2101169" cy="2100884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DF00397F-C619-7A40-969E-F56A03312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81" r="16961" b="33224"/>
          <a:stretch/>
        </p:blipFill>
        <p:spPr>
          <a:xfrm>
            <a:off x="6167903" y="1274724"/>
            <a:ext cx="2648932" cy="2100884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id="{755C3A9B-5897-7442-AC25-9708EF365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588" y="1274724"/>
            <a:ext cx="2801179" cy="21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1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8</a:t>
            </a:fld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24A9D17-FBC2-2F45-9E03-52E0A4D11DA3}"/>
              </a:ext>
            </a:extLst>
          </p:cNvPr>
          <p:cNvSpPr txBox="1"/>
          <p:nvPr/>
        </p:nvSpPr>
        <p:spPr>
          <a:xfrm>
            <a:off x="682390" y="81136"/>
            <a:ext cx="10476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                     </a:t>
            </a:r>
            <a:r>
              <a:rPr lang="it-IT" sz="2400" b="1" dirty="0" err="1"/>
              <a:t>Patient</a:t>
            </a:r>
            <a:r>
              <a:rPr lang="it-IT" sz="2400" b="1" dirty="0"/>
              <a:t> </a:t>
            </a:r>
            <a:r>
              <a:rPr lang="it-IT" sz="2400" b="1" dirty="0" err="1"/>
              <a:t>Specific</a:t>
            </a:r>
            <a:r>
              <a:rPr lang="it-IT" sz="2400" b="1" dirty="0"/>
              <a:t>					Standard </a:t>
            </a:r>
            <a:r>
              <a:rPr lang="it-IT" sz="2400" b="1" dirty="0" err="1"/>
              <a:t>tools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400" b="1" dirty="0"/>
              <a:t>           </a:t>
            </a:r>
            <a:r>
              <a:rPr lang="it-IT" sz="2400" dirty="0" err="1"/>
              <a:t>Mask</a:t>
            </a:r>
            <a:r>
              <a:rPr lang="it-IT" sz="2400" dirty="0"/>
              <a:t>	          Brass </a:t>
            </a:r>
            <a:r>
              <a:rPr lang="it-IT" sz="2400" dirty="0" err="1"/>
              <a:t>collimator</a:t>
            </a:r>
            <a:r>
              <a:rPr lang="it-IT" sz="2400" dirty="0"/>
              <a:t>	                        </a:t>
            </a:r>
            <a:r>
              <a:rPr lang="it-IT" sz="2400" dirty="0" err="1"/>
              <a:t>Holder</a:t>
            </a:r>
            <a:r>
              <a:rPr lang="it-IT" sz="2400" dirty="0"/>
              <a:t>	                               ETS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pPr algn="ctr"/>
            <a:r>
              <a:rPr lang="it-IT" sz="2400" b="1" dirty="0" err="1"/>
              <a:t>Virtualization</a:t>
            </a:r>
            <a:r>
              <a:rPr lang="it-IT" sz="2400" b="1" dirty="0"/>
              <a:t> of Setup </a:t>
            </a:r>
            <a:endParaRPr lang="en-US" sz="2400" b="1" dirty="0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2B97923F-0FB6-D54D-9CA2-3A86521F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22" y="1274724"/>
            <a:ext cx="2086912" cy="2100884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2B566CE1-889B-754C-9FED-A320763A3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2" r="21659" b="27277"/>
          <a:stretch/>
        </p:blipFill>
        <p:spPr>
          <a:xfrm>
            <a:off x="838200" y="1274724"/>
            <a:ext cx="2101169" cy="2100884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DF00397F-C619-7A40-969E-F56A03312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81" r="16961" b="33224"/>
          <a:stretch/>
        </p:blipFill>
        <p:spPr>
          <a:xfrm>
            <a:off x="6167903" y="1274724"/>
            <a:ext cx="2648932" cy="2100884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id="{755C3A9B-5897-7442-AC25-9708EF365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588" y="1274724"/>
            <a:ext cx="2801179" cy="2100884"/>
          </a:xfrm>
          <a:prstGeom prst="rect">
            <a:avLst/>
          </a:prstGeom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E92AC2F0-8F5C-3B4A-9AD9-8C74E1800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225" y="4214558"/>
            <a:ext cx="2491903" cy="1911651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B27DF1E4-F429-E143-9CF3-95772B06E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903" y="4150401"/>
            <a:ext cx="2712125" cy="1985051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A1F05008-3AB7-F04C-ADAE-0EA16FE43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386" y="4046513"/>
            <a:ext cx="2091648" cy="2079696"/>
          </a:xfrm>
          <a:prstGeom prst="rect">
            <a:avLst/>
          </a:prstGeom>
        </p:spPr>
      </p:pic>
      <p:sp>
        <p:nvSpPr>
          <p:cNvPr id="15" name="Rectangle 18">
            <a:extLst>
              <a:ext uri="{FF2B5EF4-FFF2-40B4-BE49-F238E27FC236}">
                <a16:creationId xmlns:a16="http://schemas.microsoft.com/office/drawing/2014/main" id="{459FE035-77AC-5A48-96B8-F655F2BB60EB}"/>
              </a:ext>
            </a:extLst>
          </p:cNvPr>
          <p:cNvSpPr/>
          <p:nvPr/>
        </p:nvSpPr>
        <p:spPr>
          <a:xfrm>
            <a:off x="766759" y="3800482"/>
            <a:ext cx="2101169" cy="2571749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4ECF875-78C7-D04C-8B29-86FF4F1CB733}"/>
              </a:ext>
            </a:extLst>
          </p:cNvPr>
          <p:cNvCxnSpPr/>
          <p:nvPr/>
        </p:nvCxnSpPr>
        <p:spPr>
          <a:xfrm>
            <a:off x="1871663" y="3450434"/>
            <a:ext cx="0" cy="4714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6B4241E-3ECD-5D4B-891E-1C4F3F5DD821}"/>
              </a:ext>
            </a:extLst>
          </p:cNvPr>
          <p:cNvCxnSpPr/>
          <p:nvPr/>
        </p:nvCxnSpPr>
        <p:spPr>
          <a:xfrm>
            <a:off x="4267200" y="3450434"/>
            <a:ext cx="0" cy="4714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9DD8FC8-99AB-F64A-A292-F13CDB7BD744}"/>
              </a:ext>
            </a:extLst>
          </p:cNvPr>
          <p:cNvCxnSpPr/>
          <p:nvPr/>
        </p:nvCxnSpPr>
        <p:spPr>
          <a:xfrm>
            <a:off x="7467601" y="3450434"/>
            <a:ext cx="0" cy="4714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3824F32-6206-DC46-BCC2-B8D686C802A5}"/>
              </a:ext>
            </a:extLst>
          </p:cNvPr>
          <p:cNvCxnSpPr/>
          <p:nvPr/>
        </p:nvCxnSpPr>
        <p:spPr>
          <a:xfrm>
            <a:off x="10382251" y="3450434"/>
            <a:ext cx="0" cy="4714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26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7CF93B-E70C-B54C-B918-ED6E18BBCBA8}"/>
              </a:ext>
            </a:extLst>
          </p:cNvPr>
          <p:cNvSpPr txBox="1"/>
          <p:nvPr/>
        </p:nvSpPr>
        <p:spPr>
          <a:xfrm>
            <a:off x="682390" y="352602"/>
            <a:ext cx="45039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The </a:t>
            </a:r>
            <a:r>
              <a:rPr lang="it-IT" sz="2400" b="1" i="1" dirty="0" err="1"/>
              <a:t>optimal</a:t>
            </a:r>
            <a:r>
              <a:rPr lang="it-IT" sz="2400" b="1" i="1" dirty="0"/>
              <a:t> </a:t>
            </a:r>
            <a:r>
              <a:rPr lang="it-IT" sz="2400" b="1" i="1" dirty="0" err="1"/>
              <a:t>configuration</a:t>
            </a:r>
            <a:r>
              <a:rPr lang="it-IT" sz="2400" b="1" i="1" dirty="0"/>
              <a:t> </a:t>
            </a:r>
            <a:r>
              <a:rPr lang="it-IT" sz="2400" b="1" i="1" dirty="0" err="1"/>
              <a:t>shall</a:t>
            </a:r>
            <a:r>
              <a:rPr lang="it-IT" sz="2400" i="1" dirty="0"/>
              <a:t>:</a:t>
            </a:r>
          </a:p>
          <a:p>
            <a:endParaRPr lang="it-IT" sz="2400" i="1" dirty="0"/>
          </a:p>
          <a:p>
            <a:pPr marL="457200" indent="-457200">
              <a:buAutoNum type="arabicPeriod"/>
            </a:pPr>
            <a:r>
              <a:rPr lang="en-US" sz="2400" i="1" dirty="0"/>
              <a:t>maximize the minimum distances between the device and other setup elements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/>
          </a:p>
          <a:p>
            <a:pPr marL="457200" indent="-457200">
              <a:buAutoNum type="arabicPeriod"/>
            </a:pPr>
            <a:endParaRPr lang="en-US" sz="2400" i="1" dirty="0"/>
          </a:p>
          <a:p>
            <a:r>
              <a:rPr lang="en-US" sz="2400" i="1" dirty="0"/>
              <a:t>2. exclude inclusion in beam field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/>
          </a:p>
          <a:p>
            <a:r>
              <a:rPr lang="en-US" sz="2400" i="1" dirty="0"/>
              <a:t>3. satisfy the clinical requirements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67CC-7FDF-40C6-9F7D-383C5CD3368C}" type="datetime1">
              <a:rPr lang="it-IT" smtClean="0"/>
              <a:t>26/11/21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Pella, Baroni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t>9</a:t>
            </a:fld>
            <a:endParaRPr lang="it-IT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598F7061-EBED-E444-ABC0-5F7F3189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7" t="2253" r="7409" b="5639"/>
          <a:stretch/>
        </p:blipFill>
        <p:spPr>
          <a:xfrm>
            <a:off x="5186364" y="0"/>
            <a:ext cx="2614611" cy="272472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1319DAD7-C4CB-6D48-9556-9D4F67CC3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5"/>
          <a:stretch/>
        </p:blipFill>
        <p:spPr>
          <a:xfrm>
            <a:off x="7521065" y="2467546"/>
            <a:ext cx="1977740" cy="1669229"/>
          </a:xfrm>
          <a:prstGeom prst="rect">
            <a:avLst/>
          </a:prstGeom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F3578DCD-E2C9-CA4E-A788-9F20C50C2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30" y="4253991"/>
            <a:ext cx="2671763" cy="200362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3BD0C472-CF5E-8249-9181-A103684F2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780" y="4257896"/>
            <a:ext cx="2103602" cy="19997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13660E-AFF9-2646-967D-1D1D78B9AD92}"/>
              </a:ext>
            </a:extLst>
          </p:cNvPr>
          <p:cNvSpPr txBox="1"/>
          <p:nvPr/>
        </p:nvSpPr>
        <p:spPr>
          <a:xfrm>
            <a:off x="7854198" y="352602"/>
            <a:ext cx="4287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Elisei</a:t>
            </a:r>
            <a:r>
              <a:rPr lang="it-IT" sz="1400" dirty="0"/>
              <a:t> G, Pella A, Ricotti </a:t>
            </a:r>
            <a:r>
              <a:rPr lang="it-IT" sz="1400" dirty="0" err="1"/>
              <a:t>R</a:t>
            </a:r>
            <a:r>
              <a:rPr lang="it-IT" sz="1400" dirty="0"/>
              <a:t>, et Al. Development and </a:t>
            </a:r>
            <a:r>
              <a:rPr lang="it-IT" sz="1400" dirty="0" err="1"/>
              <a:t>validation</a:t>
            </a:r>
            <a:r>
              <a:rPr lang="it-IT" sz="1400" dirty="0"/>
              <a:t> of a new set-up simulator </a:t>
            </a:r>
            <a:r>
              <a:rPr lang="it-IT" sz="1400" dirty="0" err="1"/>
              <a:t>dedicated</a:t>
            </a:r>
            <a:r>
              <a:rPr lang="it-IT" sz="1400" dirty="0"/>
              <a:t> to </a:t>
            </a:r>
            <a:r>
              <a:rPr lang="it-IT" sz="1400" dirty="0" err="1"/>
              <a:t>ocular</a:t>
            </a:r>
            <a:r>
              <a:rPr lang="it-IT" sz="1400" dirty="0"/>
              <a:t> </a:t>
            </a:r>
            <a:r>
              <a:rPr lang="it-IT" sz="1400" dirty="0" err="1"/>
              <a:t>proton</a:t>
            </a:r>
            <a:r>
              <a:rPr lang="it-IT" sz="1400" dirty="0"/>
              <a:t> </a:t>
            </a:r>
            <a:r>
              <a:rPr lang="it-IT" sz="1400" dirty="0" err="1"/>
              <a:t>therapy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CNAO. </a:t>
            </a:r>
            <a:r>
              <a:rPr lang="it-IT" sz="1400" dirty="0" err="1"/>
              <a:t>Phys</a:t>
            </a:r>
            <a:r>
              <a:rPr lang="it-IT" sz="1400" dirty="0"/>
              <a:t> </a:t>
            </a:r>
            <a:r>
              <a:rPr lang="it-IT" sz="1400" dirty="0" err="1"/>
              <a:t>Med</a:t>
            </a:r>
            <a:r>
              <a:rPr lang="it-IT" sz="1400" dirty="0"/>
              <a:t>. 2021 Feb,82:228-239. </a:t>
            </a:r>
            <a:r>
              <a:rPr lang="it-IT" sz="1400" dirty="0" err="1"/>
              <a:t>doi</a:t>
            </a:r>
            <a:r>
              <a:rPr lang="it-IT" sz="1400" dirty="0"/>
              <a:t>: 10.1016/j.ejmp.2021.01.070. </a:t>
            </a:r>
            <a:r>
              <a:rPr lang="it-IT" sz="1400" dirty="0" err="1"/>
              <a:t>Epub</a:t>
            </a:r>
            <a:r>
              <a:rPr lang="it-IT" sz="1400" dirty="0"/>
              <a:t> 2021 </a:t>
            </a:r>
            <a:r>
              <a:rPr lang="it-IT" sz="1400" dirty="0" err="1"/>
              <a:t>Feb</a:t>
            </a:r>
            <a:r>
              <a:rPr lang="it-IT" sz="1400" dirty="0"/>
              <a:t> 28. PMID: 33657472.</a:t>
            </a:r>
          </a:p>
        </p:txBody>
      </p:sp>
    </p:spTree>
    <p:extLst>
      <p:ext uri="{BB962C8B-B14F-4D97-AF65-F5344CB8AC3E}">
        <p14:creationId xmlns:p14="http://schemas.microsoft.com/office/powerpoint/2010/main" val="28835662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726</Words>
  <Application>Microsoft Macintosh PowerPoint</Application>
  <PresentationFormat>Widescreen</PresentationFormat>
  <Paragraphs>183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Utente di Microsoft Office</cp:lastModifiedBy>
  <cp:revision>33</cp:revision>
  <dcterms:created xsi:type="dcterms:W3CDTF">2019-12-09T11:54:53Z</dcterms:created>
  <dcterms:modified xsi:type="dcterms:W3CDTF">2021-11-26T06:03:52Z</dcterms:modified>
</cp:coreProperties>
</file>