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801" r:id="rId3"/>
    <p:sldId id="802" r:id="rId4"/>
    <p:sldId id="808" r:id="rId5"/>
    <p:sldId id="813" r:id="rId6"/>
    <p:sldId id="803" r:id="rId7"/>
    <p:sldId id="809" r:id="rId8"/>
    <p:sldId id="811" r:id="rId9"/>
    <p:sldId id="806" r:id="rId10"/>
    <p:sldId id="815" r:id="rId11"/>
    <p:sldId id="807" r:id="rId12"/>
    <p:sldId id="787" r:id="rId13"/>
    <p:sldId id="814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entin Raffy" initials="QR" lastIdx="1" clrIdx="0">
    <p:extLst>
      <p:ext uri="{19B8F6BF-5375-455C-9EA6-DF929625EA0E}">
        <p15:presenceInfo xmlns:p15="http://schemas.microsoft.com/office/powerpoint/2012/main" userId="S-1-5-21-2052111302-842925246-682003330-48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4BACC6"/>
    <a:srgbClr val="0105B7"/>
    <a:srgbClr val="008EC0"/>
    <a:srgbClr val="F8F8F8"/>
    <a:srgbClr val="9683AB"/>
    <a:srgbClr val="FF0000"/>
    <a:srgbClr val="3DB31D"/>
    <a:srgbClr val="33CC33"/>
    <a:srgbClr val="002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1" autoAdjust="0"/>
    <p:restoredTop sz="93979" autoAdjust="0"/>
  </p:normalViewPr>
  <p:slideViewPr>
    <p:cSldViewPr>
      <p:cViewPr varScale="1">
        <p:scale>
          <a:sx n="69" d="100"/>
          <a:sy n="69" d="100"/>
        </p:scale>
        <p:origin x="6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24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raffy\Desktop\Quentin\Congr&#232;s\2019%20Tihany\Pr&#233;sentation\190523%20Rdmt%20phe%20pour%20publi%20Phe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raffy\Desktop\Quentin\Congr&#232;s\2019%20Tihany\Pr&#233;sentation\190523%20Rdmt%20phe%20pour%20publi%20Phe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64526163759582"/>
          <c:y val="0.17290071227166987"/>
          <c:w val="0.70971454560604375"/>
          <c:h val="0.63145099254604564"/>
        </c:manualLayout>
      </c:layout>
      <c:scatterChart>
        <c:scatterStyle val="lineMarker"/>
        <c:varyColors val="0"/>
        <c:ser>
          <c:idx val="6"/>
          <c:order val="0"/>
          <c:tx>
            <c:strRef>
              <c:f>'Rdmt diffrentiel'!$I$140</c:f>
              <c:strCache>
                <c:ptCount val="1"/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xVal>
            <c:numRef>
              <c:f>'Rdmt diffrentiel'!$J$127:$AP$127</c:f>
              <c:numCache>
                <c:formatCode>0.00E+00</c:formatCode>
                <c:ptCount val="33"/>
                <c:pt idx="0">
                  <c:v>24.02</c:v>
                </c:pt>
                <c:pt idx="1">
                  <c:v>19.89</c:v>
                </c:pt>
                <c:pt idx="2">
                  <c:v>16.43</c:v>
                </c:pt>
                <c:pt idx="3">
                  <c:v>13.91</c:v>
                </c:pt>
                <c:pt idx="4">
                  <c:v>12.1</c:v>
                </c:pt>
                <c:pt idx="5">
                  <c:v>10.74</c:v>
                </c:pt>
                <c:pt idx="6">
                  <c:v>9.673</c:v>
                </c:pt>
                <c:pt idx="7">
                  <c:v>8.8179999999999996</c:v>
                </c:pt>
                <c:pt idx="8">
                  <c:v>8.1140000000000008</c:v>
                </c:pt>
                <c:pt idx="10" formatCode="General">
                  <c:v>0.91</c:v>
                </c:pt>
                <c:pt idx="12" formatCode="General">
                  <c:v>386.16140999999999</c:v>
                </c:pt>
                <c:pt idx="13" formatCode="General">
                  <c:v>419.33249779999994</c:v>
                </c:pt>
                <c:pt idx="14" formatCode="General">
                  <c:v>462.60935699999999</c:v>
                </c:pt>
                <c:pt idx="15" formatCode="General">
                  <c:v>508.32141509999997</c:v>
                </c:pt>
                <c:pt idx="16" formatCode="General">
                  <c:v>577.20982900000001</c:v>
                </c:pt>
                <c:pt idx="17" formatCode="General">
                  <c:v>655.04639999999995</c:v>
                </c:pt>
                <c:pt idx="18" formatCode="General">
                  <c:v>775.77572000000009</c:v>
                </c:pt>
                <c:pt idx="19" formatCode="General">
                  <c:v>934.41786999999988</c:v>
                </c:pt>
                <c:pt idx="21" formatCode="General">
                  <c:v>127</c:v>
                </c:pt>
                <c:pt idx="22" formatCode="General">
                  <c:v>96.8</c:v>
                </c:pt>
                <c:pt idx="23" formatCode="General">
                  <c:v>80.599999999999994</c:v>
                </c:pt>
                <c:pt idx="24" formatCode="General">
                  <c:v>67.400000000000006</c:v>
                </c:pt>
                <c:pt idx="25" formatCode="General">
                  <c:v>51.4</c:v>
                </c:pt>
                <c:pt idx="26" formatCode="General">
                  <c:v>41</c:v>
                </c:pt>
                <c:pt idx="27" formatCode="General">
                  <c:v>34</c:v>
                </c:pt>
                <c:pt idx="28" formatCode="General">
                  <c:v>31.3</c:v>
                </c:pt>
                <c:pt idx="29" formatCode="0.00">
                  <c:v>0.3</c:v>
                </c:pt>
                <c:pt idx="30" formatCode="0.00">
                  <c:v>0.43</c:v>
                </c:pt>
                <c:pt idx="32" formatCode="General">
                  <c:v>11.22</c:v>
                </c:pt>
              </c:numCache>
            </c:numRef>
          </c:xVal>
          <c:yVal>
            <c:numRef>
              <c:f>'Rdmt diffrentiel'!$J$142:$AP$142</c:f>
              <c:numCache>
                <c:formatCode>0.00E+00</c:formatCode>
                <c:ptCount val="33"/>
                <c:pt idx="0">
                  <c:v>0.19820562803539968</c:v>
                </c:pt>
                <c:pt idx="1">
                  <c:v>0.20724593485347634</c:v>
                </c:pt>
                <c:pt idx="2">
                  <c:v>0.2139091104098971</c:v>
                </c:pt>
                <c:pt idx="3">
                  <c:v>0.219224648817642</c:v>
                </c:pt>
                <c:pt idx="4">
                  <c:v>0.22366566479462893</c:v>
                </c:pt>
                <c:pt idx="5">
                  <c:v>0.22749060566675178</c:v>
                </c:pt>
                <c:pt idx="6">
                  <c:v>0.23085675199990394</c:v>
                </c:pt>
                <c:pt idx="7">
                  <c:v>0.23386722291613346</c:v>
                </c:pt>
                <c:pt idx="8">
                  <c:v>0.23659343114176637</c:v>
                </c:pt>
                <c:pt idx="10">
                  <c:v>8.2381122631332813E-3</c:v>
                </c:pt>
                <c:pt idx="12">
                  <c:v>0.77622772702760534</c:v>
                </c:pt>
                <c:pt idx="13">
                  <c:v>0.76627555337559372</c:v>
                </c:pt>
                <c:pt idx="14">
                  <c:v>0.75492716595621223</c:v>
                </c:pt>
                <c:pt idx="15">
                  <c:v>0.74171292776187003</c:v>
                </c:pt>
                <c:pt idx="16">
                  <c:v>0.7240868903474359</c:v>
                </c:pt>
                <c:pt idx="17">
                  <c:v>0.70650908278617008</c:v>
                </c:pt>
                <c:pt idx="18">
                  <c:v>0.67942585987795434</c:v>
                </c:pt>
                <c:pt idx="19">
                  <c:v>0.6348858778936215</c:v>
                </c:pt>
                <c:pt idx="21">
                  <c:v>0.57647058823529462</c:v>
                </c:pt>
                <c:pt idx="22">
                  <c:v>0.57647058823529451</c:v>
                </c:pt>
                <c:pt idx="23">
                  <c:v>0.57647058823529462</c:v>
                </c:pt>
                <c:pt idx="24">
                  <c:v>0.57647058823529462</c:v>
                </c:pt>
                <c:pt idx="25">
                  <c:v>0.57647058823529462</c:v>
                </c:pt>
                <c:pt idx="26">
                  <c:v>0.57647058823529462</c:v>
                </c:pt>
                <c:pt idx="27">
                  <c:v>0.57647058823529462</c:v>
                </c:pt>
                <c:pt idx="28">
                  <c:v>0.57647058823529473</c:v>
                </c:pt>
                <c:pt idx="30" formatCode="General">
                  <c:v>4.4202157562501461E-2</c:v>
                </c:pt>
                <c:pt idx="32" formatCode="General">
                  <c:v>0.2224917384220223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EE-4648-B856-54B6E3E7F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6447816"/>
        <c:axId val="816446504"/>
      </c:scatterChart>
      <c:valAx>
        <c:axId val="816447816"/>
        <c:scaling>
          <c:orientation val="minMax"/>
          <c:max val="1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Let in water (eV/nm)</a:t>
                </a:r>
              </a:p>
            </c:rich>
          </c:tx>
          <c:layout>
            <c:manualLayout>
              <c:xMode val="edge"/>
              <c:yMode val="edge"/>
              <c:x val="0.32872201021110725"/>
              <c:y val="0.874727308494241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6446504"/>
        <c:crosses val="autoZero"/>
        <c:crossBetween val="midCat"/>
      </c:valAx>
      <c:valAx>
        <c:axId val="816446504"/>
        <c:scaling>
          <c:orientation val="minMax"/>
          <c:max val="1"/>
          <c:min val="0"/>
        </c:scaling>
        <c:delete val="0"/>
        <c:axPos val="l"/>
        <c:numFmt formatCode="General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6447816"/>
        <c:crossesAt val="0.1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+mn-lt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66997538635356"/>
          <c:y val="7.2242149816602902E-2"/>
          <c:w val="0.78577830114596692"/>
          <c:h val="0.71574851997718436"/>
        </c:manualLayout>
      </c:layout>
      <c:scatterChart>
        <c:scatterStyle val="lineMarker"/>
        <c:varyColors val="0"/>
        <c:ser>
          <c:idx val="6"/>
          <c:order val="0"/>
          <c:tx>
            <c:strRef>
              <c:f>'Rdmt diffrentiel'!$I$143</c:f>
              <c:strCache>
                <c:ptCount val="1"/>
                <c:pt idx="0">
                  <c:v>Rapport dimers/ 3Tyr</c:v>
                </c:pt>
              </c:strCache>
            </c:strRef>
          </c:tx>
          <c:spPr>
            <a:ln w="28575" cap="rnd">
              <a:solidFill>
                <a:srgbClr val="256D2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256D21"/>
              </a:solidFill>
              <a:ln w="9525">
                <a:solidFill>
                  <a:srgbClr val="256D21"/>
                </a:solidFill>
              </a:ln>
              <a:effectLst/>
            </c:spPr>
          </c:marker>
          <c:xVal>
            <c:numRef>
              <c:f>'Rdmt diffrentiel'!$J$127:$AP$127</c:f>
              <c:numCache>
                <c:formatCode>0.00E+00</c:formatCode>
                <c:ptCount val="33"/>
                <c:pt idx="0">
                  <c:v>24.02</c:v>
                </c:pt>
                <c:pt idx="1">
                  <c:v>19.89</c:v>
                </c:pt>
                <c:pt idx="2">
                  <c:v>16.43</c:v>
                </c:pt>
                <c:pt idx="3">
                  <c:v>13.91</c:v>
                </c:pt>
                <c:pt idx="4">
                  <c:v>12.1</c:v>
                </c:pt>
                <c:pt idx="5">
                  <c:v>10.74</c:v>
                </c:pt>
                <c:pt idx="6">
                  <c:v>9.673</c:v>
                </c:pt>
                <c:pt idx="7">
                  <c:v>8.8179999999999996</c:v>
                </c:pt>
                <c:pt idx="8">
                  <c:v>8.1140000000000008</c:v>
                </c:pt>
                <c:pt idx="10" formatCode="General">
                  <c:v>0.91</c:v>
                </c:pt>
                <c:pt idx="12" formatCode="General">
                  <c:v>386.16140999999999</c:v>
                </c:pt>
                <c:pt idx="13" formatCode="General">
                  <c:v>419.33249779999994</c:v>
                </c:pt>
                <c:pt idx="14" formatCode="General">
                  <c:v>462.60935699999999</c:v>
                </c:pt>
                <c:pt idx="15" formatCode="General">
                  <c:v>508.32141509999997</c:v>
                </c:pt>
                <c:pt idx="16" formatCode="General">
                  <c:v>577.20982900000001</c:v>
                </c:pt>
                <c:pt idx="17" formatCode="General">
                  <c:v>655.04639999999995</c:v>
                </c:pt>
                <c:pt idx="18" formatCode="General">
                  <c:v>775.77572000000009</c:v>
                </c:pt>
                <c:pt idx="19" formatCode="General">
                  <c:v>934.41786999999988</c:v>
                </c:pt>
                <c:pt idx="21" formatCode="General">
                  <c:v>127</c:v>
                </c:pt>
                <c:pt idx="22" formatCode="General">
                  <c:v>96.8</c:v>
                </c:pt>
                <c:pt idx="23" formatCode="General">
                  <c:v>80.599999999999994</c:v>
                </c:pt>
                <c:pt idx="24" formatCode="General">
                  <c:v>67.400000000000006</c:v>
                </c:pt>
                <c:pt idx="25" formatCode="General">
                  <c:v>51.4</c:v>
                </c:pt>
                <c:pt idx="26" formatCode="General">
                  <c:v>41</c:v>
                </c:pt>
                <c:pt idx="27" formatCode="General">
                  <c:v>34</c:v>
                </c:pt>
                <c:pt idx="28" formatCode="General">
                  <c:v>31.3</c:v>
                </c:pt>
                <c:pt idx="29" formatCode="0.00">
                  <c:v>0.3</c:v>
                </c:pt>
                <c:pt idx="30" formatCode="0.00">
                  <c:v>0.43</c:v>
                </c:pt>
                <c:pt idx="32" formatCode="General">
                  <c:v>11.22</c:v>
                </c:pt>
              </c:numCache>
            </c:numRef>
          </c:xVal>
          <c:yVal>
            <c:numRef>
              <c:f>'Rdmt diffrentiel'!$J$145:$AP$145</c:f>
              <c:numCache>
                <c:formatCode>0.00E+00</c:formatCode>
                <c:ptCount val="33"/>
                <c:pt idx="0">
                  <c:v>9.2775393577500018E-2</c:v>
                </c:pt>
                <c:pt idx="1">
                  <c:v>9.4292349176368903E-2</c:v>
                </c:pt>
                <c:pt idx="2">
                  <c:v>9.5383664910486207E-2</c:v>
                </c:pt>
                <c:pt idx="3">
                  <c:v>9.6238845783847449E-2</c:v>
                </c:pt>
                <c:pt idx="4">
                  <c:v>9.6943267936106553E-2</c:v>
                </c:pt>
                <c:pt idx="5">
                  <c:v>9.7542869442252766E-2</c:v>
                </c:pt>
                <c:pt idx="6">
                  <c:v>9.8065264731599877E-2</c:v>
                </c:pt>
                <c:pt idx="7">
                  <c:v>9.8528371780969029E-2</c:v>
                </c:pt>
                <c:pt idx="8">
                  <c:v>9.8944488011794479E-2</c:v>
                </c:pt>
                <c:pt idx="10">
                  <c:v>1.0605176684410274E-2</c:v>
                </c:pt>
                <c:pt idx="12">
                  <c:v>7.465447185679383E-2</c:v>
                </c:pt>
                <c:pt idx="13">
                  <c:v>7.0898835478060057E-2</c:v>
                </c:pt>
                <c:pt idx="14">
                  <c:v>6.6791229029741814E-2</c:v>
                </c:pt>
                <c:pt idx="15">
                  <c:v>6.2236135105476764E-2</c:v>
                </c:pt>
                <c:pt idx="16">
                  <c:v>5.6527783758639358E-2</c:v>
                </c:pt>
                <c:pt idx="17">
                  <c:v>5.1235410258715357E-2</c:v>
                </c:pt>
                <c:pt idx="18">
                  <c:v>4.381950941276732E-2</c:v>
                </c:pt>
                <c:pt idx="19">
                  <c:v>3.3410416374843398E-2</c:v>
                </c:pt>
                <c:pt idx="21">
                  <c:v>0.39407231314728447</c:v>
                </c:pt>
                <c:pt idx="22">
                  <c:v>0.41037892457981617</c:v>
                </c:pt>
                <c:pt idx="23">
                  <c:v>0.42164698460939448</c:v>
                </c:pt>
                <c:pt idx="24">
                  <c:v>0.43188679338441777</c:v>
                </c:pt>
                <c:pt idx="25">
                  <c:v>0.44955786489956667</c:v>
                </c:pt>
                <c:pt idx="26">
                  <c:v>0.46257528440259649</c:v>
                </c:pt>
                <c:pt idx="27">
                  <c:v>0.47345595416895747</c:v>
                </c:pt>
                <c:pt idx="28">
                  <c:v>0.47803625147633894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59-4736-AA8E-AB8B3C49D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6447816"/>
        <c:axId val="816446504"/>
      </c:scatterChart>
      <c:valAx>
        <c:axId val="816447816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b="1">
                    <a:solidFill>
                      <a:schemeClr val="tx1"/>
                    </a:solidFill>
                  </a:rPr>
                  <a:t>LET in water (eV/nm)</a:t>
                </a:r>
              </a:p>
            </c:rich>
          </c:tx>
          <c:layout>
            <c:manualLayout>
              <c:xMode val="edge"/>
              <c:yMode val="edge"/>
              <c:x val="0.29098231742433411"/>
              <c:y val="0.870010472017718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6446504"/>
        <c:crosses val="autoZero"/>
        <c:crossBetween val="midCat"/>
      </c:valAx>
      <c:valAx>
        <c:axId val="816446504"/>
        <c:scaling>
          <c:orientation val="minMax"/>
          <c:max val="0.5"/>
          <c:min val="0"/>
        </c:scaling>
        <c:delete val="0"/>
        <c:axPos val="l"/>
        <c:numFmt formatCode="#,##0.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6447816"/>
        <c:crossesAt val="0.1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+mn-lt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0"/>
          </a:xfrm>
          <a:prstGeom prst="rect">
            <a:avLst/>
          </a:prstGeom>
        </p:spPr>
        <p:txBody>
          <a:bodyPr vert="horz" lIns="99034" tIns="49518" rIns="99034" bIns="4951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0"/>
          </a:xfrm>
          <a:prstGeom prst="rect">
            <a:avLst/>
          </a:prstGeom>
        </p:spPr>
        <p:txBody>
          <a:bodyPr vert="horz" lIns="99034" tIns="49518" rIns="99034" bIns="49518" rtlCol="0"/>
          <a:lstStyle>
            <a:lvl1pPr algn="r">
              <a:defRPr sz="1300"/>
            </a:lvl1pPr>
          </a:lstStyle>
          <a:p>
            <a:fld id="{E4795B86-F690-46A9-BAFF-E0870D396081}" type="datetimeFigureOut">
              <a:rPr lang="fr-FR" smtClean="0"/>
              <a:t>26/11/2021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4" tIns="49518" rIns="99034" bIns="4951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9034" tIns="49518" rIns="99034" bIns="4951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1730"/>
          </a:xfrm>
          <a:prstGeom prst="rect">
            <a:avLst/>
          </a:prstGeom>
        </p:spPr>
        <p:txBody>
          <a:bodyPr vert="horz" lIns="99034" tIns="49518" rIns="99034" bIns="4951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1730"/>
          </a:xfrm>
          <a:prstGeom prst="rect">
            <a:avLst/>
          </a:prstGeom>
        </p:spPr>
        <p:txBody>
          <a:bodyPr vert="horz" lIns="99034" tIns="49518" rIns="99034" bIns="49518" rtlCol="0" anchor="b"/>
          <a:lstStyle>
            <a:lvl1pPr algn="r">
              <a:defRPr sz="1300"/>
            </a:lvl1pPr>
          </a:lstStyle>
          <a:p>
            <a:fld id="{4DF10359-B175-4907-8387-B6A473CD2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66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10359-B175-4907-8387-B6A473CD240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23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10359-B175-4907-8387-B6A473CD240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795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10359-B175-4907-8387-B6A473CD240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629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10359-B175-4907-8387-B6A473CD240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625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10359-B175-4907-8387-B6A473CD240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38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10359-B175-4907-8387-B6A473CD240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77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10359-B175-4907-8387-B6A473CD240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55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10359-B175-4907-8387-B6A473CD240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09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10359-B175-4907-8387-B6A473CD240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506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10359-B175-4907-8387-B6A473CD240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870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10359-B175-4907-8387-B6A473CD240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996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10359-B175-4907-8387-B6A473CD240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166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10359-B175-4907-8387-B6A473CD240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0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7000">
              <a:schemeClr val="accent1">
                <a:lumMod val="40000"/>
                <a:lumOff val="60000"/>
              </a:schemeClr>
            </a:gs>
            <a:gs pos="74000">
              <a:schemeClr val="accent1">
                <a:lumMod val="20000"/>
                <a:lumOff val="80000"/>
                <a:alpha val="4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26/11/2021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microsoft.com/office/2007/relationships/hdphoto" Target="../media/hdphoto1.wdp"/><Relationship Id="rId4" Type="http://schemas.openxmlformats.org/officeDocument/2006/relationships/image" Target="../media/image38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microsoft.com/office/2007/relationships/hdphoto" Target="../media/hdphoto1.wdp"/><Relationship Id="rId4" Type="http://schemas.openxmlformats.org/officeDocument/2006/relationships/image" Target="../media/image38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614356"/>
            <a:ext cx="91440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Radiolysis of biomolecules </a:t>
            </a:r>
            <a:br>
              <a:rPr lang="en-US" b="1" dirty="0" smtClean="0"/>
            </a:br>
            <a:r>
              <a:rPr lang="en-US" b="1" dirty="0" smtClean="0"/>
              <a:t>by accelerated ions</a:t>
            </a:r>
            <a:endParaRPr lang="en-US" sz="3600" b="1" i="1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-12824" y="4437385"/>
            <a:ext cx="9144000" cy="1752600"/>
          </a:xfrm>
        </p:spPr>
        <p:txBody>
          <a:bodyPr>
            <a:noAutofit/>
          </a:bodyPr>
          <a:lstStyle/>
          <a:p>
            <a:pPr marL="114300" indent="-114300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Quentin Raffy</a:t>
            </a:r>
          </a:p>
          <a:p>
            <a:pPr marL="114300" indent="-114300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Associate professor</a:t>
            </a:r>
          </a:p>
          <a:p>
            <a:pPr marL="114300" indent="-114300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DRS/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Radiochimie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-114300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IPHC – CNRS</a:t>
            </a:r>
          </a:p>
        </p:txBody>
      </p:sp>
      <p:pic>
        <p:nvPicPr>
          <p:cNvPr id="1026" name="Picture 2" descr="C:\Documents and Settings\qraffy\Bureau\Quentin\Documents\logo_IPHC_10c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5" y="230763"/>
            <a:ext cx="1440159" cy="10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4462"/>
            <a:ext cx="2771800" cy="100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0" y="-5445"/>
            <a:ext cx="9143999" cy="86409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fragments</a:t>
            </a:r>
            <a:endParaRPr lang="fr-FR" sz="36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607840"/>
            <a:ext cx="5328592" cy="396085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127" y="105963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Impact of the ion fragments on </a:t>
            </a:r>
            <a:r>
              <a:rPr lang="fr-FR" sz="2400" b="1" dirty="0" err="1" smtClean="0"/>
              <a:t>Radiolysis</a:t>
            </a:r>
            <a:r>
              <a:rPr lang="fr-FR" sz="2400" b="1" dirty="0" smtClean="0"/>
              <a:t>   </a:t>
            </a:r>
            <a:endParaRPr lang="fr-FR" sz="2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23865" y="3090824"/>
            <a:ext cx="34956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Simultaneous</a:t>
            </a:r>
            <a:r>
              <a:rPr lang="fr-FR" sz="2000" dirty="0" smtClean="0"/>
              <a:t> </a:t>
            </a:r>
          </a:p>
          <a:p>
            <a:endParaRPr lang="fr-FR" sz="2000" dirty="0"/>
          </a:p>
          <a:p>
            <a:r>
              <a:rPr lang="fr-FR" sz="2000" dirty="0" smtClean="0"/>
              <a:t>- </a:t>
            </a:r>
            <a:r>
              <a:rPr lang="fr-FR" sz="2000" dirty="0" err="1"/>
              <a:t>M</a:t>
            </a:r>
            <a:r>
              <a:rPr lang="fr-FR" sz="2000" dirty="0" err="1" smtClean="0"/>
              <a:t>easurements</a:t>
            </a:r>
            <a:r>
              <a:rPr lang="fr-FR" sz="2000" dirty="0" smtClean="0"/>
              <a:t> of </a:t>
            </a:r>
            <a:r>
              <a:rPr lang="fr-FR" sz="2000" dirty="0" err="1" smtClean="0"/>
              <a:t>secondary</a:t>
            </a:r>
            <a:r>
              <a:rPr lang="fr-FR" sz="2000" dirty="0" smtClean="0"/>
              <a:t>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(gamma, neutrons, </a:t>
            </a:r>
            <a:r>
              <a:rPr lang="fr-FR" sz="2000" dirty="0" err="1" smtClean="0"/>
              <a:t>charged</a:t>
            </a:r>
            <a:r>
              <a:rPr lang="fr-FR" sz="2000" dirty="0" smtClean="0"/>
              <a:t>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)</a:t>
            </a:r>
          </a:p>
          <a:p>
            <a:endParaRPr lang="fr-FR" sz="2000" dirty="0" smtClean="0"/>
          </a:p>
          <a:p>
            <a:r>
              <a:rPr lang="fr-FR" sz="2000" dirty="0" smtClean="0"/>
              <a:t>- </a:t>
            </a:r>
            <a:r>
              <a:rPr lang="fr-FR" sz="2000" dirty="0" err="1" smtClean="0"/>
              <a:t>Measurements</a:t>
            </a:r>
            <a:r>
              <a:rPr lang="fr-FR" sz="2000" dirty="0" smtClean="0"/>
              <a:t> of water and </a:t>
            </a:r>
            <a:r>
              <a:rPr lang="fr-FR" sz="2000" dirty="0" err="1" smtClean="0"/>
              <a:t>biomolecules</a:t>
            </a:r>
            <a:r>
              <a:rPr lang="fr-FR" sz="2000" dirty="0" smtClean="0"/>
              <a:t> </a:t>
            </a:r>
            <a:r>
              <a:rPr lang="fr-FR" sz="2000" dirty="0" err="1" smtClean="0"/>
              <a:t>radiolysis</a:t>
            </a:r>
            <a:r>
              <a:rPr lang="fr-FR" sz="2000" dirty="0" smtClean="0"/>
              <a:t> </a:t>
            </a:r>
            <a:r>
              <a:rPr lang="fr-FR" sz="2000" dirty="0" err="1" smtClean="0"/>
              <a:t>species</a:t>
            </a:r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07504" y="1543736"/>
            <a:ext cx="59558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Part of </a:t>
            </a:r>
            <a:r>
              <a:rPr lang="fr-FR" sz="2000" b="1" dirty="0" smtClean="0"/>
              <a:t>Foot-</a:t>
            </a:r>
            <a:r>
              <a:rPr lang="fr-FR" sz="2000" b="1" dirty="0" err="1" smtClean="0"/>
              <a:t>Xn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project</a:t>
            </a:r>
            <a:r>
              <a:rPr lang="fr-FR" sz="2000" b="1" dirty="0" smtClean="0"/>
              <a:t>: CLINM</a:t>
            </a:r>
          </a:p>
          <a:p>
            <a:r>
              <a:rPr lang="fr-FR" sz="2000" dirty="0" smtClean="0"/>
              <a:t>	M. Vanstalle, C. Finck, Q. Raffy, N. Arbor (IPHC)</a:t>
            </a:r>
          </a:p>
          <a:p>
            <a:r>
              <a:rPr lang="fr-FR" sz="2000" dirty="0" smtClean="0"/>
              <a:t>	D. Cussol, S. Salvador (LPCC)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21" name="Rectangle 20"/>
          <p:cNvSpPr/>
          <p:nvPr/>
        </p:nvSpPr>
        <p:spPr>
          <a:xfrm>
            <a:off x="3635896" y="2607840"/>
            <a:ext cx="360040" cy="281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3635896" y="5157192"/>
            <a:ext cx="360040" cy="281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7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-14678" y="0"/>
            <a:ext cx="9143999" cy="86409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/ Prospectives</a:t>
            </a:r>
            <a:endParaRPr lang="fr-FR" sz="36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" y="935482"/>
            <a:ext cx="9129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physico-</a:t>
            </a:r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Radiolysis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water to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ions and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fr-F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4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-rays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3933056"/>
            <a:ext cx="914501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Radiolysis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Hydrated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fr-F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fr-F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</a:t>
            </a:r>
            <a:r>
              <a:rPr lang="fr-FR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 (Geant4-DNA)</a:t>
            </a:r>
          </a:p>
          <a:p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peptides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new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targets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Dose-rate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ion fragments (</a:t>
            </a:r>
            <a:r>
              <a:rPr lang="fr-FR" sz="2400" b="1" dirty="0"/>
              <a:t>Foot-</a:t>
            </a:r>
            <a:r>
              <a:rPr lang="fr-FR" sz="2400" b="1" dirty="0" err="1"/>
              <a:t>Xn</a:t>
            </a:r>
            <a:r>
              <a:rPr lang="fr-FR" sz="2400" b="1" dirty="0"/>
              <a:t> </a:t>
            </a:r>
            <a:r>
              <a:rPr lang="fr-FR" sz="2400" b="1" dirty="0" err="1"/>
              <a:t>project</a:t>
            </a:r>
            <a:r>
              <a:rPr lang="fr-FR" sz="2400" b="1" dirty="0"/>
              <a:t>: CLINM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096" y="1915080"/>
            <a:ext cx="5961831" cy="220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6971" y="44943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 smtClean="0"/>
              <a:t>Thank</a:t>
            </a:r>
            <a:r>
              <a:rPr lang="fr-FR" sz="4000" dirty="0" smtClean="0"/>
              <a:t> </a:t>
            </a:r>
            <a:r>
              <a:rPr lang="fr-FR" sz="4000" dirty="0" err="1" smtClean="0"/>
              <a:t>you</a:t>
            </a:r>
            <a:r>
              <a:rPr lang="fr-FR" sz="4000" dirty="0" smtClean="0"/>
              <a:t> for </a:t>
            </a:r>
            <a:r>
              <a:rPr lang="fr-FR" sz="4000" dirty="0" err="1" smtClean="0"/>
              <a:t>your</a:t>
            </a:r>
            <a:r>
              <a:rPr lang="fr-FR" sz="4000" dirty="0" smtClean="0"/>
              <a:t> attention !</a:t>
            </a:r>
            <a:endParaRPr lang="fr-FR" sz="4000" dirty="0"/>
          </a:p>
        </p:txBody>
      </p:sp>
      <p:sp>
        <p:nvSpPr>
          <p:cNvPr id="4" name="Rectangle 3"/>
          <p:cNvSpPr/>
          <p:nvPr/>
        </p:nvSpPr>
        <p:spPr>
          <a:xfrm>
            <a:off x="96075" y="2347975"/>
            <a:ext cx="33093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Antoine </a:t>
            </a:r>
            <a:r>
              <a:rPr lang="fr-FR" dirty="0" err="1" smtClean="0"/>
              <a:t>Danvin</a:t>
            </a:r>
            <a:r>
              <a:rPr lang="fr-FR" dirty="0" smtClean="0"/>
              <a:t> (PhD </a:t>
            </a:r>
            <a:r>
              <a:rPr lang="fr-FR" dirty="0" err="1" smtClean="0"/>
              <a:t>Student</a:t>
            </a:r>
            <a:r>
              <a:rPr lang="fr-FR" dirty="0" smtClean="0"/>
              <a:t>)</a:t>
            </a:r>
          </a:p>
          <a:p>
            <a:r>
              <a:rPr lang="fr-FR" dirty="0" smtClean="0"/>
              <a:t>Séverine </a:t>
            </a:r>
            <a:r>
              <a:rPr lang="fr-FR" dirty="0" err="1" smtClean="0"/>
              <a:t>Chefson</a:t>
            </a:r>
            <a:r>
              <a:rPr lang="fr-FR" dirty="0" smtClean="0"/>
              <a:t> (PhD </a:t>
            </a:r>
            <a:r>
              <a:rPr lang="fr-FR" dirty="0" err="1" smtClean="0"/>
              <a:t>Student</a:t>
            </a:r>
            <a:r>
              <a:rPr lang="fr-FR" dirty="0" smtClean="0"/>
              <a:t>)</a:t>
            </a:r>
          </a:p>
          <a:p>
            <a:r>
              <a:rPr lang="fr-FR" dirty="0" smtClean="0"/>
              <a:t>Catherine Galindo (IR)</a:t>
            </a:r>
            <a:endParaRPr lang="fr-FR" dirty="0"/>
          </a:p>
          <a:p>
            <a:r>
              <a:rPr lang="fr-FR" dirty="0"/>
              <a:t>Philippe </a:t>
            </a:r>
            <a:r>
              <a:rPr lang="fr-FR" dirty="0" err="1" smtClean="0"/>
              <a:t>Peaupardin</a:t>
            </a:r>
            <a:r>
              <a:rPr lang="fr-FR" dirty="0" smtClean="0"/>
              <a:t> (IR)</a:t>
            </a:r>
            <a:endParaRPr lang="fr-FR" dirty="0"/>
          </a:p>
          <a:p>
            <a:r>
              <a:rPr lang="fr-FR" dirty="0"/>
              <a:t>Rémi </a:t>
            </a:r>
            <a:r>
              <a:rPr lang="fr-FR" dirty="0" smtClean="0"/>
              <a:t>Barillon (Pr.)</a:t>
            </a:r>
          </a:p>
          <a:p>
            <a:r>
              <a:rPr lang="fr-FR" dirty="0" smtClean="0"/>
              <a:t>Quentin Raffy (</a:t>
            </a:r>
            <a:r>
              <a:rPr lang="fr-FR" dirty="0" err="1" smtClean="0"/>
              <a:t>Ass</a:t>
            </a:r>
            <a:r>
              <a:rPr lang="fr-FR" dirty="0" smtClean="0"/>
              <a:t>. Prof.)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F4586D7-DBCC-4AE4-86DA-FAF0FDF2544B}"/>
              </a:ext>
            </a:extLst>
          </p:cNvPr>
          <p:cNvSpPr txBox="1"/>
          <p:nvPr/>
        </p:nvSpPr>
        <p:spPr>
          <a:xfrm>
            <a:off x="6300192" y="3032907"/>
            <a:ext cx="182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Satoshi </a:t>
            </a:r>
            <a:r>
              <a:rPr lang="fr-FR" dirty="0"/>
              <a:t>Kodaira</a:t>
            </a:r>
          </a:p>
          <a:p>
            <a:r>
              <a:rPr lang="fr-FR" dirty="0" smtClean="0"/>
              <a:t>Tamon </a:t>
            </a:r>
            <a:r>
              <a:rPr lang="fr-FR" dirty="0"/>
              <a:t>Kusumoto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48180ED-C878-4463-BB2B-FF201CC04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851008"/>
            <a:ext cx="899995" cy="118189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151CB15-C1D8-49C9-817C-BF44EAF74F5A}"/>
              </a:ext>
            </a:extLst>
          </p:cNvPr>
          <p:cNvSpPr txBox="1"/>
          <p:nvPr/>
        </p:nvSpPr>
        <p:spPr>
          <a:xfrm>
            <a:off x="1511931" y="5442022"/>
            <a:ext cx="18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Dominique Muller</a:t>
            </a:r>
          </a:p>
          <a:p>
            <a:r>
              <a:rPr lang="fr-FR" dirty="0"/>
              <a:t>Yann Le Gall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65" y="4392170"/>
            <a:ext cx="2450998" cy="87177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47858FB-060E-4920-ADB4-4E9CF51D8D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3" t="47601" r="5305" b="18989"/>
          <a:stretch/>
        </p:blipFill>
        <p:spPr>
          <a:xfrm>
            <a:off x="3405398" y="2353098"/>
            <a:ext cx="1704569" cy="4693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0790" y="2894407"/>
            <a:ext cx="16419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Jacky Schuler</a:t>
            </a:r>
          </a:p>
          <a:p>
            <a:r>
              <a:rPr lang="fr-FR" dirty="0" smtClean="0"/>
              <a:t>Michel </a:t>
            </a:r>
            <a:r>
              <a:rPr lang="fr-FR" dirty="0" err="1" smtClean="0"/>
              <a:t>Pellicioli</a:t>
            </a:r>
            <a:endParaRPr lang="fr-FR" dirty="0" smtClean="0"/>
          </a:p>
          <a:p>
            <a:r>
              <a:rPr lang="fr-FR" dirty="0"/>
              <a:t>Marc Rousseau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34" y="4191886"/>
            <a:ext cx="1938581" cy="1046834"/>
          </a:xfrm>
          <a:prstGeom prst="rect">
            <a:avLst/>
          </a:prstGeom>
        </p:spPr>
      </p:pic>
      <p:pic>
        <p:nvPicPr>
          <p:cNvPr id="24" name="Picture 2" descr="ICANS - Institut de cancérologie Strasbourg Europ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06841"/>
            <a:ext cx="2391413" cy="106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207551" y="5437937"/>
            <a:ext cx="1890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Abbas Nasreddine</a:t>
            </a:r>
          </a:p>
          <a:p>
            <a:r>
              <a:rPr lang="fr-FR" dirty="0" smtClean="0"/>
              <a:t>Nicolas Ludwig</a:t>
            </a:r>
          </a:p>
          <a:p>
            <a:r>
              <a:rPr lang="fr-FR" dirty="0" smtClean="0"/>
              <a:t>Florent Kuntz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444208" y="5442022"/>
            <a:ext cx="1892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Delphine </a:t>
            </a:r>
            <a:r>
              <a:rPr lang="fr-FR" dirty="0" err="1" smtClean="0"/>
              <a:t>Jarnet</a:t>
            </a:r>
            <a:endParaRPr lang="fr-FR" dirty="0" smtClean="0"/>
          </a:p>
          <a:p>
            <a:r>
              <a:rPr lang="fr-FR" dirty="0" smtClean="0"/>
              <a:t>Laurent </a:t>
            </a:r>
            <a:r>
              <a:rPr lang="fr-FR" dirty="0" err="1" smtClean="0"/>
              <a:t>Bartolucci</a:t>
            </a:r>
            <a:endParaRPr lang="fr-FR" dirty="0"/>
          </a:p>
        </p:txBody>
      </p:sp>
      <p:pic>
        <p:nvPicPr>
          <p:cNvPr id="27" name="Picture 2" descr="C:\Documents and Settings\qraffy\Bureau\Quentin\Documents\logo_IPHC_10c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08677"/>
            <a:ext cx="1440159" cy="10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6971" y="44943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 smtClean="0"/>
              <a:t>Thank</a:t>
            </a:r>
            <a:r>
              <a:rPr lang="fr-FR" sz="4000" dirty="0" smtClean="0"/>
              <a:t> </a:t>
            </a:r>
            <a:r>
              <a:rPr lang="fr-FR" sz="4000" dirty="0" err="1" smtClean="0"/>
              <a:t>you</a:t>
            </a:r>
            <a:r>
              <a:rPr lang="fr-FR" sz="4000" dirty="0" smtClean="0"/>
              <a:t> for </a:t>
            </a:r>
            <a:r>
              <a:rPr lang="fr-FR" sz="4000" dirty="0" err="1" smtClean="0"/>
              <a:t>your</a:t>
            </a:r>
            <a:r>
              <a:rPr lang="fr-FR" sz="4000" dirty="0" smtClean="0"/>
              <a:t> attention !</a:t>
            </a:r>
            <a:endParaRPr lang="fr-FR" sz="4000" dirty="0"/>
          </a:p>
        </p:txBody>
      </p:sp>
      <p:sp>
        <p:nvSpPr>
          <p:cNvPr id="4" name="Rectangle 3"/>
          <p:cNvSpPr/>
          <p:nvPr/>
        </p:nvSpPr>
        <p:spPr>
          <a:xfrm>
            <a:off x="96075" y="2347975"/>
            <a:ext cx="33093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Antoine </a:t>
            </a:r>
            <a:r>
              <a:rPr lang="fr-FR" dirty="0" err="1" smtClean="0"/>
              <a:t>Danvin</a:t>
            </a:r>
            <a:r>
              <a:rPr lang="fr-FR" dirty="0" smtClean="0"/>
              <a:t> (PhD </a:t>
            </a:r>
            <a:r>
              <a:rPr lang="fr-FR" dirty="0" err="1" smtClean="0"/>
              <a:t>Student</a:t>
            </a:r>
            <a:r>
              <a:rPr lang="fr-FR" dirty="0" smtClean="0"/>
              <a:t>)</a:t>
            </a:r>
          </a:p>
          <a:p>
            <a:r>
              <a:rPr lang="fr-FR" dirty="0" smtClean="0"/>
              <a:t>Séverine </a:t>
            </a:r>
            <a:r>
              <a:rPr lang="fr-FR" dirty="0" err="1" smtClean="0"/>
              <a:t>Chefson</a:t>
            </a:r>
            <a:r>
              <a:rPr lang="fr-FR" dirty="0" smtClean="0"/>
              <a:t> (PhD </a:t>
            </a:r>
            <a:r>
              <a:rPr lang="fr-FR" dirty="0" err="1" smtClean="0"/>
              <a:t>Student</a:t>
            </a:r>
            <a:r>
              <a:rPr lang="fr-FR" dirty="0" smtClean="0"/>
              <a:t>)</a:t>
            </a:r>
          </a:p>
          <a:p>
            <a:r>
              <a:rPr lang="fr-FR" dirty="0" smtClean="0"/>
              <a:t>Catherine Galindo (IR)</a:t>
            </a:r>
            <a:endParaRPr lang="fr-FR" dirty="0"/>
          </a:p>
          <a:p>
            <a:r>
              <a:rPr lang="fr-FR" dirty="0"/>
              <a:t>Philippe </a:t>
            </a:r>
            <a:r>
              <a:rPr lang="fr-FR" dirty="0" err="1" smtClean="0"/>
              <a:t>Peaupardin</a:t>
            </a:r>
            <a:r>
              <a:rPr lang="fr-FR" dirty="0" smtClean="0"/>
              <a:t> (IR)</a:t>
            </a:r>
            <a:endParaRPr lang="fr-FR" dirty="0"/>
          </a:p>
          <a:p>
            <a:r>
              <a:rPr lang="fr-FR" dirty="0"/>
              <a:t>Rémi </a:t>
            </a:r>
            <a:r>
              <a:rPr lang="fr-FR" dirty="0" smtClean="0"/>
              <a:t>Barillon (Pr.)</a:t>
            </a:r>
          </a:p>
          <a:p>
            <a:r>
              <a:rPr lang="fr-FR" dirty="0" smtClean="0"/>
              <a:t>Quentin Raffy (</a:t>
            </a:r>
            <a:r>
              <a:rPr lang="fr-FR" dirty="0" err="1" smtClean="0"/>
              <a:t>Ass</a:t>
            </a:r>
            <a:r>
              <a:rPr lang="fr-FR" dirty="0" smtClean="0"/>
              <a:t>. Prof.)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F4586D7-DBCC-4AE4-86DA-FAF0FDF2544B}"/>
              </a:ext>
            </a:extLst>
          </p:cNvPr>
          <p:cNvSpPr txBox="1"/>
          <p:nvPr/>
        </p:nvSpPr>
        <p:spPr>
          <a:xfrm>
            <a:off x="6300192" y="3032907"/>
            <a:ext cx="182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Satoshi </a:t>
            </a:r>
            <a:r>
              <a:rPr lang="fr-FR" dirty="0"/>
              <a:t>Kodaira</a:t>
            </a:r>
          </a:p>
          <a:p>
            <a:r>
              <a:rPr lang="fr-FR" dirty="0" smtClean="0"/>
              <a:t>Tamon </a:t>
            </a:r>
            <a:r>
              <a:rPr lang="fr-FR" dirty="0"/>
              <a:t>Kusumoto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48180ED-C878-4463-BB2B-FF201CC04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851008"/>
            <a:ext cx="899995" cy="118189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151CB15-C1D8-49C9-817C-BF44EAF74F5A}"/>
              </a:ext>
            </a:extLst>
          </p:cNvPr>
          <p:cNvSpPr txBox="1"/>
          <p:nvPr/>
        </p:nvSpPr>
        <p:spPr>
          <a:xfrm>
            <a:off x="1511931" y="5442022"/>
            <a:ext cx="18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Dominique Muller</a:t>
            </a:r>
          </a:p>
          <a:p>
            <a:r>
              <a:rPr lang="fr-FR" dirty="0"/>
              <a:t>Yann Le Gall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65" y="4392170"/>
            <a:ext cx="2450998" cy="87177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47858FB-060E-4920-ADB4-4E9CF51D8D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3" t="47601" r="5305" b="18989"/>
          <a:stretch/>
        </p:blipFill>
        <p:spPr>
          <a:xfrm>
            <a:off x="3405398" y="2353098"/>
            <a:ext cx="1704569" cy="4693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0790" y="2894407"/>
            <a:ext cx="16419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Jacky Schuler</a:t>
            </a:r>
          </a:p>
          <a:p>
            <a:r>
              <a:rPr lang="fr-FR" dirty="0" smtClean="0"/>
              <a:t>Michel </a:t>
            </a:r>
            <a:r>
              <a:rPr lang="fr-FR" dirty="0" err="1" smtClean="0"/>
              <a:t>Pellicioli</a:t>
            </a:r>
            <a:endParaRPr lang="fr-FR" dirty="0" smtClean="0"/>
          </a:p>
          <a:p>
            <a:r>
              <a:rPr lang="fr-FR" dirty="0"/>
              <a:t>Marc Rousseau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34" y="4191886"/>
            <a:ext cx="1938581" cy="1046834"/>
          </a:xfrm>
          <a:prstGeom prst="rect">
            <a:avLst/>
          </a:prstGeom>
        </p:spPr>
      </p:pic>
      <p:pic>
        <p:nvPicPr>
          <p:cNvPr id="24" name="Picture 2" descr="ICANS - Institut de cancérologie Strasbourg Europ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06841"/>
            <a:ext cx="2391413" cy="106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207551" y="5437937"/>
            <a:ext cx="1890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Abbas Nasreddine</a:t>
            </a:r>
          </a:p>
          <a:p>
            <a:r>
              <a:rPr lang="fr-FR" dirty="0" smtClean="0"/>
              <a:t>Nicolas Ludwig</a:t>
            </a:r>
          </a:p>
          <a:p>
            <a:r>
              <a:rPr lang="fr-FR" dirty="0" smtClean="0"/>
              <a:t>Florent Kuntz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444208" y="5442022"/>
            <a:ext cx="1892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Delphine </a:t>
            </a:r>
            <a:r>
              <a:rPr lang="fr-FR" dirty="0" err="1" smtClean="0"/>
              <a:t>Jarnet</a:t>
            </a:r>
            <a:endParaRPr lang="fr-FR" dirty="0" smtClean="0"/>
          </a:p>
          <a:p>
            <a:r>
              <a:rPr lang="fr-FR" dirty="0" smtClean="0"/>
              <a:t>Laurent </a:t>
            </a:r>
            <a:r>
              <a:rPr lang="fr-FR" dirty="0" err="1" smtClean="0"/>
              <a:t>Bartolucci</a:t>
            </a:r>
            <a:endParaRPr lang="fr-FR" dirty="0"/>
          </a:p>
        </p:txBody>
      </p:sp>
      <p:pic>
        <p:nvPicPr>
          <p:cNvPr id="27" name="Picture 2" descr="C:\Documents and Settings\qraffy\Bureau\Quentin\Documents\logo_IPHC_10c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08677"/>
            <a:ext cx="1440159" cy="10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0" y="178640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174830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0" y="284713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278045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0" y="278045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0" y="278045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0" y="178640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0" y="284713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7827443" y="4353702"/>
            <a:ext cx="921246" cy="512594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7834981" y="5883473"/>
            <a:ext cx="883146" cy="472811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9576" y="4685369"/>
            <a:ext cx="1727527" cy="10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967" y="4361370"/>
            <a:ext cx="1224136" cy="154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riangle isocèle 46"/>
          <p:cNvSpPr/>
          <p:nvPr/>
        </p:nvSpPr>
        <p:spPr>
          <a:xfrm rot="15284465">
            <a:off x="4043213" y="4401115"/>
            <a:ext cx="362635" cy="1300939"/>
          </a:xfrm>
          <a:prstGeom prst="triangle">
            <a:avLst/>
          </a:prstGeom>
          <a:solidFill>
            <a:srgbClr val="E0462C">
              <a:alpha val="76000"/>
            </a:srgbClr>
          </a:solidFill>
          <a:ln w="9525" cmpd="sng">
            <a:solidFill>
              <a:srgbClr val="FF000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riangle isocèle 47"/>
          <p:cNvSpPr/>
          <p:nvPr/>
        </p:nvSpPr>
        <p:spPr>
          <a:xfrm rot="17022419">
            <a:off x="4175315" y="5010632"/>
            <a:ext cx="279225" cy="1522465"/>
          </a:xfrm>
          <a:prstGeom prst="triangle">
            <a:avLst/>
          </a:prstGeom>
          <a:solidFill>
            <a:srgbClr val="E0462C">
              <a:alpha val="76000"/>
            </a:srgbClr>
          </a:solidFill>
          <a:ln w="9525" cmpd="sng">
            <a:solidFill>
              <a:srgbClr val="FF000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3909066" y="1671580"/>
            <a:ext cx="5343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latin typeface="Book Antiqua" pitchFamily="18" charset="0"/>
              </a:rPr>
              <a:t>Molecular</a:t>
            </a:r>
            <a:r>
              <a:rPr lang="fr-FR" sz="2000" b="1" dirty="0">
                <a:latin typeface="Book Antiqua" pitchFamily="18" charset="0"/>
              </a:rPr>
              <a:t> </a:t>
            </a:r>
            <a:r>
              <a:rPr lang="fr-FR" sz="2000" b="1" dirty="0" err="1">
                <a:latin typeface="Book Antiqua" pitchFamily="18" charset="0"/>
              </a:rPr>
              <a:t>scale</a:t>
            </a:r>
            <a:r>
              <a:rPr lang="fr-FR" sz="2000" b="1" dirty="0">
                <a:latin typeface="Book Antiqua" pitchFamily="18" charset="0"/>
              </a:rPr>
              <a:t> </a:t>
            </a:r>
            <a:r>
              <a:rPr lang="fr-FR" sz="2000" b="1" dirty="0" smtClean="0">
                <a:latin typeface="Book Antiqua" pitchFamily="18" charset="0"/>
              </a:rPr>
              <a:t>: composition of the </a:t>
            </a:r>
            <a:r>
              <a:rPr lang="fr-FR" sz="2000" b="1" dirty="0" err="1" smtClean="0">
                <a:latin typeface="Book Antiqua" pitchFamily="18" charset="0"/>
              </a:rPr>
              <a:t>cell</a:t>
            </a:r>
            <a:endParaRPr lang="fr-FR" sz="2000" b="1" dirty="0">
              <a:latin typeface="Book Antiqua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23928" y="2080245"/>
            <a:ext cx="5040560" cy="4589115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60" name="ZoneTexte 59"/>
          <p:cNvSpPr txBox="1"/>
          <p:nvPr/>
        </p:nvSpPr>
        <p:spPr>
          <a:xfrm>
            <a:off x="7710015" y="5936432"/>
            <a:ext cx="1236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Book Antiqua" pitchFamily="18" charset="0"/>
              </a:rPr>
              <a:t>&gt; 0,1%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674744" y="4429097"/>
            <a:ext cx="1289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Book Antiqua" pitchFamily="18" charset="0"/>
              </a:rPr>
              <a:t>20%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6818386" y="591968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Book Antiqua" pitchFamily="18" charset="0"/>
              </a:rPr>
              <a:t>DNA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6314834" y="4361041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Book Antiqua" pitchFamily="18" charset="0"/>
              </a:rPr>
              <a:t>Amino-</a:t>
            </a:r>
            <a:r>
              <a:rPr lang="fr-FR" dirty="0" err="1">
                <a:latin typeface="Book Antiqua" pitchFamily="18" charset="0"/>
              </a:rPr>
              <a:t>a</a:t>
            </a:r>
            <a:r>
              <a:rPr lang="fr-FR" dirty="0" err="1" smtClean="0">
                <a:latin typeface="Book Antiqua" pitchFamily="18" charset="0"/>
              </a:rPr>
              <a:t>cids</a:t>
            </a:r>
            <a:endParaRPr lang="fr-FR" dirty="0" smtClean="0">
              <a:latin typeface="Book Antiqua" pitchFamily="18" charset="0"/>
            </a:endParaRPr>
          </a:p>
          <a:p>
            <a:r>
              <a:rPr lang="fr-FR" dirty="0" err="1" smtClean="0">
                <a:latin typeface="Book Antiqua" pitchFamily="18" charset="0"/>
              </a:rPr>
              <a:t>Proteins</a:t>
            </a:r>
            <a:endParaRPr lang="fr-FR" dirty="0">
              <a:latin typeface="Book Antiqua" pitchFamily="18" charset="0"/>
            </a:endParaRPr>
          </a:p>
        </p:txBody>
      </p:sp>
      <p:pic>
        <p:nvPicPr>
          <p:cNvPr id="64" name="Picture 2" descr="http://www.google.fr/url?source=imglanding&amp;ct=img&amp;q=http://www.terresacree.org/images/aadn.gif&amp;sa=X&amp;ved=0CAkQ8wc40AJqFQoTCNPM0d2HlcYCFQVxFAodsnYA4w&amp;usg=AFQjCNHsNjMYSwCKhkdKJA5mj8luwEFuZ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6624" y="5555749"/>
            <a:ext cx="1301808" cy="920269"/>
          </a:xfrm>
          <a:prstGeom prst="rect">
            <a:avLst/>
          </a:prstGeom>
          <a:noFill/>
        </p:spPr>
      </p:pic>
      <p:sp>
        <p:nvSpPr>
          <p:cNvPr id="66" name="ZoneTexte 65"/>
          <p:cNvSpPr txBox="1"/>
          <p:nvPr/>
        </p:nvSpPr>
        <p:spPr>
          <a:xfrm>
            <a:off x="294156" y="583121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ook Antiqua" pitchFamily="18" charset="0"/>
              </a:rPr>
              <a:t>Tissues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2484455" y="591968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Book Antiqua" pitchFamily="18" charset="0"/>
              </a:rPr>
              <a:t>Cell</a:t>
            </a:r>
            <a:endParaRPr lang="fr-FR" dirty="0">
              <a:latin typeface="Book Antiqua" pitchFamily="18" charset="0"/>
            </a:endParaRPr>
          </a:p>
        </p:txBody>
      </p:sp>
      <p:sp>
        <p:nvSpPr>
          <p:cNvPr id="43" name="Triangle isocèle 42"/>
          <p:cNvSpPr/>
          <p:nvPr/>
        </p:nvSpPr>
        <p:spPr>
          <a:xfrm rot="16200000">
            <a:off x="1518024" y="5005672"/>
            <a:ext cx="376627" cy="527738"/>
          </a:xfrm>
          <a:prstGeom prst="triangle">
            <a:avLst/>
          </a:prstGeom>
          <a:solidFill>
            <a:srgbClr val="E0462C">
              <a:alpha val="76000"/>
            </a:srgbClr>
          </a:solidFill>
          <a:ln w="9525" cmpd="sng">
            <a:solidFill>
              <a:srgbClr val="FF000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Picture 2" descr="C:\Users\qraffy\Desktop\Quentin\Protéines\Myo Horse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88" y="4200664"/>
            <a:ext cx="1794164" cy="121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6428346" y="3011799"/>
            <a:ext cx="808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Book Antiqua" pitchFamily="18" charset="0"/>
              </a:rPr>
              <a:t>Water</a:t>
            </a:r>
          </a:p>
          <a:p>
            <a:r>
              <a:rPr lang="fr-FR" dirty="0">
                <a:latin typeface="Book Antiqua" pitchFamily="18" charset="0"/>
              </a:rPr>
              <a:t>H</a:t>
            </a:r>
            <a:r>
              <a:rPr lang="fr-FR" baseline="-25000" dirty="0">
                <a:latin typeface="Book Antiqua" pitchFamily="18" charset="0"/>
              </a:rPr>
              <a:t>2</a:t>
            </a:r>
            <a:r>
              <a:rPr lang="fr-FR" dirty="0">
                <a:latin typeface="Book Antiqua" pitchFamily="18" charset="0"/>
              </a:rPr>
              <a:t>O</a:t>
            </a:r>
          </a:p>
        </p:txBody>
      </p:sp>
      <p:sp>
        <p:nvSpPr>
          <p:cNvPr id="50" name="Ellipse 49"/>
          <p:cNvSpPr/>
          <p:nvPr/>
        </p:nvSpPr>
        <p:spPr>
          <a:xfrm>
            <a:off x="7777658" y="3073366"/>
            <a:ext cx="921246" cy="512594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7486096" y="3148761"/>
            <a:ext cx="1289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Book Antiqua" pitchFamily="18" charset="0"/>
              </a:rPr>
              <a:t>65%</a:t>
            </a:r>
          </a:p>
        </p:txBody>
      </p:sp>
      <p:sp>
        <p:nvSpPr>
          <p:cNvPr id="55" name="Triangle isocèle 54"/>
          <p:cNvSpPr/>
          <p:nvPr/>
        </p:nvSpPr>
        <p:spPr>
          <a:xfrm rot="13614052">
            <a:off x="3805887" y="3407856"/>
            <a:ext cx="362635" cy="1678929"/>
          </a:xfrm>
          <a:prstGeom prst="triangle">
            <a:avLst/>
          </a:prstGeom>
          <a:solidFill>
            <a:srgbClr val="E0462C">
              <a:alpha val="76000"/>
            </a:srgbClr>
          </a:solidFill>
          <a:ln w="9525" cmpd="sng">
            <a:solidFill>
              <a:srgbClr val="FF000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8" name="Groupe 67"/>
          <p:cNvGrpSpPr/>
          <p:nvPr/>
        </p:nvGrpSpPr>
        <p:grpSpPr>
          <a:xfrm>
            <a:off x="6946304" y="2055044"/>
            <a:ext cx="2160240" cy="864096"/>
            <a:chOff x="6946304" y="1195666"/>
            <a:chExt cx="2160240" cy="864096"/>
          </a:xfrm>
        </p:grpSpPr>
        <p:sp>
          <p:nvSpPr>
            <p:cNvPr id="69" name="Ellipse 68"/>
            <p:cNvSpPr/>
            <p:nvPr/>
          </p:nvSpPr>
          <p:spPr>
            <a:xfrm>
              <a:off x="6946304" y="1195666"/>
              <a:ext cx="2160240" cy="864096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6970991" y="1404065"/>
              <a:ext cx="2056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Book Antiqua" pitchFamily="18" charset="0"/>
                </a:rPr>
                <a:t>Proportions in </a:t>
              </a:r>
              <a:r>
                <a:rPr lang="fr-FR" sz="1600" dirty="0" err="1" smtClean="0">
                  <a:latin typeface="Book Antiqua" pitchFamily="18" charset="0"/>
                </a:rPr>
                <a:t>weight</a:t>
              </a:r>
              <a:endParaRPr lang="fr-FR" sz="1600" dirty="0">
                <a:latin typeface="Book Antiqua" pitchFamily="18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923928" y="5554254"/>
            <a:ext cx="5154852" cy="802030"/>
            <a:chOff x="3542292" y="5689734"/>
            <a:chExt cx="5154852" cy="802030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3542292" y="5689734"/>
              <a:ext cx="5154852" cy="8020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3597388" y="5723352"/>
              <a:ext cx="30189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Proteins</a:t>
              </a:r>
              <a:r>
                <a:rPr lang="fr-F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fr-FR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amino</a:t>
              </a:r>
              <a:r>
                <a:rPr lang="fr-F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acids</a:t>
              </a:r>
              <a:r>
                <a:rPr lang="fr-F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fr-FR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Lack</a:t>
              </a:r>
              <a:r>
                <a: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</a:t>
              </a:r>
              <a:r>
                <a:rPr lang="fr-F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information</a:t>
              </a:r>
              <a:endPara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Titre 1"/>
          <p:cNvSpPr txBox="1">
            <a:spLocks/>
          </p:cNvSpPr>
          <p:nvPr/>
        </p:nvSpPr>
        <p:spPr>
          <a:xfrm>
            <a:off x="0" y="-5445"/>
            <a:ext cx="9143999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fr-F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</a:t>
            </a:r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r>
              <a:rPr lang="fr-F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929">
            <a:off x="4579398" y="2525569"/>
            <a:ext cx="1949520" cy="1462140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5010884" y="2830022"/>
            <a:ext cx="1070020" cy="738129"/>
            <a:chOff x="5010884" y="2043738"/>
            <a:chExt cx="1070020" cy="738129"/>
          </a:xfrm>
        </p:grpSpPr>
        <p:sp>
          <p:nvSpPr>
            <p:cNvPr id="7" name="ZoneTexte 6"/>
            <p:cNvSpPr txBox="1"/>
            <p:nvPr/>
          </p:nvSpPr>
          <p:spPr>
            <a:xfrm>
              <a:off x="5375263" y="2043738"/>
              <a:ext cx="357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1">
                      <a:lumMod val="95000"/>
                    </a:schemeClr>
                  </a:solidFill>
                </a:rPr>
                <a:t>O</a:t>
              </a:r>
              <a:endParaRPr lang="fr-FR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5010884" y="238175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H</a:t>
              </a:r>
              <a:endParaRPr lang="fr-FR" sz="2000" b="1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5734334" y="2381757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H</a:t>
              </a:r>
              <a:endParaRPr lang="fr-FR" sz="2000" b="1" dirty="0"/>
            </a:p>
          </p:txBody>
        </p:sp>
      </p:grpSp>
      <p:sp>
        <p:nvSpPr>
          <p:cNvPr id="58" name="Ellipse 57"/>
          <p:cNvSpPr/>
          <p:nvPr/>
        </p:nvSpPr>
        <p:spPr>
          <a:xfrm>
            <a:off x="4035467" y="3916485"/>
            <a:ext cx="4929020" cy="1522935"/>
          </a:xfrm>
          <a:prstGeom prst="ellipse">
            <a:avLst/>
          </a:prstGeom>
          <a:noFill/>
          <a:ln w="476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173729" y="1952332"/>
            <a:ext cx="3164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Hadrontherapy</a:t>
            </a:r>
            <a:endParaRPr lang="fr-FR" sz="2400" dirty="0"/>
          </a:p>
        </p:txBody>
      </p:sp>
      <p:sp>
        <p:nvSpPr>
          <p:cNvPr id="71" name="ZoneTexte 70"/>
          <p:cNvSpPr txBox="1"/>
          <p:nvPr/>
        </p:nvSpPr>
        <p:spPr>
          <a:xfrm>
            <a:off x="0" y="10156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Systematic</a:t>
            </a:r>
            <a:r>
              <a:rPr lang="fr-FR" sz="2400" b="1" dirty="0" smtClean="0"/>
              <a:t> Physico-Chemical </a:t>
            </a:r>
            <a:r>
              <a:rPr lang="fr-FR" sz="2400" b="1" dirty="0" err="1" smtClean="0"/>
              <a:t>study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radiolysis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biomolecules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0210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3" name="Titre 1"/>
          <p:cNvSpPr txBox="1">
            <a:spLocks/>
          </p:cNvSpPr>
          <p:nvPr/>
        </p:nvSpPr>
        <p:spPr>
          <a:xfrm>
            <a:off x="0" y="-5445"/>
            <a:ext cx="9143999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fr-F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</a:t>
            </a:r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r>
              <a:rPr lang="fr-F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0" y="10156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Systematic</a:t>
            </a:r>
            <a:r>
              <a:rPr lang="fr-FR" sz="2400" b="1" dirty="0" smtClean="0"/>
              <a:t> Physico-Chemical </a:t>
            </a:r>
            <a:r>
              <a:rPr lang="fr-FR" sz="2400" b="1" dirty="0" err="1" smtClean="0"/>
              <a:t>study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radiolysis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biomolecules</a:t>
            </a:r>
            <a:endParaRPr lang="fr-FR" sz="2400" b="1" dirty="0"/>
          </a:p>
        </p:txBody>
      </p:sp>
      <p:sp>
        <p:nvSpPr>
          <p:cNvPr id="73" name="ZoneTexte 72"/>
          <p:cNvSpPr txBox="1"/>
          <p:nvPr/>
        </p:nvSpPr>
        <p:spPr>
          <a:xfrm>
            <a:off x="2871364" y="1907361"/>
            <a:ext cx="296023" cy="659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57" y="2323733"/>
            <a:ext cx="1623094" cy="100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8576" y="1357430"/>
            <a:ext cx="3200718" cy="2419136"/>
          </a:xfrm>
          <a:prstGeom prst="rect">
            <a:avLst/>
          </a:prstGeom>
        </p:spPr>
      </p:pic>
      <p:sp>
        <p:nvSpPr>
          <p:cNvPr id="76" name="Flèche droite 75"/>
          <p:cNvSpPr/>
          <p:nvPr/>
        </p:nvSpPr>
        <p:spPr>
          <a:xfrm>
            <a:off x="827584" y="3439504"/>
            <a:ext cx="7493067" cy="783598"/>
          </a:xfrm>
          <a:prstGeom prst="rightArrow">
            <a:avLst/>
          </a:prstGeom>
          <a:solidFill>
            <a:srgbClr val="4F81BD">
              <a:alpha val="12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2338591" y="3638977"/>
            <a:ext cx="239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Amino</a:t>
            </a:r>
            <a:r>
              <a:rPr lang="fr-FR" dirty="0" smtClean="0"/>
              <a:t> </a:t>
            </a:r>
            <a:r>
              <a:rPr lang="fr-FR" dirty="0" err="1" smtClean="0"/>
              <a:t>acids</a:t>
            </a:r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4601957" y="3638815"/>
            <a:ext cx="1796967" cy="54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Peptides</a:t>
            </a:r>
            <a:endParaRPr lang="fr-FR" dirty="0"/>
          </a:p>
        </p:txBody>
      </p:sp>
      <p:sp>
        <p:nvSpPr>
          <p:cNvPr id="79" name="ZoneTexte 78"/>
          <p:cNvSpPr txBox="1"/>
          <p:nvPr/>
        </p:nvSpPr>
        <p:spPr>
          <a:xfrm>
            <a:off x="6115312" y="3656137"/>
            <a:ext cx="141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fr-FR" dirty="0" err="1" smtClean="0"/>
              <a:t>Proteins</a:t>
            </a:r>
            <a:endParaRPr lang="fr-FR" dirty="0"/>
          </a:p>
        </p:txBody>
      </p:sp>
      <p:pic>
        <p:nvPicPr>
          <p:cNvPr id="80" name="Imag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491" y="2150135"/>
            <a:ext cx="1737326" cy="1210993"/>
          </a:xfrm>
          <a:prstGeom prst="rect">
            <a:avLst/>
          </a:prstGeom>
          <a:noFill/>
        </p:spPr>
      </p:pic>
      <p:sp>
        <p:nvSpPr>
          <p:cNvPr id="81" name="ZoneTexte 80"/>
          <p:cNvSpPr txBox="1"/>
          <p:nvPr/>
        </p:nvSpPr>
        <p:spPr>
          <a:xfrm>
            <a:off x="1049856" y="2790048"/>
            <a:ext cx="729816" cy="430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</a:t>
            </a:r>
            <a:r>
              <a:rPr lang="fr-FR" baseline="-25000" dirty="0" smtClean="0"/>
              <a:t>2</a:t>
            </a:r>
            <a:r>
              <a:rPr lang="fr-FR" dirty="0" smtClean="0"/>
              <a:t>O</a:t>
            </a:r>
            <a:endParaRPr lang="fr-FR" dirty="0"/>
          </a:p>
        </p:txBody>
      </p:sp>
      <p:sp>
        <p:nvSpPr>
          <p:cNvPr id="82" name="ZoneTexte 81"/>
          <p:cNvSpPr txBox="1"/>
          <p:nvPr/>
        </p:nvSpPr>
        <p:spPr>
          <a:xfrm>
            <a:off x="1065527" y="3638977"/>
            <a:ext cx="91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Water</a:t>
            </a:r>
            <a:endParaRPr lang="fr-FR" dirty="0"/>
          </a:p>
        </p:txBody>
      </p:sp>
      <p:sp>
        <p:nvSpPr>
          <p:cNvPr id="123" name="ZoneTexte 122"/>
          <p:cNvSpPr txBox="1">
            <a:spLocks noChangeAspect="1"/>
          </p:cNvSpPr>
          <p:nvPr/>
        </p:nvSpPr>
        <p:spPr>
          <a:xfrm>
            <a:off x="3828026" y="4236972"/>
            <a:ext cx="65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</a:p>
        </p:txBody>
      </p:sp>
      <p:sp>
        <p:nvSpPr>
          <p:cNvPr id="124" name="ZoneTexte 123"/>
          <p:cNvSpPr txBox="1">
            <a:spLocks noChangeAspect="1"/>
          </p:cNvSpPr>
          <p:nvPr/>
        </p:nvSpPr>
        <p:spPr>
          <a:xfrm>
            <a:off x="589472" y="4538685"/>
            <a:ext cx="310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endParaRPr lang="fr-F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ZoneTexte 124"/>
          <p:cNvSpPr txBox="1">
            <a:spLocks noChangeAspect="1"/>
          </p:cNvSpPr>
          <p:nvPr/>
        </p:nvSpPr>
        <p:spPr>
          <a:xfrm>
            <a:off x="5474441" y="4702298"/>
            <a:ext cx="2680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Radiolysis</a:t>
            </a:r>
            <a:endParaRPr lang="fr-FR" sz="2400" b="1" baseline="6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ZoneTexte 125"/>
          <p:cNvSpPr txBox="1">
            <a:spLocks noChangeAspect="1"/>
          </p:cNvSpPr>
          <p:nvPr/>
        </p:nvSpPr>
        <p:spPr>
          <a:xfrm>
            <a:off x="4004836" y="5527397"/>
            <a:ext cx="289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dirty="0" smtClean="0">
              <a:solidFill>
                <a:srgbClr val="0105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Diluted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solutions : </a:t>
            </a:r>
            <a:r>
              <a:rPr lang="fr-FR" sz="2400" b="1" dirty="0" smtClean="0">
                <a:solidFill>
                  <a:srgbClr val="010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</a:t>
            </a:r>
            <a:r>
              <a:rPr lang="fr-FR" sz="2400" b="1" dirty="0" err="1">
                <a:solidFill>
                  <a:srgbClr val="010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endParaRPr lang="fr-FR" sz="2400" b="1" dirty="0">
              <a:solidFill>
                <a:srgbClr val="0105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58" y="4525025"/>
            <a:ext cx="1682744" cy="189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9" name="Connecteur droit avec flèche 128"/>
          <p:cNvCxnSpPr/>
          <p:nvPr/>
        </p:nvCxnSpPr>
        <p:spPr>
          <a:xfrm flipV="1">
            <a:off x="3100729" y="5611209"/>
            <a:ext cx="1313660" cy="116858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avec flèche 129"/>
          <p:cNvCxnSpPr/>
          <p:nvPr/>
        </p:nvCxnSpPr>
        <p:spPr>
          <a:xfrm flipH="1">
            <a:off x="2447374" y="6306460"/>
            <a:ext cx="1124151" cy="19065"/>
          </a:xfrm>
          <a:prstGeom prst="straightConnector1">
            <a:avLst/>
          </a:prstGeom>
          <a:ln w="44450">
            <a:solidFill>
              <a:srgbClr val="0105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Explosion 2 132"/>
          <p:cNvSpPr/>
          <p:nvPr/>
        </p:nvSpPr>
        <p:spPr>
          <a:xfrm>
            <a:off x="3487708" y="6089726"/>
            <a:ext cx="419932" cy="385903"/>
          </a:xfrm>
          <a:prstGeom prst="irregularSeal2">
            <a:avLst/>
          </a:prstGeom>
          <a:solidFill>
            <a:srgbClr val="010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xplosion 1 133"/>
          <p:cNvSpPr>
            <a:spLocks noChangeAspect="1"/>
          </p:cNvSpPr>
          <p:nvPr/>
        </p:nvSpPr>
        <p:spPr>
          <a:xfrm>
            <a:off x="2228185" y="6093186"/>
            <a:ext cx="254140" cy="337285"/>
          </a:xfrm>
          <a:prstGeom prst="irregularSeal1">
            <a:avLst/>
          </a:prstGeom>
          <a:solidFill>
            <a:srgbClr val="010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xplosion 1 134"/>
          <p:cNvSpPr>
            <a:spLocks noChangeAspect="1"/>
          </p:cNvSpPr>
          <p:nvPr/>
        </p:nvSpPr>
        <p:spPr>
          <a:xfrm>
            <a:off x="2647754" y="5822827"/>
            <a:ext cx="206182" cy="273637"/>
          </a:xfrm>
          <a:prstGeom prst="irregularSeal1">
            <a:avLst/>
          </a:prstGeom>
          <a:solidFill>
            <a:srgbClr val="010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xplosion 1 135"/>
          <p:cNvSpPr>
            <a:spLocks noChangeAspect="1"/>
          </p:cNvSpPr>
          <p:nvPr/>
        </p:nvSpPr>
        <p:spPr>
          <a:xfrm>
            <a:off x="2888277" y="5419963"/>
            <a:ext cx="226392" cy="300459"/>
          </a:xfrm>
          <a:prstGeom prst="irregularSeal1">
            <a:avLst/>
          </a:prstGeom>
          <a:solidFill>
            <a:srgbClr val="010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ZoneTexte 136"/>
          <p:cNvSpPr txBox="1">
            <a:spLocks noChangeAspect="1"/>
          </p:cNvSpPr>
          <p:nvPr/>
        </p:nvSpPr>
        <p:spPr>
          <a:xfrm>
            <a:off x="5371048" y="5198687"/>
            <a:ext cx="1491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fr-FR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e</a:t>
            </a:r>
            <a:r>
              <a:rPr lang="fr-FR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fr-FR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fr-FR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8" name="Connecteur droit avec flèche 137"/>
          <p:cNvCxnSpPr>
            <a:cxnSpLocks noChangeAspect="1"/>
          </p:cNvCxnSpPr>
          <p:nvPr/>
        </p:nvCxnSpPr>
        <p:spPr>
          <a:xfrm flipV="1">
            <a:off x="1703553" y="4667271"/>
            <a:ext cx="1975767" cy="1588901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xplosion 1 138"/>
          <p:cNvSpPr>
            <a:spLocks noChangeAspect="1"/>
          </p:cNvSpPr>
          <p:nvPr/>
        </p:nvSpPr>
        <p:spPr>
          <a:xfrm>
            <a:off x="1845238" y="5952487"/>
            <a:ext cx="222635" cy="29547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xplosion 1 139"/>
          <p:cNvSpPr>
            <a:spLocks noChangeAspect="1"/>
          </p:cNvSpPr>
          <p:nvPr/>
        </p:nvSpPr>
        <p:spPr>
          <a:xfrm>
            <a:off x="2540449" y="5254961"/>
            <a:ext cx="237522" cy="315231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xplosion 1 140"/>
          <p:cNvSpPr>
            <a:spLocks noChangeAspect="1"/>
          </p:cNvSpPr>
          <p:nvPr/>
        </p:nvSpPr>
        <p:spPr>
          <a:xfrm>
            <a:off x="3059669" y="4759823"/>
            <a:ext cx="266681" cy="353929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ZoneTexte 141"/>
          <p:cNvSpPr txBox="1">
            <a:spLocks noChangeAspect="1"/>
          </p:cNvSpPr>
          <p:nvPr/>
        </p:nvSpPr>
        <p:spPr>
          <a:xfrm>
            <a:off x="4009935" y="5065732"/>
            <a:ext cx="787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</a:p>
        </p:txBody>
      </p:sp>
      <p:cxnSp>
        <p:nvCxnSpPr>
          <p:cNvPr id="143" name="Connecteur droit avec flèche 142"/>
          <p:cNvCxnSpPr>
            <a:endCxn id="135" idx="3"/>
          </p:cNvCxnSpPr>
          <p:nvPr/>
        </p:nvCxnSpPr>
        <p:spPr>
          <a:xfrm flipH="1" flipV="1">
            <a:off x="2853936" y="5991190"/>
            <a:ext cx="769245" cy="226689"/>
          </a:xfrm>
          <a:prstGeom prst="straightConnector1">
            <a:avLst/>
          </a:prstGeom>
          <a:ln w="44450">
            <a:solidFill>
              <a:srgbClr val="0105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/>
          <p:cNvCxnSpPr/>
          <p:nvPr/>
        </p:nvCxnSpPr>
        <p:spPr>
          <a:xfrm flipH="1" flipV="1">
            <a:off x="3066388" y="5619285"/>
            <a:ext cx="581691" cy="625126"/>
          </a:xfrm>
          <a:prstGeom prst="straightConnector1">
            <a:avLst/>
          </a:prstGeom>
          <a:ln w="44450">
            <a:solidFill>
              <a:srgbClr val="0105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5371048" y="5113752"/>
            <a:ext cx="744264" cy="709075"/>
          </a:xfrm>
          <a:prstGeom prst="ellipse">
            <a:avLst/>
          </a:prstGeom>
          <a:noFill/>
          <a:ln>
            <a:solidFill>
              <a:srgbClr val="010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33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126" grpId="0"/>
      <p:bldP spid="133" grpId="0" animBg="1"/>
      <p:bldP spid="134" grpId="0" animBg="1"/>
      <p:bldP spid="135" grpId="0" animBg="1"/>
      <p:bldP spid="136" grpId="0" animBg="1"/>
      <p:bldP spid="137" grpId="0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768879"/>
            <a:ext cx="4042401" cy="2732400"/>
          </a:xfrm>
          <a:prstGeom prst="rect">
            <a:avLst/>
          </a:prstGeom>
        </p:spPr>
      </p:pic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0" y="-5445"/>
            <a:ext cx="9143999" cy="86409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Radiolysis</a:t>
            </a:r>
            <a:endParaRPr lang="fr-FR" sz="36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980728"/>
            <a:ext cx="648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Measurement</a:t>
            </a:r>
            <a:r>
              <a:rPr lang="fr-FR" sz="2400" dirty="0" smtClean="0"/>
              <a:t> of </a:t>
            </a:r>
            <a:r>
              <a:rPr lang="fr-FR" sz="2400" dirty="0" err="1" smtClean="0"/>
              <a:t>hydroxyl</a:t>
            </a:r>
            <a:r>
              <a:rPr lang="fr-FR" sz="2400" dirty="0" smtClean="0"/>
              <a:t> radical: Chemical probes</a:t>
            </a:r>
            <a:endParaRPr lang="fr-FR" sz="2400" dirty="0"/>
          </a:p>
        </p:txBody>
      </p:sp>
      <p:sp>
        <p:nvSpPr>
          <p:cNvPr id="36" name="Explosion 2 35"/>
          <p:cNvSpPr/>
          <p:nvPr/>
        </p:nvSpPr>
        <p:spPr>
          <a:xfrm>
            <a:off x="4247064" y="1581185"/>
            <a:ext cx="2106234" cy="1187675"/>
          </a:xfrm>
          <a:prstGeom prst="irregularSeal2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53787" y="2706305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3-Carboxylic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coumarin</a:t>
            </a:r>
            <a:endParaRPr lang="fr-F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311859" y="2714500"/>
            <a:ext cx="3533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Hydroxy-3-carboxylic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coumarin</a:t>
            </a:r>
            <a:endParaRPr lang="fr-F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524" y="1652059"/>
            <a:ext cx="1835658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Connecteur droit avec flèche 45"/>
          <p:cNvCxnSpPr/>
          <p:nvPr/>
        </p:nvCxnSpPr>
        <p:spPr>
          <a:xfrm>
            <a:off x="2915815" y="2158432"/>
            <a:ext cx="792089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4" y="1693398"/>
            <a:ext cx="1512168" cy="88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Connecteur droit avec flèche 50"/>
          <p:cNvCxnSpPr/>
          <p:nvPr/>
        </p:nvCxnSpPr>
        <p:spPr>
          <a:xfrm>
            <a:off x="3043504" y="2343098"/>
            <a:ext cx="838835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021491" y="1973766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HO</a:t>
            </a:r>
            <a:r>
              <a:rPr lang="fr-F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fr-FR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559802" y="1690898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6.8.10</a:t>
            </a:r>
            <a:r>
              <a:rPr lang="fr-FR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.s</a:t>
            </a:r>
            <a:r>
              <a:rPr lang="fr-FR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fr-FR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08701" y="1690898"/>
            <a:ext cx="1422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KBr</a:t>
            </a:r>
            <a:r>
              <a:rPr lang="fr-FR" b="1" dirty="0" smtClean="0"/>
              <a:t>/Formate</a:t>
            </a:r>
          </a:p>
          <a:p>
            <a:endParaRPr lang="fr-FR" b="1" dirty="0" smtClean="0"/>
          </a:p>
          <a:p>
            <a:r>
              <a:rPr lang="fr-FR" b="1" dirty="0" smtClean="0"/>
              <a:t>Benzoate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3769200"/>
            <a:ext cx="4042401" cy="2732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3769200"/>
            <a:ext cx="4042800" cy="27287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/>
          <a:srcRect l="52265" b="80199"/>
          <a:stretch/>
        </p:blipFill>
        <p:spPr>
          <a:xfrm>
            <a:off x="6504547" y="3105080"/>
            <a:ext cx="2470094" cy="6915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8878" y="6519446"/>
            <a:ext cx="8352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Green </a:t>
            </a:r>
            <a:r>
              <a:rPr lang="fr-FR" sz="1600" b="1" dirty="0" err="1" smtClean="0"/>
              <a:t>diamonds</a:t>
            </a:r>
            <a:r>
              <a:rPr lang="fr-FR" sz="1600" dirty="0" smtClean="0"/>
              <a:t>: </a:t>
            </a:r>
            <a:r>
              <a:rPr lang="fr-FR" sz="1600" i="1" dirty="0" smtClean="0"/>
              <a:t>Lit. </a:t>
            </a:r>
            <a:r>
              <a:rPr lang="fr-FR" sz="1600" dirty="0" smtClean="0"/>
              <a:t>(</a:t>
            </a:r>
            <a:r>
              <a:rPr lang="fr-FR" sz="1600" dirty="0" err="1" smtClean="0"/>
              <a:t>Baldacchino</a:t>
            </a:r>
            <a:r>
              <a:rPr lang="fr-FR" sz="1600" dirty="0" smtClean="0"/>
              <a:t> et al., 2009; </a:t>
            </a:r>
            <a:r>
              <a:rPr lang="fr-FR" sz="1600" dirty="0" err="1" smtClean="0"/>
              <a:t>Draganic</a:t>
            </a:r>
            <a:r>
              <a:rPr lang="fr-FR" sz="1600" dirty="0" smtClean="0"/>
              <a:t> and </a:t>
            </a:r>
            <a:r>
              <a:rPr lang="fr-FR" sz="1600" dirty="0" err="1" smtClean="0"/>
              <a:t>Draganic</a:t>
            </a:r>
            <a:r>
              <a:rPr lang="fr-FR" sz="1600" dirty="0" smtClean="0"/>
              <a:t>, 1977, Burns and </a:t>
            </a:r>
            <a:r>
              <a:rPr lang="fr-FR" sz="1600" dirty="0" err="1" smtClean="0"/>
              <a:t>Sims</a:t>
            </a:r>
            <a:r>
              <a:rPr lang="fr-FR" sz="1600" dirty="0" smtClean="0"/>
              <a:t>, 1981</a:t>
            </a: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1924873" y="3131428"/>
                <a:ext cx="2200924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=100.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r-FR" sz="2400" b="0" i="1" baseline="-25000" smtClean="0">
                              <a:latin typeface="Cambria Math" panose="02040503050406030204" pitchFamily="18" charset="0"/>
                            </a:rPr>
                            <m:t>𝑠𝑝𝑒𝑐𝑖𝑒𝑠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873" y="3131428"/>
                <a:ext cx="2200924" cy="6890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/>
          <p:cNvSpPr txBox="1"/>
          <p:nvPr/>
        </p:nvSpPr>
        <p:spPr>
          <a:xfrm>
            <a:off x="168778" y="3278382"/>
            <a:ext cx="164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Radiolytic </a:t>
            </a:r>
            <a:r>
              <a:rPr lang="fr-FR" b="1" dirty="0" err="1" smtClean="0"/>
              <a:t>yield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225" y="3923028"/>
            <a:ext cx="4359018" cy="2005758"/>
          </a:xfrm>
          <a:prstGeom prst="rect">
            <a:avLst/>
          </a:prstGeom>
        </p:spPr>
      </p:pic>
      <p:cxnSp>
        <p:nvCxnSpPr>
          <p:cNvPr id="78" name="Connecteur droit avec flèche 77"/>
          <p:cNvCxnSpPr/>
          <p:nvPr/>
        </p:nvCxnSpPr>
        <p:spPr>
          <a:xfrm>
            <a:off x="773594" y="6213410"/>
            <a:ext cx="355811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894479" y="5843376"/>
            <a:ext cx="277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Higher</a:t>
            </a:r>
            <a:r>
              <a:rPr lang="fr-FR" dirty="0" smtClean="0"/>
              <a:t> probe concentration</a:t>
            </a: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906725" y="6204100"/>
            <a:ext cx="2263251" cy="370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scavenging</a:t>
            </a:r>
            <a:r>
              <a:rPr lang="fr-FR" dirty="0" smtClean="0"/>
              <a:t> time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358803" y="599740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µs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4308206" y="6028042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14865" y="3955711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rebuchet MS" panose="020B0603020202020204" pitchFamily="34" charset="0"/>
              </a:rPr>
              <a:t>γ</a:t>
            </a:r>
            <a:r>
              <a:rPr lang="fr-FR" b="1" dirty="0" smtClean="0">
                <a:latin typeface="Trebuchet MS" panose="020B0603020202020204" pitchFamily="34" charset="0"/>
              </a:rPr>
              <a:t>-Rays / X Rays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6017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9" grpId="0"/>
      <p:bldP spid="80" grpId="0"/>
      <p:bldP spid="81" grpId="0"/>
      <p:bldP spid="8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0" y="-5445"/>
            <a:ext cx="9143999" cy="86409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Radiolysis</a:t>
            </a:r>
            <a:endParaRPr lang="fr-FR" sz="36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980728"/>
            <a:ext cx="648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Measurement</a:t>
            </a:r>
            <a:r>
              <a:rPr lang="fr-FR" sz="2400" dirty="0" smtClean="0"/>
              <a:t> of </a:t>
            </a:r>
            <a:r>
              <a:rPr lang="fr-FR" sz="2400" dirty="0" err="1" smtClean="0"/>
              <a:t>hydroxyl</a:t>
            </a:r>
            <a:r>
              <a:rPr lang="fr-FR" sz="2400" dirty="0" smtClean="0"/>
              <a:t> radical: Chemical probes</a:t>
            </a:r>
            <a:endParaRPr lang="fr-FR" sz="2400" dirty="0"/>
          </a:p>
        </p:txBody>
      </p:sp>
      <p:sp>
        <p:nvSpPr>
          <p:cNvPr id="36" name="Explosion 2 35"/>
          <p:cNvSpPr/>
          <p:nvPr/>
        </p:nvSpPr>
        <p:spPr>
          <a:xfrm>
            <a:off x="4247064" y="1581185"/>
            <a:ext cx="2106234" cy="1187675"/>
          </a:xfrm>
          <a:prstGeom prst="irregularSeal2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53787" y="2706305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3-Carboxylic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coumarin</a:t>
            </a:r>
            <a:endParaRPr lang="fr-F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311859" y="2714500"/>
            <a:ext cx="3533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Hydroxy-3-carboxylic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coumarin</a:t>
            </a:r>
            <a:endParaRPr lang="fr-F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524" y="1652059"/>
            <a:ext cx="1835658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Connecteur droit avec flèche 45"/>
          <p:cNvCxnSpPr/>
          <p:nvPr/>
        </p:nvCxnSpPr>
        <p:spPr>
          <a:xfrm>
            <a:off x="2915815" y="2158432"/>
            <a:ext cx="792089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4" y="1693398"/>
            <a:ext cx="1512168" cy="88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Connecteur droit avec flèche 50"/>
          <p:cNvCxnSpPr/>
          <p:nvPr/>
        </p:nvCxnSpPr>
        <p:spPr>
          <a:xfrm>
            <a:off x="3043504" y="2343098"/>
            <a:ext cx="838835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021491" y="1973766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HO</a:t>
            </a:r>
            <a:r>
              <a:rPr lang="fr-F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fr-FR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559802" y="1690898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6.8.10</a:t>
            </a:r>
            <a:r>
              <a:rPr lang="fr-FR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.s</a:t>
            </a:r>
            <a:r>
              <a:rPr lang="fr-FR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fr-FR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15" y="3631582"/>
            <a:ext cx="4878538" cy="304908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1202" y="3303010"/>
            <a:ext cx="528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Evolution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energy</a:t>
            </a:r>
            <a:r>
              <a:rPr lang="fr-FR" b="1" dirty="0" smtClean="0"/>
              <a:t>/nature of ions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208701" y="1690898"/>
            <a:ext cx="1422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KBr</a:t>
            </a:r>
            <a:r>
              <a:rPr lang="fr-FR" b="1" dirty="0" smtClean="0"/>
              <a:t>/Formate</a:t>
            </a:r>
          </a:p>
          <a:p>
            <a:endParaRPr lang="fr-FR" b="1" dirty="0" smtClean="0"/>
          </a:p>
          <a:p>
            <a:r>
              <a:rPr lang="fr-FR" b="1" dirty="0" smtClean="0"/>
              <a:t>Benzoate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5300181" y="3371274"/>
            <a:ext cx="363688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« Chemical dose »,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</a:t>
            </a:r>
            <a:r>
              <a:rPr lang="fr-FR" sz="2000" dirty="0" err="1" smtClean="0"/>
              <a:t>physical</a:t>
            </a:r>
            <a:r>
              <a:rPr lang="fr-FR" sz="2000" dirty="0" smtClean="0"/>
              <a:t> and </a:t>
            </a:r>
            <a:r>
              <a:rPr lang="fr-FR" sz="2000" dirty="0" err="1" smtClean="0"/>
              <a:t>biological</a:t>
            </a:r>
            <a:r>
              <a:rPr lang="fr-FR" sz="2000" dirty="0" smtClean="0"/>
              <a:t> </a:t>
            </a:r>
            <a:r>
              <a:rPr lang="fr-FR" sz="2000" dirty="0" err="1" smtClean="0"/>
              <a:t>effects</a:t>
            </a:r>
            <a:endParaRPr lang="fr-FR" sz="2000" dirty="0" smtClean="0"/>
          </a:p>
          <a:p>
            <a:endParaRPr lang="fr-FR" sz="2000" dirty="0" smtClean="0"/>
          </a:p>
          <a:p>
            <a:pPr algn="ctr"/>
            <a:r>
              <a:rPr lang="fr-FR" sz="2000" b="1" dirty="0" err="1" smtClean="0"/>
              <a:t>Other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species</a:t>
            </a:r>
            <a:r>
              <a:rPr lang="fr-FR" sz="2000" b="1" dirty="0" smtClean="0"/>
              <a:t> (e</a:t>
            </a:r>
            <a:r>
              <a:rPr lang="fr-FR" sz="2000" b="1" baseline="30000" dirty="0" smtClean="0"/>
              <a:t>-</a:t>
            </a:r>
            <a:r>
              <a:rPr lang="fr-FR" sz="2000" b="1" baseline="-25000" dirty="0" err="1" smtClean="0"/>
              <a:t>aq</a:t>
            </a:r>
            <a:r>
              <a:rPr lang="fr-FR" sz="2000" b="1" dirty="0" smtClean="0"/>
              <a:t>, H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)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000" b="1" dirty="0" smtClean="0"/>
              <a:t>Dose-rate </a:t>
            </a:r>
            <a:r>
              <a:rPr lang="fr-FR" sz="2000" b="1" dirty="0" err="1" smtClean="0"/>
              <a:t>effects</a:t>
            </a:r>
            <a:endParaRPr lang="fr-FR" sz="2000" b="1" dirty="0" smtClean="0"/>
          </a:p>
          <a:p>
            <a:pPr algn="ctr"/>
            <a:endParaRPr lang="fr-FR" sz="2000" dirty="0"/>
          </a:p>
          <a:p>
            <a:pPr algn="ctr"/>
            <a:r>
              <a:rPr lang="fr-FR" sz="2400" b="1" dirty="0" smtClean="0"/>
              <a:t>Simulations Geant4-DNA</a:t>
            </a:r>
          </a:p>
          <a:p>
            <a:pPr algn="ctr"/>
            <a:r>
              <a:rPr lang="fr-FR" sz="2400" b="1" dirty="0" smtClean="0"/>
              <a:t>(N. Arbor, IPHC)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3944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38975" y="1044644"/>
            <a:ext cx="2766812" cy="1553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0" y="-5445"/>
            <a:ext cx="9143999" cy="86409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</a:t>
            </a:r>
            <a:r>
              <a:rPr lang="fr-F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fr-F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</a:t>
            </a:r>
            <a:r>
              <a:rPr lang="fr-F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Radiolysis</a:t>
            </a:r>
            <a:endParaRPr lang="fr-FR" sz="36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818179" y="4222900"/>
            <a:ext cx="53877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814690" y="3702000"/>
            <a:ext cx="77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Book Antiqua" pitchFamily="18" charset="0"/>
              </a:rPr>
              <a:t>HO</a:t>
            </a:r>
            <a:r>
              <a:rPr lang="fr-FR" sz="2800" b="1" dirty="0" smtClean="0">
                <a:latin typeface="Calibri"/>
              </a:rPr>
              <a:t>·</a:t>
            </a:r>
            <a:endParaRPr lang="fr-FR" sz="2800" b="1" dirty="0">
              <a:latin typeface="Book Antiqua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4789993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Book Antiqua" pitchFamily="18" charset="0"/>
              </a:rPr>
              <a:t>Phenylalanine</a:t>
            </a:r>
            <a:endParaRPr lang="fr-FR" sz="1400" dirty="0">
              <a:latin typeface="Book Antiqua" pitchFamily="18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544843" y="4191832"/>
            <a:ext cx="1399202" cy="1023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405953">
            <a:off x="4893018" y="3426028"/>
            <a:ext cx="648072" cy="761348"/>
          </a:xfrm>
          <a:prstGeom prst="arc">
            <a:avLst>
              <a:gd name="adj1" fmla="val 21570175"/>
              <a:gd name="adj2" fmla="val 9629301"/>
            </a:avLst>
          </a:prstGeom>
          <a:ln w="158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199801" y="3333182"/>
            <a:ext cx="630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Book Antiqua" pitchFamily="18" charset="0"/>
              </a:rPr>
              <a:t>HO</a:t>
            </a:r>
            <a:r>
              <a:rPr lang="fr-FR" sz="1400" baseline="-25000" dirty="0">
                <a:latin typeface="Book Antiqua" pitchFamily="18" charset="0"/>
              </a:rPr>
              <a:t>2</a:t>
            </a:r>
            <a:r>
              <a:rPr lang="fr-FR" sz="2800" b="1" dirty="0">
                <a:latin typeface="Calibri"/>
              </a:rPr>
              <a:t>·</a:t>
            </a:r>
            <a:endParaRPr lang="fr-FR" sz="2800" b="1" dirty="0">
              <a:latin typeface="Book Antiqua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29982" y="3548625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Book Antiqua" pitchFamily="18" charset="0"/>
              </a:rPr>
              <a:t>O</a:t>
            </a:r>
            <a:r>
              <a:rPr lang="fr-FR" sz="1400" baseline="-25000" dirty="0">
                <a:latin typeface="Book Antiqua" pitchFamily="18" charset="0"/>
              </a:rPr>
              <a:t>2</a:t>
            </a:r>
            <a:endParaRPr lang="fr-FR" sz="2800" b="1" dirty="0">
              <a:latin typeface="Book Antiqu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88589" y="4250591"/>
            <a:ext cx="1046378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Book Antiqua" pitchFamily="18" charset="0"/>
              </a:rPr>
              <a:t>o</a:t>
            </a:r>
            <a:r>
              <a:rPr lang="fr-FR" sz="1400" dirty="0" smtClean="0">
                <a:latin typeface="Book Antiqua" pitchFamily="18" charset="0"/>
              </a:rPr>
              <a:t>r </a:t>
            </a:r>
          </a:p>
          <a:p>
            <a:pPr algn="ctr"/>
            <a:r>
              <a:rPr lang="fr-FR" sz="1400" dirty="0" smtClean="0">
                <a:latin typeface="Book Antiqua" pitchFamily="18" charset="0"/>
              </a:rPr>
              <a:t>+ </a:t>
            </a:r>
            <a:r>
              <a:rPr lang="fr-FR" sz="1400" dirty="0" err="1" smtClean="0">
                <a:latin typeface="Book Antiqua" pitchFamily="18" charset="0"/>
              </a:rPr>
              <a:t>Phe</a:t>
            </a:r>
            <a:r>
              <a:rPr lang="fr-FR" sz="2800" b="1" baseline="30000" dirty="0" err="1" smtClean="0"/>
              <a:t>·</a:t>
            </a:r>
            <a:r>
              <a:rPr lang="fr-FR" sz="1400" dirty="0" err="1" smtClean="0">
                <a:latin typeface="Book Antiqua" pitchFamily="18" charset="0"/>
              </a:rPr>
              <a:t>OH</a:t>
            </a:r>
            <a:endParaRPr lang="fr-FR" sz="3200" b="1" dirty="0">
              <a:latin typeface="Calibri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830102" y="6486232"/>
            <a:ext cx="3923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Book Antiqua" panose="02040602050305030304" pitchFamily="18" charset="0"/>
              </a:rPr>
              <a:t>S. </a:t>
            </a:r>
            <a:r>
              <a:rPr lang="fr-FR" sz="1000" dirty="0" err="1">
                <a:latin typeface="Book Antiqua" panose="02040602050305030304" pitchFamily="18" charset="0"/>
              </a:rPr>
              <a:t>Solar</a:t>
            </a:r>
            <a:r>
              <a:rPr lang="fr-FR" sz="1000" dirty="0">
                <a:latin typeface="Book Antiqua" panose="02040602050305030304" pitchFamily="18" charset="0"/>
              </a:rPr>
              <a:t>, </a:t>
            </a:r>
            <a:r>
              <a:rPr lang="fr-FR" sz="1000" dirty="0" err="1">
                <a:latin typeface="Book Antiqua" panose="02040602050305030304" pitchFamily="18" charset="0"/>
              </a:rPr>
              <a:t>Radiat</a:t>
            </a:r>
            <a:r>
              <a:rPr lang="fr-FR" sz="1000" dirty="0">
                <a:latin typeface="Book Antiqua" panose="02040602050305030304" pitchFamily="18" charset="0"/>
              </a:rPr>
              <a:t>. Phys. </a:t>
            </a:r>
            <a:r>
              <a:rPr lang="fr-FR" sz="1000" dirty="0" err="1">
                <a:latin typeface="Book Antiqua" panose="02040602050305030304" pitchFamily="18" charset="0"/>
              </a:rPr>
              <a:t>Chem</a:t>
            </a:r>
            <a:r>
              <a:rPr lang="fr-FR" sz="1000" dirty="0">
                <a:latin typeface="Book Antiqua" panose="02040602050305030304" pitchFamily="18" charset="0"/>
              </a:rPr>
              <a:t>., 1985, </a:t>
            </a:r>
            <a:r>
              <a:rPr lang="fr-FR" sz="1000" b="1" dirty="0">
                <a:latin typeface="Book Antiqua" panose="02040602050305030304" pitchFamily="18" charset="0"/>
              </a:rPr>
              <a:t>26</a:t>
            </a:r>
            <a:r>
              <a:rPr lang="fr-FR" sz="1000" dirty="0">
                <a:latin typeface="Book Antiqua" panose="02040602050305030304" pitchFamily="18" charset="0"/>
              </a:rPr>
              <a:t>, 103–108</a:t>
            </a:r>
          </a:p>
          <a:p>
            <a:r>
              <a:rPr lang="en-US" sz="1000" dirty="0">
                <a:latin typeface="Book Antiqua" panose="02040602050305030304" pitchFamily="18" charset="0"/>
              </a:rPr>
              <a:t>W. M. Garrison, Chem. Rev., 1987, </a:t>
            </a:r>
            <a:r>
              <a:rPr lang="en-US" sz="1000" b="1" dirty="0">
                <a:latin typeface="Book Antiqua" panose="02040602050305030304" pitchFamily="18" charset="0"/>
              </a:rPr>
              <a:t>87</a:t>
            </a:r>
            <a:r>
              <a:rPr lang="en-US" sz="1000" dirty="0">
                <a:latin typeface="Book Antiqua" panose="02040602050305030304" pitchFamily="18" charset="0"/>
              </a:rPr>
              <a:t>, 381–398</a:t>
            </a:r>
            <a:endParaRPr lang="fr-FR" sz="1000" dirty="0">
              <a:latin typeface="Book Antiqua" pitchFamily="18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7469" y="3702000"/>
            <a:ext cx="1680149" cy="9358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2" name="ZoneTexte 21"/>
          <p:cNvSpPr txBox="1"/>
          <p:nvPr/>
        </p:nvSpPr>
        <p:spPr>
          <a:xfrm>
            <a:off x="2859068" y="4757863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>
                <a:latin typeface="Book Antiqua" pitchFamily="18" charset="0"/>
              </a:rPr>
              <a:t>Phe</a:t>
            </a:r>
            <a:r>
              <a:rPr lang="fr-FR" b="1" baseline="30000" dirty="0" err="1" smtClean="0"/>
              <a:t>•</a:t>
            </a:r>
            <a:r>
              <a:rPr lang="fr-FR" sz="1400" dirty="0" err="1" smtClean="0">
                <a:latin typeface="Book Antiqua" pitchFamily="18" charset="0"/>
              </a:rPr>
              <a:t>OH</a:t>
            </a:r>
            <a:endParaRPr lang="fr-FR" sz="2800" b="1" dirty="0">
              <a:latin typeface="Calibri"/>
            </a:endParaRPr>
          </a:p>
          <a:p>
            <a:pPr algn="ctr"/>
            <a:endParaRPr lang="fr-FR" sz="1400" dirty="0">
              <a:latin typeface="Book Antiqua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931678" y="4897715"/>
            <a:ext cx="2124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o-, m-, p-Tyrosine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6062000" y="3735087"/>
            <a:ext cx="1782796" cy="1014990"/>
            <a:chOff x="3537192" y="5364290"/>
            <a:chExt cx="1782796" cy="1014990"/>
          </a:xfrm>
        </p:grpSpPr>
        <p:sp>
          <p:nvSpPr>
            <p:cNvPr id="33" name="Rectangle 32"/>
            <p:cNvSpPr/>
            <p:nvPr/>
          </p:nvSpPr>
          <p:spPr>
            <a:xfrm>
              <a:off x="3537192" y="5364290"/>
              <a:ext cx="1782796" cy="1014990"/>
            </a:xfrm>
            <a:prstGeom prst="rect">
              <a:avLst/>
            </a:prstGeom>
            <a:gradFill>
              <a:gsLst>
                <a:gs pos="0">
                  <a:srgbClr val="FF0000">
                    <a:alpha val="15000"/>
                  </a:srgbClr>
                </a:gs>
                <a:gs pos="65000">
                  <a:srgbClr val="FF0000">
                    <a:alpha val="19000"/>
                    <a:lumMod val="4000"/>
                    <a:lumOff val="96000"/>
                  </a:srgbClr>
                </a:gs>
                <a:gs pos="100000">
                  <a:srgbClr val="FF0000">
                    <a:lumMod val="82000"/>
                    <a:lumOff val="18000"/>
                    <a:alpha val="25000"/>
                  </a:srgbClr>
                </a:gs>
              </a:gsLst>
              <a:lin ang="16200000" scaled="0"/>
            </a:gradFill>
            <a:ln w="127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92319" y="5413187"/>
              <a:ext cx="1672541" cy="943084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1174851" y="1483424"/>
            <a:ext cx="45719" cy="45719"/>
          </a:xfrm>
          <a:prstGeom prst="rect">
            <a:avLst/>
          </a:prstGeom>
          <a:gradFill>
            <a:gsLst>
              <a:gs pos="100000">
                <a:schemeClr val="accent5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2699792" y="2990393"/>
            <a:ext cx="477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Mechanisms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described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with</a:t>
            </a:r>
            <a:r>
              <a:rPr lang="fr-FR" sz="2000" b="1" dirty="0" smtClean="0"/>
              <a:t> gamma rays/e</a:t>
            </a:r>
            <a:r>
              <a:rPr lang="fr-FR" sz="2000" b="1" baseline="30000" dirty="0" smtClean="0"/>
              <a:t>-</a:t>
            </a:r>
            <a:endParaRPr lang="fr-FR" sz="2000" b="1" baseline="30000" dirty="0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166" y="3680766"/>
            <a:ext cx="1619383" cy="10127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3544" y="1449502"/>
            <a:ext cx="1619383" cy="1012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360137" y="1080170"/>
            <a:ext cx="278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Radiolysis</a:t>
            </a:r>
            <a:r>
              <a:rPr lang="fr-FR" b="1" dirty="0" smtClean="0"/>
              <a:t> of </a:t>
            </a:r>
            <a:r>
              <a:rPr lang="fr-FR" b="1" dirty="0" err="1" smtClean="0"/>
              <a:t>phenylalanine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634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 47"/>
          <p:cNvSpPr/>
          <p:nvPr/>
        </p:nvSpPr>
        <p:spPr>
          <a:xfrm>
            <a:off x="817103" y="3306769"/>
            <a:ext cx="3529912" cy="2634124"/>
          </a:xfrm>
          <a:custGeom>
            <a:avLst/>
            <a:gdLst>
              <a:gd name="connsiteX0" fmla="*/ 0 w 8040893"/>
              <a:gd name="connsiteY0" fmla="*/ 3938638 h 3955956"/>
              <a:gd name="connsiteX1" fmla="*/ 242454 w 8040893"/>
              <a:gd name="connsiteY1" fmla="*/ 42047 h 3955956"/>
              <a:gd name="connsiteX2" fmla="*/ 1125681 w 8040893"/>
              <a:gd name="connsiteY2" fmla="*/ 1929729 h 3955956"/>
              <a:gd name="connsiteX3" fmla="*/ 2008909 w 8040893"/>
              <a:gd name="connsiteY3" fmla="*/ 2812956 h 3955956"/>
              <a:gd name="connsiteX4" fmla="*/ 4087090 w 8040893"/>
              <a:gd name="connsiteY4" fmla="*/ 3419093 h 3955956"/>
              <a:gd name="connsiteX5" fmla="*/ 7325590 w 8040893"/>
              <a:gd name="connsiteY5" fmla="*/ 3678865 h 3955956"/>
              <a:gd name="connsiteX6" fmla="*/ 8001000 w 8040893"/>
              <a:gd name="connsiteY6" fmla="*/ 3748138 h 3955956"/>
              <a:gd name="connsiteX7" fmla="*/ 7966363 w 8040893"/>
              <a:gd name="connsiteY7" fmla="*/ 3921320 h 3955956"/>
              <a:gd name="connsiteX8" fmla="*/ 7983681 w 8040893"/>
              <a:gd name="connsiteY8" fmla="*/ 3955956 h 395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0893" h="3955956">
                <a:moveTo>
                  <a:pt x="0" y="3938638"/>
                </a:moveTo>
                <a:cubicBezTo>
                  <a:pt x="27420" y="2157751"/>
                  <a:pt x="54840" y="376865"/>
                  <a:pt x="242454" y="42047"/>
                </a:cubicBezTo>
                <a:cubicBezTo>
                  <a:pt x="430068" y="-292771"/>
                  <a:pt x="831272" y="1467911"/>
                  <a:pt x="1125681" y="1929729"/>
                </a:cubicBezTo>
                <a:cubicBezTo>
                  <a:pt x="1420090" y="2391547"/>
                  <a:pt x="1515341" y="2564729"/>
                  <a:pt x="2008909" y="2812956"/>
                </a:cubicBezTo>
                <a:cubicBezTo>
                  <a:pt x="2502477" y="3061183"/>
                  <a:pt x="3200976" y="3274775"/>
                  <a:pt x="4087090" y="3419093"/>
                </a:cubicBezTo>
                <a:cubicBezTo>
                  <a:pt x="4973204" y="3563411"/>
                  <a:pt x="6673272" y="3624024"/>
                  <a:pt x="7325590" y="3678865"/>
                </a:cubicBezTo>
                <a:cubicBezTo>
                  <a:pt x="7977908" y="3733706"/>
                  <a:pt x="7894205" y="3707729"/>
                  <a:pt x="8001000" y="3748138"/>
                </a:cubicBezTo>
                <a:cubicBezTo>
                  <a:pt x="8107795" y="3788547"/>
                  <a:pt x="7966363" y="3921320"/>
                  <a:pt x="7966363" y="3921320"/>
                </a:cubicBezTo>
                <a:cubicBezTo>
                  <a:pt x="7963477" y="3955956"/>
                  <a:pt x="7973579" y="3955956"/>
                  <a:pt x="7983681" y="3955956"/>
                </a:cubicBezTo>
              </a:path>
            </a:pathLst>
          </a:custGeom>
          <a:solidFill>
            <a:schemeClr val="accent3">
              <a:lumMod val="40000"/>
              <a:lumOff val="6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aphicFrame>
        <p:nvGraphicFramePr>
          <p:cNvPr id="39" name="Graphique 38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317286"/>
              </p:ext>
            </p:extLst>
          </p:nvPr>
        </p:nvGraphicFramePr>
        <p:xfrm>
          <a:off x="4296408" y="2468465"/>
          <a:ext cx="4608511" cy="431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603" y="6502435"/>
            <a:ext cx="519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dirty="0"/>
              <a:t>. </a:t>
            </a:r>
            <a:r>
              <a:rPr lang="en-US" dirty="0" smtClean="0"/>
              <a:t>Ludwig et al., </a:t>
            </a:r>
            <a:r>
              <a:rPr lang="en-US" i="1" dirty="0" err="1"/>
              <a:t>Radiat</a:t>
            </a:r>
            <a:r>
              <a:rPr lang="en-US" i="1" dirty="0"/>
              <a:t>. Meas.,</a:t>
            </a:r>
            <a:r>
              <a:rPr lang="en-US" dirty="0"/>
              <a:t> </a:t>
            </a:r>
            <a:r>
              <a:rPr lang="en-US" b="1" dirty="0"/>
              <a:t>2018</a:t>
            </a:r>
            <a:r>
              <a:rPr lang="en-US" dirty="0"/>
              <a:t>, 116, pp 55-59</a:t>
            </a:r>
            <a:endParaRPr lang="fr-FR" dirty="0"/>
          </a:p>
          <a:p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0" y="-5445"/>
            <a:ext cx="9143999" cy="86409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</a:t>
            </a:r>
            <a:r>
              <a:rPr lang="fr-F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fr-F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</a:t>
            </a:r>
            <a:r>
              <a:rPr lang="fr-F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Radiolysis</a:t>
            </a:r>
            <a:endParaRPr lang="fr-FR" sz="36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427660" y="1298460"/>
            <a:ext cx="1297609" cy="1566776"/>
            <a:chOff x="4775897" y="1227851"/>
            <a:chExt cx="1297609" cy="1566776"/>
          </a:xfrm>
        </p:grpSpPr>
        <p:sp>
          <p:nvSpPr>
            <p:cNvPr id="17" name="Rectangle 16"/>
            <p:cNvSpPr/>
            <p:nvPr/>
          </p:nvSpPr>
          <p:spPr>
            <a:xfrm>
              <a:off x="4775897" y="1227851"/>
              <a:ext cx="1297609" cy="1566776"/>
            </a:xfrm>
            <a:prstGeom prst="rect">
              <a:avLst/>
            </a:prstGeom>
            <a:solidFill>
              <a:srgbClr val="92D050">
                <a:alpha val="14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393" y="1264672"/>
              <a:ext cx="1164322" cy="1432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5845276" y="1435138"/>
            <a:ext cx="2248359" cy="1234325"/>
          </a:xfrm>
          <a:prstGeom prst="rect">
            <a:avLst/>
          </a:prstGeom>
          <a:solidFill>
            <a:srgbClr val="7030A0">
              <a:alpha val="1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64999"/>
              </p:ext>
            </p:extLst>
          </p:nvPr>
        </p:nvGraphicFramePr>
        <p:xfrm>
          <a:off x="5897310" y="1505706"/>
          <a:ext cx="2103595" cy="104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CS ChemDraw Drawing" r:id="rId6" imgW="2207975" imgH="1080234" progId="ChemDraw.Document.6.0">
                  <p:embed/>
                </p:oleObj>
              </mc:Choice>
              <mc:Fallback>
                <p:oleObj name="CS ChemDraw Drawing" r:id="rId6" imgW="2207975" imgH="1080234" progId="ChemDraw.Document.6.0">
                  <p:embed/>
                  <p:pic>
                    <p:nvPicPr>
                      <p:cNvPr id="17" name="Objet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7310" y="1505706"/>
                        <a:ext cx="2103595" cy="104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4304725" y="1795653"/>
            <a:ext cx="140128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2,5-DOPA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05238" y="1795654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Dimers</a:t>
            </a:r>
            <a:endParaRPr lang="fr-FR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88696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ions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4036" y="7488317"/>
            <a:ext cx="8136982" cy="3938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5178911" y="3841172"/>
            <a:ext cx="3343122" cy="2099721"/>
          </a:xfrm>
          <a:custGeom>
            <a:avLst/>
            <a:gdLst>
              <a:gd name="connsiteX0" fmla="*/ 0 w 8015120"/>
              <a:gd name="connsiteY0" fmla="*/ 3143285 h 3160603"/>
              <a:gd name="connsiteX1" fmla="*/ 1212272 w 8015120"/>
              <a:gd name="connsiteY1" fmla="*/ 233830 h 3160603"/>
              <a:gd name="connsiteX2" fmla="*/ 4797136 w 8015120"/>
              <a:gd name="connsiteY2" fmla="*/ 216512 h 3160603"/>
              <a:gd name="connsiteX3" fmla="*/ 7412181 w 8015120"/>
              <a:gd name="connsiteY3" fmla="*/ 545558 h 3160603"/>
              <a:gd name="connsiteX4" fmla="*/ 7949045 w 8015120"/>
              <a:gd name="connsiteY4" fmla="*/ 666785 h 3160603"/>
              <a:gd name="connsiteX5" fmla="*/ 7966363 w 8015120"/>
              <a:gd name="connsiteY5" fmla="*/ 1134376 h 3160603"/>
              <a:gd name="connsiteX6" fmla="*/ 8001000 w 8015120"/>
              <a:gd name="connsiteY6" fmla="*/ 3160603 h 316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15120" h="3160603">
                <a:moveTo>
                  <a:pt x="0" y="3143285"/>
                </a:moveTo>
                <a:cubicBezTo>
                  <a:pt x="206374" y="1932455"/>
                  <a:pt x="412749" y="721625"/>
                  <a:pt x="1212272" y="233830"/>
                </a:cubicBezTo>
                <a:cubicBezTo>
                  <a:pt x="2011795" y="-253966"/>
                  <a:pt x="3763818" y="164557"/>
                  <a:pt x="4797136" y="216512"/>
                </a:cubicBezTo>
                <a:cubicBezTo>
                  <a:pt x="5830454" y="268467"/>
                  <a:pt x="6886863" y="470513"/>
                  <a:pt x="7412181" y="545558"/>
                </a:cubicBezTo>
                <a:cubicBezTo>
                  <a:pt x="7937499" y="620603"/>
                  <a:pt x="7856681" y="568649"/>
                  <a:pt x="7949045" y="666785"/>
                </a:cubicBezTo>
                <a:cubicBezTo>
                  <a:pt x="8041409" y="764921"/>
                  <a:pt x="7957704" y="718740"/>
                  <a:pt x="7966363" y="1134376"/>
                </a:cubicBezTo>
                <a:cubicBezTo>
                  <a:pt x="7975022" y="1550012"/>
                  <a:pt x="8044295" y="2860421"/>
                  <a:pt x="8001000" y="3160603"/>
                </a:cubicBezTo>
              </a:path>
            </a:pathLst>
          </a:custGeom>
          <a:solidFill>
            <a:srgbClr val="7030A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40" name="ZoneTexte 39"/>
          <p:cNvSpPr txBox="1"/>
          <p:nvPr/>
        </p:nvSpPr>
        <p:spPr>
          <a:xfrm>
            <a:off x="5192009" y="501780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H</a:t>
            </a:r>
            <a:r>
              <a:rPr lang="fr-FR" b="1" baseline="30000" dirty="0" smtClean="0"/>
              <a:t>+</a:t>
            </a:r>
            <a:r>
              <a:rPr lang="fr-FR" b="1" dirty="0" smtClean="0"/>
              <a:t>, C</a:t>
            </a:r>
            <a:r>
              <a:rPr lang="fr-FR" b="1" baseline="30000" dirty="0" smtClean="0"/>
              <a:t>6+</a:t>
            </a:r>
            <a:r>
              <a:rPr lang="fr-FR" b="1" dirty="0" smtClean="0"/>
              <a:t> </a:t>
            </a:r>
            <a:r>
              <a:rPr lang="fr-FR" sz="1600" b="1" dirty="0" smtClean="0"/>
              <a:t>400 MeV/Nu</a:t>
            </a:r>
            <a:endParaRPr lang="fr-FR" sz="1600" b="1" baseline="30000" dirty="0"/>
          </a:p>
        </p:txBody>
      </p:sp>
      <p:sp>
        <p:nvSpPr>
          <p:cNvPr id="41" name="ZoneTexte 40"/>
          <p:cNvSpPr txBox="1"/>
          <p:nvPr/>
        </p:nvSpPr>
        <p:spPr>
          <a:xfrm>
            <a:off x="5170245" y="5535132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Gamma, H</a:t>
            </a:r>
            <a:r>
              <a:rPr lang="fr-FR" b="1" baseline="30000" dirty="0" smtClean="0"/>
              <a:t>+ </a:t>
            </a:r>
            <a:r>
              <a:rPr lang="fr-FR" sz="1600" b="1" dirty="0" smtClean="0"/>
              <a:t>210 MeV</a:t>
            </a:r>
            <a:endParaRPr lang="fr-FR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5258775" y="3841172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He</a:t>
            </a:r>
            <a:r>
              <a:rPr lang="fr-FR" b="1" baseline="30000" dirty="0"/>
              <a:t>2+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911384" y="365650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  <a:r>
              <a:rPr lang="fr-FR" b="1" baseline="30000" dirty="0"/>
              <a:t>6+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5991714" y="2907694"/>
                <a:ext cx="1417376" cy="66909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(2,5 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dopa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HO</m:t>
                              </m:r>
                            </m:e>
                            <m:sup>
                              <m:r>
                                <a:rPr lang="fr-F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•</m:t>
                              </m:r>
                            </m:sup>
                          </m:sSup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14" y="2907694"/>
                <a:ext cx="1417376" cy="669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Obje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635077"/>
              </p:ext>
            </p:extLst>
          </p:nvPr>
        </p:nvGraphicFramePr>
        <p:xfrm>
          <a:off x="6082252" y="4114224"/>
          <a:ext cx="1733712" cy="84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CS ChemDraw Drawing" r:id="rId9" imgW="2207975" imgH="1080234" progId="ChemDraw.Document.6.0">
                  <p:embed/>
                </p:oleObj>
              </mc:Choice>
              <mc:Fallback>
                <p:oleObj name="CS ChemDraw Drawing" r:id="rId9" imgW="2207975" imgH="1080234" progId="ChemDraw.Document.6.0">
                  <p:embed/>
                  <p:pic>
                    <p:nvPicPr>
                      <p:cNvPr id="22" name="Objet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2252" y="4114224"/>
                        <a:ext cx="1733712" cy="84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Graphique 45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120305"/>
              </p:ext>
            </p:extLst>
          </p:nvPr>
        </p:nvGraphicFramePr>
        <p:xfrm>
          <a:off x="216630" y="3064893"/>
          <a:ext cx="4361808" cy="365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1944911" y="2959866"/>
                <a:ext cx="1315178" cy="66909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dimers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HO</m:t>
                              </m:r>
                            </m:e>
                            <m:sup>
                              <m:r>
                                <a:rPr lang="fr-F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•</m:t>
                              </m:r>
                            </m:sup>
                          </m:sSup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911" y="2959866"/>
                <a:ext cx="1315178" cy="6690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/>
          <p:cNvSpPr txBox="1"/>
          <p:nvPr/>
        </p:nvSpPr>
        <p:spPr>
          <a:xfrm>
            <a:off x="2903133" y="527861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</a:t>
            </a:r>
            <a:r>
              <a:rPr lang="fr-FR" b="1" baseline="30000" dirty="0"/>
              <a:t>6+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043227" y="341359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He</a:t>
            </a:r>
            <a:r>
              <a:rPr lang="fr-FR" b="1" baseline="30000" dirty="0"/>
              <a:t>2+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89097" y="5055535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H</a:t>
            </a:r>
            <a:r>
              <a:rPr lang="fr-FR" b="1" baseline="30000" dirty="0" smtClean="0"/>
              <a:t>+</a:t>
            </a:r>
            <a:r>
              <a:rPr lang="fr-FR" b="1" dirty="0" smtClean="0"/>
              <a:t>, C</a:t>
            </a:r>
            <a:r>
              <a:rPr lang="fr-FR" b="1" baseline="30000" dirty="0" smtClean="0"/>
              <a:t>6+</a:t>
            </a:r>
            <a:r>
              <a:rPr lang="fr-FR" b="1" dirty="0" smtClean="0"/>
              <a:t> </a:t>
            </a:r>
            <a:r>
              <a:rPr lang="fr-FR" sz="1600" b="1" dirty="0" smtClean="0"/>
              <a:t>400 MeV/Nu</a:t>
            </a:r>
            <a:endParaRPr lang="fr-FR" sz="1600" b="1" baseline="30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-52561" y="5510195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Gamma, H</a:t>
            </a:r>
            <a:r>
              <a:rPr lang="fr-FR" b="1" baseline="30000" dirty="0" smtClean="0"/>
              <a:t>+ </a:t>
            </a:r>
            <a:r>
              <a:rPr lang="fr-FR" sz="1600" b="1" dirty="0" smtClean="0"/>
              <a:t>210 MeV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1238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Graphic spid="39" grpId="0">
        <p:bldAsOne/>
      </p:bldGraphic>
      <p:bldP spid="38" grpId="0" animBg="1"/>
      <p:bldP spid="40" grpId="0"/>
      <p:bldP spid="41" grpId="0"/>
      <p:bldP spid="42" grpId="0"/>
      <p:bldP spid="43" grpId="0"/>
      <p:bldP spid="44" grpId="0" animBg="1"/>
      <p:bldGraphic spid="46" grpId="0">
        <p:bldAsOne/>
      </p:bldGraphic>
      <p:bldP spid="47" grpId="0" animBg="1"/>
      <p:bldP spid="24" grpId="0"/>
      <p:bldP spid="25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0" y="-5445"/>
            <a:ext cx="9143999" cy="86409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Peptides: </a:t>
            </a:r>
            <a:r>
              <a:rPr lang="fr-FR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echanisms</a:t>
            </a:r>
            <a:r>
              <a:rPr lang="fr-F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Radiolysis</a:t>
            </a:r>
            <a:endParaRPr lang="fr-FR" sz="36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036416"/>
              </p:ext>
            </p:extLst>
          </p:nvPr>
        </p:nvGraphicFramePr>
        <p:xfrm>
          <a:off x="137247" y="5178257"/>
          <a:ext cx="8823758" cy="1318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CS ChemDraw Drawing" r:id="rId4" imgW="9387445" imgH="1403131" progId="ChemDraw.Document.6.0">
                  <p:embed/>
                </p:oleObj>
              </mc:Choice>
              <mc:Fallback>
                <p:oleObj name="CS ChemDraw Drawing" r:id="rId4" imgW="9387445" imgH="1403131" progId="ChemDraw.Document.6.0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247" y="5178257"/>
                        <a:ext cx="8823758" cy="1318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9158" y="4743958"/>
            <a:ext cx="425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Magainin</a:t>
            </a:r>
            <a:r>
              <a:rPr lang="fr-FR" b="1" dirty="0" smtClean="0"/>
              <a:t> 2 (23 </a:t>
            </a:r>
            <a:r>
              <a:rPr lang="fr-FR" b="1" dirty="0" err="1" smtClean="0"/>
              <a:t>residues</a:t>
            </a:r>
            <a:r>
              <a:rPr lang="fr-FR" b="1" dirty="0" smtClean="0"/>
              <a:t>, 3 </a:t>
            </a:r>
            <a:r>
              <a:rPr lang="fr-FR" b="1" dirty="0" err="1" smtClean="0"/>
              <a:t>phenylalanines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9529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Do </a:t>
            </a:r>
            <a:r>
              <a:rPr lang="fr-FR" sz="2400" b="1" dirty="0" err="1" smtClean="0"/>
              <a:t>we</a:t>
            </a:r>
            <a:r>
              <a:rPr lang="fr-FR" sz="2400" b="1" dirty="0" smtClean="0"/>
              <a:t> have </a:t>
            </a:r>
            <a:r>
              <a:rPr lang="fr-FR" sz="2400" b="1" dirty="0" err="1" smtClean="0"/>
              <a:t>similar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mechanisms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peptides ?</a:t>
            </a:r>
            <a:endParaRPr lang="fr-FR" sz="2400" b="1" dirty="0"/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8333D194-B8BC-438F-AC93-AE512C82D0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285218"/>
              </p:ext>
            </p:extLst>
          </p:nvPr>
        </p:nvGraphicFramePr>
        <p:xfrm>
          <a:off x="690343" y="2570353"/>
          <a:ext cx="2376264" cy="138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CS ChemDraw Drawing" r:id="rId6" imgW="2658961" imgH="1555662" progId="ChemDraw.Document.6.0">
                  <p:embed/>
                </p:oleObj>
              </mc:Choice>
              <mc:Fallback>
                <p:oleObj name="CS ChemDraw Drawing" r:id="rId6" imgW="2658961" imgH="1555662" progId="ChemDraw.Document.6.0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8333D194-B8BC-438F-AC93-AE512C82D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0343" y="2570353"/>
                        <a:ext cx="2376264" cy="138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839021" y="1909293"/>
            <a:ext cx="122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Aspartame</a:t>
            </a:r>
            <a:endParaRPr lang="fr-FR" b="1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153277"/>
              </p:ext>
            </p:extLst>
          </p:nvPr>
        </p:nvGraphicFramePr>
        <p:xfrm>
          <a:off x="4954541" y="1643088"/>
          <a:ext cx="2642108" cy="1380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CS ChemDraw Drawing" r:id="rId8" imgW="3087456" imgH="1612418" progId="ChemDraw.Document.6.0">
                  <p:embed/>
                </p:oleObj>
              </mc:Choice>
              <mc:Fallback>
                <p:oleObj name="CS ChemDraw Drawing" r:id="rId8" imgW="3087456" imgH="161241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54541" y="1643088"/>
                        <a:ext cx="2642108" cy="1380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483386"/>
              </p:ext>
            </p:extLst>
          </p:nvPr>
        </p:nvGraphicFramePr>
        <p:xfrm>
          <a:off x="4954541" y="3108237"/>
          <a:ext cx="2703473" cy="1703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CS ChemDraw Drawing" r:id="rId10" imgW="2973033" imgH="1872549" progId="ChemDraw.Document.6.0">
                  <p:embed/>
                </p:oleObj>
              </mc:Choice>
              <mc:Fallback>
                <p:oleObj name="CS ChemDraw Drawing" r:id="rId10" imgW="2973033" imgH="18725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54541" y="3108237"/>
                        <a:ext cx="2703473" cy="1703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cteur droit avec flèche 9"/>
          <p:cNvCxnSpPr/>
          <p:nvPr/>
        </p:nvCxnSpPr>
        <p:spPr>
          <a:xfrm>
            <a:off x="3203848" y="3501008"/>
            <a:ext cx="122413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4549126" y="1398446"/>
            <a:ext cx="3753877" cy="3614669"/>
          </a:xfrm>
          <a:prstGeom prst="round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820855" y="1627820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Ion </a:t>
            </a:r>
            <a:r>
              <a:rPr lang="fr-FR" sz="2000" b="1" dirty="0" err="1" smtClean="0"/>
              <a:t>specific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0544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0" y="-5445"/>
            <a:ext cx="9143999" cy="86409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endParaRPr lang="fr-FR" sz="36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858651"/>
            <a:ext cx="9144000" cy="45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latin typeface="Book Antiqua" pitchFamily="18" charset="0"/>
              </a:rPr>
              <a:t>Proteins</a:t>
            </a:r>
            <a:r>
              <a:rPr lang="fr-FR" sz="2400" dirty="0" smtClean="0">
                <a:latin typeface="Book Antiqua" pitchFamily="18" charset="0"/>
              </a:rPr>
              <a:t>: Model </a:t>
            </a:r>
            <a:r>
              <a:rPr lang="fr-FR" sz="2400" dirty="0" err="1" smtClean="0">
                <a:latin typeface="Book Antiqua" pitchFamily="18" charset="0"/>
              </a:rPr>
              <a:t>proteins</a:t>
            </a:r>
            <a:r>
              <a:rPr lang="fr-FR" sz="2400" dirty="0" smtClean="0">
                <a:latin typeface="Book Antiqua" pitchFamily="18" charset="0"/>
              </a:rPr>
              <a:t> </a:t>
            </a:r>
            <a:r>
              <a:rPr lang="fr-FR" sz="2400" dirty="0" err="1" smtClean="0">
                <a:latin typeface="Book Antiqua" pitchFamily="18" charset="0"/>
              </a:rPr>
              <a:t>chosen</a:t>
            </a:r>
            <a:r>
              <a:rPr lang="fr-FR" sz="2400" dirty="0" smtClean="0">
                <a:latin typeface="Book Antiqua" pitchFamily="18" charset="0"/>
              </a:rPr>
              <a:t> for </a:t>
            </a:r>
            <a:r>
              <a:rPr lang="fr-FR" sz="2400" dirty="0" err="1" smtClean="0">
                <a:latin typeface="Book Antiqua" pitchFamily="18" charset="0"/>
              </a:rPr>
              <a:t>their</a:t>
            </a:r>
            <a:r>
              <a:rPr lang="fr-FR" sz="2400" dirty="0" smtClean="0">
                <a:latin typeface="Book Antiqua" pitchFamily="18" charset="0"/>
              </a:rPr>
              <a:t> </a:t>
            </a:r>
            <a:r>
              <a:rPr lang="fr-FR" sz="2400" dirty="0" err="1" smtClean="0">
                <a:latin typeface="Book Antiqua" pitchFamily="18" charset="0"/>
              </a:rPr>
              <a:t>secondary</a:t>
            </a:r>
            <a:r>
              <a:rPr lang="fr-FR" sz="2400" dirty="0" smtClean="0">
                <a:latin typeface="Book Antiqua" pitchFamily="18" charset="0"/>
              </a:rPr>
              <a:t> structures</a:t>
            </a:r>
            <a:endParaRPr lang="fr-FR" sz="2400" dirty="0">
              <a:latin typeface="Book Antiqua" pitchFamily="18" charset="0"/>
            </a:endParaRPr>
          </a:p>
        </p:txBody>
      </p:sp>
      <p:pic>
        <p:nvPicPr>
          <p:cNvPr id="9" name="Picture 2" descr="C:\Users\qraffy\Desktop\Quentin\Protéines\Myo Hors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7" y="1389357"/>
            <a:ext cx="2546731" cy="172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803401" y="2931692"/>
            <a:ext cx="129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Myoglobin</a:t>
            </a:r>
            <a:endParaRPr lang="fr-FR" sz="2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 t="25613" r="34644"/>
          <a:stretch/>
        </p:blipFill>
        <p:spPr>
          <a:xfrm>
            <a:off x="2748662" y="1415413"/>
            <a:ext cx="1435814" cy="1532879"/>
          </a:xfrm>
          <a:prstGeom prst="rect">
            <a:avLst/>
          </a:prstGeom>
        </p:spPr>
      </p:pic>
      <p:pic>
        <p:nvPicPr>
          <p:cNvPr id="12" name="Image 11" descr="C:\Users\qraffy\Desktop\Quentin\Projets\150427 projet ANR détaillé\Protéines\betalactonoir.png"/>
          <p:cNvPicPr/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4110" r="5184" b="7535"/>
          <a:stretch/>
        </p:blipFill>
        <p:spPr bwMode="auto">
          <a:xfrm>
            <a:off x="4869182" y="1520336"/>
            <a:ext cx="1797641" cy="1495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 descr="C:\Users\qraffy\Desktop\Quentin\Projets\150427 projet ANR détaillé\Protéines\beatcaseine_noir.png"/>
          <p:cNvPicPr/>
          <p:nvPr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r="6250"/>
          <a:stretch/>
        </p:blipFill>
        <p:spPr bwMode="auto">
          <a:xfrm>
            <a:off x="6824324" y="1477857"/>
            <a:ext cx="1492857" cy="1492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243453" y="2948292"/>
            <a:ext cx="2611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/>
              <a:t>Human</a:t>
            </a:r>
            <a:r>
              <a:rPr lang="fr-FR" sz="2000" dirty="0" smtClean="0"/>
              <a:t> </a:t>
            </a:r>
            <a:r>
              <a:rPr lang="fr-FR" sz="2000" dirty="0" err="1" smtClean="0"/>
              <a:t>Serum</a:t>
            </a:r>
            <a:r>
              <a:rPr lang="fr-FR" sz="2000" dirty="0" smtClean="0"/>
              <a:t> </a:t>
            </a:r>
            <a:r>
              <a:rPr lang="fr-FR" sz="2000" dirty="0" err="1" smtClean="0"/>
              <a:t>Albumin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827209" y="2956882"/>
            <a:ext cx="1794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β</a:t>
            </a:r>
            <a:r>
              <a:rPr lang="fr-FR" sz="2000" dirty="0" smtClean="0"/>
              <a:t>-</a:t>
            </a:r>
            <a:r>
              <a:rPr lang="fr-FR" sz="2000" dirty="0" err="1" smtClean="0"/>
              <a:t>Lactoglobulin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074462" y="2931692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FR" sz="2000" dirty="0" smtClean="0"/>
              <a:t>-</a:t>
            </a:r>
            <a:r>
              <a:rPr lang="fr-FR" sz="2000" dirty="0" err="1" smtClean="0"/>
              <a:t>Casein</a:t>
            </a:r>
            <a:endParaRPr lang="fr-FR" sz="2000" dirty="0"/>
          </a:p>
        </p:txBody>
      </p:sp>
      <p:sp>
        <p:nvSpPr>
          <p:cNvPr id="4" name="Flèche vers le bas 3"/>
          <p:cNvSpPr/>
          <p:nvPr/>
        </p:nvSpPr>
        <p:spPr>
          <a:xfrm rot="2605325">
            <a:off x="1882902" y="3667780"/>
            <a:ext cx="42927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2383" y="3448304"/>
            <a:ext cx="1769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Diluted</a:t>
            </a:r>
            <a:r>
              <a:rPr lang="fr-FR" dirty="0" smtClean="0"/>
              <a:t> solutions</a:t>
            </a:r>
          </a:p>
          <a:p>
            <a:r>
              <a:rPr lang="fr-FR" dirty="0" smtClean="0"/>
              <a:t>(</a:t>
            </a:r>
            <a:r>
              <a:rPr lang="fr-FR" b="1" i="1" dirty="0" smtClean="0"/>
              <a:t>Indirect </a:t>
            </a:r>
            <a:r>
              <a:rPr lang="fr-FR" b="1" i="1" dirty="0" err="1" smtClean="0"/>
              <a:t>effects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1748" y="4834945"/>
            <a:ext cx="22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ym typeface="Wingdings" panose="05000000000000000000" pitchFamily="2" charset="2"/>
              </a:rPr>
              <a:t>Secondary</a:t>
            </a:r>
            <a:r>
              <a:rPr lang="fr-FR" sz="2000" dirty="0" smtClean="0">
                <a:sym typeface="Wingdings" panose="05000000000000000000" pitchFamily="2" charset="2"/>
              </a:rPr>
              <a:t> structure</a:t>
            </a:r>
            <a:endParaRPr lang="fr-FR" sz="2000" dirty="0" smtClean="0"/>
          </a:p>
          <a:p>
            <a:r>
              <a:rPr lang="fr-FR" sz="2000" dirty="0" smtClean="0">
                <a:sym typeface="Wingdings" panose="05000000000000000000" pitchFamily="2" charset="2"/>
              </a:rPr>
              <a:t>P</a:t>
            </a:r>
            <a:r>
              <a:rPr lang="fr-FR" sz="2000" dirty="0" smtClean="0"/>
              <a:t>eptides </a:t>
            </a:r>
            <a:r>
              <a:rPr lang="fr-FR" sz="2000" dirty="0" err="1" smtClean="0"/>
              <a:t>damaged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23" name="Flèche vers le bas 22"/>
          <p:cNvSpPr/>
          <p:nvPr/>
        </p:nvSpPr>
        <p:spPr>
          <a:xfrm rot="18780000">
            <a:off x="3514255" y="3652255"/>
            <a:ext cx="42927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3691480" y="3424416"/>
            <a:ext cx="1875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Concentrated</a:t>
            </a:r>
            <a:r>
              <a:rPr lang="fr-FR" dirty="0" smtClean="0"/>
              <a:t> gels</a:t>
            </a:r>
          </a:p>
          <a:p>
            <a:r>
              <a:rPr lang="fr-FR" dirty="0" smtClean="0"/>
              <a:t>(</a:t>
            </a:r>
            <a:r>
              <a:rPr lang="fr-FR" b="1" i="1" dirty="0" smtClean="0">
                <a:sym typeface="Wingdings" panose="05000000000000000000" pitchFamily="2" charset="2"/>
              </a:rPr>
              <a:t> </a:t>
            </a:r>
            <a:r>
              <a:rPr lang="fr-FR" b="1" i="1" dirty="0" smtClean="0"/>
              <a:t>direct </a:t>
            </a:r>
            <a:r>
              <a:rPr lang="fr-FR" b="1" i="1" dirty="0" err="1" smtClean="0"/>
              <a:t>effects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40789864-A1C3-409E-A566-28DCE22D62AD}"/>
              </a:ext>
            </a:extLst>
          </p:cNvPr>
          <p:cNvPicPr/>
          <p:nvPr/>
        </p:nvPicPr>
        <p:blipFill rotWithShape="1">
          <a:blip r:embed="rId7"/>
          <a:srcRect l="35380" t="31151" r="38854" b="24913"/>
          <a:stretch/>
        </p:blipFill>
        <p:spPr bwMode="auto">
          <a:xfrm>
            <a:off x="2660763" y="4675293"/>
            <a:ext cx="2061434" cy="2110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5940204" y="3725303"/>
            <a:ext cx="316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Effect</a:t>
            </a:r>
            <a:r>
              <a:rPr lang="fr-FR" b="1" dirty="0" smtClean="0"/>
              <a:t> on </a:t>
            </a:r>
            <a:r>
              <a:rPr lang="fr-FR" b="1" dirty="0" err="1" smtClean="0"/>
              <a:t>secondary</a:t>
            </a:r>
            <a:r>
              <a:rPr lang="fr-FR" b="1" dirty="0" smtClean="0"/>
              <a:t> structure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371552" y="4082275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a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helices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461543" y="1276280"/>
            <a:ext cx="1836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b </a:t>
            </a:r>
            <a:r>
              <a:rPr lang="fr-F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778411" y="5952283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3">
                    <a:lumMod val="75000"/>
                  </a:schemeClr>
                </a:solidFill>
              </a:rPr>
              <a:t>Random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942250" y="1308608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a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helices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688412" y="5013173"/>
            <a:ext cx="1836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b </a:t>
            </a:r>
            <a:r>
              <a:rPr lang="fr-F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935912" y="2334832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3">
                    <a:lumMod val="75000"/>
                  </a:schemeClr>
                </a:solidFill>
              </a:rPr>
              <a:t>Random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483" y="3924600"/>
            <a:ext cx="4523624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10474</TotalTime>
  <Words>738</Words>
  <Application>Microsoft Office PowerPoint</Application>
  <PresentationFormat>Affichage à l'écran (4:3)</PresentationFormat>
  <Paragraphs>202</Paragraphs>
  <Slides>13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Arial</vt:lpstr>
      <vt:lpstr>Book Antiqua</vt:lpstr>
      <vt:lpstr>Calibri</vt:lpstr>
      <vt:lpstr>Cambria Math</vt:lpstr>
      <vt:lpstr>Symbol</vt:lpstr>
      <vt:lpstr>Times New Roman</vt:lpstr>
      <vt:lpstr>Trebuchet MS</vt:lpstr>
      <vt:lpstr>Wingdings</vt:lpstr>
      <vt:lpstr>Thème Office</vt:lpstr>
      <vt:lpstr>CS ChemDraw Drawing</vt:lpstr>
      <vt:lpstr>Radiolysis of biomolecules  by accelerated ions</vt:lpstr>
      <vt:lpstr>Présentation PowerPoint</vt:lpstr>
      <vt:lpstr>Présentation PowerPoint</vt:lpstr>
      <vt:lpstr>Water Radiolysis</vt:lpstr>
      <vt:lpstr>Water Radiolysis</vt:lpstr>
      <vt:lpstr>Amino Acids: Mechanisms of Radiolysis</vt:lpstr>
      <vt:lpstr>Amino Acids: Mechanisms of Radiolysis</vt:lpstr>
      <vt:lpstr>Peptides: Mechanisms of Radiolysis</vt:lpstr>
      <vt:lpstr>Proteins</vt:lpstr>
      <vt:lpstr>Ion fragments</vt:lpstr>
      <vt:lpstr>Conclusion / Prospectives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Cinétique de formation de radicaux sous irradiation</dc:title>
  <dc:creator>Quentin Raffy</dc:creator>
  <cp:lastModifiedBy>Quentin Raffy</cp:lastModifiedBy>
  <cp:revision>538</cp:revision>
  <cp:lastPrinted>2017-02-27T15:35:38Z</cp:lastPrinted>
  <dcterms:modified xsi:type="dcterms:W3CDTF">2021-11-26T06:17:54Z</dcterms:modified>
</cp:coreProperties>
</file>