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65" r:id="rId4"/>
    <p:sldId id="260" r:id="rId5"/>
    <p:sldId id="1575" r:id="rId6"/>
    <p:sldId id="1576" r:id="rId7"/>
    <p:sldId id="1571" r:id="rId8"/>
    <p:sldId id="1581" r:id="rId9"/>
    <p:sldId id="1580" r:id="rId10"/>
    <p:sldId id="261" r:id="rId11"/>
    <p:sldId id="1577" r:id="rId12"/>
    <p:sldId id="1568" r:id="rId13"/>
    <p:sldId id="1570" r:id="rId14"/>
    <p:sldId id="1569" r:id="rId15"/>
    <p:sldId id="1583" r:id="rId16"/>
    <p:sldId id="262" r:id="rId17"/>
    <p:sldId id="1584" r:id="rId18"/>
    <p:sldId id="1585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E6C"/>
    <a:srgbClr val="989A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38"/>
    <p:restoredTop sz="85432"/>
  </p:normalViewPr>
  <p:slideViewPr>
    <p:cSldViewPr snapToGrid="0" snapToObjects="1">
      <p:cViewPr varScale="1">
        <p:scale>
          <a:sx n="49" d="100"/>
          <a:sy n="49" d="100"/>
        </p:scale>
        <p:origin x="106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FB8C2-1E86-44E9-8822-588AEE0F5A14}" type="datetimeFigureOut">
              <a:rPr lang="it-IT" smtClean="0"/>
              <a:t>24/11/2021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F19CB8-96D8-4888-A24E-6BB8518B99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1182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F19CB8-96D8-4888-A24E-6BB8518B99DD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2912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Per avviare un’attività di clinica di BNCT ci sono alcuni importanti aspetti da considerare</a:t>
            </a:r>
          </a:p>
          <a:p>
            <a:r>
              <a:rPr lang="it-IT" dirty="0" err="1"/>
              <a:t>Naturlamente</a:t>
            </a:r>
            <a:r>
              <a:rPr lang="it-IT" dirty="0"/>
              <a:t> si può partire dall’esperienza fin qui maturata con la BNCT presso i reattori</a:t>
            </a:r>
          </a:p>
          <a:p>
            <a:r>
              <a:rPr lang="it-IT" dirty="0"/>
              <a:t>Della dosimetria parlerà prof. </a:t>
            </a:r>
            <a:r>
              <a:rPr lang="it-IT" dirty="0" err="1"/>
              <a:t>Agosteo</a:t>
            </a:r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F19CB8-96D8-4888-A24E-6BB8518B99DD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2325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F19CB8-96D8-4888-A24E-6BB8518B99DD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0627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F19CB8-96D8-4888-A24E-6BB8518B99DD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4531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oltre a quanto già detto per la F-18BPA prima del trattamento</a:t>
            </a:r>
          </a:p>
          <a:p>
            <a:r>
              <a:rPr lang="it-IT" dirty="0"/>
              <a:t>c’è la misura del rate di reazioni attraverso la rivelazione del gamma da 478 </a:t>
            </a:r>
            <a:r>
              <a:rPr lang="it-IT" dirty="0" err="1"/>
              <a:t>keV</a:t>
            </a:r>
            <a:endParaRPr lang="it-IT" dirty="0"/>
          </a:p>
          <a:p>
            <a:r>
              <a:rPr lang="it-IT" dirty="0"/>
              <a:t>Ci sono due tecniche principali</a:t>
            </a:r>
          </a:p>
          <a:p>
            <a:r>
              <a:rPr lang="it-IT" dirty="0"/>
              <a:t>SPECT con collimatore</a:t>
            </a:r>
          </a:p>
          <a:p>
            <a:r>
              <a:rPr lang="it-IT" dirty="0"/>
              <a:t>Compton Camera con rivelatori 3D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F19CB8-96D8-4888-A24E-6BB8518B99DD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0589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F19CB8-96D8-4888-A24E-6BB8518B99DD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6139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F19CB8-96D8-4888-A24E-6BB8518B99DD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81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">
    <p:bg>
      <p:bgPr>
        <a:solidFill>
          <a:srgbClr val="002E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2BD73724-7B23-FE4A-B979-EF5C240A5F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00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26/11/21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BD5510DA-8359-0C44-8B24-01B1521D6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Saverio Altieri Physics Department UNIPV</a:t>
            </a:r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C873ACBD-0AA8-5843-8D3E-1EEA098F82E0}"/>
              </a:ext>
            </a:extLst>
          </p:cNvPr>
          <p:cNvSpPr/>
          <p:nvPr userDrawn="1"/>
        </p:nvSpPr>
        <p:spPr>
          <a:xfrm>
            <a:off x="0" y="0"/>
            <a:ext cx="559558" cy="6858000"/>
          </a:xfrm>
          <a:prstGeom prst="rect">
            <a:avLst/>
          </a:prstGeom>
          <a:solidFill>
            <a:srgbClr val="989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9" name="Immagine 8" descr="Immagine che contiene tavolo&#10;&#10;Descrizione generata automaticamente">
            <a:extLst>
              <a:ext uri="{FF2B5EF4-FFF2-40B4-BE49-F238E27FC236}">
                <a16:creationId xmlns:a16="http://schemas.microsoft.com/office/drawing/2014/main" xmlns="" id="{AC8A7DF9-3E4E-7C4E-8F90-F54F58A40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1163" y="0"/>
            <a:ext cx="1470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18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2BD73724-7B23-FE4A-B979-EF5C240A5F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54896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26/11/21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BD5510DA-8359-0C44-8B24-01B1521D6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rgbClr val="002E6C"/>
                </a:solidFill>
              </a:defRPr>
            </a:lvl1pPr>
          </a:lstStyle>
          <a:p>
            <a:r>
              <a:rPr lang="it-IT"/>
              <a:t>Saverio Altieri Physics Department UNIPV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A14060E7-C33E-F24C-9F55-BBE162529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6938" y="6356349"/>
            <a:ext cx="101917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E6C"/>
                </a:solidFill>
              </a:defRPr>
            </a:lvl1pPr>
          </a:lstStyle>
          <a:p>
            <a:r>
              <a:rPr lang="it-IT" dirty="0"/>
              <a:t>Pag. </a:t>
            </a:r>
            <a:fld id="{D2B91252-54D1-FE45-A607-C2B73D764620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C873ACBD-0AA8-5843-8D3E-1EEA098F82E0}"/>
              </a:ext>
            </a:extLst>
          </p:cNvPr>
          <p:cNvSpPr/>
          <p:nvPr userDrawn="1"/>
        </p:nvSpPr>
        <p:spPr>
          <a:xfrm>
            <a:off x="0" y="0"/>
            <a:ext cx="559558" cy="6858000"/>
          </a:xfrm>
          <a:prstGeom prst="rect">
            <a:avLst/>
          </a:prstGeom>
          <a:solidFill>
            <a:srgbClr val="989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8" name="Immagine 7" descr="Immagine che contiene disegnando, tavolo&#10;&#10;Descrizione generata automaticamente">
            <a:extLst>
              <a:ext uri="{FF2B5EF4-FFF2-40B4-BE49-F238E27FC236}">
                <a16:creationId xmlns:a16="http://schemas.microsoft.com/office/drawing/2014/main" xmlns="" id="{C6D31A4D-F816-124A-BCBA-873C862172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1163" y="0"/>
            <a:ext cx="1470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26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1361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1F4CCF42-CA41-EE41-90F9-E5A54A8CF3C1}"/>
              </a:ext>
            </a:extLst>
          </p:cNvPr>
          <p:cNvSpPr txBox="1"/>
          <p:nvPr/>
        </p:nvSpPr>
        <p:spPr>
          <a:xfrm>
            <a:off x="1139876" y="749028"/>
            <a:ext cx="83790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0" b="1" dirty="0">
                <a:solidFill>
                  <a:srgbClr val="002E6C"/>
                </a:solidFill>
              </a:rPr>
              <a:t>LOREM IPSUM DOLOR </a:t>
            </a:r>
          </a:p>
          <a:p>
            <a:r>
              <a:rPr lang="it-IT" sz="5000" b="1" dirty="0">
                <a:solidFill>
                  <a:srgbClr val="002E6C"/>
                </a:solidFill>
              </a:rPr>
              <a:t>SIT AMET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33FE038F-E035-5748-A2AD-307237EA4807}"/>
              </a:ext>
            </a:extLst>
          </p:cNvPr>
          <p:cNvSpPr txBox="1"/>
          <p:nvPr/>
        </p:nvSpPr>
        <p:spPr>
          <a:xfrm>
            <a:off x="1139876" y="749028"/>
            <a:ext cx="93082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0" b="1" dirty="0">
                <a:solidFill>
                  <a:schemeClr val="bg1"/>
                </a:solidFill>
              </a:rPr>
              <a:t>"Some </a:t>
            </a:r>
            <a:r>
              <a:rPr lang="it-IT" sz="5000" b="1" dirty="0" err="1">
                <a:solidFill>
                  <a:schemeClr val="bg1"/>
                </a:solidFill>
              </a:rPr>
              <a:t>commissioning</a:t>
            </a:r>
            <a:r>
              <a:rPr lang="it-IT" sz="5000" b="1" dirty="0">
                <a:solidFill>
                  <a:schemeClr val="bg1"/>
                </a:solidFill>
              </a:rPr>
              <a:t> </a:t>
            </a:r>
            <a:r>
              <a:rPr lang="it-IT" sz="5000" b="1" dirty="0" err="1">
                <a:solidFill>
                  <a:schemeClr val="bg1"/>
                </a:solidFill>
              </a:rPr>
              <a:t>aspects</a:t>
            </a:r>
            <a:r>
              <a:rPr lang="it-IT" sz="5000" b="1" dirty="0">
                <a:solidFill>
                  <a:schemeClr val="bg1"/>
                </a:solidFill>
              </a:rPr>
              <a:t> of an AB-BNCT </a:t>
            </a:r>
            <a:r>
              <a:rPr lang="it-IT" sz="5000" b="1" dirty="0" err="1">
                <a:solidFill>
                  <a:schemeClr val="bg1"/>
                </a:solidFill>
              </a:rPr>
              <a:t>facility</a:t>
            </a:r>
            <a:r>
              <a:rPr lang="it-IT" sz="5000" b="1" dirty="0">
                <a:solidFill>
                  <a:schemeClr val="bg1"/>
                </a:solidFill>
              </a:rPr>
              <a:t> </a:t>
            </a:r>
            <a:r>
              <a:rPr lang="it-IT" sz="5000" b="1" dirty="0" err="1">
                <a:solidFill>
                  <a:schemeClr val="bg1"/>
                </a:solidFill>
              </a:rPr>
              <a:t>at</a:t>
            </a:r>
            <a:r>
              <a:rPr lang="it-IT" sz="5000" b="1" dirty="0">
                <a:solidFill>
                  <a:schemeClr val="bg1"/>
                </a:solidFill>
              </a:rPr>
              <a:t> CNAO"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9C24EB02-1E17-C243-B6FF-33CAB85111B4}"/>
              </a:ext>
            </a:extLst>
          </p:cNvPr>
          <p:cNvSpPr txBox="1"/>
          <p:nvPr/>
        </p:nvSpPr>
        <p:spPr>
          <a:xfrm>
            <a:off x="1139876" y="2566555"/>
            <a:ext cx="73567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S. ALTIERI   S. AGOSTEO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26/11/21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Saverio Altieri Physics Department UNIPV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38013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26/11/21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Saverio Altieri Physics Department UNIPV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1252-54D1-FE45-A607-C2B73D764620}" type="slidenum">
              <a:rPr lang="it-IT" smtClean="0"/>
              <a:t>10</a:t>
            </a:fld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031A69E5-F45B-9044-BFD7-2EBC1E684AF7}"/>
              </a:ext>
            </a:extLst>
          </p:cNvPr>
          <p:cNvSpPr/>
          <p:nvPr/>
        </p:nvSpPr>
        <p:spPr>
          <a:xfrm>
            <a:off x="2114938" y="191831"/>
            <a:ext cx="82493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it-IT" sz="3600" b="1" kern="0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Boron</a:t>
            </a:r>
            <a:r>
              <a:rPr lang="it-IT" sz="3600" b="1" kern="0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3200" b="1" kern="0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concentration</a:t>
            </a:r>
            <a:r>
              <a:rPr lang="it-IT" sz="3200" b="1" kern="0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3200" b="1" kern="0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measurement</a:t>
            </a:r>
            <a:r>
              <a:rPr lang="it-IT" sz="3200" b="1" kern="0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and </a:t>
            </a:r>
            <a:r>
              <a:rPr lang="it-IT" sz="3200" b="1" kern="0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imaging</a:t>
            </a:r>
            <a:endParaRPr lang="it-IT" sz="3200" b="1" kern="0" dirty="0">
              <a:solidFill>
                <a:srgbClr val="2E74B5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xmlns="" id="{EF57E210-73BF-CD47-9D12-FD09E91725F9}"/>
              </a:ext>
            </a:extLst>
          </p:cNvPr>
          <p:cNvSpPr/>
          <p:nvPr/>
        </p:nvSpPr>
        <p:spPr>
          <a:xfrm>
            <a:off x="2114938" y="1196598"/>
            <a:ext cx="8488794" cy="24006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xmlns="" id="{3407FE1C-5C3F-FD46-BBD7-CA541E3CD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7559" y="1285247"/>
            <a:ext cx="325121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sz="2400" dirty="0" err="1"/>
              <a:t>Prompt</a:t>
            </a:r>
            <a:r>
              <a:rPr lang="it-IT" sz="2400" dirty="0"/>
              <a:t> Gamma </a:t>
            </a:r>
          </a:p>
          <a:p>
            <a:pPr algn="ctr"/>
            <a:r>
              <a:rPr lang="it-IT" sz="2400" dirty="0" err="1"/>
              <a:t>Neutron</a:t>
            </a:r>
            <a:r>
              <a:rPr lang="it-IT" sz="2400" dirty="0"/>
              <a:t> </a:t>
            </a:r>
            <a:r>
              <a:rPr lang="it-IT" sz="2400" dirty="0" err="1"/>
              <a:t>Analisys</a:t>
            </a:r>
            <a:r>
              <a:rPr lang="it-IT" sz="2400" dirty="0"/>
              <a:t> </a:t>
            </a:r>
            <a:endParaRPr lang="it-IT" sz="2400" dirty="0">
              <a:solidFill>
                <a:srgbClr val="FFCC00"/>
              </a:solidFill>
              <a:cs typeface="Times New Roman" pitchFamily="18" charset="0"/>
              <a:sym typeface="Symbol" pitchFamily="18" charset="2"/>
            </a:endParaRPr>
          </a:p>
          <a:p>
            <a:pPr algn="ctr"/>
            <a:r>
              <a:rPr lang="it-IT" sz="2400" b="1" dirty="0">
                <a:solidFill>
                  <a:schemeClr val="tx2"/>
                </a:solidFill>
              </a:rPr>
              <a:t>PGNA</a:t>
            </a:r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xmlns="" id="{996AD72A-F9A2-794A-8EB6-0CD4DE2DD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2631" y="1285247"/>
            <a:ext cx="325121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it-IT" sz="2400" dirty="0" err="1">
                <a:solidFill>
                  <a:schemeClr val="tx2"/>
                </a:solidFill>
                <a:sym typeface="Symbol" pitchFamily="18" charset="2"/>
              </a:rPr>
              <a:t>Prompt</a:t>
            </a:r>
            <a:r>
              <a:rPr lang="it-IT" sz="2400" dirty="0">
                <a:solidFill>
                  <a:schemeClr val="tx2"/>
                </a:solidFill>
                <a:sym typeface="Symbol" pitchFamily="18" charset="2"/>
              </a:rPr>
              <a:t> Alpha   </a:t>
            </a:r>
          </a:p>
          <a:p>
            <a:pPr algn="ctr"/>
            <a:r>
              <a:rPr lang="it-IT" sz="2400" dirty="0" err="1">
                <a:solidFill>
                  <a:schemeClr val="tx2"/>
                </a:solidFill>
                <a:sym typeface="Symbol" pitchFamily="18" charset="2"/>
              </a:rPr>
              <a:t>Neutron</a:t>
            </a:r>
            <a:r>
              <a:rPr lang="it-IT" sz="2400" dirty="0">
                <a:solidFill>
                  <a:schemeClr val="tx2"/>
                </a:solidFill>
                <a:sym typeface="Symbol" pitchFamily="18" charset="2"/>
              </a:rPr>
              <a:t> </a:t>
            </a:r>
            <a:r>
              <a:rPr lang="it-IT" sz="2400" dirty="0" err="1">
                <a:solidFill>
                  <a:schemeClr val="tx2"/>
                </a:solidFill>
                <a:sym typeface="Symbol" pitchFamily="18" charset="2"/>
              </a:rPr>
              <a:t>S</a:t>
            </a:r>
            <a:r>
              <a:rPr lang="it-IT" sz="2400" dirty="0" err="1">
                <a:solidFill>
                  <a:schemeClr val="tx2"/>
                </a:solidFill>
              </a:rPr>
              <a:t>pectrometry</a:t>
            </a:r>
            <a:endParaRPr lang="it-IT" sz="2400" dirty="0">
              <a:solidFill>
                <a:schemeClr val="tx2"/>
              </a:solidFill>
            </a:endParaRPr>
          </a:p>
          <a:p>
            <a:pPr algn="ctr"/>
            <a:r>
              <a:rPr lang="it-IT" sz="2400" b="1" dirty="0">
                <a:solidFill>
                  <a:schemeClr val="tx2"/>
                </a:solidFill>
                <a:sym typeface="Symbol" pitchFamily="18" charset="2"/>
              </a:rPr>
              <a:t>PANS</a:t>
            </a:r>
          </a:p>
        </p:txBody>
      </p:sp>
      <p:sp>
        <p:nvSpPr>
          <p:cNvPr id="21" name="Text Box 15">
            <a:extLst>
              <a:ext uri="{FF2B5EF4-FFF2-40B4-BE49-F238E27FC236}">
                <a16:creationId xmlns:a16="http://schemas.microsoft.com/office/drawing/2014/main" xmlns="" id="{C1B2ADF2-1472-B54E-BFE6-BA081020F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1381" y="2288473"/>
            <a:ext cx="245612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algn="ctr"/>
            <a:r>
              <a:rPr lang="it-IT" sz="2400" dirty="0" err="1">
                <a:solidFill>
                  <a:schemeClr val="tx2"/>
                </a:solidFill>
              </a:rPr>
              <a:t>Neutron</a:t>
            </a:r>
            <a:r>
              <a:rPr lang="it-IT" sz="2400" dirty="0">
                <a:solidFill>
                  <a:schemeClr val="tx2"/>
                </a:solidFill>
              </a:rPr>
              <a:t> </a:t>
            </a:r>
          </a:p>
          <a:p>
            <a:pPr marL="342900" indent="-342900" algn="ctr"/>
            <a:r>
              <a:rPr lang="it-IT" sz="2400" dirty="0" err="1">
                <a:solidFill>
                  <a:schemeClr val="tx2"/>
                </a:solidFill>
              </a:rPr>
              <a:t>Autoradiography</a:t>
            </a:r>
            <a:endParaRPr lang="it-IT" sz="2400" dirty="0">
              <a:solidFill>
                <a:schemeClr val="tx2"/>
              </a:solidFill>
            </a:endParaRPr>
          </a:p>
          <a:p>
            <a:pPr marL="342900" indent="-342900" algn="ctr"/>
            <a:r>
              <a:rPr lang="it-IT" sz="2400" b="1" dirty="0">
                <a:solidFill>
                  <a:schemeClr val="tx2"/>
                </a:solidFill>
              </a:rPr>
              <a:t>NA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xmlns="" id="{8DDF4636-5FE9-EA4E-B1CD-7AEBF199D43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211" y="2546317"/>
            <a:ext cx="1292421" cy="986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xmlns="" id="{6B646D4E-D13F-CD4E-B99B-99D299999D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0" t="1653" r="51825"/>
          <a:stretch/>
        </p:blipFill>
        <p:spPr>
          <a:xfrm>
            <a:off x="9428851" y="2327825"/>
            <a:ext cx="882473" cy="1098047"/>
          </a:xfrm>
          <a:prstGeom prst="rect">
            <a:avLst/>
          </a:prstGeom>
        </p:spPr>
      </p:pic>
      <p:pic>
        <p:nvPicPr>
          <p:cNvPr id="24" name="Picture 2" descr="page5image57848208">
            <a:extLst>
              <a:ext uri="{FF2B5EF4-FFF2-40B4-BE49-F238E27FC236}">
                <a16:creationId xmlns:a16="http://schemas.microsoft.com/office/drawing/2014/main" xmlns="" id="{DA38F6C9-AE17-4B47-939D-C8B9866DA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772" y="1256049"/>
            <a:ext cx="1475271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ttangolo 40">
            <a:extLst>
              <a:ext uri="{FF2B5EF4-FFF2-40B4-BE49-F238E27FC236}">
                <a16:creationId xmlns:a16="http://schemas.microsoft.com/office/drawing/2014/main" xmlns="" id="{6700CA36-015B-8641-ACEF-45146D1D5104}"/>
              </a:ext>
            </a:extLst>
          </p:cNvPr>
          <p:cNvSpPr/>
          <p:nvPr/>
        </p:nvSpPr>
        <p:spPr>
          <a:xfrm>
            <a:off x="2114828" y="5085817"/>
            <a:ext cx="33867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it-IT" sz="2000" dirty="0"/>
              <a:t>Laser </a:t>
            </a:r>
            <a:r>
              <a:rPr lang="it-IT" sz="2000" dirty="0" err="1"/>
              <a:t>Induced</a:t>
            </a:r>
            <a:r>
              <a:rPr lang="it-IT" sz="2000" dirty="0"/>
              <a:t> Breakdown </a:t>
            </a:r>
          </a:p>
          <a:p>
            <a:pPr lvl="1" algn="ctr"/>
            <a:r>
              <a:rPr lang="it-IT" sz="2000" dirty="0" err="1"/>
              <a:t>Spectroscopy</a:t>
            </a:r>
            <a:endParaRPr lang="en-US" sz="2000" dirty="0"/>
          </a:p>
          <a:p>
            <a:pPr lvl="1" algn="ctr">
              <a:spcAft>
                <a:spcPts val="0"/>
              </a:spcAft>
            </a:pP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LIBS</a:t>
            </a:r>
            <a:endParaRPr lang="it-IT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 Box 18">
            <a:extLst>
              <a:ext uri="{FF2B5EF4-FFF2-40B4-BE49-F238E27FC236}">
                <a16:creationId xmlns:a16="http://schemas.microsoft.com/office/drawing/2014/main" xmlns="" id="{B2ED31F1-9B35-8F41-BD2B-0D4E30961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882" y="3822815"/>
            <a:ext cx="229582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it-IT" sz="2000" dirty="0" err="1"/>
              <a:t>Secondary</a:t>
            </a:r>
            <a:r>
              <a:rPr lang="it-IT" sz="2000" dirty="0"/>
              <a:t> </a:t>
            </a:r>
            <a:r>
              <a:rPr lang="it-IT" sz="2000" dirty="0" err="1"/>
              <a:t>Ion</a:t>
            </a:r>
            <a:r>
              <a:rPr lang="it-IT" sz="2000" dirty="0"/>
              <a:t> </a:t>
            </a:r>
          </a:p>
          <a:p>
            <a:pPr algn="ctr"/>
            <a:r>
              <a:rPr lang="it-IT" sz="2000" dirty="0"/>
              <a:t>Mass </a:t>
            </a:r>
            <a:r>
              <a:rPr lang="it-IT" sz="2000" dirty="0" err="1"/>
              <a:t>Spectroscopy</a:t>
            </a:r>
            <a:endParaRPr lang="it-IT" sz="2000" dirty="0"/>
          </a:p>
          <a:p>
            <a:pPr algn="ctr"/>
            <a:r>
              <a:rPr lang="it-IT" sz="2000" b="1" dirty="0">
                <a:solidFill>
                  <a:schemeClr val="tx2"/>
                </a:solidFill>
              </a:rPr>
              <a:t>SIMS</a:t>
            </a:r>
            <a:endParaRPr lang="it-IT" b="1" dirty="0">
              <a:solidFill>
                <a:schemeClr val="tx2"/>
              </a:solidFill>
            </a:endParaRPr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xmlns="" id="{78919139-0A32-F549-9401-087F7199DAF9}"/>
              </a:ext>
            </a:extLst>
          </p:cNvPr>
          <p:cNvSpPr/>
          <p:nvPr/>
        </p:nvSpPr>
        <p:spPr>
          <a:xfrm>
            <a:off x="7247070" y="3786463"/>
            <a:ext cx="33566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Laser </a:t>
            </a:r>
            <a:r>
              <a:rPr lang="it-IT" sz="2000" dirty="0" err="1"/>
              <a:t>Secondary</a:t>
            </a:r>
            <a:r>
              <a:rPr lang="it-IT" sz="2000" dirty="0"/>
              <a:t> </a:t>
            </a:r>
            <a:r>
              <a:rPr lang="it-IT" sz="2000" dirty="0" err="1"/>
              <a:t>Neutral</a:t>
            </a:r>
            <a:r>
              <a:rPr lang="it-IT" sz="2000" dirty="0"/>
              <a:t> </a:t>
            </a:r>
          </a:p>
          <a:p>
            <a:pPr algn="ctr"/>
            <a:r>
              <a:rPr lang="it-IT" sz="2000" dirty="0"/>
              <a:t>Mass </a:t>
            </a:r>
            <a:r>
              <a:rPr lang="it-IT" sz="2000" dirty="0" err="1"/>
              <a:t>Spectrometry</a:t>
            </a:r>
            <a:r>
              <a:rPr lang="it-IT" sz="2000" dirty="0"/>
              <a:t> </a:t>
            </a:r>
          </a:p>
          <a:p>
            <a:pPr algn="ctr"/>
            <a:r>
              <a:rPr lang="it-IT" sz="2000" b="1" dirty="0"/>
              <a:t>laser-SNMS</a:t>
            </a:r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xmlns="" id="{4F7DBD72-B682-6C48-B68D-C2643436ED8F}"/>
              </a:ext>
            </a:extLst>
          </p:cNvPr>
          <p:cNvSpPr/>
          <p:nvPr/>
        </p:nvSpPr>
        <p:spPr>
          <a:xfrm>
            <a:off x="4887331" y="4922543"/>
            <a:ext cx="27045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spcAft>
                <a:spcPts val="0"/>
              </a:spcAft>
            </a:pPr>
            <a:r>
              <a:rPr lang="it-IT" sz="2000" dirty="0" err="1"/>
              <a:t>Nuclear</a:t>
            </a:r>
            <a:r>
              <a:rPr lang="it-IT" sz="2000" dirty="0"/>
              <a:t> </a:t>
            </a:r>
            <a:r>
              <a:rPr lang="it-IT" sz="2000" dirty="0" err="1"/>
              <a:t>Magnetic</a:t>
            </a:r>
            <a:r>
              <a:rPr lang="it-IT" sz="2000" dirty="0"/>
              <a:t> </a:t>
            </a:r>
          </a:p>
          <a:p>
            <a:pPr lvl="1" algn="ctr">
              <a:spcAft>
                <a:spcPts val="0"/>
              </a:spcAft>
            </a:pPr>
            <a:r>
              <a:rPr lang="it-IT" sz="2000" dirty="0" err="1"/>
              <a:t>Resonance</a:t>
            </a:r>
            <a:endParaRPr lang="it-IT" sz="2000" dirty="0"/>
          </a:p>
          <a:p>
            <a:pPr lvl="1" algn="ctr">
              <a:spcAft>
                <a:spcPts val="0"/>
              </a:spcAft>
            </a:pPr>
            <a:r>
              <a:rPr lang="it-IT" sz="2000" b="1" dirty="0">
                <a:solidFill>
                  <a:schemeClr val="tx2"/>
                </a:solidFill>
              </a:rPr>
              <a:t>NMR / MRI</a:t>
            </a:r>
            <a:endParaRPr lang="it-IT" sz="2400" b="1" dirty="0">
              <a:solidFill>
                <a:schemeClr val="tx2"/>
              </a:solidFill>
            </a:endParaRPr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xmlns="" id="{EBE72FFF-69AA-554E-8FCC-964240F27D4B}"/>
              </a:ext>
            </a:extLst>
          </p:cNvPr>
          <p:cNvSpPr/>
          <p:nvPr/>
        </p:nvSpPr>
        <p:spPr>
          <a:xfrm>
            <a:off x="7744685" y="5059444"/>
            <a:ext cx="261962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it-IT" sz="2000" dirty="0"/>
              <a:t>Electron Energy </a:t>
            </a:r>
            <a:r>
              <a:rPr lang="it-IT" sz="2000" dirty="0" err="1"/>
              <a:t>Loss</a:t>
            </a:r>
            <a:r>
              <a:rPr lang="it-IT" sz="2000" dirty="0"/>
              <a:t> </a:t>
            </a:r>
          </a:p>
          <a:p>
            <a:pPr lvl="0" algn="ctr">
              <a:defRPr/>
            </a:pPr>
            <a:r>
              <a:rPr lang="it-IT" sz="2000" dirty="0" err="1"/>
              <a:t>Spectroscopy</a:t>
            </a:r>
            <a:endParaRPr lang="it-IT" sz="2000" dirty="0"/>
          </a:p>
          <a:p>
            <a:pPr lvl="0" algn="ctr">
              <a:defRPr/>
            </a:pPr>
            <a:r>
              <a:rPr lang="it-IT" sz="2000" b="1" dirty="0"/>
              <a:t>EELS </a:t>
            </a:r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xmlns="" id="{72CA3C06-1855-3849-BDB1-00CE81B47E71}"/>
              </a:ext>
            </a:extLst>
          </p:cNvPr>
          <p:cNvSpPr/>
          <p:nvPr/>
        </p:nvSpPr>
        <p:spPr>
          <a:xfrm>
            <a:off x="2114828" y="3685904"/>
            <a:ext cx="8488904" cy="24415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7" name="Picture 6">
            <a:extLst>
              <a:ext uri="{FF2B5EF4-FFF2-40B4-BE49-F238E27FC236}">
                <a16:creationId xmlns:a16="http://schemas.microsoft.com/office/drawing/2014/main" xmlns="" id="{7826B0A2-E3D9-534D-A94C-1509AF36B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0823" y="4038386"/>
            <a:ext cx="1830105" cy="694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51032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26/11/21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Saverio Altieri Physics Department UNIPV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1252-54D1-FE45-A607-C2B73D764620}" type="slidenum">
              <a:rPr lang="it-IT" smtClean="0"/>
              <a:t>11</a:t>
            </a:fld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6CEA4ECD-AEE4-9649-8750-F05CD0E1D04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458230" y="1862720"/>
            <a:ext cx="6321726" cy="310090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xmlns="" id="{6621C224-516C-DF42-A85A-5B25D3300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8254" y="3026639"/>
            <a:ext cx="2821946" cy="1185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Object 7">
            <a:extLst>
              <a:ext uri="{FF2B5EF4-FFF2-40B4-BE49-F238E27FC236}">
                <a16:creationId xmlns:a16="http://schemas.microsoft.com/office/drawing/2014/main" xmlns="" id="{9B9220AB-EE47-2B49-A0B7-5338EBA08E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5982536"/>
              </p:ext>
            </p:extLst>
          </p:nvPr>
        </p:nvGraphicFramePr>
        <p:xfrm>
          <a:off x="1089671" y="1760325"/>
          <a:ext cx="4120219" cy="1207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8" name="Equation" r:id="rId6" imgW="2781000" imgH="787320" progId="Equation.3">
                  <p:embed/>
                </p:oleObj>
              </mc:Choice>
              <mc:Fallback>
                <p:oleObj name="Equation" r:id="rId6" imgW="2781000" imgH="787320" progId="Equation.3">
                  <p:embed/>
                  <p:pic>
                    <p:nvPicPr>
                      <p:cNvPr id="1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9671" y="1760325"/>
                        <a:ext cx="4120219" cy="1207047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51BF7D43-B866-2E48-9DEA-243B3D4A30BF}"/>
              </a:ext>
            </a:extLst>
          </p:cNvPr>
          <p:cNvSpPr/>
          <p:nvPr/>
        </p:nvSpPr>
        <p:spPr>
          <a:xfrm>
            <a:off x="1387919" y="4271124"/>
            <a:ext cx="352372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dirty="0">
                <a:latin typeface="Times New Roman" panose="02020603050405020304" pitchFamily="18" charset="0"/>
              </a:rPr>
              <a:t>SPECT with </a:t>
            </a:r>
          </a:p>
          <a:p>
            <a:r>
              <a:rPr lang="it-IT" sz="2400" dirty="0">
                <a:latin typeface="Times New Roman" panose="02020603050405020304" pitchFamily="18" charset="0"/>
              </a:rPr>
              <a:t>      a </a:t>
            </a:r>
            <a:r>
              <a:rPr lang="it-IT" sz="2400" dirty="0" err="1">
                <a:latin typeface="Times New Roman" panose="02020603050405020304" pitchFamily="18" charset="0"/>
              </a:rPr>
              <a:t>collimator</a:t>
            </a:r>
            <a:endParaRPr lang="it-IT" sz="2400" dirty="0">
              <a:latin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dirty="0">
                <a:latin typeface="Times New Roman" panose="02020603050405020304" pitchFamily="18" charset="0"/>
              </a:rPr>
              <a:t>Compton Camera with </a:t>
            </a:r>
          </a:p>
          <a:p>
            <a:r>
              <a:rPr lang="it-IT" sz="2400" dirty="0">
                <a:latin typeface="Times New Roman" panose="02020603050405020304" pitchFamily="18" charset="0"/>
              </a:rPr>
              <a:t>      3D detectors </a:t>
            </a: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xmlns="" id="{FF02EF78-679E-7445-AD8A-274A0923D939}"/>
              </a:ext>
            </a:extLst>
          </p:cNvPr>
          <p:cNvSpPr/>
          <p:nvPr/>
        </p:nvSpPr>
        <p:spPr>
          <a:xfrm>
            <a:off x="2640569" y="196860"/>
            <a:ext cx="69108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it-IT" sz="3600" b="1" kern="0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Online </a:t>
            </a:r>
            <a:r>
              <a:rPr lang="it-IT" sz="3600" b="1" kern="0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Boron</a:t>
            </a:r>
            <a:r>
              <a:rPr lang="it-IT" sz="3600" b="1" kern="0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3600" b="1" kern="0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concentration</a:t>
            </a:r>
            <a:r>
              <a:rPr lang="it-IT" sz="3600" b="1" kern="0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3600" b="1" kern="0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imaging</a:t>
            </a:r>
            <a:endParaRPr lang="it-IT" sz="3600" b="1" kern="0" dirty="0">
              <a:solidFill>
                <a:srgbClr val="2E74B5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xmlns="" id="{339DDC3C-E20E-5C43-BC05-D45C6929D4C1}"/>
              </a:ext>
            </a:extLst>
          </p:cNvPr>
          <p:cNvSpPr txBox="1"/>
          <p:nvPr/>
        </p:nvSpPr>
        <p:spPr>
          <a:xfrm>
            <a:off x="6405314" y="4963622"/>
            <a:ext cx="4696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T. </a:t>
            </a:r>
            <a:r>
              <a:rPr lang="it-IT" sz="1600" dirty="0" err="1"/>
              <a:t>Kobayashi</a:t>
            </a:r>
            <a:r>
              <a:rPr lang="it-IT" sz="1600" dirty="0"/>
              <a:t> et al. </a:t>
            </a:r>
            <a:r>
              <a:rPr lang="it-IT" sz="1600" dirty="0" err="1"/>
              <a:t>Med</a:t>
            </a:r>
            <a:r>
              <a:rPr lang="it-IT" sz="1600" dirty="0"/>
              <a:t> </a:t>
            </a:r>
            <a:r>
              <a:rPr lang="it-IT" sz="1600" dirty="0" err="1"/>
              <a:t>Phys</a:t>
            </a:r>
            <a:r>
              <a:rPr lang="it-IT" sz="1600" dirty="0"/>
              <a:t>. 2000 Sep;27(9):2124-32. </a:t>
            </a:r>
          </a:p>
        </p:txBody>
      </p:sp>
    </p:spTree>
    <p:extLst>
      <p:ext uri="{BB962C8B-B14F-4D97-AF65-F5344CB8AC3E}">
        <p14:creationId xmlns:p14="http://schemas.microsoft.com/office/powerpoint/2010/main" val="1490184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26/11/21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Saverio Altieri Physics Department UNIPV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1252-54D1-FE45-A607-C2B73D764620}" type="slidenum">
              <a:rPr lang="it-IT" smtClean="0"/>
              <a:t>12</a:t>
            </a:fld>
            <a:endParaRPr lang="it-IT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xmlns="" id="{6C3B93BA-5EB5-AF43-8CC7-01871C223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79333"/>
          <a:stretch>
            <a:fillRect/>
          </a:stretch>
        </p:blipFill>
        <p:spPr bwMode="auto">
          <a:xfrm>
            <a:off x="5789085" y="2139756"/>
            <a:ext cx="490659" cy="2046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Content Placeholder 2">
            <a:extLst>
              <a:ext uri="{FF2B5EF4-FFF2-40B4-BE49-F238E27FC236}">
                <a16:creationId xmlns:a16="http://schemas.microsoft.com/office/drawing/2014/main" xmlns="" id="{61A6A153-CEB9-B549-8B61-47246099FBE5}"/>
              </a:ext>
            </a:extLst>
          </p:cNvPr>
          <p:cNvSpPr txBox="1">
            <a:spLocks/>
          </p:cNvSpPr>
          <p:nvPr/>
        </p:nvSpPr>
        <p:spPr>
          <a:xfrm>
            <a:off x="2703749" y="1643435"/>
            <a:ext cx="2903214" cy="237950"/>
          </a:xfrm>
          <a:prstGeom prst="rect">
            <a:avLst/>
          </a:prstGeom>
        </p:spPr>
        <p:txBody>
          <a:bodyPr lIns="38562" tIns="19282" rIns="38562" bIns="19282">
            <a:noAutofit/>
          </a:bodyPr>
          <a:lstStyle/>
          <a:p>
            <a:pPr marL="144610" indent="-144610" algn="just" defTabSz="385763">
              <a:spcBef>
                <a:spcPct val="20000"/>
              </a:spcBef>
              <a:defRPr/>
            </a:pPr>
            <a:r>
              <a:rPr lang="en-US" sz="1238" dirty="0">
                <a:solidFill>
                  <a:prstClr val="black"/>
                </a:solidFill>
                <a:latin typeface="Century Gothic" panose="020B0502020202020204" pitchFamily="34" charset="0"/>
              </a:rPr>
              <a:t>1D detector under test: a drift strip detector 0.5 x 0.5 x 20 mm</a:t>
            </a:r>
            <a:r>
              <a:rPr lang="en-US" sz="1238" baseline="30000" dirty="0">
                <a:solidFill>
                  <a:prstClr val="black"/>
                </a:solidFill>
                <a:latin typeface="Century Gothic" panose="020B0502020202020204" pitchFamily="34" charset="0"/>
              </a:rPr>
              <a:t>3 </a:t>
            </a:r>
            <a:r>
              <a:rPr lang="en-US" sz="1238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</a:p>
        </p:txBody>
      </p:sp>
      <p:grpSp>
        <p:nvGrpSpPr>
          <p:cNvPr id="30" name="Gruppo 29">
            <a:extLst>
              <a:ext uri="{FF2B5EF4-FFF2-40B4-BE49-F238E27FC236}">
                <a16:creationId xmlns:a16="http://schemas.microsoft.com/office/drawing/2014/main" xmlns="" id="{903AB95C-9B7A-8346-BD0C-AEEEE79CA61A}"/>
              </a:ext>
            </a:extLst>
          </p:cNvPr>
          <p:cNvGrpSpPr/>
          <p:nvPr/>
        </p:nvGrpSpPr>
        <p:grpSpPr>
          <a:xfrm>
            <a:off x="2562640" y="2148879"/>
            <a:ext cx="1499818" cy="2037820"/>
            <a:chOff x="5368589" y="2975602"/>
            <a:chExt cx="1999756" cy="2717094"/>
          </a:xfrm>
        </p:grpSpPr>
        <p:sp>
          <p:nvSpPr>
            <p:cNvPr id="31" name="Cubo 30">
              <a:extLst>
                <a:ext uri="{FF2B5EF4-FFF2-40B4-BE49-F238E27FC236}">
                  <a16:creationId xmlns:a16="http://schemas.microsoft.com/office/drawing/2014/main" xmlns="" id="{6339D451-F0BE-7F41-8805-64F269AC8075}"/>
                </a:ext>
              </a:extLst>
            </p:cNvPr>
            <p:cNvSpPr/>
            <p:nvPr/>
          </p:nvSpPr>
          <p:spPr>
            <a:xfrm rot="7435128">
              <a:off x="5477555" y="3908580"/>
              <a:ext cx="1846156" cy="562572"/>
            </a:xfrm>
            <a:prstGeom prst="cube">
              <a:avLst>
                <a:gd name="adj" fmla="val 2645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85763"/>
              <a:endParaRPr lang="it-IT" sz="7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xmlns="" id="{15CDC0C3-0219-C047-A6FE-B340AC60B6C7}"/>
                </a:ext>
              </a:extLst>
            </p:cNvPr>
            <p:cNvSpPr/>
            <p:nvPr/>
          </p:nvSpPr>
          <p:spPr>
            <a:xfrm>
              <a:off x="5368589" y="5413645"/>
              <a:ext cx="682239" cy="2790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385763"/>
              <a:r>
                <a:rPr lang="en-US" sz="760" dirty="0">
                  <a:solidFill>
                    <a:prstClr val="black"/>
                  </a:solidFill>
                  <a:latin typeface="Calibri" panose="020F0502020204030204"/>
                </a:rPr>
                <a:t>photons</a:t>
              </a:r>
              <a:endParaRPr lang="it-IT" sz="76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Rettangolo 32">
              <a:extLst>
                <a:ext uri="{FF2B5EF4-FFF2-40B4-BE49-F238E27FC236}">
                  <a16:creationId xmlns:a16="http://schemas.microsoft.com/office/drawing/2014/main" xmlns="" id="{5CCE007F-1ECF-8D4A-8BEB-52910316765C}"/>
                </a:ext>
              </a:extLst>
            </p:cNvPr>
            <p:cNvSpPr/>
            <p:nvPr/>
          </p:nvSpPr>
          <p:spPr>
            <a:xfrm>
              <a:off x="5409093" y="4239014"/>
              <a:ext cx="551861" cy="2790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385763"/>
              <a:r>
                <a:rPr lang="en-US" sz="760" dirty="0">
                  <a:solidFill>
                    <a:prstClr val="black"/>
                  </a:solidFill>
                  <a:latin typeface="Calibri" panose="020F0502020204030204"/>
                </a:rPr>
                <a:t>5 mm</a:t>
              </a:r>
              <a:endParaRPr lang="it-IT" sz="76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34" name="Connettore 2 33">
              <a:extLst>
                <a:ext uri="{FF2B5EF4-FFF2-40B4-BE49-F238E27FC236}">
                  <a16:creationId xmlns:a16="http://schemas.microsoft.com/office/drawing/2014/main" xmlns="" id="{61067E34-FB66-B24D-91EA-4950FAB3A7AC}"/>
                </a:ext>
              </a:extLst>
            </p:cNvPr>
            <p:cNvCxnSpPr>
              <a:stCxn id="33" idx="2"/>
            </p:cNvCxnSpPr>
            <p:nvPr/>
          </p:nvCxnSpPr>
          <p:spPr>
            <a:xfrm>
              <a:off x="5612513" y="4446764"/>
              <a:ext cx="242129" cy="278305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ttangolo 34">
              <a:extLst>
                <a:ext uri="{FF2B5EF4-FFF2-40B4-BE49-F238E27FC236}">
                  <a16:creationId xmlns:a16="http://schemas.microsoft.com/office/drawing/2014/main" xmlns="" id="{2FE5F919-9A1E-A243-8530-52A1B39D3E2A}"/>
                </a:ext>
              </a:extLst>
            </p:cNvPr>
            <p:cNvSpPr/>
            <p:nvPr/>
          </p:nvSpPr>
          <p:spPr>
            <a:xfrm>
              <a:off x="6462210" y="5049104"/>
              <a:ext cx="551861" cy="2790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385763"/>
              <a:r>
                <a:rPr lang="en-US" sz="760" dirty="0">
                  <a:solidFill>
                    <a:prstClr val="black"/>
                  </a:solidFill>
                  <a:latin typeface="Calibri" panose="020F0502020204030204"/>
                </a:rPr>
                <a:t>5 mm</a:t>
              </a:r>
              <a:endParaRPr lang="it-IT" sz="76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36" name="Connettore 2 35">
              <a:extLst>
                <a:ext uri="{FF2B5EF4-FFF2-40B4-BE49-F238E27FC236}">
                  <a16:creationId xmlns:a16="http://schemas.microsoft.com/office/drawing/2014/main" xmlns="" id="{D5D01C03-D041-5A48-B228-43E7538F664F}"/>
                </a:ext>
              </a:extLst>
            </p:cNvPr>
            <p:cNvCxnSpPr/>
            <p:nvPr/>
          </p:nvCxnSpPr>
          <p:spPr>
            <a:xfrm flipH="1" flipV="1">
              <a:off x="6138176" y="4968095"/>
              <a:ext cx="364540" cy="121514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ttangolo 36">
              <a:extLst>
                <a:ext uri="{FF2B5EF4-FFF2-40B4-BE49-F238E27FC236}">
                  <a16:creationId xmlns:a16="http://schemas.microsoft.com/office/drawing/2014/main" xmlns="" id="{15DB5EE6-3156-234D-91D9-65BFFF977D37}"/>
                </a:ext>
              </a:extLst>
            </p:cNvPr>
            <p:cNvSpPr/>
            <p:nvPr/>
          </p:nvSpPr>
          <p:spPr>
            <a:xfrm>
              <a:off x="5652121" y="3550438"/>
              <a:ext cx="618117" cy="2790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385763"/>
              <a:r>
                <a:rPr lang="en-US" sz="760" dirty="0">
                  <a:solidFill>
                    <a:prstClr val="black"/>
                  </a:solidFill>
                  <a:latin typeface="Calibri" panose="020F0502020204030204"/>
                </a:rPr>
                <a:t>20 mm</a:t>
              </a:r>
              <a:endParaRPr lang="it-IT" sz="76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38" name="Connettore 2 37">
              <a:extLst>
                <a:ext uri="{FF2B5EF4-FFF2-40B4-BE49-F238E27FC236}">
                  <a16:creationId xmlns:a16="http://schemas.microsoft.com/office/drawing/2014/main" xmlns="" id="{81B45AA8-BD7C-1A4F-B733-7DE37C4E8FF5}"/>
                </a:ext>
              </a:extLst>
            </p:cNvPr>
            <p:cNvCxnSpPr>
              <a:stCxn id="37" idx="2"/>
            </p:cNvCxnSpPr>
            <p:nvPr/>
          </p:nvCxnSpPr>
          <p:spPr>
            <a:xfrm>
              <a:off x="5888454" y="3758188"/>
              <a:ext cx="209216" cy="278305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Picture 2" descr="File:Sem electrons photons.svg">
              <a:extLst>
                <a:ext uri="{FF2B5EF4-FFF2-40B4-BE49-F238E27FC236}">
                  <a16:creationId xmlns:a16="http://schemas.microsoft.com/office/drawing/2014/main" xmlns="" id="{192E87E3-EC45-2A40-ABF8-4F5A09977B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l="87884" b="69760"/>
            <a:stretch>
              <a:fillRect/>
            </a:stretch>
          </p:blipFill>
          <p:spPr bwMode="auto">
            <a:xfrm rot="20254762">
              <a:off x="5400902" y="5027994"/>
              <a:ext cx="519332" cy="324036"/>
            </a:xfrm>
            <a:prstGeom prst="rect">
              <a:avLst/>
            </a:prstGeom>
            <a:noFill/>
          </p:spPr>
        </p:pic>
        <p:sp>
          <p:nvSpPr>
            <p:cNvPr id="40" name="Rettangolo 39">
              <a:extLst>
                <a:ext uri="{FF2B5EF4-FFF2-40B4-BE49-F238E27FC236}">
                  <a16:creationId xmlns:a16="http://schemas.microsoft.com/office/drawing/2014/main" xmlns="" id="{7B95404E-4F2B-3040-98AB-DB94D21E5573}"/>
                </a:ext>
              </a:extLst>
            </p:cNvPr>
            <p:cNvSpPr/>
            <p:nvPr/>
          </p:nvSpPr>
          <p:spPr>
            <a:xfrm>
              <a:off x="5645224" y="2975602"/>
              <a:ext cx="1723121" cy="2790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385763"/>
              <a:r>
                <a:rPr lang="en-US" sz="760" dirty="0">
                  <a:solidFill>
                    <a:prstClr val="black"/>
                  </a:solidFill>
                  <a:latin typeface="Calibri" panose="020F0502020204030204"/>
                </a:rPr>
                <a:t>planar transverse field (PTF)</a:t>
              </a:r>
              <a:endParaRPr lang="it-IT" sz="76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41" name="Picture 2" descr="C:\Users\saverio\Desktop\ICRR2015\papers\saverio\materiale\foto 1.JPG">
            <a:extLst>
              <a:ext uri="{FF2B5EF4-FFF2-40B4-BE49-F238E27FC236}">
                <a16:creationId xmlns:a16="http://schemas.microsoft.com/office/drawing/2014/main" xmlns="" id="{27FCB865-6167-4B43-8AA4-EE35BB170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20495" t="38659" r="51292" b="33616"/>
          <a:stretch>
            <a:fillRect/>
          </a:stretch>
        </p:blipFill>
        <p:spPr bwMode="auto">
          <a:xfrm rot="5400000">
            <a:off x="3934825" y="2464791"/>
            <a:ext cx="1928657" cy="1415618"/>
          </a:xfrm>
          <a:prstGeom prst="rect">
            <a:avLst/>
          </a:prstGeom>
          <a:noFill/>
        </p:spPr>
      </p:pic>
      <p:pic>
        <p:nvPicPr>
          <p:cNvPr id="42" name="Picture 5">
            <a:extLst>
              <a:ext uri="{FF2B5EF4-FFF2-40B4-BE49-F238E27FC236}">
                <a16:creationId xmlns:a16="http://schemas.microsoft.com/office/drawing/2014/main" xmlns="" id="{71BE6622-DAFE-DA41-A5E9-E019E4919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58963" t="5362" b="51745"/>
          <a:stretch/>
        </p:blipFill>
        <p:spPr bwMode="auto">
          <a:xfrm>
            <a:off x="793028" y="2928685"/>
            <a:ext cx="1720256" cy="873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Rettangolo 42">
            <a:extLst>
              <a:ext uri="{FF2B5EF4-FFF2-40B4-BE49-F238E27FC236}">
                <a16:creationId xmlns:a16="http://schemas.microsoft.com/office/drawing/2014/main" xmlns="" id="{AD04148D-3DF1-504F-80A5-7C35C7AA4211}"/>
              </a:ext>
            </a:extLst>
          </p:cNvPr>
          <p:cNvSpPr/>
          <p:nvPr/>
        </p:nvSpPr>
        <p:spPr>
          <a:xfrm>
            <a:off x="838200" y="2054988"/>
            <a:ext cx="106631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/>
            <a:r>
              <a:rPr lang="en-US" sz="1350" dirty="0">
                <a:solidFill>
                  <a:srgbClr val="C00000"/>
                </a:solidFill>
                <a:latin typeface="Century Gothic" panose="020B0502020202020204"/>
              </a:rPr>
              <a:t>IMEM-CNR</a:t>
            </a:r>
          </a:p>
          <a:p>
            <a:pPr algn="ctr" defTabSz="342900"/>
            <a:r>
              <a:rPr lang="en-US" sz="1350" dirty="0">
                <a:solidFill>
                  <a:srgbClr val="C00000"/>
                </a:solidFill>
                <a:latin typeface="Century Gothic" panose="020B0502020202020204"/>
              </a:rPr>
              <a:t>Parma</a:t>
            </a:r>
            <a:endParaRPr lang="it-IT" sz="135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pic>
        <p:nvPicPr>
          <p:cNvPr id="46" name="Immagine 45">
            <a:extLst>
              <a:ext uri="{FF2B5EF4-FFF2-40B4-BE49-F238E27FC236}">
                <a16:creationId xmlns:a16="http://schemas.microsoft.com/office/drawing/2014/main" xmlns="" id="{5E5E4200-FF40-C341-9CC1-6F0C3AAD68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4835" y="4382483"/>
            <a:ext cx="3064909" cy="1861287"/>
          </a:xfrm>
          <a:prstGeom prst="rect">
            <a:avLst/>
          </a:prstGeom>
        </p:spPr>
      </p:pic>
      <p:pic>
        <p:nvPicPr>
          <p:cNvPr id="47" name="Immagine 46">
            <a:extLst>
              <a:ext uri="{FF2B5EF4-FFF2-40B4-BE49-F238E27FC236}">
                <a16:creationId xmlns:a16="http://schemas.microsoft.com/office/drawing/2014/main" xmlns="" id="{371B25A0-4803-884B-9DE2-CB985FB1BA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1746" y="2066788"/>
            <a:ext cx="3802263" cy="1893133"/>
          </a:xfrm>
          <a:prstGeom prst="rect">
            <a:avLst/>
          </a:prstGeom>
        </p:spPr>
      </p:pic>
      <p:sp>
        <p:nvSpPr>
          <p:cNvPr id="49" name="Content Placeholder 2">
            <a:extLst>
              <a:ext uri="{FF2B5EF4-FFF2-40B4-BE49-F238E27FC236}">
                <a16:creationId xmlns:a16="http://schemas.microsoft.com/office/drawing/2014/main" xmlns="" id="{46ED5571-C9C7-A940-864F-A43848AFBA0C}"/>
              </a:ext>
            </a:extLst>
          </p:cNvPr>
          <p:cNvSpPr txBox="1">
            <a:spLocks/>
          </p:cNvSpPr>
          <p:nvPr/>
        </p:nvSpPr>
        <p:spPr>
          <a:xfrm>
            <a:off x="7545465" y="1746304"/>
            <a:ext cx="2470036" cy="270162"/>
          </a:xfrm>
          <a:prstGeom prst="rect">
            <a:avLst/>
          </a:prstGeom>
        </p:spPr>
        <p:txBody>
          <a:bodyPr lIns="38562" tIns="19282" rIns="38562" bIns="19282">
            <a:noAutofit/>
          </a:bodyPr>
          <a:lstStyle/>
          <a:p>
            <a:pPr marL="144610" indent="-144610" algn="just" defTabSz="385763">
              <a:spcBef>
                <a:spcPct val="20000"/>
              </a:spcBef>
              <a:defRPr/>
            </a:pPr>
            <a:r>
              <a:rPr lang="en-US" sz="1238" dirty="0">
                <a:solidFill>
                  <a:prstClr val="black"/>
                </a:solidFill>
                <a:latin typeface="Century Gothic" panose="020B0502020202020204" pitchFamily="34" charset="0"/>
              </a:rPr>
              <a:t>3D detector 0.5 x 20 x 20 mm</a:t>
            </a:r>
            <a:r>
              <a:rPr lang="en-US" sz="1238" baseline="30000" dirty="0">
                <a:solidFill>
                  <a:prstClr val="black"/>
                </a:solidFill>
                <a:latin typeface="Century Gothic" panose="020B0502020202020204" pitchFamily="34" charset="0"/>
              </a:rPr>
              <a:t>3 </a:t>
            </a:r>
            <a:r>
              <a:rPr lang="en-US" sz="1238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xmlns="" id="{FD775433-2724-E048-92F2-FA0D8EAF5BD7}"/>
              </a:ext>
            </a:extLst>
          </p:cNvPr>
          <p:cNvSpPr txBox="1"/>
          <p:nvPr/>
        </p:nvSpPr>
        <p:spPr>
          <a:xfrm>
            <a:off x="7059768" y="4016840"/>
            <a:ext cx="40862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L. </a:t>
            </a:r>
            <a:r>
              <a:rPr lang="it-IT" sz="1600" dirty="0" err="1"/>
              <a:t>Abbene</a:t>
            </a:r>
            <a:r>
              <a:rPr lang="it-IT" sz="1600" dirty="0"/>
              <a:t> et al. </a:t>
            </a:r>
            <a:r>
              <a:rPr lang="it-IT" sz="1600" dirty="0" err="1"/>
              <a:t>J</a:t>
            </a:r>
            <a:r>
              <a:rPr lang="it-IT" sz="1600" dirty="0"/>
              <a:t>. </a:t>
            </a:r>
            <a:r>
              <a:rPr lang="it-IT" sz="1600" dirty="0" err="1"/>
              <a:t>Sync</a:t>
            </a:r>
            <a:r>
              <a:rPr lang="it-IT" sz="1600" dirty="0"/>
              <a:t>. </a:t>
            </a:r>
            <a:r>
              <a:rPr lang="it-IT" sz="1600" dirty="0" err="1"/>
              <a:t>Rad</a:t>
            </a:r>
            <a:r>
              <a:rPr lang="it-IT" sz="1600" dirty="0"/>
              <a:t>.  25/09/2020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5C0F93DE-EA74-2743-AF80-2787BBEE381B}"/>
              </a:ext>
            </a:extLst>
          </p:cNvPr>
          <p:cNvSpPr/>
          <p:nvPr/>
        </p:nvSpPr>
        <p:spPr>
          <a:xfrm>
            <a:off x="5842721" y="1138397"/>
            <a:ext cx="7938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kern="0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CZT</a:t>
            </a:r>
            <a:endParaRPr lang="it-IT" sz="3200" dirty="0"/>
          </a:p>
        </p:txBody>
      </p:sp>
      <p:sp>
        <p:nvSpPr>
          <p:cNvPr id="52" name="Rettangolo 51">
            <a:extLst>
              <a:ext uri="{FF2B5EF4-FFF2-40B4-BE49-F238E27FC236}">
                <a16:creationId xmlns:a16="http://schemas.microsoft.com/office/drawing/2014/main" xmlns="" id="{55159C0B-7EF1-754C-A2AE-34D9769A26EB}"/>
              </a:ext>
            </a:extLst>
          </p:cNvPr>
          <p:cNvSpPr/>
          <p:nvPr/>
        </p:nvSpPr>
        <p:spPr>
          <a:xfrm>
            <a:off x="8000793" y="4846327"/>
            <a:ext cx="261321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kern="0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Scintillators</a:t>
            </a:r>
            <a:r>
              <a:rPr lang="it-IT" sz="3200" b="1" kern="0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it-IT" sz="2400" b="1" kern="0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in </a:t>
            </a:r>
            <a:r>
              <a:rPr lang="it-IT" sz="2400" b="1" kern="0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collaboration</a:t>
            </a:r>
            <a:r>
              <a:rPr lang="it-IT" sz="2400" b="1" kern="0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it-IT" sz="2400" b="1" kern="0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with prof. C. Fiorini </a:t>
            </a:r>
            <a:endParaRPr lang="it-IT" sz="3200" dirty="0"/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xmlns="" id="{85389B8A-7B7E-A14B-87FE-27F17C419F3E}"/>
              </a:ext>
            </a:extLst>
          </p:cNvPr>
          <p:cNvSpPr txBox="1">
            <a:spLocks/>
          </p:cNvSpPr>
          <p:nvPr/>
        </p:nvSpPr>
        <p:spPr>
          <a:xfrm>
            <a:off x="1152549" y="5047570"/>
            <a:ext cx="1799990" cy="647774"/>
          </a:xfrm>
          <a:prstGeom prst="rect">
            <a:avLst/>
          </a:prstGeom>
        </p:spPr>
        <p:txBody>
          <a:bodyPr lIns="38562" tIns="19282" rIns="38562" bIns="19282">
            <a:noAutofit/>
          </a:bodyPr>
          <a:lstStyle/>
          <a:p>
            <a:pPr marL="144610" indent="-144610" algn="just" defTabSz="385763">
              <a:spcBef>
                <a:spcPct val="2000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3D CZT system  </a:t>
            </a:r>
          </a:p>
          <a:p>
            <a:pPr marL="144610" indent="-144610" algn="just" defTabSz="385763">
              <a:spcBef>
                <a:spcPct val="2000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20 x 20 x 20 mm</a:t>
            </a:r>
            <a:r>
              <a:rPr lang="en-US" sz="1600" baseline="30000" dirty="0">
                <a:solidFill>
                  <a:prstClr val="black"/>
                </a:solidFill>
                <a:latin typeface="Century Gothic" panose="020B0502020202020204" pitchFamily="34" charset="0"/>
              </a:rPr>
              <a:t>3 </a:t>
            </a:r>
            <a:r>
              <a:rPr lang="en-US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54" name="Rettangolo 53">
            <a:extLst>
              <a:ext uri="{FF2B5EF4-FFF2-40B4-BE49-F238E27FC236}">
                <a16:creationId xmlns:a16="http://schemas.microsoft.com/office/drawing/2014/main" xmlns="" id="{040AF64A-8983-984E-9E37-EB36A29561E6}"/>
              </a:ext>
            </a:extLst>
          </p:cNvPr>
          <p:cNvSpPr/>
          <p:nvPr/>
        </p:nvSpPr>
        <p:spPr>
          <a:xfrm>
            <a:off x="2640569" y="196860"/>
            <a:ext cx="69108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it-IT" sz="3600" b="1" kern="0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Online </a:t>
            </a:r>
            <a:r>
              <a:rPr lang="it-IT" sz="3600" b="1" kern="0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Boron</a:t>
            </a:r>
            <a:r>
              <a:rPr lang="it-IT" sz="3600" b="1" kern="0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3600" b="1" kern="0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concentration</a:t>
            </a:r>
            <a:r>
              <a:rPr lang="it-IT" sz="3600" b="1" kern="0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3600" b="1" kern="0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imaging</a:t>
            </a:r>
            <a:endParaRPr lang="it-IT" sz="3600" b="1" kern="0" dirty="0">
              <a:solidFill>
                <a:srgbClr val="2E74B5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482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26/11/21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Saverio Altieri Physics Department UNIPV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1252-54D1-FE45-A607-C2B73D764620}" type="slidenum">
              <a:rPr lang="it-IT" smtClean="0"/>
              <a:t>13</a:t>
            </a:fld>
            <a:endParaRPr 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70B2CD3C-1CF4-D744-863D-74D9B835808A}"/>
              </a:ext>
            </a:extLst>
          </p:cNvPr>
          <p:cNvSpPr/>
          <p:nvPr/>
        </p:nvSpPr>
        <p:spPr>
          <a:xfrm>
            <a:off x="2727600" y="1750743"/>
            <a:ext cx="78272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rgbClr val="C00000"/>
                </a:solidFill>
              </a:rPr>
              <a:t>In vitro/in vivo </a:t>
            </a:r>
            <a:r>
              <a:rPr lang="it-IT" sz="2800" dirty="0" err="1">
                <a:solidFill>
                  <a:srgbClr val="C00000"/>
                </a:solidFill>
              </a:rPr>
              <a:t>tests</a:t>
            </a:r>
            <a:r>
              <a:rPr lang="it-IT" sz="2800" dirty="0">
                <a:solidFill>
                  <a:srgbClr val="C00000"/>
                </a:solidFill>
              </a:rPr>
              <a:t> </a:t>
            </a:r>
            <a:r>
              <a:rPr lang="it-IT" sz="2800" dirty="0"/>
              <a:t>to </a:t>
            </a:r>
            <a:r>
              <a:rPr lang="it-IT" sz="2800" dirty="0" err="1"/>
              <a:t>establish</a:t>
            </a:r>
            <a:r>
              <a:rPr lang="it-IT" sz="2800" dirty="0"/>
              <a:t> the </a:t>
            </a:r>
            <a:r>
              <a:rPr lang="it-IT" sz="2800" dirty="0" err="1">
                <a:solidFill>
                  <a:srgbClr val="C00000"/>
                </a:solidFill>
              </a:rPr>
              <a:t>efficacy</a:t>
            </a:r>
            <a:r>
              <a:rPr lang="it-IT" sz="2800" dirty="0"/>
              <a:t> and </a:t>
            </a:r>
            <a:r>
              <a:rPr lang="it-IT" sz="2800" dirty="0" err="1">
                <a:solidFill>
                  <a:srgbClr val="C00000"/>
                </a:solidFill>
              </a:rPr>
              <a:t>toxicity</a:t>
            </a:r>
            <a:r>
              <a:rPr lang="it-IT" sz="2800" dirty="0"/>
              <a:t> of the </a:t>
            </a:r>
            <a:r>
              <a:rPr lang="it-IT" sz="2800" dirty="0" err="1"/>
              <a:t>therapy</a:t>
            </a:r>
            <a:r>
              <a:rPr lang="it-IT" sz="2800" dirty="0"/>
              <a:t> on the </a:t>
            </a:r>
            <a:r>
              <a:rPr lang="it-IT" sz="2800" dirty="0" err="1"/>
              <a:t>pathologies</a:t>
            </a:r>
            <a:r>
              <a:rPr lang="it-IT" sz="2800" dirty="0"/>
              <a:t> </a:t>
            </a:r>
            <a:r>
              <a:rPr lang="it-IT" sz="2800" dirty="0" err="1"/>
              <a:t>identified</a:t>
            </a:r>
            <a:r>
              <a:rPr lang="it-IT" sz="2800" dirty="0"/>
              <a:t> </a:t>
            </a:r>
          </a:p>
          <a:p>
            <a:pPr algn="ctr"/>
            <a:endParaRPr lang="it-IT" sz="2800" dirty="0"/>
          </a:p>
          <a:p>
            <a:pPr algn="ctr"/>
            <a:r>
              <a:rPr lang="it-IT" sz="2800" dirty="0"/>
              <a:t>with </a:t>
            </a:r>
            <a:r>
              <a:rPr lang="it-IT" sz="2800" dirty="0" err="1"/>
              <a:t>preclinical</a:t>
            </a:r>
            <a:r>
              <a:rPr lang="it-IT" sz="2800" dirty="0"/>
              <a:t> </a:t>
            </a:r>
            <a:r>
              <a:rPr lang="it-IT" sz="2800" dirty="0" err="1"/>
              <a:t>models</a:t>
            </a:r>
            <a:endParaRPr lang="it-IT" sz="2800" dirty="0"/>
          </a:p>
          <a:p>
            <a:pPr algn="ctr"/>
            <a:r>
              <a:rPr lang="it-IT" sz="2800" dirty="0"/>
              <a:t>(</a:t>
            </a:r>
            <a:r>
              <a:rPr lang="it-IT" sz="2800" dirty="0" err="1"/>
              <a:t>cell</a:t>
            </a:r>
            <a:r>
              <a:rPr lang="it-IT" sz="2800" dirty="0"/>
              <a:t> </a:t>
            </a:r>
            <a:r>
              <a:rPr lang="it-IT" sz="2800" dirty="0" err="1"/>
              <a:t>cultures</a:t>
            </a:r>
            <a:r>
              <a:rPr lang="it-IT" sz="2800" dirty="0"/>
              <a:t>, </a:t>
            </a:r>
            <a:r>
              <a:rPr lang="it-IT" sz="2800" dirty="0" err="1"/>
              <a:t>tissue</a:t>
            </a:r>
            <a:r>
              <a:rPr lang="it-IT" sz="2800" dirty="0"/>
              <a:t> </a:t>
            </a:r>
            <a:r>
              <a:rPr lang="it-IT" sz="2800" dirty="0" err="1"/>
              <a:t>cultures</a:t>
            </a:r>
            <a:r>
              <a:rPr lang="it-IT" sz="2800" dirty="0"/>
              <a:t>, 3D </a:t>
            </a:r>
            <a:r>
              <a:rPr lang="it-IT" sz="2800" dirty="0" err="1"/>
              <a:t>models</a:t>
            </a:r>
            <a:r>
              <a:rPr lang="it-IT" sz="2800" dirty="0"/>
              <a:t>, </a:t>
            </a:r>
            <a:r>
              <a:rPr lang="it-IT" sz="2800" dirty="0" err="1"/>
              <a:t>animals</a:t>
            </a:r>
            <a:r>
              <a:rPr lang="it-IT" sz="2800" dirty="0"/>
              <a:t>)</a:t>
            </a:r>
          </a:p>
          <a:p>
            <a:pPr algn="ctr"/>
            <a:r>
              <a:rPr lang="it-IT" sz="2800" dirty="0"/>
              <a:t> </a:t>
            </a:r>
          </a:p>
          <a:p>
            <a:pPr algn="ctr"/>
            <a:r>
              <a:rPr lang="it-IT" sz="2800" dirty="0">
                <a:solidFill>
                  <a:srgbClr val="C00000"/>
                </a:solidFill>
              </a:rPr>
              <a:t>Start of </a:t>
            </a:r>
            <a:r>
              <a:rPr lang="it-IT" sz="2800" dirty="0" err="1">
                <a:solidFill>
                  <a:srgbClr val="C00000"/>
                </a:solidFill>
              </a:rPr>
              <a:t>experimental</a:t>
            </a:r>
            <a:r>
              <a:rPr lang="it-IT" sz="2800" dirty="0">
                <a:solidFill>
                  <a:srgbClr val="C00000"/>
                </a:solidFill>
              </a:rPr>
              <a:t> </a:t>
            </a:r>
            <a:r>
              <a:rPr lang="it-IT" sz="2800" dirty="0" err="1">
                <a:solidFill>
                  <a:srgbClr val="C00000"/>
                </a:solidFill>
              </a:rPr>
              <a:t>phase</a:t>
            </a:r>
            <a:r>
              <a:rPr lang="it-IT" sz="2800" dirty="0">
                <a:solidFill>
                  <a:srgbClr val="C00000"/>
                </a:solidFill>
              </a:rPr>
              <a:t> </a:t>
            </a:r>
            <a:r>
              <a:rPr lang="it-IT" sz="2800" dirty="0" err="1">
                <a:solidFill>
                  <a:srgbClr val="C00000"/>
                </a:solidFill>
              </a:rPr>
              <a:t>also</a:t>
            </a:r>
            <a:r>
              <a:rPr lang="it-IT" sz="2800" dirty="0">
                <a:solidFill>
                  <a:srgbClr val="C00000"/>
                </a:solidFill>
              </a:rPr>
              <a:t> </a:t>
            </a:r>
            <a:r>
              <a:rPr lang="it-IT" sz="2800" dirty="0" err="1">
                <a:solidFill>
                  <a:srgbClr val="C00000"/>
                </a:solidFill>
              </a:rPr>
              <a:t>using</a:t>
            </a:r>
            <a:r>
              <a:rPr lang="it-IT" sz="2800" dirty="0">
                <a:solidFill>
                  <a:srgbClr val="C00000"/>
                </a:solidFill>
              </a:rPr>
              <a:t> the </a:t>
            </a:r>
            <a:r>
              <a:rPr lang="it-IT" sz="2800" dirty="0" err="1">
                <a:solidFill>
                  <a:srgbClr val="C00000"/>
                </a:solidFill>
              </a:rPr>
              <a:t>available</a:t>
            </a:r>
            <a:r>
              <a:rPr lang="it-IT" sz="2800" dirty="0">
                <a:solidFill>
                  <a:srgbClr val="C00000"/>
                </a:solidFill>
              </a:rPr>
              <a:t> </a:t>
            </a:r>
            <a:r>
              <a:rPr lang="it-IT" sz="2800" dirty="0" err="1">
                <a:solidFill>
                  <a:srgbClr val="C00000"/>
                </a:solidFill>
              </a:rPr>
              <a:t>neutron</a:t>
            </a:r>
            <a:r>
              <a:rPr lang="it-IT" sz="2800" dirty="0">
                <a:solidFill>
                  <a:srgbClr val="C00000"/>
                </a:solidFill>
              </a:rPr>
              <a:t> </a:t>
            </a:r>
            <a:r>
              <a:rPr lang="it-IT" sz="2800" dirty="0" err="1">
                <a:solidFill>
                  <a:srgbClr val="C00000"/>
                </a:solidFill>
              </a:rPr>
              <a:t>beams</a:t>
            </a:r>
            <a:r>
              <a:rPr lang="it-IT" sz="2800" dirty="0">
                <a:solidFill>
                  <a:srgbClr val="C00000"/>
                </a:solidFill>
              </a:rPr>
              <a:t> of Triga Lena </a:t>
            </a:r>
            <a:r>
              <a:rPr lang="it-IT" sz="2800" dirty="0" err="1">
                <a:solidFill>
                  <a:srgbClr val="C00000"/>
                </a:solidFill>
              </a:rPr>
              <a:t>Reactor</a:t>
            </a:r>
            <a:endParaRPr lang="it-IT" sz="2000" dirty="0">
              <a:solidFill>
                <a:srgbClr val="C00000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6A59F2BF-5D3B-8948-813E-956FF74F7CFA}"/>
              </a:ext>
            </a:extLst>
          </p:cNvPr>
          <p:cNvSpPr/>
          <p:nvPr/>
        </p:nvSpPr>
        <p:spPr>
          <a:xfrm>
            <a:off x="4983178" y="506628"/>
            <a:ext cx="26308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kern="0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Radiobiology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9501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26/11/21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Saverio Altieri Physics Department UNIPV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1252-54D1-FE45-A607-C2B73D764620}" type="slidenum">
              <a:rPr lang="it-IT" smtClean="0"/>
              <a:t>14</a:t>
            </a:fld>
            <a:endParaRPr lang="it-IT" dirty="0"/>
          </a:p>
        </p:txBody>
      </p:sp>
      <p:pic>
        <p:nvPicPr>
          <p:cNvPr id="8" name="Picture 8" descr="blu.jpg">
            <a:extLst>
              <a:ext uri="{FF2B5EF4-FFF2-40B4-BE49-F238E27FC236}">
                <a16:creationId xmlns:a16="http://schemas.microsoft.com/office/drawing/2014/main" xmlns="" id="{D15FD0CA-9804-854A-8C42-359722F5705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3552" y="2751002"/>
            <a:ext cx="2901798" cy="2942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3.png">
            <a:extLst>
              <a:ext uri="{FF2B5EF4-FFF2-40B4-BE49-F238E27FC236}">
                <a16:creationId xmlns:a16="http://schemas.microsoft.com/office/drawing/2014/main" xmlns="" id="{B3AB9697-A665-E645-AD1F-88713E43F878}"/>
              </a:ext>
            </a:extLst>
          </p:cNvPr>
          <p:cNvPicPr/>
          <p:nvPr/>
        </p:nvPicPr>
        <p:blipFill rotWithShape="1">
          <a:blip r:embed="rId3"/>
          <a:srcRect l="1755" t="1668" r="2202"/>
          <a:stretch/>
        </p:blipFill>
        <p:spPr bwMode="auto">
          <a:xfrm>
            <a:off x="4105486" y="1074291"/>
            <a:ext cx="4760200" cy="46865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magine 10" descr="IMG_1830.JPG">
            <a:extLst>
              <a:ext uri="{FF2B5EF4-FFF2-40B4-BE49-F238E27FC236}">
                <a16:creationId xmlns:a16="http://schemas.microsoft.com/office/drawing/2014/main" xmlns="" id="{9DE8C407-03F6-5744-9249-91FFA4CAB0F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18500" t="8881" r="47638" b="22588"/>
          <a:stretch>
            <a:fillRect/>
          </a:stretch>
        </p:blipFill>
        <p:spPr>
          <a:xfrm rot="5400000">
            <a:off x="8213754" y="4777817"/>
            <a:ext cx="1113905" cy="1683812"/>
          </a:xfrm>
          <a:prstGeom prst="rect">
            <a:avLst/>
          </a:prstGeom>
        </p:spPr>
      </p:pic>
      <p:pic>
        <p:nvPicPr>
          <p:cNvPr id="12" name="Picture 56" descr="IMG_1816.JPG">
            <a:extLst>
              <a:ext uri="{FF2B5EF4-FFF2-40B4-BE49-F238E27FC236}">
                <a16:creationId xmlns:a16="http://schemas.microsoft.com/office/drawing/2014/main" xmlns="" id="{BA3C88B8-A084-EC47-AF8C-1DB09029907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20863" t="30099" r="32435" b="29018"/>
          <a:stretch>
            <a:fillRect/>
          </a:stretch>
        </p:blipFill>
        <p:spPr>
          <a:xfrm>
            <a:off x="8034507" y="3961518"/>
            <a:ext cx="1554413" cy="1016346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xmlns="" id="{15E9D7A3-DE4E-2D4E-8201-96D32F96DC9D}"/>
              </a:ext>
            </a:extLst>
          </p:cNvPr>
          <p:cNvSpPr/>
          <p:nvPr/>
        </p:nvSpPr>
        <p:spPr>
          <a:xfrm>
            <a:off x="4087399" y="5838138"/>
            <a:ext cx="370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BNCT </a:t>
            </a:r>
            <a:r>
              <a:rPr lang="it-IT" dirty="0" err="1">
                <a:solidFill>
                  <a:srgbClr val="C00000"/>
                </a:solidFill>
              </a:rPr>
              <a:t>facility</a:t>
            </a:r>
            <a:r>
              <a:rPr lang="it-IT" dirty="0">
                <a:solidFill>
                  <a:srgbClr val="C00000"/>
                </a:solidFill>
              </a:rPr>
              <a:t>  for In vitro/in vivo </a:t>
            </a:r>
            <a:r>
              <a:rPr lang="it-IT" dirty="0" err="1">
                <a:solidFill>
                  <a:srgbClr val="C00000"/>
                </a:solidFill>
              </a:rPr>
              <a:t>tests</a:t>
            </a:r>
            <a:r>
              <a:rPr lang="it-IT" dirty="0">
                <a:solidFill>
                  <a:srgbClr val="C00000"/>
                </a:solidFill>
              </a:rPr>
              <a:t> </a:t>
            </a:r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50E59B50-366B-D848-9C79-2E523E6D7510}"/>
              </a:ext>
            </a:extLst>
          </p:cNvPr>
          <p:cNvSpPr txBox="1"/>
          <p:nvPr/>
        </p:nvSpPr>
        <p:spPr>
          <a:xfrm>
            <a:off x="8311666" y="2235771"/>
            <a:ext cx="31335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collimted</a:t>
            </a:r>
            <a:r>
              <a:rPr lang="it-IT" dirty="0"/>
              <a:t> </a:t>
            </a:r>
            <a:r>
              <a:rPr lang="it-IT" dirty="0" err="1"/>
              <a:t>thermal</a:t>
            </a:r>
            <a:r>
              <a:rPr lang="it-IT" dirty="0"/>
              <a:t> </a:t>
            </a:r>
            <a:r>
              <a:rPr lang="it-IT" dirty="0" err="1"/>
              <a:t>neutron</a:t>
            </a:r>
            <a:r>
              <a:rPr lang="it-IT" dirty="0"/>
              <a:t> </a:t>
            </a:r>
            <a:r>
              <a:rPr lang="it-IT" dirty="0" err="1"/>
              <a:t>bem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Detectors </a:t>
            </a:r>
            <a:r>
              <a:rPr lang="it-IT" dirty="0" err="1"/>
              <a:t>testing</a:t>
            </a:r>
            <a:r>
              <a:rPr lang="it-IT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neutron</a:t>
            </a:r>
            <a:r>
              <a:rPr lang="it-IT" dirty="0"/>
              <a:t> </a:t>
            </a:r>
            <a:r>
              <a:rPr lang="it-IT" dirty="0" err="1"/>
              <a:t>tomography</a:t>
            </a:r>
            <a:endParaRPr lang="it-IT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F492E8BF-38B6-4C48-AAE1-74F874A98684}"/>
              </a:ext>
            </a:extLst>
          </p:cNvPr>
          <p:cNvSpPr/>
          <p:nvPr/>
        </p:nvSpPr>
        <p:spPr>
          <a:xfrm>
            <a:off x="3146979" y="108030"/>
            <a:ext cx="66399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kern="0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Triga </a:t>
            </a:r>
            <a:r>
              <a:rPr lang="it-IT" sz="3600" b="1" kern="0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Mrk</a:t>
            </a:r>
            <a:r>
              <a:rPr lang="it-IT" sz="3600" b="1" kern="0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II </a:t>
            </a:r>
            <a:r>
              <a:rPr lang="it-IT" sz="3600" b="1" kern="0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reactor</a:t>
            </a:r>
            <a:r>
              <a:rPr lang="it-IT" sz="3600" b="1" kern="0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3600" b="1" kern="0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at</a:t>
            </a:r>
            <a:r>
              <a:rPr lang="it-IT" sz="3600" b="1" kern="0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LENA UNIPV </a:t>
            </a: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xmlns="" id="{2D978CCA-3730-3D44-8248-8918057B1E0F}"/>
              </a:ext>
            </a:extLst>
          </p:cNvPr>
          <p:cNvCxnSpPr>
            <a:cxnSpLocks/>
          </p:cNvCxnSpPr>
          <p:nvPr/>
        </p:nvCxnSpPr>
        <p:spPr>
          <a:xfrm flipH="1" flipV="1">
            <a:off x="5786112" y="5456871"/>
            <a:ext cx="352999" cy="4668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xmlns="" id="{182F762D-D420-0C4A-BE3E-DEEB71F32FED}"/>
              </a:ext>
            </a:extLst>
          </p:cNvPr>
          <p:cNvSpPr txBox="1"/>
          <p:nvPr/>
        </p:nvSpPr>
        <p:spPr>
          <a:xfrm>
            <a:off x="8037774" y="6127274"/>
            <a:ext cx="1596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40-20-100 cm</a:t>
            </a:r>
            <a:r>
              <a:rPr lang="it-IT" baseline="30000" dirty="0"/>
              <a:t>3</a:t>
            </a:r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xmlns="" id="{E034A6D1-4E1D-BB4B-AB6E-F36F59B983E8}"/>
              </a:ext>
            </a:extLst>
          </p:cNvPr>
          <p:cNvCxnSpPr>
            <a:cxnSpLocks/>
          </p:cNvCxnSpPr>
          <p:nvPr/>
        </p:nvCxnSpPr>
        <p:spPr>
          <a:xfrm flipV="1">
            <a:off x="7667558" y="5619725"/>
            <a:ext cx="644108" cy="3542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xmlns="" id="{54251AAF-B4C0-9147-9A2B-B5E1BB67C173}"/>
              </a:ext>
            </a:extLst>
          </p:cNvPr>
          <p:cNvCxnSpPr>
            <a:cxnSpLocks/>
          </p:cNvCxnSpPr>
          <p:nvPr/>
        </p:nvCxnSpPr>
        <p:spPr>
          <a:xfrm flipH="1">
            <a:off x="6737627" y="2978512"/>
            <a:ext cx="1602972" cy="4529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ettangolo 33">
            <a:extLst>
              <a:ext uri="{FF2B5EF4-FFF2-40B4-BE49-F238E27FC236}">
                <a16:creationId xmlns:a16="http://schemas.microsoft.com/office/drawing/2014/main" xmlns="" id="{76A3A745-9A59-344F-958A-053D1137EC6B}"/>
              </a:ext>
            </a:extLst>
          </p:cNvPr>
          <p:cNvSpPr/>
          <p:nvPr/>
        </p:nvSpPr>
        <p:spPr>
          <a:xfrm>
            <a:off x="638694" y="1682991"/>
            <a:ext cx="396134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Radiobiology</a:t>
            </a:r>
            <a:r>
              <a:rPr lang="it-IT" dirty="0"/>
              <a:t> </a:t>
            </a:r>
            <a:endParaRPr lang="en-US" kern="0" dirty="0">
              <a:latin typeface="Calibri" panose="020F0502020204030204" pitchFamily="34" charset="0"/>
              <a:cs typeface="Calibri" panose="020F0502020204030204" pitchFamily="34" charset="0"/>
              <a:sym typeface="Times" pitchFamily="18" charset="0"/>
            </a:endParaRPr>
          </a:p>
          <a:p>
            <a:r>
              <a:rPr lang="en-US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Times" pitchFamily="18" charset="0"/>
              </a:rPr>
              <a:t>Research on new boron carriers</a:t>
            </a:r>
          </a:p>
          <a:p>
            <a:r>
              <a:rPr lang="en-US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Times" pitchFamily="18" charset="0"/>
              </a:rPr>
              <a:t>Tests of BNCT toxicity and effectiveness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3849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26/11/21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Saverio Altieri Physics Department UNIPV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1252-54D1-FE45-A607-C2B73D764620}" type="slidenum">
              <a:rPr lang="it-IT" smtClean="0"/>
              <a:t>15</a:t>
            </a:fld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1E90CBF4-03C3-5D41-B130-5B3044EDDB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72"/>
          <a:stretch/>
        </p:blipFill>
        <p:spPr>
          <a:xfrm>
            <a:off x="838200" y="1026748"/>
            <a:ext cx="11136561" cy="2863609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3DFEF97B-E153-1245-B1A9-52004F307418}"/>
              </a:ext>
            </a:extLst>
          </p:cNvPr>
          <p:cNvSpPr/>
          <p:nvPr/>
        </p:nvSpPr>
        <p:spPr>
          <a:xfrm>
            <a:off x="3394776" y="215836"/>
            <a:ext cx="5402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kern="0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Treatment Planning System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D82283C2-A2AB-FB46-B5D4-8AAC9E1B6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416" y="4155837"/>
            <a:ext cx="4628942" cy="2069182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xmlns="" id="{128D97BA-62E9-5243-93FA-A3721254852E}"/>
              </a:ext>
            </a:extLst>
          </p:cNvPr>
          <p:cNvSpPr/>
          <p:nvPr/>
        </p:nvSpPr>
        <p:spPr>
          <a:xfrm>
            <a:off x="9398801" y="6140905"/>
            <a:ext cx="249711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800" b="1" dirty="0" err="1">
                <a:latin typeface="Times" pitchFamily="2" charset="0"/>
              </a:rPr>
              <a:t>H.Kumada</a:t>
            </a:r>
            <a:r>
              <a:rPr lang="it-IT" sz="800" b="1" dirty="0">
                <a:latin typeface="Times" pitchFamily="2" charset="0"/>
              </a:rPr>
              <a:t>, K. </a:t>
            </a:r>
            <a:r>
              <a:rPr lang="it-IT" sz="800" b="1" dirty="0" err="1">
                <a:latin typeface="Times" pitchFamily="2" charset="0"/>
              </a:rPr>
              <a:t>Takada</a:t>
            </a:r>
            <a:r>
              <a:rPr lang="it-IT" sz="800" b="1" dirty="0">
                <a:latin typeface="Times" pitchFamily="2" charset="0"/>
              </a:rPr>
              <a:t> </a:t>
            </a:r>
            <a:r>
              <a:rPr lang="it-IT" sz="800" b="1" i="1" dirty="0" err="1">
                <a:latin typeface="Times" pitchFamily="2" charset="0"/>
              </a:rPr>
              <a:t>Ther</a:t>
            </a:r>
            <a:r>
              <a:rPr lang="it-IT" sz="800" b="1" i="1" dirty="0">
                <a:latin typeface="Times" pitchFamily="2" charset="0"/>
              </a:rPr>
              <a:t> </a:t>
            </a:r>
            <a:r>
              <a:rPr lang="it-IT" sz="800" b="1" i="1" dirty="0" err="1">
                <a:latin typeface="Times" pitchFamily="2" charset="0"/>
              </a:rPr>
              <a:t>Radiol</a:t>
            </a:r>
            <a:r>
              <a:rPr lang="it-IT" sz="800" b="1" i="1" dirty="0">
                <a:latin typeface="Times" pitchFamily="2" charset="0"/>
              </a:rPr>
              <a:t> </a:t>
            </a:r>
            <a:r>
              <a:rPr lang="it-IT" sz="800" b="1" i="1" dirty="0" err="1">
                <a:latin typeface="Times" pitchFamily="2" charset="0"/>
              </a:rPr>
              <a:t>Oncol</a:t>
            </a:r>
            <a:r>
              <a:rPr lang="it-IT" sz="800" b="1" i="1" dirty="0">
                <a:latin typeface="Times" pitchFamily="2" charset="0"/>
              </a:rPr>
              <a:t> </a:t>
            </a:r>
            <a:r>
              <a:rPr lang="it-IT" sz="800" b="1" dirty="0">
                <a:latin typeface="Times" pitchFamily="2" charset="0"/>
              </a:rPr>
              <a:t>2018;2:50  </a:t>
            </a:r>
            <a:endParaRPr lang="it-IT" sz="800" b="1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9F6D2F18-3C27-014D-9D5E-A79A84479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0007" y="4054938"/>
            <a:ext cx="2688646" cy="217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94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26/11/21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Saverio Altieri Physics Department UNIPV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1252-54D1-FE45-A607-C2B73D764620}" type="slidenum">
              <a:rPr lang="it-IT" smtClean="0"/>
              <a:t>16</a:t>
            </a:fld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54DC4058-83F7-7246-8C06-C0DA253E7E78}"/>
              </a:ext>
            </a:extLst>
          </p:cNvPr>
          <p:cNvSpPr/>
          <p:nvPr/>
        </p:nvSpPr>
        <p:spPr>
          <a:xfrm>
            <a:off x="3394775" y="322553"/>
            <a:ext cx="5402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kern="0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Treatment Planning System 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63A047D1-F427-1540-876A-E42772A15D8D}"/>
              </a:ext>
            </a:extLst>
          </p:cNvPr>
          <p:cNvSpPr/>
          <p:nvPr/>
        </p:nvSpPr>
        <p:spPr>
          <a:xfrm>
            <a:off x="1050154" y="1744801"/>
            <a:ext cx="597689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SACRA</a:t>
            </a:r>
            <a:r>
              <a:rPr lang="en-US" sz="2400" dirty="0"/>
              <a:t> Planning developed by Sumitomo Heavy Industry Co</a:t>
            </a:r>
          </a:p>
          <a:p>
            <a:pPr marL="914389" lvl="1" indent="-457200">
              <a:buFont typeface="Arial" charset="0"/>
              <a:buChar char="•"/>
            </a:pPr>
            <a:r>
              <a:rPr lang="en-US" sz="2000" dirty="0"/>
              <a:t>Combined with </a:t>
            </a:r>
            <a:r>
              <a:rPr lang="en-US" sz="2000" dirty="0" err="1">
                <a:solidFill>
                  <a:srgbClr val="C00000"/>
                </a:solidFill>
              </a:rPr>
              <a:t>RayStation</a:t>
            </a:r>
            <a:r>
              <a:rPr lang="en-US" sz="2000" dirty="0"/>
              <a:t> </a:t>
            </a:r>
            <a:endParaRPr lang="en-US" sz="2000" dirty="0">
              <a:solidFill>
                <a:schemeClr val="accent1"/>
              </a:solidFill>
            </a:endParaRPr>
          </a:p>
          <a:p>
            <a:pPr marL="914389" lvl="1" indent="-457200">
              <a:buFont typeface="Arial" charset="0"/>
              <a:buChar char="•"/>
            </a:pPr>
            <a:r>
              <a:rPr lang="en-US" sz="2000" dirty="0"/>
              <a:t>PHITS as Monte Carlo engine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Tsukuba Plan </a:t>
            </a:r>
            <a:r>
              <a:rPr lang="en-US" sz="2400" dirty="0"/>
              <a:t>by Tsukuba University </a:t>
            </a:r>
          </a:p>
          <a:p>
            <a:pPr marL="914389" lvl="1" indent="-457200">
              <a:buFont typeface="Arial" charset="0"/>
              <a:buChar char="•"/>
            </a:pPr>
            <a:r>
              <a:rPr lang="en-US" sz="2000" dirty="0"/>
              <a:t>PHITS as Monte Carlo engine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400" dirty="0" err="1">
                <a:solidFill>
                  <a:srgbClr val="C00000"/>
                </a:solidFill>
              </a:rPr>
              <a:t>RayStation</a:t>
            </a:r>
            <a:r>
              <a:rPr lang="en-US" sz="2400" dirty="0"/>
              <a:t> by </a:t>
            </a:r>
            <a:r>
              <a:rPr lang="en-US" sz="2400" dirty="0" err="1"/>
              <a:t>RaySearch</a:t>
            </a:r>
            <a:r>
              <a:rPr lang="en-US" sz="2400" dirty="0"/>
              <a:t> with </a:t>
            </a:r>
            <a:r>
              <a:rPr lang="en-US" sz="2400" dirty="0">
                <a:solidFill>
                  <a:srgbClr val="C00000"/>
                </a:solidFill>
              </a:rPr>
              <a:t>Aurora</a:t>
            </a:r>
            <a:r>
              <a:rPr lang="en-US" sz="2400" dirty="0"/>
              <a:t> dose calculation engine developed by Neutron Therapeutics Inc</a:t>
            </a:r>
          </a:p>
          <a:p>
            <a:pPr marL="914389" lvl="1" indent="-457200">
              <a:buFont typeface="Arial" charset="0"/>
              <a:buChar char="•"/>
            </a:pPr>
            <a:r>
              <a:rPr lang="en-US" sz="2000" dirty="0"/>
              <a:t>GEANT4 as Monte Carlo engine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xmlns="" id="{C6272F67-6876-E541-832B-F069ED34F2DF}"/>
              </a:ext>
            </a:extLst>
          </p:cNvPr>
          <p:cNvSpPr/>
          <p:nvPr/>
        </p:nvSpPr>
        <p:spPr>
          <a:xfrm>
            <a:off x="7054659" y="2183383"/>
            <a:ext cx="471629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71"/>
            <a:r>
              <a:rPr lang="it-IT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RaySearch</a:t>
            </a:r>
            <a:r>
              <a:rPr lang="it-IT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offers</a:t>
            </a:r>
            <a:r>
              <a:rPr lang="it-IT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support</a:t>
            </a:r>
            <a:r>
              <a:rPr lang="it-IT" sz="2000" dirty="0">
                <a:solidFill>
                  <a:prstClr val="black"/>
                </a:solidFill>
                <a:latin typeface="Arial" panose="020B0604020202020204" pitchFamily="34" charset="0"/>
              </a:rPr>
              <a:t> to </a:t>
            </a:r>
            <a:r>
              <a:rPr lang="it-IT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plan</a:t>
            </a:r>
            <a:r>
              <a:rPr lang="it-IT" sz="2000" dirty="0">
                <a:solidFill>
                  <a:prstClr val="black"/>
                </a:solidFill>
                <a:latin typeface="Arial" panose="020B0604020202020204" pitchFamily="34" charset="0"/>
              </a:rPr>
              <a:t> for BNCT</a:t>
            </a:r>
          </a:p>
          <a:p>
            <a:pPr algn="ctr" defTabSz="914071"/>
            <a:endParaRPr lang="it-IT" sz="20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algn="ctr" defTabSz="914071"/>
            <a:r>
              <a:rPr lang="it-IT" sz="2000" dirty="0">
                <a:solidFill>
                  <a:prstClr val="black"/>
                </a:solidFill>
                <a:latin typeface="Arial" panose="020B0604020202020204" pitchFamily="34" charset="0"/>
              </a:rPr>
              <a:t>BNCT planning in </a:t>
            </a:r>
            <a:r>
              <a:rPr lang="it-IT" sz="2000" dirty="0" err="1">
                <a:solidFill>
                  <a:srgbClr val="C00000"/>
                </a:solidFill>
                <a:latin typeface="Arial" panose="020B0604020202020204" pitchFamily="34" charset="0"/>
              </a:rPr>
              <a:t>RayStation</a:t>
            </a:r>
            <a:r>
              <a:rPr lang="it-IT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is</a:t>
            </a:r>
            <a:r>
              <a:rPr lang="it-IT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developed</a:t>
            </a:r>
            <a:r>
              <a:rPr lang="it-IT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together</a:t>
            </a:r>
            <a:r>
              <a:rPr lang="it-IT" sz="2000" dirty="0">
                <a:solidFill>
                  <a:prstClr val="black"/>
                </a:solidFill>
                <a:latin typeface="Arial" panose="020B0604020202020204" pitchFamily="34" charset="0"/>
              </a:rPr>
              <a:t> with</a:t>
            </a:r>
          </a:p>
          <a:p>
            <a:pPr algn="ctr" defTabSz="914071"/>
            <a:r>
              <a:rPr lang="it-IT" sz="2000" dirty="0">
                <a:solidFill>
                  <a:prstClr val="black"/>
                </a:solidFill>
                <a:latin typeface="Arial" panose="020B0604020202020204" pitchFamily="34" charset="0"/>
              </a:rPr>
              <a:t>Sumitomo, </a:t>
            </a:r>
            <a:r>
              <a:rPr lang="it-IT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Neutron</a:t>
            </a:r>
            <a:r>
              <a:rPr lang="it-IT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Therapeutics</a:t>
            </a:r>
            <a:r>
              <a:rPr lang="it-IT" sz="2000" dirty="0">
                <a:solidFill>
                  <a:prstClr val="black"/>
                </a:solidFill>
                <a:latin typeface="Arial" panose="020B0604020202020204" pitchFamily="34" charset="0"/>
              </a:rPr>
              <a:t> and </a:t>
            </a:r>
            <a:r>
              <a:rPr lang="it-IT" sz="2000" dirty="0">
                <a:solidFill>
                  <a:srgbClr val="C00000"/>
                </a:solidFill>
                <a:latin typeface="Arial" panose="020B0604020202020204" pitchFamily="34" charset="0"/>
              </a:rPr>
              <a:t>TAE Life </a:t>
            </a:r>
            <a:r>
              <a:rPr lang="it-IT" sz="2000" dirty="0" err="1">
                <a:solidFill>
                  <a:srgbClr val="C00000"/>
                </a:solidFill>
                <a:latin typeface="Arial" panose="020B0604020202020204" pitchFamily="34" charset="0"/>
              </a:rPr>
              <a:t>Sciences</a:t>
            </a:r>
            <a:endParaRPr lang="it-IT" sz="20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xmlns="" id="{C13E2473-2E68-E647-9120-E37DDD2C1D41}"/>
              </a:ext>
            </a:extLst>
          </p:cNvPr>
          <p:cNvSpPr/>
          <p:nvPr/>
        </p:nvSpPr>
        <p:spPr>
          <a:xfrm>
            <a:off x="7152053" y="5510445"/>
            <a:ext cx="49663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err="1"/>
              <a:t>https</a:t>
            </a:r>
            <a:r>
              <a:rPr lang="it-IT" sz="1400" dirty="0"/>
              <a:t>://</a:t>
            </a:r>
            <a:r>
              <a:rPr lang="it-IT" sz="1400" dirty="0" err="1"/>
              <a:t>www.raysearchlabs.com</a:t>
            </a:r>
            <a:r>
              <a:rPr lang="it-IT" sz="1400" dirty="0"/>
              <a:t>/</a:t>
            </a:r>
            <a:r>
              <a:rPr lang="it-IT" sz="1400" dirty="0" err="1"/>
              <a:t>boron-neutron-capture-therapy</a:t>
            </a:r>
            <a:r>
              <a:rPr lang="it-IT" sz="1400" dirty="0"/>
              <a:t>/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20AF8D57-E872-CC45-8EB5-09F620E6ADB2}"/>
              </a:ext>
            </a:extLst>
          </p:cNvPr>
          <p:cNvSpPr/>
          <p:nvPr/>
        </p:nvSpPr>
        <p:spPr>
          <a:xfrm>
            <a:off x="3770074" y="1047204"/>
            <a:ext cx="46518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189" lvl="1"/>
            <a:r>
              <a:rPr lang="en-US" sz="2000" dirty="0">
                <a:solidFill>
                  <a:srgbClr val="C00000"/>
                </a:solidFill>
              </a:rPr>
              <a:t>Developed for accelerator based BNCT</a:t>
            </a:r>
          </a:p>
        </p:txBody>
      </p:sp>
    </p:spTree>
    <p:extLst>
      <p:ext uri="{BB962C8B-B14F-4D97-AF65-F5344CB8AC3E}">
        <p14:creationId xmlns:p14="http://schemas.microsoft.com/office/powerpoint/2010/main" val="730048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26/11/21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Saverio Altieri Physics Department UNIPV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1252-54D1-FE45-A607-C2B73D764620}" type="slidenum">
              <a:rPr lang="it-IT" smtClean="0"/>
              <a:t>17</a:t>
            </a:fld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6177B63B-F135-E147-80D0-D6D6A71210D6}"/>
              </a:ext>
            </a:extLst>
          </p:cNvPr>
          <p:cNvSpPr/>
          <p:nvPr/>
        </p:nvSpPr>
        <p:spPr>
          <a:xfrm>
            <a:off x="5393809" y="247201"/>
            <a:ext cx="20954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kern="0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Dosimetry</a:t>
            </a:r>
            <a:endParaRPr lang="it-IT" sz="3600" b="1" kern="0" dirty="0">
              <a:solidFill>
                <a:srgbClr val="2E74B5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15F6D108-508D-124F-83DB-EF620F62157E}"/>
              </a:ext>
            </a:extLst>
          </p:cNvPr>
          <p:cNvSpPr txBox="1"/>
          <p:nvPr/>
        </p:nvSpPr>
        <p:spPr>
          <a:xfrm>
            <a:off x="3616318" y="2670473"/>
            <a:ext cx="592957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Proton </a:t>
            </a:r>
            <a:r>
              <a:rPr lang="it-IT" sz="2400" dirty="0" err="1"/>
              <a:t>beam</a:t>
            </a:r>
            <a:r>
              <a:rPr lang="it-IT" sz="2400" dirty="0"/>
              <a:t> monitor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Free air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dirty="0" err="1"/>
              <a:t>Neutron</a:t>
            </a:r>
            <a:r>
              <a:rPr lang="it-IT" sz="2400" dirty="0"/>
              <a:t> </a:t>
            </a:r>
            <a:r>
              <a:rPr lang="it-IT" sz="2400" dirty="0" err="1"/>
              <a:t>spectrum</a:t>
            </a:r>
            <a:r>
              <a:rPr lang="it-IT" sz="2400" dirty="0"/>
              <a:t> </a:t>
            </a:r>
            <a:r>
              <a:rPr lang="it-IT" sz="2400" dirty="0" err="1"/>
              <a:t>at</a:t>
            </a:r>
            <a:r>
              <a:rPr lang="it-IT" sz="2400" dirty="0"/>
              <a:t> target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dirty="0" err="1"/>
              <a:t>Neutron</a:t>
            </a:r>
            <a:r>
              <a:rPr lang="it-IT" sz="2400" dirty="0"/>
              <a:t> </a:t>
            </a:r>
            <a:r>
              <a:rPr lang="it-IT" sz="2400" dirty="0" err="1"/>
              <a:t>spectrum</a:t>
            </a:r>
            <a:r>
              <a:rPr lang="it-IT" sz="2400" dirty="0"/>
              <a:t> </a:t>
            </a:r>
            <a:r>
              <a:rPr lang="it-IT" sz="2400" dirty="0" err="1"/>
              <a:t>at</a:t>
            </a:r>
            <a:r>
              <a:rPr lang="it-IT" sz="2400" dirty="0"/>
              <a:t> </a:t>
            </a:r>
            <a:r>
              <a:rPr lang="it-IT" sz="2400" dirty="0" err="1"/>
              <a:t>beam</a:t>
            </a:r>
            <a:r>
              <a:rPr lang="it-IT" sz="2400" dirty="0"/>
              <a:t> </a:t>
            </a:r>
            <a:r>
              <a:rPr lang="it-IT" sz="2400" dirty="0" err="1"/>
              <a:t>port</a:t>
            </a:r>
            <a:endParaRPr lang="it-IT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dirty="0" err="1"/>
              <a:t>Neutron</a:t>
            </a:r>
            <a:r>
              <a:rPr lang="it-IT" sz="2400" dirty="0"/>
              <a:t> – gamma dose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/>
              <a:t>Patient</a:t>
            </a:r>
            <a:r>
              <a:rPr lang="it-IT" sz="2400" dirty="0"/>
              <a:t> </a:t>
            </a:r>
            <a:r>
              <a:rPr lang="it-IT" sz="2400" dirty="0" err="1"/>
              <a:t>n,gamma</a:t>
            </a:r>
            <a:r>
              <a:rPr lang="it-IT" sz="2400" dirty="0"/>
              <a:t> dose out of </a:t>
            </a:r>
            <a:r>
              <a:rPr lang="it-IT" sz="2400" dirty="0" err="1"/>
              <a:t>beam</a:t>
            </a: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Water </a:t>
            </a:r>
            <a:r>
              <a:rPr lang="it-IT" sz="2400" dirty="0" err="1"/>
              <a:t>phantom</a:t>
            </a:r>
            <a:endParaRPr lang="it-IT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dirty="0" err="1"/>
              <a:t>Neutron</a:t>
            </a:r>
            <a:r>
              <a:rPr lang="it-IT" sz="2400" dirty="0"/>
              <a:t> </a:t>
            </a:r>
            <a:r>
              <a:rPr lang="it-IT" sz="2400" dirty="0" err="1"/>
              <a:t>flux</a:t>
            </a:r>
            <a:r>
              <a:rPr lang="it-IT" sz="2400" dirty="0"/>
              <a:t> (</a:t>
            </a:r>
            <a:r>
              <a:rPr lang="it-IT" sz="2400" dirty="0" err="1"/>
              <a:t>thermal</a:t>
            </a:r>
            <a:r>
              <a:rPr lang="it-IT" sz="2400" dirty="0"/>
              <a:t>, fast) </a:t>
            </a:r>
            <a:r>
              <a:rPr lang="it-IT" sz="2400" dirty="0" err="1"/>
              <a:t>distribution</a:t>
            </a:r>
            <a:endParaRPr lang="it-IT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dirty="0"/>
              <a:t>Gamma dose </a:t>
            </a:r>
            <a:r>
              <a:rPr lang="it-IT" sz="2400" dirty="0" err="1"/>
              <a:t>distribution</a:t>
            </a:r>
            <a:endParaRPr lang="it-IT" sz="28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DC9952FD-F4FB-E44B-8AD9-2FE523E83F3E}"/>
              </a:ext>
            </a:extLst>
          </p:cNvPr>
          <p:cNvSpPr txBox="1"/>
          <p:nvPr/>
        </p:nvSpPr>
        <p:spPr>
          <a:xfrm>
            <a:off x="1769627" y="1200589"/>
            <a:ext cx="96229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err="1"/>
              <a:t>Very</a:t>
            </a:r>
            <a:r>
              <a:rPr lang="it-IT" sz="2400" dirty="0"/>
              <a:t> </a:t>
            </a:r>
            <a:r>
              <a:rPr lang="it-IT" sz="2400" dirty="0" err="1"/>
              <a:t>challenging</a:t>
            </a:r>
            <a:r>
              <a:rPr lang="it-IT" sz="2400" dirty="0"/>
              <a:t> task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 err="1"/>
              <a:t>complex</a:t>
            </a:r>
            <a:r>
              <a:rPr lang="it-IT" sz="2400" dirty="0"/>
              <a:t> </a:t>
            </a:r>
            <a:r>
              <a:rPr lang="it-IT" sz="2400" dirty="0" err="1"/>
              <a:t>radiation</a:t>
            </a:r>
            <a:r>
              <a:rPr lang="it-IT" sz="2400" dirty="0"/>
              <a:t> </a:t>
            </a:r>
            <a:r>
              <a:rPr lang="it-IT" sz="2400" dirty="0" err="1"/>
              <a:t>field</a:t>
            </a:r>
            <a:r>
              <a:rPr lang="it-IT" sz="2400" dirty="0"/>
              <a:t>: </a:t>
            </a:r>
            <a:r>
              <a:rPr lang="it-IT" sz="2400" dirty="0" err="1"/>
              <a:t>neutrons</a:t>
            </a:r>
            <a:r>
              <a:rPr lang="it-IT" sz="2400" dirty="0"/>
              <a:t>, gamma </a:t>
            </a:r>
            <a:r>
              <a:rPr lang="it-IT" sz="2400" dirty="0" err="1"/>
              <a:t>rays</a:t>
            </a:r>
            <a:r>
              <a:rPr lang="it-IT" sz="2400" dirty="0"/>
              <a:t>, </a:t>
            </a:r>
            <a:r>
              <a:rPr lang="it-IT" sz="2400" dirty="0" err="1"/>
              <a:t>protons</a:t>
            </a:r>
            <a:r>
              <a:rPr lang="it-IT" sz="2400" dirty="0"/>
              <a:t> and 𝛂 and Li </a:t>
            </a:r>
            <a:r>
              <a:rPr lang="it-IT" sz="2400" dirty="0" err="1"/>
              <a:t>ions</a:t>
            </a:r>
            <a:endParaRPr lang="it-IT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 err="1"/>
              <a:t>different</a:t>
            </a:r>
            <a:r>
              <a:rPr lang="it-IT" sz="2400" dirty="0"/>
              <a:t> </a:t>
            </a:r>
            <a:r>
              <a:rPr lang="it-IT" sz="2400" dirty="0" err="1"/>
              <a:t>weighting</a:t>
            </a:r>
            <a:r>
              <a:rPr lang="it-IT" sz="2400" dirty="0"/>
              <a:t> </a:t>
            </a:r>
            <a:r>
              <a:rPr lang="it-IT" sz="2400" dirty="0" err="1"/>
              <a:t>factors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also</a:t>
            </a:r>
            <a:r>
              <a:rPr lang="it-IT" sz="2400" dirty="0"/>
              <a:t> </a:t>
            </a:r>
            <a:r>
              <a:rPr lang="it-IT" sz="2400" dirty="0" err="1"/>
              <a:t>depend</a:t>
            </a:r>
            <a:r>
              <a:rPr lang="it-IT" sz="2400" dirty="0"/>
              <a:t> on the </a:t>
            </a:r>
            <a:r>
              <a:rPr lang="it-IT" sz="2400" dirty="0" err="1"/>
              <a:t>boron</a:t>
            </a:r>
            <a:r>
              <a:rPr lang="it-IT" sz="2400" dirty="0"/>
              <a:t> </a:t>
            </a:r>
            <a:r>
              <a:rPr lang="it-IT" sz="2400" dirty="0" err="1"/>
              <a:t>carrier</a:t>
            </a:r>
            <a:r>
              <a:rPr lang="it-IT" sz="2400" dirty="0"/>
              <a:t> </a:t>
            </a:r>
            <a:r>
              <a:rPr lang="it-IT" sz="2400" dirty="0" err="1"/>
              <a:t>used</a:t>
            </a:r>
            <a:endParaRPr lang="it-IT" sz="24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96C06E22-46B8-3B45-9133-A992B44B1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676" y="3427058"/>
            <a:ext cx="2470383" cy="176008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9631AA57-21D7-004C-A6DC-D24FC0D4A674}"/>
              </a:ext>
            </a:extLst>
          </p:cNvPr>
          <p:cNvSpPr txBox="1"/>
          <p:nvPr/>
        </p:nvSpPr>
        <p:spPr>
          <a:xfrm>
            <a:off x="8553998" y="356056"/>
            <a:ext cx="1648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prof. S. </a:t>
            </a:r>
            <a:r>
              <a:rPr lang="it-IT" dirty="0" err="1"/>
              <a:t>Agosteo</a:t>
            </a:r>
            <a:endParaRPr lang="it-IT" dirty="0"/>
          </a:p>
          <a:p>
            <a:pPr algn="ctr"/>
            <a:r>
              <a:rPr lang="it-IT" dirty="0"/>
              <a:t>talk</a:t>
            </a:r>
          </a:p>
        </p:txBody>
      </p:sp>
    </p:spTree>
    <p:extLst>
      <p:ext uri="{BB962C8B-B14F-4D97-AF65-F5344CB8AC3E}">
        <p14:creationId xmlns:p14="http://schemas.microsoft.com/office/powerpoint/2010/main" val="852452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26/11/21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Saverio Altieri Physics Department UNIPV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1252-54D1-FE45-A607-C2B73D764620}" type="slidenum">
              <a:rPr lang="it-IT" smtClean="0"/>
              <a:t>18</a:t>
            </a:fld>
            <a:endParaRPr lang="it-IT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xmlns="" id="{E197129B-55F6-C94F-BAAB-250D3B0BCA7B}"/>
              </a:ext>
            </a:extLst>
          </p:cNvPr>
          <p:cNvSpPr/>
          <p:nvPr/>
        </p:nvSpPr>
        <p:spPr>
          <a:xfrm>
            <a:off x="4221131" y="1676526"/>
            <a:ext cx="374974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it-IT" sz="3600" b="1" kern="0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Thank</a:t>
            </a:r>
            <a:r>
              <a:rPr lang="it-IT" sz="3600" b="1" kern="0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3600" b="1" kern="0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you</a:t>
            </a:r>
            <a:r>
              <a:rPr lang="it-IT" sz="3600" b="1" kern="0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it-IT" sz="3600" b="1" kern="0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for </a:t>
            </a:r>
          </a:p>
          <a:p>
            <a:pPr lvl="0" algn="ctr"/>
            <a:r>
              <a:rPr lang="it-IT" sz="3600" b="1" kern="0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your</a:t>
            </a:r>
            <a:r>
              <a:rPr lang="it-IT" sz="3600" b="1" kern="0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3600" b="1" kern="0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kind</a:t>
            </a:r>
            <a:r>
              <a:rPr lang="it-IT" sz="3600" b="1" kern="0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3600" b="1" kern="0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attention</a:t>
            </a:r>
            <a:endParaRPr lang="it-IT" sz="3600" b="1" kern="0" dirty="0">
              <a:solidFill>
                <a:srgbClr val="2E74B5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6CCC74CB-73BF-3444-804B-FE962D227EFD}"/>
              </a:ext>
            </a:extLst>
          </p:cNvPr>
          <p:cNvSpPr txBox="1"/>
          <p:nvPr/>
        </p:nvSpPr>
        <p:spPr>
          <a:xfrm>
            <a:off x="4754881" y="4339603"/>
            <a:ext cx="2349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saverio.altieri@unipv.it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28319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26/11/21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it-IT"/>
              <a:t>Saverio Altieri Physics Department UNIPV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1252-54D1-FE45-A607-C2B73D764620}" type="slidenum">
              <a:rPr lang="it-IT" smtClean="0"/>
              <a:t>2</a:t>
            </a:fld>
            <a:endParaRPr lang="it-IT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88719368-851E-B44D-B744-4E7E5681E22C}"/>
              </a:ext>
            </a:extLst>
          </p:cNvPr>
          <p:cNvSpPr txBox="1">
            <a:spLocks/>
          </p:cNvSpPr>
          <p:nvPr/>
        </p:nvSpPr>
        <p:spPr>
          <a:xfrm>
            <a:off x="1835696" y="1066034"/>
            <a:ext cx="5832648" cy="3162419"/>
          </a:xfrm>
          <a:prstGeom prst="rect">
            <a:avLst/>
          </a:prstGeom>
        </p:spPr>
        <p:txBody>
          <a:bodyPr lIns="91407" tIns="45704" rIns="91407" bIns="45704">
            <a:normAutofit/>
          </a:bodyPr>
          <a:lstStyle/>
          <a:p>
            <a:pPr marL="342778" indent="-342778" algn="r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it-IT" sz="240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A27DA054-631A-D442-BB10-4064B2C18243}"/>
              </a:ext>
            </a:extLst>
          </p:cNvPr>
          <p:cNvSpPr/>
          <p:nvPr/>
        </p:nvSpPr>
        <p:spPr>
          <a:xfrm>
            <a:off x="1835696" y="5678839"/>
            <a:ext cx="14542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 err="1"/>
              <a:t>reactors</a:t>
            </a:r>
            <a:r>
              <a:rPr lang="it-IT" sz="2800" dirty="0"/>
              <a:t> </a:t>
            </a:r>
          </a:p>
        </p:txBody>
      </p:sp>
      <p:sp>
        <p:nvSpPr>
          <p:cNvPr id="12" name="Freccia a destra 2">
            <a:extLst>
              <a:ext uri="{FF2B5EF4-FFF2-40B4-BE49-F238E27FC236}">
                <a16:creationId xmlns:a16="http://schemas.microsoft.com/office/drawing/2014/main" xmlns="" id="{E7752E69-4BDC-634D-9AEA-EC11AD113283}"/>
              </a:ext>
            </a:extLst>
          </p:cNvPr>
          <p:cNvSpPr/>
          <p:nvPr/>
        </p:nvSpPr>
        <p:spPr>
          <a:xfrm>
            <a:off x="5477577" y="3720811"/>
            <a:ext cx="504056" cy="223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9FA7C988-3CE4-0C48-A166-40188AD5B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322" y="150398"/>
            <a:ext cx="2667262" cy="2278510"/>
          </a:xfrm>
          <a:prstGeom prst="rect">
            <a:avLst/>
          </a:prstGeom>
        </p:spPr>
      </p:pic>
      <p:pic>
        <p:nvPicPr>
          <p:cNvPr id="52" name="Picture 2" descr="mit01">
            <a:extLst>
              <a:ext uri="{FF2B5EF4-FFF2-40B4-BE49-F238E27FC236}">
                <a16:creationId xmlns:a16="http://schemas.microsoft.com/office/drawing/2014/main" xmlns="" id="{26D2B546-F174-7746-BC9E-800A1564A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729398"/>
            <a:ext cx="3893909" cy="2998110"/>
          </a:xfrm>
          <a:prstGeom prst="rect">
            <a:avLst/>
          </a:prstGeom>
          <a:noFill/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xmlns="" id="{629CDA4E-DAFB-FC4B-A8EF-9682712401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4981" y="3570159"/>
            <a:ext cx="3525357" cy="2370291"/>
          </a:xfrm>
          <a:prstGeom prst="rect">
            <a:avLst/>
          </a:prstGeom>
        </p:spPr>
      </p:pic>
      <p:pic>
        <p:nvPicPr>
          <p:cNvPr id="54" name="Picture 2">
            <a:extLst>
              <a:ext uri="{FF2B5EF4-FFF2-40B4-BE49-F238E27FC236}">
                <a16:creationId xmlns:a16="http://schemas.microsoft.com/office/drawing/2014/main" xmlns="" id="{4FF233C5-CEB8-AF40-9AA0-91B074057A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280"/>
          <a:stretch/>
        </p:blipFill>
        <p:spPr bwMode="auto">
          <a:xfrm>
            <a:off x="7641260" y="1344162"/>
            <a:ext cx="4254078" cy="2169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4C18D9E4-649D-2C40-84C2-D16429759155}"/>
              </a:ext>
            </a:extLst>
          </p:cNvPr>
          <p:cNvSpPr/>
          <p:nvPr/>
        </p:nvSpPr>
        <p:spPr>
          <a:xfrm>
            <a:off x="9642383" y="5201786"/>
            <a:ext cx="22529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 err="1"/>
              <a:t>proton</a:t>
            </a:r>
            <a:r>
              <a:rPr lang="it-IT" sz="2800" dirty="0"/>
              <a:t> </a:t>
            </a:r>
          </a:p>
          <a:p>
            <a:pPr algn="ctr"/>
            <a:r>
              <a:rPr lang="it-IT" sz="2800" dirty="0" err="1"/>
              <a:t>accelerators</a:t>
            </a:r>
            <a:endParaRPr lang="it-IT" sz="2800" dirty="0"/>
          </a:p>
        </p:txBody>
      </p:sp>
      <p:pic>
        <p:nvPicPr>
          <p:cNvPr id="56" name="Immagine 55">
            <a:extLst>
              <a:ext uri="{FF2B5EF4-FFF2-40B4-BE49-F238E27FC236}">
                <a16:creationId xmlns:a16="http://schemas.microsoft.com/office/drawing/2014/main" xmlns="" id="{735DC80B-CBF9-D24B-BE65-7691FE6A08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8299" y="4049447"/>
            <a:ext cx="1522753" cy="484512"/>
          </a:xfrm>
          <a:prstGeom prst="rect">
            <a:avLst/>
          </a:prstGeom>
        </p:spPr>
      </p:pic>
      <p:sp>
        <p:nvSpPr>
          <p:cNvPr id="57" name="Rettangolo 56">
            <a:extLst>
              <a:ext uri="{FF2B5EF4-FFF2-40B4-BE49-F238E27FC236}">
                <a16:creationId xmlns:a16="http://schemas.microsoft.com/office/drawing/2014/main" xmlns="" id="{FA1C5AC0-2DEF-5141-B57F-DF22133C00EF}"/>
              </a:ext>
            </a:extLst>
          </p:cNvPr>
          <p:cNvSpPr/>
          <p:nvPr/>
        </p:nvSpPr>
        <p:spPr>
          <a:xfrm>
            <a:off x="4462379" y="268317"/>
            <a:ext cx="32672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kern="0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Neutron</a:t>
            </a:r>
            <a:r>
              <a:rPr lang="it-IT" sz="3600" b="1" kern="0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3600" b="1" kern="0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sources</a:t>
            </a:r>
            <a:endParaRPr lang="it-IT" sz="3600" b="1" kern="0" dirty="0">
              <a:solidFill>
                <a:srgbClr val="2E74B5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590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26/11/21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Saverio Altieri Physics Department UNIPV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1252-54D1-FE45-A607-C2B73D764620}" type="slidenum">
              <a:rPr lang="it-IT" smtClean="0"/>
              <a:t>3</a:t>
            </a:fld>
            <a:endParaRPr lang="it-IT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1D989492-E296-104B-92A2-A4BDA167FD1F}"/>
              </a:ext>
            </a:extLst>
          </p:cNvPr>
          <p:cNvSpPr txBox="1">
            <a:spLocks/>
          </p:cNvSpPr>
          <p:nvPr/>
        </p:nvSpPr>
        <p:spPr>
          <a:xfrm>
            <a:off x="4186470" y="1936268"/>
            <a:ext cx="4299296" cy="2545854"/>
          </a:xfrm>
          <a:prstGeom prst="rect">
            <a:avLst/>
          </a:prstGeom>
        </p:spPr>
        <p:txBody>
          <a:bodyPr lIns="51416" tIns="25709" rIns="51416" bIns="25709">
            <a:normAutofit/>
          </a:bodyPr>
          <a:lstStyle/>
          <a:p>
            <a:pPr marL="192813" indent="-192813" algn="r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it-IT" sz="1350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xmlns="" id="{4FE3DC62-D788-794C-A047-3D4A102BF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0265" y="827651"/>
            <a:ext cx="2724150" cy="86677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C742C370-4930-A745-8E4C-B4F1D534EA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2"/>
          <a:stretch/>
        </p:blipFill>
        <p:spPr>
          <a:xfrm>
            <a:off x="2214156" y="1624318"/>
            <a:ext cx="8707122" cy="4490190"/>
          </a:xfrm>
          <a:prstGeom prst="rect">
            <a:avLst/>
          </a:prstGeom>
        </p:spPr>
      </p:pic>
      <p:sp>
        <p:nvSpPr>
          <p:cNvPr id="12" name="CasellaDiTesto 2">
            <a:extLst>
              <a:ext uri="{FF2B5EF4-FFF2-40B4-BE49-F238E27FC236}">
                <a16:creationId xmlns:a16="http://schemas.microsoft.com/office/drawing/2014/main" xmlns="" id="{B4640EAE-30AB-8F4E-8244-493A32435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266" y="2670600"/>
            <a:ext cx="1882763" cy="107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2" tIns="45706" rIns="91412" bIns="45706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1600" dirty="0">
                <a:latin typeface="+mn-lt"/>
              </a:rPr>
              <a:t>Tandem: </a:t>
            </a:r>
            <a:br>
              <a:rPr lang="it-IT" altLang="it-IT" sz="1600" dirty="0">
                <a:latin typeface="+mn-lt"/>
              </a:rPr>
            </a:br>
            <a:r>
              <a:rPr lang="it-IT" altLang="it-IT" sz="1600" i="1" dirty="0">
                <a:latin typeface="+mn-lt"/>
              </a:rPr>
              <a:t>2,5 </a:t>
            </a:r>
            <a:r>
              <a:rPr lang="it-IT" altLang="it-IT" sz="1600" i="1" dirty="0" err="1">
                <a:latin typeface="+mn-lt"/>
              </a:rPr>
              <a:t>MeV</a:t>
            </a:r>
            <a:r>
              <a:rPr lang="it-IT" altLang="it-IT" sz="1600" i="1" dirty="0">
                <a:latin typeface="+mn-lt"/>
              </a:rPr>
              <a:t> – 10 </a:t>
            </a:r>
            <a:r>
              <a:rPr lang="it-IT" altLang="it-IT" sz="1600" i="1" dirty="0" err="1">
                <a:latin typeface="+mn-lt"/>
              </a:rPr>
              <a:t>mA</a:t>
            </a:r>
            <a:endParaRPr lang="it-IT" altLang="it-IT" sz="1600" i="1" dirty="0">
              <a:latin typeface="+mn-lt"/>
            </a:endParaRPr>
          </a:p>
          <a:p>
            <a:pPr algn="ctr" eaLnBrk="1" hangingPunct="1"/>
            <a:endParaRPr lang="it-IT" altLang="it-IT" sz="1600" dirty="0">
              <a:latin typeface="+mn-lt"/>
            </a:endParaRPr>
          </a:p>
          <a:p>
            <a:pPr algn="ctr" eaLnBrk="1" hangingPunct="1"/>
            <a:r>
              <a:rPr lang="it-IT" altLang="it-IT" sz="1600" dirty="0">
                <a:latin typeface="+mn-lt"/>
              </a:rPr>
              <a:t>Target: </a:t>
            </a:r>
            <a:r>
              <a:rPr lang="it-IT" altLang="it-IT" sz="1600" i="1" dirty="0" err="1">
                <a:latin typeface="+mn-lt"/>
              </a:rPr>
              <a:t>Lithium</a:t>
            </a:r>
            <a:endParaRPr lang="it-IT" altLang="it-IT" sz="1600" i="1" dirty="0">
              <a:latin typeface="+mn-lt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xmlns="" id="{BAD825E8-836B-5547-9BBC-C8D0023E4368}"/>
              </a:ext>
            </a:extLst>
          </p:cNvPr>
          <p:cNvSpPr/>
          <p:nvPr/>
        </p:nvSpPr>
        <p:spPr>
          <a:xfrm>
            <a:off x="6567717" y="5891109"/>
            <a:ext cx="5303985" cy="30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700" b="1" dirty="0">
                <a:latin typeface="Helvetica" pitchFamily="2" charset="0"/>
              </a:rPr>
              <a:t>ISSN 1063-7796, </a:t>
            </a:r>
            <a:r>
              <a:rPr lang="it-IT" sz="700" b="1" dirty="0" err="1">
                <a:latin typeface="Helvetica" pitchFamily="2" charset="0"/>
              </a:rPr>
              <a:t>Physics</a:t>
            </a:r>
            <a:r>
              <a:rPr lang="it-IT" sz="700" b="1" dirty="0">
                <a:latin typeface="Helvetica" pitchFamily="2" charset="0"/>
              </a:rPr>
              <a:t> of </a:t>
            </a:r>
            <a:r>
              <a:rPr lang="it-IT" sz="700" b="1" dirty="0" err="1">
                <a:latin typeface="Helvetica" pitchFamily="2" charset="0"/>
              </a:rPr>
              <a:t>Particles</a:t>
            </a:r>
            <a:r>
              <a:rPr lang="it-IT" sz="700" b="1" dirty="0">
                <a:latin typeface="Helvetica" pitchFamily="2" charset="0"/>
              </a:rPr>
              <a:t> and Nuclei, 2019, Vol. 50, No. 5, pp. 569–575. © </a:t>
            </a:r>
            <a:r>
              <a:rPr lang="it-IT" sz="700" b="1" dirty="0" err="1">
                <a:latin typeface="Helvetica" pitchFamily="2" charset="0"/>
              </a:rPr>
              <a:t>Pleiades</a:t>
            </a:r>
            <a:r>
              <a:rPr lang="it-IT" sz="700" b="1" dirty="0">
                <a:latin typeface="Helvetica" pitchFamily="2" charset="0"/>
              </a:rPr>
              <a:t> Publishing, Ltd., 2019.</a:t>
            </a:r>
          </a:p>
          <a:p>
            <a:r>
              <a:rPr lang="it-IT" sz="700" b="1" dirty="0">
                <a:latin typeface="Helvetica" pitchFamily="2" charset="0"/>
              </a:rPr>
              <a:t>Russian Text © The Author(</a:t>
            </a:r>
            <a:r>
              <a:rPr lang="it-IT" sz="700" b="1" dirty="0" err="1">
                <a:latin typeface="Helvetica" pitchFamily="2" charset="0"/>
              </a:rPr>
              <a:t>s</a:t>
            </a:r>
            <a:r>
              <a:rPr lang="it-IT" sz="700" b="1" dirty="0">
                <a:latin typeface="Helvetica" pitchFamily="2" charset="0"/>
              </a:rPr>
              <a:t>), 2019, </a:t>
            </a:r>
            <a:r>
              <a:rPr lang="it-IT" sz="700" b="1" dirty="0" err="1">
                <a:latin typeface="Helvetica" pitchFamily="2" charset="0"/>
              </a:rPr>
              <a:t>published</a:t>
            </a:r>
            <a:r>
              <a:rPr lang="it-IT" sz="700" b="1" dirty="0">
                <a:latin typeface="Helvetica" pitchFamily="2" charset="0"/>
              </a:rPr>
              <a:t> in </a:t>
            </a:r>
            <a:r>
              <a:rPr lang="it-IT" sz="700" b="1" dirty="0" err="1">
                <a:latin typeface="Helvetica" pitchFamily="2" charset="0"/>
              </a:rPr>
              <a:t>Fizika</a:t>
            </a:r>
            <a:r>
              <a:rPr lang="it-IT" sz="700" b="1" dirty="0">
                <a:latin typeface="Helvetica" pitchFamily="2" charset="0"/>
              </a:rPr>
              <a:t> </a:t>
            </a:r>
            <a:r>
              <a:rPr lang="it-IT" sz="700" b="1" dirty="0" err="1">
                <a:latin typeface="Helvetica" pitchFamily="2" charset="0"/>
              </a:rPr>
              <a:t>Elementarnykh</a:t>
            </a:r>
            <a:r>
              <a:rPr lang="it-IT" sz="700" b="1" dirty="0">
                <a:latin typeface="Helvetica" pitchFamily="2" charset="0"/>
              </a:rPr>
              <a:t> </a:t>
            </a:r>
            <a:r>
              <a:rPr lang="it-IT" sz="700" b="1" dirty="0" err="1">
                <a:latin typeface="Helvetica" pitchFamily="2" charset="0"/>
              </a:rPr>
              <a:t>Chastits</a:t>
            </a:r>
            <a:r>
              <a:rPr lang="it-IT" sz="700" b="1" dirty="0">
                <a:latin typeface="Helvetica" pitchFamily="2" charset="0"/>
              </a:rPr>
              <a:t> i </a:t>
            </a:r>
            <a:r>
              <a:rPr lang="it-IT" sz="700" b="1" dirty="0" err="1">
                <a:latin typeface="Helvetica" pitchFamily="2" charset="0"/>
              </a:rPr>
              <a:t>Atomnogo</a:t>
            </a:r>
            <a:r>
              <a:rPr lang="it-IT" sz="700" b="1" dirty="0">
                <a:latin typeface="Helvetica" pitchFamily="2" charset="0"/>
              </a:rPr>
              <a:t> </a:t>
            </a:r>
            <a:r>
              <a:rPr lang="it-IT" sz="700" b="1" dirty="0" err="1">
                <a:latin typeface="Helvetica" pitchFamily="2" charset="0"/>
              </a:rPr>
              <a:t>Yadra</a:t>
            </a:r>
            <a:r>
              <a:rPr lang="it-IT" sz="700" b="1" dirty="0">
                <a:latin typeface="Helvetica" pitchFamily="2" charset="0"/>
              </a:rPr>
              <a:t>, 2019, Vol. 50, No. 5.</a:t>
            </a:r>
            <a:endParaRPr lang="it-IT" sz="700" b="1" dirty="0">
              <a:effectLst/>
              <a:latin typeface="Helvetica" pitchFamily="2" charset="0"/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xmlns="" id="{C4DB42A5-3BD3-4A43-A1FB-0A60B1DC4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815376"/>
            <a:ext cx="5163365" cy="1105968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xmlns="" id="{178970DE-0296-4C49-AC3C-81A5F86BB278}"/>
              </a:ext>
            </a:extLst>
          </p:cNvPr>
          <p:cNvSpPr/>
          <p:nvPr/>
        </p:nvSpPr>
        <p:spPr>
          <a:xfrm>
            <a:off x="4462379" y="200508"/>
            <a:ext cx="32672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kern="0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Neutron</a:t>
            </a:r>
            <a:r>
              <a:rPr lang="it-IT" sz="3600" b="1" kern="0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3600" b="1" kern="0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sources</a:t>
            </a:r>
            <a:endParaRPr lang="it-IT" sz="3600" b="1" kern="0" dirty="0">
              <a:solidFill>
                <a:srgbClr val="2E74B5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431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26/11/21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Saverio Altieri Physics Department UNIPV</a:t>
            </a: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1252-54D1-FE45-A607-C2B73D764620}" type="slidenum">
              <a:rPr lang="it-IT" smtClean="0"/>
              <a:t>4</a:t>
            </a:fld>
            <a:endParaRPr lang="it-IT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xmlns="" id="{D72F66F4-F935-1142-9A65-3AA09EDF0F95}"/>
              </a:ext>
            </a:extLst>
          </p:cNvPr>
          <p:cNvSpPr/>
          <p:nvPr/>
        </p:nvSpPr>
        <p:spPr>
          <a:xfrm>
            <a:off x="4800226" y="709687"/>
            <a:ext cx="2161169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it-IT" sz="3600" b="1" kern="0" dirty="0" err="1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Legislation</a:t>
            </a:r>
            <a:endParaRPr lang="it-IT" sz="36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xmlns="" id="{BE9B903E-8175-0B4F-A923-4CD7CACCC4F4}"/>
              </a:ext>
            </a:extLst>
          </p:cNvPr>
          <p:cNvGrpSpPr/>
          <p:nvPr/>
        </p:nvGrpSpPr>
        <p:grpSpPr>
          <a:xfrm>
            <a:off x="4696661" y="2116378"/>
            <a:ext cx="2368301" cy="2445488"/>
            <a:chOff x="4696661" y="2116378"/>
            <a:chExt cx="2368301" cy="2445488"/>
          </a:xfrm>
        </p:grpSpPr>
        <p:sp>
          <p:nvSpPr>
            <p:cNvPr id="18" name="Esagono orizzontale 17">
              <a:extLst>
                <a:ext uri="{FF2B5EF4-FFF2-40B4-BE49-F238E27FC236}">
                  <a16:creationId xmlns:a16="http://schemas.microsoft.com/office/drawing/2014/main" xmlns="" id="{081AFEAD-A922-6946-AE17-102B2C7B6D93}"/>
                </a:ext>
              </a:extLst>
            </p:cNvPr>
            <p:cNvSpPr/>
            <p:nvPr/>
          </p:nvSpPr>
          <p:spPr>
            <a:xfrm rot="5400000">
              <a:off x="4658068" y="2154971"/>
              <a:ext cx="2445488" cy="23683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xmlns="" id="{EBBF25A4-9C7C-A74E-BC98-94D362580F1E}"/>
                </a:ext>
              </a:extLst>
            </p:cNvPr>
            <p:cNvSpPr txBox="1"/>
            <p:nvPr/>
          </p:nvSpPr>
          <p:spPr>
            <a:xfrm>
              <a:off x="4841104" y="2614007"/>
              <a:ext cx="2079415" cy="14055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07000"/>
                </a:lnSpc>
                <a:spcBef>
                  <a:spcPts val="1200"/>
                </a:spcBef>
              </a:pPr>
              <a:r>
                <a:rPr lang="it-IT" sz="3600" b="1" kern="0" dirty="0" err="1">
                  <a:solidFill>
                    <a:srgbClr val="2E74B5"/>
                  </a:solidFill>
                  <a:latin typeface="Calibri Light" panose="020F0302020204030204" pitchFamily="34" charset="0"/>
                  <a:cs typeface="Times New Roman" panose="02020603050405020304" pitchFamily="18" charset="0"/>
                </a:rPr>
                <a:t>patient</a:t>
              </a:r>
              <a:r>
                <a:rPr lang="it-IT" sz="3600" b="1" kern="0" dirty="0">
                  <a:solidFill>
                    <a:srgbClr val="2E74B5"/>
                  </a:solidFill>
                  <a:latin typeface="Calibri Light" panose="020F03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lnSpc>
                  <a:spcPct val="107000"/>
                </a:lnSpc>
                <a:spcBef>
                  <a:spcPts val="1200"/>
                </a:spcBef>
              </a:pPr>
              <a:r>
                <a:rPr lang="it-IT" sz="3600" b="1" kern="0" dirty="0">
                  <a:solidFill>
                    <a:srgbClr val="2E74B5"/>
                  </a:solidFill>
                  <a:latin typeface="Calibri Light" panose="020F0302020204030204" pitchFamily="34" charset="0"/>
                  <a:cs typeface="Times New Roman" panose="02020603050405020304" pitchFamily="18" charset="0"/>
                </a:rPr>
                <a:t>treatment</a:t>
              </a:r>
            </a:p>
          </p:txBody>
        </p:sp>
      </p:grpSp>
      <p:sp>
        <p:nvSpPr>
          <p:cNvPr id="20" name="Rettangolo 19">
            <a:extLst>
              <a:ext uri="{FF2B5EF4-FFF2-40B4-BE49-F238E27FC236}">
                <a16:creationId xmlns:a16="http://schemas.microsoft.com/office/drawing/2014/main" xmlns="" id="{F3CBC9AB-973A-564E-9341-17E3347BD1EA}"/>
              </a:ext>
            </a:extLst>
          </p:cNvPr>
          <p:cNvSpPr/>
          <p:nvPr/>
        </p:nvSpPr>
        <p:spPr>
          <a:xfrm>
            <a:off x="2723176" y="4975027"/>
            <a:ext cx="26308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kern="0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Radiobiology</a:t>
            </a:r>
            <a:r>
              <a:rPr lang="it-IT" dirty="0"/>
              <a:t> 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xmlns="" id="{86AADF5D-419C-D84F-A11F-84A69428B57C}"/>
              </a:ext>
            </a:extLst>
          </p:cNvPr>
          <p:cNvSpPr/>
          <p:nvPr/>
        </p:nvSpPr>
        <p:spPr>
          <a:xfrm>
            <a:off x="7960753" y="2116377"/>
            <a:ext cx="3055645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kern="0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Dosimetry</a:t>
            </a:r>
            <a:endParaRPr lang="it-IT" sz="3600" b="1" kern="0" dirty="0">
              <a:solidFill>
                <a:srgbClr val="2E74B5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b="1" kern="0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experimental</a:t>
            </a:r>
            <a:endParaRPr lang="it-IT" sz="3200" b="1" kern="0" dirty="0">
              <a:solidFill>
                <a:srgbClr val="2E74B5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b="1" kern="0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computational</a:t>
            </a:r>
            <a:endParaRPr lang="it-IT" sz="3200" b="1" kern="0" dirty="0">
              <a:solidFill>
                <a:srgbClr val="2E74B5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b="1" kern="0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clinical</a:t>
            </a:r>
            <a:endParaRPr lang="it-IT" sz="3200" b="1" kern="0" dirty="0">
              <a:solidFill>
                <a:srgbClr val="2E74B5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xmlns="" id="{301A4913-387B-4D4A-9197-8095A5244363}"/>
              </a:ext>
            </a:extLst>
          </p:cNvPr>
          <p:cNvSpPr/>
          <p:nvPr/>
        </p:nvSpPr>
        <p:spPr>
          <a:xfrm>
            <a:off x="6875607" y="5018323"/>
            <a:ext cx="40230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kern="0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Treatment Planning </a:t>
            </a: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xmlns="" id="{87936ABB-1976-3E45-98B5-E59C5A0B864C}"/>
              </a:ext>
            </a:extLst>
          </p:cNvPr>
          <p:cNvSpPr/>
          <p:nvPr/>
        </p:nvSpPr>
        <p:spPr>
          <a:xfrm>
            <a:off x="838200" y="2116377"/>
            <a:ext cx="2962671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3600" b="1" kern="0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Boron</a:t>
            </a:r>
            <a:r>
              <a:rPr lang="it-IT" sz="3600" b="1" kern="0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it-IT" sz="3200" b="1" kern="0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compounds</a:t>
            </a:r>
            <a:endParaRPr lang="it-IT" sz="3200" b="1" kern="0" dirty="0">
              <a:solidFill>
                <a:srgbClr val="2E74B5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it-IT" sz="3200" b="1" kern="0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measurement</a:t>
            </a:r>
            <a:endParaRPr lang="it-IT" sz="3200" b="1" kern="0" dirty="0">
              <a:solidFill>
                <a:srgbClr val="2E74B5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it-IT" sz="3200" b="1" kern="0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imaging</a:t>
            </a:r>
            <a:endParaRPr lang="it-IT" sz="3200" b="1" kern="0" dirty="0">
              <a:solidFill>
                <a:srgbClr val="2E74B5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040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26/11/21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Saverio Altieri Physics Department UNIPV</a:t>
            </a: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1252-54D1-FE45-A607-C2B73D764620}" type="slidenum">
              <a:rPr lang="it-IT" smtClean="0"/>
              <a:t>5</a:t>
            </a:fld>
            <a:endParaRPr lang="it-IT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xmlns="" id="{D72F66F4-F935-1142-9A65-3AA09EDF0F95}"/>
              </a:ext>
            </a:extLst>
          </p:cNvPr>
          <p:cNvSpPr/>
          <p:nvPr/>
        </p:nvSpPr>
        <p:spPr>
          <a:xfrm>
            <a:off x="7625769" y="4272649"/>
            <a:ext cx="2161169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it-IT" sz="3600" b="1" kern="0" dirty="0" err="1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Legislation</a:t>
            </a:r>
            <a:endParaRPr lang="it-IT" sz="36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xmlns="" id="{181C7943-77B1-AF48-A003-0CD3905BEFE5}"/>
              </a:ext>
            </a:extLst>
          </p:cNvPr>
          <p:cNvSpPr/>
          <p:nvPr/>
        </p:nvSpPr>
        <p:spPr>
          <a:xfrm>
            <a:off x="3384562" y="878016"/>
            <a:ext cx="11769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kern="0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Clinic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xmlns="" id="{DBE3C319-0593-094B-A660-0E0313092D78}"/>
              </a:ext>
            </a:extLst>
          </p:cNvPr>
          <p:cNvSpPr/>
          <p:nvPr/>
        </p:nvSpPr>
        <p:spPr>
          <a:xfrm>
            <a:off x="5083553" y="601016"/>
            <a:ext cx="579029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 err="1"/>
              <a:t>Selection</a:t>
            </a:r>
            <a:r>
              <a:rPr lang="it-IT" sz="2800" dirty="0"/>
              <a:t> of </a:t>
            </a:r>
            <a:r>
              <a:rPr lang="it-IT" sz="2800" dirty="0" err="1"/>
              <a:t>pathologies</a:t>
            </a:r>
            <a:r>
              <a:rPr lang="it-IT" sz="2800" dirty="0"/>
              <a:t> to start </a:t>
            </a:r>
            <a:r>
              <a:rPr lang="it-IT" sz="2800" dirty="0" err="1"/>
              <a:t>clinical</a:t>
            </a:r>
            <a:r>
              <a:rPr lang="it-IT" sz="2800" dirty="0"/>
              <a:t> trials</a:t>
            </a:r>
          </a:p>
          <a:p>
            <a:pPr algn="ctr"/>
            <a:endParaRPr lang="it-IT" sz="2800" dirty="0"/>
          </a:p>
          <a:p>
            <a:pPr algn="ctr"/>
            <a:r>
              <a:rPr lang="it-IT" sz="2800" dirty="0"/>
              <a:t>Definition of </a:t>
            </a:r>
            <a:r>
              <a:rPr lang="it-IT" sz="2800" dirty="0" err="1"/>
              <a:t>clinical</a:t>
            </a:r>
            <a:r>
              <a:rPr lang="it-IT" sz="2800" dirty="0"/>
              <a:t> </a:t>
            </a:r>
            <a:r>
              <a:rPr lang="it-IT" sz="2800" dirty="0" err="1"/>
              <a:t>research</a:t>
            </a:r>
            <a:r>
              <a:rPr lang="it-IT" sz="2800" dirty="0"/>
              <a:t> </a:t>
            </a:r>
            <a:r>
              <a:rPr lang="it-IT" sz="2800" dirty="0" err="1"/>
              <a:t>protocols</a:t>
            </a:r>
            <a:endParaRPr lang="it-IT" sz="2800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A3D758FB-067F-5F40-A043-1C2E0E09E0D4}"/>
              </a:ext>
            </a:extLst>
          </p:cNvPr>
          <p:cNvSpPr/>
          <p:nvPr/>
        </p:nvSpPr>
        <p:spPr>
          <a:xfrm>
            <a:off x="838200" y="3478682"/>
            <a:ext cx="64801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/>
              <a:t>Management of the CE </a:t>
            </a:r>
            <a:r>
              <a:rPr lang="it-IT" sz="2800" dirty="0" err="1"/>
              <a:t>marking</a:t>
            </a:r>
            <a:r>
              <a:rPr lang="it-IT" sz="2800" dirty="0"/>
              <a:t> procedure </a:t>
            </a:r>
          </a:p>
          <a:p>
            <a:pPr algn="ctr"/>
            <a:r>
              <a:rPr lang="it-IT" sz="2800" dirty="0"/>
              <a:t>of the </a:t>
            </a:r>
            <a:r>
              <a:rPr lang="it-IT" sz="2800" dirty="0" err="1"/>
              <a:t>system</a:t>
            </a:r>
            <a:r>
              <a:rPr lang="it-IT" sz="2800" dirty="0"/>
              <a:t> </a:t>
            </a:r>
            <a:r>
              <a:rPr lang="it-IT" sz="2800" dirty="0" err="1"/>
              <a:t>formed</a:t>
            </a:r>
            <a:r>
              <a:rPr lang="it-IT" sz="2800" dirty="0"/>
              <a:t> by</a:t>
            </a:r>
          </a:p>
          <a:p>
            <a:pPr algn="ctr"/>
            <a:r>
              <a:rPr lang="it-IT" sz="2800" dirty="0"/>
              <a:t>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it-IT" sz="2800" dirty="0"/>
              <a:t>the </a:t>
            </a:r>
            <a:r>
              <a:rPr lang="it-IT" sz="2800" dirty="0" err="1"/>
              <a:t>accelerator</a:t>
            </a:r>
            <a:r>
              <a:rPr lang="it-IT" sz="2800" dirty="0"/>
              <a:t> machine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it-IT" sz="2800" dirty="0"/>
              <a:t>the </a:t>
            </a:r>
            <a:r>
              <a:rPr lang="it-IT" sz="2800" dirty="0" err="1"/>
              <a:t>boron</a:t>
            </a:r>
            <a:r>
              <a:rPr lang="it-IT" sz="2800" dirty="0"/>
              <a:t> </a:t>
            </a:r>
            <a:r>
              <a:rPr lang="it-IT" sz="2800" dirty="0" err="1"/>
              <a:t>carrier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883745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26/11/21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Saverio Altieri Physics Department UNIPV</a:t>
            </a: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1252-54D1-FE45-A607-C2B73D764620}" type="slidenum">
              <a:rPr lang="it-IT" smtClean="0"/>
              <a:t>6</a:t>
            </a:fld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AF6C1AAB-10A8-AD4C-BFFE-A62134350FF1}"/>
              </a:ext>
            </a:extLst>
          </p:cNvPr>
          <p:cNvSpPr/>
          <p:nvPr/>
        </p:nvSpPr>
        <p:spPr>
          <a:xfrm>
            <a:off x="822469" y="1408840"/>
            <a:ext cx="1108301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dirty="0">
                <a:latin typeface="Times New Roman" panose="02020603050405020304" pitchFamily="18" charset="0"/>
              </a:rPr>
              <a:t> </a:t>
            </a:r>
            <a:r>
              <a:rPr lang="it-IT" sz="2400" b="1" kern="0" dirty="0">
                <a:solidFill>
                  <a:srgbClr val="2E74B5"/>
                </a:solidFill>
                <a:cs typeface="Times New Roman" panose="02020603050405020304" pitchFamily="18" charset="0"/>
              </a:rPr>
              <a:t>“</a:t>
            </a:r>
            <a:r>
              <a:rPr lang="it-IT" sz="2400" b="1" kern="0" dirty="0" err="1">
                <a:solidFill>
                  <a:srgbClr val="2E74B5"/>
                </a:solidFill>
                <a:cs typeface="Times New Roman" panose="02020603050405020304" pitchFamily="18" charset="0"/>
              </a:rPr>
              <a:t>NeuCure</a:t>
            </a:r>
            <a:r>
              <a:rPr lang="it-IT" sz="2400" b="1" kern="0" dirty="0">
                <a:solidFill>
                  <a:srgbClr val="2E74B5"/>
                </a:solidFill>
                <a:cs typeface="Times New Roman" panose="02020603050405020304" pitchFamily="18" charset="0"/>
              </a:rPr>
              <a:t> System” </a:t>
            </a:r>
          </a:p>
          <a:p>
            <a:pPr algn="just"/>
            <a:r>
              <a:rPr lang="it-IT" sz="2400" dirty="0">
                <a:solidFill>
                  <a:srgbClr val="C00000"/>
                </a:solidFill>
              </a:rPr>
              <a:t>a </a:t>
            </a:r>
            <a:r>
              <a:rPr lang="it-IT" sz="2400" dirty="0" err="1">
                <a:solidFill>
                  <a:srgbClr val="C00000"/>
                </a:solidFill>
              </a:rPr>
              <a:t>neutron</a:t>
            </a:r>
            <a:r>
              <a:rPr lang="it-IT" sz="2400" dirty="0">
                <a:solidFill>
                  <a:srgbClr val="C00000"/>
                </a:solidFill>
              </a:rPr>
              <a:t> </a:t>
            </a:r>
            <a:r>
              <a:rPr lang="it-IT" sz="2400" dirty="0" err="1">
                <a:solidFill>
                  <a:srgbClr val="C00000"/>
                </a:solidFill>
              </a:rPr>
              <a:t>irradiation</a:t>
            </a:r>
            <a:r>
              <a:rPr lang="it-IT" sz="2400" dirty="0">
                <a:solidFill>
                  <a:srgbClr val="C00000"/>
                </a:solidFill>
              </a:rPr>
              <a:t> </a:t>
            </a:r>
            <a:r>
              <a:rPr lang="it-IT" sz="2400" dirty="0" err="1">
                <a:solidFill>
                  <a:srgbClr val="C00000"/>
                </a:solidFill>
              </a:rPr>
              <a:t>device</a:t>
            </a:r>
            <a:r>
              <a:rPr lang="it-IT" sz="2400" dirty="0">
                <a:solidFill>
                  <a:srgbClr val="C00000"/>
                </a:solidFill>
              </a:rPr>
              <a:t> </a:t>
            </a:r>
            <a:r>
              <a:rPr lang="it-IT" sz="2400" dirty="0" err="1"/>
              <a:t>intended</a:t>
            </a:r>
            <a:r>
              <a:rPr lang="it-IT" sz="2400" dirty="0"/>
              <a:t> to be </a:t>
            </a:r>
            <a:r>
              <a:rPr lang="it-IT" sz="2400" dirty="0" err="1"/>
              <a:t>used</a:t>
            </a:r>
            <a:r>
              <a:rPr lang="it-IT" sz="2400" dirty="0"/>
              <a:t> for BNCT </a:t>
            </a:r>
          </a:p>
          <a:p>
            <a:pPr algn="just"/>
            <a:r>
              <a:rPr lang="it-IT" sz="2400" dirty="0">
                <a:solidFill>
                  <a:srgbClr val="C00000"/>
                </a:solidFill>
              </a:rPr>
              <a:t>to </a:t>
            </a:r>
            <a:r>
              <a:rPr lang="it-IT" sz="2400" dirty="0" err="1">
                <a:solidFill>
                  <a:srgbClr val="C00000"/>
                </a:solidFill>
              </a:rPr>
              <a:t>treat</a:t>
            </a:r>
            <a:r>
              <a:rPr lang="it-IT" sz="2400" dirty="0"/>
              <a:t> </a:t>
            </a:r>
            <a:r>
              <a:rPr lang="it-IT" sz="2400" dirty="0" err="1"/>
              <a:t>unresectable</a:t>
            </a:r>
            <a:r>
              <a:rPr lang="it-IT" sz="2400" dirty="0"/>
              <a:t>, </a:t>
            </a:r>
            <a:r>
              <a:rPr lang="it-IT" sz="2400" dirty="0" err="1"/>
              <a:t>locally</a:t>
            </a:r>
            <a:r>
              <a:rPr lang="it-IT" sz="2400" dirty="0"/>
              <a:t> </a:t>
            </a:r>
            <a:r>
              <a:rPr lang="it-IT" sz="2400" dirty="0" err="1"/>
              <a:t>advanced</a:t>
            </a:r>
            <a:r>
              <a:rPr lang="it-IT" sz="2400" dirty="0"/>
              <a:t> or </a:t>
            </a:r>
            <a:r>
              <a:rPr lang="it-IT" sz="2400" dirty="0" err="1"/>
              <a:t>locally</a:t>
            </a:r>
            <a:r>
              <a:rPr lang="it-IT" sz="2400" dirty="0"/>
              <a:t> </a:t>
            </a:r>
            <a:r>
              <a:rPr lang="it-IT" sz="2400" dirty="0" err="1"/>
              <a:t>recurrent</a:t>
            </a:r>
            <a:r>
              <a:rPr lang="it-IT" sz="2400" dirty="0"/>
              <a:t> </a:t>
            </a:r>
            <a:r>
              <a:rPr lang="it-IT" sz="2400" dirty="0">
                <a:solidFill>
                  <a:srgbClr val="C00000"/>
                </a:solidFill>
              </a:rPr>
              <a:t>head and </a:t>
            </a:r>
            <a:r>
              <a:rPr lang="it-IT" sz="2400" dirty="0" err="1">
                <a:solidFill>
                  <a:srgbClr val="C00000"/>
                </a:solidFill>
              </a:rPr>
              <a:t>neck</a:t>
            </a:r>
            <a:r>
              <a:rPr lang="it-IT" sz="2400" dirty="0">
                <a:solidFill>
                  <a:srgbClr val="C00000"/>
                </a:solidFill>
              </a:rPr>
              <a:t> </a:t>
            </a:r>
            <a:r>
              <a:rPr lang="it-IT" sz="2400" dirty="0" err="1">
                <a:solidFill>
                  <a:srgbClr val="C00000"/>
                </a:solidFill>
              </a:rPr>
              <a:t>cancer</a:t>
            </a:r>
            <a:r>
              <a:rPr lang="it-IT" sz="2400" dirty="0"/>
              <a:t>. </a:t>
            </a:r>
          </a:p>
          <a:p>
            <a:pPr algn="just"/>
            <a:endParaRPr lang="it-IT" sz="2400" dirty="0"/>
          </a:p>
          <a:p>
            <a:pPr algn="just"/>
            <a:r>
              <a:rPr lang="it-IT" sz="2400" dirty="0"/>
              <a:t> </a:t>
            </a:r>
            <a:r>
              <a:rPr lang="it-IT" sz="2400" b="1" kern="0" dirty="0">
                <a:solidFill>
                  <a:srgbClr val="2E74B5"/>
                </a:solidFill>
                <a:cs typeface="Times New Roman" panose="02020603050405020304" pitchFamily="18" charset="0"/>
              </a:rPr>
              <a:t>“</a:t>
            </a:r>
            <a:r>
              <a:rPr lang="it-IT" sz="2400" b="1" kern="0" dirty="0" err="1">
                <a:solidFill>
                  <a:srgbClr val="2E74B5"/>
                </a:solidFill>
                <a:cs typeface="Times New Roman" panose="02020603050405020304" pitchFamily="18" charset="0"/>
              </a:rPr>
              <a:t>NeuCure</a:t>
            </a:r>
            <a:r>
              <a:rPr lang="it-IT" sz="2400" b="1" kern="0" dirty="0">
                <a:solidFill>
                  <a:srgbClr val="2E74B5"/>
                </a:solidFill>
                <a:cs typeface="Times New Roman" panose="02020603050405020304" pitchFamily="18" charset="0"/>
              </a:rPr>
              <a:t> Dose Engine” </a:t>
            </a:r>
          </a:p>
          <a:p>
            <a:pPr algn="just"/>
            <a:r>
              <a:rPr lang="it-IT" sz="2400" dirty="0">
                <a:solidFill>
                  <a:srgbClr val="C00000"/>
                </a:solidFill>
              </a:rPr>
              <a:t>a </a:t>
            </a:r>
            <a:r>
              <a:rPr lang="it-IT" sz="2400" dirty="0" err="1">
                <a:solidFill>
                  <a:srgbClr val="C00000"/>
                </a:solidFill>
              </a:rPr>
              <a:t>medical</a:t>
            </a:r>
            <a:r>
              <a:rPr lang="it-IT" sz="2400" dirty="0">
                <a:solidFill>
                  <a:srgbClr val="C00000"/>
                </a:solidFill>
              </a:rPr>
              <a:t> </a:t>
            </a:r>
            <a:r>
              <a:rPr lang="it-IT" sz="2400" dirty="0" err="1">
                <a:solidFill>
                  <a:srgbClr val="C00000"/>
                </a:solidFill>
              </a:rPr>
              <a:t>device</a:t>
            </a:r>
            <a:r>
              <a:rPr lang="it-IT" sz="2400" dirty="0">
                <a:solidFill>
                  <a:srgbClr val="C00000"/>
                </a:solidFill>
              </a:rPr>
              <a:t> </a:t>
            </a:r>
            <a:r>
              <a:rPr lang="it-IT" sz="2400" dirty="0" err="1">
                <a:solidFill>
                  <a:srgbClr val="C00000"/>
                </a:solidFill>
              </a:rPr>
              <a:t>program</a:t>
            </a:r>
            <a:r>
              <a:rPr lang="it-IT" sz="2400" dirty="0">
                <a:solidFill>
                  <a:srgbClr val="C00000"/>
                </a:solidFill>
              </a:rPr>
              <a:t> </a:t>
            </a:r>
            <a:r>
              <a:rPr lang="it-IT" sz="2400" dirty="0" err="1"/>
              <a:t>intended</a:t>
            </a:r>
            <a:r>
              <a:rPr lang="it-IT" sz="2400" dirty="0"/>
              <a:t> to be </a:t>
            </a:r>
            <a:r>
              <a:rPr lang="it-IT" sz="2400" dirty="0" err="1"/>
              <a:t>used</a:t>
            </a:r>
            <a:r>
              <a:rPr lang="it-IT" sz="2400" dirty="0"/>
              <a:t> </a:t>
            </a:r>
            <a:r>
              <a:rPr lang="it-IT" sz="2400" dirty="0">
                <a:solidFill>
                  <a:srgbClr val="C00000"/>
                </a:solidFill>
              </a:rPr>
              <a:t>for </a:t>
            </a:r>
            <a:r>
              <a:rPr lang="it-IT" sz="2400" dirty="0" err="1">
                <a:solidFill>
                  <a:srgbClr val="C00000"/>
                </a:solidFill>
              </a:rPr>
              <a:t>calculation</a:t>
            </a:r>
            <a:r>
              <a:rPr lang="it-IT" sz="2400" dirty="0">
                <a:solidFill>
                  <a:srgbClr val="C00000"/>
                </a:solidFill>
              </a:rPr>
              <a:t> of dose </a:t>
            </a:r>
            <a:r>
              <a:rPr lang="it-IT" sz="2400" dirty="0" err="1">
                <a:solidFill>
                  <a:srgbClr val="C00000"/>
                </a:solidFill>
              </a:rPr>
              <a:t>distribution</a:t>
            </a:r>
            <a:r>
              <a:rPr lang="it-IT" sz="2400" dirty="0">
                <a:solidFill>
                  <a:srgbClr val="C00000"/>
                </a:solidFill>
              </a:rPr>
              <a:t> </a:t>
            </a:r>
            <a:r>
              <a:rPr lang="it-IT" sz="2400" dirty="0"/>
              <a:t>in BNCT </a:t>
            </a:r>
            <a:r>
              <a:rPr lang="it-IT" sz="2400" dirty="0" err="1"/>
              <a:t>using</a:t>
            </a:r>
            <a:r>
              <a:rPr lang="it-IT" sz="2400" dirty="0"/>
              <a:t> </a:t>
            </a:r>
            <a:r>
              <a:rPr lang="it-IT" sz="2400" dirty="0" err="1"/>
              <a:t>NeuCure</a:t>
            </a:r>
            <a:r>
              <a:rPr lang="it-IT" sz="2400" dirty="0"/>
              <a:t> System  </a:t>
            </a:r>
          </a:p>
          <a:p>
            <a:pPr algn="just"/>
            <a:r>
              <a:rPr lang="it-IT" sz="2400" dirty="0">
                <a:solidFill>
                  <a:srgbClr val="C00000"/>
                </a:solidFill>
              </a:rPr>
              <a:t>in </a:t>
            </a:r>
            <a:r>
              <a:rPr lang="it-IT" sz="2400" dirty="0" err="1">
                <a:solidFill>
                  <a:srgbClr val="C00000"/>
                </a:solidFill>
              </a:rPr>
              <a:t>combination</a:t>
            </a:r>
            <a:r>
              <a:rPr lang="it-IT" sz="2400" dirty="0">
                <a:solidFill>
                  <a:srgbClr val="C00000"/>
                </a:solidFill>
              </a:rPr>
              <a:t> with L-BPA </a:t>
            </a:r>
            <a:r>
              <a:rPr lang="it-IT" sz="2400" dirty="0"/>
              <a:t>(</a:t>
            </a:r>
            <a:r>
              <a:rPr lang="it-IT" sz="2400" dirty="0" err="1"/>
              <a:t>Steboronine</a:t>
            </a:r>
            <a:r>
              <a:rPr lang="it-IT" sz="2400" dirty="0"/>
              <a:t> 9000 mg/300 </a:t>
            </a:r>
            <a:r>
              <a:rPr lang="it-IT" sz="2400" dirty="0" err="1"/>
              <a:t>mL</a:t>
            </a:r>
            <a:r>
              <a:rPr lang="it-IT" sz="2400" dirty="0"/>
              <a:t> for </a:t>
            </a:r>
            <a:r>
              <a:rPr lang="it-IT" sz="2400" dirty="0" err="1"/>
              <a:t>Infusion</a:t>
            </a:r>
            <a:r>
              <a:rPr lang="it-IT" sz="2400" dirty="0"/>
              <a:t> [Stella </a:t>
            </a:r>
            <a:r>
              <a:rPr lang="it-IT" sz="2400" dirty="0" err="1"/>
              <a:t>Pharma</a:t>
            </a:r>
            <a:r>
              <a:rPr lang="it-IT" sz="2400" dirty="0"/>
              <a:t> Corporation]. A marketing </a:t>
            </a:r>
            <a:r>
              <a:rPr lang="it-IT" sz="2400" dirty="0" err="1"/>
              <a:t>application</a:t>
            </a:r>
            <a:r>
              <a:rPr lang="it-IT" sz="2400" dirty="0"/>
              <a:t> for </a:t>
            </a:r>
            <a:r>
              <a:rPr lang="it-IT" sz="2400" dirty="0" err="1"/>
              <a:t>Steboronine</a:t>
            </a:r>
            <a:r>
              <a:rPr lang="it-IT" sz="2400" dirty="0"/>
              <a:t> </a:t>
            </a:r>
            <a:r>
              <a:rPr lang="it-IT" sz="2400" dirty="0" err="1"/>
              <a:t>was</a:t>
            </a:r>
            <a:r>
              <a:rPr lang="it-IT" sz="2400" dirty="0"/>
              <a:t> </a:t>
            </a:r>
            <a:r>
              <a:rPr lang="it-IT" sz="2400" dirty="0" err="1"/>
              <a:t>submitted</a:t>
            </a:r>
            <a:r>
              <a:rPr lang="it-IT" sz="2400" dirty="0"/>
              <a:t> </a:t>
            </a:r>
            <a:r>
              <a:rPr lang="it-IT" sz="2400" dirty="0" err="1"/>
              <a:t>simultaneously</a:t>
            </a:r>
            <a:r>
              <a:rPr lang="it-IT" sz="2400" dirty="0"/>
              <a:t> with the marketing </a:t>
            </a:r>
            <a:r>
              <a:rPr lang="it-IT" sz="2400" dirty="0" err="1"/>
              <a:t>application</a:t>
            </a:r>
            <a:r>
              <a:rPr lang="it-IT" sz="2400" dirty="0"/>
              <a:t> for </a:t>
            </a:r>
            <a:r>
              <a:rPr lang="it-IT" sz="2400" dirty="0" err="1"/>
              <a:t>NeuCure</a:t>
            </a:r>
            <a:r>
              <a:rPr lang="it-IT" sz="2400" dirty="0"/>
              <a:t> System and </a:t>
            </a:r>
            <a:r>
              <a:rPr lang="it-IT" sz="2400" dirty="0" err="1"/>
              <a:t>NeuCure</a:t>
            </a:r>
            <a:r>
              <a:rPr lang="it-IT" sz="2400" dirty="0"/>
              <a:t> Dose Engine. (</a:t>
            </a:r>
            <a:r>
              <a:rPr lang="it-IT" sz="2400" dirty="0" err="1"/>
              <a:t>NeuCure</a:t>
            </a:r>
            <a:r>
              <a:rPr lang="it-IT" sz="2400" dirty="0"/>
              <a:t> System and </a:t>
            </a:r>
            <a:r>
              <a:rPr lang="it-IT" sz="2400" dirty="0" err="1"/>
              <a:t>NeuCure</a:t>
            </a:r>
            <a:r>
              <a:rPr lang="it-IT" sz="2400" dirty="0"/>
              <a:t> Dose Engine are </a:t>
            </a:r>
            <a:r>
              <a:rPr lang="it-IT" sz="2400" dirty="0" err="1"/>
              <a:t>hereinafter</a:t>
            </a:r>
            <a:r>
              <a:rPr lang="it-IT" sz="2400" dirty="0"/>
              <a:t> </a:t>
            </a:r>
            <a:r>
              <a:rPr lang="it-IT" sz="2400" dirty="0" err="1"/>
              <a:t>collectively</a:t>
            </a:r>
            <a:r>
              <a:rPr lang="it-IT" sz="2400" dirty="0"/>
              <a:t> </a:t>
            </a:r>
            <a:r>
              <a:rPr lang="it-IT" sz="2400" dirty="0" err="1"/>
              <a:t>referred</a:t>
            </a:r>
            <a:r>
              <a:rPr lang="it-IT" sz="2400" dirty="0"/>
              <a:t> to </a:t>
            </a:r>
            <a:r>
              <a:rPr lang="it-IT" sz="2400" dirty="0" err="1"/>
              <a:t>as</a:t>
            </a:r>
            <a:r>
              <a:rPr lang="it-IT" sz="2400" dirty="0"/>
              <a:t> “</a:t>
            </a:r>
            <a:r>
              <a:rPr lang="it-IT" sz="2400" dirty="0" err="1"/>
              <a:t>NeuCure</a:t>
            </a:r>
            <a:r>
              <a:rPr lang="it-IT" sz="2400" dirty="0"/>
              <a:t>.”)  </a:t>
            </a:r>
            <a:endParaRPr lang="it-IT" sz="2400" dirty="0">
              <a:effectLst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FBA3E88C-7427-154B-8600-EF93C6A39E04}"/>
              </a:ext>
            </a:extLst>
          </p:cNvPr>
          <p:cNvSpPr/>
          <p:nvPr/>
        </p:nvSpPr>
        <p:spPr>
          <a:xfrm>
            <a:off x="3376622" y="831759"/>
            <a:ext cx="59747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/>
              <a:t>Sumitomo </a:t>
            </a:r>
            <a:r>
              <a:rPr lang="it-IT" sz="2800" dirty="0" err="1"/>
              <a:t>Heavy</a:t>
            </a:r>
            <a:r>
              <a:rPr lang="it-IT" sz="2800" dirty="0"/>
              <a:t> </a:t>
            </a:r>
            <a:r>
              <a:rPr lang="it-IT" sz="2800" dirty="0" err="1"/>
              <a:t>Industries</a:t>
            </a:r>
            <a:r>
              <a:rPr lang="it-IT" sz="2800" dirty="0"/>
              <a:t>, Ltd. Japan </a:t>
            </a:r>
            <a:endParaRPr lang="it-IT" sz="2800" dirty="0">
              <a:effectLst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xmlns="" id="{551A570F-72C3-A048-87FD-D8FA6B74B42C}"/>
              </a:ext>
            </a:extLst>
          </p:cNvPr>
          <p:cNvSpPr/>
          <p:nvPr/>
        </p:nvSpPr>
        <p:spPr>
          <a:xfrm>
            <a:off x="4939273" y="185428"/>
            <a:ext cx="23134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kern="0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“</a:t>
            </a:r>
            <a:r>
              <a:rPr lang="it-IT" sz="3600" b="1" kern="0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NeuCure</a:t>
            </a:r>
            <a:r>
              <a:rPr lang="it-IT" sz="3600" b="1" kern="0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310485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26/11/21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Saverio Altieri Physics Department UNIPV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1252-54D1-FE45-A607-C2B73D764620}" type="slidenum">
              <a:rPr lang="it-IT" smtClean="0"/>
              <a:t>7</a:t>
            </a:fld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A543BCDB-DB0D-7D40-B5DB-1F2CF9CC14B7}"/>
              </a:ext>
            </a:extLst>
          </p:cNvPr>
          <p:cNvSpPr/>
          <p:nvPr/>
        </p:nvSpPr>
        <p:spPr>
          <a:xfrm>
            <a:off x="4587240" y="248176"/>
            <a:ext cx="3566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kern="0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Boron</a:t>
            </a:r>
            <a:r>
              <a:rPr lang="it-IT" sz="3600" b="1" kern="0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3600" b="1" kern="0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compounds</a:t>
            </a:r>
            <a:endParaRPr lang="it-IT" sz="3600" b="1" kern="0" dirty="0">
              <a:solidFill>
                <a:srgbClr val="2E74B5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141" descr="bpa-bah-gb-10">
            <a:extLst>
              <a:ext uri="{FF2B5EF4-FFF2-40B4-BE49-F238E27FC236}">
                <a16:creationId xmlns:a16="http://schemas.microsoft.com/office/drawing/2014/main" xmlns="" id="{83CE52EA-2E1C-CE44-8479-539C597F8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3816" y="1306315"/>
            <a:ext cx="4165486" cy="2355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05EE6D20-21E0-A74D-BA7D-49BFB8539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4646" y="1238579"/>
            <a:ext cx="1951466" cy="3117279"/>
          </a:xfrm>
          <a:prstGeom prst="rect">
            <a:avLst/>
          </a:prstGeom>
        </p:spPr>
      </p:pic>
      <p:graphicFrame>
        <p:nvGraphicFramePr>
          <p:cNvPr id="11" name="Tabella 10">
            <a:extLst>
              <a:ext uri="{FF2B5EF4-FFF2-40B4-BE49-F238E27FC236}">
                <a16:creationId xmlns:a16="http://schemas.microsoft.com/office/drawing/2014/main" xmlns="" id="{B9D11B61-4395-894E-A8DB-C35A986C54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0233731"/>
              </p:ext>
            </p:extLst>
          </p:nvPr>
        </p:nvGraphicFramePr>
        <p:xfrm>
          <a:off x="1112043" y="4355858"/>
          <a:ext cx="9967913" cy="1645920"/>
        </p:xfrm>
        <a:graphic>
          <a:graphicData uri="http://schemas.openxmlformats.org/drawingml/2006/table">
            <a:tbl>
              <a:tblPr/>
              <a:tblGrid>
                <a:gridCol w="1601660">
                  <a:extLst>
                    <a:ext uri="{9D8B030D-6E8A-4147-A177-3AD203B41FA5}">
                      <a16:colId xmlns:a16="http://schemas.microsoft.com/office/drawing/2014/main" xmlns="" val="559847009"/>
                    </a:ext>
                  </a:extLst>
                </a:gridCol>
                <a:gridCol w="8366253">
                  <a:extLst>
                    <a:ext uri="{9D8B030D-6E8A-4147-A177-3AD203B41FA5}">
                      <a16:colId xmlns:a16="http://schemas.microsoft.com/office/drawing/2014/main" xmlns="" val="15067600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it-IT">
                          <a:effectLst/>
                          <a:latin typeface="Times New Roman" panose="02020603050405020304" pitchFamily="18" charset="0"/>
                        </a:rPr>
                        <a:t>Product Name 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Steboronine</a:t>
                      </a:r>
                      <a:r>
                        <a:rPr lang="it-IT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®</a:t>
                      </a:r>
                      <a:r>
                        <a:rPr lang="it-IT" b="1" dirty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it-IT" dirty="0" err="1">
                          <a:effectLst/>
                          <a:latin typeface="Times New Roman" panose="02020603050405020304" pitchFamily="18" charset="0"/>
                        </a:rPr>
                        <a:t>intravenous</a:t>
                      </a:r>
                      <a:r>
                        <a:rPr lang="it-IT" dirty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it-IT" dirty="0" err="1">
                          <a:effectLst/>
                          <a:latin typeface="Times New Roman" panose="02020603050405020304" pitchFamily="18" charset="0"/>
                        </a:rPr>
                        <a:t>drip</a:t>
                      </a:r>
                      <a:r>
                        <a:rPr lang="it-IT" dirty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it-IT" dirty="0" err="1">
                          <a:effectLst/>
                          <a:latin typeface="Times New Roman" panose="02020603050405020304" pitchFamily="18" charset="0"/>
                        </a:rPr>
                        <a:t>bag</a:t>
                      </a:r>
                      <a:r>
                        <a:rPr lang="it-IT" dirty="0">
                          <a:effectLst/>
                          <a:latin typeface="Times New Roman" panose="02020603050405020304" pitchFamily="18" charset="0"/>
                        </a:rPr>
                        <a:t> 9000mg/300mL 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600126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t-IT">
                          <a:effectLst/>
                          <a:latin typeface="Times New Roman" panose="02020603050405020304" pitchFamily="18" charset="0"/>
                        </a:rPr>
                        <a:t>Generic Name 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Borofalan</a:t>
                      </a:r>
                      <a:r>
                        <a:rPr lang="it-IT" dirty="0">
                          <a:effectLst/>
                          <a:latin typeface="Times New Roman" panose="02020603050405020304" pitchFamily="18" charset="0"/>
                        </a:rPr>
                        <a:t> [</a:t>
                      </a:r>
                      <a:r>
                        <a:rPr lang="it-IT" baseline="30000" dirty="0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r>
                        <a:rPr lang="it-IT" dirty="0">
                          <a:effectLst/>
                          <a:latin typeface="Times New Roman" panose="02020603050405020304" pitchFamily="18" charset="0"/>
                        </a:rPr>
                        <a:t>B] 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5725054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t-IT">
                          <a:effectLst/>
                          <a:latin typeface="Times New Roman" panose="02020603050405020304" pitchFamily="18" charset="0"/>
                        </a:rPr>
                        <a:t>Indications 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Locally</a:t>
                      </a:r>
                      <a:r>
                        <a:rPr lang="it-IT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it-IT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unresectable</a:t>
                      </a:r>
                      <a:r>
                        <a:rPr lang="it-IT" dirty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it-IT" dirty="0" err="1">
                          <a:effectLst/>
                          <a:latin typeface="Times New Roman" panose="02020603050405020304" pitchFamily="18" charset="0"/>
                        </a:rPr>
                        <a:t>recurrent</a:t>
                      </a:r>
                      <a:r>
                        <a:rPr lang="it-IT" dirty="0">
                          <a:effectLst/>
                          <a:latin typeface="Times New Roman" panose="02020603050405020304" pitchFamily="18" charset="0"/>
                        </a:rPr>
                        <a:t> or </a:t>
                      </a:r>
                      <a:r>
                        <a:rPr lang="it-IT" dirty="0" err="1">
                          <a:effectLst/>
                          <a:latin typeface="Times New Roman" panose="02020603050405020304" pitchFamily="18" charset="0"/>
                        </a:rPr>
                        <a:t>unresectable</a:t>
                      </a:r>
                      <a:r>
                        <a:rPr lang="it-IT" dirty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it-IT" dirty="0" err="1">
                          <a:effectLst/>
                          <a:latin typeface="Times New Roman" panose="02020603050405020304" pitchFamily="18" charset="0"/>
                        </a:rPr>
                        <a:t>advanced</a:t>
                      </a:r>
                      <a:r>
                        <a:rPr lang="it-IT" dirty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it-IT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head and </a:t>
                      </a:r>
                      <a:r>
                        <a:rPr lang="it-IT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neck</a:t>
                      </a:r>
                      <a:r>
                        <a:rPr lang="it-IT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it-IT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cancer</a:t>
                      </a:r>
                      <a:r>
                        <a:rPr lang="it-IT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36181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t-IT" dirty="0" err="1">
                          <a:effectLst/>
                          <a:latin typeface="Times New Roman" panose="02020603050405020304" pitchFamily="18" charset="0"/>
                        </a:rPr>
                        <a:t>Dosage</a:t>
                      </a:r>
                      <a:r>
                        <a:rPr lang="it-IT" dirty="0">
                          <a:effectLst/>
                          <a:latin typeface="Times New Roman" panose="02020603050405020304" pitchFamily="18" charset="0"/>
                        </a:rPr>
                        <a:t> &amp; </a:t>
                      </a:r>
                    </a:p>
                    <a:p>
                      <a:r>
                        <a:rPr lang="it-IT" dirty="0">
                          <a:effectLst/>
                          <a:latin typeface="Times New Roman" panose="02020603050405020304" pitchFamily="18" charset="0"/>
                        </a:rPr>
                        <a:t>Administration 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effectLst/>
                          <a:latin typeface="Times New Roman" panose="02020603050405020304" pitchFamily="18" charset="0"/>
                        </a:rPr>
                        <a:t>For </a:t>
                      </a:r>
                      <a:r>
                        <a:rPr lang="it-IT" dirty="0" err="1">
                          <a:effectLst/>
                          <a:latin typeface="Times New Roman" panose="02020603050405020304" pitchFamily="18" charset="0"/>
                        </a:rPr>
                        <a:t>adult</a:t>
                      </a:r>
                      <a:r>
                        <a:rPr lang="it-IT" dirty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it-IT" dirty="0" err="1">
                          <a:effectLst/>
                          <a:latin typeface="Times New Roman" panose="02020603050405020304" pitchFamily="18" charset="0"/>
                        </a:rPr>
                        <a:t>patients</a:t>
                      </a:r>
                      <a:r>
                        <a:rPr lang="it-IT" dirty="0"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lang="it-IT" dirty="0" err="1">
                          <a:effectLst/>
                          <a:latin typeface="Times New Roman" panose="02020603050405020304" pitchFamily="18" charset="0"/>
                        </a:rPr>
                        <a:t>administer</a:t>
                      </a:r>
                      <a:r>
                        <a:rPr lang="it-IT" dirty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it-IT" dirty="0" err="1">
                          <a:effectLst/>
                          <a:latin typeface="Times New Roman" panose="02020603050405020304" pitchFamily="18" charset="0"/>
                        </a:rPr>
                        <a:t>Steboronine</a:t>
                      </a:r>
                      <a:r>
                        <a:rPr lang="it-IT" dirty="0">
                          <a:effectLst/>
                          <a:latin typeface="Times New Roman" panose="02020603050405020304" pitchFamily="18" charset="0"/>
                        </a:rPr>
                        <a:t>® </a:t>
                      </a:r>
                      <a:r>
                        <a:rPr lang="it-IT" dirty="0" err="1">
                          <a:effectLst/>
                          <a:latin typeface="Times New Roman" panose="02020603050405020304" pitchFamily="18" charset="0"/>
                        </a:rPr>
                        <a:t>intravenously</a:t>
                      </a:r>
                      <a:r>
                        <a:rPr lang="it-IT" dirty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it-IT" dirty="0" err="1">
                          <a:effectLst/>
                          <a:latin typeface="Times New Roman" panose="02020603050405020304" pitchFamily="18" charset="0"/>
                        </a:rPr>
                        <a:t>at</a:t>
                      </a:r>
                      <a:r>
                        <a:rPr lang="it-IT" dirty="0">
                          <a:effectLst/>
                          <a:latin typeface="Times New Roman" panose="02020603050405020304" pitchFamily="18" charset="0"/>
                        </a:rPr>
                        <a:t> 200 mg/kg/h </a:t>
                      </a:r>
                      <a:r>
                        <a:rPr lang="it-IT" dirty="0" err="1">
                          <a:effectLst/>
                          <a:latin typeface="Times New Roman" panose="02020603050405020304" pitchFamily="18" charset="0"/>
                        </a:rPr>
                        <a:t>as</a:t>
                      </a:r>
                      <a:r>
                        <a:rPr lang="it-IT" dirty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it-IT" dirty="0" err="1">
                          <a:effectLst/>
                          <a:latin typeface="Times New Roman" panose="02020603050405020304" pitchFamily="18" charset="0"/>
                        </a:rPr>
                        <a:t>Borofalan</a:t>
                      </a:r>
                      <a:r>
                        <a:rPr lang="it-IT" dirty="0">
                          <a:effectLst/>
                          <a:latin typeface="Times New Roman" panose="02020603050405020304" pitchFamily="18" charset="0"/>
                        </a:rPr>
                        <a:t>(10B) for 2 hours, </a:t>
                      </a:r>
                      <a:r>
                        <a:rPr lang="it-IT" dirty="0" err="1">
                          <a:effectLst/>
                          <a:latin typeface="Times New Roman" panose="02020603050405020304" pitchFamily="18" charset="0"/>
                        </a:rPr>
                        <a:t>followed</a:t>
                      </a:r>
                      <a:r>
                        <a:rPr lang="it-IT" dirty="0">
                          <a:effectLst/>
                          <a:latin typeface="Times New Roman" panose="02020603050405020304" pitchFamily="18" charset="0"/>
                        </a:rPr>
                        <a:t> by </a:t>
                      </a:r>
                      <a:r>
                        <a:rPr lang="it-IT" dirty="0" err="1">
                          <a:effectLst/>
                          <a:latin typeface="Times New Roman" panose="02020603050405020304" pitchFamily="18" charset="0"/>
                        </a:rPr>
                        <a:t>neutron</a:t>
                      </a:r>
                      <a:r>
                        <a:rPr lang="it-IT" dirty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it-IT" dirty="0" err="1">
                          <a:effectLst/>
                          <a:latin typeface="Times New Roman" panose="02020603050405020304" pitchFamily="18" charset="0"/>
                        </a:rPr>
                        <a:t>irradiation</a:t>
                      </a:r>
                      <a:r>
                        <a:rPr lang="it-IT" dirty="0">
                          <a:effectLst/>
                          <a:latin typeface="Times New Roman" panose="02020603050405020304" pitchFamily="18" charset="0"/>
                        </a:rPr>
                        <a:t> to the </a:t>
                      </a:r>
                      <a:r>
                        <a:rPr lang="it-IT" dirty="0" err="1">
                          <a:effectLst/>
                          <a:latin typeface="Times New Roman" panose="02020603050405020304" pitchFamily="18" charset="0"/>
                        </a:rPr>
                        <a:t>cancer</a:t>
                      </a:r>
                      <a:r>
                        <a:rPr lang="it-IT" dirty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it-IT" dirty="0" err="1">
                          <a:effectLst/>
                          <a:latin typeface="Times New Roman" panose="02020603050405020304" pitchFamily="18" charset="0"/>
                        </a:rPr>
                        <a:t>lesion</a:t>
                      </a:r>
                      <a:r>
                        <a:rPr lang="it-IT" dirty="0">
                          <a:effectLst/>
                          <a:latin typeface="Times New Roman" panose="02020603050405020304" pitchFamily="18" charset="0"/>
                        </a:rPr>
                        <a:t> with </a:t>
                      </a:r>
                      <a:r>
                        <a:rPr lang="it-IT" dirty="0" err="1">
                          <a:effectLst/>
                          <a:latin typeface="Times New Roman" panose="02020603050405020304" pitchFamily="18" charset="0"/>
                        </a:rPr>
                        <a:t>continuous</a:t>
                      </a:r>
                      <a:r>
                        <a:rPr lang="it-IT" dirty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it-IT" dirty="0" err="1">
                          <a:effectLst/>
                          <a:latin typeface="Times New Roman" panose="02020603050405020304" pitchFamily="18" charset="0"/>
                        </a:rPr>
                        <a:t>infusion</a:t>
                      </a:r>
                      <a:r>
                        <a:rPr lang="it-IT" dirty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it-IT" dirty="0" err="1">
                          <a:effectLst/>
                          <a:latin typeface="Times New Roman" panose="02020603050405020304" pitchFamily="18" charset="0"/>
                        </a:rPr>
                        <a:t>at</a:t>
                      </a:r>
                      <a:r>
                        <a:rPr lang="it-IT" dirty="0">
                          <a:effectLst/>
                          <a:latin typeface="Times New Roman" panose="02020603050405020304" pitchFamily="18" charset="0"/>
                        </a:rPr>
                        <a:t> 100 mg/kg/h. 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48799404"/>
                  </a:ext>
                </a:extLst>
              </a:tr>
            </a:tbl>
          </a:graphicData>
        </a:graphic>
      </p:graphicFrame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80782ADF-9CBF-3B47-A3E6-7C17F7644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063" y="1372711"/>
            <a:ext cx="2555337" cy="280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64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26/11/21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Saverio Altieri Physics Department UNIPV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1252-54D1-FE45-A607-C2B73D764620}" type="slidenum">
              <a:rPr lang="it-IT" smtClean="0"/>
              <a:t>8</a:t>
            </a:fld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A543BCDB-DB0D-7D40-B5DB-1F2CF9CC14B7}"/>
              </a:ext>
            </a:extLst>
          </p:cNvPr>
          <p:cNvSpPr/>
          <p:nvPr/>
        </p:nvSpPr>
        <p:spPr>
          <a:xfrm>
            <a:off x="3090023" y="214500"/>
            <a:ext cx="61040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kern="0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New </a:t>
            </a:r>
            <a:r>
              <a:rPr lang="it-IT" sz="3600" b="1" kern="0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Boron</a:t>
            </a:r>
            <a:r>
              <a:rPr lang="it-IT" sz="3600" b="1" kern="0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3200" b="1" kern="0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vectors</a:t>
            </a:r>
            <a:r>
              <a:rPr lang="it-IT" sz="3200" b="1" kern="0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3200" b="1" kern="0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research</a:t>
            </a:r>
            <a:endParaRPr lang="it-IT" sz="3200" b="1" kern="0" dirty="0">
              <a:solidFill>
                <a:srgbClr val="2E74B5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">
            <a:extLst>
              <a:ext uri="{FF2B5EF4-FFF2-40B4-BE49-F238E27FC236}">
                <a16:creationId xmlns:a16="http://schemas.microsoft.com/office/drawing/2014/main" xmlns="" id="{5EAF57CD-7097-D642-BBE5-3934FF7F4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8588" y="1174053"/>
            <a:ext cx="3182862" cy="7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64" tIns="32132" rIns="64264" bIns="32132">
            <a:spAutoFit/>
          </a:bodyPr>
          <a:lstStyle/>
          <a:p>
            <a:pPr algn="ctr" defTabSz="914071"/>
            <a:r>
              <a:rPr lang="it-IT" sz="2200" dirty="0">
                <a:solidFill>
                  <a:prstClr val="black"/>
                </a:solidFill>
                <a:latin typeface="Calibri"/>
              </a:rPr>
              <a:t>Liposomes loaded with </a:t>
            </a:r>
          </a:p>
          <a:p>
            <a:pPr algn="ctr" defTabSz="914071"/>
            <a:r>
              <a:rPr lang="it-IT" sz="2200" dirty="0" err="1">
                <a:solidFill>
                  <a:prstClr val="black"/>
                </a:solidFill>
                <a:latin typeface="Calibri"/>
              </a:rPr>
              <a:t>lactosyl-carboranes</a:t>
            </a:r>
            <a:r>
              <a:rPr lang="it-IT" sz="2200" dirty="0">
                <a:solidFill>
                  <a:prstClr val="black"/>
                </a:solidFill>
                <a:latin typeface="Calibri"/>
              </a:rPr>
              <a:t> (LCOB)</a:t>
            </a:r>
          </a:p>
        </p:txBody>
      </p:sp>
      <p:sp>
        <p:nvSpPr>
          <p:cNvPr id="32" name="TextBox 4">
            <a:extLst>
              <a:ext uri="{FF2B5EF4-FFF2-40B4-BE49-F238E27FC236}">
                <a16:creationId xmlns:a16="http://schemas.microsoft.com/office/drawing/2014/main" xmlns="" id="{9ED25FD0-3F5C-D045-B55D-779870322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91" y="2382816"/>
            <a:ext cx="2757898" cy="7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64" tIns="32132" rIns="64264" bIns="32132">
            <a:spAutoFit/>
          </a:bodyPr>
          <a:lstStyle/>
          <a:p>
            <a:pPr algn="ctr" defTabSz="914071"/>
            <a:r>
              <a:rPr lang="it-IT" sz="2200" dirty="0">
                <a:solidFill>
                  <a:prstClr val="black"/>
                </a:solidFill>
                <a:latin typeface="Calibri"/>
              </a:rPr>
              <a:t>Gold </a:t>
            </a:r>
            <a:r>
              <a:rPr lang="it-IT" sz="2200" dirty="0" err="1">
                <a:solidFill>
                  <a:prstClr val="black"/>
                </a:solidFill>
                <a:latin typeface="Calibri"/>
              </a:rPr>
              <a:t>nanoparticles</a:t>
            </a:r>
            <a:r>
              <a:rPr lang="it-IT" sz="2200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algn="ctr" defTabSz="914071"/>
            <a:r>
              <a:rPr lang="it-IT" sz="2200" dirty="0">
                <a:solidFill>
                  <a:prstClr val="black"/>
                </a:solidFill>
                <a:latin typeface="Calibri"/>
              </a:rPr>
              <a:t>with boron</a:t>
            </a:r>
          </a:p>
        </p:txBody>
      </p:sp>
      <p:sp>
        <p:nvSpPr>
          <p:cNvPr id="33" name="TextBox 5">
            <a:extLst>
              <a:ext uri="{FF2B5EF4-FFF2-40B4-BE49-F238E27FC236}">
                <a16:creationId xmlns:a16="http://schemas.microsoft.com/office/drawing/2014/main" xmlns="" id="{5F739158-D3B4-AA47-B841-AE394294C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9865" y="3326778"/>
            <a:ext cx="2252928" cy="7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64" tIns="32132" rIns="64264" bIns="32132">
            <a:spAutoFit/>
          </a:bodyPr>
          <a:lstStyle/>
          <a:p>
            <a:pPr algn="ctr" defTabSz="914071"/>
            <a:r>
              <a:rPr lang="it-IT" sz="2200" dirty="0" err="1">
                <a:solidFill>
                  <a:prstClr val="black"/>
                </a:solidFill>
                <a:latin typeface="Calibri"/>
              </a:rPr>
              <a:t>Polimeric</a:t>
            </a:r>
            <a:r>
              <a:rPr lang="it-IT" sz="2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200" dirty="0" err="1">
                <a:solidFill>
                  <a:prstClr val="black"/>
                </a:solidFill>
                <a:latin typeface="Calibri"/>
              </a:rPr>
              <a:t>micelles</a:t>
            </a:r>
            <a:r>
              <a:rPr lang="it-IT" sz="2200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algn="ctr" defTabSz="914071"/>
            <a:r>
              <a:rPr lang="it-IT" sz="2200" dirty="0">
                <a:solidFill>
                  <a:prstClr val="black"/>
                </a:solidFill>
                <a:latin typeface="Calibri"/>
              </a:rPr>
              <a:t>with carboranes</a:t>
            </a:r>
          </a:p>
        </p:txBody>
      </p:sp>
      <p:pic>
        <p:nvPicPr>
          <p:cNvPr id="34" name="Picture 7" descr="micelles">
            <a:extLst>
              <a:ext uri="{FF2B5EF4-FFF2-40B4-BE49-F238E27FC236}">
                <a16:creationId xmlns:a16="http://schemas.microsoft.com/office/drawing/2014/main" xmlns="" id="{73AD5780-76F5-D541-BE3C-546CA2D39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209" r="1526" b="51411"/>
          <a:stretch>
            <a:fillRect/>
          </a:stretch>
        </p:blipFill>
        <p:spPr bwMode="auto">
          <a:xfrm rot="-1580171">
            <a:off x="8584637" y="1250570"/>
            <a:ext cx="1666045" cy="1215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11" descr="nanoPart2">
            <a:extLst>
              <a:ext uri="{FF2B5EF4-FFF2-40B4-BE49-F238E27FC236}">
                <a16:creationId xmlns:a16="http://schemas.microsoft.com/office/drawing/2014/main" xmlns="" id="{8963860E-22BC-C540-A23D-D8DC9DF72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88253" y="2015302"/>
            <a:ext cx="1560190" cy="151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9" descr="Micelle">
            <a:extLst>
              <a:ext uri="{FF2B5EF4-FFF2-40B4-BE49-F238E27FC236}">
                <a16:creationId xmlns:a16="http://schemas.microsoft.com/office/drawing/2014/main" xmlns="" id="{4DAE4BAF-77ED-1C49-BC4F-AB9FF3F5F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664" t="45139" r="58263" b="10741"/>
          <a:stretch>
            <a:fillRect/>
          </a:stretch>
        </p:blipFill>
        <p:spPr bwMode="auto">
          <a:xfrm rot="-868217">
            <a:off x="6266251" y="2792024"/>
            <a:ext cx="1476025" cy="1476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5">
            <a:extLst>
              <a:ext uri="{FF2B5EF4-FFF2-40B4-BE49-F238E27FC236}">
                <a16:creationId xmlns:a16="http://schemas.microsoft.com/office/drawing/2014/main" xmlns="" id="{93761A24-9D0B-FB4F-8EA7-6085465D0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0553" y="5144776"/>
            <a:ext cx="6122770" cy="40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64" tIns="32132" rIns="64264" bIns="32132">
            <a:spAutoFit/>
          </a:bodyPr>
          <a:lstStyle/>
          <a:p>
            <a:pPr algn="ctr" defTabSz="914071"/>
            <a:r>
              <a:rPr lang="it-IT" sz="2200" dirty="0">
                <a:solidFill>
                  <a:prstClr val="black"/>
                </a:solidFill>
                <a:latin typeface="Calibri"/>
              </a:rPr>
              <a:t>These formulations were tested in vitro and in vivo </a:t>
            </a:r>
          </a:p>
        </p:txBody>
      </p:sp>
      <p:sp>
        <p:nvSpPr>
          <p:cNvPr id="38" name="CasellaDiTesto 24">
            <a:extLst>
              <a:ext uri="{FF2B5EF4-FFF2-40B4-BE49-F238E27FC236}">
                <a16:creationId xmlns:a16="http://schemas.microsoft.com/office/drawing/2014/main" xmlns="" id="{C615EE5A-EBE5-9140-B6A0-68D1CD9D6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215" y="5861444"/>
            <a:ext cx="3025552" cy="261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7" tIns="45699" rIns="91397" bIns="45699">
            <a:spAutoFit/>
          </a:bodyPr>
          <a:lstStyle/>
          <a:p>
            <a:pPr defTabSz="914071"/>
            <a:r>
              <a:rPr lang="en-US" sz="1100" b="1" dirty="0">
                <a:solidFill>
                  <a:prstClr val="black"/>
                </a:solidFill>
                <a:latin typeface="Calibri"/>
                <a:cs typeface="Calibri" pitchFamily="34" charset="0"/>
              </a:rPr>
              <a:t>S. </a:t>
            </a:r>
            <a:r>
              <a:rPr lang="en-US" sz="1100" b="1" dirty="0" err="1">
                <a:solidFill>
                  <a:prstClr val="black"/>
                </a:solidFill>
                <a:latin typeface="Calibri"/>
                <a:cs typeface="Calibri" pitchFamily="34" charset="0"/>
              </a:rPr>
              <a:t>Altieri</a:t>
            </a:r>
            <a:r>
              <a:rPr lang="en-US" sz="1100" b="1" dirty="0">
                <a:solidFill>
                  <a:prstClr val="black"/>
                </a:solidFill>
                <a:latin typeface="Calibri"/>
                <a:cs typeface="Calibri" pitchFamily="34" charset="0"/>
              </a:rPr>
              <a:t> et al., </a:t>
            </a:r>
            <a:r>
              <a:rPr lang="en-US" sz="1100" b="1" dirty="0" err="1">
                <a:solidFill>
                  <a:prstClr val="black"/>
                </a:solidFill>
                <a:latin typeface="Calibri"/>
                <a:cs typeface="Calibri" pitchFamily="34" charset="0"/>
              </a:rPr>
              <a:t>J.Med.Chem</a:t>
            </a:r>
            <a:r>
              <a:rPr lang="en-US" sz="1100" b="1" dirty="0">
                <a:solidFill>
                  <a:prstClr val="black"/>
                </a:solidFill>
                <a:latin typeface="Calibri"/>
                <a:cs typeface="Calibri" pitchFamily="34" charset="0"/>
              </a:rPr>
              <a:t>. 52 (2009)</a:t>
            </a:r>
          </a:p>
        </p:txBody>
      </p:sp>
      <p:sp>
        <p:nvSpPr>
          <p:cNvPr id="39" name="CasellaDiTesto 24">
            <a:extLst>
              <a:ext uri="{FF2B5EF4-FFF2-40B4-BE49-F238E27FC236}">
                <a16:creationId xmlns:a16="http://schemas.microsoft.com/office/drawing/2014/main" xmlns="" id="{BCDF72CD-6994-2F48-B33B-0B027418C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215" y="5610128"/>
            <a:ext cx="2593504" cy="261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7" tIns="45699" rIns="91397" bIns="45699">
            <a:spAutoFit/>
          </a:bodyPr>
          <a:lstStyle/>
          <a:p>
            <a:pPr defTabSz="914071"/>
            <a:r>
              <a:rPr lang="en-US" sz="1100" b="1" dirty="0">
                <a:solidFill>
                  <a:prstClr val="black"/>
                </a:solidFill>
                <a:latin typeface="Calibri"/>
                <a:cs typeface="Calibri" pitchFamily="34" charset="0"/>
              </a:rPr>
              <a:t>L. </a:t>
            </a:r>
            <a:r>
              <a:rPr lang="en-US" sz="1100" b="1" dirty="0" err="1">
                <a:solidFill>
                  <a:prstClr val="black"/>
                </a:solidFill>
                <a:latin typeface="Calibri"/>
                <a:cs typeface="Calibri" pitchFamily="34" charset="0"/>
              </a:rPr>
              <a:t>Ciani</a:t>
            </a:r>
            <a:r>
              <a:rPr lang="en-US" sz="1100" b="1" dirty="0">
                <a:solidFill>
                  <a:prstClr val="black"/>
                </a:solidFill>
                <a:latin typeface="Calibri"/>
                <a:cs typeface="Calibri" pitchFamily="34" charset="0"/>
              </a:rPr>
              <a:t> et al., Int. J. of Pharm. (2013)</a:t>
            </a:r>
          </a:p>
        </p:txBody>
      </p:sp>
      <p:sp>
        <p:nvSpPr>
          <p:cNvPr id="40" name="CasellaDiTesto 24">
            <a:extLst>
              <a:ext uri="{FF2B5EF4-FFF2-40B4-BE49-F238E27FC236}">
                <a16:creationId xmlns:a16="http://schemas.microsoft.com/office/drawing/2014/main" xmlns="" id="{1773630A-DF00-904A-8F9A-A97AA1B3B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6448" y="5610128"/>
            <a:ext cx="3025552" cy="261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7" tIns="45699" rIns="91397" bIns="45699">
            <a:spAutoFit/>
          </a:bodyPr>
          <a:lstStyle/>
          <a:p>
            <a:pPr defTabSz="914071"/>
            <a:r>
              <a:rPr lang="en-US" sz="1100" b="1" dirty="0">
                <a:solidFill>
                  <a:prstClr val="black"/>
                </a:solidFill>
                <a:latin typeface="Calibri"/>
                <a:cs typeface="Calibri" pitchFamily="34" charset="0"/>
              </a:rPr>
              <a:t>D. </a:t>
            </a:r>
            <a:r>
              <a:rPr lang="en-US" sz="1100" b="1" dirty="0" err="1">
                <a:solidFill>
                  <a:prstClr val="black"/>
                </a:solidFill>
                <a:latin typeface="Calibri"/>
                <a:cs typeface="Calibri" pitchFamily="34" charset="0"/>
              </a:rPr>
              <a:t>Pietrangeli</a:t>
            </a:r>
            <a:r>
              <a:rPr lang="en-US" sz="1100" b="1" dirty="0">
                <a:solidFill>
                  <a:prstClr val="black"/>
                </a:solidFill>
                <a:latin typeface="Calibri"/>
                <a:cs typeface="Calibri" pitchFamily="34" charset="0"/>
              </a:rPr>
              <a:t> et al.,  </a:t>
            </a:r>
            <a:r>
              <a:rPr lang="en-US" sz="1100" b="1" dirty="0" err="1">
                <a:solidFill>
                  <a:prstClr val="black"/>
                </a:solidFill>
                <a:latin typeface="Calibri"/>
                <a:cs typeface="Calibri" pitchFamily="34" charset="0"/>
              </a:rPr>
              <a:t>Coord.Chem</a:t>
            </a:r>
            <a:r>
              <a:rPr lang="en-US" sz="1100" b="1" dirty="0">
                <a:solidFill>
                  <a:prstClr val="black"/>
                </a:solidFill>
                <a:latin typeface="Calibri"/>
                <a:cs typeface="Calibri" pitchFamily="34" charset="0"/>
              </a:rPr>
              <a:t>. Rev. (2013)</a:t>
            </a:r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xmlns="" id="{124013C3-B44A-C049-873D-5D9727751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68759" y="3548469"/>
            <a:ext cx="3094860" cy="1484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Rettangolo 41">
            <a:extLst>
              <a:ext uri="{FF2B5EF4-FFF2-40B4-BE49-F238E27FC236}">
                <a16:creationId xmlns:a16="http://schemas.microsoft.com/office/drawing/2014/main" xmlns="" id="{CB502AA2-9FAE-2C43-AA2E-0F650AD89CFD}"/>
              </a:ext>
            </a:extLst>
          </p:cNvPr>
          <p:cNvSpPr/>
          <p:nvPr/>
        </p:nvSpPr>
        <p:spPr>
          <a:xfrm>
            <a:off x="2193096" y="4110360"/>
            <a:ext cx="124745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200" dirty="0" err="1">
                <a:solidFill>
                  <a:prstClr val="black"/>
                </a:solidFill>
                <a:latin typeface="Calibri"/>
                <a:sym typeface="Handwriting - Dakota"/>
              </a:rPr>
              <a:t>Gd-B-LDL</a:t>
            </a:r>
            <a:endParaRPr lang="it-IT" sz="2200" dirty="0">
              <a:solidFill>
                <a:prstClr val="black"/>
              </a:solidFill>
              <a:latin typeface="Calibri"/>
              <a:sym typeface="Handwriting - Dakota"/>
            </a:endParaRPr>
          </a:p>
        </p:txBody>
      </p:sp>
      <p:pic>
        <p:nvPicPr>
          <p:cNvPr id="43" name="Picture 3">
            <a:extLst>
              <a:ext uri="{FF2B5EF4-FFF2-40B4-BE49-F238E27FC236}">
                <a16:creationId xmlns:a16="http://schemas.microsoft.com/office/drawing/2014/main" xmlns="" id="{51901BD9-3A71-474D-B884-1662AFA76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83982" y="5886822"/>
            <a:ext cx="60007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9965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26/11/21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Saverio Altieri Physics Department UNIPV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1252-54D1-FE45-A607-C2B73D764620}" type="slidenum">
              <a:rPr lang="it-IT" smtClean="0"/>
              <a:t>9</a:t>
            </a:fld>
            <a:endParaRPr lang="it-IT" dirty="0"/>
          </a:p>
        </p:txBody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xmlns="" id="{2CE6D3A6-4CBF-E84B-8C59-D9740295B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683" y="2690418"/>
            <a:ext cx="194516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sz="2000" dirty="0" err="1"/>
              <a:t>Inductively</a:t>
            </a:r>
            <a:r>
              <a:rPr lang="it-IT" sz="2000" dirty="0"/>
              <a:t> </a:t>
            </a:r>
            <a:r>
              <a:rPr lang="it-IT" sz="2000" dirty="0" err="1"/>
              <a:t>Coupled</a:t>
            </a:r>
            <a:r>
              <a:rPr lang="it-IT" sz="2000" dirty="0"/>
              <a:t> Plasma </a:t>
            </a:r>
            <a:r>
              <a:rPr lang="it-IT" sz="2000" dirty="0" err="1"/>
              <a:t>Spectroscopy</a:t>
            </a:r>
            <a:endParaRPr lang="it-IT" sz="2000" dirty="0"/>
          </a:p>
          <a:p>
            <a:pPr algn="ctr"/>
            <a:r>
              <a:rPr lang="it-IT" sz="2000" b="1" dirty="0">
                <a:sym typeface="Symbol" pitchFamily="18" charset="2"/>
              </a:rPr>
              <a:t>ICP </a:t>
            </a:r>
          </a:p>
          <a:p>
            <a:pPr algn="ctr"/>
            <a:r>
              <a:rPr lang="it-IT" sz="2000" b="1" dirty="0">
                <a:sym typeface="Symbol" pitchFamily="18" charset="2"/>
              </a:rPr>
              <a:t>(AES – OES)</a:t>
            </a:r>
            <a:endParaRPr lang="it-IT" sz="1200" b="1" dirty="0">
              <a:sym typeface="Symbol" pitchFamily="18" charset="2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xmlns="" id="{55F6990B-AFBF-8F4F-B155-2A60A58F8FF1}"/>
              </a:ext>
            </a:extLst>
          </p:cNvPr>
          <p:cNvGrpSpPr/>
          <p:nvPr/>
        </p:nvGrpSpPr>
        <p:grpSpPr>
          <a:xfrm>
            <a:off x="2193096" y="1148747"/>
            <a:ext cx="6635482" cy="5172965"/>
            <a:chOff x="985230" y="1225242"/>
            <a:chExt cx="6106740" cy="4827743"/>
          </a:xfrm>
        </p:grpSpPr>
        <p:pic>
          <p:nvPicPr>
            <p:cNvPr id="30" name="Immagine 29">
              <a:extLst>
                <a:ext uri="{FF2B5EF4-FFF2-40B4-BE49-F238E27FC236}">
                  <a16:creationId xmlns:a16="http://schemas.microsoft.com/office/drawing/2014/main" xmlns="" id="{AC6967FC-319C-344B-A9F0-25E29885A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5230" y="1225242"/>
              <a:ext cx="6106740" cy="4827743"/>
            </a:xfrm>
            <a:prstGeom prst="rect">
              <a:avLst/>
            </a:prstGeom>
          </p:spPr>
        </p:pic>
        <p:pic>
          <p:nvPicPr>
            <p:cNvPr id="31" name="Immagine 30">
              <a:extLst>
                <a:ext uri="{FF2B5EF4-FFF2-40B4-BE49-F238E27FC236}">
                  <a16:creationId xmlns:a16="http://schemas.microsoft.com/office/drawing/2014/main" xmlns="" id="{D2AABD52-E3B2-D84F-888C-B2F9B8ED63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1253" r="72733"/>
            <a:stretch/>
          </p:blipFill>
          <p:spPr>
            <a:xfrm>
              <a:off x="4543529" y="1728357"/>
              <a:ext cx="1876082" cy="1492098"/>
            </a:xfrm>
            <a:prstGeom prst="rect">
              <a:avLst/>
            </a:prstGeom>
          </p:spPr>
        </p:pic>
        <p:pic>
          <p:nvPicPr>
            <p:cNvPr id="32" name="Immagine 31">
              <a:extLst>
                <a:ext uri="{FF2B5EF4-FFF2-40B4-BE49-F238E27FC236}">
                  <a16:creationId xmlns:a16="http://schemas.microsoft.com/office/drawing/2014/main" xmlns="" id="{9C357E06-5F21-4D47-A41E-195AC04279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428" t="5464" r="64146" b="81677"/>
            <a:stretch/>
          </p:blipFill>
          <p:spPr>
            <a:xfrm>
              <a:off x="4543529" y="1568991"/>
              <a:ext cx="1955844" cy="326571"/>
            </a:xfrm>
            <a:prstGeom prst="rect">
              <a:avLst/>
            </a:prstGeom>
          </p:spPr>
        </p:pic>
      </p:grpSp>
      <p:sp>
        <p:nvSpPr>
          <p:cNvPr id="33" name="Rettangolo 32">
            <a:extLst>
              <a:ext uri="{FF2B5EF4-FFF2-40B4-BE49-F238E27FC236}">
                <a16:creationId xmlns:a16="http://schemas.microsoft.com/office/drawing/2014/main" xmlns="" id="{C8B1E3B7-AD6D-5B4D-A086-E17429689B64}"/>
              </a:ext>
            </a:extLst>
          </p:cNvPr>
          <p:cNvSpPr/>
          <p:nvPr/>
        </p:nvSpPr>
        <p:spPr>
          <a:xfrm>
            <a:off x="3168112" y="191831"/>
            <a:ext cx="61430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it-IT" sz="3600" b="1" kern="0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Boron</a:t>
            </a:r>
            <a:r>
              <a:rPr lang="it-IT" sz="3600" b="1" kern="0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3200" b="1" kern="0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concentration</a:t>
            </a:r>
            <a:r>
              <a:rPr lang="it-IT" sz="3200" b="1" kern="0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3200" b="1" kern="0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measurement</a:t>
            </a:r>
            <a:endParaRPr lang="it-IT" sz="3200" b="1" kern="0" dirty="0">
              <a:solidFill>
                <a:srgbClr val="2E74B5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xmlns="" id="{2302E887-D53E-D843-AC6B-FEABB3329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6556" y="3875358"/>
            <a:ext cx="1699938" cy="1899930"/>
          </a:xfrm>
          <a:prstGeom prst="rect">
            <a:avLst/>
          </a:prstGeom>
        </p:spPr>
      </p:pic>
      <p:sp>
        <p:nvSpPr>
          <p:cNvPr id="35" name="Rettangolo 34">
            <a:extLst>
              <a:ext uri="{FF2B5EF4-FFF2-40B4-BE49-F238E27FC236}">
                <a16:creationId xmlns:a16="http://schemas.microsoft.com/office/drawing/2014/main" xmlns="" id="{61CDE906-857B-BD4B-88F1-A474945995EA}"/>
              </a:ext>
            </a:extLst>
          </p:cNvPr>
          <p:cNvSpPr/>
          <p:nvPr/>
        </p:nvSpPr>
        <p:spPr>
          <a:xfrm>
            <a:off x="9591410" y="3506026"/>
            <a:ext cx="14102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aseline="30000" dirty="0">
                <a:solidFill>
                  <a:schemeClr val="tx2"/>
                </a:solidFill>
              </a:rPr>
              <a:t>18</a:t>
            </a:r>
            <a:r>
              <a:rPr lang="it-IT" dirty="0">
                <a:solidFill>
                  <a:schemeClr val="tx2"/>
                </a:solidFill>
              </a:rPr>
              <a:t>F-BPA PET</a:t>
            </a:r>
          </a:p>
        </p:txBody>
      </p:sp>
      <p:sp>
        <p:nvSpPr>
          <p:cNvPr id="36" name="Rectangle 17">
            <a:extLst>
              <a:ext uri="{FF2B5EF4-FFF2-40B4-BE49-F238E27FC236}">
                <a16:creationId xmlns:a16="http://schemas.microsoft.com/office/drawing/2014/main" xmlns="" id="{1C4360BA-4CEB-C74E-B1E2-C959A6E40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8578" y="1278130"/>
            <a:ext cx="3096277" cy="21095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28" tIns="45715" rIns="91428" bIns="45715"/>
          <a:lstStyle/>
          <a:p>
            <a:pPr algn="ctr" defTabSz="914365">
              <a:spcBef>
                <a:spcPct val="20000"/>
              </a:spcBef>
              <a:defRPr/>
            </a:pPr>
            <a:r>
              <a:rPr lang="en-US" sz="1600" b="1" dirty="0">
                <a:solidFill>
                  <a:srgbClr val="000000"/>
                </a:solidFill>
                <a:latin typeface="Arial"/>
                <a:cs typeface="Arial"/>
              </a:rPr>
              <a:t>Tissue-to-blood </a:t>
            </a:r>
            <a:r>
              <a:rPr lang="en-US" sz="1600" b="1" baseline="30000" dirty="0">
                <a:solidFill>
                  <a:srgbClr val="000000"/>
                </a:solidFill>
                <a:latin typeface="Arial"/>
                <a:cs typeface="Arial"/>
              </a:rPr>
              <a:t>10</a:t>
            </a:r>
            <a:r>
              <a:rPr lang="en-US" sz="1600" b="1" dirty="0">
                <a:solidFill>
                  <a:srgbClr val="000000"/>
                </a:solidFill>
                <a:latin typeface="Arial"/>
                <a:cs typeface="Arial"/>
              </a:rPr>
              <a:t>B</a:t>
            </a:r>
          </a:p>
          <a:p>
            <a:pPr defTabSz="914365">
              <a:spcBef>
                <a:spcPct val="2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Cancer cells        3.5 </a:t>
            </a:r>
            <a:r>
              <a:rPr lang="en-US" sz="1600" i="1" dirty="0">
                <a:solidFill>
                  <a:srgbClr val="000000"/>
                </a:solidFill>
                <a:latin typeface="Arial"/>
                <a:cs typeface="Arial"/>
              </a:rPr>
              <a:t>or defined 	            with BPA-PET</a:t>
            </a:r>
          </a:p>
          <a:p>
            <a:pPr defTabSz="914365">
              <a:spcBef>
                <a:spcPct val="2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Mucosal </a:t>
            </a:r>
          </a:p>
          <a:p>
            <a:pPr defTabSz="914365">
              <a:spcBef>
                <a:spcPct val="2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membrane            2 or 1</a:t>
            </a:r>
          </a:p>
          <a:p>
            <a:pPr defTabSz="914365">
              <a:spcBef>
                <a:spcPct val="2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Skin	             1.5</a:t>
            </a:r>
          </a:p>
          <a:p>
            <a:pPr defTabSz="914365">
              <a:spcBef>
                <a:spcPct val="2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Brain, spine, lung  1</a:t>
            </a:r>
          </a:p>
        </p:txBody>
      </p:sp>
    </p:spTree>
    <p:extLst>
      <p:ext uri="{BB962C8B-B14F-4D97-AF65-F5344CB8AC3E}">
        <p14:creationId xmlns:p14="http://schemas.microsoft.com/office/powerpoint/2010/main" val="3047735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6306</TotalTime>
  <Words>1008</Words>
  <Application>Microsoft Office PowerPoint</Application>
  <PresentationFormat>Widescreen</PresentationFormat>
  <Paragraphs>247</Paragraphs>
  <Slides>18</Slides>
  <Notes>7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30" baseType="lpstr">
      <vt:lpstr>ＭＳ Ｐゴシック</vt:lpstr>
      <vt:lpstr>Arial</vt:lpstr>
      <vt:lpstr>Calibri</vt:lpstr>
      <vt:lpstr>Calibri Light</vt:lpstr>
      <vt:lpstr>Century Gothic</vt:lpstr>
      <vt:lpstr>Handwriting - Dakota</vt:lpstr>
      <vt:lpstr>Helvetica</vt:lpstr>
      <vt:lpstr>Symbol</vt:lpstr>
      <vt:lpstr>Times</vt:lpstr>
      <vt:lpstr>Times New Roman</vt:lpstr>
      <vt:lpstr>Tema di Office</vt:lpstr>
      <vt:lpstr>Equation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Marazzi Chiara</cp:lastModifiedBy>
  <cp:revision>158</cp:revision>
  <dcterms:created xsi:type="dcterms:W3CDTF">2019-12-09T11:54:53Z</dcterms:created>
  <dcterms:modified xsi:type="dcterms:W3CDTF">2021-11-24T09:27:10Z</dcterms:modified>
</cp:coreProperties>
</file>