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97" r:id="rId3"/>
    <p:sldId id="300" r:id="rId4"/>
    <p:sldId id="301" r:id="rId5"/>
    <p:sldId id="283" r:id="rId6"/>
    <p:sldId id="304" r:id="rId7"/>
    <p:sldId id="259" r:id="rId8"/>
    <p:sldId id="262" r:id="rId9"/>
    <p:sldId id="265" r:id="rId10"/>
    <p:sldId id="270" r:id="rId11"/>
    <p:sldId id="276" r:id="rId12"/>
    <p:sldId id="277" r:id="rId13"/>
    <p:sldId id="281" r:id="rId14"/>
    <p:sldId id="282" r:id="rId15"/>
    <p:sldId id="303" r:id="rId16"/>
    <p:sldId id="305" r:id="rId17"/>
    <p:sldId id="286" r:id="rId18"/>
    <p:sldId id="287" r:id="rId19"/>
    <p:sldId id="284" r:id="rId20"/>
    <p:sldId id="290" r:id="rId21"/>
    <p:sldId id="291" r:id="rId22"/>
    <p:sldId id="293" r:id="rId23"/>
    <p:sldId id="302" r:id="rId24"/>
    <p:sldId id="295" r:id="rId25"/>
    <p:sldId id="298" r:id="rId26"/>
    <p:sldId id="272" r:id="rId27"/>
    <p:sldId id="275" r:id="rId28"/>
    <p:sldId id="306" r:id="rId29"/>
    <p:sldId id="271" r:id="rId30"/>
    <p:sldId id="278" r:id="rId31"/>
    <p:sldId id="279" r:id="rId32"/>
    <p:sldId id="280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2E6C"/>
    <a:srgbClr val="989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26"/>
  </p:normalViewPr>
  <p:slideViewPr>
    <p:cSldViewPr snapToGrid="0" snapToObjects="1">
      <p:cViewPr varScale="1">
        <p:scale>
          <a:sx n="54" d="100"/>
          <a:sy n="54" d="100"/>
        </p:scale>
        <p:origin x="80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B8C2-1E86-44E9-8822-588AEE0F5A14}" type="datetimeFigureOut">
              <a:rPr lang="it-IT" smtClean="0"/>
              <a:t>24/11/2021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19CB8-96D8-4888-A24E-6BB8518B99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18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1" name="Google Shape;661;p30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0:notes"/>
          <p:cNvSpPr txBox="1">
            <a:spLocks noGrp="1"/>
          </p:cNvSpPr>
          <p:nvPr>
            <p:ph type="sldNum" idx="12"/>
          </p:nvPr>
        </p:nvSpPr>
        <p:spPr>
          <a:xfrm>
            <a:off x="5652472" y="6491293"/>
            <a:ext cx="4324244" cy="34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1260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3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6263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4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999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1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604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7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790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8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687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0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7553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9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6000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e37571f5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e37571f555_0_0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300" cy="30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e37571f555_0_0:notes"/>
          <p:cNvSpPr txBox="1">
            <a:spLocks noGrp="1"/>
          </p:cNvSpPr>
          <p:nvPr>
            <p:ph type="sldNum" idx="12"/>
          </p:nvPr>
        </p:nvSpPr>
        <p:spPr>
          <a:xfrm>
            <a:off x="5652472" y="6491293"/>
            <a:ext cx="43242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979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9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5" name="Google Shape;4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268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2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45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1979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14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4:notes"/>
          <p:cNvSpPr txBox="1">
            <a:spLocks noGrp="1"/>
          </p:cNvSpPr>
          <p:nvPr>
            <p:ph type="sldNum" idx="12"/>
          </p:nvPr>
        </p:nvSpPr>
        <p:spPr>
          <a:xfrm>
            <a:off x="5652472" y="6491293"/>
            <a:ext cx="4324244" cy="34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005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18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8:notes"/>
          <p:cNvSpPr txBox="1">
            <a:spLocks noGrp="1"/>
          </p:cNvSpPr>
          <p:nvPr>
            <p:ph type="sldNum" idx="12"/>
          </p:nvPr>
        </p:nvSpPr>
        <p:spPr>
          <a:xfrm>
            <a:off x="5652472" y="6491293"/>
            <a:ext cx="4324244" cy="34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626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5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4916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6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7584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7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152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6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6:notes"/>
          <p:cNvSpPr txBox="1">
            <a:spLocks noGrp="1"/>
          </p:cNvSpPr>
          <p:nvPr>
            <p:ph type="sldNum" idx="12"/>
          </p:nvPr>
        </p:nvSpPr>
        <p:spPr>
          <a:xfrm>
            <a:off x="5652472" y="6491293"/>
            <a:ext cx="4324244" cy="34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9202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9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5295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14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4:notes"/>
          <p:cNvSpPr txBox="1">
            <a:spLocks noGrp="1"/>
          </p:cNvSpPr>
          <p:nvPr>
            <p:ph type="sldNum" idx="12"/>
          </p:nvPr>
        </p:nvSpPr>
        <p:spPr>
          <a:xfrm>
            <a:off x="5652472" y="6491293"/>
            <a:ext cx="4324244" cy="34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58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3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1651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4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7679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8:notes"/>
          <p:cNvSpPr txBox="1">
            <a:spLocks noGrp="1"/>
          </p:cNvSpPr>
          <p:nvPr>
            <p:ph type="sldNum" idx="12"/>
          </p:nvPr>
        </p:nvSpPr>
        <p:spPr>
          <a:xfrm>
            <a:off x="5652472" y="6491293"/>
            <a:ext cx="4324244" cy="34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49550" y="531813"/>
            <a:ext cx="4735513" cy="2663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42" name="Google Shape;642;p28:notes"/>
          <p:cNvSpPr txBox="1">
            <a:spLocks noGrp="1"/>
          </p:cNvSpPr>
          <p:nvPr>
            <p:ph type="body" idx="1"/>
          </p:nvPr>
        </p:nvSpPr>
        <p:spPr>
          <a:xfrm>
            <a:off x="1023938" y="3371850"/>
            <a:ext cx="8186737" cy="319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730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9:notes"/>
          <p:cNvSpPr txBox="1">
            <a:spLocks noGrp="1"/>
          </p:cNvSpPr>
          <p:nvPr>
            <p:ph type="body" idx="1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2763"/>
            <a:ext cx="4552950" cy="2562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969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00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F12D18-9B2E-4787-B877-B6F02102B771}" type="datetime1">
              <a:rPr lang="it-IT" smtClean="0"/>
              <a:t>24/11/2021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xmlns="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831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BD73724-7B23-FE4A-B979-EF5C240A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4896" cy="365125"/>
          </a:xfrm>
          <a:prstGeom prst="rect">
            <a:avLst/>
          </a:prstGeom>
        </p:spPr>
        <p:txBody>
          <a:bodyPr/>
          <a:lstStyle/>
          <a:p>
            <a:fld id="{8E9EAA0F-B83F-41BC-92D9-AC3D649C3CBC}" type="datetime1">
              <a:rPr lang="it-IT" smtClean="0"/>
              <a:t>24/11/2021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D5510DA-8359-0C44-8B24-01B1521D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002E6C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14060E7-C33E-F24C-9F55-BBE16252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6938" y="6356349"/>
            <a:ext cx="101917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E6C"/>
                </a:solidFill>
              </a:defRPr>
            </a:lvl1pPr>
          </a:lstStyle>
          <a:p>
            <a:r>
              <a:rPr lang="it-IT" dirty="0"/>
              <a:t>Pag. </a:t>
            </a:r>
            <a:fld id="{D2B91252-54D1-FE45-A607-C2B73D76462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xmlns="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6991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8"/>
          <p:cNvSpPr txBox="1">
            <a:spLocks noGrp="1"/>
          </p:cNvSpPr>
          <p:nvPr>
            <p:ph type="sldNum" idx="12"/>
          </p:nvPr>
        </p:nvSpPr>
        <p:spPr>
          <a:xfrm>
            <a:off x="8737601" y="6254751"/>
            <a:ext cx="2842684" cy="47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73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2E7D-FD0A-423A-95FE-607070A36857}" type="datetimeFigureOut">
              <a:rPr lang="it-IT" smtClean="0"/>
              <a:t>24/11/2021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21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82E7D-FD0A-423A-95FE-607070A36857}" type="datetimeFigureOut">
              <a:rPr lang="it-IT" smtClean="0"/>
              <a:t>24/11/2021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32546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36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1F4CCF42-CA41-EE41-90F9-E5A54A8CF3C1}"/>
              </a:ext>
            </a:extLst>
          </p:cNvPr>
          <p:cNvSpPr txBox="1"/>
          <p:nvPr/>
        </p:nvSpPr>
        <p:spPr>
          <a:xfrm>
            <a:off x="1139876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b="1" dirty="0">
                <a:solidFill>
                  <a:srgbClr val="002E6C"/>
                </a:solidFill>
              </a:rPr>
              <a:t>LOREM IPSUM DOLOR </a:t>
            </a:r>
          </a:p>
          <a:p>
            <a:r>
              <a:rPr lang="it-IT" sz="5000" b="1" dirty="0">
                <a:solidFill>
                  <a:srgbClr val="002E6C"/>
                </a:solidFill>
              </a:rPr>
              <a:t>SIT AMET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33FE038F-E035-5748-A2AD-307237EA4807}"/>
              </a:ext>
            </a:extLst>
          </p:cNvPr>
          <p:cNvSpPr txBox="1"/>
          <p:nvPr/>
        </p:nvSpPr>
        <p:spPr>
          <a:xfrm>
            <a:off x="1139876" y="749028"/>
            <a:ext cx="83790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000" b="1" dirty="0">
                <a:solidFill>
                  <a:schemeClr val="bg1"/>
                </a:solidFill>
              </a:rPr>
              <a:t>BNCT@CNAO: </a:t>
            </a:r>
            <a:r>
              <a:rPr lang="it-IT" sz="5000" b="1" dirty="0" err="1">
                <a:solidFill>
                  <a:schemeClr val="bg1"/>
                </a:solidFill>
              </a:rPr>
              <a:t>experimental</a:t>
            </a:r>
            <a:r>
              <a:rPr lang="it-IT" sz="5000" b="1" dirty="0">
                <a:solidFill>
                  <a:schemeClr val="bg1"/>
                </a:solidFill>
              </a:rPr>
              <a:t> and environmental </a:t>
            </a:r>
            <a:r>
              <a:rPr lang="it-IT" sz="5000" b="1" dirty="0" err="1">
                <a:solidFill>
                  <a:schemeClr val="bg1"/>
                </a:solidFill>
              </a:rPr>
              <a:t>dosimetry</a:t>
            </a:r>
            <a:endParaRPr lang="it-IT" sz="5000" b="1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9C24EB02-1E17-C243-B6FF-33CAB85111B4}"/>
              </a:ext>
            </a:extLst>
          </p:cNvPr>
          <p:cNvSpPr txBox="1"/>
          <p:nvPr/>
        </p:nvSpPr>
        <p:spPr>
          <a:xfrm>
            <a:off x="1139876" y="2566555"/>
            <a:ext cx="73567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>
                <a:solidFill>
                  <a:schemeClr val="bg1"/>
                </a:solidFill>
              </a:rPr>
              <a:t>S. Agosteo, S. Altieri, V. Conte, M. Ferrarini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6FAC-574D-48B5-BC3E-48498C3E6E81}" type="datetime1">
              <a:rPr lang="it-IT" smtClean="0"/>
              <a:t>24/11/2021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Google Shape;278;p1">
            <a:extLst>
              <a:ext uri="{FF2B5EF4-FFF2-40B4-BE49-F238E27FC236}">
                <a16:creationId xmlns:a16="http://schemas.microsoft.com/office/drawing/2014/main" xmlns="" id="{269CC111-06E2-485C-899F-7D3C9474F5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709407"/>
            <a:ext cx="2034262" cy="15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Politecnico di Milano">
            <a:extLst>
              <a:ext uri="{FF2B5EF4-FFF2-40B4-BE49-F238E27FC236}">
                <a16:creationId xmlns:a16="http://schemas.microsoft.com/office/drawing/2014/main" xmlns="" id="{4EB482A1-60E4-4714-9972-224F7BAD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26" y="4130094"/>
            <a:ext cx="23812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013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4"/>
          <p:cNvSpPr txBox="1"/>
          <p:nvPr/>
        </p:nvSpPr>
        <p:spPr>
          <a:xfrm>
            <a:off x="2207569" y="332657"/>
            <a:ext cx="8128667" cy="409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>
              <a:lnSpc>
                <a:spcPct val="90000"/>
              </a:lnSpc>
              <a:buClr>
                <a:srgbClr val="002060"/>
              </a:buClr>
              <a:buSzPts val="2400"/>
            </a:pPr>
            <a:r>
              <a:rPr lang="it-IT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BNCT MICRODOSIMETRY: TWIN MINI-TEPC</a:t>
            </a:r>
            <a:endParaRPr sz="24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4" descr="Immagine che contiene pavimento, intern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t="2121"/>
          <a:stretch/>
        </p:blipFill>
        <p:spPr>
          <a:xfrm>
            <a:off x="1524000" y="1142476"/>
            <a:ext cx="4995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endParaRPr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467;p13">
            <a:extLst>
              <a:ext uri="{FF2B5EF4-FFF2-40B4-BE49-F238E27FC236}">
                <a16:creationId xmlns:a16="http://schemas.microsoft.com/office/drawing/2014/main" xmlns="" id="{66B8997C-E347-47CA-AA64-F754C54C0CCF}"/>
              </a:ext>
            </a:extLst>
          </p:cNvPr>
          <p:cNvSpPr txBox="1"/>
          <p:nvPr/>
        </p:nvSpPr>
        <p:spPr>
          <a:xfrm>
            <a:off x="6791797" y="1156327"/>
            <a:ext cx="3661884" cy="1325461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Two </a:t>
            </a:r>
            <a:r>
              <a:rPr lang="it-IT" sz="16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TEPCs</a:t>
            </a: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in a single device:</a:t>
            </a:r>
            <a:endParaRPr sz="1600" dirty="0"/>
          </a:p>
          <a:p>
            <a:pPr>
              <a:buClr>
                <a:schemeClr val="accent1"/>
              </a:buClr>
              <a:buSzPct val="100000"/>
            </a:pP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with bare and</a:t>
            </a:r>
            <a:r>
              <a:rPr lang="it-IT" sz="1600" baseline="300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10</a:t>
            </a: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B-doped </a:t>
            </a:r>
            <a:r>
              <a:rPr lang="it-IT" sz="16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walls</a:t>
            </a: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600" dirty="0"/>
          </a:p>
          <a:p>
            <a:pPr>
              <a:buClr>
                <a:schemeClr val="accent1"/>
              </a:buClr>
              <a:buSzPct val="100000"/>
            </a:pPr>
            <a:r>
              <a:rPr lang="it-IT" sz="1600" baseline="300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 </a:t>
            </a:r>
            <a:r>
              <a:rPr lang="it-IT" sz="16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concentration</a:t>
            </a: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100 ppm</a:t>
            </a:r>
          </a:p>
          <a:p>
            <a:pPr>
              <a:buClr>
                <a:schemeClr val="accent1"/>
              </a:buClr>
              <a:buSzPct val="100000"/>
            </a:pPr>
            <a:endParaRPr lang="it-IT" sz="1600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  <a:buSzPct val="100000"/>
            </a:pPr>
            <a:r>
              <a:rPr lang="it-IT" sz="1600" dirty="0">
                <a:solidFill>
                  <a:schemeClr val="accent1"/>
                </a:solidFill>
              </a:rPr>
              <a:t>Sensitive zone </a:t>
            </a:r>
            <a:r>
              <a:rPr lang="it-IT" sz="1600" dirty="0" err="1">
                <a:solidFill>
                  <a:schemeClr val="accent1"/>
                </a:solidFill>
              </a:rPr>
              <a:t>diameter</a:t>
            </a:r>
            <a:r>
              <a:rPr lang="it-IT" sz="1600" dirty="0">
                <a:solidFill>
                  <a:schemeClr val="accent1"/>
                </a:solidFill>
              </a:rPr>
              <a:t>: 0.9 mm</a:t>
            </a:r>
          </a:p>
          <a:p>
            <a:pPr>
              <a:buClr>
                <a:schemeClr val="accent1"/>
              </a:buClr>
              <a:buSzPct val="100000"/>
            </a:pPr>
            <a:endParaRPr sz="16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4A1C10FB-EAA1-4404-BB58-A86BD70D5C5A}"/>
              </a:ext>
            </a:extLst>
          </p:cNvPr>
          <p:cNvSpPr txBox="1"/>
          <p:nvPr/>
        </p:nvSpPr>
        <p:spPr>
          <a:xfrm>
            <a:off x="6791798" y="2677373"/>
            <a:ext cx="187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TEPC </a:t>
            </a:r>
            <a:r>
              <a:rPr lang="it-IT" dirty="0" err="1"/>
              <a:t>at</a:t>
            </a:r>
            <a:r>
              <a:rPr lang="it-IT" dirty="0"/>
              <a:t> LENA (PV)</a:t>
            </a:r>
          </a:p>
        </p:txBody>
      </p:sp>
      <p:pic>
        <p:nvPicPr>
          <p:cNvPr id="9" name="Google Shape;487;p18">
            <a:extLst>
              <a:ext uri="{FF2B5EF4-FFF2-40B4-BE49-F238E27FC236}">
                <a16:creationId xmlns:a16="http://schemas.microsoft.com/office/drawing/2014/main" xmlns="" id="{C8DEC959-143F-4F44-93BF-E544E243510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1797" y="3115781"/>
            <a:ext cx="4036278" cy="304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2282825"/>
            <a:ext cx="5580063" cy="45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23"/>
          <p:cNvSpPr txBox="1"/>
          <p:nvPr/>
        </p:nvSpPr>
        <p:spPr>
          <a:xfrm>
            <a:off x="5844383" y="1415933"/>
            <a:ext cx="58514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Radiation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 field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components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 in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irradiation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 room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" name="Google Shape;593;p23"/>
          <p:cNvSpPr txBox="1"/>
          <p:nvPr/>
        </p:nvSpPr>
        <p:spPr>
          <a:xfrm>
            <a:off x="7248526" y="2282825"/>
            <a:ext cx="3926293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Neutrons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from the Li target and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moderated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by the BSA;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generated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from the target;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from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neutron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capture in the room (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also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@ high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energies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);</a:t>
            </a:r>
            <a:endParaRPr dirty="0"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  <a:p>
            <a:pPr marL="342900" indent="-342900"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from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neutron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activation.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4" name="Google Shape;594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fld id="{00000000-1234-1234-1234-123412341234}" type="slidenum">
              <a:rPr lang="it-IT"/>
              <a:pPr/>
              <a:t>11</a:t>
            </a:fld>
            <a:endParaRPr/>
          </a:p>
        </p:txBody>
      </p:sp>
      <p:sp>
        <p:nvSpPr>
          <p:cNvPr id="7" name="Google Shape;579;p22">
            <a:extLst>
              <a:ext uri="{FF2B5EF4-FFF2-40B4-BE49-F238E27FC236}">
                <a16:creationId xmlns:a16="http://schemas.microsoft.com/office/drawing/2014/main" xmlns="" id="{599AE327-4BCE-425F-A6F3-49DE066C6E77}"/>
              </a:ext>
            </a:extLst>
          </p:cNvPr>
          <p:cNvSpPr txBox="1">
            <a:spLocks/>
          </p:cNvSpPr>
          <p:nvPr/>
        </p:nvSpPr>
        <p:spPr>
          <a:xfrm>
            <a:off x="1379835" y="420572"/>
            <a:ext cx="10039532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DOSIMETRY: MAJOR CONCERNS FOR BNCT BASED ON THE </a:t>
            </a:r>
            <a:r>
              <a:rPr lang="it-IT" sz="2400" b="1" baseline="30000" dirty="0">
                <a:solidFill>
                  <a:srgbClr val="C00000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7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Li(</a:t>
            </a:r>
            <a:r>
              <a:rPr lang="it-IT" sz="2400" b="1" dirty="0" err="1">
                <a:solidFill>
                  <a:srgbClr val="C00000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p,n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)</a:t>
            </a:r>
            <a:r>
              <a:rPr lang="it-IT" sz="2400" b="1" baseline="30000" dirty="0">
                <a:solidFill>
                  <a:srgbClr val="C00000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7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Be REACTION</a:t>
            </a:r>
            <a:endParaRPr lang="it-IT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24" descr="neutroni_180cm_mapp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3644900"/>
            <a:ext cx="4859338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0239" y="1204914"/>
            <a:ext cx="4886325" cy="2439987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24"/>
          <p:cNvSpPr/>
          <p:nvPr/>
        </p:nvSpPr>
        <p:spPr>
          <a:xfrm>
            <a:off x="1138239" y="1653031"/>
            <a:ext cx="45720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&gt;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Very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high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neutron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fluence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rate</a:t>
            </a:r>
            <a:b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</a:b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(~10</a:t>
            </a:r>
            <a:r>
              <a:rPr lang="it-IT" baseline="300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9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s</a:t>
            </a:r>
            <a:r>
              <a:rPr lang="it-IT" baseline="300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-1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cm</a:t>
            </a:r>
            <a:r>
              <a:rPr lang="it-IT" baseline="300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-2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/>
            </a:r>
            <a:b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</a:b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Spectrum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peaked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@10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keV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3" name="Google Shape;603;p24"/>
          <p:cNvSpPr txBox="1"/>
          <p:nvPr/>
        </p:nvSpPr>
        <p:spPr>
          <a:xfrm>
            <a:off x="6888164" y="4221164"/>
            <a:ext cx="32400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The ambient dose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equivalent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(H*(10))  rate inside the treatment room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is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of the order of a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few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Sv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/h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" name="Google Shape;604;p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fld id="{00000000-1234-1234-1234-123412341234}" type="slidenum">
              <a:rPr lang="it-IT"/>
              <a:pPr/>
              <a:t>12</a:t>
            </a:fld>
            <a:endParaRPr/>
          </a:p>
        </p:txBody>
      </p:sp>
      <p:sp>
        <p:nvSpPr>
          <p:cNvPr id="8" name="Google Shape;579;p22">
            <a:extLst>
              <a:ext uri="{FF2B5EF4-FFF2-40B4-BE49-F238E27FC236}">
                <a16:creationId xmlns:a16="http://schemas.microsoft.com/office/drawing/2014/main" xmlns="" id="{4AAEFC74-1EAF-4219-8DDD-FFCEF1BE0F2A}"/>
              </a:ext>
            </a:extLst>
          </p:cNvPr>
          <p:cNvSpPr txBox="1">
            <a:spLocks/>
          </p:cNvSpPr>
          <p:nvPr/>
        </p:nvSpPr>
        <p:spPr>
          <a:xfrm>
            <a:off x="1379835" y="420572"/>
            <a:ext cx="8508443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DOSIMETRY: NEUTRON SPECTRUM FROM THE BSA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8"/>
          <p:cNvSpPr txBox="1"/>
          <p:nvPr/>
        </p:nvSpPr>
        <p:spPr>
          <a:xfrm>
            <a:off x="1992313" y="1989138"/>
            <a:ext cx="8229600" cy="2731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4487" indent="-342900">
              <a:buClr>
                <a:schemeClr val="tx1"/>
              </a:buClr>
              <a:buSzPts val="2240"/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Instruments 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should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face: 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1688" lvl="1" indent="-342900">
              <a:spcBef>
                <a:spcPts val="800"/>
              </a:spcBef>
              <a:buClr>
                <a:schemeClr val="tx1"/>
              </a:buClr>
              <a:buSzPts val="2240"/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High 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intensity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fields  (=&gt;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saturation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)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1688" lvl="1" indent="-342900">
              <a:spcBef>
                <a:spcPts val="800"/>
              </a:spcBef>
              <a:buClr>
                <a:schemeClr val="tx1"/>
              </a:buClr>
              <a:buSzPts val="2240"/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Complex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fields (=&gt; pile-up, 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instrument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response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against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other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field 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components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)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1688" lvl="1" indent="-342900">
              <a:spcBef>
                <a:spcPts val="800"/>
              </a:spcBef>
              <a:buClr>
                <a:schemeClr val="tx1"/>
              </a:buClr>
              <a:buSzPts val="2240"/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Unusual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energy range (e.g. 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epithermal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neutrons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, high energy </a:t>
            </a:r>
            <a:r>
              <a:rPr lang="it-IT" sz="24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r>
              <a:rPr lang="it-IT" sz="24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) 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6" name="Google Shape;646;p2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fld id="{00000000-1234-1234-1234-123412341234}" type="slidenum">
              <a:rPr lang="it-IT"/>
              <a:pPr/>
              <a:t>13</a:t>
            </a:fld>
            <a:endParaRPr/>
          </a:p>
        </p:txBody>
      </p:sp>
      <p:sp>
        <p:nvSpPr>
          <p:cNvPr id="5" name="Google Shape;579;p22">
            <a:extLst>
              <a:ext uri="{FF2B5EF4-FFF2-40B4-BE49-F238E27FC236}">
                <a16:creationId xmlns:a16="http://schemas.microsoft.com/office/drawing/2014/main" xmlns="" id="{E94090BE-6E4E-41B3-9FBC-6EAEDD76E2CA}"/>
              </a:ext>
            </a:extLst>
          </p:cNvPr>
          <p:cNvSpPr txBox="1">
            <a:spLocks/>
          </p:cNvSpPr>
          <p:nvPr/>
        </p:nvSpPr>
        <p:spPr>
          <a:xfrm>
            <a:off x="769089" y="384294"/>
            <a:ext cx="1114646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DOSIMETRY: MAJOR CONCERNS FOR MEASUREMENTS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9"/>
          <p:cNvSpPr txBox="1"/>
          <p:nvPr/>
        </p:nvSpPr>
        <p:spPr>
          <a:xfrm>
            <a:off x="1847850" y="770628"/>
            <a:ext cx="8137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it-IT" sz="3200" b="1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Neutrons</a:t>
            </a:r>
            <a:endParaRPr lang="it-IT" sz="3200" b="1" dirty="0"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</p:txBody>
      </p:sp>
      <p:sp>
        <p:nvSpPr>
          <p:cNvPr id="652" name="Google Shape;652;p29"/>
          <p:cNvSpPr txBox="1"/>
          <p:nvPr/>
        </p:nvSpPr>
        <p:spPr>
          <a:xfrm>
            <a:off x="1847850" y="1765301"/>
            <a:ext cx="82804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LINUS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Commercial rem-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meters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(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Wendi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II –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Thermo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Lupin (FPGA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based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electronics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and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logarithmic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amplifier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– intense fields)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Based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on micro-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structured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diodes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  <a:buSzPts val="18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" name="Google Shape;655;p29"/>
          <p:cNvSpPr txBox="1"/>
          <p:nvPr/>
        </p:nvSpPr>
        <p:spPr>
          <a:xfrm>
            <a:off x="1720851" y="5356225"/>
            <a:ext cx="8532813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it-IT" sz="3200" b="1" dirty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Misure di fotoni (dosimetria/spettrometria)</a:t>
            </a:r>
            <a:endParaRPr dirty="0"/>
          </a:p>
        </p:txBody>
      </p:sp>
      <p:sp>
        <p:nvSpPr>
          <p:cNvPr id="658" name="Google Shape;658;p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fld id="{00000000-1234-1234-1234-123412341234}" type="slidenum">
              <a:rPr lang="it-IT"/>
              <a:pPr/>
              <a:t>14</a:t>
            </a:fld>
            <a:endParaRPr/>
          </a:p>
        </p:txBody>
      </p:sp>
      <p:sp>
        <p:nvSpPr>
          <p:cNvPr id="10" name="Google Shape;653;p29"/>
          <p:cNvSpPr txBox="1"/>
          <p:nvPr/>
        </p:nvSpPr>
        <p:spPr>
          <a:xfrm>
            <a:off x="1866900" y="1410790"/>
            <a:ext cx="792003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it-IT" b="1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Active rem-</a:t>
            </a:r>
            <a:r>
              <a:rPr lang="it-IT" b="1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meters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579;p22">
            <a:extLst>
              <a:ext uri="{FF2B5EF4-FFF2-40B4-BE49-F238E27FC236}">
                <a16:creationId xmlns:a16="http://schemas.microsoft.com/office/drawing/2014/main" xmlns="" id="{519CBD2B-A900-4118-ADAB-E9E9B1C9921F}"/>
              </a:ext>
            </a:extLst>
          </p:cNvPr>
          <p:cNvSpPr txBox="1">
            <a:spLocks/>
          </p:cNvSpPr>
          <p:nvPr/>
        </p:nvSpPr>
        <p:spPr>
          <a:xfrm>
            <a:off x="769089" y="384294"/>
            <a:ext cx="1114646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DOSIMETRY: INSTRUMENTS</a:t>
            </a:r>
          </a:p>
        </p:txBody>
      </p:sp>
      <p:sp>
        <p:nvSpPr>
          <p:cNvPr id="12" name="Google Shape;653;p29">
            <a:extLst>
              <a:ext uri="{FF2B5EF4-FFF2-40B4-BE49-F238E27FC236}">
                <a16:creationId xmlns:a16="http://schemas.microsoft.com/office/drawing/2014/main" xmlns="" id="{602F47B0-1C50-4A12-B3E5-33CAEFACA43A}"/>
              </a:ext>
            </a:extLst>
          </p:cNvPr>
          <p:cNvSpPr txBox="1"/>
          <p:nvPr/>
        </p:nvSpPr>
        <p:spPr>
          <a:xfrm>
            <a:off x="1866900" y="3057942"/>
            <a:ext cx="792003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it-IT" b="1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Passive rem-</a:t>
            </a:r>
            <a:r>
              <a:rPr lang="it-IT" b="1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meters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652;p29">
            <a:extLst>
              <a:ext uri="{FF2B5EF4-FFF2-40B4-BE49-F238E27FC236}">
                <a16:creationId xmlns:a16="http://schemas.microsoft.com/office/drawing/2014/main" xmlns="" id="{129F953C-3AF1-4749-99D7-EB3DBCED6638}"/>
              </a:ext>
            </a:extLst>
          </p:cNvPr>
          <p:cNvSpPr txBox="1"/>
          <p:nvPr/>
        </p:nvSpPr>
        <p:spPr>
          <a:xfrm>
            <a:off x="1897063" y="3377563"/>
            <a:ext cx="8280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Based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 on track detectors (CR-39)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  <a:buSzPts val="18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C1DF79F7-223C-4B95-B500-187C79F98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4373562"/>
            <a:ext cx="2759075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xmlns="" id="{84FC8252-9B69-4052-9D83-D96F414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3868737"/>
            <a:ext cx="1900238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xmlns="" id="{61399DB5-F3A6-46CB-8EC1-0A21BB93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13200"/>
            <a:ext cx="19240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D3199A9B-94D9-436D-AAA3-D997F8AF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AA0F-B83F-41BC-92D9-AC3D649C3CBC}" type="datetime1">
              <a:rPr lang="it-IT" smtClean="0"/>
              <a:t>24/11/2021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7CB48DA2-DBEF-49D3-BFCC-F6CB504E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D68C9344-8CFD-41DF-9EDA-B2D5F386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1252-54D1-FE45-A607-C2B73D764620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6" name="Google Shape;653;p29">
            <a:extLst>
              <a:ext uri="{FF2B5EF4-FFF2-40B4-BE49-F238E27FC236}">
                <a16:creationId xmlns:a16="http://schemas.microsoft.com/office/drawing/2014/main" xmlns="" id="{2C4FFE76-508C-4D1C-A884-065CD6C675DC}"/>
              </a:ext>
            </a:extLst>
          </p:cNvPr>
          <p:cNvSpPr txBox="1"/>
          <p:nvPr/>
        </p:nvSpPr>
        <p:spPr>
          <a:xfrm>
            <a:off x="855903" y="1162771"/>
            <a:ext cx="792003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Bonner Sphere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Spectrometers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18">
            <a:extLst>
              <a:ext uri="{FF2B5EF4-FFF2-40B4-BE49-F238E27FC236}">
                <a16:creationId xmlns:a16="http://schemas.microsoft.com/office/drawing/2014/main" xmlns="" id="{CE2003F7-C9E8-459B-A492-8F7497CD1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903" y="1580470"/>
            <a:ext cx="4319588" cy="197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457200" indent="-4572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914400" indent="-4572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63638" indent="-249238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979613" indent="-4572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616200" indent="-4572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3073400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3530600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987800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4445000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GB" altLang="it-IT" sz="1400" b="0" dirty="0">
                <a:solidFill>
                  <a:srgbClr val="FF0000"/>
                </a:solidFill>
                <a:cs typeface="Times New Roman" panose="02020603050405020304" pitchFamily="18" charset="0"/>
              </a:rPr>
              <a:t>Active thermal neutron detectors</a:t>
            </a:r>
            <a:r>
              <a:rPr lang="en-GB" altLang="it-IT" sz="1400" b="0" dirty="0"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b="0" dirty="0" err="1">
                <a:cs typeface="Times New Roman" panose="02020603050405020304" pitchFamily="18" charset="0"/>
              </a:rPr>
              <a:t>LiI</a:t>
            </a:r>
            <a:r>
              <a:rPr lang="en-GB" altLang="it-IT" sz="1400" b="0" dirty="0">
                <a:cs typeface="Times New Roman" panose="02020603050405020304" pitchFamily="18" charset="0"/>
              </a:rPr>
              <a:t>(Eu) scintillators (original BSS);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b="0" dirty="0">
                <a:cs typeface="Times New Roman" panose="02020603050405020304" pitchFamily="18" charset="0"/>
              </a:rPr>
              <a:t>BF</a:t>
            </a:r>
            <a:r>
              <a:rPr lang="en-GB" altLang="it-IT" sz="1400" b="0" baseline="-25000" dirty="0">
                <a:cs typeface="Times New Roman" panose="02020603050405020304" pitchFamily="18" charset="0"/>
              </a:rPr>
              <a:t>3 </a:t>
            </a:r>
            <a:r>
              <a:rPr lang="en-GB" altLang="it-IT" sz="1400" b="0" dirty="0">
                <a:cs typeface="Times New Roman" panose="02020603050405020304" pitchFamily="18" charset="0"/>
              </a:rPr>
              <a:t>proportional counters;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b="0" baseline="30000" dirty="0">
                <a:cs typeface="Times New Roman" panose="02020603050405020304" pitchFamily="18" charset="0"/>
              </a:rPr>
              <a:t>3</a:t>
            </a:r>
            <a:r>
              <a:rPr lang="en-GB" altLang="it-IT" sz="1400" b="0" dirty="0">
                <a:cs typeface="Times New Roman" panose="02020603050405020304" pitchFamily="18" charset="0"/>
              </a:rPr>
              <a:t>He proportional counters.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SzPct val="75000"/>
              <a:buFontTx/>
              <a:buChar char="•"/>
            </a:pPr>
            <a:r>
              <a:rPr lang="en-GB" altLang="it-IT" sz="1400" b="0" dirty="0">
                <a:solidFill>
                  <a:srgbClr val="FF0000"/>
                </a:solidFill>
                <a:cs typeface="Times New Roman" panose="02020603050405020304" pitchFamily="18" charset="0"/>
              </a:rPr>
              <a:t>Passive thermal neutron detectors</a:t>
            </a:r>
            <a:r>
              <a:rPr lang="en-GB" altLang="it-IT" sz="1400" b="0" dirty="0"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b="0" dirty="0">
                <a:cs typeface="Times New Roman" panose="02020603050405020304" pitchFamily="18" charset="0"/>
              </a:rPr>
              <a:t>TLDs;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b="0" dirty="0">
                <a:cs typeface="Times New Roman" panose="02020603050405020304" pitchFamily="18" charset="0"/>
              </a:rPr>
              <a:t>activation foils (Au mainly);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b="0" dirty="0">
                <a:cs typeface="Times New Roman" panose="02020603050405020304" pitchFamily="18" charset="0"/>
              </a:rPr>
              <a:t>track detectors coupled to </a:t>
            </a:r>
            <a:r>
              <a:rPr lang="en-GB" altLang="it-IT" sz="1400" b="0" baseline="30000" dirty="0">
                <a:cs typeface="Times New Roman" panose="02020603050405020304" pitchFamily="18" charset="0"/>
              </a:rPr>
              <a:t>10</a:t>
            </a:r>
            <a:r>
              <a:rPr lang="en-GB" altLang="it-IT" sz="1400" b="0" dirty="0">
                <a:cs typeface="Times New Roman" panose="02020603050405020304" pitchFamily="18" charset="0"/>
              </a:rPr>
              <a:t>B radiators.</a:t>
            </a:r>
          </a:p>
          <a:p>
            <a:pPr marL="457200" lvl="1" inden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</a:pPr>
            <a:endParaRPr lang="en-GB" altLang="it-IT" sz="1400" b="0" dirty="0">
              <a:cs typeface="Times New Roman" panose="02020603050405020304" pitchFamily="18" charset="0"/>
            </a:endParaRPr>
          </a:p>
        </p:txBody>
      </p:sp>
      <p:sp>
        <p:nvSpPr>
          <p:cNvPr id="7" name="Google Shape;579;p22">
            <a:extLst>
              <a:ext uri="{FF2B5EF4-FFF2-40B4-BE49-F238E27FC236}">
                <a16:creationId xmlns:a16="http://schemas.microsoft.com/office/drawing/2014/main" xmlns="" id="{363AC1E3-CA22-422A-9C9A-CB54347C104E}"/>
              </a:ext>
            </a:extLst>
          </p:cNvPr>
          <p:cNvSpPr txBox="1">
            <a:spLocks/>
          </p:cNvSpPr>
          <p:nvPr/>
        </p:nvSpPr>
        <p:spPr>
          <a:xfrm>
            <a:off x="769089" y="384294"/>
            <a:ext cx="1114646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DOSIMETRY: INSTRUMENTS</a:t>
            </a:r>
          </a:p>
        </p:txBody>
      </p:sp>
      <p:sp>
        <p:nvSpPr>
          <p:cNvPr id="8" name="Google Shape;651;p29">
            <a:extLst>
              <a:ext uri="{FF2B5EF4-FFF2-40B4-BE49-F238E27FC236}">
                <a16:creationId xmlns:a16="http://schemas.microsoft.com/office/drawing/2014/main" xmlns="" id="{ACD39B4D-26F3-4086-A6CE-9CACE66FE063}"/>
              </a:ext>
            </a:extLst>
          </p:cNvPr>
          <p:cNvSpPr txBox="1"/>
          <p:nvPr/>
        </p:nvSpPr>
        <p:spPr>
          <a:xfrm>
            <a:off x="855903" y="684248"/>
            <a:ext cx="8137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it-IT" sz="3200" b="1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Neutrons</a:t>
            </a:r>
            <a:endParaRPr lang="it-IT" sz="3200" b="1" dirty="0"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</p:txBody>
      </p:sp>
      <p:sp>
        <p:nvSpPr>
          <p:cNvPr id="9" name="Google Shape;651;p29">
            <a:extLst>
              <a:ext uri="{FF2B5EF4-FFF2-40B4-BE49-F238E27FC236}">
                <a16:creationId xmlns:a16="http://schemas.microsoft.com/office/drawing/2014/main" xmlns="" id="{174E8503-ACC8-4751-B177-B4A2CFAEBDD9}"/>
              </a:ext>
            </a:extLst>
          </p:cNvPr>
          <p:cNvSpPr txBox="1"/>
          <p:nvPr/>
        </p:nvSpPr>
        <p:spPr>
          <a:xfrm>
            <a:off x="1220529" y="4082598"/>
            <a:ext cx="8137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it-IT" sz="3200" b="1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endParaRPr lang="it-IT" sz="3200" b="1" dirty="0"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</p:txBody>
      </p:sp>
      <p:sp>
        <p:nvSpPr>
          <p:cNvPr id="10" name="Google Shape;656;p29">
            <a:extLst>
              <a:ext uri="{FF2B5EF4-FFF2-40B4-BE49-F238E27FC236}">
                <a16:creationId xmlns:a16="http://schemas.microsoft.com/office/drawing/2014/main" xmlns="" id="{B432E323-69F8-46B7-8AD7-5CA7C15D7E78}"/>
              </a:ext>
            </a:extLst>
          </p:cNvPr>
          <p:cNvSpPr txBox="1"/>
          <p:nvPr/>
        </p:nvSpPr>
        <p:spPr>
          <a:xfrm>
            <a:off x="1220529" y="4642216"/>
            <a:ext cx="7596188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Scintillators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/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HpGe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/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ionization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chambers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bonner_pict">
            <a:extLst>
              <a:ext uri="{FF2B5EF4-FFF2-40B4-BE49-F238E27FC236}">
                <a16:creationId xmlns:a16="http://schemas.microsoft.com/office/drawing/2014/main" xmlns="" id="{7F2F1A57-0543-437C-9245-05B0CC80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91" y="1691308"/>
            <a:ext cx="3424237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>
            <a:extLst>
              <a:ext uri="{FF2B5EF4-FFF2-40B4-BE49-F238E27FC236}">
                <a16:creationId xmlns:a16="http://schemas.microsoft.com/office/drawing/2014/main" xmlns="" id="{F44C1497-2B35-4C99-9903-4E6895498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478" y="1480171"/>
            <a:ext cx="3359150" cy="289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107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1CE7B84D-DD8C-4054-BAF0-3AFB7E521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AA0F-B83F-41BC-92D9-AC3D649C3CBC}" type="datetime1">
              <a:rPr lang="it-IT" smtClean="0"/>
              <a:t>24/11/2021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AA3C32E2-7C86-4657-B7D0-2633DB356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2ADEF6FA-0ACF-4B27-8A1B-881C3B9D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D2B91252-54D1-FE45-A607-C2B73D764620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5" name="Google Shape;579;p22">
            <a:extLst>
              <a:ext uri="{FF2B5EF4-FFF2-40B4-BE49-F238E27FC236}">
                <a16:creationId xmlns:a16="http://schemas.microsoft.com/office/drawing/2014/main" xmlns="" id="{ACC59FA7-9D4F-47CA-A994-3735D30FB3B2}"/>
              </a:ext>
            </a:extLst>
          </p:cNvPr>
          <p:cNvSpPr txBox="1">
            <a:spLocks/>
          </p:cNvSpPr>
          <p:nvPr/>
        </p:nvSpPr>
        <p:spPr>
          <a:xfrm>
            <a:off x="769089" y="384294"/>
            <a:ext cx="1114646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3908549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rgbClr val="000000"/>
              </a:buClr>
              <a:buSzPts val="1400"/>
            </a:pPr>
            <a:fld id="{00000000-1234-1234-1234-123412341234}" type="slidenum">
              <a:rPr lang="it-IT"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pPr algn="r">
                <a:buClr>
                  <a:srgbClr val="000000"/>
                </a:buClr>
                <a:buSzPts val="1400"/>
              </a:pPr>
              <a:t>17</a:t>
            </a:fld>
            <a:endParaRPr sz="1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2" name="Google Shape;692;p33"/>
          <p:cNvSpPr txBox="1">
            <a:spLocks noGrp="1"/>
          </p:cNvSpPr>
          <p:nvPr>
            <p:ph type="title" idx="4294967295"/>
          </p:nvPr>
        </p:nvSpPr>
        <p:spPr>
          <a:xfrm>
            <a:off x="1231899" y="606770"/>
            <a:ext cx="9291639" cy="59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FIELD CHARACTERIZATON</a:t>
            </a:r>
            <a:b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SUPERHEATED EMULSIONS</a:t>
            </a:r>
            <a:endParaRPr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5" name="Google Shape;695;p33"/>
          <p:cNvSpPr/>
          <p:nvPr/>
        </p:nvSpPr>
        <p:spPr>
          <a:xfrm>
            <a:off x="1524000" y="-137217"/>
            <a:ext cx="9144000" cy="27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spAutoFit/>
          </a:bodyPr>
          <a:lstStyle/>
          <a:p>
            <a:pPr>
              <a:buClr>
                <a:schemeClr val="dk1"/>
              </a:buClr>
              <a:buSzPts val="1200"/>
            </a:pPr>
            <a:endParaRPr sz="1200" b="1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33" descr="bol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7800" y="1844676"/>
            <a:ext cx="1873250" cy="157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950" y="1844676"/>
            <a:ext cx="1620838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3644900"/>
            <a:ext cx="21590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8026" y="3644900"/>
            <a:ext cx="2195513" cy="1646238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33"/>
          <p:cNvSpPr txBox="1"/>
          <p:nvPr/>
        </p:nvSpPr>
        <p:spPr>
          <a:xfrm>
            <a:off x="6096000" y="5442154"/>
            <a:ext cx="4216400" cy="27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spAutoFit/>
          </a:bodyPr>
          <a:lstStyle/>
          <a:p>
            <a:pPr>
              <a:buClr>
                <a:srgbClr val="000066"/>
              </a:buClr>
              <a:buSzPts val="1200"/>
            </a:pPr>
            <a:r>
              <a:rPr lang="it-IT" sz="12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Courtesy of F. d’Errico, Yale Univ. and DMNP Pisa Univ.</a:t>
            </a:r>
            <a:endParaRPr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AF60AFDC-5E08-42DD-B1EF-AF577042F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545" y="1795463"/>
            <a:ext cx="5330456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66700" indent="-2667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25475" indent="-179388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516063" indent="-249238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2152650" indent="-4572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789238" indent="-4572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32464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37036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41608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46180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US" altLang="it-IT" sz="1400" b="0" dirty="0"/>
              <a:t>“</a:t>
            </a:r>
            <a:r>
              <a:rPr lang="en-US" altLang="it-IT" sz="1400" b="0" dirty="0">
                <a:solidFill>
                  <a:srgbClr val="FF0000"/>
                </a:solidFill>
              </a:rPr>
              <a:t>Superheated emulsion</a:t>
            </a:r>
            <a:r>
              <a:rPr lang="en-US" altLang="it-IT" sz="1400" b="0" dirty="0"/>
              <a:t>” is the name adopted by ISO and ICRU for detectors based on a </a:t>
            </a:r>
            <a:r>
              <a:rPr lang="en-US" altLang="it-IT" sz="1400" b="0" dirty="0">
                <a:solidFill>
                  <a:schemeClr val="hlink"/>
                </a:solidFill>
              </a:rPr>
              <a:t>superheated liquid suspended in a gel</a:t>
            </a:r>
            <a:r>
              <a:rPr lang="en-US" altLang="it-IT" sz="1400" b="0" dirty="0"/>
              <a:t>, also known as bubble detectors or superheated drop detectors.</a:t>
            </a:r>
            <a:r>
              <a:rPr lang="it-IT" altLang="it-IT" sz="1400" dirty="0"/>
              <a:t>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it-IT" sz="1400" b="0" dirty="0"/>
              <a:t>The suspended droplets consist of an over-expanded halocarbon and/or hydrocarbon which </a:t>
            </a:r>
            <a:r>
              <a:rPr lang="en-US" altLang="it-IT" sz="1400" b="0" dirty="0">
                <a:solidFill>
                  <a:schemeClr val="hlink"/>
                </a:solidFill>
              </a:rPr>
              <a:t>vaporizes</a:t>
            </a:r>
            <a:r>
              <a:rPr lang="en-US" altLang="it-IT" sz="1400" b="0" dirty="0"/>
              <a:t> upon exposure to </a:t>
            </a:r>
            <a:r>
              <a:rPr lang="en-US" altLang="it-IT" sz="1400" b="0" dirty="0">
                <a:solidFill>
                  <a:schemeClr val="hlink"/>
                </a:solidFill>
              </a:rPr>
              <a:t>the high-LET recoils</a:t>
            </a:r>
            <a:r>
              <a:rPr lang="en-US" altLang="it-IT" sz="1400" b="0" dirty="0"/>
              <a:t> from neutron interactions.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it-IT" sz="1400" b="0" dirty="0"/>
              <a:t>The superheated emulsion is contained in a vial and acts as a continuously sensitive, miniature bubble chamber.</a:t>
            </a:r>
            <a:r>
              <a:rPr lang="en-US" altLang="it-IT" sz="1400" dirty="0"/>
              <a:t> </a:t>
            </a:r>
            <a:endParaRPr lang="en-US" altLang="it-IT" sz="1400" b="0" dirty="0"/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it-IT" sz="1400" b="0" dirty="0"/>
              <a:t>The </a:t>
            </a:r>
            <a:r>
              <a:rPr lang="en-US" altLang="it-IT" sz="1400" b="0" dirty="0">
                <a:solidFill>
                  <a:schemeClr val="hlink"/>
                </a:solidFill>
              </a:rPr>
              <a:t>total number of bubbles</a:t>
            </a:r>
            <a:r>
              <a:rPr lang="en-US" altLang="it-IT" sz="1400" b="0" dirty="0"/>
              <a:t> evolved from the radiation-induced nucleation of drops gives an </a:t>
            </a:r>
            <a:r>
              <a:rPr lang="en-US" altLang="it-IT" sz="1400" b="0" dirty="0">
                <a:solidFill>
                  <a:schemeClr val="hlink"/>
                </a:solidFill>
              </a:rPr>
              <a:t>integrated measure</a:t>
            </a:r>
            <a:r>
              <a:rPr lang="en-US" altLang="it-IT" sz="1400" b="0" dirty="0"/>
              <a:t> of the total neutron exposure.</a:t>
            </a:r>
            <a:r>
              <a:rPr lang="it-IT" altLang="it-IT" dirty="0"/>
              <a:t> </a:t>
            </a:r>
            <a:endParaRPr lang="en-US" altLang="it-IT" sz="1400" b="0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endParaRPr lang="en-US" altLang="it-IT" sz="1400" b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rgbClr val="000000"/>
              </a:buClr>
              <a:buSzPts val="1400"/>
            </a:pPr>
            <a:fld id="{00000000-1234-1234-1234-123412341234}" type="slidenum">
              <a:rPr lang="it-IT"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pPr algn="r">
                <a:buClr>
                  <a:srgbClr val="000000"/>
                </a:buClr>
                <a:buSzPts val="1400"/>
              </a:pPr>
              <a:t>18</a:t>
            </a:fld>
            <a:endParaRPr sz="1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5" name="Google Shape;705;p34"/>
          <p:cNvSpPr txBox="1">
            <a:spLocks noGrp="1"/>
          </p:cNvSpPr>
          <p:nvPr>
            <p:ph type="title" idx="4294967295"/>
          </p:nvPr>
        </p:nvSpPr>
        <p:spPr>
          <a:xfrm>
            <a:off x="1066162" y="411210"/>
            <a:ext cx="5943600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SUPERHEATED EMULSIONS</a:t>
            </a:r>
          </a:p>
        </p:txBody>
      </p:sp>
      <p:sp>
        <p:nvSpPr>
          <p:cNvPr id="708" name="Google Shape;708;p34"/>
          <p:cNvSpPr/>
          <p:nvPr/>
        </p:nvSpPr>
        <p:spPr>
          <a:xfrm>
            <a:off x="1524000" y="-137217"/>
            <a:ext cx="9144000" cy="27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spAutoFit/>
          </a:bodyPr>
          <a:lstStyle/>
          <a:p>
            <a:pPr>
              <a:buClr>
                <a:schemeClr val="dk1"/>
              </a:buClr>
              <a:buSzPts val="1200"/>
            </a:pPr>
            <a:endParaRPr sz="1200" b="1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" name="Google Shape;70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7738" y="1024734"/>
            <a:ext cx="4249737" cy="2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4222" y="3834113"/>
            <a:ext cx="2805113" cy="183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6999" y="3834113"/>
            <a:ext cx="2573337" cy="1874838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34"/>
          <p:cNvSpPr txBox="1"/>
          <p:nvPr/>
        </p:nvSpPr>
        <p:spPr>
          <a:xfrm>
            <a:off x="2790164" y="3973300"/>
            <a:ext cx="669925" cy="27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spAutoFit/>
          </a:bodyPr>
          <a:lstStyle/>
          <a:p>
            <a:pPr>
              <a:buClr>
                <a:srgbClr val="000066"/>
              </a:buClr>
              <a:buSzPts val="1200"/>
            </a:pPr>
            <a:r>
              <a:rPr lang="it-IT" sz="12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  <a:r>
              <a:rPr lang="it-IT" sz="12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-Be</a:t>
            </a:r>
            <a:endParaRPr dirty="0"/>
          </a:p>
        </p:txBody>
      </p:sp>
      <p:sp>
        <p:nvSpPr>
          <p:cNvPr id="713" name="Google Shape;713;p34"/>
          <p:cNvSpPr txBox="1"/>
          <p:nvPr/>
        </p:nvSpPr>
        <p:spPr>
          <a:xfrm>
            <a:off x="6496999" y="3973300"/>
            <a:ext cx="512763" cy="27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spAutoFit/>
          </a:bodyPr>
          <a:lstStyle/>
          <a:p>
            <a:pPr>
              <a:buClr>
                <a:srgbClr val="000066"/>
              </a:buClr>
              <a:buSzPts val="1200"/>
            </a:pPr>
            <a:r>
              <a:rPr lang="it-IT" sz="1200" b="1" baseline="300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252</a:t>
            </a:r>
            <a:r>
              <a:rPr lang="it-IT" sz="12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Cf</a:t>
            </a:r>
            <a:endParaRPr dirty="0"/>
          </a:p>
        </p:txBody>
      </p:sp>
      <p:sp>
        <p:nvSpPr>
          <p:cNvPr id="714" name="Google Shape;714;p34"/>
          <p:cNvSpPr txBox="1"/>
          <p:nvPr/>
        </p:nvSpPr>
        <p:spPr>
          <a:xfrm>
            <a:off x="1524001" y="5949950"/>
            <a:ext cx="352742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spAutoFit/>
          </a:bodyPr>
          <a:lstStyle/>
          <a:p>
            <a:pPr>
              <a:buClr>
                <a:srgbClr val="000066"/>
              </a:buClr>
              <a:buSzPts val="1000"/>
            </a:pPr>
            <a:r>
              <a:rPr lang="it-IT" sz="10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All figures in this slide:</a:t>
            </a:r>
            <a:endParaRPr/>
          </a:p>
          <a:p>
            <a:pPr>
              <a:buClr>
                <a:srgbClr val="000066"/>
              </a:buClr>
              <a:buSzPts val="1000"/>
            </a:pPr>
            <a:r>
              <a:rPr lang="it-IT" sz="10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Courtesy of F. d’Errico, Yale Univ. and DMNP Pisa Univ.</a:t>
            </a:r>
            <a:endParaRPr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70DBC647-6831-4A6C-8C95-B65079FF2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4" y="868842"/>
            <a:ext cx="4608513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66700" indent="-2667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25475" indent="-179388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516063" indent="-249238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2152650" indent="-4572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789238" indent="-4572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32464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37036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41608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46180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•"/>
            </a:pPr>
            <a:r>
              <a:rPr lang="en-GB" altLang="it-IT" sz="1400" b="0" dirty="0"/>
              <a:t>Superheated emulsions are currently used either as </a:t>
            </a:r>
            <a:r>
              <a:rPr lang="en-GB" altLang="it-IT" sz="1400" b="0" dirty="0">
                <a:solidFill>
                  <a:schemeClr val="hlink"/>
                </a:solidFill>
              </a:rPr>
              <a:t>personal and environmental dosemeters</a:t>
            </a:r>
            <a:r>
              <a:rPr lang="en-GB" altLang="it-IT" sz="1400" b="0" dirty="0"/>
              <a:t> or as </a:t>
            </a:r>
            <a:r>
              <a:rPr lang="en-GB" altLang="it-IT" sz="1400" b="0" dirty="0">
                <a:solidFill>
                  <a:schemeClr val="hlink"/>
                </a:solidFill>
              </a:rPr>
              <a:t>neutron spectrometers</a:t>
            </a:r>
            <a:r>
              <a:rPr lang="en-GB" altLang="it-IT" sz="1400" b="0" dirty="0"/>
              <a:t>.</a:t>
            </a:r>
            <a:r>
              <a:rPr lang="en-GB" altLang="it-IT" dirty="0"/>
              <a:t> </a:t>
            </a:r>
            <a:r>
              <a:rPr lang="it-IT" altLang="it-IT" sz="1400" dirty="0"/>
              <a:t>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b="0" dirty="0">
                <a:solidFill>
                  <a:schemeClr val="hlink"/>
                </a:solidFill>
              </a:rPr>
              <a:t>Neutron spectrometry</a:t>
            </a:r>
            <a:r>
              <a:rPr lang="en-GB" altLang="it-IT" sz="1400" b="0" dirty="0"/>
              <a:t> is performed by exploiting the different response to neutron energy against temperature or pressure of the superheated liquid.</a:t>
            </a:r>
            <a:r>
              <a:rPr lang="it-IT" altLang="it-IT" dirty="0"/>
              <a:t> </a:t>
            </a:r>
            <a:r>
              <a:rPr lang="en-US" altLang="it-IT" sz="1400" dirty="0"/>
              <a:t> </a:t>
            </a:r>
            <a:endParaRPr lang="en-US" altLang="it-IT" sz="1400" b="0" dirty="0"/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b="0" dirty="0">
                <a:solidFill>
                  <a:schemeClr val="hlink"/>
                </a:solidFill>
              </a:rPr>
              <a:t>Dosemeters</a:t>
            </a:r>
            <a:r>
              <a:rPr lang="en-GB" altLang="it-IT" sz="1400" b="0" dirty="0"/>
              <a:t>: one of their advantages is the possibility of determining an average ambient dose equivalent rate in a pulsed neutron field.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b="0" dirty="0"/>
              <a:t>They are </a:t>
            </a:r>
            <a:r>
              <a:rPr lang="en-GB" altLang="it-IT" sz="1400" b="0" dirty="0">
                <a:solidFill>
                  <a:schemeClr val="hlink"/>
                </a:solidFill>
              </a:rPr>
              <a:t>completely insensitive to low-LET radiation</a:t>
            </a:r>
            <a:r>
              <a:rPr lang="en-GB" altLang="it-IT" sz="1400" b="0" dirty="0"/>
              <a:t>, X and </a:t>
            </a:r>
            <a:r>
              <a:rPr lang="it-IT" altLang="it-IT" sz="1400" b="0" dirty="0">
                <a:sym typeface="Symbol" panose="05050102010706020507" pitchFamily="18" charset="2"/>
              </a:rPr>
              <a:t></a:t>
            </a:r>
            <a:r>
              <a:rPr lang="en-GB" altLang="it-IT" sz="1400" b="0" dirty="0"/>
              <a:t> rays as well as muons, which is a clear advantage when measuring the neutron component in mixed fields.</a:t>
            </a:r>
            <a:endParaRPr lang="en-US" altLang="it-IT" sz="1400" b="0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endParaRPr lang="en-US" altLang="it-IT" sz="1400" b="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rgbClr val="000000"/>
              </a:buClr>
              <a:buSzPts val="1400"/>
            </a:pPr>
            <a:fld id="{00000000-1234-1234-1234-123412341234}" type="slidenum">
              <a:rPr lang="it-IT"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pPr algn="r">
                <a:buClr>
                  <a:srgbClr val="000000"/>
                </a:buClr>
                <a:buSzPts val="1400"/>
              </a:pPr>
              <a:t>19</a:t>
            </a:fld>
            <a:endParaRPr sz="1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5" name="Google Shape;675;p31"/>
          <p:cNvSpPr txBox="1">
            <a:spLocks noGrp="1"/>
          </p:cNvSpPr>
          <p:nvPr>
            <p:ph type="title" idx="4294967295"/>
          </p:nvPr>
        </p:nvSpPr>
        <p:spPr>
          <a:xfrm>
            <a:off x="1591323" y="333375"/>
            <a:ext cx="5943600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AT THE LNL (1996)</a:t>
            </a:r>
            <a:endParaRPr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77" name="Google Shape;677;p31"/>
          <p:cNvGraphicFramePr/>
          <p:nvPr/>
        </p:nvGraphicFramePr>
        <p:xfrm>
          <a:off x="1524001" y="1143358"/>
          <a:ext cx="4284663" cy="249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r:id="rId4" imgW="4284663" imgH="2493962" progId="Word.Document.8">
                  <p:embed/>
                </p:oleObj>
              </mc:Choice>
              <mc:Fallback>
                <p:oleObj r:id="rId4" imgW="4284663" imgH="2493962" progId="Word.Document.8">
                  <p:embed/>
                  <p:pic>
                    <p:nvPicPr>
                      <p:cNvPr id="677" name="Google Shape;677;p3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524001" y="1143358"/>
                        <a:ext cx="4284663" cy="249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8" name="Google Shape;678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4658" y="901700"/>
            <a:ext cx="4654243" cy="30344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Google Shape;720;p35"/>
          <p:cNvGraphicFramePr/>
          <p:nvPr>
            <p:extLst>
              <p:ext uri="{D42A27DB-BD31-4B8C-83A1-F6EECF244321}">
                <p14:modId xmlns:p14="http://schemas.microsoft.com/office/powerpoint/2010/main" val="1922500459"/>
              </p:ext>
            </p:extLst>
          </p:nvPr>
        </p:nvGraphicFramePr>
        <p:xfrm>
          <a:off x="1658645" y="4251789"/>
          <a:ext cx="3200400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" r:id="rId7" imgW="3200400" imgH="2257425" progId="Origin50.Graph">
                  <p:embed/>
                </p:oleObj>
              </mc:Choice>
              <mc:Fallback>
                <p:oleObj r:id="rId7" imgW="3200400" imgH="2257425" progId="Origin50.Graph">
                  <p:embed/>
                  <p:pic>
                    <p:nvPicPr>
                      <p:cNvPr id="6" name="Google Shape;720;p35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1658645" y="4251789"/>
                        <a:ext cx="3200400" cy="2257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Google Shape;721;p35"/>
          <p:cNvGraphicFramePr/>
          <p:nvPr>
            <p:extLst>
              <p:ext uri="{D42A27DB-BD31-4B8C-83A1-F6EECF244321}">
                <p14:modId xmlns:p14="http://schemas.microsoft.com/office/powerpoint/2010/main" val="479431276"/>
              </p:ext>
            </p:extLst>
          </p:nvPr>
        </p:nvGraphicFramePr>
        <p:xfrm>
          <a:off x="4563123" y="4251788"/>
          <a:ext cx="32004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" r:id="rId9" imgW="3200400" imgH="2286000" progId="Origin50.Graph">
                  <p:embed/>
                </p:oleObj>
              </mc:Choice>
              <mc:Fallback>
                <p:oleObj r:id="rId9" imgW="3200400" imgH="2286000" progId="Origin50.Graph">
                  <p:embed/>
                  <p:pic>
                    <p:nvPicPr>
                      <p:cNvPr id="7" name="Google Shape;721;p35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/>
                      <a:stretch/>
                    </p:blipFill>
                    <p:spPr>
                      <a:xfrm>
                        <a:off x="4563123" y="4251788"/>
                        <a:ext cx="3200400" cy="2286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oogle Shape;722;p35"/>
          <p:cNvGraphicFramePr/>
          <p:nvPr>
            <p:extLst>
              <p:ext uri="{D42A27DB-BD31-4B8C-83A1-F6EECF244321}">
                <p14:modId xmlns:p14="http://schemas.microsoft.com/office/powerpoint/2010/main" val="2351676717"/>
              </p:ext>
            </p:extLst>
          </p:nvPr>
        </p:nvGraphicFramePr>
        <p:xfrm>
          <a:off x="7467600" y="4280364"/>
          <a:ext cx="3200400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" r:id="rId11" imgW="3200400" imgH="2257425" progId="Origin50.Graph">
                  <p:embed/>
                </p:oleObj>
              </mc:Choice>
              <mc:Fallback>
                <p:oleObj r:id="rId11" imgW="3200400" imgH="2257425" progId="Origin50.Graph">
                  <p:embed/>
                  <p:pic>
                    <p:nvPicPr>
                      <p:cNvPr id="8" name="Google Shape;722;p35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/>
                      <a:stretch/>
                    </p:blipFill>
                    <p:spPr>
                      <a:xfrm>
                        <a:off x="7467600" y="4280364"/>
                        <a:ext cx="3200400" cy="2257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Google Shape;730;p36"/>
          <p:cNvSpPr/>
          <p:nvPr/>
        </p:nvSpPr>
        <p:spPr>
          <a:xfrm>
            <a:off x="3787776" y="994432"/>
            <a:ext cx="4608513" cy="362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050"/>
            </a:pPr>
            <a:r>
              <a:rPr lang="it-IT" sz="14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Activation techniques (bare and </a:t>
            </a:r>
            <a:r>
              <a:rPr lang="it-IT" sz="1400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Cd</a:t>
            </a:r>
            <a:r>
              <a:rPr lang="it-IT" sz="14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covered</a:t>
            </a:r>
            <a:r>
              <a:rPr lang="it-IT" sz="14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sz="1400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foils</a:t>
            </a:r>
            <a:r>
              <a:rPr lang="it-IT" sz="14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266700" indent="-266700">
              <a:lnSpc>
                <a:spcPct val="90000"/>
              </a:lnSpc>
              <a:spcBef>
                <a:spcPts val="280"/>
              </a:spcBef>
              <a:buClr>
                <a:srgbClr val="000000"/>
              </a:buClr>
              <a:buSzPts val="1050"/>
            </a:pPr>
            <a:endParaRPr sz="1400" dirty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30;p36"/>
          <p:cNvSpPr/>
          <p:nvPr/>
        </p:nvSpPr>
        <p:spPr>
          <a:xfrm>
            <a:off x="4021205" y="3888910"/>
            <a:ext cx="4608513" cy="362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050"/>
            </a:pPr>
            <a:r>
              <a:rPr lang="it-IT" sz="1400" dirty="0" err="1">
                <a:solidFill>
                  <a:srgbClr val="000066"/>
                </a:solidFill>
                <a:latin typeface="Arial"/>
                <a:cs typeface="Arial"/>
                <a:sym typeface="Arial"/>
              </a:rPr>
              <a:t>Netron</a:t>
            </a:r>
            <a:r>
              <a:rPr lang="it-IT" sz="1400" dirty="0">
                <a:solidFill>
                  <a:srgbClr val="00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it-IT" sz="1400" dirty="0" err="1">
                <a:solidFill>
                  <a:srgbClr val="000066"/>
                </a:solidFill>
                <a:latin typeface="Arial"/>
                <a:cs typeface="Arial"/>
                <a:sym typeface="Arial"/>
              </a:rPr>
              <a:t>spectrometry</a:t>
            </a:r>
            <a:r>
              <a:rPr lang="it-IT" sz="1400" dirty="0">
                <a:solidFill>
                  <a:srgbClr val="000066"/>
                </a:solidFill>
                <a:latin typeface="Arial"/>
                <a:cs typeface="Arial"/>
                <a:sym typeface="Arial"/>
              </a:rPr>
              <a:t> with </a:t>
            </a:r>
            <a:r>
              <a:rPr lang="it-IT" sz="1400" dirty="0" err="1">
                <a:solidFill>
                  <a:srgbClr val="000066"/>
                </a:solidFill>
                <a:latin typeface="Arial"/>
                <a:cs typeface="Arial"/>
                <a:sym typeface="Arial"/>
              </a:rPr>
              <a:t>superheated</a:t>
            </a:r>
            <a:r>
              <a:rPr lang="it-IT" sz="1400" dirty="0">
                <a:solidFill>
                  <a:srgbClr val="000066"/>
                </a:solidFill>
                <a:latin typeface="Arial"/>
                <a:cs typeface="Arial"/>
                <a:sym typeface="Arial"/>
              </a:rPr>
              <a:t> detectors</a:t>
            </a:r>
            <a:endParaRPr dirty="0"/>
          </a:p>
          <a:p>
            <a:pPr marL="266700" indent="-266700">
              <a:lnSpc>
                <a:spcPct val="90000"/>
              </a:lnSpc>
              <a:spcBef>
                <a:spcPts val="280"/>
              </a:spcBef>
              <a:buClr>
                <a:srgbClr val="000000"/>
              </a:buClr>
              <a:buSzPts val="1050"/>
            </a:pPr>
            <a:endParaRPr sz="1400" dirty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egnaposto numero diapositiva 2">
            <a:extLst>
              <a:ext uri="{FF2B5EF4-FFF2-40B4-BE49-F238E27FC236}">
                <a16:creationId xmlns:a16="http://schemas.microsoft.com/office/drawing/2014/main" xmlns="" id="{059D26D3-5645-7F48-A0BC-2C028646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2</a:t>
            </a:fld>
            <a:endParaRPr lang="it-IT" altLang="it-IT"/>
          </a:p>
        </p:txBody>
      </p:sp>
      <p:sp>
        <p:nvSpPr>
          <p:cNvPr id="594946" name="Text Box 2">
            <a:extLst>
              <a:ext uri="{FF2B5EF4-FFF2-40B4-BE49-F238E27FC236}">
                <a16:creationId xmlns:a16="http://schemas.microsoft.com/office/drawing/2014/main" xmlns="" id="{28C799A3-5F41-0743-BA56-337A44E9B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6" y="290513"/>
            <a:ext cx="39290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800" dirty="0" err="1">
                <a:solidFill>
                  <a:srgbClr val="C00000"/>
                </a:solidFill>
              </a:rPr>
              <a:t>Neutron</a:t>
            </a:r>
            <a:r>
              <a:rPr lang="it-IT" altLang="it-IT" sz="2800" dirty="0">
                <a:solidFill>
                  <a:srgbClr val="C00000"/>
                </a:solidFill>
              </a:rPr>
              <a:t> sources </a:t>
            </a:r>
          </a:p>
        </p:txBody>
      </p:sp>
      <p:sp>
        <p:nvSpPr>
          <p:cNvPr id="595086" name="Text Box 142">
            <a:extLst>
              <a:ext uri="{FF2B5EF4-FFF2-40B4-BE49-F238E27FC236}">
                <a16:creationId xmlns:a16="http://schemas.microsoft.com/office/drawing/2014/main" xmlns="" id="{EC2711BF-DE53-C440-9B34-33C499928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057" y="1154248"/>
            <a:ext cx="40434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/>
              <a:t>Basical</a:t>
            </a:r>
            <a:r>
              <a:rPr lang="it-IT" altLang="it-IT" sz="2400" dirty="0"/>
              <a:t> features of a BNCT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xmlns="" id="{3F3A7050-1C3C-8542-AB8E-E8DEE442B8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2775298"/>
                  </p:ext>
                </p:extLst>
              </p:nvPr>
            </p:nvGraphicFramePr>
            <p:xfrm>
              <a:off x="2101343" y="1733108"/>
              <a:ext cx="6893801" cy="428279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676632">
                      <a:extLst>
                        <a:ext uri="{9D8B030D-6E8A-4147-A177-3AD203B41FA5}">
                          <a16:colId xmlns:a16="http://schemas.microsoft.com/office/drawing/2014/main" xmlns="" val="1503627891"/>
                        </a:ext>
                      </a:extLst>
                    </a:gridCol>
                    <a:gridCol w="2217169">
                      <a:extLst>
                        <a:ext uri="{9D8B030D-6E8A-4147-A177-3AD203B41FA5}">
                          <a16:colId xmlns:a16="http://schemas.microsoft.com/office/drawing/2014/main" xmlns="" val="4262175310"/>
                        </a:ext>
                      </a:extLst>
                    </a:gridCol>
                  </a:tblGrid>
                  <a:tr h="245736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 err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Epithermal</a:t>
                          </a:r>
                          <a:r>
                            <a:rPr lang="it-IT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field</a:t>
                          </a: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25483022"/>
                      </a:ext>
                    </a:extLst>
                  </a:tr>
                  <a:tr h="49147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Energy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>
                              <a:effectLst/>
                            </a:rPr>
                            <a:t>0.4 eV – 10 keV</a:t>
                          </a:r>
                          <a:endParaRPr lang="it-IT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938034995"/>
                      </a:ext>
                    </a:extLst>
                  </a:tr>
                  <a:tr h="2457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 err="1">
                              <a:effectLst/>
                            </a:rPr>
                            <a:t>Fluence</a:t>
                          </a:r>
                          <a:r>
                            <a:rPr lang="it-IT" sz="1600" dirty="0">
                              <a:effectLst/>
                            </a:rPr>
                            <a:t> rate (cm</a:t>
                          </a:r>
                          <a:r>
                            <a:rPr lang="it-IT" sz="1600" baseline="30000" dirty="0">
                              <a:effectLst/>
                            </a:rPr>
                            <a:t>-2</a:t>
                          </a:r>
                          <a:r>
                            <a:rPr lang="it-IT" sz="1600" dirty="0">
                              <a:effectLst/>
                            </a:rPr>
                            <a:t>s</a:t>
                          </a:r>
                          <a:r>
                            <a:rPr lang="it-IT" sz="1600" baseline="30000" dirty="0">
                              <a:effectLst/>
                            </a:rPr>
                            <a:t>-1</a:t>
                          </a:r>
                          <a:r>
                            <a:rPr lang="it-IT" sz="1600" dirty="0">
                              <a:effectLst/>
                            </a:rPr>
                            <a:t>)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>
                              <a:effectLst/>
                            </a:rPr>
                            <a:t>&gt; 10</a:t>
                          </a:r>
                          <a:r>
                            <a:rPr lang="it-IT" sz="1600" baseline="30000">
                              <a:effectLst/>
                            </a:rPr>
                            <a:t>9</a:t>
                          </a:r>
                          <a:endParaRPr lang="it-IT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660994728"/>
                      </a:ext>
                    </a:extLst>
                  </a:tr>
                  <a:tr h="70111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Fast</a:t>
                          </a:r>
                          <a:r>
                            <a:rPr lang="it-IT" sz="1600" baseline="0" dirty="0">
                              <a:effectLst/>
                            </a:rPr>
                            <a:t> </a:t>
                          </a:r>
                          <a:r>
                            <a:rPr lang="it-IT" sz="1600" baseline="0" dirty="0" err="1">
                              <a:effectLst/>
                            </a:rPr>
                            <a:t>neutron</a:t>
                          </a:r>
                          <a:r>
                            <a:rPr lang="it-IT" sz="1600" baseline="0" dirty="0">
                              <a:effectLst/>
                            </a:rPr>
                            <a:t> </a:t>
                          </a:r>
                          <a:r>
                            <a:rPr lang="it-IT" sz="1600" baseline="0" dirty="0" err="1">
                              <a:effectLst/>
                            </a:rPr>
                            <a:t>contamination</a:t>
                          </a:r>
                          <a:r>
                            <a:rPr lang="it-IT" sz="1600" dirty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it-IT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it-IT" sz="16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16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it-IT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𝑓𝑎𝑠𝑡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it-IT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𝑒𝑝𝑖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sz="1600">
                                  <a:effectLst/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it-IT" sz="1600">
                                  <a:effectLst/>
                                  <a:latin typeface="Cambria Math" panose="02040503050406030204" pitchFamily="18" charset="0"/>
                                </a:rPr>
                                <m:t>𝐺𝑦</m:t>
                              </m:r>
                              <m:sSup>
                                <m:sSupPr>
                                  <m:ctrlPr>
                                    <a:rPr lang="it-IT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it-IT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16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&lt;  2 10</a:t>
                          </a:r>
                          <a:r>
                            <a:rPr lang="it-IT" sz="1600" baseline="30000" dirty="0">
                              <a:effectLst/>
                            </a:rPr>
                            <a:t>-13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392541153"/>
                      </a:ext>
                    </a:extLst>
                  </a:tr>
                  <a:tr h="71908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Thermal </a:t>
                          </a:r>
                          <a:r>
                            <a:rPr lang="it-IT" sz="1600" dirty="0" err="1">
                              <a:effectLst/>
                            </a:rPr>
                            <a:t>neutron</a:t>
                          </a:r>
                          <a:r>
                            <a:rPr lang="it-IT" sz="1600" dirty="0">
                              <a:effectLst/>
                            </a:rPr>
                            <a:t> </a:t>
                          </a:r>
                          <a:r>
                            <a:rPr lang="it-IT" sz="1600" dirty="0" err="1">
                              <a:effectLst/>
                            </a:rPr>
                            <a:t>contamination</a:t>
                          </a:r>
                          <a:endParaRPr lang="it-IT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𝑡h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𝑒𝑝𝑖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it-IT" sz="16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&lt;  0.05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493513671"/>
                      </a:ext>
                    </a:extLst>
                  </a:tr>
                  <a:tr h="76417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Gamma </a:t>
                          </a:r>
                          <a:r>
                            <a:rPr lang="it-IT" sz="1600" dirty="0" err="1">
                              <a:effectLst/>
                            </a:rPr>
                            <a:t>contamination</a:t>
                          </a:r>
                          <a:endParaRPr lang="it-IT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it-IT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it-IT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𝑒𝑝𝑖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it-IT" sz="160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it-IT" sz="1600">
                                    <a:effectLst/>
                                    <a:latin typeface="Cambria Math" panose="02040503050406030204" pitchFamily="18" charset="0"/>
                                  </a:rPr>
                                  <m:t>𝐺𝑦</m:t>
                                </m:r>
                                <m:r>
                                  <a:rPr lang="it-IT" sz="16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it-IT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lang="it-IT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it-IT" sz="16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>
                              <a:effectLst/>
                            </a:rPr>
                            <a:t>&lt;  2 10</a:t>
                          </a:r>
                          <a:r>
                            <a:rPr lang="it-IT" sz="1600" baseline="30000">
                              <a:effectLst/>
                            </a:rPr>
                            <a:t>-13</a:t>
                          </a:r>
                          <a:endParaRPr lang="it-IT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188596276"/>
                      </a:ext>
                    </a:extLst>
                  </a:tr>
                  <a:tr h="71908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 err="1">
                              <a:effectLst/>
                            </a:rPr>
                            <a:t>Collimation</a:t>
                          </a:r>
                          <a:r>
                            <a:rPr lang="it-IT" sz="1600" dirty="0">
                              <a:effectLst/>
                            </a:rPr>
                            <a:t>  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𝑒𝑝𝑖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&gt; 0.7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3277805523"/>
                      </a:ext>
                    </a:extLst>
                  </a:tr>
                  <a:tr h="2457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 err="1">
                              <a:effectLst/>
                            </a:rPr>
                            <a:t>Beam</a:t>
                          </a:r>
                          <a:r>
                            <a:rPr lang="it-IT" sz="1600" dirty="0">
                              <a:effectLst/>
                            </a:rPr>
                            <a:t> </a:t>
                          </a:r>
                          <a:r>
                            <a:rPr lang="it-IT" sz="1600" dirty="0" err="1">
                              <a:effectLst/>
                            </a:rPr>
                            <a:t>diameter</a:t>
                          </a:r>
                          <a:r>
                            <a:rPr lang="it-IT" sz="1600" dirty="0">
                              <a:effectLst/>
                            </a:rPr>
                            <a:t>  (cm)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12-14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9675338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3F3A7050-1C3C-8542-AB8E-E8DEE442B8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2775298"/>
                  </p:ext>
                </p:extLst>
              </p:nvPr>
            </p:nvGraphicFramePr>
            <p:xfrm>
              <a:off x="2101343" y="1733108"/>
              <a:ext cx="6893801" cy="428279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676632">
                      <a:extLst>
                        <a:ext uri="{9D8B030D-6E8A-4147-A177-3AD203B41FA5}">
                          <a16:colId xmlns:a16="http://schemas.microsoft.com/office/drawing/2014/main" val="1503627891"/>
                        </a:ext>
                      </a:extLst>
                    </a:gridCol>
                    <a:gridCol w="2217169">
                      <a:extLst>
                        <a:ext uri="{9D8B030D-6E8A-4147-A177-3AD203B41FA5}">
                          <a16:colId xmlns:a16="http://schemas.microsoft.com/office/drawing/2014/main" val="4262175310"/>
                        </a:ext>
                      </a:extLst>
                    </a:gridCol>
                  </a:tblGrid>
                  <a:tr h="245736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 err="1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Epithermal</a:t>
                          </a:r>
                          <a:r>
                            <a:rPr lang="it-IT" sz="16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field</a:t>
                          </a: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5483022"/>
                      </a:ext>
                    </a:extLst>
                  </a:tr>
                  <a:tr h="49147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Energy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>
                              <a:effectLst/>
                            </a:rPr>
                            <a:t>0.4 eV – 10 keV</a:t>
                          </a:r>
                          <a:endParaRPr lang="it-IT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38034995"/>
                      </a:ext>
                    </a:extLst>
                  </a:tr>
                  <a:tr h="2457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 err="1">
                              <a:effectLst/>
                            </a:rPr>
                            <a:t>Fluence</a:t>
                          </a:r>
                          <a:r>
                            <a:rPr lang="it-IT" sz="1600" dirty="0">
                              <a:effectLst/>
                            </a:rPr>
                            <a:t> rate (cm</a:t>
                          </a:r>
                          <a:r>
                            <a:rPr lang="it-IT" sz="1600" baseline="30000" dirty="0">
                              <a:effectLst/>
                            </a:rPr>
                            <a:t>-2</a:t>
                          </a:r>
                          <a:r>
                            <a:rPr lang="it-IT" sz="1600" dirty="0">
                              <a:effectLst/>
                            </a:rPr>
                            <a:t>s</a:t>
                          </a:r>
                          <a:r>
                            <a:rPr lang="it-IT" sz="1600" baseline="30000" dirty="0">
                              <a:effectLst/>
                            </a:rPr>
                            <a:t>-1</a:t>
                          </a:r>
                          <a:r>
                            <a:rPr lang="it-IT" sz="1600" dirty="0">
                              <a:effectLst/>
                            </a:rPr>
                            <a:t>)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>
                              <a:effectLst/>
                            </a:rPr>
                            <a:t>&gt; 10</a:t>
                          </a:r>
                          <a:r>
                            <a:rPr lang="it-IT" sz="1600" baseline="30000">
                              <a:effectLst/>
                            </a:rPr>
                            <a:t>9</a:t>
                          </a:r>
                          <a:endParaRPr lang="it-IT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60994728"/>
                      </a:ext>
                    </a:extLst>
                  </a:tr>
                  <a:tr h="70111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Fast</a:t>
                          </a:r>
                          <a:r>
                            <a:rPr lang="it-IT" sz="1600" baseline="0" dirty="0">
                              <a:effectLst/>
                            </a:rPr>
                            <a:t> </a:t>
                          </a:r>
                          <a:r>
                            <a:rPr lang="it-IT" sz="1600" baseline="0" dirty="0" err="1">
                              <a:effectLst/>
                            </a:rPr>
                            <a:t>neutron</a:t>
                          </a:r>
                          <a:r>
                            <a:rPr lang="it-IT" sz="1600" baseline="0" dirty="0">
                              <a:effectLst/>
                            </a:rPr>
                            <a:t> </a:t>
                          </a:r>
                          <a:r>
                            <a:rPr lang="it-IT" sz="1600" baseline="0" dirty="0" err="1">
                              <a:effectLst/>
                            </a:rPr>
                            <a:t>contamination</a:t>
                          </a:r>
                          <a:r>
                            <a:rPr lang="it-IT" sz="1600" dirty="0">
                              <a:effectLst/>
                            </a:rPr>
                            <a:t> </a:t>
                          </a:r>
                          <a14:m xmlns:a14="http://schemas.microsoft.com/office/drawing/2010/main">
                            <m:oMath xmlns:m="http://schemas.openxmlformats.org/officeDocument/2006/math">
                              <m:f>
                                <m:fPr>
                                  <m:ctrlPr>
                                    <a:rPr lang="it-IT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it-IT" sz="16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16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it-IT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𝑓𝑎𝑠𝑡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it-IT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𝑒𝑝𝑖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sz="1600">
                                  <a:effectLst/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it-IT" sz="1600">
                                  <a:effectLst/>
                                  <a:latin typeface="Cambria Math" panose="02040503050406030204" pitchFamily="18" charset="0"/>
                                </a:rPr>
                                <m:t>𝐺𝑦</m:t>
                              </m:r>
                              <m:sSup>
                                <m:sSupPr>
                                  <m:ctrlPr>
                                    <a:rPr lang="it-IT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it-IT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16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&lt;  2 10</a:t>
                          </a:r>
                          <a:r>
                            <a:rPr lang="it-IT" sz="1600" baseline="30000" dirty="0">
                              <a:effectLst/>
                            </a:rPr>
                            <a:t>-13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92541153"/>
                      </a:ext>
                    </a:extLst>
                  </a:tr>
                  <a:tr h="71908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Thermal </a:t>
                          </a:r>
                          <a:r>
                            <a:rPr lang="it-IT" sz="1600" dirty="0" err="1">
                              <a:effectLst/>
                            </a:rPr>
                            <a:t>neutron</a:t>
                          </a:r>
                          <a:r>
                            <a:rPr lang="it-IT" sz="1600" dirty="0">
                              <a:effectLst/>
                            </a:rPr>
                            <a:t> </a:t>
                          </a:r>
                          <a:r>
                            <a:rPr lang="it-IT" sz="1600" dirty="0" err="1">
                              <a:effectLst/>
                            </a:rPr>
                            <a:t>contamination</a:t>
                          </a:r>
                          <a:endParaRPr lang="it-IT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 xmlns:a14="http://schemas.microsoft.com/office/drawing/2010/main"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𝑡h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𝑒𝑝𝑖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it-IT" sz="16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&lt;  0.05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93513671"/>
                      </a:ext>
                    </a:extLst>
                  </a:tr>
                  <a:tr h="76417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Gamma </a:t>
                          </a:r>
                          <a:r>
                            <a:rPr lang="it-IT" sz="1600" dirty="0" err="1">
                              <a:effectLst/>
                            </a:rPr>
                            <a:t>contamination</a:t>
                          </a:r>
                          <a:endParaRPr lang="it-IT" sz="16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 xmlns:a14="http://schemas.microsoft.com/office/drawing/2010/main"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it-IT" sz="16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it-IT" sz="16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𝑒𝑝𝑖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it-IT" sz="160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it-IT" sz="1600">
                                    <a:effectLst/>
                                    <a:latin typeface="Cambria Math" panose="02040503050406030204" pitchFamily="18" charset="0"/>
                                  </a:rPr>
                                  <m:t>𝐺𝑦</m:t>
                                </m:r>
                                <m:r>
                                  <a:rPr lang="it-IT" sz="16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it-IT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𝑐𝑚</m:t>
                                    </m:r>
                                  </m:e>
                                  <m:sup>
                                    <m:r>
                                      <a:rPr lang="it-IT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it-IT" sz="160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>
                              <a:effectLst/>
                            </a:rPr>
                            <a:t>&lt;  2 10</a:t>
                          </a:r>
                          <a:r>
                            <a:rPr lang="it-IT" sz="1600" baseline="30000">
                              <a:effectLst/>
                            </a:rPr>
                            <a:t>-13</a:t>
                          </a:r>
                          <a:endParaRPr lang="it-IT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188596276"/>
                      </a:ext>
                    </a:extLst>
                  </a:tr>
                  <a:tr h="71908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 err="1">
                              <a:effectLst/>
                            </a:rPr>
                            <a:t>Collimation</a:t>
                          </a:r>
                          <a:r>
                            <a:rPr lang="it-IT" sz="1600" dirty="0">
                              <a:effectLst/>
                            </a:rPr>
                            <a:t>  </a:t>
                          </a: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14:m xmlns:a14="http://schemas.microsoft.com/office/drawing/2010/main"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it-IT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𝑒𝑝𝑖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&gt; 0.7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77805523"/>
                      </a:ext>
                    </a:extLst>
                  </a:tr>
                  <a:tr h="24573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 err="1">
                              <a:effectLst/>
                            </a:rPr>
                            <a:t>Beam</a:t>
                          </a:r>
                          <a:r>
                            <a:rPr lang="it-IT" sz="1600" dirty="0">
                              <a:effectLst/>
                            </a:rPr>
                            <a:t> </a:t>
                          </a:r>
                          <a:r>
                            <a:rPr lang="it-IT" sz="1600" dirty="0" err="1">
                              <a:effectLst/>
                            </a:rPr>
                            <a:t>diameter</a:t>
                          </a:r>
                          <a:r>
                            <a:rPr lang="it-IT" sz="1600" dirty="0">
                              <a:effectLst/>
                            </a:rPr>
                            <a:t>  (cm)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it-IT" sz="1600" dirty="0">
                              <a:effectLst/>
                            </a:rPr>
                            <a:t>12-14</a:t>
                          </a:r>
                          <a:endParaRPr lang="it-IT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6753384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C5DA37F-D02F-9241-9FB2-DACDD1378007}"/>
              </a:ext>
            </a:extLst>
          </p:cNvPr>
          <p:cNvSpPr txBox="1"/>
          <p:nvPr/>
        </p:nvSpPr>
        <p:spPr>
          <a:xfrm>
            <a:off x="4384286" y="6204678"/>
            <a:ext cx="259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(IAEA  TecDoc-1223 2001)</a:t>
            </a:r>
          </a:p>
        </p:txBody>
      </p:sp>
    </p:spTree>
    <p:extLst>
      <p:ext uri="{BB962C8B-B14F-4D97-AF65-F5344CB8AC3E}">
        <p14:creationId xmlns:p14="http://schemas.microsoft.com/office/powerpoint/2010/main" val="2848132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1744" y="1182553"/>
            <a:ext cx="3434850" cy="2577406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fld id="{00000000-1234-1234-1234-123412341234}" type="slidenum">
              <a:rPr lang="it-IT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20</a:t>
            </a:fld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1" name="Google Shape;741;p37"/>
          <p:cNvSpPr txBox="1">
            <a:spLocks noGrp="1"/>
          </p:cNvSpPr>
          <p:nvPr>
            <p:ph type="title" idx="4294967295"/>
          </p:nvPr>
        </p:nvSpPr>
        <p:spPr>
          <a:xfrm>
            <a:off x="1212112" y="289216"/>
            <a:ext cx="9218428" cy="74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IRRADATION FIELD CHARACTERIZATION</a:t>
            </a:r>
            <a:b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ACSPECT (NEUTRON SPECTROMETRY)</a:t>
            </a:r>
            <a:endParaRPr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2" name="Google Shape;742;p37" descr="ACSpectNSS2013 - Final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4153" y="1196753"/>
            <a:ext cx="3041625" cy="345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7632" y="1236971"/>
            <a:ext cx="4754641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07;p34"/>
          <p:cNvSpPr/>
          <p:nvPr/>
        </p:nvSpPr>
        <p:spPr>
          <a:xfrm>
            <a:off x="1385888" y="3963298"/>
            <a:ext cx="5904616" cy="2729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66700" indent="-266700">
              <a:lnSpc>
                <a:spcPct val="90000"/>
              </a:lnSpc>
              <a:buClr>
                <a:srgbClr val="000000"/>
              </a:buClr>
              <a:buSzPts val="1050"/>
              <a:buFont typeface="Noto Sans Symbols"/>
              <a:buChar char="●"/>
            </a:pP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silicon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on:</a:t>
            </a:r>
            <a:r>
              <a:rPr lang="it-IT" b="1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lvl="1" indent="-179387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dirty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dirty="0" err="1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</a:t>
            </a:r>
            <a:r>
              <a:rPr lang="it-IT" dirty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r>
              <a:rPr lang="it-IT" dirty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recoil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conveter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which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measures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the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deposited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energy;</a:t>
            </a:r>
            <a:endParaRPr dirty="0">
              <a:solidFill>
                <a:srgbClr val="0000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625475" lvl="1" indent="-179387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dirty="0">
                <a:solidFill>
                  <a:srgbClr val="D6009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 silicon </a:t>
            </a:r>
            <a:r>
              <a:rPr lang="it-IT" dirty="0" err="1">
                <a:solidFill>
                  <a:srgbClr val="D6009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momolithic</a:t>
            </a:r>
            <a:r>
              <a:rPr lang="it-IT" dirty="0">
                <a:solidFill>
                  <a:srgbClr val="D6009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it-IT" dirty="0" err="1">
                <a:solidFill>
                  <a:srgbClr val="D6009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telescope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(∆E-E stage);</a:t>
            </a:r>
          </a:p>
          <a:p>
            <a:pPr marL="625475" lvl="1" indent="-179387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Only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forward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directed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recoil-protons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(0°-7°) are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accepted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thus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avoiding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the use of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unfolding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techniques;</a:t>
            </a:r>
          </a:p>
          <a:p>
            <a:pPr marL="625475" lvl="1" indent="-179387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γ-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discrimination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625475" lvl="1" indent="-179387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Low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efficiency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for high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intensity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it-IT" dirty="0" err="1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neutron</a:t>
            </a:r>
            <a:r>
              <a:rPr lang="it-IT" dirty="0">
                <a:solidFill>
                  <a:srgbClr val="00006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fields.</a:t>
            </a:r>
            <a:endParaRPr dirty="0">
              <a:solidFill>
                <a:srgbClr val="00006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66700" indent="-266700">
              <a:lnSpc>
                <a:spcPct val="90000"/>
              </a:lnSpc>
              <a:spcBef>
                <a:spcPts val="280"/>
              </a:spcBef>
              <a:buClr>
                <a:srgbClr val="000000"/>
              </a:buClr>
              <a:buSzPts val="1050"/>
            </a:pPr>
            <a:endParaRPr sz="1400" dirty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fld id="{00000000-1234-1234-1234-123412341234}" type="slidenum">
              <a:rPr lang="it-IT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21</a:t>
            </a:fld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9" name="Google Shape;749;p38"/>
          <p:cNvSpPr txBox="1">
            <a:spLocks noGrp="1"/>
          </p:cNvSpPr>
          <p:nvPr>
            <p:ph type="title" idx="4294967295"/>
          </p:nvPr>
        </p:nvSpPr>
        <p:spPr>
          <a:xfrm>
            <a:off x="818707" y="390407"/>
            <a:ext cx="5943600" cy="32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ACSPECT: </a:t>
            </a:r>
            <a:r>
              <a:rPr lang="it-IT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Be(</a:t>
            </a:r>
            <a:r>
              <a:rPr lang="it-IT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p,xn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0" name="Google Shape;750;p38" descr="LiF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7558" y="1235362"/>
            <a:ext cx="3264694" cy="2240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38" descr="LiF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7200" y="3361137"/>
            <a:ext cx="3221831" cy="2272903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38"/>
          <p:cNvSpPr txBox="1"/>
          <p:nvPr/>
        </p:nvSpPr>
        <p:spPr>
          <a:xfrm>
            <a:off x="2437558" y="5731521"/>
            <a:ext cx="30241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[1] W.B. Howard, S.M. </a:t>
            </a:r>
            <a:r>
              <a:rPr lang="it-IT" sz="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Grimes</a:t>
            </a:r>
            <a:r>
              <a:rPr lang="it-IT"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T.N. </a:t>
            </a:r>
            <a:r>
              <a:rPr lang="it-IT" sz="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Massey</a:t>
            </a:r>
            <a:r>
              <a:rPr lang="it-IT"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S.I. Al-</a:t>
            </a:r>
            <a:r>
              <a:rPr lang="it-IT" sz="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Quraishi</a:t>
            </a:r>
            <a:r>
              <a:rPr lang="it-IT"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D.K. Jacobs, C.E. </a:t>
            </a:r>
            <a:r>
              <a:rPr lang="it-IT" sz="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Brient</a:t>
            </a:r>
            <a:r>
              <a:rPr lang="it-IT"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J.C. </a:t>
            </a:r>
            <a:r>
              <a:rPr lang="it-IT" sz="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Yanch</a:t>
            </a:r>
            <a:r>
              <a:rPr lang="it-IT"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J.C., </a:t>
            </a:r>
            <a:r>
              <a:rPr lang="it-IT" sz="9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Measurement</a:t>
            </a:r>
            <a:r>
              <a:rPr lang="it-IT" sz="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it-IT" sz="9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Thick</a:t>
            </a:r>
            <a:r>
              <a:rPr lang="it-IT" sz="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-Target </a:t>
            </a:r>
            <a:r>
              <a:rPr lang="it-IT" sz="900" b="1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it-IT" sz="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Be(</a:t>
            </a:r>
            <a:r>
              <a:rPr lang="it-IT" sz="9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p,n</a:t>
            </a:r>
            <a:r>
              <a:rPr lang="it-IT" sz="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it-IT" sz="9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Neutron</a:t>
            </a:r>
            <a:r>
              <a:rPr lang="it-IT" sz="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Energy </a:t>
            </a:r>
            <a:r>
              <a:rPr lang="it-IT" sz="9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Spectra</a:t>
            </a:r>
            <a:r>
              <a:rPr lang="it-IT"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Nucl</a:t>
            </a:r>
            <a:r>
              <a:rPr lang="it-IT"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Sci. </a:t>
            </a:r>
            <a:r>
              <a:rPr lang="it-IT" sz="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Engin</a:t>
            </a:r>
            <a:r>
              <a:rPr lang="it-IT"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138(2) (2001) 145-160.</a:t>
            </a:r>
            <a:endParaRPr dirty="0"/>
          </a:p>
        </p:txBody>
      </p:sp>
      <p:sp>
        <p:nvSpPr>
          <p:cNvPr id="753" name="Google Shape;753;p38"/>
          <p:cNvSpPr txBox="1"/>
          <p:nvPr/>
        </p:nvSpPr>
        <p:spPr>
          <a:xfrm>
            <a:off x="5825729" y="1402002"/>
            <a:ext cx="3421844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350" dirty="0" err="1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Neutrons</a:t>
            </a:r>
            <a:r>
              <a:rPr lang="it-IT" sz="1350" dirty="0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 from 5 MeV </a:t>
            </a:r>
            <a:r>
              <a:rPr lang="it-IT" sz="1350" dirty="0" err="1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protons</a:t>
            </a:r>
            <a:r>
              <a:rPr lang="it-IT" sz="1350" dirty="0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 on su </a:t>
            </a:r>
            <a:r>
              <a:rPr lang="it-IT" sz="1350" dirty="0" err="1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beyllium</a:t>
            </a:r>
            <a:endParaRPr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9" name="Google Shape;753;p38"/>
          <p:cNvSpPr txBox="1"/>
          <p:nvPr/>
        </p:nvSpPr>
        <p:spPr>
          <a:xfrm>
            <a:off x="2674156" y="4197546"/>
            <a:ext cx="3421844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350" dirty="0" err="1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Neutrons</a:t>
            </a:r>
            <a:r>
              <a:rPr lang="it-IT" sz="1350" dirty="0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 from 4 MeV </a:t>
            </a:r>
            <a:r>
              <a:rPr lang="it-IT" sz="1350" dirty="0" err="1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protons</a:t>
            </a:r>
            <a:r>
              <a:rPr lang="it-IT" sz="1350" dirty="0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 on </a:t>
            </a:r>
            <a:r>
              <a:rPr lang="it-IT" sz="1350" dirty="0" err="1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beryllium</a:t>
            </a:r>
            <a:endParaRPr dirty="0">
              <a:solidFill>
                <a:srgbClr val="003399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" name="Google Shape;768;p40"/>
          <p:cNvGraphicFramePr/>
          <p:nvPr>
            <p:extLst>
              <p:ext uri="{D42A27DB-BD31-4B8C-83A1-F6EECF244321}">
                <p14:modId xmlns:p14="http://schemas.microsoft.com/office/powerpoint/2010/main" val="1595859053"/>
              </p:ext>
            </p:extLst>
          </p:nvPr>
        </p:nvGraphicFramePr>
        <p:xfrm>
          <a:off x="5290945" y="1475849"/>
          <a:ext cx="5328689" cy="48805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643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58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85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/>
                        <a:t>dosimetric quantities of interest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/>
                        <a:t>(H*(10) and h*(10))</a:t>
                      </a:r>
                      <a:endParaRPr/>
                    </a:p>
                  </a:txBody>
                  <a:tcPr marL="68575" marR="68575" marT="34300" marB="3430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/>
                        <a:t>field quantities </a:t>
                      </a:r>
                      <a:br>
                        <a:rPr lang="it-IT" sz="1400" u="none" strike="noStrike" cap="none"/>
                      </a:br>
                      <a:r>
                        <a:rPr lang="it-IT" sz="1400" u="none" strike="noStrike" cap="none"/>
                        <a:t>(fluence, field fractions)</a:t>
                      </a:r>
                      <a:endParaRPr/>
                    </a:p>
                  </a:txBody>
                  <a:tcPr marL="68575" marR="68575" marT="34300" marB="3430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94475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8575" marR="68575" marT="34300" marB="3430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52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u="none" strike="noStrike" cap="none" dirty="0" err="1">
                          <a:solidFill>
                            <a:srgbClr val="003399"/>
                          </a:solidFill>
                        </a:rPr>
                        <a:t>Neutron</a:t>
                      </a:r>
                      <a:r>
                        <a:rPr lang="it-IT" sz="1400" u="none" strike="noStrike" cap="none" dirty="0">
                          <a:solidFill>
                            <a:srgbClr val="003399"/>
                          </a:solidFill>
                        </a:rPr>
                        <a:t> </a:t>
                      </a:r>
                      <a:r>
                        <a:rPr lang="it-IT" sz="1400" u="none" strike="noStrike" cap="none" dirty="0" err="1">
                          <a:solidFill>
                            <a:srgbClr val="003399"/>
                          </a:solidFill>
                        </a:rPr>
                        <a:t>spectrometry</a:t>
                      </a:r>
                      <a:endParaRPr sz="1400" u="none" strike="noStrike" cap="none" dirty="0">
                        <a:solidFill>
                          <a:srgbClr val="003399"/>
                        </a:solidFill>
                      </a:endParaRPr>
                    </a:p>
                  </a:txBody>
                  <a:tcPr marL="68575" marR="68575" marT="34300" marB="3430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400" b="1" u="none" strike="noStrike" cap="none" dirty="0" err="1">
                          <a:solidFill>
                            <a:srgbClr val="003399"/>
                          </a:solidFill>
                        </a:rPr>
                        <a:t>Angular</a:t>
                      </a:r>
                      <a:r>
                        <a:rPr lang="it-IT" sz="1400" b="1" u="none" strike="noStrike" cap="none" dirty="0">
                          <a:solidFill>
                            <a:srgbClr val="003399"/>
                          </a:solidFill>
                        </a:rPr>
                        <a:t> </a:t>
                      </a:r>
                      <a:r>
                        <a:rPr lang="it-IT" sz="1400" b="1" u="none" strike="noStrike" cap="none" dirty="0" err="1">
                          <a:solidFill>
                            <a:srgbClr val="003399"/>
                          </a:solidFill>
                        </a:rPr>
                        <a:t>response</a:t>
                      </a:r>
                      <a:endParaRPr sz="1400" b="1" u="none" strike="noStrike" cap="none" dirty="0">
                        <a:solidFill>
                          <a:srgbClr val="003399"/>
                        </a:solidFill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08700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68575" marR="68575" marT="34300" marB="3430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69" name="Google Shape;769;p40"/>
          <p:cNvSpPr txBox="1"/>
          <p:nvPr/>
        </p:nvSpPr>
        <p:spPr>
          <a:xfrm>
            <a:off x="2601650" y="1378741"/>
            <a:ext cx="2466825" cy="47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it-IT" dirty="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rPr>
              <a:t>OUTPUTS</a:t>
            </a:r>
            <a:endParaRPr dirty="0">
              <a:solidFill>
                <a:srgbClr val="00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40"/>
          <p:cNvSpPr txBox="1"/>
          <p:nvPr/>
        </p:nvSpPr>
        <p:spPr>
          <a:xfrm>
            <a:off x="2563549" y="1972134"/>
            <a:ext cx="2689297" cy="145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003399"/>
                </a:solidFill>
                <a:sym typeface="Arial"/>
              </a:rPr>
              <a:t>DIAMON can store up to  10000 </a:t>
            </a:r>
            <a:r>
              <a:rPr lang="it-IT" sz="1200" dirty="0" err="1">
                <a:solidFill>
                  <a:srgbClr val="003399"/>
                </a:solidFill>
                <a:sym typeface="Arial"/>
              </a:rPr>
              <a:t>different</a:t>
            </a:r>
            <a:r>
              <a:rPr lang="it-IT" sz="1200" dirty="0">
                <a:solidFill>
                  <a:srgbClr val="003399"/>
                </a:solidFill>
                <a:sym typeface="Arial"/>
              </a:rPr>
              <a:t> </a:t>
            </a:r>
            <a:r>
              <a:rPr lang="it-IT" sz="1200" dirty="0" err="1">
                <a:solidFill>
                  <a:srgbClr val="003399"/>
                </a:solidFill>
                <a:sym typeface="Arial"/>
              </a:rPr>
              <a:t>measurements</a:t>
            </a:r>
            <a:r>
              <a:rPr lang="it-IT" sz="1200" dirty="0">
                <a:solidFill>
                  <a:srgbClr val="003399"/>
                </a:solidFill>
                <a:sym typeface="Arial"/>
              </a:rPr>
              <a:t>.</a:t>
            </a:r>
            <a:endParaRPr dirty="0">
              <a:solidFill>
                <a:srgbClr val="003399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rPr>
              <a:t>Web access, PC, smartphone or tablet access</a:t>
            </a:r>
            <a:r>
              <a:rPr lang="it-IT" sz="1200" dirty="0">
                <a:solidFill>
                  <a:srgbClr val="003399"/>
                </a:solidFill>
              </a:rPr>
              <a:t>.</a:t>
            </a:r>
            <a:endParaRPr dirty="0">
              <a:solidFill>
                <a:srgbClr val="003399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200" dirty="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rPr>
              <a:t>User-friendly and easy to be </a:t>
            </a:r>
            <a:r>
              <a:rPr lang="it-IT" sz="1200" dirty="0" err="1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rPr>
              <a:t>positioned</a:t>
            </a:r>
            <a:r>
              <a:rPr lang="it-IT" sz="1200" dirty="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>
              <a:solidFill>
                <a:srgbClr val="00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681" y="2262779"/>
            <a:ext cx="4983383" cy="1041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3012" y="3842021"/>
            <a:ext cx="4983383" cy="247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0" descr="Immagine che contiene interni, apparecchi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l="22815" t="26816" r="25059" b="30822"/>
          <a:stretch/>
        </p:blipFill>
        <p:spPr>
          <a:xfrm>
            <a:off x="2629482" y="3481416"/>
            <a:ext cx="2491060" cy="2699295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fld id="{00000000-1234-1234-1234-123412341234}" type="slidenum">
              <a:rPr lang="it-IT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22</a:t>
            </a:fld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999460" y="202214"/>
            <a:ext cx="7761767" cy="736215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FIELD CHARACTERIZATION</a:t>
            </a:r>
            <a:b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DIAMON – Survey </a:t>
            </a:r>
            <a:r>
              <a:rPr lang="it-IT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it-IT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DD3FBE6-A1B1-40C9-AB0A-05654B1E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AA0F-B83F-41BC-92D9-AC3D649C3CBC}" type="datetime1">
              <a:rPr lang="it-IT" smtClean="0"/>
              <a:t>24/11/2021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86140E58-22D6-4771-BA77-82FA3B4E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869F182-0FA1-48CD-A53A-9BDDC319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D2B91252-54D1-FE45-A607-C2B73D764620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xmlns="" id="{5DCA0D6F-ACA5-4978-A763-EF2612F4C800}"/>
              </a:ext>
            </a:extLst>
          </p:cNvPr>
          <p:cNvSpPr txBox="1">
            <a:spLocks/>
          </p:cNvSpPr>
          <p:nvPr/>
        </p:nvSpPr>
        <p:spPr>
          <a:xfrm>
            <a:off x="999460" y="202214"/>
            <a:ext cx="7761767" cy="73621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FIELD CHARACTERIZATION</a:t>
            </a:r>
            <a:b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SPECTROMETRY</a:t>
            </a:r>
          </a:p>
        </p:txBody>
      </p:sp>
      <p:sp>
        <p:nvSpPr>
          <p:cNvPr id="6" name="Google Shape;785;p41">
            <a:extLst>
              <a:ext uri="{FF2B5EF4-FFF2-40B4-BE49-F238E27FC236}">
                <a16:creationId xmlns:a16="http://schemas.microsoft.com/office/drawing/2014/main" xmlns="" id="{C475003A-951B-469A-A3DC-AFC359EC7BDF}"/>
              </a:ext>
            </a:extLst>
          </p:cNvPr>
          <p:cNvSpPr/>
          <p:nvPr/>
        </p:nvSpPr>
        <p:spPr>
          <a:xfrm>
            <a:off x="999460" y="1129967"/>
            <a:ext cx="5012005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CONES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COmpact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NEutron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Sensors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 compact detector for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characterizing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the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neutron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spectrum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in a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phantom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7" name="Google Shape;780;p41">
            <a:extLst>
              <a:ext uri="{FF2B5EF4-FFF2-40B4-BE49-F238E27FC236}">
                <a16:creationId xmlns:a16="http://schemas.microsoft.com/office/drawing/2014/main" xmlns="" id="{9E8FFA36-B4F9-4FDE-9B7C-B917C1145671}"/>
              </a:ext>
            </a:extLst>
          </p:cNvPr>
          <p:cNvSpPr/>
          <p:nvPr/>
        </p:nvSpPr>
        <p:spPr>
          <a:xfrm>
            <a:off x="6560301" y="2920964"/>
            <a:ext cx="407536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NCT-WES 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(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Neutron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Capture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Therapy – Wide Energy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Spectrometer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) 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8" name="Google Shape;781;p41" descr="matrice risposta NCT WES">
            <a:extLst>
              <a:ext uri="{FF2B5EF4-FFF2-40B4-BE49-F238E27FC236}">
                <a16:creationId xmlns:a16="http://schemas.microsoft.com/office/drawing/2014/main" xmlns="" id="{767C9D5F-7D6F-464E-A1F6-A1BCB3BC00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947" y="1159617"/>
            <a:ext cx="2417165" cy="17613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82;p41">
            <a:extLst>
              <a:ext uri="{FF2B5EF4-FFF2-40B4-BE49-F238E27FC236}">
                <a16:creationId xmlns:a16="http://schemas.microsoft.com/office/drawing/2014/main" xmlns="" id="{4EFF346A-D420-4900-A824-30D2E0AC3AEB}"/>
              </a:ext>
            </a:extLst>
          </p:cNvPr>
          <p:cNvSpPr/>
          <p:nvPr/>
        </p:nvSpPr>
        <p:spPr>
          <a:xfrm>
            <a:off x="6335290" y="4121985"/>
            <a:ext cx="432008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spectrometer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made of a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cylindrical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polyethylene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moderator with 6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cavities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along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axis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housing 6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SiC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detectors. A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cylindrical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collimator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the detector front side rules the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directional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10" name="Google Shape;783;p41">
            <a:extLst>
              <a:ext uri="{FF2B5EF4-FFF2-40B4-BE49-F238E27FC236}">
                <a16:creationId xmlns:a16="http://schemas.microsoft.com/office/drawing/2014/main" xmlns="" id="{B125F601-D72C-4FCB-9285-A3C57B5EEA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6752" y="1210213"/>
            <a:ext cx="2042255" cy="16601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88;p41">
            <a:extLst>
              <a:ext uri="{FF2B5EF4-FFF2-40B4-BE49-F238E27FC236}">
                <a16:creationId xmlns:a16="http://schemas.microsoft.com/office/drawing/2014/main" xmlns="" id="{FFBC0AC6-8490-468D-BDD8-8338EF9BD9EC}"/>
              </a:ext>
            </a:extLst>
          </p:cNvPr>
          <p:cNvSpPr/>
          <p:nvPr/>
        </p:nvSpPr>
        <p:spPr>
          <a:xfrm>
            <a:off x="1218854" y="5491843"/>
            <a:ext cx="52775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INFN ENTER_BNCT project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98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fld id="{00000000-1234-1234-1234-123412341234}" type="slidenum">
              <a:rPr lang="it-IT"/>
              <a:pPr/>
              <a:t>24</a:t>
            </a:fld>
            <a:endParaRPr/>
          </a:p>
        </p:txBody>
      </p:sp>
      <p:sp>
        <p:nvSpPr>
          <p:cNvPr id="13" name="Google Shape;287;p2">
            <a:extLst>
              <a:ext uri="{FF2B5EF4-FFF2-40B4-BE49-F238E27FC236}">
                <a16:creationId xmlns:a16="http://schemas.microsoft.com/office/drawing/2014/main" xmlns="" id="{E6ECC8E8-086E-48BE-9235-64377540B1D7}"/>
              </a:ext>
            </a:extLst>
          </p:cNvPr>
          <p:cNvSpPr txBox="1">
            <a:spLocks/>
          </p:cNvSpPr>
          <p:nvPr/>
        </p:nvSpPr>
        <p:spPr>
          <a:xfrm>
            <a:off x="2289032" y="-28905"/>
            <a:ext cx="7007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2800" b="1" dirty="0">
                <a:solidFill>
                  <a:srgbClr val="C00000"/>
                </a:solidFill>
              </a:rPr>
              <a:t>DOSIMETRY VS MICRODOSIMETRY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14" name="Google Shape;288;p2">
            <a:extLst>
              <a:ext uri="{FF2B5EF4-FFF2-40B4-BE49-F238E27FC236}">
                <a16:creationId xmlns:a16="http://schemas.microsoft.com/office/drawing/2014/main" xmlns="" id="{8A73DF8E-DB69-4FCA-8F25-29231BC6A874}"/>
              </a:ext>
            </a:extLst>
          </p:cNvPr>
          <p:cNvSpPr txBox="1"/>
          <p:nvPr/>
        </p:nvSpPr>
        <p:spPr>
          <a:xfrm>
            <a:off x="6359525" y="1220400"/>
            <a:ext cx="4194300" cy="646290"/>
          </a:xfrm>
          <a:prstGeom prst="rect">
            <a:avLst/>
          </a:prstGeom>
          <a:solidFill>
            <a:srgbClr val="ECF1F8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dirty="0" err="1">
                <a:solidFill>
                  <a:srgbClr val="002060"/>
                </a:solidFill>
              </a:rPr>
              <a:t>It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measures</a:t>
            </a:r>
            <a:r>
              <a:rPr lang="it-IT" dirty="0">
                <a:solidFill>
                  <a:srgbClr val="002060"/>
                </a:solidFill>
              </a:rPr>
              <a:t> the energy </a:t>
            </a:r>
            <a:r>
              <a:rPr lang="it-IT" dirty="0" err="1">
                <a:solidFill>
                  <a:srgbClr val="002060"/>
                </a:solidFill>
              </a:rPr>
              <a:t>deposited</a:t>
            </a:r>
            <a:r>
              <a:rPr lang="it-IT" dirty="0">
                <a:solidFill>
                  <a:srgbClr val="002060"/>
                </a:solidFill>
              </a:rPr>
              <a:t> in </a:t>
            </a:r>
            <a:r>
              <a:rPr lang="it-IT" dirty="0" err="1">
                <a:solidFill>
                  <a:srgbClr val="002060"/>
                </a:solidFill>
              </a:rPr>
              <a:t>microscopic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volumes</a:t>
            </a:r>
            <a:r>
              <a:rPr lang="it-IT" dirty="0">
                <a:solidFill>
                  <a:srgbClr val="002060"/>
                </a:solidFill>
              </a:rPr>
              <a:t> per single event.</a:t>
            </a:r>
            <a:r>
              <a:rPr lang="it-IT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5" name="Google Shape;291;p2">
            <a:extLst>
              <a:ext uri="{FF2B5EF4-FFF2-40B4-BE49-F238E27FC236}">
                <a16:creationId xmlns:a16="http://schemas.microsoft.com/office/drawing/2014/main" xmlns="" id="{6DC31AD6-368D-4C7F-9114-B4C91D9A8D3A}"/>
              </a:ext>
            </a:extLst>
          </p:cNvPr>
          <p:cNvSpPr txBox="1"/>
          <p:nvPr/>
        </p:nvSpPr>
        <p:spPr>
          <a:xfrm>
            <a:off x="1650675" y="1220400"/>
            <a:ext cx="4299300" cy="646290"/>
          </a:xfrm>
          <a:prstGeom prst="rect">
            <a:avLst/>
          </a:prstGeom>
          <a:solidFill>
            <a:srgbClr val="ECF1F8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dirty="0" err="1">
                <a:solidFill>
                  <a:srgbClr val="002060"/>
                </a:solidFill>
              </a:rPr>
              <a:t>It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measures</a:t>
            </a:r>
            <a:r>
              <a:rPr lang="it-IT" dirty="0">
                <a:solidFill>
                  <a:srgbClr val="002060"/>
                </a:solidFill>
              </a:rPr>
              <a:t> the </a:t>
            </a:r>
            <a:r>
              <a:rPr lang="it-IT" dirty="0" err="1">
                <a:solidFill>
                  <a:srgbClr val="002060"/>
                </a:solidFill>
              </a:rPr>
              <a:t>total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mean</a:t>
            </a:r>
            <a:r>
              <a:rPr lang="it-IT" dirty="0">
                <a:solidFill>
                  <a:srgbClr val="002060"/>
                </a:solidFill>
              </a:rPr>
              <a:t> energy </a:t>
            </a:r>
            <a:r>
              <a:rPr lang="it-IT" dirty="0" err="1">
                <a:solidFill>
                  <a:srgbClr val="002060"/>
                </a:solidFill>
              </a:rPr>
              <a:t>deposited</a:t>
            </a:r>
            <a:r>
              <a:rPr lang="it-IT" dirty="0">
                <a:solidFill>
                  <a:srgbClr val="002060"/>
                </a:solidFill>
              </a:rPr>
              <a:t> in a </a:t>
            </a:r>
            <a:r>
              <a:rPr lang="it-IT" dirty="0" err="1">
                <a:solidFill>
                  <a:srgbClr val="002060"/>
                </a:solidFill>
              </a:rPr>
              <a:t>macroscopic</a:t>
            </a:r>
            <a:r>
              <a:rPr lang="it-IT" dirty="0">
                <a:solidFill>
                  <a:srgbClr val="002060"/>
                </a:solidFill>
              </a:rPr>
              <a:t> volume.</a:t>
            </a:r>
            <a:r>
              <a:rPr lang="it-IT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6" name="Google Shape;292;p2">
            <a:extLst>
              <a:ext uri="{FF2B5EF4-FFF2-40B4-BE49-F238E27FC236}">
                <a16:creationId xmlns:a16="http://schemas.microsoft.com/office/drawing/2014/main" xmlns="" id="{E753C878-B1F0-4341-B6F3-A1E1F9DA0494}"/>
              </a:ext>
            </a:extLst>
          </p:cNvPr>
          <p:cNvSpPr txBox="1"/>
          <p:nvPr/>
        </p:nvSpPr>
        <p:spPr>
          <a:xfrm>
            <a:off x="2997200" y="848732"/>
            <a:ext cx="1457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dirty="0"/>
              <a:t>DOSIMETRY</a:t>
            </a:r>
            <a:endParaRPr dirty="0"/>
          </a:p>
        </p:txBody>
      </p:sp>
      <p:sp>
        <p:nvSpPr>
          <p:cNvPr id="17" name="Google Shape;293;p2">
            <a:extLst>
              <a:ext uri="{FF2B5EF4-FFF2-40B4-BE49-F238E27FC236}">
                <a16:creationId xmlns:a16="http://schemas.microsoft.com/office/drawing/2014/main" xmlns="" id="{8ADBEAB1-6B66-4B56-A5BC-8A66432560E5}"/>
              </a:ext>
            </a:extLst>
          </p:cNvPr>
          <p:cNvSpPr txBox="1"/>
          <p:nvPr/>
        </p:nvSpPr>
        <p:spPr>
          <a:xfrm>
            <a:off x="7675575" y="820201"/>
            <a:ext cx="202131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dirty="0"/>
              <a:t>MICRODOSIMETRY</a:t>
            </a:r>
            <a:endParaRPr dirty="0"/>
          </a:p>
        </p:txBody>
      </p:sp>
      <p:pic>
        <p:nvPicPr>
          <p:cNvPr id="18" name="Google Shape;294;p2">
            <a:extLst>
              <a:ext uri="{FF2B5EF4-FFF2-40B4-BE49-F238E27FC236}">
                <a16:creationId xmlns:a16="http://schemas.microsoft.com/office/drawing/2014/main" xmlns="" id="{10508D3F-823B-4CF9-BB3A-06256F7CE67B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2297314" y="4389951"/>
            <a:ext cx="1963397" cy="100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95;p2">
            <a:extLst>
              <a:ext uri="{FF2B5EF4-FFF2-40B4-BE49-F238E27FC236}">
                <a16:creationId xmlns:a16="http://schemas.microsoft.com/office/drawing/2014/main" xmlns="" id="{A8BC1B89-5721-4EDC-901D-8D6446BBF1CA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229992" y="4389950"/>
            <a:ext cx="1970537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96;p2">
            <a:extLst>
              <a:ext uri="{FF2B5EF4-FFF2-40B4-BE49-F238E27FC236}">
                <a16:creationId xmlns:a16="http://schemas.microsoft.com/office/drawing/2014/main" xmlns="" id="{1209FB18-EDFB-4452-B4E4-F21C4746581D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8165607" y="4389950"/>
            <a:ext cx="1970537" cy="1008000"/>
          </a:xfrm>
          <a:prstGeom prst="rect">
            <a:avLst/>
          </a:prstGeom>
          <a:noFill/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" name="Google Shape;297;p2">
            <a:extLst>
              <a:ext uri="{FF2B5EF4-FFF2-40B4-BE49-F238E27FC236}">
                <a16:creationId xmlns:a16="http://schemas.microsoft.com/office/drawing/2014/main" xmlns="" id="{37B5E436-2FA6-4941-BD0C-E3CB0A01BF5C}"/>
              </a:ext>
            </a:extLst>
          </p:cNvPr>
          <p:cNvPicPr preferRelativeResize="0"/>
          <p:nvPr/>
        </p:nvPicPr>
        <p:blipFill>
          <a:blip r:embed="rId6"/>
          <a:srcRect t="419" b="419"/>
          <a:stretch/>
        </p:blipFill>
        <p:spPr>
          <a:xfrm>
            <a:off x="2289013" y="5468650"/>
            <a:ext cx="1980001" cy="1008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98;p2">
            <a:extLst>
              <a:ext uri="{FF2B5EF4-FFF2-40B4-BE49-F238E27FC236}">
                <a16:creationId xmlns:a16="http://schemas.microsoft.com/office/drawing/2014/main" xmlns="" id="{00787269-E102-4533-914B-9963260065AE}"/>
              </a:ext>
            </a:extLst>
          </p:cNvPr>
          <p:cNvPicPr preferRelativeResize="0"/>
          <p:nvPr/>
        </p:nvPicPr>
        <p:blipFill>
          <a:blip r:embed="rId7"/>
          <a:srcRect t="26" b="26"/>
          <a:stretch/>
        </p:blipFill>
        <p:spPr>
          <a:xfrm>
            <a:off x="5225261" y="5468650"/>
            <a:ext cx="1980001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99;p2">
            <a:extLst>
              <a:ext uri="{FF2B5EF4-FFF2-40B4-BE49-F238E27FC236}">
                <a16:creationId xmlns:a16="http://schemas.microsoft.com/office/drawing/2014/main" xmlns="" id="{5B2FDF3F-543E-4782-83B0-0EFB38D99A51}"/>
              </a:ext>
            </a:extLst>
          </p:cNvPr>
          <p:cNvPicPr preferRelativeResize="0"/>
          <p:nvPr/>
        </p:nvPicPr>
        <p:blipFill>
          <a:blip r:embed="rId8"/>
          <a:srcRect t="26" b="26"/>
          <a:stretch/>
        </p:blipFill>
        <p:spPr>
          <a:xfrm>
            <a:off x="8160876" y="5468650"/>
            <a:ext cx="1980001" cy="1008000"/>
          </a:xfrm>
          <a:prstGeom prst="rect">
            <a:avLst/>
          </a:prstGeom>
          <a:noFill/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300;p2">
            <a:extLst>
              <a:ext uri="{FF2B5EF4-FFF2-40B4-BE49-F238E27FC236}">
                <a16:creationId xmlns:a16="http://schemas.microsoft.com/office/drawing/2014/main" xmlns="" id="{86140DDA-FAC8-4966-829F-C29CB0CB9F2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89012" y="2007750"/>
            <a:ext cx="1980000" cy="224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01;p2">
            <a:extLst>
              <a:ext uri="{FF2B5EF4-FFF2-40B4-BE49-F238E27FC236}">
                <a16:creationId xmlns:a16="http://schemas.microsoft.com/office/drawing/2014/main" xmlns="" id="{A9515E12-814D-4EBF-BA73-75213601E71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24938" y="2007750"/>
            <a:ext cx="1980000" cy="2241360"/>
          </a:xfrm>
          <a:prstGeom prst="rect">
            <a:avLst/>
          </a:prstGeom>
          <a:noFill/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" name="Google Shape;302;p2">
            <a:extLst>
              <a:ext uri="{FF2B5EF4-FFF2-40B4-BE49-F238E27FC236}">
                <a16:creationId xmlns:a16="http://schemas.microsoft.com/office/drawing/2014/main" xmlns="" id="{10EFD53E-92BC-48B6-B801-A5BBA14B41E0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60863" y="2003788"/>
            <a:ext cx="1980000" cy="2249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978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F0528163-E635-468B-A8E7-EB96C6259FB4}"/>
              </a:ext>
            </a:extLst>
          </p:cNvPr>
          <p:cNvSpPr/>
          <p:nvPr/>
        </p:nvSpPr>
        <p:spPr>
          <a:xfrm>
            <a:off x="1482354" y="-32288"/>
            <a:ext cx="4613646" cy="68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9" name="Google Shape;309;ge37571f555_0_0"/>
          <p:cNvSpPr txBox="1">
            <a:spLocks noGrp="1"/>
          </p:cNvSpPr>
          <p:nvPr>
            <p:ph type="ctrTitle" idx="4294967295"/>
          </p:nvPr>
        </p:nvSpPr>
        <p:spPr>
          <a:xfrm>
            <a:off x="1122370" y="14288"/>
            <a:ext cx="439578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algn="l"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MICRODOSIMETRY</a:t>
            </a:r>
            <a:endParaRPr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Google Shape;310;ge37571f555_0_0"/>
          <p:cNvSpPr txBox="1">
            <a:spLocks noGrp="1"/>
          </p:cNvSpPr>
          <p:nvPr>
            <p:ph type="subTitle" idx="4294967295"/>
          </p:nvPr>
        </p:nvSpPr>
        <p:spPr>
          <a:xfrm>
            <a:off x="7113811" y="1049068"/>
            <a:ext cx="4225925" cy="4713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100"/>
            </a:pPr>
            <a:endParaRPr sz="2100" dirty="0">
              <a:solidFill>
                <a:schemeClr val="lt1"/>
              </a:solidFill>
            </a:endParaRPr>
          </a:p>
          <a:p>
            <a:pPr marL="457200" indent="-457200">
              <a:spcBef>
                <a:spcPts val="388"/>
              </a:spcBef>
              <a:buClr>
                <a:schemeClr val="tx1"/>
              </a:buClr>
              <a:buSzPts val="2100"/>
              <a:buFont typeface="+mj-lt"/>
              <a:buAutoNum type="arabicPeriod"/>
            </a:pPr>
            <a:r>
              <a:rPr lang="it-IT" sz="2100" dirty="0" err="1"/>
              <a:t>Microdosimetric</a:t>
            </a:r>
            <a:r>
              <a:rPr lang="it-IT" sz="2100" dirty="0"/>
              <a:t> </a:t>
            </a:r>
            <a:r>
              <a:rPr lang="it-IT" sz="2100" dirty="0" err="1"/>
              <a:t>distributions</a:t>
            </a:r>
            <a:r>
              <a:rPr lang="it-IT" sz="2100" dirty="0"/>
              <a:t> and </a:t>
            </a:r>
            <a:r>
              <a:rPr lang="it-IT" sz="2100" dirty="0" err="1"/>
              <a:t>derived</a:t>
            </a:r>
            <a:r>
              <a:rPr lang="it-IT" sz="2100" dirty="0"/>
              <a:t> </a:t>
            </a:r>
            <a:r>
              <a:rPr lang="it-IT" sz="2100" dirty="0" err="1"/>
              <a:t>quantities</a:t>
            </a:r>
            <a:r>
              <a:rPr lang="it-IT" sz="2100" dirty="0"/>
              <a:t> (</a:t>
            </a:r>
            <a:r>
              <a:rPr lang="it-IT" sz="2100" dirty="0" err="1"/>
              <a:t>mean</a:t>
            </a:r>
            <a:r>
              <a:rPr lang="it-IT" sz="2100" dirty="0"/>
              <a:t>, </a:t>
            </a:r>
            <a:r>
              <a:rPr lang="it-IT" sz="2100" dirty="0" err="1"/>
              <a:t>secon</a:t>
            </a:r>
            <a:r>
              <a:rPr lang="it-IT" sz="2100" dirty="0"/>
              <a:t> moment or </a:t>
            </a:r>
            <a:r>
              <a:rPr lang="it-IT" sz="2100" dirty="0" err="1"/>
              <a:t>higher</a:t>
            </a:r>
            <a:r>
              <a:rPr lang="it-IT" sz="2100" dirty="0"/>
              <a:t>-order moments) can be </a:t>
            </a:r>
            <a:r>
              <a:rPr lang="it-IT" sz="2100" dirty="0" err="1"/>
              <a:t>used</a:t>
            </a:r>
            <a:r>
              <a:rPr lang="it-IT" sz="2100" dirty="0"/>
              <a:t> for </a:t>
            </a:r>
            <a:r>
              <a:rPr lang="it-IT" sz="2100" dirty="0" err="1"/>
              <a:t>assessing</a:t>
            </a:r>
            <a:r>
              <a:rPr lang="it-IT" sz="2100" dirty="0"/>
              <a:t> the </a:t>
            </a:r>
            <a:r>
              <a:rPr lang="it-IT" sz="2100" dirty="0" err="1"/>
              <a:t>radiation</a:t>
            </a:r>
            <a:r>
              <a:rPr lang="it-IT" sz="2100" dirty="0"/>
              <a:t> </a:t>
            </a:r>
            <a:r>
              <a:rPr lang="it-IT" sz="2100" dirty="0" err="1"/>
              <a:t>quality</a:t>
            </a:r>
            <a:r>
              <a:rPr lang="it-IT" sz="2100" dirty="0"/>
              <a:t>. </a:t>
            </a:r>
            <a:endParaRPr sz="2100" dirty="0"/>
          </a:p>
          <a:p>
            <a:pPr marL="457200" indent="-457200">
              <a:spcBef>
                <a:spcPts val="388"/>
              </a:spcBef>
              <a:buClr>
                <a:schemeClr val="tx1"/>
              </a:buClr>
              <a:buSzPts val="2100"/>
              <a:buFont typeface="+mj-lt"/>
              <a:buAutoNum type="arabicPeriod"/>
            </a:pPr>
            <a:r>
              <a:rPr lang="it-IT" sz="2100" dirty="0"/>
              <a:t>The </a:t>
            </a:r>
            <a:r>
              <a:rPr lang="it-IT" sz="2100" dirty="0" err="1"/>
              <a:t>radiation</a:t>
            </a:r>
            <a:r>
              <a:rPr lang="it-IT" sz="2100" dirty="0"/>
              <a:t> </a:t>
            </a:r>
            <a:r>
              <a:rPr lang="it-IT" sz="2100" dirty="0" err="1"/>
              <a:t>components</a:t>
            </a:r>
            <a:r>
              <a:rPr lang="it-IT" sz="2100" dirty="0"/>
              <a:t> can be </a:t>
            </a:r>
            <a:r>
              <a:rPr lang="it-IT" sz="2100" dirty="0" err="1"/>
              <a:t>discriminated</a:t>
            </a:r>
            <a:r>
              <a:rPr lang="it-IT" sz="2100" dirty="0"/>
              <a:t> (</a:t>
            </a:r>
            <a:r>
              <a:rPr lang="it-IT" sz="2100" dirty="0" err="1"/>
              <a:t>photons</a:t>
            </a:r>
            <a:r>
              <a:rPr lang="it-IT" sz="2100" dirty="0"/>
              <a:t>, fast and </a:t>
            </a:r>
            <a:r>
              <a:rPr lang="it-IT" sz="2100" dirty="0" err="1"/>
              <a:t>thermal</a:t>
            </a:r>
            <a:r>
              <a:rPr lang="it-IT" sz="2100" dirty="0"/>
              <a:t> </a:t>
            </a:r>
            <a:r>
              <a:rPr lang="it-IT" sz="2100" dirty="0" err="1"/>
              <a:t>neutrons</a:t>
            </a:r>
            <a:r>
              <a:rPr lang="it-IT" sz="2100" dirty="0"/>
              <a:t>, </a:t>
            </a:r>
            <a:r>
              <a:rPr lang="it-IT" sz="2100" baseline="30000" dirty="0"/>
              <a:t>4</a:t>
            </a:r>
            <a:r>
              <a:rPr lang="it-IT" sz="2100" dirty="0"/>
              <a:t>He e </a:t>
            </a:r>
            <a:r>
              <a:rPr lang="it-IT" sz="2100" baseline="30000" dirty="0"/>
              <a:t>7</a:t>
            </a:r>
            <a:r>
              <a:rPr lang="it-IT" sz="2100" dirty="0"/>
              <a:t>Li from BNC reactions).</a:t>
            </a:r>
            <a:endParaRPr sz="2100" dirty="0"/>
          </a:p>
          <a:p>
            <a:pPr marL="457200" indent="-457200">
              <a:spcBef>
                <a:spcPts val="388"/>
              </a:spcBef>
              <a:buClr>
                <a:schemeClr val="tx1"/>
              </a:buClr>
              <a:buSzPts val="2100"/>
              <a:buFont typeface="+mj-lt"/>
              <a:buAutoNum type="arabicPeriod"/>
            </a:pPr>
            <a:r>
              <a:rPr lang="it-IT" sz="2100" dirty="0" err="1"/>
              <a:t>Microdosimetry</a:t>
            </a:r>
            <a:r>
              <a:rPr lang="it-IT" sz="2100" dirty="0"/>
              <a:t> can </a:t>
            </a:r>
            <a:r>
              <a:rPr lang="it-IT" sz="2100" dirty="0" err="1"/>
              <a:t>predict</a:t>
            </a:r>
            <a:r>
              <a:rPr lang="it-IT" sz="2100" dirty="0"/>
              <a:t> the RBE of mixed </a:t>
            </a:r>
            <a:r>
              <a:rPr lang="it-IT" sz="2100" dirty="0" err="1"/>
              <a:t>radiation</a:t>
            </a:r>
            <a:r>
              <a:rPr lang="it-IT" sz="2100" dirty="0"/>
              <a:t> fields. </a:t>
            </a:r>
            <a:endParaRPr dirty="0"/>
          </a:p>
        </p:txBody>
      </p:sp>
      <p:sp>
        <p:nvSpPr>
          <p:cNvPr id="311" name="Google Shape;311;ge37571f555_0_0"/>
          <p:cNvSpPr txBox="1"/>
          <p:nvPr/>
        </p:nvSpPr>
        <p:spPr>
          <a:xfrm>
            <a:off x="1822119" y="5354250"/>
            <a:ext cx="4013100" cy="646290"/>
          </a:xfrm>
          <a:prstGeom prst="rect">
            <a:avLst/>
          </a:prstGeom>
          <a:solidFill>
            <a:srgbClr val="ECF1F8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dirty="0" err="1">
                <a:solidFill>
                  <a:srgbClr val="002060"/>
                </a:solidFill>
              </a:rPr>
              <a:t>It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measures</a:t>
            </a:r>
            <a:r>
              <a:rPr lang="it-IT" dirty="0">
                <a:solidFill>
                  <a:srgbClr val="002060"/>
                </a:solidFill>
              </a:rPr>
              <a:t> the energy </a:t>
            </a:r>
            <a:r>
              <a:rPr lang="it-IT" dirty="0" err="1">
                <a:solidFill>
                  <a:srgbClr val="002060"/>
                </a:solidFill>
              </a:rPr>
              <a:t>deposited</a:t>
            </a:r>
            <a:r>
              <a:rPr lang="it-IT" dirty="0">
                <a:solidFill>
                  <a:srgbClr val="002060"/>
                </a:solidFill>
              </a:rPr>
              <a:t> in </a:t>
            </a:r>
            <a:r>
              <a:rPr lang="it-IT" dirty="0" err="1">
                <a:solidFill>
                  <a:srgbClr val="002060"/>
                </a:solidFill>
              </a:rPr>
              <a:t>microscopic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volumes</a:t>
            </a:r>
            <a:r>
              <a:rPr lang="it-IT" dirty="0">
                <a:solidFill>
                  <a:srgbClr val="002060"/>
                </a:solidFill>
              </a:rPr>
              <a:t> per single event.</a:t>
            </a:r>
            <a:endParaRPr dirty="0"/>
          </a:p>
        </p:txBody>
      </p:sp>
      <p:sp>
        <p:nvSpPr>
          <p:cNvPr id="312" name="Google Shape;312;ge37571f555_0_0"/>
          <p:cNvSpPr txBox="1"/>
          <p:nvPr/>
        </p:nvSpPr>
        <p:spPr>
          <a:xfrm>
            <a:off x="9951990" y="6206673"/>
            <a:ext cx="49406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19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314" name="Google Shape;314;ge37571f555_0_0"/>
          <p:cNvGrpSpPr/>
          <p:nvPr/>
        </p:nvGrpSpPr>
        <p:grpSpPr>
          <a:xfrm>
            <a:off x="2600782" y="1537231"/>
            <a:ext cx="2235605" cy="309106"/>
            <a:chOff x="8798594" y="2278708"/>
            <a:chExt cx="2499000" cy="412141"/>
          </a:xfrm>
        </p:grpSpPr>
        <p:sp>
          <p:nvSpPr>
            <p:cNvPr id="315" name="Google Shape;315;ge37571f555_0_0"/>
            <p:cNvSpPr txBox="1"/>
            <p:nvPr/>
          </p:nvSpPr>
          <p:spPr>
            <a:xfrm>
              <a:off x="9602844" y="2278708"/>
              <a:ext cx="72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it-IT" sz="1200" b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1 μm</a:t>
              </a:r>
              <a:endParaRPr/>
            </a:p>
          </p:txBody>
        </p:sp>
        <p:cxnSp>
          <p:nvCxnSpPr>
            <p:cNvPr id="316" name="Google Shape;316;ge37571f555_0_0"/>
            <p:cNvCxnSpPr/>
            <p:nvPr/>
          </p:nvCxnSpPr>
          <p:spPr>
            <a:xfrm>
              <a:off x="8798594" y="2690849"/>
              <a:ext cx="2499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pic>
        <p:nvPicPr>
          <p:cNvPr id="317" name="Google Shape;317;ge37571f55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226" y="2252651"/>
            <a:ext cx="3114675" cy="23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rgbClr val="000000"/>
              </a:buClr>
              <a:buSzPts val="1400"/>
            </a:pPr>
            <a:fld id="{00000000-1234-1234-1234-123412341234}" type="slidenum">
              <a:rPr lang="it-IT"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pPr algn="r">
                <a:buClr>
                  <a:srgbClr val="000000"/>
                </a:buClr>
                <a:buSzPts val="1400"/>
              </a:pPr>
              <a:t>26</a:t>
            </a:fld>
            <a:endParaRPr sz="1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7" name="Google Shape;497;p19"/>
          <p:cNvSpPr txBox="1">
            <a:spLocks noGrp="1"/>
          </p:cNvSpPr>
          <p:nvPr>
            <p:ph type="title" idx="4294967295"/>
          </p:nvPr>
        </p:nvSpPr>
        <p:spPr>
          <a:xfrm>
            <a:off x="803497" y="367195"/>
            <a:ext cx="5943600" cy="4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TELESCOPE</a:t>
            </a:r>
            <a:endParaRPr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Google Shape;500;p19"/>
          <p:cNvSpPr/>
          <p:nvPr/>
        </p:nvSpPr>
        <p:spPr>
          <a:xfrm>
            <a:off x="1524000" y="-137217"/>
            <a:ext cx="9144000" cy="27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spAutoFit/>
          </a:bodyPr>
          <a:lstStyle/>
          <a:p>
            <a:pPr>
              <a:buClr>
                <a:schemeClr val="dk1"/>
              </a:buClr>
              <a:buSzPts val="1200"/>
            </a:pPr>
            <a:endParaRPr sz="1200" b="1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9"/>
          <p:cNvSpPr/>
          <p:nvPr/>
        </p:nvSpPr>
        <p:spPr>
          <a:xfrm>
            <a:off x="1524001" y="1072094"/>
            <a:ext cx="5202315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66700" indent="-266700">
              <a:lnSpc>
                <a:spcPct val="90000"/>
              </a:lnSpc>
              <a:buSzPts val="1050"/>
              <a:buFont typeface="Arial"/>
              <a:buChar char="•"/>
            </a:pPr>
            <a:r>
              <a:rPr lang="it-IT" sz="1400" b="1" dirty="0" err="1">
                <a:solidFill>
                  <a:srgbClr val="D60093"/>
                </a:solidFill>
                <a:latin typeface="Arial"/>
                <a:ea typeface="Arial"/>
                <a:cs typeface="Arial"/>
                <a:sym typeface="Arial"/>
              </a:rPr>
              <a:t>Monolithic</a:t>
            </a:r>
            <a:r>
              <a:rPr lang="it-IT" sz="1400" b="1" dirty="0">
                <a:solidFill>
                  <a:srgbClr val="D60093"/>
                </a:solidFill>
                <a:latin typeface="Arial"/>
                <a:ea typeface="Arial"/>
                <a:cs typeface="Arial"/>
                <a:sym typeface="Arial"/>
              </a:rPr>
              <a:t> silicon </a:t>
            </a:r>
            <a:r>
              <a:rPr lang="it-IT" sz="1400" b="1" dirty="0" err="1">
                <a:solidFill>
                  <a:srgbClr val="D60093"/>
                </a:solidFill>
                <a:latin typeface="Arial"/>
                <a:ea typeface="Arial"/>
                <a:cs typeface="Arial"/>
                <a:sym typeface="Arial"/>
              </a:rPr>
              <a:t>telescope</a:t>
            </a:r>
            <a:r>
              <a:rPr lang="it-IT" sz="1400" b="1" dirty="0">
                <a:solidFill>
                  <a:srgbClr val="D6009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4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(ST-</a:t>
            </a:r>
            <a:r>
              <a:rPr lang="it-IT" sz="14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Microelectronics</a:t>
            </a:r>
            <a:r>
              <a:rPr lang="it-IT" sz="14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, Catania, </a:t>
            </a:r>
            <a:r>
              <a:rPr lang="it-IT" sz="1400" b="1" dirty="0" err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it-IT" sz="1400" b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) single </a:t>
            </a:r>
            <a:r>
              <a:rPr lang="it-IT" dirty="0">
                <a:solidFill>
                  <a:srgbClr val="000066"/>
                </a:solidFill>
              </a:rPr>
              <a:t>∆E stage</a:t>
            </a:r>
            <a:endParaRPr dirty="0"/>
          </a:p>
        </p:txBody>
      </p:sp>
      <p:grpSp>
        <p:nvGrpSpPr>
          <p:cNvPr id="502" name="Google Shape;502;p19"/>
          <p:cNvGrpSpPr/>
          <p:nvPr/>
        </p:nvGrpSpPr>
        <p:grpSpPr>
          <a:xfrm>
            <a:off x="1580585" y="1576125"/>
            <a:ext cx="5360988" cy="1557901"/>
            <a:chOff x="158" y="1933"/>
            <a:chExt cx="5701" cy="1302"/>
          </a:xfrm>
        </p:grpSpPr>
        <p:pic>
          <p:nvPicPr>
            <p:cNvPr id="503" name="Google Shape;503;p19" descr="sezione"/>
            <p:cNvPicPr preferRelativeResize="0"/>
            <p:nvPr/>
          </p:nvPicPr>
          <p:blipFill rotWithShape="1">
            <a:blip r:embed="rId3">
              <a:alphaModFix/>
            </a:blip>
            <a:srcRect l="552" t="1549" r="551" b="1548"/>
            <a:stretch/>
          </p:blipFill>
          <p:spPr>
            <a:xfrm>
              <a:off x="158" y="1933"/>
              <a:ext cx="3390" cy="130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4" name="Google Shape;504;p19"/>
            <p:cNvCxnSpPr/>
            <p:nvPr/>
          </p:nvCxnSpPr>
          <p:spPr>
            <a:xfrm flipH="1">
              <a:off x="2120" y="2530"/>
              <a:ext cx="1629" cy="43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05" name="Google Shape;505;p19"/>
            <p:cNvSpPr txBox="1"/>
            <p:nvPr/>
          </p:nvSpPr>
          <p:spPr>
            <a:xfrm>
              <a:off x="3719" y="2456"/>
              <a:ext cx="2140" cy="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D60093"/>
                </a:buClr>
                <a:buSzPts val="1200"/>
              </a:pPr>
              <a:r>
                <a:rPr lang="it-IT" sz="1200" b="1" dirty="0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ΔE </a:t>
              </a:r>
              <a:r>
                <a:rPr lang="it-IT" sz="1200" b="1" dirty="0" err="1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thickness</a:t>
              </a:r>
              <a:r>
                <a:rPr lang="it-IT" sz="1200" b="1" dirty="0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 : ~1.9 </a:t>
              </a:r>
              <a:r>
                <a:rPr lang="it-IT" sz="1200" b="1" dirty="0" err="1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μm</a:t>
              </a:r>
              <a:endParaRPr dirty="0"/>
            </a:p>
            <a:p>
              <a:pPr>
                <a:buClr>
                  <a:srgbClr val="D60093"/>
                </a:buClr>
                <a:buSzPts val="1200"/>
              </a:pPr>
              <a:r>
                <a:rPr lang="it-IT" sz="1200" b="1" dirty="0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E  </a:t>
              </a:r>
              <a:r>
                <a:rPr lang="it-IT" sz="1200" b="1" dirty="0" err="1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thickness</a:t>
              </a:r>
              <a:r>
                <a:rPr lang="it-IT" sz="1200" b="1" dirty="0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: ~ 500 </a:t>
              </a:r>
              <a:r>
                <a:rPr lang="it-IT" sz="1200" b="1" dirty="0" err="1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μm</a:t>
              </a:r>
              <a:r>
                <a:rPr lang="it-IT" sz="1200" b="1" dirty="0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 sz="1200" b="1" dirty="0">
                <a:solidFill>
                  <a:srgbClr val="D6009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6" name="Google Shape;506;p19"/>
            <p:cNvCxnSpPr/>
            <p:nvPr/>
          </p:nvCxnSpPr>
          <p:spPr>
            <a:xfrm flipH="1">
              <a:off x="2388" y="2666"/>
              <a:ext cx="1361" cy="91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07" name="Google Shape;507;p19"/>
            <p:cNvSpPr txBox="1"/>
            <p:nvPr/>
          </p:nvSpPr>
          <p:spPr>
            <a:xfrm>
              <a:off x="3703" y="2087"/>
              <a:ext cx="2086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D60093"/>
                </a:buClr>
                <a:buSzPts val="1200"/>
              </a:pPr>
              <a:r>
                <a:rPr lang="it-IT" sz="1200" b="1" dirty="0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Sensitive area: 1 mm</a:t>
              </a:r>
              <a:r>
                <a:rPr lang="it-IT" sz="1200" b="1" baseline="30000" dirty="0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200" b="1" dirty="0">
                <a:solidFill>
                  <a:srgbClr val="D6009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2577" r="2682" b="2469"/>
          <a:stretch>
            <a:fillRect/>
          </a:stretch>
        </p:blipFill>
        <p:spPr bwMode="auto">
          <a:xfrm>
            <a:off x="7181506" y="920441"/>
            <a:ext cx="2939680" cy="249195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Google Shape;524;p20"/>
          <p:cNvPicPr preferRelativeResize="0"/>
          <p:nvPr/>
        </p:nvPicPr>
        <p:blipFill rotWithShape="1">
          <a:blip r:embed="rId5">
            <a:alphaModFix/>
          </a:blip>
          <a:srcRect l="10413" t="45708" r="58398" b="13553"/>
          <a:stretch/>
        </p:blipFill>
        <p:spPr>
          <a:xfrm>
            <a:off x="1890806" y="3449730"/>
            <a:ext cx="1389062" cy="182721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grpSp>
        <p:nvGrpSpPr>
          <p:cNvPr id="25" name="Google Shape;525;p20"/>
          <p:cNvGrpSpPr/>
          <p:nvPr/>
        </p:nvGrpSpPr>
        <p:grpSpPr>
          <a:xfrm>
            <a:off x="2724372" y="5069250"/>
            <a:ext cx="1428750" cy="1528763"/>
            <a:chOff x="3152" y="2478"/>
            <a:chExt cx="900" cy="963"/>
          </a:xfrm>
        </p:grpSpPr>
        <p:sp>
          <p:nvSpPr>
            <p:cNvPr id="26" name="Google Shape;526;p20"/>
            <p:cNvSpPr/>
            <p:nvPr/>
          </p:nvSpPr>
          <p:spPr>
            <a:xfrm>
              <a:off x="3152" y="2798"/>
              <a:ext cx="892" cy="417"/>
            </a:xfrm>
            <a:prstGeom prst="cube">
              <a:avLst>
                <a:gd name="adj" fmla="val 77264"/>
              </a:avLst>
            </a:prstGeom>
            <a:solidFill>
              <a:srgbClr val="00FF0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66"/>
                </a:buClr>
                <a:buSzPts val="1200"/>
              </a:pPr>
              <a:endParaRPr sz="12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27;p20"/>
            <p:cNvSpPr/>
            <p:nvPr/>
          </p:nvSpPr>
          <p:spPr>
            <a:xfrm>
              <a:off x="3446" y="2814"/>
              <a:ext cx="172" cy="86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66"/>
                </a:buClr>
                <a:buSzPts val="1200"/>
              </a:pPr>
              <a:endParaRPr sz="12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528;p20"/>
            <p:cNvSpPr/>
            <p:nvPr/>
          </p:nvSpPr>
          <p:spPr>
            <a:xfrm>
              <a:off x="3719" y="2814"/>
              <a:ext cx="172" cy="86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66"/>
                </a:buClr>
                <a:buSzPts val="1200"/>
              </a:pPr>
              <a:endParaRPr sz="12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29;p20"/>
            <p:cNvSpPr/>
            <p:nvPr/>
          </p:nvSpPr>
          <p:spPr>
            <a:xfrm>
              <a:off x="3370" y="2890"/>
              <a:ext cx="172" cy="86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66"/>
                </a:buClr>
                <a:buSzPts val="1200"/>
              </a:pPr>
              <a:endParaRPr sz="12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30;p20"/>
            <p:cNvSpPr/>
            <p:nvPr/>
          </p:nvSpPr>
          <p:spPr>
            <a:xfrm>
              <a:off x="3642" y="2890"/>
              <a:ext cx="172" cy="86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66"/>
                </a:buClr>
                <a:buSzPts val="1200"/>
              </a:pPr>
              <a:endParaRPr sz="12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31;p20"/>
            <p:cNvSpPr/>
            <p:nvPr/>
          </p:nvSpPr>
          <p:spPr>
            <a:xfrm>
              <a:off x="3568" y="2964"/>
              <a:ext cx="172" cy="86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66"/>
                </a:buClr>
                <a:buSzPts val="1200"/>
              </a:pPr>
              <a:endParaRPr sz="12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2;p20"/>
            <p:cNvSpPr/>
            <p:nvPr/>
          </p:nvSpPr>
          <p:spPr>
            <a:xfrm>
              <a:off x="3293" y="2970"/>
              <a:ext cx="172" cy="86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66"/>
                </a:buClr>
                <a:buSzPts val="1200"/>
              </a:pPr>
              <a:endParaRPr sz="12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533;p20"/>
            <p:cNvSpPr txBox="1"/>
            <p:nvPr/>
          </p:nvSpPr>
          <p:spPr>
            <a:xfrm>
              <a:off x="3470" y="2478"/>
              <a:ext cx="582" cy="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99"/>
                </a:buClr>
                <a:buSzPts val="1400"/>
              </a:pPr>
              <a:r>
                <a:rPr lang="it-IT" sz="1400" b="1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∆E stage</a:t>
              </a:r>
              <a:endParaRPr/>
            </a:p>
          </p:txBody>
        </p:sp>
        <p:cxnSp>
          <p:nvCxnSpPr>
            <p:cNvPr id="34" name="Google Shape;534;p20"/>
            <p:cNvCxnSpPr/>
            <p:nvPr/>
          </p:nvCxnSpPr>
          <p:spPr>
            <a:xfrm flipH="1">
              <a:off x="3528" y="2614"/>
              <a:ext cx="32" cy="23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5" name="Google Shape;535;p20"/>
            <p:cNvCxnSpPr/>
            <p:nvPr/>
          </p:nvCxnSpPr>
          <p:spPr>
            <a:xfrm rot="10800000" flipH="1">
              <a:off x="3550" y="3222"/>
              <a:ext cx="72" cy="8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6" name="Google Shape;536;p20"/>
            <p:cNvSpPr txBox="1"/>
            <p:nvPr/>
          </p:nvSpPr>
          <p:spPr>
            <a:xfrm>
              <a:off x="3379" y="3249"/>
              <a:ext cx="513" cy="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99"/>
                </a:buClr>
                <a:buSzPts val="1400"/>
              </a:pPr>
              <a:r>
                <a:rPr lang="it-IT" sz="1400" b="1">
                  <a:solidFill>
                    <a:srgbClr val="000099"/>
                  </a:solidFill>
                  <a:latin typeface="Arial"/>
                  <a:ea typeface="Arial"/>
                  <a:cs typeface="Arial"/>
                  <a:sym typeface="Arial"/>
                </a:rPr>
                <a:t>E stage</a:t>
              </a:r>
              <a:endParaRPr/>
            </a:p>
          </p:txBody>
        </p:sp>
      </p:grpSp>
      <p:grpSp>
        <p:nvGrpSpPr>
          <p:cNvPr id="38" name="Google Shape;538;p20"/>
          <p:cNvGrpSpPr/>
          <p:nvPr/>
        </p:nvGrpSpPr>
        <p:grpSpPr>
          <a:xfrm>
            <a:off x="4096665" y="3364004"/>
            <a:ext cx="1800225" cy="1912938"/>
            <a:chOff x="4286" y="1158"/>
            <a:chExt cx="1134" cy="1205"/>
          </a:xfrm>
        </p:grpSpPr>
        <p:pic>
          <p:nvPicPr>
            <p:cNvPr id="39" name="Google Shape;539;p20"/>
            <p:cNvPicPr preferRelativeResize="0"/>
            <p:nvPr/>
          </p:nvPicPr>
          <p:blipFill rotWithShape="1">
            <a:blip r:embed="rId6">
              <a:alphaModFix/>
            </a:blip>
            <a:srcRect l="11652" r="4791"/>
            <a:stretch/>
          </p:blipFill>
          <p:spPr>
            <a:xfrm>
              <a:off x="4286" y="1207"/>
              <a:ext cx="1134" cy="113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cxnSp>
          <p:nvCxnSpPr>
            <p:cNvPr id="40" name="Google Shape;540;p20"/>
            <p:cNvCxnSpPr/>
            <p:nvPr/>
          </p:nvCxnSpPr>
          <p:spPr>
            <a:xfrm>
              <a:off x="4616" y="2231"/>
              <a:ext cx="395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41" name="Google Shape;541;p20"/>
            <p:cNvSpPr txBox="1"/>
            <p:nvPr/>
          </p:nvSpPr>
          <p:spPr>
            <a:xfrm>
              <a:off x="4674" y="2190"/>
              <a:ext cx="322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it-IT" sz="1200" b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9 μm</a:t>
              </a:r>
              <a:endParaRPr sz="1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" name="Google Shape;542;p20"/>
            <p:cNvSpPr/>
            <p:nvPr/>
          </p:nvSpPr>
          <p:spPr>
            <a:xfrm>
              <a:off x="4494" y="1444"/>
              <a:ext cx="639" cy="627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66"/>
                </a:buClr>
                <a:buSzPts val="1200"/>
              </a:pPr>
              <a:endParaRPr sz="12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" name="Google Shape;543;p20"/>
            <p:cNvCxnSpPr/>
            <p:nvPr/>
          </p:nvCxnSpPr>
          <p:spPr>
            <a:xfrm>
              <a:off x="4494" y="1352"/>
              <a:ext cx="624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44" name="Google Shape;544;p20"/>
            <p:cNvCxnSpPr>
              <a:stCxn id="43" idx="0"/>
              <a:endCxn id="42" idx="2"/>
            </p:cNvCxnSpPr>
            <p:nvPr/>
          </p:nvCxnSpPr>
          <p:spPr>
            <a:xfrm>
              <a:off x="4494" y="1458"/>
              <a:ext cx="0" cy="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545;p20"/>
            <p:cNvCxnSpPr>
              <a:stCxn id="42" idx="6"/>
              <a:endCxn id="43" idx="1"/>
            </p:cNvCxnSpPr>
            <p:nvPr/>
          </p:nvCxnSpPr>
          <p:spPr>
            <a:xfrm rot="10800000">
              <a:off x="5133" y="1458"/>
              <a:ext cx="0" cy="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" name="Google Shape;546;p20"/>
            <p:cNvSpPr/>
            <p:nvPr/>
          </p:nvSpPr>
          <p:spPr>
            <a:xfrm>
              <a:off x="4615" y="1563"/>
              <a:ext cx="396" cy="388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66"/>
                </a:buClr>
                <a:buSzPts val="1200"/>
              </a:pPr>
              <a:endParaRPr sz="1200" b="1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" name="Google Shape;547;p20"/>
            <p:cNvCxnSpPr>
              <a:stCxn id="46" idx="2"/>
              <a:endCxn id="40" idx="0"/>
            </p:cNvCxnSpPr>
            <p:nvPr/>
          </p:nvCxnSpPr>
          <p:spPr>
            <a:xfrm>
              <a:off x="4615" y="1757"/>
              <a:ext cx="0" cy="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548;p20"/>
            <p:cNvCxnSpPr>
              <a:stCxn id="46" idx="6"/>
              <a:endCxn id="40" idx="1"/>
            </p:cNvCxnSpPr>
            <p:nvPr/>
          </p:nvCxnSpPr>
          <p:spPr>
            <a:xfrm>
              <a:off x="5011" y="1757"/>
              <a:ext cx="0" cy="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549;p20"/>
            <p:cNvSpPr txBox="1"/>
            <p:nvPr/>
          </p:nvSpPr>
          <p:spPr>
            <a:xfrm>
              <a:off x="4660" y="1158"/>
              <a:ext cx="443" cy="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200"/>
              </a:pPr>
              <a:r>
                <a:rPr lang="it-IT" sz="1200" b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14 μm</a:t>
              </a:r>
              <a:r>
                <a:rPr lang="it-IT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/>
            </a:p>
          </p:txBody>
        </p:sp>
      </p:grpSp>
      <p:cxnSp>
        <p:nvCxnSpPr>
          <p:cNvPr id="50" name="Google Shape;550;p20"/>
          <p:cNvCxnSpPr/>
          <p:nvPr/>
        </p:nvCxnSpPr>
        <p:spPr>
          <a:xfrm rot="10800000" flipH="1">
            <a:off x="3279868" y="4198753"/>
            <a:ext cx="792162" cy="71437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" name="Google Shape;753;p38"/>
          <p:cNvSpPr txBox="1"/>
          <p:nvPr/>
        </p:nvSpPr>
        <p:spPr>
          <a:xfrm>
            <a:off x="7131856" y="620399"/>
            <a:ext cx="3421844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350" dirty="0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CATANA </a:t>
            </a:r>
            <a:r>
              <a:rPr lang="it-IT" sz="1350" dirty="0" err="1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distal</a:t>
            </a:r>
            <a:r>
              <a:rPr lang="it-IT" sz="1350" dirty="0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 to the Bragg </a:t>
            </a:r>
            <a:r>
              <a:rPr lang="it-IT" sz="1350" dirty="0" err="1">
                <a:solidFill>
                  <a:srgbClr val="003399"/>
                </a:solidFill>
                <a:latin typeface="+mj-lt"/>
                <a:ea typeface="Garamond"/>
                <a:cs typeface="Garamond"/>
                <a:sym typeface="Garamond"/>
              </a:rPr>
              <a:t>peak</a:t>
            </a:r>
            <a:endParaRPr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xmlns="" id="{8A095D20-C777-4FE4-8A3A-C722B5C6B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414" y="3534155"/>
            <a:ext cx="5248319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66700" indent="-266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254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16063" indent="-2492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15265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789238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246438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703638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160838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618038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•"/>
            </a:pPr>
            <a:r>
              <a:rPr lang="en-GB" altLang="it-IT" sz="1400" dirty="0">
                <a:solidFill>
                  <a:srgbClr val="D60093"/>
                </a:solidFill>
                <a:latin typeface="Arial" panose="020B0604020202020204" pitchFamily="34" charset="0"/>
              </a:rPr>
              <a:t>Pixelated silicon </a:t>
            </a:r>
            <a:r>
              <a:rPr lang="en-GB" altLang="it-IT" sz="1400" dirty="0" err="1">
                <a:solidFill>
                  <a:srgbClr val="D60093"/>
                </a:solidFill>
                <a:latin typeface="Arial" panose="020B0604020202020204" pitchFamily="34" charset="0"/>
              </a:rPr>
              <a:t>microdosimeter</a:t>
            </a:r>
            <a:r>
              <a:rPr lang="en-GB" altLang="it-IT" sz="1400" dirty="0">
                <a:solidFill>
                  <a:srgbClr val="D60093"/>
                </a:solidFill>
                <a:latin typeface="Arial" panose="020B0604020202020204" pitchFamily="34" charset="0"/>
              </a:rPr>
              <a:t> (telescope)</a:t>
            </a: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:</a:t>
            </a:r>
            <a:endParaRPr lang="it-IT" altLang="it-IT" sz="14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60093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constituted by a matrix of </a:t>
            </a:r>
            <a:r>
              <a:rPr lang="en-GB" altLang="it-IT" sz="1400" dirty="0">
                <a:solidFill>
                  <a:srgbClr val="D60093"/>
                </a:solidFill>
                <a:latin typeface="Arial" panose="020B0604020202020204" pitchFamily="34" charset="0"/>
              </a:rPr>
              <a:t>cylindrical ∆E elements</a:t>
            </a: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 (about 2 µm in thickness) and a single residual-energy </a:t>
            </a:r>
            <a:r>
              <a:rPr lang="en-GB" altLang="it-IT" sz="1400" dirty="0">
                <a:solidFill>
                  <a:srgbClr val="D60093"/>
                </a:solidFill>
                <a:latin typeface="Arial" panose="020B0604020202020204" pitchFamily="34" charset="0"/>
              </a:rPr>
              <a:t>E stage</a:t>
            </a: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 (500 µm thick);</a:t>
            </a:r>
          </a:p>
          <a:p>
            <a:pPr lvl="1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60093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the nominal diameter of the ∆E elements is about 9 </a:t>
            </a:r>
            <a:r>
              <a:rPr lang="en-GB" altLang="it-IT" sz="1400" dirty="0" err="1">
                <a:solidFill>
                  <a:srgbClr val="000066"/>
                </a:solidFill>
                <a:latin typeface="Arial" panose="020B0604020202020204" pitchFamily="34" charset="0"/>
              </a:rPr>
              <a:t>μm</a:t>
            </a: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 and the width of the pitch separating the elements is about 41 µm.</a:t>
            </a:r>
            <a:endParaRPr lang="it-IT" altLang="it-IT" sz="14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60093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more than </a:t>
            </a:r>
            <a:r>
              <a:rPr lang="en-GB" altLang="it-IT" sz="1400" dirty="0">
                <a:solidFill>
                  <a:srgbClr val="D60093"/>
                </a:solidFill>
                <a:latin typeface="Arial" panose="020B0604020202020204" pitchFamily="34" charset="0"/>
              </a:rPr>
              <a:t>7000 pixels</a:t>
            </a: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 are connected in parallel to give an effective sensitive area of about 0.5 mm</a:t>
            </a:r>
            <a:r>
              <a:rPr lang="en-GB" altLang="it-IT" sz="140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. </a:t>
            </a:r>
          </a:p>
          <a:p>
            <a:pPr lvl="1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60093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dirty="0">
                <a:solidFill>
                  <a:srgbClr val="D60093"/>
                </a:solidFill>
                <a:latin typeface="Arial" panose="020B0604020202020204" pitchFamily="34" charset="0"/>
              </a:rPr>
              <a:t>minimum detectable energy</a:t>
            </a: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 is limited to about </a:t>
            </a:r>
            <a:r>
              <a:rPr lang="en-GB" altLang="it-IT" sz="1400" dirty="0">
                <a:solidFill>
                  <a:srgbClr val="D60093"/>
                </a:solidFill>
                <a:latin typeface="Arial" panose="020B0604020202020204" pitchFamily="34" charset="0"/>
              </a:rPr>
              <a:t>20 keV</a:t>
            </a: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 by the electronic noise. </a:t>
            </a:r>
          </a:p>
          <a:p>
            <a:pPr lvl="1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60093"/>
              </a:buClr>
              <a:buSzPct val="75000"/>
              <a:buFont typeface="Wingdings" panose="05000000000000000000" pitchFamily="2" charset="2"/>
              <a:buChar char="ü"/>
            </a:pP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the ∆E stage acts as a </a:t>
            </a:r>
            <a:r>
              <a:rPr lang="en-GB" altLang="it-IT" sz="1400" dirty="0" err="1">
                <a:solidFill>
                  <a:srgbClr val="000066"/>
                </a:solidFill>
                <a:latin typeface="Arial" panose="020B0604020202020204" pitchFamily="34" charset="0"/>
              </a:rPr>
              <a:t>microdosimeter</a:t>
            </a:r>
            <a:r>
              <a:rPr lang="en-GB" altLang="it-IT" sz="1400" dirty="0">
                <a:solidFill>
                  <a:srgbClr val="000066"/>
                </a:solidFill>
                <a:latin typeface="Arial" panose="020B0604020202020204" pitchFamily="34" charset="0"/>
              </a:rPr>
              <a:t> and the E stage plays a fundamental role for assessing the full energy of the recoil-protons, thus allowing to perform a LET-dependent correction for tissue-equivalence.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fld id="{00000000-1234-1234-1234-123412341234}" type="slidenum">
              <a:rPr lang="it-IT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27</a:t>
            </a:fld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9" name="Google Shape;579;p22"/>
          <p:cNvSpPr txBox="1">
            <a:spLocks noGrp="1"/>
          </p:cNvSpPr>
          <p:nvPr>
            <p:ph type="title" idx="4294967295"/>
          </p:nvPr>
        </p:nvSpPr>
        <p:spPr>
          <a:xfrm>
            <a:off x="1990726" y="575409"/>
            <a:ext cx="8407102" cy="485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TELESCOPE: SECONDARY NEUTRONS @ CATANA</a:t>
            </a:r>
            <a:endParaRPr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0" name="Google Shape;58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6293" y="1060892"/>
            <a:ext cx="3157486" cy="252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6293" y="3707783"/>
            <a:ext cx="3231762" cy="254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1306" y="1994363"/>
            <a:ext cx="4396522" cy="3802024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2"/>
          <p:cNvSpPr txBox="1"/>
          <p:nvPr/>
        </p:nvSpPr>
        <p:spPr>
          <a:xfrm>
            <a:off x="2926303" y="6233526"/>
            <a:ext cx="1152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D60093"/>
              </a:buClr>
              <a:buSzPts val="1200"/>
            </a:pPr>
            <a:r>
              <a:rPr lang="it-IT" sz="1200" b="1" baseline="30000">
                <a:solidFill>
                  <a:srgbClr val="D60093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it-IT" sz="1200" b="1">
                <a:solidFill>
                  <a:srgbClr val="D60093"/>
                </a:solidFill>
                <a:latin typeface="Arial"/>
                <a:ea typeface="Arial"/>
                <a:cs typeface="Arial"/>
                <a:sym typeface="Arial"/>
              </a:rPr>
              <a:t>B converter</a:t>
            </a:r>
            <a:endParaRPr sz="1200" b="1">
              <a:solidFill>
                <a:srgbClr val="D6009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2"/>
          <p:cNvSpPr txBox="1"/>
          <p:nvPr/>
        </p:nvSpPr>
        <p:spPr>
          <a:xfrm>
            <a:off x="3182785" y="3514626"/>
            <a:ext cx="5245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D60093"/>
              </a:buClr>
              <a:buSzPts val="1200"/>
            </a:pPr>
            <a:r>
              <a:rPr lang="it-IT" sz="1200" b="1">
                <a:solidFill>
                  <a:srgbClr val="D60093"/>
                </a:solidFill>
                <a:latin typeface="Arial"/>
                <a:ea typeface="Arial"/>
                <a:cs typeface="Arial"/>
                <a:sym typeface="Arial"/>
              </a:rPr>
              <a:t>Bare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4"/>
          <p:cNvSpPr txBox="1"/>
          <p:nvPr/>
        </p:nvSpPr>
        <p:spPr>
          <a:xfrm>
            <a:off x="2207569" y="332657"/>
            <a:ext cx="8128667" cy="409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>
              <a:lnSpc>
                <a:spcPct val="90000"/>
              </a:lnSpc>
              <a:buClr>
                <a:srgbClr val="002060"/>
              </a:buClr>
              <a:buSzPts val="2400"/>
            </a:pPr>
            <a:r>
              <a:rPr lang="it-IT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BNCT MICRODOSIMETRY: TWIN MINI-TEPC</a:t>
            </a:r>
            <a:endParaRPr sz="24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4" descr="Immagine che contiene pavimento, intern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t="2121"/>
          <a:stretch/>
        </p:blipFill>
        <p:spPr>
          <a:xfrm>
            <a:off x="1524000" y="1142476"/>
            <a:ext cx="4995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endParaRPr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Google Shape;467;p13">
            <a:extLst>
              <a:ext uri="{FF2B5EF4-FFF2-40B4-BE49-F238E27FC236}">
                <a16:creationId xmlns:a16="http://schemas.microsoft.com/office/drawing/2014/main" xmlns="" id="{66B8997C-E347-47CA-AA64-F754C54C0CCF}"/>
              </a:ext>
            </a:extLst>
          </p:cNvPr>
          <p:cNvSpPr txBox="1"/>
          <p:nvPr/>
        </p:nvSpPr>
        <p:spPr>
          <a:xfrm>
            <a:off x="6791797" y="1156327"/>
            <a:ext cx="3661884" cy="1325461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Two </a:t>
            </a:r>
            <a:r>
              <a:rPr lang="it-IT" sz="16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TEPCs</a:t>
            </a: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in a single device:</a:t>
            </a:r>
            <a:endParaRPr sz="1600" dirty="0"/>
          </a:p>
          <a:p>
            <a:pPr>
              <a:buClr>
                <a:schemeClr val="accent1"/>
              </a:buClr>
              <a:buSzPct val="100000"/>
            </a:pP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with bare and</a:t>
            </a:r>
            <a:r>
              <a:rPr lang="it-IT" sz="1600" baseline="300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10</a:t>
            </a: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B-doped </a:t>
            </a:r>
            <a:r>
              <a:rPr lang="it-IT" sz="16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walls</a:t>
            </a: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600" dirty="0"/>
          </a:p>
          <a:p>
            <a:pPr>
              <a:buClr>
                <a:schemeClr val="accent1"/>
              </a:buClr>
              <a:buSzPct val="100000"/>
            </a:pPr>
            <a:r>
              <a:rPr lang="it-IT" sz="1600" baseline="300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 </a:t>
            </a:r>
            <a:r>
              <a:rPr lang="it-IT" sz="16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concentration</a:t>
            </a:r>
            <a:r>
              <a:rPr lang="it-IT" sz="16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100 ppm</a:t>
            </a:r>
          </a:p>
          <a:p>
            <a:pPr>
              <a:buClr>
                <a:schemeClr val="accent1"/>
              </a:buClr>
              <a:buSzPct val="100000"/>
            </a:pPr>
            <a:endParaRPr lang="it-IT" sz="1600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  <a:buSzPct val="100000"/>
            </a:pPr>
            <a:r>
              <a:rPr lang="it-IT" sz="1600" dirty="0">
                <a:solidFill>
                  <a:schemeClr val="accent1"/>
                </a:solidFill>
              </a:rPr>
              <a:t>Sensitive zone </a:t>
            </a:r>
            <a:r>
              <a:rPr lang="it-IT" sz="1600" dirty="0" err="1">
                <a:solidFill>
                  <a:schemeClr val="accent1"/>
                </a:solidFill>
              </a:rPr>
              <a:t>diameter</a:t>
            </a:r>
            <a:r>
              <a:rPr lang="it-IT" sz="1600" dirty="0">
                <a:solidFill>
                  <a:schemeClr val="accent1"/>
                </a:solidFill>
              </a:rPr>
              <a:t>: 0.9 mm</a:t>
            </a:r>
          </a:p>
          <a:p>
            <a:pPr>
              <a:buClr>
                <a:schemeClr val="accent1"/>
              </a:buClr>
              <a:buSzPct val="100000"/>
            </a:pPr>
            <a:endParaRPr sz="1600" dirty="0"/>
          </a:p>
        </p:txBody>
      </p:sp>
      <p:pic>
        <p:nvPicPr>
          <p:cNvPr id="7" name="Google Shape;486;p18" descr="Immagine che contiene interni&#10;&#10;Descrizione generata automaticamente">
            <a:extLst>
              <a:ext uri="{FF2B5EF4-FFF2-40B4-BE49-F238E27FC236}">
                <a16:creationId xmlns:a16="http://schemas.microsoft.com/office/drawing/2014/main" xmlns="" id="{50FB0C46-4B49-45AC-A398-1868710AF31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9001" y="3174226"/>
            <a:ext cx="4149000" cy="31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4A1C10FB-EAA1-4404-BB58-A86BD70D5C5A}"/>
              </a:ext>
            </a:extLst>
          </p:cNvPr>
          <p:cNvSpPr txBox="1"/>
          <p:nvPr/>
        </p:nvSpPr>
        <p:spPr>
          <a:xfrm>
            <a:off x="6791798" y="2677373"/>
            <a:ext cx="187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TEPC </a:t>
            </a:r>
            <a:r>
              <a:rPr lang="it-IT" dirty="0" err="1"/>
              <a:t>at</a:t>
            </a:r>
            <a:r>
              <a:rPr lang="it-IT" dirty="0"/>
              <a:t> LENA (PV)</a:t>
            </a:r>
          </a:p>
        </p:txBody>
      </p:sp>
    </p:spTree>
    <p:extLst>
      <p:ext uri="{BB962C8B-B14F-4D97-AF65-F5344CB8AC3E}">
        <p14:creationId xmlns:p14="http://schemas.microsoft.com/office/powerpoint/2010/main" val="3909917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8"/>
          <p:cNvSpPr txBox="1"/>
          <p:nvPr/>
        </p:nvSpPr>
        <p:spPr>
          <a:xfrm>
            <a:off x="2207568" y="313835"/>
            <a:ext cx="7579370" cy="500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>
              <a:lnSpc>
                <a:spcPct val="90000"/>
              </a:lnSpc>
              <a:buClr>
                <a:srgbClr val="002060"/>
              </a:buClr>
              <a:buSzPts val="2400"/>
            </a:pPr>
            <a:r>
              <a:rPr lang="it-IT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MICRODOSIMETRY AT THE LENA REACTOR (PAVIA)</a:t>
            </a:r>
            <a:endParaRPr sz="24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18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3766" y="881929"/>
            <a:ext cx="7157175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8"/>
          <p:cNvSpPr txBox="1"/>
          <p:nvPr/>
        </p:nvSpPr>
        <p:spPr>
          <a:xfrm>
            <a:off x="1653300" y="6468316"/>
            <a:ext cx="88854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lnSpc>
                <a:spcPct val="90000"/>
              </a:lnSpc>
              <a:buClr>
                <a:srgbClr val="7F7F7F"/>
              </a:buClr>
              <a:buSzPts val="1050"/>
            </a:pPr>
            <a:r>
              <a:rPr lang="it-IT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P. Colautti et al., Microdosimetric </a:t>
            </a:r>
            <a:r>
              <a:rPr lang="it-IT" sz="100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measurements</a:t>
            </a:r>
            <a:r>
              <a:rPr lang="it-IT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in the </a:t>
            </a:r>
            <a:r>
              <a:rPr lang="it-IT" sz="100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thermal</a:t>
            </a:r>
            <a:r>
              <a:rPr lang="it-IT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00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neutron</a:t>
            </a:r>
            <a:r>
              <a:rPr lang="it-IT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00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irradiation</a:t>
            </a:r>
            <a:r>
              <a:rPr lang="it-IT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facility of LENA </a:t>
            </a:r>
            <a:r>
              <a:rPr lang="it-IT" sz="100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reactor</a:t>
            </a:r>
            <a:r>
              <a:rPr lang="it-IT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 Applied </a:t>
            </a:r>
            <a:r>
              <a:rPr lang="it-IT" sz="100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Radiation</a:t>
            </a:r>
            <a:r>
              <a:rPr lang="it-IT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sz="100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Isotopes</a:t>
            </a:r>
            <a:r>
              <a:rPr lang="it-IT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2014. </a:t>
            </a:r>
            <a:endParaRPr sz="1200" dirty="0"/>
          </a:p>
        </p:txBody>
      </p:sp>
      <p:sp>
        <p:nvSpPr>
          <p:cNvPr id="492" name="Google Shape;492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endParaRPr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F2FB0804-F540-4311-A393-D3DB99CE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AA0F-B83F-41BC-92D9-AC3D649C3CBC}" type="datetime1">
              <a:rPr lang="it-IT" smtClean="0"/>
              <a:t>24/11/2021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BACFA383-69CC-45D6-A729-317F6795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2FDD8CFE-62C1-4C42-A344-AEED2E29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D2B91252-54D1-FE45-A607-C2B73D764620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5" name="Google Shape;664;p30">
            <a:extLst>
              <a:ext uri="{FF2B5EF4-FFF2-40B4-BE49-F238E27FC236}">
                <a16:creationId xmlns:a16="http://schemas.microsoft.com/office/drawing/2014/main" xmlns="" id="{F1BEBBBB-908D-4C8A-B55A-14EC4AFE9CC9}"/>
              </a:ext>
            </a:extLst>
          </p:cNvPr>
          <p:cNvSpPr txBox="1">
            <a:spLocks/>
          </p:cNvSpPr>
          <p:nvPr/>
        </p:nvSpPr>
        <p:spPr>
          <a:xfrm>
            <a:off x="1084522" y="1569321"/>
            <a:ext cx="5440566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</a:t>
            </a:r>
            <a:r>
              <a:rPr lang="it-IT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monitoring</a:t>
            </a:r>
            <a:endParaRPr lang="it-IT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584;p22">
            <a:extLst>
              <a:ext uri="{FF2B5EF4-FFF2-40B4-BE49-F238E27FC236}">
                <a16:creationId xmlns:a16="http://schemas.microsoft.com/office/drawing/2014/main" xmlns="" id="{A9A9150D-E9EE-4D27-B266-81D3C6599557}"/>
              </a:ext>
            </a:extLst>
          </p:cNvPr>
          <p:cNvSpPr txBox="1"/>
          <p:nvPr/>
        </p:nvSpPr>
        <p:spPr>
          <a:xfrm>
            <a:off x="1084521" y="2001285"/>
            <a:ext cx="479916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rgbClr val="D60093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it-IT" sz="2000" b="1" kern="0" dirty="0">
                <a:latin typeface="Arial"/>
                <a:ea typeface="Arial"/>
                <a:cs typeface="Arial"/>
                <a:sym typeface="Arial"/>
              </a:rPr>
              <a:t>Transmission </a:t>
            </a:r>
            <a:r>
              <a:rPr lang="it-IT" sz="2000" b="1" kern="0" dirty="0" err="1">
                <a:latin typeface="Arial"/>
                <a:ea typeface="Arial"/>
                <a:cs typeface="Arial"/>
                <a:sym typeface="Arial"/>
              </a:rPr>
              <a:t>ionization</a:t>
            </a:r>
            <a:r>
              <a:rPr lang="it-IT" sz="2000" b="1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kern="0" dirty="0" err="1">
                <a:latin typeface="Arial"/>
                <a:ea typeface="Arial"/>
                <a:cs typeface="Arial"/>
                <a:sym typeface="Arial"/>
              </a:rPr>
              <a:t>chamber</a:t>
            </a:r>
            <a:r>
              <a:rPr lang="it-IT" sz="2000" b="1" kern="0" dirty="0"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285750" indent="-285750">
              <a:buClr>
                <a:srgbClr val="D60093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Faraday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cup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000" b="1" dirty="0"/>
          </a:p>
        </p:txBody>
      </p:sp>
      <p:pic>
        <p:nvPicPr>
          <p:cNvPr id="7" name="Picture 135">
            <a:extLst>
              <a:ext uri="{FF2B5EF4-FFF2-40B4-BE49-F238E27FC236}">
                <a16:creationId xmlns:a16="http://schemas.microsoft.com/office/drawing/2014/main" xmlns="" id="{D9DF6A00-9F7A-4053-8390-B5E41948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78" y="260944"/>
            <a:ext cx="2298421" cy="306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664;p30">
            <a:extLst>
              <a:ext uri="{FF2B5EF4-FFF2-40B4-BE49-F238E27FC236}">
                <a16:creationId xmlns:a16="http://schemas.microsoft.com/office/drawing/2014/main" xmlns="" id="{B5AC9987-D360-4845-826A-66605E5B2678}"/>
              </a:ext>
            </a:extLst>
          </p:cNvPr>
          <p:cNvSpPr txBox="1">
            <a:spLocks/>
          </p:cNvSpPr>
          <p:nvPr/>
        </p:nvSpPr>
        <p:spPr>
          <a:xfrm>
            <a:off x="1084521" y="3633185"/>
            <a:ext cx="4286469" cy="39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 monitoring</a:t>
            </a:r>
            <a:endParaRPr lang="it-IT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584;p22">
            <a:extLst>
              <a:ext uri="{FF2B5EF4-FFF2-40B4-BE49-F238E27FC236}">
                <a16:creationId xmlns:a16="http://schemas.microsoft.com/office/drawing/2014/main" xmlns="" id="{AD4881F3-F3F1-49C5-897A-499C384F5651}"/>
              </a:ext>
            </a:extLst>
          </p:cNvPr>
          <p:cNvSpPr txBox="1"/>
          <p:nvPr/>
        </p:nvSpPr>
        <p:spPr>
          <a:xfrm>
            <a:off x="828172" y="4148869"/>
            <a:ext cx="479916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rgbClr val="D60093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it-IT" sz="2000" b="1" kern="0" dirty="0">
                <a:latin typeface="Arial"/>
                <a:ea typeface="Arial"/>
                <a:cs typeface="Arial"/>
                <a:sym typeface="Arial"/>
              </a:rPr>
              <a:t>Twin </a:t>
            </a:r>
            <a:r>
              <a:rPr lang="it-IT" sz="2000" b="1" kern="0" dirty="0" err="1">
                <a:latin typeface="Arial"/>
                <a:ea typeface="Arial"/>
                <a:cs typeface="Arial"/>
                <a:sym typeface="Arial"/>
              </a:rPr>
              <a:t>ionization</a:t>
            </a:r>
            <a:r>
              <a:rPr lang="it-IT" sz="2000" b="1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000" b="1" kern="0" dirty="0" err="1">
                <a:latin typeface="Arial"/>
                <a:ea typeface="Arial"/>
                <a:cs typeface="Arial"/>
                <a:sym typeface="Arial"/>
              </a:rPr>
              <a:t>chambers</a:t>
            </a:r>
            <a:r>
              <a:rPr lang="it-IT" sz="2000" b="1" kern="0" dirty="0">
                <a:latin typeface="Arial"/>
                <a:ea typeface="Arial"/>
                <a:cs typeface="Arial"/>
                <a:sym typeface="Arial"/>
              </a:rPr>
              <a:t>: gamma and </a:t>
            </a:r>
            <a:r>
              <a:rPr lang="it-IT" sz="2000" b="1" kern="0" dirty="0" err="1">
                <a:latin typeface="Arial"/>
                <a:ea typeface="Arial"/>
                <a:cs typeface="Arial"/>
                <a:sym typeface="Arial"/>
              </a:rPr>
              <a:t>neutron</a:t>
            </a:r>
            <a:r>
              <a:rPr lang="it-IT" sz="2000" b="1" kern="0" dirty="0">
                <a:latin typeface="Arial"/>
                <a:ea typeface="Arial"/>
                <a:cs typeface="Arial"/>
                <a:sym typeface="Arial"/>
              </a:rPr>
              <a:t> (no B) </a:t>
            </a:r>
            <a:r>
              <a:rPr lang="it-IT" sz="2000" b="1" kern="0" dirty="0" err="1">
                <a:latin typeface="Arial"/>
                <a:ea typeface="Arial"/>
                <a:cs typeface="Arial"/>
                <a:sym typeface="Arial"/>
              </a:rPr>
              <a:t>absorbed</a:t>
            </a:r>
            <a:r>
              <a:rPr lang="it-IT" sz="2000" b="1" kern="0" dirty="0">
                <a:latin typeface="Arial"/>
                <a:ea typeface="Arial"/>
                <a:cs typeface="Arial"/>
                <a:sym typeface="Arial"/>
              </a:rPr>
              <a:t> dose;</a:t>
            </a:r>
          </a:p>
          <a:p>
            <a:pPr marL="285750" indent="-285750">
              <a:buClr>
                <a:srgbClr val="D60093"/>
              </a:buClr>
              <a:buSzPts val="1200"/>
              <a:buFont typeface="Arial" panose="020B0604020202020204" pitchFamily="34" charset="0"/>
              <a:buChar char="•"/>
              <a:defRPr/>
            </a:pP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Fission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chamber (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rate)</a:t>
            </a:r>
            <a:r>
              <a:rPr lang="it-IT" sz="2000" b="1" dirty="0"/>
              <a:t>;</a:t>
            </a:r>
          </a:p>
        </p:txBody>
      </p:sp>
      <p:pic>
        <p:nvPicPr>
          <p:cNvPr id="10" name="Immagine 9" descr="Immagine che contiene interni&#10;&#10;Descrizione generata automaticamente">
            <a:extLst>
              <a:ext uri="{FF2B5EF4-FFF2-40B4-BE49-F238E27FC236}">
                <a16:creationId xmlns:a16="http://schemas.microsoft.com/office/drawing/2014/main" xmlns="" id="{EAF4C6F8-DD0C-427E-A039-3A9CBDB13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444" y="3679541"/>
            <a:ext cx="3176455" cy="238234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B5536E09-CDC5-49DD-AF8C-C0D5B86C5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12226" y="3977334"/>
            <a:ext cx="2382343" cy="178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58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25"/>
          <p:cNvPicPr preferRelativeResize="0"/>
          <p:nvPr/>
        </p:nvPicPr>
        <p:blipFill rotWithShape="1">
          <a:blip r:embed="rId3">
            <a:alphaModFix/>
          </a:blip>
          <a:srcRect l="6096" t="20514" r="58162" b="16110"/>
          <a:stretch/>
        </p:blipFill>
        <p:spPr>
          <a:xfrm>
            <a:off x="2006601" y="1989139"/>
            <a:ext cx="3351213" cy="33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25"/>
          <p:cNvSpPr txBox="1"/>
          <p:nvPr/>
        </p:nvSpPr>
        <p:spPr>
          <a:xfrm>
            <a:off x="648587" y="5516563"/>
            <a:ext cx="465842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Lee et al. “A Monte Carlo 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dosimetry-based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evaluation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of the 7 Li (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p,n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) 7 Be reaction 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near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threshold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for 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accelerator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boron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neutron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capture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therapy</a:t>
            </a:r>
            <a:endParaRPr sz="1200" dirty="0"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  <a:p>
            <a:pPr>
              <a:buClr>
                <a:srgbClr val="000000"/>
              </a:buClr>
              <a:buSzPts val="1200"/>
            </a:pP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Medical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Physics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27, 192 (2000); </a:t>
            </a:r>
            <a:r>
              <a:rPr lang="it-IT" sz="1200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doi</a:t>
            </a:r>
            <a:r>
              <a:rPr lang="it-IT" sz="12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: 10.1118/1.598884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2" name="Google Shape;612;p25"/>
          <p:cNvPicPr preferRelativeResize="0"/>
          <p:nvPr/>
        </p:nvPicPr>
        <p:blipFill rotWithShape="1">
          <a:blip r:embed="rId4">
            <a:alphaModFix/>
          </a:blip>
          <a:srcRect l="14539" t="12841" r="57036" b="5937"/>
          <a:stretch/>
        </p:blipFill>
        <p:spPr>
          <a:xfrm>
            <a:off x="6456364" y="1873251"/>
            <a:ext cx="3089275" cy="4995863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25"/>
          <p:cNvSpPr txBox="1"/>
          <p:nvPr/>
        </p:nvSpPr>
        <p:spPr>
          <a:xfrm>
            <a:off x="1322465" y="1294570"/>
            <a:ext cx="63861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Up to 17 MeV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are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generated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in the target</a:t>
            </a:r>
            <a:endParaRPr dirty="0"/>
          </a:p>
        </p:txBody>
      </p:sp>
      <p:sp>
        <p:nvSpPr>
          <p:cNvPr id="614" name="Google Shape;614;p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fld id="{00000000-1234-1234-1234-123412341234}" type="slidenum">
              <a:rPr lang="it-IT"/>
              <a:pPr/>
              <a:t>30</a:t>
            </a:fld>
            <a:endParaRPr/>
          </a:p>
        </p:txBody>
      </p:sp>
      <p:sp>
        <p:nvSpPr>
          <p:cNvPr id="9" name="Google Shape;579;p22">
            <a:extLst>
              <a:ext uri="{FF2B5EF4-FFF2-40B4-BE49-F238E27FC236}">
                <a16:creationId xmlns:a16="http://schemas.microsoft.com/office/drawing/2014/main" xmlns="" id="{48DD8860-2C4C-4701-A8C3-3EF288BAE489}"/>
              </a:ext>
            </a:extLst>
          </p:cNvPr>
          <p:cNvSpPr txBox="1">
            <a:spLocks/>
          </p:cNvSpPr>
          <p:nvPr/>
        </p:nvSpPr>
        <p:spPr>
          <a:xfrm>
            <a:off x="1379835" y="420572"/>
            <a:ext cx="8508443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DOSIMETRY: PHOTONS GENERATED IN THE TARGET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6"/>
          <p:cNvSpPr txBox="1"/>
          <p:nvPr/>
        </p:nvSpPr>
        <p:spPr>
          <a:xfrm>
            <a:off x="1379835" y="3093047"/>
            <a:ext cx="75612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Photons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 from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neutron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Garamond"/>
              </a:rPr>
              <a:t>capture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0" name="Google Shape;62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9076" y="3462338"/>
            <a:ext cx="5021263" cy="248761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6"/>
          <p:cNvSpPr/>
          <p:nvPr/>
        </p:nvSpPr>
        <p:spPr>
          <a:xfrm>
            <a:off x="1816100" y="5949951"/>
            <a:ext cx="457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Map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of the dose from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generated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in the BSA (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μSv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/h, H*(10))</a:t>
            </a:r>
            <a:endParaRPr dirty="0"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</p:txBody>
      </p:sp>
      <p:sp>
        <p:nvSpPr>
          <p:cNvPr id="622" name="Google Shape;622;p26"/>
          <p:cNvSpPr txBox="1"/>
          <p:nvPr/>
        </p:nvSpPr>
        <p:spPr>
          <a:xfrm>
            <a:off x="1379835" y="1101592"/>
            <a:ext cx="432117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are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also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generated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in the BSA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materials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  <a:buSzPts val="1800"/>
            </a:pPr>
            <a:endParaRPr dirty="0"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(the target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generates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~10</a:t>
            </a:r>
            <a:r>
              <a:rPr lang="it-IT" baseline="300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13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neutrons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s</a:t>
            </a:r>
            <a:r>
              <a:rPr lang="it-IT" baseline="30000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-1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, out of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which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only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a part exits from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theBSA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3" name="Google Shape;623;p26"/>
          <p:cNvSpPr txBox="1"/>
          <p:nvPr/>
        </p:nvSpPr>
        <p:spPr>
          <a:xfrm>
            <a:off x="6959601" y="1378660"/>
            <a:ext cx="432117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Neutrons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from the BSA generate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in the treatment room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through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absorption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in the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housed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materials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" name="Google Shape;62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2264" y="2852739"/>
            <a:ext cx="3927475" cy="20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fld id="{00000000-1234-1234-1234-123412341234}" type="slidenum">
              <a:rPr lang="it-IT"/>
              <a:pPr/>
              <a:t>31</a:t>
            </a:fld>
            <a:endParaRPr/>
          </a:p>
        </p:txBody>
      </p:sp>
      <p:sp>
        <p:nvSpPr>
          <p:cNvPr id="10" name="Google Shape;579;p22">
            <a:extLst>
              <a:ext uri="{FF2B5EF4-FFF2-40B4-BE49-F238E27FC236}">
                <a16:creationId xmlns:a16="http://schemas.microsoft.com/office/drawing/2014/main" xmlns="" id="{B6C4D356-E3D4-4D8F-AA64-5936D815FE95}"/>
              </a:ext>
            </a:extLst>
          </p:cNvPr>
          <p:cNvSpPr txBox="1">
            <a:spLocks/>
          </p:cNvSpPr>
          <p:nvPr/>
        </p:nvSpPr>
        <p:spPr>
          <a:xfrm>
            <a:off x="1379835" y="420572"/>
            <a:ext cx="10432937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DOSIMETRY: PHOTONS FROM NEUTRON CAPTURE</a:t>
            </a:r>
          </a:p>
        </p:txBody>
      </p:sp>
      <p:sp>
        <p:nvSpPr>
          <p:cNvPr id="11" name="Google Shape;621;p26">
            <a:extLst>
              <a:ext uri="{FF2B5EF4-FFF2-40B4-BE49-F238E27FC236}">
                <a16:creationId xmlns:a16="http://schemas.microsoft.com/office/drawing/2014/main" xmlns="" id="{8E6C96AD-6B38-471A-8086-2669214352A8}"/>
              </a:ext>
            </a:extLst>
          </p:cNvPr>
          <p:cNvSpPr/>
          <p:nvPr/>
        </p:nvSpPr>
        <p:spPr>
          <a:xfrm>
            <a:off x="6708776" y="5011562"/>
            <a:ext cx="457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Map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of the dose from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generated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in a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polyethylene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target (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μSv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/h, H*(10))</a:t>
            </a:r>
            <a:endParaRPr dirty="0">
              <a:latin typeface="Arial" panose="020B0604020202020204" pitchFamily="34" charset="0"/>
              <a:ea typeface="Garamond"/>
              <a:cs typeface="Arial" panose="020B0604020202020204" pitchFamily="34" charset="0"/>
              <a:sym typeface="Garamon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7"/>
          <p:cNvSpPr txBox="1"/>
          <p:nvPr/>
        </p:nvSpPr>
        <p:spPr>
          <a:xfrm>
            <a:off x="920382" y="839951"/>
            <a:ext cx="83534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Also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high energy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photons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are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produced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(~8 MeV)</a:t>
            </a:r>
            <a:endParaRPr dirty="0"/>
          </a:p>
        </p:txBody>
      </p:sp>
      <p:pic>
        <p:nvPicPr>
          <p:cNvPr id="632" name="Google Shape;63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1700213"/>
            <a:ext cx="3978275" cy="465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7"/>
          <p:cNvPicPr preferRelativeResize="0"/>
          <p:nvPr/>
        </p:nvPicPr>
        <p:blipFill rotWithShape="1">
          <a:blip r:embed="rId4">
            <a:alphaModFix/>
          </a:blip>
          <a:srcRect t="5556" b="37027"/>
          <a:stretch/>
        </p:blipFill>
        <p:spPr>
          <a:xfrm>
            <a:off x="5213351" y="1700214"/>
            <a:ext cx="5392918" cy="2088827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27"/>
          <p:cNvSpPr txBox="1"/>
          <p:nvPr/>
        </p:nvSpPr>
        <p:spPr>
          <a:xfrm>
            <a:off x="935095" y="1269586"/>
            <a:ext cx="1043293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X-sec libraries of the MC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codes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should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be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checked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 </a:t>
            </a:r>
            <a:r>
              <a:rPr lang="it-IT" dirty="0" err="1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carefully</a:t>
            </a:r>
            <a:r>
              <a:rPr lang="it-IT" dirty="0">
                <a:latin typeface="Arial" panose="020B0604020202020204" pitchFamily="34" charset="0"/>
                <a:ea typeface="Garamond"/>
                <a:cs typeface="Arial" panose="020B0604020202020204" pitchFamily="34" charset="0"/>
                <a:sym typeface="Garamond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5" name="Google Shape;635;p27"/>
          <p:cNvPicPr preferRelativeResize="0"/>
          <p:nvPr/>
        </p:nvPicPr>
        <p:blipFill rotWithShape="1">
          <a:blip r:embed="rId5">
            <a:alphaModFix/>
          </a:blip>
          <a:srcRect l="15642" t="72498" r="16866"/>
          <a:stretch/>
        </p:blipFill>
        <p:spPr>
          <a:xfrm>
            <a:off x="6151564" y="4984750"/>
            <a:ext cx="3887787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27"/>
          <p:cNvSpPr txBox="1"/>
          <p:nvPr/>
        </p:nvSpPr>
        <p:spPr>
          <a:xfrm>
            <a:off x="5988051" y="3957638"/>
            <a:ext cx="44291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it-IT" dirty="0">
                <a:latin typeface="Abadi" panose="020B0604020202020204" pitchFamily="34" charset="0"/>
                <a:ea typeface="Garamond"/>
                <a:cs typeface="Garamond"/>
                <a:sym typeface="Garamond"/>
              </a:rPr>
              <a:t>NNDC Data – Prompt gamma </a:t>
            </a:r>
            <a:r>
              <a:rPr lang="it-IT" dirty="0" err="1">
                <a:latin typeface="Abadi" panose="020B0604020202020204" pitchFamily="34" charset="0"/>
                <a:ea typeface="Garamond"/>
                <a:cs typeface="Garamond"/>
                <a:sym typeface="Garamond"/>
              </a:rPr>
              <a:t>spectrumin</a:t>
            </a:r>
            <a:r>
              <a:rPr lang="it-IT" dirty="0">
                <a:latin typeface="Abadi" panose="020B0604020202020204" pitchFamily="34" charset="0"/>
                <a:ea typeface="Garamond"/>
                <a:cs typeface="Garamond"/>
                <a:sym typeface="Garamond"/>
              </a:rPr>
              <a:t> </a:t>
            </a:r>
            <a:r>
              <a:rPr lang="it-IT" dirty="0" err="1">
                <a:latin typeface="Abadi" panose="020B0604020202020204" pitchFamily="34" charset="0"/>
                <a:ea typeface="Garamond"/>
                <a:cs typeface="Garamond"/>
                <a:sym typeface="Garamond"/>
              </a:rPr>
              <a:t>natural</a:t>
            </a:r>
            <a:r>
              <a:rPr lang="it-IT" dirty="0">
                <a:latin typeface="Abadi" panose="020B0604020202020204" pitchFamily="34" charset="0"/>
                <a:ea typeface="Garamond"/>
                <a:cs typeface="Garamond"/>
                <a:sym typeface="Garamond"/>
              </a:rPr>
              <a:t> Pb. </a:t>
            </a:r>
            <a:endParaRPr dirty="0">
              <a:latin typeface="Abadi" panose="020B0604020202020204" pitchFamily="34" charset="0"/>
            </a:endParaRPr>
          </a:p>
        </p:txBody>
      </p:sp>
      <p:pic>
        <p:nvPicPr>
          <p:cNvPr id="637" name="Google Shape;637;p27"/>
          <p:cNvPicPr preferRelativeResize="0"/>
          <p:nvPr/>
        </p:nvPicPr>
        <p:blipFill rotWithShape="1">
          <a:blip r:embed="rId5">
            <a:alphaModFix/>
          </a:blip>
          <a:srcRect l="16254" t="-64" r="12503" b="93758"/>
          <a:stretch/>
        </p:blipFill>
        <p:spPr>
          <a:xfrm>
            <a:off x="1397001" y="6346826"/>
            <a:ext cx="4105275" cy="246063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fld id="{00000000-1234-1234-1234-123412341234}" type="slidenum">
              <a:rPr lang="it-IT"/>
              <a:pPr/>
              <a:t>32</a:t>
            </a:fld>
            <a:endParaRPr/>
          </a:p>
        </p:txBody>
      </p:sp>
      <p:sp>
        <p:nvSpPr>
          <p:cNvPr id="10" name="Google Shape;579;p22">
            <a:extLst>
              <a:ext uri="{FF2B5EF4-FFF2-40B4-BE49-F238E27FC236}">
                <a16:creationId xmlns:a16="http://schemas.microsoft.com/office/drawing/2014/main" xmlns="" id="{8C4A90B4-1054-4118-BBC0-1D1B4B74828C}"/>
              </a:ext>
            </a:extLst>
          </p:cNvPr>
          <p:cNvSpPr txBox="1">
            <a:spLocks/>
          </p:cNvSpPr>
          <p:nvPr/>
        </p:nvSpPr>
        <p:spPr>
          <a:xfrm>
            <a:off x="1045536" y="384294"/>
            <a:ext cx="10432937" cy="287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DOSIMETRY: PHOTONS FROM NEUTRON CAPTURE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B8B7AE7B-C9AB-496F-9D96-1CFC332FB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AA0F-B83F-41BC-92D9-AC3D649C3CBC}" type="datetime1">
              <a:rPr lang="it-IT" smtClean="0"/>
              <a:t>24/11/2021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8FDF4813-BEF6-4556-8C46-14942C025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0647F15-3886-45F9-94DE-29C4204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D2B91252-54D1-FE45-A607-C2B73D764620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5" name="Google Shape;664;p30">
            <a:extLst>
              <a:ext uri="{FF2B5EF4-FFF2-40B4-BE49-F238E27FC236}">
                <a16:creationId xmlns:a16="http://schemas.microsoft.com/office/drawing/2014/main" xmlns="" id="{9AB13824-D5F3-4EFD-8F27-1D2355AA028C}"/>
              </a:ext>
            </a:extLst>
          </p:cNvPr>
          <p:cNvSpPr txBox="1">
            <a:spLocks/>
          </p:cNvSpPr>
          <p:nvPr/>
        </p:nvSpPr>
        <p:spPr>
          <a:xfrm>
            <a:off x="1095153" y="218498"/>
            <a:ext cx="9458548" cy="68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FIELD CHARACTERIZATION:</a:t>
            </a:r>
            <a:b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RAY DOSIMETRY</a:t>
            </a:r>
          </a:p>
          <a:p>
            <a:pPr>
              <a:spcBef>
                <a:spcPts val="0"/>
              </a:spcBef>
            </a:pPr>
            <a:endParaRPr lang="it-IT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oogle Shape;786;p41">
            <a:extLst>
              <a:ext uri="{FF2B5EF4-FFF2-40B4-BE49-F238E27FC236}">
                <a16:creationId xmlns:a16="http://schemas.microsoft.com/office/drawing/2014/main" xmlns="" id="{DFCFE49C-C945-4DB0-9C7B-0BA2AD8113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59758" y="3383627"/>
            <a:ext cx="3011839" cy="307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87;p41">
            <a:extLst>
              <a:ext uri="{FF2B5EF4-FFF2-40B4-BE49-F238E27FC236}">
                <a16:creationId xmlns:a16="http://schemas.microsoft.com/office/drawing/2014/main" xmlns="" id="{233AF070-5B77-483C-B865-CB06F2ACB1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8269"/>
          <a:stretch/>
        </p:blipFill>
        <p:spPr>
          <a:xfrm>
            <a:off x="7997686" y="1186479"/>
            <a:ext cx="2092612" cy="22425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88;p41">
            <a:extLst>
              <a:ext uri="{FF2B5EF4-FFF2-40B4-BE49-F238E27FC236}">
                <a16:creationId xmlns:a16="http://schemas.microsoft.com/office/drawing/2014/main" xmlns="" id="{218F217A-2F62-47B7-AAF4-46899B916D62}"/>
              </a:ext>
            </a:extLst>
          </p:cNvPr>
          <p:cNvSpPr/>
          <p:nvPr/>
        </p:nvSpPr>
        <p:spPr>
          <a:xfrm>
            <a:off x="1555552" y="1366157"/>
            <a:ext cx="52775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Graphite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and CO</a:t>
            </a:r>
            <a:r>
              <a:rPr lang="it-IT" baseline="-250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ionization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chamber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for </a:t>
            </a:r>
            <a:r>
              <a:rPr lang="it-IT" dirty="0" err="1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measuring</a:t>
            </a:r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the gamma dose in the BNCT field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788;p41">
            <a:extLst>
              <a:ext uri="{FF2B5EF4-FFF2-40B4-BE49-F238E27FC236}">
                <a16:creationId xmlns:a16="http://schemas.microsoft.com/office/drawing/2014/main" xmlns="" id="{4A2713E4-7B4E-423C-BC53-981F57B98256}"/>
              </a:ext>
            </a:extLst>
          </p:cNvPr>
          <p:cNvSpPr/>
          <p:nvPr/>
        </p:nvSpPr>
        <p:spPr>
          <a:xfrm>
            <a:off x="1218854" y="5491843"/>
            <a:ext cx="52775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INFN ENTER_BNCT project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1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buClr>
                <a:srgbClr val="000000"/>
              </a:buClr>
              <a:buSzPts val="1400"/>
            </a:pPr>
            <a:fld id="{00000000-1234-1234-1234-123412341234}" type="slidenum">
              <a:rPr lang="it-IT"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pPr algn="r">
                <a:buClr>
                  <a:srgbClr val="000000"/>
                </a:buClr>
                <a:buSzPts val="1400"/>
              </a:pPr>
              <a:t>5</a:t>
            </a:fld>
            <a:endParaRPr sz="1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4" name="Google Shape;664;p30"/>
          <p:cNvSpPr txBox="1">
            <a:spLocks noGrp="1"/>
          </p:cNvSpPr>
          <p:nvPr>
            <p:ph type="title" idx="4294967295"/>
          </p:nvPr>
        </p:nvSpPr>
        <p:spPr>
          <a:xfrm>
            <a:off x="1095153" y="218498"/>
            <a:ext cx="9458548" cy="68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FIELD CHARACTERIZATION:</a:t>
            </a:r>
            <a:b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ACTIVATION TECHNIQUES</a:t>
            </a:r>
            <a:endParaRPr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1679590" y="898957"/>
            <a:ext cx="8988410" cy="116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indent="-342900">
              <a:lnSpc>
                <a:spcPct val="90000"/>
              </a:lnSpc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it-IT" dirty="0" err="1">
                <a:sym typeface="Arial"/>
              </a:rPr>
              <a:t>Main</a:t>
            </a:r>
            <a:r>
              <a:rPr lang="it-IT" dirty="0">
                <a:sym typeface="Arial"/>
              </a:rPr>
              <a:t> reaction for </a:t>
            </a:r>
            <a:r>
              <a:rPr lang="it-IT" dirty="0" err="1">
                <a:sym typeface="Arial"/>
              </a:rPr>
              <a:t>thermal</a:t>
            </a:r>
            <a:r>
              <a:rPr lang="it-IT" dirty="0">
                <a:sym typeface="Arial"/>
              </a:rPr>
              <a:t> and </a:t>
            </a:r>
            <a:r>
              <a:rPr lang="it-IT" dirty="0" err="1">
                <a:sym typeface="Arial"/>
              </a:rPr>
              <a:t>epithermal</a:t>
            </a:r>
            <a:r>
              <a:rPr lang="it-IT" dirty="0">
                <a:sym typeface="Arial"/>
              </a:rPr>
              <a:t> </a:t>
            </a:r>
            <a:r>
              <a:rPr lang="it-IT" dirty="0" err="1">
                <a:sym typeface="Arial"/>
              </a:rPr>
              <a:t>neutron</a:t>
            </a:r>
            <a:r>
              <a:rPr lang="it-IT" dirty="0">
                <a:sym typeface="Arial"/>
              </a:rPr>
              <a:t> </a:t>
            </a:r>
            <a:r>
              <a:rPr lang="it-IT" dirty="0" err="1">
                <a:sym typeface="Arial"/>
              </a:rPr>
              <a:t>detection</a:t>
            </a:r>
            <a:r>
              <a:rPr lang="it-IT" dirty="0">
                <a:sym typeface="Arial"/>
              </a:rPr>
              <a:t> (bare and </a:t>
            </a:r>
            <a:r>
              <a:rPr lang="it-IT" dirty="0" err="1">
                <a:sym typeface="Arial"/>
              </a:rPr>
              <a:t>Cd</a:t>
            </a:r>
            <a:r>
              <a:rPr lang="it-IT" dirty="0">
                <a:sym typeface="Arial"/>
              </a:rPr>
              <a:t> </a:t>
            </a:r>
            <a:r>
              <a:rPr lang="it-IT" dirty="0" err="1">
                <a:sym typeface="Arial"/>
              </a:rPr>
              <a:t>covered</a:t>
            </a:r>
            <a:r>
              <a:rPr lang="it-IT" dirty="0">
                <a:sym typeface="Arial"/>
              </a:rPr>
              <a:t> target):</a:t>
            </a:r>
            <a:endParaRPr dirty="0"/>
          </a:p>
          <a:p>
            <a:pPr marL="742950" lvl="1" indent="-285750">
              <a:lnSpc>
                <a:spcPct val="90000"/>
              </a:lnSpc>
              <a:spcBef>
                <a:spcPts val="320"/>
              </a:spcBef>
              <a:buClr>
                <a:srgbClr val="D60093"/>
              </a:buClr>
              <a:buSzPts val="1200"/>
              <a:buFont typeface="Noto Sans Symbols"/>
              <a:buChar char="✔"/>
            </a:pPr>
            <a:r>
              <a:rPr lang="it-IT" baseline="30000" dirty="0">
                <a:solidFill>
                  <a:srgbClr val="D60093"/>
                </a:solidFill>
                <a:sym typeface="Arial"/>
              </a:rPr>
              <a:t>197</a:t>
            </a:r>
            <a:r>
              <a:rPr lang="it-IT" dirty="0">
                <a:solidFill>
                  <a:srgbClr val="D60093"/>
                </a:solidFill>
                <a:sym typeface="Arial"/>
              </a:rPr>
              <a:t>Au(</a:t>
            </a:r>
            <a:r>
              <a:rPr lang="it-IT" dirty="0" err="1">
                <a:solidFill>
                  <a:srgbClr val="D60093"/>
                </a:solidFill>
                <a:sym typeface="Arial"/>
              </a:rPr>
              <a:t>n,γ</a:t>
            </a:r>
            <a:r>
              <a:rPr lang="it-IT" dirty="0">
                <a:solidFill>
                  <a:srgbClr val="D60093"/>
                </a:solidFill>
                <a:sym typeface="Arial"/>
              </a:rPr>
              <a:t>)</a:t>
            </a:r>
            <a:r>
              <a:rPr lang="it-IT" baseline="30000" dirty="0">
                <a:solidFill>
                  <a:srgbClr val="D60093"/>
                </a:solidFill>
                <a:sym typeface="Arial"/>
              </a:rPr>
              <a:t>198</a:t>
            </a:r>
            <a:r>
              <a:rPr lang="it-IT" dirty="0">
                <a:solidFill>
                  <a:srgbClr val="D60093"/>
                </a:solidFill>
                <a:sym typeface="Arial"/>
              </a:rPr>
              <a:t>Au</a:t>
            </a:r>
            <a:r>
              <a:rPr lang="it-IT" dirty="0">
                <a:solidFill>
                  <a:srgbClr val="000066"/>
                </a:solidFill>
                <a:sym typeface="Arial"/>
              </a:rPr>
              <a:t>: T</a:t>
            </a:r>
            <a:r>
              <a:rPr lang="it-IT" baseline="-25000" dirty="0">
                <a:solidFill>
                  <a:srgbClr val="000066"/>
                </a:solidFill>
                <a:sym typeface="Arial"/>
              </a:rPr>
              <a:t>1/2</a:t>
            </a:r>
            <a:r>
              <a:rPr lang="it-IT" dirty="0">
                <a:solidFill>
                  <a:srgbClr val="000066"/>
                </a:solidFill>
                <a:sym typeface="Arial"/>
              </a:rPr>
              <a:t>=2.69 d, σ(0.025 </a:t>
            </a:r>
            <a:r>
              <a:rPr lang="it-IT" dirty="0" err="1">
                <a:solidFill>
                  <a:srgbClr val="000066"/>
                </a:solidFill>
                <a:sym typeface="Arial"/>
              </a:rPr>
              <a:t>eV</a:t>
            </a:r>
            <a:r>
              <a:rPr lang="it-IT" dirty="0">
                <a:solidFill>
                  <a:srgbClr val="000066"/>
                </a:solidFill>
                <a:sym typeface="Arial"/>
              </a:rPr>
              <a:t>)=98.5 b;</a:t>
            </a:r>
            <a:endParaRPr dirty="0"/>
          </a:p>
          <a:p>
            <a:pPr marL="742950" lvl="1" indent="-285750">
              <a:lnSpc>
                <a:spcPct val="90000"/>
              </a:lnSpc>
              <a:spcBef>
                <a:spcPts val="320"/>
              </a:spcBef>
              <a:buClr>
                <a:srgbClr val="D60093"/>
              </a:buClr>
              <a:buSzPts val="1200"/>
              <a:buFont typeface="Noto Sans Symbols"/>
              <a:buChar char="✔"/>
            </a:pPr>
            <a:r>
              <a:rPr lang="it-IT" baseline="30000" dirty="0">
                <a:solidFill>
                  <a:srgbClr val="D60093"/>
                </a:solidFill>
                <a:sym typeface="Arial"/>
              </a:rPr>
              <a:t>115</a:t>
            </a:r>
            <a:r>
              <a:rPr lang="it-IT" dirty="0">
                <a:solidFill>
                  <a:srgbClr val="D60093"/>
                </a:solidFill>
                <a:sym typeface="Arial"/>
              </a:rPr>
              <a:t>In(</a:t>
            </a:r>
            <a:r>
              <a:rPr lang="it-IT" dirty="0" err="1">
                <a:solidFill>
                  <a:srgbClr val="D60093"/>
                </a:solidFill>
                <a:sym typeface="Arial"/>
              </a:rPr>
              <a:t>n,γ</a:t>
            </a:r>
            <a:r>
              <a:rPr lang="it-IT" dirty="0">
                <a:solidFill>
                  <a:srgbClr val="D60093"/>
                </a:solidFill>
                <a:sym typeface="Arial"/>
              </a:rPr>
              <a:t>)</a:t>
            </a:r>
            <a:r>
              <a:rPr lang="it-IT" baseline="30000" dirty="0">
                <a:solidFill>
                  <a:srgbClr val="D60093"/>
                </a:solidFill>
                <a:sym typeface="Arial"/>
              </a:rPr>
              <a:t>116m</a:t>
            </a:r>
            <a:r>
              <a:rPr lang="it-IT" dirty="0">
                <a:solidFill>
                  <a:srgbClr val="D60093"/>
                </a:solidFill>
                <a:sym typeface="Arial"/>
              </a:rPr>
              <a:t>In</a:t>
            </a:r>
            <a:r>
              <a:rPr lang="it-IT" dirty="0">
                <a:solidFill>
                  <a:srgbClr val="000066"/>
                </a:solidFill>
                <a:sym typeface="Arial"/>
              </a:rPr>
              <a:t>: T</a:t>
            </a:r>
            <a:r>
              <a:rPr lang="it-IT" baseline="-25000" dirty="0">
                <a:solidFill>
                  <a:srgbClr val="000066"/>
                </a:solidFill>
                <a:sym typeface="Arial"/>
              </a:rPr>
              <a:t>1/2</a:t>
            </a:r>
            <a:r>
              <a:rPr lang="it-IT" dirty="0">
                <a:solidFill>
                  <a:srgbClr val="000066"/>
                </a:solidFill>
                <a:sym typeface="Arial"/>
              </a:rPr>
              <a:t>=54.15 </a:t>
            </a:r>
            <a:r>
              <a:rPr lang="it-IT" dirty="0" err="1">
                <a:solidFill>
                  <a:srgbClr val="000066"/>
                </a:solidFill>
                <a:sym typeface="Arial"/>
              </a:rPr>
              <a:t>min</a:t>
            </a:r>
            <a:r>
              <a:rPr lang="it-IT" dirty="0">
                <a:solidFill>
                  <a:srgbClr val="000066"/>
                </a:solidFill>
                <a:sym typeface="Arial"/>
              </a:rPr>
              <a:t>, σ(0.025 </a:t>
            </a:r>
            <a:r>
              <a:rPr lang="it-IT" dirty="0" err="1">
                <a:solidFill>
                  <a:srgbClr val="000066"/>
                </a:solidFill>
                <a:sym typeface="Arial"/>
              </a:rPr>
              <a:t>eV</a:t>
            </a:r>
            <a:r>
              <a:rPr lang="it-IT" dirty="0">
                <a:solidFill>
                  <a:srgbClr val="000066"/>
                </a:solidFill>
                <a:sym typeface="Arial"/>
              </a:rPr>
              <a:t>)=157 b;</a:t>
            </a:r>
            <a:endParaRPr dirty="0"/>
          </a:p>
          <a:p>
            <a:pPr marL="742950" lvl="1" indent="-285750">
              <a:lnSpc>
                <a:spcPct val="90000"/>
              </a:lnSpc>
              <a:spcBef>
                <a:spcPts val="320"/>
              </a:spcBef>
              <a:buClr>
                <a:srgbClr val="D60093"/>
              </a:buClr>
              <a:buSzPts val="1200"/>
              <a:buFont typeface="Noto Sans Symbols"/>
              <a:buChar char="✔"/>
            </a:pPr>
            <a:r>
              <a:rPr lang="it-IT" dirty="0">
                <a:solidFill>
                  <a:srgbClr val="000066"/>
                </a:solidFill>
                <a:sym typeface="Arial"/>
              </a:rPr>
              <a:t>&lt;</a:t>
            </a:r>
            <a:r>
              <a:rPr lang="it-IT" dirty="0" err="1">
                <a:solidFill>
                  <a:srgbClr val="000066"/>
                </a:solidFill>
                <a:sym typeface="Arial"/>
              </a:rPr>
              <a:t>other</a:t>
            </a:r>
            <a:r>
              <a:rPr lang="it-IT" dirty="0">
                <a:solidFill>
                  <a:srgbClr val="000066"/>
                </a:solidFill>
                <a:sym typeface="Arial"/>
              </a:rPr>
              <a:t> </a:t>
            </a:r>
            <a:r>
              <a:rPr lang="it-IT" dirty="0" err="1">
                <a:solidFill>
                  <a:srgbClr val="000066"/>
                </a:solidFill>
                <a:sym typeface="Arial"/>
              </a:rPr>
              <a:t>materials</a:t>
            </a:r>
            <a:r>
              <a:rPr lang="it-IT" dirty="0">
                <a:solidFill>
                  <a:srgbClr val="000066"/>
                </a:solidFill>
                <a:sym typeface="Arial"/>
              </a:rPr>
              <a:t>: Dy, Co, Cu, Ag.</a:t>
            </a:r>
            <a:endParaRPr baseline="30000" dirty="0">
              <a:solidFill>
                <a:srgbClr val="000066"/>
              </a:solidFill>
              <a:sym typeface="Arial"/>
            </a:endParaRPr>
          </a:p>
          <a:p>
            <a:pPr marL="342900" indent="-342900">
              <a:lnSpc>
                <a:spcPct val="90000"/>
              </a:lnSpc>
              <a:spcBef>
                <a:spcPts val="320"/>
              </a:spcBef>
              <a:buClr>
                <a:srgbClr val="000000"/>
              </a:buClr>
              <a:buSzPts val="1200"/>
            </a:pPr>
            <a:endParaRPr sz="1600" dirty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90000"/>
              </a:lnSpc>
              <a:spcBef>
                <a:spcPts val="400"/>
              </a:spcBef>
              <a:buClr>
                <a:srgbClr val="FFFFFF"/>
              </a:buClr>
              <a:buSzPts val="1500"/>
            </a:pPr>
            <a:endParaRPr sz="2000" dirty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524000" y="-137217"/>
            <a:ext cx="9144000" cy="27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spAutoFit/>
          </a:bodyPr>
          <a:lstStyle/>
          <a:p>
            <a:pPr>
              <a:buClr>
                <a:schemeClr val="dk1"/>
              </a:buClr>
              <a:buSzPts val="1200"/>
            </a:pPr>
            <a:endParaRPr sz="1200" b="1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0"/>
          <p:cNvSpPr/>
          <p:nvPr/>
        </p:nvSpPr>
        <p:spPr>
          <a:xfrm>
            <a:off x="1524000" y="-137217"/>
            <a:ext cx="9144000" cy="27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spAutoFit/>
          </a:bodyPr>
          <a:lstStyle/>
          <a:p>
            <a:pPr>
              <a:buClr>
                <a:schemeClr val="dk1"/>
              </a:buClr>
              <a:buSzPts val="1200"/>
            </a:pPr>
            <a:endParaRPr sz="1200" b="1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69" name="Google Shape;669;p30"/>
          <p:cNvGraphicFramePr/>
          <p:nvPr/>
        </p:nvGraphicFramePr>
        <p:xfrm>
          <a:off x="2205294" y="2065104"/>
          <a:ext cx="3750999" cy="1402631"/>
        </p:xfrm>
        <a:graphic>
          <a:graphicData uri="http://schemas.openxmlformats.org/drawingml/2006/table">
            <a:tbl>
              <a:tblPr firstRow="1" bandRow="1" bandCol="1">
                <a:noFill/>
              </a:tblPr>
              <a:tblGrid>
                <a:gridCol w="1250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0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0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51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IT" sz="1200" u="none" strike="noStrike" cap="none">
                          <a:solidFill>
                            <a:schemeClr val="dk1"/>
                          </a:solidFill>
                        </a:rPr>
                        <a:t>Gold</a:t>
                      </a:r>
                      <a:endParaRPr sz="12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45700" marB="457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it-IT" sz="1200" u="none" strike="noStrike" cap="none" dirty="0" err="1">
                          <a:solidFill>
                            <a:schemeClr val="dk1"/>
                          </a:solidFill>
                        </a:rPr>
                        <a:t>Indium</a:t>
                      </a:r>
                      <a:endParaRPr sz="1200" u="none" strike="noStrike" cap="none" dirty="0"/>
                    </a:p>
                  </a:txBody>
                  <a:tcPr marL="91425" marR="91425" marT="45700" marB="457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1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Half-life</a:t>
                      </a:r>
                      <a:endParaRPr sz="1200" u="none" strike="noStrike" cap="none"/>
                    </a:p>
                  </a:txBody>
                  <a:tcPr marL="91425" marR="91425" marT="45700" marB="457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2.695 d (</a:t>
                      </a:r>
                      <a:r>
                        <a:rPr lang="it-IT" sz="1200" u="none" strike="noStrike" cap="none" baseline="30000"/>
                        <a:t>198</a:t>
                      </a:r>
                      <a:r>
                        <a:rPr lang="it-IT" sz="1200" u="none" strike="noStrike" cap="none"/>
                        <a:t>Au)</a:t>
                      </a:r>
                      <a:endParaRPr sz="1200" u="none" strike="noStrike" cap="none"/>
                    </a:p>
                  </a:txBody>
                  <a:tcPr marL="91425" marR="91425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54.15 min (</a:t>
                      </a:r>
                      <a:r>
                        <a:rPr lang="it-IT" sz="1200" u="none" strike="noStrike" cap="none" baseline="30000"/>
                        <a:t>116m</a:t>
                      </a:r>
                      <a:r>
                        <a:rPr lang="it-IT" sz="1200" u="none" strike="noStrike" cap="none"/>
                        <a:t>In)</a:t>
                      </a:r>
                      <a:endParaRPr sz="1200" u="none" strike="noStrike" cap="none"/>
                    </a:p>
                  </a:txBody>
                  <a:tcPr marL="91425" marR="91425" marT="45700" marB="4570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1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σ</a:t>
                      </a:r>
                      <a:r>
                        <a:rPr lang="it-IT" sz="1200" u="none" strike="noStrike" cap="none" baseline="-25000"/>
                        <a:t>0</a:t>
                      </a:r>
                      <a:r>
                        <a:rPr lang="it-IT" sz="1200" u="none" strike="noStrike" cap="none"/>
                        <a:t> (0.025 eV)</a:t>
                      </a:r>
                      <a:endParaRPr sz="1200" u="none" strike="noStrike" cap="none"/>
                    </a:p>
                  </a:txBody>
                  <a:tcPr marL="91425" marR="91425" marT="45700" marB="457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98.8 b</a:t>
                      </a:r>
                      <a:endParaRPr sz="1200" u="none" strike="noStrike" cap="none"/>
                    </a:p>
                  </a:txBody>
                  <a:tcPr marL="91425" marR="91425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157 b</a:t>
                      </a:r>
                      <a:endParaRPr sz="1200" u="none" strike="noStrike" cap="none"/>
                    </a:p>
                  </a:txBody>
                  <a:tcPr marL="91425" marR="91425" marT="45700" marB="457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1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RI</a:t>
                      </a:r>
                      <a:endParaRPr sz="1200" u="none" strike="noStrike" cap="none"/>
                    </a:p>
                  </a:txBody>
                  <a:tcPr marL="91425" marR="91425" marT="45700" marB="457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 dirty="0"/>
                        <a:t>1560 b</a:t>
                      </a:r>
                      <a:endParaRPr sz="1200" u="none" strike="noStrike" cap="none" dirty="0"/>
                    </a:p>
                  </a:txBody>
                  <a:tcPr marL="91425" marR="91425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 dirty="0"/>
                        <a:t>2600 b</a:t>
                      </a:r>
                      <a:endParaRPr sz="1200" u="none" strike="noStrike" cap="none" dirty="0"/>
                    </a:p>
                  </a:txBody>
                  <a:tcPr marL="91425" marR="91425" marT="45700" marB="4570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70" name="Google Shape;670;p30" descr="20150610_1339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1679" y="2065104"/>
            <a:ext cx="2841641" cy="154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85;p32"/>
          <p:cNvSpPr/>
          <p:nvPr/>
        </p:nvSpPr>
        <p:spPr>
          <a:xfrm>
            <a:off x="1923496" y="3687288"/>
            <a:ext cx="8630205" cy="2811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indent="-342900">
              <a:lnSpc>
                <a:spcPct val="90000"/>
              </a:lnSpc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it-IT" sz="1200" dirty="0" err="1">
                <a:solidFill>
                  <a:srgbClr val="000066"/>
                </a:solidFill>
              </a:rPr>
              <a:t>Neutron</a:t>
            </a:r>
            <a:r>
              <a:rPr lang="it-IT" sz="1200" dirty="0">
                <a:solidFill>
                  <a:srgbClr val="000066"/>
                </a:solidFill>
              </a:rPr>
              <a:t> </a:t>
            </a:r>
            <a:r>
              <a:rPr lang="it-IT" sz="1200" dirty="0" err="1">
                <a:solidFill>
                  <a:srgbClr val="000066"/>
                </a:solidFill>
              </a:rPr>
              <a:t>spectrometry</a:t>
            </a:r>
            <a:r>
              <a:rPr lang="it-IT" sz="1200" dirty="0">
                <a:solidFill>
                  <a:srgbClr val="000066"/>
                </a:solidFill>
              </a:rPr>
              <a:t> (fast </a:t>
            </a:r>
            <a:r>
              <a:rPr lang="it-IT" sz="1200" dirty="0" err="1">
                <a:solidFill>
                  <a:srgbClr val="000066"/>
                </a:solidFill>
              </a:rPr>
              <a:t>neutrons</a:t>
            </a:r>
            <a:r>
              <a:rPr lang="it-IT" sz="1200" dirty="0">
                <a:solidFill>
                  <a:srgbClr val="000066"/>
                </a:solidFill>
              </a:rPr>
              <a:t>) </a:t>
            </a:r>
            <a:r>
              <a:rPr lang="it-IT" sz="1200" dirty="0" err="1">
                <a:solidFill>
                  <a:srgbClr val="000066"/>
                </a:solidFill>
              </a:rPr>
              <a:t>through</a:t>
            </a:r>
            <a:r>
              <a:rPr lang="it-IT" sz="1200" dirty="0">
                <a:solidFill>
                  <a:srgbClr val="000066"/>
                </a:solidFill>
              </a:rPr>
              <a:t> activation techniques. </a:t>
            </a:r>
            <a:endParaRPr lang="it-IT" sz="1200" dirty="0">
              <a:solidFill>
                <a:srgbClr val="000066"/>
              </a:solidFill>
              <a:sym typeface="Arial"/>
            </a:endParaRPr>
          </a:p>
          <a:p>
            <a:pPr marL="342900" indent="-342900">
              <a:lnSpc>
                <a:spcPct val="90000"/>
              </a:lnSpc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it-IT" sz="1200" dirty="0">
                <a:solidFill>
                  <a:srgbClr val="000066"/>
                </a:solidFill>
                <a:sym typeface="Arial"/>
              </a:rPr>
              <a:t>Reactions:</a:t>
            </a:r>
            <a:endParaRPr sz="1200" dirty="0"/>
          </a:p>
          <a:p>
            <a:pPr marL="742950" lvl="1" indent="-285750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58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Ni(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n,p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)</a:t>
            </a: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58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Co	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E</a:t>
            </a:r>
            <a:r>
              <a:rPr lang="it-IT" sz="1200" baseline="-25000" dirty="0" err="1">
                <a:solidFill>
                  <a:srgbClr val="000066"/>
                </a:solidFill>
                <a:sym typeface="Arial"/>
              </a:rPr>
              <a:t>th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= 1.9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MeV</a:t>
            </a:r>
            <a:endParaRPr sz="1200" dirty="0"/>
          </a:p>
          <a:p>
            <a:pPr marL="742950" lvl="1" indent="-285750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59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Co(n,α)</a:t>
            </a: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56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Mn	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E</a:t>
            </a:r>
            <a:r>
              <a:rPr lang="it-IT" sz="1200" baseline="-25000" dirty="0" err="1">
                <a:solidFill>
                  <a:srgbClr val="000066"/>
                </a:solidFill>
                <a:sym typeface="Arial"/>
              </a:rPr>
              <a:t>th</a:t>
            </a:r>
            <a:r>
              <a:rPr lang="it-IT" sz="1200" baseline="-25000" dirty="0">
                <a:solidFill>
                  <a:srgbClr val="000066"/>
                </a:solidFill>
                <a:sym typeface="Arial"/>
              </a:rPr>
              <a:t> 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= 5.2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MeV</a:t>
            </a:r>
            <a:endParaRPr sz="1200" dirty="0"/>
          </a:p>
          <a:p>
            <a:pPr marL="742950" lvl="1" indent="-285750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54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Fe(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n,p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)</a:t>
            </a: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54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Mn	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E</a:t>
            </a:r>
            <a:r>
              <a:rPr lang="it-IT" sz="1200" baseline="-25000" dirty="0" err="1">
                <a:solidFill>
                  <a:srgbClr val="000066"/>
                </a:solidFill>
                <a:sym typeface="Arial"/>
              </a:rPr>
              <a:t>th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= 2.2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MeV</a:t>
            </a:r>
            <a:endParaRPr sz="1200" dirty="0">
              <a:solidFill>
                <a:srgbClr val="000066"/>
              </a:solidFill>
              <a:sym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58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Ni(n,2n)</a:t>
            </a: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57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Ni	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E</a:t>
            </a:r>
            <a:r>
              <a:rPr lang="it-IT" sz="1200" baseline="-25000" dirty="0" err="1">
                <a:solidFill>
                  <a:srgbClr val="000066"/>
                </a:solidFill>
                <a:sym typeface="Arial"/>
              </a:rPr>
              <a:t>th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= 13.0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MeV</a:t>
            </a:r>
            <a:endParaRPr sz="1200" dirty="0">
              <a:solidFill>
                <a:srgbClr val="000066"/>
              </a:solidFill>
              <a:sym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115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In(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n,n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’)</a:t>
            </a: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115m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In	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E</a:t>
            </a:r>
            <a:r>
              <a:rPr lang="it-IT" sz="1200" baseline="-25000" dirty="0" err="1">
                <a:solidFill>
                  <a:srgbClr val="000066"/>
                </a:solidFill>
                <a:sym typeface="Arial"/>
              </a:rPr>
              <a:t>th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= 0.339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MeV</a:t>
            </a:r>
            <a:endParaRPr sz="1200" dirty="0">
              <a:solidFill>
                <a:srgbClr val="000066"/>
              </a:solidFill>
              <a:sym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32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S(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n,p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)</a:t>
            </a: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32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P	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E</a:t>
            </a:r>
            <a:r>
              <a:rPr lang="it-IT" sz="1200" baseline="-25000" dirty="0" err="1">
                <a:solidFill>
                  <a:srgbClr val="000066"/>
                </a:solidFill>
                <a:sym typeface="Arial"/>
              </a:rPr>
              <a:t>th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= 2.0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MeV</a:t>
            </a:r>
            <a:endParaRPr sz="1200" dirty="0"/>
          </a:p>
          <a:p>
            <a:pPr marL="742950" lvl="1" indent="-285750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12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C(n,2n)</a:t>
            </a: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11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C	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E</a:t>
            </a:r>
            <a:r>
              <a:rPr lang="it-IT" sz="1200" baseline="-25000" dirty="0" err="1">
                <a:solidFill>
                  <a:srgbClr val="000066"/>
                </a:solidFill>
                <a:sym typeface="Arial"/>
              </a:rPr>
              <a:t>th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= 20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MeV</a:t>
            </a:r>
            <a:endParaRPr sz="1200" dirty="0">
              <a:solidFill>
                <a:srgbClr val="000066"/>
              </a:solidFill>
              <a:sym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27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Al(n, α)</a:t>
            </a: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24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Na	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E</a:t>
            </a:r>
            <a:r>
              <a:rPr lang="it-IT" sz="1200" baseline="-25000" dirty="0" err="1">
                <a:solidFill>
                  <a:srgbClr val="000066"/>
                </a:solidFill>
                <a:sym typeface="Arial"/>
              </a:rPr>
              <a:t>th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= 4.9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MeV</a:t>
            </a:r>
            <a:endParaRPr sz="1200" dirty="0"/>
          </a:p>
          <a:p>
            <a:pPr marL="742950" lvl="1" indent="-285750">
              <a:lnSpc>
                <a:spcPct val="90000"/>
              </a:lnSpc>
              <a:spcBef>
                <a:spcPts val="280"/>
              </a:spcBef>
              <a:buClr>
                <a:srgbClr val="D60093"/>
              </a:buClr>
              <a:buSzPts val="1050"/>
              <a:buFont typeface="Noto Sans Symbols"/>
              <a:buChar char="✔"/>
            </a:pP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27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Al(n, p)</a:t>
            </a:r>
            <a:r>
              <a:rPr lang="it-IT" sz="1200" baseline="30000" dirty="0">
                <a:solidFill>
                  <a:srgbClr val="000066"/>
                </a:solidFill>
                <a:sym typeface="Arial"/>
              </a:rPr>
              <a:t>27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Mg	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E</a:t>
            </a:r>
            <a:r>
              <a:rPr lang="it-IT" sz="1200" baseline="-25000" dirty="0" err="1">
                <a:solidFill>
                  <a:srgbClr val="000066"/>
                </a:solidFill>
                <a:sym typeface="Arial"/>
              </a:rPr>
              <a:t>th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= 3.8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MeV</a:t>
            </a:r>
            <a:endParaRPr sz="1200" dirty="0">
              <a:solidFill>
                <a:srgbClr val="000066"/>
              </a:solidFill>
              <a:sym typeface="Arial"/>
            </a:endParaRPr>
          </a:p>
          <a:p>
            <a:pPr marL="342900" indent="-342900">
              <a:buClr>
                <a:schemeClr val="dk1"/>
              </a:buClr>
              <a:buSzPts val="1600"/>
            </a:pPr>
            <a:endParaRPr sz="1200" dirty="0">
              <a:solidFill>
                <a:srgbClr val="000066"/>
              </a:solidFill>
              <a:sym typeface="Arial"/>
            </a:endParaRPr>
          </a:p>
          <a:p>
            <a:pPr marL="342900" indent="-342900">
              <a:lnSpc>
                <a:spcPct val="90000"/>
              </a:lnSpc>
              <a:spcBef>
                <a:spcPts val="320"/>
              </a:spcBef>
              <a:buClr>
                <a:srgbClr val="000000"/>
              </a:buClr>
              <a:buSzPts val="1200"/>
              <a:buFont typeface="Noto Sans Symbols"/>
              <a:buChar char="●"/>
            </a:pPr>
            <a:r>
              <a:rPr lang="it-IT" sz="1200" dirty="0" err="1">
                <a:solidFill>
                  <a:srgbClr val="000066"/>
                </a:solidFill>
                <a:sym typeface="Arial"/>
              </a:rPr>
              <a:t>If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the fast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fluence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rate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is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high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enough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for giving a </a:t>
            </a:r>
            <a:r>
              <a:rPr lang="it-IT" sz="1200" dirty="0" err="1">
                <a:solidFill>
                  <a:srgbClr val="000066"/>
                </a:solidFill>
                <a:sym typeface="Arial"/>
              </a:rPr>
              <a:t>measurable</a:t>
            </a:r>
            <a:r>
              <a:rPr lang="it-IT" sz="1200" dirty="0">
                <a:solidFill>
                  <a:srgbClr val="000066"/>
                </a:solidFill>
                <a:sym typeface="Arial"/>
              </a:rPr>
              <a:t> activity.</a:t>
            </a:r>
            <a:endParaRPr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EC86622F-008C-4D0B-92DE-07523E899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AA0F-B83F-41BC-92D9-AC3D649C3CBC}" type="datetime1">
              <a:rPr lang="it-IT" smtClean="0"/>
              <a:t>24/11/2021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F9247556-EDB0-4CA0-AE56-4AA3D1782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C1EED80-9400-4473-A3E6-76A4FCB4E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D2B91252-54D1-FE45-A607-C2B73D764620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5" name="Google Shape;692;p33">
            <a:extLst>
              <a:ext uri="{FF2B5EF4-FFF2-40B4-BE49-F238E27FC236}">
                <a16:creationId xmlns:a16="http://schemas.microsoft.com/office/drawing/2014/main" xmlns="" id="{9EFBD4CB-7E3F-4E9F-BD8C-4F8EACE4D43B}"/>
              </a:ext>
            </a:extLst>
          </p:cNvPr>
          <p:cNvSpPr txBox="1">
            <a:spLocks/>
          </p:cNvSpPr>
          <p:nvPr/>
        </p:nvSpPr>
        <p:spPr>
          <a:xfrm>
            <a:off x="1231899" y="606770"/>
            <a:ext cx="9291639" cy="59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 FIELD CHARACTERIZATON</a:t>
            </a:r>
            <a:b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SPECTROMETRY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1D2EA7AA-77BD-4F79-9C97-D6CB64490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545" y="1360457"/>
            <a:ext cx="5330456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66700" indent="-2667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625475" indent="-179388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516063" indent="-249238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2152650" indent="-4572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789238" indent="-457200"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32464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37036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41608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4618038" indent="-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it-IT" altLang="it-IT" sz="1400" dirty="0"/>
              <a:t>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it-IT" sz="1400" b="0" dirty="0"/>
              <a:t>Superheated emulsions;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it-IT" sz="1400" b="0" dirty="0"/>
              <a:t>ACSPECT (recoil-proton silicon telescope);</a:t>
            </a:r>
            <a:r>
              <a:rPr lang="en-US" altLang="it-IT" sz="1400" dirty="0"/>
              <a:t> </a:t>
            </a:r>
            <a:endParaRPr lang="en-US" altLang="it-IT" sz="1400" b="0" dirty="0"/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en-US" altLang="it-IT" sz="1400" b="0" dirty="0"/>
              <a:t>DIAMON (moderator + dopes Si diodes);</a:t>
            </a:r>
            <a:r>
              <a:rPr lang="it-IT" altLang="it-IT" dirty="0"/>
              <a:t>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ü"/>
            </a:pPr>
            <a:r>
              <a:rPr lang="it-IT" altLang="it-IT" sz="1400" b="0" dirty="0"/>
              <a:t>NCT-WES (moderator + </a:t>
            </a:r>
            <a:r>
              <a:rPr lang="it-IT" altLang="it-IT" sz="1400" b="0" dirty="0" err="1"/>
              <a:t>SiC</a:t>
            </a:r>
            <a:r>
              <a:rPr lang="it-IT" altLang="it-IT" sz="1400" b="0" dirty="0"/>
              <a:t> detectors);</a:t>
            </a:r>
            <a:endParaRPr lang="en-US" altLang="it-IT" sz="1400" b="0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endParaRPr lang="en-US" altLang="it-IT" sz="1400" b="0" dirty="0"/>
          </a:p>
        </p:txBody>
      </p:sp>
      <p:pic>
        <p:nvPicPr>
          <p:cNvPr id="7" name="Google Shape;697;p33">
            <a:extLst>
              <a:ext uri="{FF2B5EF4-FFF2-40B4-BE49-F238E27FC236}">
                <a16:creationId xmlns:a16="http://schemas.microsoft.com/office/drawing/2014/main" xmlns="" id="{EB8B9C62-A313-409D-8CCE-36E3F78F21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45276" y="1491383"/>
            <a:ext cx="1620838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43;p37">
            <a:extLst>
              <a:ext uri="{FF2B5EF4-FFF2-40B4-BE49-F238E27FC236}">
                <a16:creationId xmlns:a16="http://schemas.microsoft.com/office/drawing/2014/main" xmlns="" id="{40A0073E-66D1-48FB-9090-8EE9AC61E3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3785" y="1491383"/>
            <a:ext cx="3252327" cy="157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73;p40" descr="Immagine che contiene interni, apparecchio&#10;&#10;Descrizione generata automaticamente">
            <a:extLst>
              <a:ext uri="{FF2B5EF4-FFF2-40B4-BE49-F238E27FC236}">
                <a16:creationId xmlns:a16="http://schemas.microsoft.com/office/drawing/2014/main" xmlns="" id="{D50D7AEA-A4B7-42F6-8494-3229689EA7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815" t="26816" r="25059" b="30822"/>
          <a:stretch/>
        </p:blipFill>
        <p:spPr>
          <a:xfrm>
            <a:off x="5545276" y="3193935"/>
            <a:ext cx="1903089" cy="20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83;p41">
            <a:extLst>
              <a:ext uri="{FF2B5EF4-FFF2-40B4-BE49-F238E27FC236}">
                <a16:creationId xmlns:a16="http://schemas.microsoft.com/office/drawing/2014/main" xmlns="" id="{DD3470CD-9958-4AA4-B340-757CBD571A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8820" y="3460702"/>
            <a:ext cx="2042255" cy="1660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4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ttangolo arrotondato 17">
            <a:extLst>
              <a:ext uri="{FF2B5EF4-FFF2-40B4-BE49-F238E27FC236}">
                <a16:creationId xmlns:a16="http://schemas.microsoft.com/office/drawing/2014/main" xmlns="" id="{AA822757-35A4-48A7-910C-C5D92C6B9DDD}"/>
              </a:ext>
            </a:extLst>
          </p:cNvPr>
          <p:cNvSpPr/>
          <p:nvPr/>
        </p:nvSpPr>
        <p:spPr>
          <a:xfrm>
            <a:off x="1524001" y="397724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16" name="CasellaDiTesto 2">
            <a:extLst>
              <a:ext uri="{FF2B5EF4-FFF2-40B4-BE49-F238E27FC236}">
                <a16:creationId xmlns:a16="http://schemas.microsoft.com/office/drawing/2014/main" xmlns="" id="{CCD45092-F926-4746-877C-0C9AE66AD03F}"/>
              </a:ext>
            </a:extLst>
          </p:cNvPr>
          <p:cNvSpPr txBox="1"/>
          <p:nvPr/>
        </p:nvSpPr>
        <p:spPr>
          <a:xfrm>
            <a:off x="1392338" y="1913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MICRODOSIMETRY: AVAILABLE DETECTORS</a:t>
            </a:r>
            <a:endParaRPr lang="it-IT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xmlns="" id="{D1B58D83-6B59-4969-9008-13E09E237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338" y="3036443"/>
            <a:ext cx="430716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latin typeface="Sylfaen" pitchFamily="18" charset="0"/>
              </a:rPr>
              <a:t>Mini-TEPC (LNL)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FB7B4000-2A75-47E2-A096-94B2D9034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5" r="7508"/>
          <a:stretch/>
        </p:blipFill>
        <p:spPr>
          <a:xfrm>
            <a:off x="6185158" y="932998"/>
            <a:ext cx="2860510" cy="1583076"/>
          </a:xfrm>
          <a:prstGeom prst="rect">
            <a:avLst/>
          </a:prstGeom>
        </p:spPr>
      </p:pic>
      <p:pic>
        <p:nvPicPr>
          <p:cNvPr id="19" name="Picture 19" descr="Microdosimetri">
            <a:extLst>
              <a:ext uri="{FF2B5EF4-FFF2-40B4-BE49-F238E27FC236}">
                <a16:creationId xmlns:a16="http://schemas.microsoft.com/office/drawing/2014/main" xmlns="" id="{9B903A2C-CE0A-478E-87BF-FE2CE29C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7396" t="8128" r="1447" b="18571"/>
          <a:stretch>
            <a:fillRect/>
          </a:stretch>
        </p:blipFill>
        <p:spPr bwMode="auto">
          <a:xfrm>
            <a:off x="9092895" y="977495"/>
            <a:ext cx="1323623" cy="141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265765C9-D273-4805-9B96-4B6825F90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158" y="3013367"/>
            <a:ext cx="43200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latin typeface="Sylfaen" pitchFamily="18" charset="0"/>
              </a:rPr>
              <a:t>Silicon Telescope (</a:t>
            </a:r>
            <a:r>
              <a:rPr lang="en-US" b="1" dirty="0" err="1">
                <a:latin typeface="Sylfaen" pitchFamily="18" charset="0"/>
              </a:rPr>
              <a:t>PoliMi</a:t>
            </a:r>
            <a:r>
              <a:rPr lang="en-US" b="1" dirty="0">
                <a:latin typeface="Sylfaen" pitchFamily="18" charset="0"/>
              </a:rPr>
              <a:t>)</a:t>
            </a:r>
          </a:p>
        </p:txBody>
      </p:sp>
      <p:pic>
        <p:nvPicPr>
          <p:cNvPr id="21" name="image14.png">
            <a:extLst>
              <a:ext uri="{FF2B5EF4-FFF2-40B4-BE49-F238E27FC236}">
                <a16:creationId xmlns:a16="http://schemas.microsoft.com/office/drawing/2014/main" xmlns="" id="{7480942D-5CE9-4B07-A6DA-69B0507C506D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063552" y="3910557"/>
            <a:ext cx="3176270" cy="1957070"/>
          </a:xfrm>
          <a:prstGeom prst="rect">
            <a:avLst/>
          </a:prstGeom>
          <a:ln/>
        </p:spPr>
      </p:pic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8AD91D92-E7FA-4803-AB74-5531CDD9B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337" y="5965894"/>
            <a:ext cx="431016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latin typeface="Sylfaen" pitchFamily="18" charset="0"/>
              </a:rPr>
              <a:t>MicroPlus</a:t>
            </a:r>
            <a:r>
              <a:rPr lang="en-US" b="1" dirty="0">
                <a:latin typeface="Sylfaen" pitchFamily="18" charset="0"/>
              </a:rPr>
              <a:t> probe (LNS)</a:t>
            </a:r>
          </a:p>
        </p:txBody>
      </p:sp>
      <p:pic>
        <p:nvPicPr>
          <p:cNvPr id="23" name="image3.png">
            <a:extLst>
              <a:ext uri="{FF2B5EF4-FFF2-40B4-BE49-F238E27FC236}">
                <a16:creationId xmlns:a16="http://schemas.microsoft.com/office/drawing/2014/main" xmlns="" id="{6EF3A27C-899C-4EB3-81AD-858C4A9C67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72018" y="4427467"/>
            <a:ext cx="3946280" cy="1201018"/>
          </a:xfrm>
          <a:prstGeom prst="rect">
            <a:avLst/>
          </a:prstGeom>
          <a:ln/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xmlns="" id="{D1EDD074-FE91-4F6A-B55E-0CF338D10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268" y="5965893"/>
            <a:ext cx="427889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latin typeface="Sylfaen" pitchFamily="18" charset="0"/>
              </a:rPr>
              <a:t>Silicon Carbide Detector (LNS)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C542BA6E-4907-460A-A500-5689DFA6AA96}"/>
              </a:ext>
            </a:extLst>
          </p:cNvPr>
          <p:cNvSpPr/>
          <p:nvPr/>
        </p:nvSpPr>
        <p:spPr bwMode="auto">
          <a:xfrm>
            <a:off x="1697334" y="5981282"/>
            <a:ext cx="4320000" cy="33855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b="1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AFEE5757-8A94-485E-8036-B6EDD9522153}"/>
              </a:ext>
            </a:extLst>
          </p:cNvPr>
          <p:cNvSpPr/>
          <p:nvPr/>
        </p:nvSpPr>
        <p:spPr bwMode="auto">
          <a:xfrm>
            <a:off x="1652242" y="3073519"/>
            <a:ext cx="4320000" cy="37240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b="1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xmlns="" id="{E12684E3-2B43-4F25-B2DE-48E505262078}"/>
              </a:ext>
            </a:extLst>
          </p:cNvPr>
          <p:cNvSpPr/>
          <p:nvPr/>
        </p:nvSpPr>
        <p:spPr bwMode="auto">
          <a:xfrm>
            <a:off x="6285638" y="3065269"/>
            <a:ext cx="4320000" cy="33855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b="1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xmlns="" id="{84C7E2E2-CF87-4609-9F74-421ABC9E3321}"/>
              </a:ext>
            </a:extLst>
          </p:cNvPr>
          <p:cNvSpPr/>
          <p:nvPr/>
        </p:nvSpPr>
        <p:spPr bwMode="auto">
          <a:xfrm>
            <a:off x="6326749" y="5996671"/>
            <a:ext cx="4320000" cy="33855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b="1">
              <a:solidFill>
                <a:srgbClr val="FF9900"/>
              </a:solidFill>
              <a:latin typeface="Arial" charset="0"/>
            </a:endParaRPr>
          </a:p>
        </p:txBody>
      </p:sp>
      <p:pic>
        <p:nvPicPr>
          <p:cNvPr id="327" name="Google Shape;32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75484" y="958318"/>
            <a:ext cx="3977131" cy="164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"/>
          <p:cNvSpPr/>
          <p:nvPr/>
        </p:nvSpPr>
        <p:spPr>
          <a:xfrm>
            <a:off x="1524001" y="479377"/>
            <a:ext cx="4560677" cy="637862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4" name="Google Shape;364;p6"/>
          <p:cNvGrpSpPr/>
          <p:nvPr/>
        </p:nvGrpSpPr>
        <p:grpSpPr>
          <a:xfrm>
            <a:off x="5358986" y="908721"/>
            <a:ext cx="1429018" cy="1136519"/>
            <a:chOff x="3534563" y="1130921"/>
            <a:chExt cx="2127219" cy="1783410"/>
          </a:xfrm>
        </p:grpSpPr>
        <p:sp>
          <p:nvSpPr>
            <p:cNvPr id="365" name="Google Shape;365;p6"/>
            <p:cNvSpPr/>
            <p:nvPr/>
          </p:nvSpPr>
          <p:spPr>
            <a:xfrm>
              <a:off x="3609554" y="2194331"/>
              <a:ext cx="2052228" cy="7200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00B0F0"/>
            </a:solidFill>
            <a:ln w="25400" cap="flat" cmpd="sng">
              <a:solidFill>
                <a:srgbClr val="0027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 rot="10800000">
              <a:off x="3534563" y="1130921"/>
              <a:ext cx="2052228" cy="7200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00B0F0"/>
            </a:solidFill>
            <a:ln w="25400" cap="flat" cmpd="sng">
              <a:solidFill>
                <a:srgbClr val="0027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7" name="Google Shape;367;p6"/>
          <p:cNvSpPr txBox="1"/>
          <p:nvPr/>
        </p:nvSpPr>
        <p:spPr>
          <a:xfrm>
            <a:off x="1512677" y="2114812"/>
            <a:ext cx="9144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</a:t>
            </a:r>
            <a:r>
              <a:rPr lang="it-IT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</a:t>
            </a:r>
            <a:r>
              <a:rPr lang="it-IT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simulated</a:t>
            </a:r>
            <a:r>
              <a:rPr lang="it-IT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tissue</a:t>
            </a:r>
            <a:r>
              <a:rPr lang="it-IT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sites</a:t>
            </a:r>
            <a:r>
              <a:rPr lang="it-IT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down to </a:t>
            </a:r>
            <a:r>
              <a:rPr lang="it-IT" b="1" dirty="0">
                <a:solidFill>
                  <a:srgbClr val="00359E"/>
                </a:solidFill>
                <a:latin typeface="Arial"/>
                <a:ea typeface="Arial"/>
                <a:cs typeface="Arial"/>
                <a:sym typeface="Arial"/>
              </a:rPr>
              <a:t>25 nm</a:t>
            </a:r>
            <a:endParaRPr b="1" dirty="0">
              <a:solidFill>
                <a:srgbClr val="00359E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endParaRPr b="1" dirty="0">
              <a:solidFill>
                <a:srgbClr val="FF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6"/>
          <p:cNvSpPr txBox="1"/>
          <p:nvPr/>
        </p:nvSpPr>
        <p:spPr>
          <a:xfrm>
            <a:off x="995745" y="384016"/>
            <a:ext cx="73871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AVALANCHE-CONFINEMENT TEPC</a:t>
            </a:r>
            <a:endParaRPr sz="24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6"/>
          <p:cNvSpPr txBox="1"/>
          <p:nvPr/>
        </p:nvSpPr>
        <p:spPr>
          <a:xfrm>
            <a:off x="2346121" y="1270544"/>
            <a:ext cx="28723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Microdosimetry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6"/>
          <p:cNvSpPr txBox="1"/>
          <p:nvPr/>
        </p:nvSpPr>
        <p:spPr>
          <a:xfrm>
            <a:off x="6620207" y="1270545"/>
            <a:ext cx="32983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it-IT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Nanodosimetry</a:t>
            </a:r>
            <a:endParaRPr sz="2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6"/>
          <p:cNvPicPr preferRelativeResize="0"/>
          <p:nvPr/>
        </p:nvPicPr>
        <p:blipFill rotWithShape="1">
          <a:blip r:embed="rId3">
            <a:alphaModFix/>
          </a:blip>
          <a:srcRect l="18543" t="-2199" r="17878" b="4325"/>
          <a:stretch/>
        </p:blipFill>
        <p:spPr>
          <a:xfrm rot="5400000">
            <a:off x="6852711" y="2633496"/>
            <a:ext cx="3237479" cy="441474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"/>
          <p:cNvSpPr txBox="1"/>
          <p:nvPr/>
        </p:nvSpPr>
        <p:spPr>
          <a:xfrm>
            <a:off x="7762783" y="3234216"/>
            <a:ext cx="22370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12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Sensitive volume</a:t>
            </a:r>
            <a:r>
              <a:rPr lang="it-IT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         </a:t>
            </a:r>
            <a:endParaRPr/>
          </a:p>
          <a:p>
            <a:pPr algn="ctr"/>
            <a:r>
              <a:rPr lang="it-IT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Right cylinder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it-IT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 = h = 13 mm)</a:t>
            </a:r>
            <a:endParaRPr/>
          </a:p>
        </p:txBody>
      </p:sp>
      <p:sp>
        <p:nvSpPr>
          <p:cNvPr id="373" name="Google Shape;373;p6"/>
          <p:cNvSpPr/>
          <p:nvPr/>
        </p:nvSpPr>
        <p:spPr>
          <a:xfrm rot="1956605">
            <a:off x="7998858" y="4688911"/>
            <a:ext cx="1049381" cy="186882"/>
          </a:xfrm>
          <a:prstGeom prst="rect">
            <a:avLst/>
          </a:prstGeom>
          <a:solidFill>
            <a:srgbClr val="FF0000">
              <a:alpha val="3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"/>
          <p:cNvSpPr txBox="1"/>
          <p:nvPr/>
        </p:nvSpPr>
        <p:spPr>
          <a:xfrm>
            <a:off x="9262059" y="4247300"/>
            <a:ext cx="14021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ctr"/>
            <a:r>
              <a:rPr lang="it-IT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DRIFT</a:t>
            </a:r>
            <a:r>
              <a:rPr lang="it-IT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REGION</a:t>
            </a:r>
            <a:endParaRPr/>
          </a:p>
          <a:p>
            <a:pPr marL="285750" indent="-285750" algn="ctr"/>
            <a:r>
              <a:rPr lang="it-IT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(Cathode-Helix)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"/>
          <p:cNvSpPr txBox="1"/>
          <p:nvPr/>
        </p:nvSpPr>
        <p:spPr>
          <a:xfrm>
            <a:off x="6415635" y="5866943"/>
            <a:ext cx="2283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ctr"/>
            <a:r>
              <a:rPr lang="it-IT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MULTIPLICATION</a:t>
            </a:r>
            <a:r>
              <a:rPr lang="it-IT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REGION</a:t>
            </a:r>
            <a:endParaRPr/>
          </a:p>
          <a:p>
            <a:pPr marL="285750" indent="-285750" algn="ctr"/>
            <a:r>
              <a:rPr lang="it-IT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(Helix-Anode wire)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6"/>
          <p:cNvSpPr/>
          <p:nvPr/>
        </p:nvSpPr>
        <p:spPr>
          <a:xfrm rot="1956605">
            <a:off x="8139445" y="4534997"/>
            <a:ext cx="1047074" cy="199897"/>
          </a:xfrm>
          <a:prstGeom prst="rect">
            <a:avLst/>
          </a:prstGeom>
          <a:solidFill>
            <a:srgbClr val="92D050">
              <a:alpha val="37647"/>
            </a:srgbClr>
          </a:solidFill>
          <a:ln w="12700" cap="flat" cmpd="sng">
            <a:solidFill>
              <a:srgbClr val="44D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7" name="Google Shape;377;p6"/>
          <p:cNvCxnSpPr>
            <a:stCxn id="374" idx="1"/>
          </p:cNvCxnSpPr>
          <p:nvPr/>
        </p:nvCxnSpPr>
        <p:spPr>
          <a:xfrm flipH="1">
            <a:off x="8514458" y="4478131"/>
            <a:ext cx="747600" cy="95700"/>
          </a:xfrm>
          <a:prstGeom prst="straightConnector1">
            <a:avLst/>
          </a:prstGeom>
          <a:noFill/>
          <a:ln w="19050" cap="flat" cmpd="sng">
            <a:solidFill>
              <a:srgbClr val="44DC3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78" name="Google Shape;378;p6"/>
          <p:cNvCxnSpPr/>
          <p:nvPr/>
        </p:nvCxnSpPr>
        <p:spPr>
          <a:xfrm rot="10800000" flipH="1">
            <a:off x="7617275" y="5089524"/>
            <a:ext cx="854174" cy="714483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79" name="Google Shape;379;p6"/>
          <p:cNvSpPr/>
          <p:nvPr/>
        </p:nvSpPr>
        <p:spPr>
          <a:xfrm rot="1956605">
            <a:off x="7858188" y="4930045"/>
            <a:ext cx="1049381" cy="186882"/>
          </a:xfrm>
          <a:prstGeom prst="rect">
            <a:avLst/>
          </a:prstGeom>
          <a:solidFill>
            <a:srgbClr val="FF0000">
              <a:alpha val="3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6"/>
          <p:cNvSpPr/>
          <p:nvPr/>
        </p:nvSpPr>
        <p:spPr>
          <a:xfrm rot="1956605">
            <a:off x="7760791" y="5113378"/>
            <a:ext cx="1047074" cy="199897"/>
          </a:xfrm>
          <a:prstGeom prst="rect">
            <a:avLst/>
          </a:prstGeom>
          <a:solidFill>
            <a:srgbClr val="92D050">
              <a:alpha val="37647"/>
            </a:srgbClr>
          </a:solidFill>
          <a:ln w="12700" cap="flat" cmpd="sng">
            <a:solidFill>
              <a:srgbClr val="44D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6"/>
          <p:cNvSpPr/>
          <p:nvPr/>
        </p:nvSpPr>
        <p:spPr>
          <a:xfrm>
            <a:off x="1524000" y="3864861"/>
            <a:ext cx="4740076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it-IT" u="sng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electrodes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independently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biased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algn="ctr"/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Anode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Helix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Cathode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it-IT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anode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&gt;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it-IT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helix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&gt;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it-IT" baseline="-25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cathode</a:t>
            </a:r>
            <a:endParaRPr baseline="-25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it-IT" sz="1600" b="1" dirty="0">
                <a:solidFill>
                  <a:srgbClr val="00359E"/>
                </a:solidFill>
                <a:latin typeface="Arial"/>
                <a:ea typeface="Arial"/>
                <a:cs typeface="Arial"/>
                <a:sym typeface="Arial"/>
              </a:rPr>
              <a:t>HELIX = </a:t>
            </a:r>
            <a:r>
              <a:rPr lang="it-IT" sz="1600" b="1" dirty="0" err="1">
                <a:solidFill>
                  <a:srgbClr val="00359E"/>
                </a:solidFill>
                <a:latin typeface="Arial"/>
                <a:ea typeface="Arial"/>
                <a:cs typeface="Arial"/>
                <a:sym typeface="Arial"/>
              </a:rPr>
              <a:t>electronic</a:t>
            </a:r>
            <a:r>
              <a:rPr lang="it-IT" sz="1600" b="1" dirty="0">
                <a:solidFill>
                  <a:srgbClr val="00359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1" dirty="0" err="1">
                <a:solidFill>
                  <a:srgbClr val="00359E"/>
                </a:solidFill>
                <a:latin typeface="Arial"/>
                <a:ea typeface="Arial"/>
                <a:cs typeface="Arial"/>
                <a:sym typeface="Arial"/>
              </a:rPr>
              <a:t>avalanche</a:t>
            </a:r>
            <a:r>
              <a:rPr lang="it-IT" sz="1600" b="1" dirty="0">
                <a:solidFill>
                  <a:srgbClr val="00359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600" b="1" dirty="0" err="1">
                <a:solidFill>
                  <a:srgbClr val="00359E"/>
                </a:solidFill>
                <a:latin typeface="Arial"/>
                <a:ea typeface="Arial"/>
                <a:cs typeface="Arial"/>
                <a:sym typeface="Arial"/>
              </a:rPr>
              <a:t>confinement</a:t>
            </a:r>
            <a:endParaRPr dirty="0"/>
          </a:p>
          <a:p>
            <a:r>
              <a:rPr lang="it-IT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</a:t>
            </a:r>
            <a:endParaRPr sz="1600" baseline="-25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fld id="{00000000-1234-1234-1234-123412341234}" type="slidenum">
              <a:rPr lang="it-IT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8</a:t>
            </a:fld>
            <a:endParaRPr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9"/>
          <p:cNvGrpSpPr/>
          <p:nvPr/>
        </p:nvGrpSpPr>
        <p:grpSpPr>
          <a:xfrm>
            <a:off x="5902236" y="1179294"/>
            <a:ext cx="3964862" cy="4445221"/>
            <a:chOff x="5971118" y="586854"/>
            <a:chExt cx="5286482" cy="5926961"/>
          </a:xfrm>
        </p:grpSpPr>
        <p:pic>
          <p:nvPicPr>
            <p:cNvPr id="413" name="Google Shape;413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48118" y="586854"/>
              <a:ext cx="4741569" cy="59269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4" name="Google Shape;414;p9"/>
            <p:cNvSpPr txBox="1"/>
            <p:nvPr/>
          </p:nvSpPr>
          <p:spPr>
            <a:xfrm>
              <a:off x="8779598" y="686595"/>
              <a:ext cx="24780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14313" indent="-214313" algn="ctr"/>
              <a:r>
                <a:rPr lang="it-IT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Interchangeable</a:t>
              </a:r>
              <a:endParaRPr/>
            </a:p>
            <a:p>
              <a:pPr marL="214313" indent="-214313" algn="ctr"/>
              <a:r>
                <a:rPr lang="it-IT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cathodes</a:t>
              </a:r>
              <a:endParaRPr/>
            </a:p>
            <a:p>
              <a:pPr marL="214313" indent="-214313" algn="ctr"/>
              <a:r>
                <a:rPr lang="it-IT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(different </a:t>
              </a:r>
              <a:r>
                <a:rPr lang="it-IT" sz="1050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r>
                <a:rPr lang="it-IT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 concentration)</a:t>
              </a:r>
              <a:endParaRPr/>
            </a:p>
          </p:txBody>
        </p:sp>
        <p:sp>
          <p:nvSpPr>
            <p:cNvPr id="415" name="Google Shape;415;p9"/>
            <p:cNvSpPr txBox="1"/>
            <p:nvPr/>
          </p:nvSpPr>
          <p:spPr>
            <a:xfrm>
              <a:off x="5971118" y="4721928"/>
              <a:ext cx="2926640" cy="86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it-IT" sz="1200" b="1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Sensitive volume</a:t>
              </a:r>
              <a:r>
                <a:rPr lang="it-IT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         </a:t>
              </a:r>
              <a:endParaRPr/>
            </a:p>
            <a:p>
              <a:pPr algn="ctr"/>
              <a:r>
                <a:rPr lang="it-IT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Right cylinder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/>
              <a:r>
                <a:rPr lang="it-IT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(d = h = 13 mm)</a:t>
              </a:r>
              <a:endParaRPr/>
            </a:p>
          </p:txBody>
        </p:sp>
        <p:cxnSp>
          <p:nvCxnSpPr>
            <p:cNvPr id="416" name="Google Shape;416;p9"/>
            <p:cNvCxnSpPr/>
            <p:nvPr/>
          </p:nvCxnSpPr>
          <p:spPr>
            <a:xfrm flipH="1">
              <a:off x="9103726" y="1586318"/>
              <a:ext cx="546646" cy="1076584"/>
            </a:xfrm>
            <a:prstGeom prst="straightConnector1">
              <a:avLst/>
            </a:prstGeom>
            <a:noFill/>
            <a:ln w="28575" cap="flat" cmpd="sng">
              <a:solidFill>
                <a:srgbClr val="40404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 rot="10800000" flipH="1">
              <a:off x="7482348" y="3428999"/>
              <a:ext cx="936554" cy="1192162"/>
            </a:xfrm>
            <a:prstGeom prst="straightConnector1">
              <a:avLst/>
            </a:prstGeom>
            <a:noFill/>
            <a:ln w="28575" cap="flat" cmpd="sng">
              <a:solidFill>
                <a:srgbClr val="666666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418" name="Google Shape;418;p9"/>
          <p:cNvSpPr txBox="1"/>
          <p:nvPr/>
        </p:nvSpPr>
        <p:spPr>
          <a:xfrm>
            <a:off x="1567263" y="2615991"/>
            <a:ext cx="398840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it-IT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TEPC with </a:t>
            </a:r>
            <a:r>
              <a:rPr lang="it-IT" baseline="30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10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doped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walls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just"/>
            <a:r>
              <a:rPr lang="it-IT" dirty="0" err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Measurements</a:t>
            </a:r>
            <a:r>
              <a:rPr lang="it-IT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with and </a:t>
            </a:r>
            <a:r>
              <a:rPr lang="it-IT" dirty="0" err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without</a:t>
            </a:r>
            <a:r>
              <a:rPr lang="it-IT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it-IT" baseline="30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10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allow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determine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the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radiaton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field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components</a:t>
            </a:r>
            <a:r>
              <a:rPr lang="it-IT" sz="1600" dirty="0">
                <a:sym typeface="Arial"/>
              </a:rPr>
              <a:t>. </a:t>
            </a:r>
            <a:endParaRPr dirty="0"/>
          </a:p>
        </p:txBody>
      </p:sp>
      <p:grpSp>
        <p:nvGrpSpPr>
          <p:cNvPr id="419" name="Google Shape;419;p9"/>
          <p:cNvGrpSpPr/>
          <p:nvPr/>
        </p:nvGrpSpPr>
        <p:grpSpPr>
          <a:xfrm>
            <a:off x="1524001" y="1169899"/>
            <a:ext cx="8746299" cy="4499415"/>
            <a:chOff x="0" y="416864"/>
            <a:chExt cx="11661732" cy="5999220"/>
          </a:xfrm>
        </p:grpSpPr>
        <p:sp>
          <p:nvSpPr>
            <p:cNvPr id="420" name="Google Shape;420;p9"/>
            <p:cNvSpPr/>
            <p:nvPr/>
          </p:nvSpPr>
          <p:spPr>
            <a:xfrm>
              <a:off x="5914648" y="416864"/>
              <a:ext cx="5747084" cy="5999220"/>
            </a:xfrm>
            <a:prstGeom prst="rect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1" name="Google Shape;421;p9"/>
            <p:cNvCxnSpPr/>
            <p:nvPr/>
          </p:nvCxnSpPr>
          <p:spPr>
            <a:xfrm rot="10800000">
              <a:off x="0" y="4343892"/>
              <a:ext cx="5902380" cy="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22" name="Google Shape;422;p9"/>
          <p:cNvSpPr txBox="1"/>
          <p:nvPr/>
        </p:nvSpPr>
        <p:spPr>
          <a:xfrm>
            <a:off x="8546705" y="3408888"/>
            <a:ext cx="1858502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35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Può simulare siti fino a  25 nm</a:t>
            </a:r>
            <a:endParaRPr dirty="0"/>
          </a:p>
        </p:txBody>
      </p:sp>
      <p:sp>
        <p:nvSpPr>
          <p:cNvPr id="423" name="Google Shape;423;p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endParaRPr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Google Shape;476;p14">
            <a:extLst>
              <a:ext uri="{FF2B5EF4-FFF2-40B4-BE49-F238E27FC236}">
                <a16:creationId xmlns:a16="http://schemas.microsoft.com/office/drawing/2014/main" xmlns="" id="{E647E5E5-EAB1-4F27-9D14-E667B7011E12}"/>
              </a:ext>
            </a:extLst>
          </p:cNvPr>
          <p:cNvSpPr txBox="1"/>
          <p:nvPr/>
        </p:nvSpPr>
        <p:spPr>
          <a:xfrm>
            <a:off x="2207569" y="332657"/>
            <a:ext cx="8128667" cy="409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>
              <a:lnSpc>
                <a:spcPct val="90000"/>
              </a:lnSpc>
              <a:buClr>
                <a:srgbClr val="002060"/>
              </a:buClr>
              <a:buSzPts val="2400"/>
            </a:pPr>
            <a:r>
              <a:rPr lang="it-IT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MICRODOSIMETRY FOR BNCT</a:t>
            </a:r>
            <a:endParaRPr sz="24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1720</Words>
  <Application>Microsoft Office PowerPoint</Application>
  <PresentationFormat>Widescreen</PresentationFormat>
  <Paragraphs>301</Paragraphs>
  <Slides>32</Slides>
  <Notes>24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47" baseType="lpstr">
      <vt:lpstr>Abadi</vt:lpstr>
      <vt:lpstr>Arial</vt:lpstr>
      <vt:lpstr>Calibri</vt:lpstr>
      <vt:lpstr>Calibri Light</vt:lpstr>
      <vt:lpstr>Cambria Math</vt:lpstr>
      <vt:lpstr>Garamond</vt:lpstr>
      <vt:lpstr>Noto Sans Symbols</vt:lpstr>
      <vt:lpstr>Sylfaen</vt:lpstr>
      <vt:lpstr>Symbol</vt:lpstr>
      <vt:lpstr>Times New Roman</vt:lpstr>
      <vt:lpstr>Verdana</vt:lpstr>
      <vt:lpstr>Wingdings</vt:lpstr>
      <vt:lpstr>Tema di Office</vt:lpstr>
      <vt:lpstr>Documento di Microsoft Word 97 - 2003</vt:lpstr>
      <vt:lpstr>Origin50.Graph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IRRADIATION FIELD CHARACTERIZATION: NEUTRON ACTIVATION TECHNIQUES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IRRADIATION FIELD CHARACTERIZATON SUPERHEATED EMULSIONS</vt:lpstr>
      <vt:lpstr>SUPERHEATED EMULSIONS</vt:lpstr>
      <vt:lpstr>MEASUREMENTS AT THE LNL (1996)</vt:lpstr>
      <vt:lpstr>IRRADATION FIELD CHARACTERIZATION ACSPECT (NEUTRON SPECTROMETRY)</vt:lpstr>
      <vt:lpstr>ACSPECT: neutrons from 9Be(p,xn)9B</vt:lpstr>
      <vt:lpstr>IRRADIATION FIELD CHARACTERIZATION DIAMON – Survey meter and spectrometer</vt:lpstr>
      <vt:lpstr>Presentazione standard di PowerPoint</vt:lpstr>
      <vt:lpstr>Presentazione standard di PowerPoint</vt:lpstr>
      <vt:lpstr>MICRODOSIMETRY</vt:lpstr>
      <vt:lpstr>SILICON TELESCOPE</vt:lpstr>
      <vt:lpstr>SI TELESCOPE: SECONDARY NEUTRONS @ CATANA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Marazzi Chiara</cp:lastModifiedBy>
  <cp:revision>53</cp:revision>
  <dcterms:created xsi:type="dcterms:W3CDTF">2019-12-09T11:54:53Z</dcterms:created>
  <dcterms:modified xsi:type="dcterms:W3CDTF">2021-11-24T09:24:42Z</dcterms:modified>
</cp:coreProperties>
</file>