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68" r:id="rId12"/>
    <p:sldId id="271" r:id="rId13"/>
    <p:sldId id="270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6C"/>
    <a:srgbClr val="9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5455" autoAdjust="0"/>
  </p:normalViewPr>
  <p:slideViewPr>
    <p:cSldViewPr snapToGrid="0" snapToObjects="1">
      <p:cViewPr varScale="1">
        <p:scale>
          <a:sx n="58" d="100"/>
          <a:sy n="58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FB8C2-1E86-44E9-8822-588AEE0F5A14}" type="datetimeFigureOut">
              <a:rPr lang="it-IT" smtClean="0"/>
              <a:t>23/11/2021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9CB8-96D8-4888-A24E-6BB8518B9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18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rgbClr val="002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BD73724-7B23-FE4A-B979-EF5C240A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0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26</a:t>
            </a:r>
            <a:r>
              <a:rPr lang="it-IT" baseline="30000" dirty="0"/>
              <a:t>th</a:t>
            </a:r>
            <a:r>
              <a:rPr lang="it-IT" dirty="0"/>
              <a:t> November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D5510DA-8359-0C44-8B24-01B1521D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873ACBD-0AA8-5843-8D3E-1EEA098F82E0}"/>
              </a:ext>
            </a:extLst>
          </p:cNvPr>
          <p:cNvSpPr/>
          <p:nvPr userDrawn="1"/>
        </p:nvSpPr>
        <p:spPr>
          <a:xfrm>
            <a:off x="0" y="0"/>
            <a:ext cx="559558" cy="6858000"/>
          </a:xfrm>
          <a:prstGeom prst="rect">
            <a:avLst/>
          </a:prstGeom>
          <a:solidFill>
            <a:srgbClr val="9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AC8A7DF9-3E4E-7C4E-8F90-F54F58A40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1163" y="0"/>
            <a:ext cx="147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831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D5510DA-8359-0C44-8B24-01B1521D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02E6C"/>
                </a:solidFill>
              </a:defRPr>
            </a:lvl1pPr>
          </a:lstStyle>
          <a:p>
            <a:r>
              <a:rPr lang="it-IT" dirty="0"/>
              <a:t>CNAO-IN2P3 Workshop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873ACBD-0AA8-5843-8D3E-1EEA098F82E0}"/>
              </a:ext>
            </a:extLst>
          </p:cNvPr>
          <p:cNvSpPr/>
          <p:nvPr userDrawn="1"/>
        </p:nvSpPr>
        <p:spPr>
          <a:xfrm>
            <a:off x="0" y="0"/>
            <a:ext cx="559558" cy="6858000"/>
          </a:xfrm>
          <a:prstGeom prst="rect">
            <a:avLst/>
          </a:prstGeom>
          <a:solidFill>
            <a:srgbClr val="9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 descr="Immagine che contiene disegnando, tavolo&#10;&#10;Descrizione generata automaticamente">
            <a:extLst>
              <a:ext uri="{FF2B5EF4-FFF2-40B4-BE49-F238E27FC236}">
                <a16:creationId xmlns:a16="http://schemas.microsoft.com/office/drawing/2014/main" xmlns="" id="{C6D31A4D-F816-124A-BCBA-873C8621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1163" y="0"/>
            <a:ext cx="1470837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60026"/>
            <a:ext cx="10515600" cy="769992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2"/>
          </p:nvPr>
        </p:nvSpPr>
        <p:spPr>
          <a:xfrm>
            <a:off x="1177159" y="1376856"/>
            <a:ext cx="9974317" cy="48347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12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6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F4CCF42-CA41-EE41-90F9-E5A54A8CF3C1}"/>
              </a:ext>
            </a:extLst>
          </p:cNvPr>
          <p:cNvSpPr txBox="1"/>
          <p:nvPr/>
        </p:nvSpPr>
        <p:spPr>
          <a:xfrm>
            <a:off x="1139876" y="749028"/>
            <a:ext cx="8379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>
                <a:solidFill>
                  <a:srgbClr val="002E6C"/>
                </a:solidFill>
              </a:rPr>
              <a:t>LOREM IPSUM DOLOR </a:t>
            </a:r>
          </a:p>
          <a:p>
            <a:r>
              <a:rPr lang="it-IT" sz="5000" b="1" dirty="0">
                <a:solidFill>
                  <a:srgbClr val="002E6C"/>
                </a:solidFill>
              </a:rPr>
              <a:t>SIT AMET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3FE038F-E035-5748-A2AD-307237EA4807}"/>
              </a:ext>
            </a:extLst>
          </p:cNvPr>
          <p:cNvSpPr txBox="1"/>
          <p:nvPr/>
        </p:nvSpPr>
        <p:spPr>
          <a:xfrm>
            <a:off x="1139876" y="364307"/>
            <a:ext cx="94872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The radiobiological rationale for novel physics-based approaches in protontherapy</a:t>
            </a:r>
            <a:endParaRPr lang="it-IT" sz="50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9C24EB02-1E17-C243-B6FF-33CAB85111B4}"/>
              </a:ext>
            </a:extLst>
          </p:cNvPr>
          <p:cNvSpPr txBox="1"/>
          <p:nvPr/>
        </p:nvSpPr>
        <p:spPr>
          <a:xfrm>
            <a:off x="1139875" y="3018402"/>
            <a:ext cx="788146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LORENZO MANTI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err="1">
                <a:solidFill>
                  <a:schemeClr val="bg1"/>
                </a:solidFill>
              </a:rPr>
              <a:t>Radiation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Biophysics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Laboratory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Physics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Department</a:t>
            </a:r>
            <a:r>
              <a:rPr lang="it-IT" sz="2000" dirty="0">
                <a:solidFill>
                  <a:schemeClr val="bg1"/>
                </a:solidFill>
              </a:rPr>
              <a:t> «E. Pancini», </a:t>
            </a:r>
            <a:r>
              <a:rPr lang="it-IT" sz="2000" dirty="0" err="1">
                <a:solidFill>
                  <a:schemeClr val="bg1"/>
                </a:solidFill>
              </a:rPr>
              <a:t>University</a:t>
            </a:r>
            <a:r>
              <a:rPr lang="it-IT" sz="2000" dirty="0">
                <a:solidFill>
                  <a:schemeClr val="bg1"/>
                </a:solidFill>
              </a:rPr>
              <a:t> of </a:t>
            </a:r>
            <a:r>
              <a:rPr lang="it-IT" sz="2000" dirty="0" err="1">
                <a:solidFill>
                  <a:schemeClr val="bg1"/>
                </a:solidFill>
              </a:rPr>
              <a:t>Naples</a:t>
            </a:r>
            <a:r>
              <a:rPr lang="it-IT" sz="2000" dirty="0">
                <a:solidFill>
                  <a:schemeClr val="bg1"/>
                </a:solidFill>
              </a:rPr>
              <a:t> Federico II &amp; INFN-</a:t>
            </a:r>
            <a:r>
              <a:rPr lang="it-IT" sz="2000" dirty="0" err="1">
                <a:solidFill>
                  <a:schemeClr val="bg1"/>
                </a:solidFill>
              </a:rPr>
              <a:t>Naples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Section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Italy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26</a:t>
            </a:r>
            <a:r>
              <a:rPr lang="it-IT" baseline="30000" dirty="0"/>
              <a:t>th</a:t>
            </a:r>
            <a:r>
              <a:rPr lang="it-IT" dirty="0"/>
              <a:t> November 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01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outlook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2"/>
          </p:nvPr>
        </p:nvSpPr>
        <p:spPr>
          <a:xfrm>
            <a:off x="1177159" y="1504181"/>
            <a:ext cx="10536421" cy="48347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The proton-boron reaction seems to increase clinical proton beam biological effectiveness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Corroboration of in vitro existing data and pre-clinical in vivo studies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Investigation of similar binary approaches, namely p+</a:t>
            </a:r>
            <a:r>
              <a:rPr lang="en-GB" baseline="30000" dirty="0"/>
              <a:t>19</a:t>
            </a:r>
            <a:r>
              <a:rPr lang="en-GB" dirty="0"/>
              <a:t>F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+</a:t>
            </a:r>
            <a:r>
              <a:rPr lang="en-GB" baseline="30000" dirty="0">
                <a:sym typeface="Symbol" panose="05050102010706020507" pitchFamily="18" charset="2"/>
              </a:rPr>
              <a:t>16</a:t>
            </a:r>
            <a:r>
              <a:rPr lang="en-GB" dirty="0">
                <a:sym typeface="Symbol" panose="05050102010706020507" pitchFamily="18" charset="2"/>
              </a:rPr>
              <a:t>O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66" y="852610"/>
            <a:ext cx="5752617" cy="40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2"/>
          </p:nvPr>
        </p:nvSpPr>
        <p:spPr>
          <a:xfrm>
            <a:off x="1177159" y="1376856"/>
            <a:ext cx="10521350" cy="4834758"/>
          </a:xfrm>
        </p:spPr>
        <p:txBody>
          <a:bodyPr/>
          <a:lstStyle/>
          <a:p>
            <a:r>
              <a:rPr lang="en-GB" sz="2000" dirty="0"/>
              <a:t>Pavel </a:t>
            </a:r>
            <a:r>
              <a:rPr lang="en-GB" sz="2000" dirty="0" err="1"/>
              <a:t>Bláha</a:t>
            </a:r>
            <a:r>
              <a:rPr lang="en-GB" sz="2000" dirty="0"/>
              <a:t>, Chiara </a:t>
            </a:r>
            <a:r>
              <a:rPr lang="en-GB" sz="2000" dirty="0" err="1"/>
              <a:t>Feoli</a:t>
            </a:r>
            <a:r>
              <a:rPr lang="en-GB" sz="2000" dirty="0"/>
              <a:t>, Katarina </a:t>
            </a:r>
            <a:r>
              <a:rPr lang="en-GB" sz="2000" dirty="0" err="1"/>
              <a:t>Michalickova</a:t>
            </a:r>
            <a:r>
              <a:rPr lang="en-GB" sz="2000" dirty="0"/>
              <a:t>, Valerio </a:t>
            </a:r>
            <a:r>
              <a:rPr lang="en-GB" sz="2000" dirty="0" err="1"/>
              <a:t>Ricciardi</a:t>
            </a:r>
            <a:r>
              <a:rPr lang="en-GB" sz="2000" dirty="0"/>
              <a:t> 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Mario </a:t>
            </a:r>
            <a:r>
              <a:rPr lang="en-GB" sz="2000" dirty="0" err="1"/>
              <a:t>Ciocca</a:t>
            </a:r>
            <a:r>
              <a:rPr lang="en-GB" sz="2000" dirty="0"/>
              <a:t>, Angelica Facoetti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it-IT" sz="2000" dirty="0"/>
              <a:t>Silva </a:t>
            </a:r>
            <a:r>
              <a:rPr lang="it-IT" sz="2000" dirty="0" err="1"/>
              <a:t>Bortolussi</a:t>
            </a:r>
            <a:r>
              <a:rPr lang="it-IT" sz="2000" dirty="0"/>
              <a:t>, Cinzia Ferrari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 err="1"/>
              <a:t>Funding</a:t>
            </a:r>
            <a:r>
              <a:rPr lang="it-IT" sz="2000" dirty="0"/>
              <a:t>: INFN Call NEPTUNE (</a:t>
            </a:r>
            <a:r>
              <a:rPr lang="en-US" sz="2000" dirty="0"/>
              <a:t>Nuclear process-driven Enhancement of Proton Therapy </a:t>
            </a:r>
            <a:r>
              <a:rPr lang="en-US" sz="2000" dirty="0" err="1"/>
              <a:t>UNravEled</a:t>
            </a:r>
            <a:r>
              <a:rPr lang="it-IT" sz="2000" dirty="0"/>
              <a:t>) &amp;</a:t>
            </a:r>
          </a:p>
          <a:p>
            <a:pPr marL="0" indent="0">
              <a:buNone/>
            </a:pPr>
            <a:r>
              <a:rPr lang="it-IT" sz="2000" dirty="0"/>
              <a:t>                 MIUR PRIN 2017 PBCT</a:t>
            </a:r>
          </a:p>
          <a:p>
            <a:pPr marL="0" indent="0">
              <a:buNone/>
            </a:pPr>
            <a:r>
              <a:rPr lang="it-IT" sz="2000" dirty="0"/>
              <a:t>                 PI: G. Cuttone, INFN-LNS, Catania                                                   </a:t>
            </a:r>
          </a:p>
          <a:p>
            <a:endParaRPr lang="en-GB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062" y="993422"/>
            <a:ext cx="1588697" cy="11131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468" y="914985"/>
            <a:ext cx="1270041" cy="12700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692" y="2247277"/>
            <a:ext cx="1380958" cy="9255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277" y="3336995"/>
            <a:ext cx="124978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5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endParaRPr lang="en-GB" sz="6000" dirty="0"/>
          </a:p>
          <a:p>
            <a:pPr marL="0" indent="0" algn="ctr">
              <a:buNone/>
            </a:pPr>
            <a:r>
              <a:rPr lang="en-GB" sz="60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57117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 for a bystander effect in PBCT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515146" y="1372161"/>
            <a:ext cx="9406250" cy="464204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18773" y="5645027"/>
            <a:ext cx="3154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PANC-1 cells irradiated at CNAO</a:t>
            </a:r>
          </a:p>
          <a:p>
            <a:pPr algn="ctr"/>
            <a:r>
              <a:rPr lang="en-GB" dirty="0"/>
              <a:t>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54603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116654"/>
            <a:ext cx="10515600" cy="769992"/>
          </a:xfrm>
        </p:spPr>
        <p:txBody>
          <a:bodyPr/>
          <a:lstStyle/>
          <a:p>
            <a:r>
              <a:rPr lang="en-GB" dirty="0"/>
              <a:t>Monochromatic irradiation with incident proton energy</a:t>
            </a:r>
            <a:r>
              <a:rPr lang="en-GB" dirty="0">
                <a:sym typeface="Symbol" panose="05050102010706020507" pitchFamily="18" charset="2"/>
              </a:rPr>
              <a:t>685 keV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7420"/>
            <a:ext cx="5199899" cy="388316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99" y="1487420"/>
            <a:ext cx="5199899" cy="38831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13671" y="5453798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DU-145, DMF</a:t>
            </a:r>
            <a:r>
              <a:rPr lang="en-GB" sz="1600" baseline="-25000" dirty="0"/>
              <a:t>10</a:t>
            </a:r>
            <a:r>
              <a:rPr lang="en-GB" sz="1600" dirty="0">
                <a:sym typeface="Symbol" panose="05050102010706020507" pitchFamily="18" charset="2"/>
              </a:rPr>
              <a:t>1.85</a:t>
            </a:r>
            <a:endParaRPr lang="en-GB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981909" y="545125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PANC-1, DMF</a:t>
            </a:r>
            <a:r>
              <a:rPr lang="en-GB" sz="1600" baseline="-25000" dirty="0"/>
              <a:t>10</a:t>
            </a:r>
            <a:r>
              <a:rPr lang="en-GB" sz="1600" dirty="0">
                <a:sym typeface="Symbol" panose="05050102010706020507" pitchFamily="18" charset="2"/>
              </a:rPr>
              <a:t>1.56</a:t>
            </a:r>
            <a:endParaRPr lang="en-GB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70555" y="5874818"/>
            <a:ext cx="5310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Irradiations at novel biophysics beamline, CIRCE, University of Caserta </a:t>
            </a:r>
          </a:p>
          <a:p>
            <a:pPr algn="ctr"/>
            <a:r>
              <a:rPr lang="en-GB" sz="1400" dirty="0"/>
              <a:t>Data submitted and under review</a:t>
            </a:r>
          </a:p>
        </p:txBody>
      </p:sp>
    </p:spTree>
    <p:extLst>
      <p:ext uri="{BB962C8B-B14F-4D97-AF65-F5344CB8AC3E}">
        <p14:creationId xmlns:p14="http://schemas.microsoft.com/office/powerpoint/2010/main" val="248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Proton-Boron Capture Therapy (PBCT) </a:t>
            </a:r>
          </a:p>
          <a:p>
            <a:endParaRPr lang="en-GB" dirty="0"/>
          </a:p>
          <a:p>
            <a:r>
              <a:rPr lang="en-GB" dirty="0"/>
              <a:t>Experimental proof-of-principle evidence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Enhancement of proton biological effectiveness at CNAO</a:t>
            </a:r>
          </a:p>
          <a:p>
            <a:endParaRPr lang="en-GB" dirty="0"/>
          </a:p>
          <a:p>
            <a:r>
              <a:rPr lang="en-GB" dirty="0"/>
              <a:t>Conclusions and outlook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63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Enhancing protontherapy effectiveness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2"/>
          </p:nvPr>
        </p:nvSpPr>
        <p:spPr>
          <a:xfrm>
            <a:off x="1132555" y="1187289"/>
            <a:ext cx="9974317" cy="4834758"/>
          </a:xfrm>
        </p:spPr>
        <p:txBody>
          <a:bodyPr/>
          <a:lstStyle/>
          <a:p>
            <a:r>
              <a:rPr lang="en-GB" dirty="0"/>
              <a:t>Overcoming cancer radioresistance with clinical protons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23" y="1752604"/>
            <a:ext cx="6123754" cy="442671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52745" y="5792905"/>
            <a:ext cx="1608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Konings</a:t>
            </a:r>
            <a:r>
              <a:rPr lang="en-GB" sz="1400" dirty="0"/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371518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PBCT strategy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2"/>
          </p:nvPr>
        </p:nvSpPr>
        <p:spPr>
          <a:xfrm>
            <a:off x="1177159" y="1030018"/>
            <a:ext cx="10330900" cy="5181596"/>
          </a:xfrm>
        </p:spPr>
        <p:txBody>
          <a:bodyPr/>
          <a:lstStyle/>
          <a:p>
            <a:r>
              <a:rPr lang="en-GB" dirty="0"/>
              <a:t>A nuclear fusion reaction to locally increase lethal DNA damage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1046"/>
            <a:ext cx="9552432" cy="42072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969" y="1609549"/>
            <a:ext cx="5802901" cy="47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260026"/>
            <a:ext cx="10960100" cy="769992"/>
          </a:xfrm>
        </p:spPr>
        <p:txBody>
          <a:bodyPr/>
          <a:lstStyle/>
          <a:p>
            <a:r>
              <a:rPr lang="en-GB" dirty="0"/>
              <a:t>Radiobiological evidence in support of PBCT (1)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1177159" y="1174754"/>
            <a:ext cx="9974317" cy="503686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5" name="Gruppo 14"/>
          <p:cNvGrpSpPr/>
          <p:nvPr/>
        </p:nvGrpSpPr>
        <p:grpSpPr>
          <a:xfrm>
            <a:off x="2976681" y="1092200"/>
            <a:ext cx="6259501" cy="5311398"/>
            <a:chOff x="2976681" y="1092200"/>
            <a:chExt cx="6259501" cy="5311398"/>
          </a:xfrm>
        </p:grpSpPr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2703550"/>
                </p:ext>
              </p:extLst>
            </p:nvPr>
          </p:nvGraphicFramePr>
          <p:xfrm>
            <a:off x="2976681" y="1092200"/>
            <a:ext cx="6259501" cy="4941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SPW 14.0 Graph" r:id="rId3" imgW="5391840" imgH="4256578" progId="SigmaPlotGraphicObject.13">
                    <p:embed/>
                  </p:oleObj>
                </mc:Choice>
                <mc:Fallback>
                  <p:oleObj name="SPW 14.0 Graph" r:id="rId3" imgW="5391840" imgH="4256578" progId="SigmaPlotGraphicObject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76681" y="1092200"/>
                          <a:ext cx="6259501" cy="49416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sellaDiTesto 12"/>
            <p:cNvSpPr txBox="1"/>
            <p:nvPr/>
          </p:nvSpPr>
          <p:spPr>
            <a:xfrm>
              <a:off x="6652990" y="4975335"/>
              <a:ext cx="1981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B0F0"/>
                  </a:solidFill>
                </a:rPr>
                <a:t>DMF</a:t>
              </a:r>
              <a:r>
                <a:rPr lang="en-GB" sz="1400" baseline="-25000" dirty="0">
                  <a:solidFill>
                    <a:srgbClr val="00B0F0"/>
                  </a:solidFill>
                </a:rPr>
                <a:t>10</a:t>
              </a:r>
              <a:r>
                <a:rPr lang="en-GB" sz="1400" dirty="0">
                  <a:solidFill>
                    <a:srgbClr val="00B0F0"/>
                  </a:solidFill>
                </a:rPr>
                <a:t> =1.46 ± 0.12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418348" y="6065044"/>
              <a:ext cx="1798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err="1"/>
                <a:t>Cirrone</a:t>
              </a:r>
              <a:r>
                <a:rPr lang="en-GB" sz="1600" b="1" dirty="0"/>
                <a:t> et al.,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8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260026"/>
            <a:ext cx="10782300" cy="769992"/>
          </a:xfrm>
        </p:spPr>
        <p:txBody>
          <a:bodyPr/>
          <a:lstStyle/>
          <a:p>
            <a:r>
              <a:rPr lang="en-US" dirty="0"/>
              <a:t>Radiobiological evidence in support of PBCT (2)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159542" y="1618871"/>
            <a:ext cx="5069808" cy="40146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383" y="1530215"/>
            <a:ext cx="4649017" cy="41033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252" y="1238449"/>
            <a:ext cx="7105495" cy="43832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07338" y="6065044"/>
            <a:ext cx="1798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Cirrone</a:t>
            </a:r>
            <a:r>
              <a:rPr lang="en-GB" sz="1600" b="1" dirty="0"/>
              <a:t> et al., 2018</a:t>
            </a:r>
          </a:p>
        </p:txBody>
      </p:sp>
    </p:spTree>
    <p:extLst>
      <p:ext uri="{BB962C8B-B14F-4D97-AF65-F5344CB8AC3E}">
        <p14:creationId xmlns:p14="http://schemas.microsoft.com/office/powerpoint/2010/main" val="1650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9842" y="260026"/>
            <a:ext cx="11678855" cy="769992"/>
          </a:xfrm>
        </p:spPr>
        <p:txBody>
          <a:bodyPr/>
          <a:lstStyle/>
          <a:p>
            <a:r>
              <a:rPr lang="en-GB" dirty="0"/>
              <a:t> PBCT enhances effectiveness of clinical protons (1)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20" y="1825867"/>
            <a:ext cx="11619005" cy="316994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04528" y="1515354"/>
            <a:ext cx="2503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DU145 prostate cancer cells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68840" y="4999696"/>
            <a:ext cx="4334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DMF</a:t>
            </a:r>
            <a:r>
              <a:rPr lang="en-GB" sz="1400" baseline="-25000" dirty="0"/>
              <a:t>10</a:t>
            </a:r>
            <a:r>
              <a:rPr lang="en-GB" sz="1400" dirty="0"/>
              <a:t> = 1.29 ± 0.14 at mid-SOBP, CNAO clinical beamline</a:t>
            </a:r>
          </a:p>
          <a:p>
            <a:endParaRPr lang="en-GB" sz="1400" dirty="0"/>
          </a:p>
          <a:p>
            <a:pPr algn="ctr"/>
            <a:r>
              <a:rPr lang="en-GB" sz="1600" b="1" dirty="0" err="1"/>
              <a:t>Bláha</a:t>
            </a:r>
            <a:r>
              <a:rPr lang="en-GB" sz="1600" b="1" dirty="0"/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317253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t="15819"/>
          <a:stretch/>
        </p:blipFill>
        <p:spPr>
          <a:xfrm>
            <a:off x="752136" y="1657898"/>
            <a:ext cx="5595195" cy="40705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15033"/>
          <a:stretch/>
        </p:blipFill>
        <p:spPr>
          <a:xfrm>
            <a:off x="6157927" y="1502614"/>
            <a:ext cx="5753101" cy="422585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87746" y="1215871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PANC-1 pancreatic cancer cells</a:t>
            </a:r>
          </a:p>
        </p:txBody>
      </p:sp>
      <p:sp>
        <p:nvSpPr>
          <p:cNvPr id="11" name="Titolo 2"/>
          <p:cNvSpPr>
            <a:spLocks noGrp="1"/>
          </p:cNvSpPr>
          <p:nvPr>
            <p:ph type="title"/>
          </p:nvPr>
        </p:nvSpPr>
        <p:spPr>
          <a:xfrm>
            <a:off x="544010" y="260026"/>
            <a:ext cx="11647990" cy="769992"/>
          </a:xfrm>
        </p:spPr>
        <p:txBody>
          <a:bodyPr/>
          <a:lstStyle/>
          <a:p>
            <a:r>
              <a:rPr lang="en-GB" dirty="0"/>
              <a:t> PBCT enhances effectiveness of clinical protons (2)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791944" y="5734632"/>
            <a:ext cx="1868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Mid-SOBP, DMF</a:t>
            </a:r>
            <a:r>
              <a:rPr lang="en-GB" sz="1400" baseline="-25000" dirty="0"/>
              <a:t>10</a:t>
            </a:r>
            <a:r>
              <a:rPr lang="en-GB" sz="1400" dirty="0">
                <a:sym typeface="Symbol" panose="05050102010706020507" pitchFamily="18" charset="2"/>
              </a:rPr>
              <a:t>1.15</a:t>
            </a:r>
            <a:endParaRPr lang="en-GB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153400" y="5728470"/>
            <a:ext cx="1562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Distal, DMF</a:t>
            </a:r>
            <a:r>
              <a:rPr lang="en-GB" sz="1400" baseline="-25000" dirty="0"/>
              <a:t>10</a:t>
            </a:r>
            <a:r>
              <a:rPr lang="en-GB" sz="1400" dirty="0">
                <a:sym typeface="Symbol" panose="05050102010706020507" pitchFamily="18" charset="2"/>
              </a:rPr>
              <a:t>1.32</a:t>
            </a:r>
            <a:endParaRPr lang="en-GB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83478" y="5925060"/>
            <a:ext cx="1915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CNAO clinical beamline</a:t>
            </a:r>
          </a:p>
          <a:p>
            <a:pPr algn="ctr"/>
            <a:r>
              <a:rPr lang="en-GB" sz="1400" dirty="0"/>
              <a:t>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327193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CNAO-IN2P3 Workshop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DNA damage enhancement by PBCT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t="13468"/>
          <a:stretch/>
        </p:blipFill>
        <p:spPr>
          <a:xfrm>
            <a:off x="838200" y="1477900"/>
            <a:ext cx="5077145" cy="36494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18" y="1281342"/>
            <a:ext cx="5176682" cy="40426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24140" y="5898183"/>
            <a:ext cx="1915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CNAO clinical beamline</a:t>
            </a:r>
          </a:p>
          <a:p>
            <a:pPr algn="ctr"/>
            <a:r>
              <a:rPr lang="en-GB" sz="1400" dirty="0"/>
              <a:t>Unpublished data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04037" y="5358095"/>
            <a:ext cx="3420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Complex chromosome aberration induction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420099" y="5339115"/>
            <a:ext cx="2724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Micronucleus induction, Mid-SOBP</a:t>
            </a:r>
          </a:p>
        </p:txBody>
      </p:sp>
    </p:spTree>
    <p:extLst>
      <p:ext uri="{BB962C8B-B14F-4D97-AF65-F5344CB8AC3E}">
        <p14:creationId xmlns:p14="http://schemas.microsoft.com/office/powerpoint/2010/main" val="3711351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Widescreen</PresentationFormat>
  <Paragraphs>95</Paragraphs>
  <Slides>14</Slides>
  <Notes>0</Notes>
  <HiddenSlides>3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Tema di Office</vt:lpstr>
      <vt:lpstr>SPW 14.0 Graph</vt:lpstr>
      <vt:lpstr>Presentazione standard di PowerPoint</vt:lpstr>
      <vt:lpstr>Overview</vt:lpstr>
      <vt:lpstr>Enhancing protontherapy effectiveness</vt:lpstr>
      <vt:lpstr>The PBCT strategy</vt:lpstr>
      <vt:lpstr>Radiobiological evidence in support of PBCT (1)</vt:lpstr>
      <vt:lpstr>Radiobiological evidence in support of PBCT (2)</vt:lpstr>
      <vt:lpstr> PBCT enhances effectiveness of clinical protons (1) </vt:lpstr>
      <vt:lpstr> PBCT enhances effectiveness of clinical protons (2) </vt:lpstr>
      <vt:lpstr>DNA damage enhancement by PBCT</vt:lpstr>
      <vt:lpstr>Conclusions and outlook</vt:lpstr>
      <vt:lpstr>Acknowledgments</vt:lpstr>
      <vt:lpstr>Presentazione standard di PowerPoint</vt:lpstr>
      <vt:lpstr>Evidence for a bystander effect in PBCT</vt:lpstr>
      <vt:lpstr>Monochromatic irradiation with incident proton energy685 keV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Marazzi Chiara</cp:lastModifiedBy>
  <cp:revision>40</cp:revision>
  <dcterms:created xsi:type="dcterms:W3CDTF">2019-12-09T11:54:53Z</dcterms:created>
  <dcterms:modified xsi:type="dcterms:W3CDTF">2021-11-23T08:20:54Z</dcterms:modified>
</cp:coreProperties>
</file>