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308" r:id="rId3"/>
    <p:sldId id="287" r:id="rId4"/>
    <p:sldId id="291" r:id="rId5"/>
    <p:sldId id="311" r:id="rId6"/>
    <p:sldId id="312" r:id="rId7"/>
    <p:sldId id="313" r:id="rId8"/>
    <p:sldId id="294" r:id="rId9"/>
    <p:sldId id="297" r:id="rId10"/>
    <p:sldId id="260" r:id="rId11"/>
    <p:sldId id="276" r:id="rId12"/>
    <p:sldId id="314" r:id="rId13"/>
    <p:sldId id="304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84281" autoAdjust="0"/>
  </p:normalViewPr>
  <p:slideViewPr>
    <p:cSldViewPr snapToGrid="0" snapToObjects="1">
      <p:cViewPr varScale="1">
        <p:scale>
          <a:sx n="74" d="100"/>
          <a:sy n="74" d="100"/>
        </p:scale>
        <p:origin x="-97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26/11/2021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81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11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97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01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F12D18-9B2E-4787-B877-B6F02102B771}" type="datetime1">
              <a:rPr lang="it-IT" smtClean="0"/>
              <a:t>26/11/2021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1" y="0"/>
            <a:ext cx="559559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=""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4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831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1354896" cy="365125"/>
          </a:xfrm>
          <a:prstGeom prst="rect">
            <a:avLst/>
          </a:prstGeom>
        </p:spPr>
        <p:txBody>
          <a:bodyPr/>
          <a:lstStyle/>
          <a:p>
            <a:fld id="{8E9EAA0F-B83F-41BC-92D9-AC3D649C3CBC}" type="datetime1">
              <a:rPr lang="it-IT" smtClean="0"/>
              <a:t>26/11/2021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356351"/>
            <a:ext cx="10191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 smtClean="0"/>
              <a:t>Pag. </a:t>
            </a:r>
            <a:fld id="{D2B91252-54D1-FE45-A607-C2B73D76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1" y="0"/>
            <a:ext cx="559559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4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699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853615-BFDE-46DE-814C-47EC6EF6D371}" type="datetimeFigureOut">
              <a:rPr lang="el-GR" smtClean="0"/>
              <a:t>26/11/2021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F53439-851E-44AD-84B1-B6BFC3D0C743}" type="slidenum">
              <a:rPr lang="el-GR" smtClean="0"/>
              <a:t>‹N›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393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6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1F4CCF42-CA41-EE41-90F9-E5A54A8CF3C1}"/>
              </a:ext>
            </a:extLst>
          </p:cNvPr>
          <p:cNvSpPr txBox="1"/>
          <p:nvPr/>
        </p:nvSpPr>
        <p:spPr>
          <a:xfrm>
            <a:off x="1139877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rgbClr val="002E6C"/>
                </a:solidFill>
              </a:rPr>
              <a:t>LOREM IPSUM DOLOR </a:t>
            </a:r>
          </a:p>
          <a:p>
            <a:r>
              <a:rPr lang="it-IT" sz="5000" b="1" dirty="0">
                <a:solidFill>
                  <a:srgbClr val="002E6C"/>
                </a:solidFill>
              </a:rPr>
              <a:t>SIT AMET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9C24EB02-1E17-C243-B6FF-33CAB85111B4}"/>
              </a:ext>
            </a:extLst>
          </p:cNvPr>
          <p:cNvSpPr txBox="1"/>
          <p:nvPr/>
        </p:nvSpPr>
        <p:spPr>
          <a:xfrm>
            <a:off x="1028116" y="4718351"/>
            <a:ext cx="7356763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Angelica Facoetti, </a:t>
            </a:r>
            <a:r>
              <a:rPr lang="it-IT" sz="2400" dirty="0" err="1" smtClean="0">
                <a:solidFill>
                  <a:schemeClr val="bg1"/>
                </a:solidFill>
              </a:rPr>
              <a:t>PhD</a:t>
            </a: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000" i="1" dirty="0" err="1" smtClean="0">
                <a:solidFill>
                  <a:schemeClr val="bg1"/>
                </a:solidFill>
              </a:rPr>
              <a:t>Radiobiologist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51863" y="1724124"/>
            <a:ext cx="594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 smtClean="0">
                <a:solidFill>
                  <a:srgbClr val="FF0000"/>
                </a:solidFill>
              </a:rPr>
              <a:t>CNAO RADIOBIOLOGY RESEARCH</a:t>
            </a:r>
            <a:endParaRPr lang="en-GB" sz="5400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17" y="308738"/>
            <a:ext cx="1300725" cy="88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94770" y="13298"/>
            <a:ext cx="10089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</a:rPr>
              <a:t>In vitro </a:t>
            </a:r>
            <a:r>
              <a:rPr lang="en-GB" sz="2400" b="1" dirty="0">
                <a:solidFill>
                  <a:srgbClr val="FF0000"/>
                </a:solidFill>
              </a:rPr>
              <a:t>study of cytotoxic and </a:t>
            </a:r>
            <a:r>
              <a:rPr lang="en-GB" sz="2400" b="1" dirty="0" err="1">
                <a:solidFill>
                  <a:srgbClr val="FF0000"/>
                </a:solidFill>
              </a:rPr>
              <a:t>apoptogenic</a:t>
            </a:r>
            <a:r>
              <a:rPr lang="en-GB" sz="2400" b="1" dirty="0">
                <a:solidFill>
                  <a:srgbClr val="FF0000"/>
                </a:solidFill>
              </a:rPr>
              <a:t> effects induced by carbon ions irradiation on human glioblastoma U-251 cell line after treatment with a new platinum(IV)-based prodrug.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75" y="171450"/>
            <a:ext cx="11302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716690" y="6295997"/>
            <a:ext cx="1147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/>
              <a:t>Ferrari B, </a:t>
            </a:r>
            <a:r>
              <a:rPr lang="en-GB" sz="1400" i="1" dirty="0" err="1"/>
              <a:t>Roda</a:t>
            </a:r>
            <a:r>
              <a:rPr lang="en-GB" sz="1400" i="1" dirty="0"/>
              <a:t> E, Priori EC, De Luca F, Facoetti A, </a:t>
            </a:r>
            <a:r>
              <a:rPr lang="en-GB" sz="1400" i="1" dirty="0" err="1"/>
              <a:t>Ravera</a:t>
            </a:r>
            <a:r>
              <a:rPr lang="en-GB" sz="1400" i="1" dirty="0"/>
              <a:t> M, </a:t>
            </a:r>
            <a:r>
              <a:rPr lang="en-GB" sz="1400" i="1" dirty="0" err="1"/>
              <a:t>Brandalise</a:t>
            </a:r>
            <a:r>
              <a:rPr lang="en-GB" sz="1400" i="1" dirty="0"/>
              <a:t> F, Locatelli CA, Rossi P, Bottone MG. A New Platinum-Based Prodrug Candidate for Chemotherapy and Its Synergistic Effect With </a:t>
            </a:r>
            <a:r>
              <a:rPr lang="en-GB" sz="1400" i="1" dirty="0" err="1"/>
              <a:t>Hadrontherapy</a:t>
            </a:r>
            <a:r>
              <a:rPr lang="en-GB" sz="1400" i="1" dirty="0"/>
              <a:t>: Novel Strategy to Treat Glioblastoma. Front </a:t>
            </a:r>
            <a:r>
              <a:rPr lang="en-GB" sz="1400" i="1" dirty="0" err="1"/>
              <a:t>Neurosci</a:t>
            </a:r>
            <a:r>
              <a:rPr lang="en-GB" sz="1400" i="1" dirty="0"/>
              <a:t>. 2021 Mar </a:t>
            </a:r>
            <a:r>
              <a:rPr lang="en-GB" sz="1400" i="1" dirty="0" smtClean="0"/>
              <a:t>22;15:589906</a:t>
            </a:r>
            <a:endParaRPr lang="en-GB" sz="1400" i="1" dirty="0"/>
          </a:p>
        </p:txBody>
      </p:sp>
      <p:sp>
        <p:nvSpPr>
          <p:cNvPr id="9" name="Rettangolo 8"/>
          <p:cNvSpPr/>
          <p:nvPr/>
        </p:nvSpPr>
        <p:spPr>
          <a:xfrm>
            <a:off x="594770" y="1672264"/>
            <a:ext cx="569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/>
                <a:cs typeface="Calibri" panose="020F0502020204030204"/>
              </a:rPr>
              <a:t>Effects of Pt (IV) Ac-POA treatment on U-251 cell line: expression of caspase-3 after irradiation with carbon ions</a:t>
            </a:r>
            <a:r>
              <a:rPr lang="it-IT" dirty="0">
                <a:latin typeface="Times New Roman"/>
                <a:cs typeface="Calibri" panose="020F0502020204030204"/>
              </a:rPr>
              <a:t> </a:t>
            </a:r>
            <a:endParaRPr lang="it-IT" dirty="0">
              <a:cs typeface="Calibri" panose="020F0502020204030204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ED8EB193-2070-42D5-8CA6-C577D34CF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12" y="2400388"/>
            <a:ext cx="4951168" cy="21129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05" y="951217"/>
            <a:ext cx="3813330" cy="501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397285" y="5293641"/>
            <a:ext cx="5575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/>
                <a:cs typeface="Calibri" panose="020F0502020204030204"/>
              </a:rPr>
              <a:t>Effects of Pt (IV) Ac-POA treatment on U-251 cell line: PARP-1 expression after irradiation with carbon ions</a:t>
            </a:r>
            <a:r>
              <a:rPr lang="it-IT" dirty="0">
                <a:latin typeface="Times New Roman"/>
                <a:cs typeface="Calibri" panose="020F0502020204030204"/>
              </a:rPr>
              <a:t> </a:t>
            </a:r>
            <a:endParaRPr lang="it-IT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0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59" y="900067"/>
            <a:ext cx="4378960" cy="2514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12699" y="130626"/>
            <a:ext cx="2478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New ions</a:t>
            </a:r>
            <a:endParaRPr lang="en-GB" sz="4400" b="1" dirty="0">
              <a:solidFill>
                <a:srgbClr val="FF0000"/>
              </a:solidFill>
            </a:endParaRPr>
          </a:p>
        </p:txBody>
      </p:sp>
      <p:pic>
        <p:nvPicPr>
          <p:cNvPr id="8" name="Picture 4" descr="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59" y="130626"/>
            <a:ext cx="2943018" cy="16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42" y="4502769"/>
            <a:ext cx="3812931" cy="224470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12699" y="3849239"/>
            <a:ext cx="475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BNCT @ CNAO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03562" y="4391396"/>
            <a:ext cx="475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Immunogenic properties of C-ions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smtClean="0"/>
              <a:t>Pag. </a:t>
            </a:r>
            <a:fld id="{D2B91252-54D1-FE45-A607-C2B73D764620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1" y="585626"/>
            <a:ext cx="4508263" cy="338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92" y="1389089"/>
            <a:ext cx="2566988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 descr="P10002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3719" r="3117"/>
          <a:stretch>
            <a:fillRect/>
          </a:stretch>
        </p:blipFill>
        <p:spPr bwMode="auto">
          <a:xfrm>
            <a:off x="6853903" y="3967902"/>
            <a:ext cx="2696435" cy="210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15" y="0"/>
            <a:ext cx="2200998" cy="156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55" y="4922744"/>
            <a:ext cx="1172375" cy="586375"/>
          </a:xfrm>
          <a:prstGeom prst="rect">
            <a:avLst/>
          </a:prstGeom>
        </p:spPr>
      </p:pic>
      <p:sp>
        <p:nvSpPr>
          <p:cNvPr id="10" name="Text Box 95">
            <a:extLst>
              <a:ext uri="{FF2B5EF4-FFF2-40B4-BE49-F238E27FC236}">
                <a16:creationId xmlns:a16="http://schemas.microsoft.com/office/drawing/2014/main" xmlns="" id="{6E79164E-BB9C-4DED-A7C5-C2C98F67B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345" y="5532562"/>
            <a:ext cx="2558111" cy="754733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40184" tIns="7957" rIns="80367" bIns="7957">
            <a:spAutoFit/>
          </a:bodyPr>
          <a:lstStyle>
            <a:lvl1pPr defTabSz="908050"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908050"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dirty="0" smtClean="0">
                <a:solidFill>
                  <a:srgbClr val="FF0000"/>
                </a:solidFill>
                <a:latin typeface="DIN Pro Cond Medium" panose="02000506030000020004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For more information and to apply for Transnational  Access:</a:t>
            </a:r>
          </a:p>
          <a:p>
            <a:pPr algn="ctr">
              <a:defRPr/>
            </a:pPr>
            <a:r>
              <a:rPr lang="en-US" altLang="en-US" sz="1600" dirty="0" smtClean="0">
                <a:solidFill>
                  <a:srgbClr val="FF0000"/>
                </a:solidFill>
                <a:latin typeface="DIN Pro Cond Medium" panose="02000506030000020004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https://www.hitriplus.eu </a:t>
            </a:r>
            <a:endParaRPr lang="en-US" altLang="en-US" sz="1600" dirty="0">
              <a:solidFill>
                <a:srgbClr val="FF0000"/>
              </a:solidFill>
              <a:latin typeface="DIN Pro Cond Medium" panose="02000506030000020004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3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lexc\OneDrive\Υπολογιστής\cnao ri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00" y="3690"/>
            <a:ext cx="2184400" cy="68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60597" y="0"/>
            <a:ext cx="10972800" cy="802392"/>
          </a:xfrm>
        </p:spPr>
        <p:txBody>
          <a:bodyPr/>
          <a:lstStyle/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lexc\OneDrive\Υπολογιστής\amel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10329" r="11037"/>
          <a:stretch/>
        </p:blipFill>
        <p:spPr bwMode="auto">
          <a:xfrm>
            <a:off x="1683979" y="1914921"/>
            <a:ext cx="1931091" cy="19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2604" y="3819037"/>
            <a:ext cx="2844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Amelia </a:t>
            </a: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Barcellini</a:t>
            </a:r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854715" y="1636171"/>
            <a:ext cx="2035183" cy="1905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1690817" y="1914920"/>
            <a:ext cx="1924254" cy="1905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4692950" y="3541171"/>
            <a:ext cx="2844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Angelica </a:t>
            </a: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Facoetti</a:t>
            </a:r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6550" y="3845498"/>
            <a:ext cx="2844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Alexandra </a:t>
            </a: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Charalampopoulou</a:t>
            </a:r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5515" r="8632"/>
          <a:stretch/>
        </p:blipFill>
        <p:spPr bwMode="auto">
          <a:xfrm>
            <a:off x="8039281" y="2078679"/>
            <a:ext cx="1880896" cy="1766826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5" name="Ορθογώνιο 14"/>
          <p:cNvSpPr/>
          <p:nvPr/>
        </p:nvSpPr>
        <p:spPr>
          <a:xfrm>
            <a:off x="8039281" y="2078679"/>
            <a:ext cx="1880896" cy="17668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Τίτλος 1"/>
          <p:cNvSpPr txBox="1">
            <a:spLocks/>
          </p:cNvSpPr>
          <p:nvPr/>
        </p:nvSpPr>
        <p:spPr>
          <a:xfrm>
            <a:off x="855597" y="5673234"/>
            <a:ext cx="10485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Thank you for your attention !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b="4988"/>
          <a:stretch/>
        </p:blipFill>
        <p:spPr bwMode="auto">
          <a:xfrm>
            <a:off x="4660219" y="1574459"/>
            <a:ext cx="2229679" cy="19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lexc\OneDrive\Υπολογιστής\grey 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3" y="0"/>
            <a:ext cx="67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lexc\OneDrive\Υπολογιστής\logo_20_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97" y="5744710"/>
            <a:ext cx="1656764" cy="100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56640" y="182880"/>
            <a:ext cx="66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MIGRATION AND INVASION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" y="966371"/>
            <a:ext cx="7354443" cy="569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 rot="19903420">
            <a:off x="7266351" y="2522969"/>
            <a:ext cx="4812570" cy="104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Radiation </a:t>
            </a:r>
            <a:r>
              <a:rPr lang="en-GB" sz="3200" dirty="0"/>
              <a:t>treatment can enhance cell motility </a:t>
            </a:r>
          </a:p>
        </p:txBody>
      </p:sp>
    </p:spTree>
    <p:extLst>
      <p:ext uri="{BB962C8B-B14F-4D97-AF65-F5344CB8AC3E}">
        <p14:creationId xmlns:p14="http://schemas.microsoft.com/office/powerpoint/2010/main" val="392289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56640" y="182880"/>
            <a:ext cx="66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MIGRATION AND INVASION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58" y="799248"/>
            <a:ext cx="7179945" cy="605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147304" y="1226349"/>
            <a:ext cx="2148840" cy="56316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e 6"/>
          <p:cNvSpPr/>
          <p:nvPr/>
        </p:nvSpPr>
        <p:spPr>
          <a:xfrm>
            <a:off x="1081528" y="1034325"/>
            <a:ext cx="1170432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 rot="20610303">
            <a:off x="1428086" y="2955153"/>
            <a:ext cx="9077325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b="1" dirty="0"/>
              <a:t>There are not many reports studying the effects of particle radiation-altered cancer cell motility, the majority of cell lines, which has been examined, showed reduced migration and/or invasiveness upon particle irradiation 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74784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r="-1270"/>
          <a:stretch/>
        </p:blipFill>
        <p:spPr bwMode="auto">
          <a:xfrm>
            <a:off x="6900530" y="1108797"/>
            <a:ext cx="5283873" cy="386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201796" y="3336368"/>
            <a:ext cx="547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Migration and invasiveness of pancreatic cancer cells are differently modulated when influenced by factors released by high and low LET irradiated fibroblasts</a:t>
            </a:r>
            <a:endParaRPr lang="en-GB" b="1" dirty="0"/>
          </a:p>
        </p:txBody>
      </p:sp>
      <p:sp>
        <p:nvSpPr>
          <p:cNvPr id="7" name="Rettangolo 6"/>
          <p:cNvSpPr/>
          <p:nvPr/>
        </p:nvSpPr>
        <p:spPr>
          <a:xfrm>
            <a:off x="651665" y="5347313"/>
            <a:ext cx="11479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Facoetti A, DI </a:t>
            </a:r>
            <a:r>
              <a:rPr lang="en-GB" sz="1600" i="1" dirty="0" err="1"/>
              <a:t>Gioia</a:t>
            </a:r>
            <a:r>
              <a:rPr lang="en-GB" sz="1600" i="1" dirty="0"/>
              <a:t> C, </a:t>
            </a:r>
            <a:r>
              <a:rPr lang="en-GB" sz="1600" i="1" dirty="0" err="1"/>
              <a:t>Pasi</a:t>
            </a:r>
            <a:r>
              <a:rPr lang="en-GB" sz="1600" i="1" dirty="0"/>
              <a:t> F, DI </a:t>
            </a:r>
            <a:r>
              <a:rPr lang="en-GB" sz="1600" i="1" dirty="0" err="1"/>
              <a:t>Liberto</a:t>
            </a:r>
            <a:r>
              <a:rPr lang="en-GB" sz="1600" i="1" dirty="0"/>
              <a:t> R, </a:t>
            </a:r>
            <a:r>
              <a:rPr lang="en-GB" sz="1600" i="1" dirty="0" err="1"/>
              <a:t>Corbella</a:t>
            </a:r>
            <a:r>
              <a:rPr lang="en-GB" sz="1600" i="1" dirty="0"/>
              <a:t> F, Nano R, Ciocca M, Valvo F, Orecchia R. Morphological Analysis of Amoeboid-Mesenchymal Transition Plasticity After Low and High LET Radiation on Migrating and Invading Pancreatic Cancer Cells. Anticancer Res. 2018 Aug;38(8):4585-4591.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51665" y="6178310"/>
            <a:ext cx="11288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Charalampopoulou A et al. Migration and invasiveness of pancreatic cancer cells are differently modulated when influenced by factors released by high and low LET irradiated fibroblasts. In preparation</a:t>
            </a:r>
            <a:endParaRPr lang="en-GB" sz="1600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75803" y="182879"/>
            <a:ext cx="954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MIGRATION AND INVASION: research </a:t>
            </a:r>
            <a:r>
              <a:rPr lang="it-IT" sz="3600" b="1" dirty="0" err="1" smtClean="0">
                <a:solidFill>
                  <a:srgbClr val="FF0000"/>
                </a:solidFill>
              </a:rPr>
              <a:t>directions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850700" y="1092917"/>
            <a:ext cx="50498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u="sng" dirty="0" err="1" smtClean="0"/>
              <a:t>Role</a:t>
            </a:r>
            <a:r>
              <a:rPr lang="it-IT" sz="2800" b="1" u="sng" dirty="0" smtClean="0"/>
              <a:t> of the </a:t>
            </a:r>
            <a:r>
              <a:rPr lang="it-IT" sz="2800" b="1" u="sng" dirty="0" err="1" smtClean="0"/>
              <a:t>microenviroment</a:t>
            </a:r>
            <a:r>
              <a:rPr lang="it-IT" sz="2800" b="1" dirty="0" smtClean="0"/>
              <a:t>: </a:t>
            </a:r>
            <a:r>
              <a:rPr lang="en-GB" sz="2800" b="1" dirty="0"/>
              <a:t>Fibroblasts and the PANCREAS model</a:t>
            </a:r>
          </a:p>
          <a:p>
            <a:r>
              <a:rPr lang="it-IT" sz="2800" b="1" dirty="0" smtClean="0"/>
              <a:t> </a:t>
            </a:r>
            <a:endParaRPr lang="en-GB" sz="2800" b="1" dirty="0"/>
          </a:p>
        </p:txBody>
      </p:sp>
      <p:sp>
        <p:nvSpPr>
          <p:cNvPr id="3" name="Freccia a destra 2"/>
          <p:cNvSpPr/>
          <p:nvPr/>
        </p:nvSpPr>
        <p:spPr>
          <a:xfrm>
            <a:off x="651665" y="1837082"/>
            <a:ext cx="935031" cy="32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29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675803" y="182879"/>
            <a:ext cx="954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MIGRATION AND INVASION: research </a:t>
            </a:r>
            <a:r>
              <a:rPr lang="it-IT" sz="3600" b="1" dirty="0" err="1" smtClean="0">
                <a:solidFill>
                  <a:srgbClr val="FF0000"/>
                </a:solidFill>
              </a:rPr>
              <a:t>directions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86902" y="966736"/>
            <a:ext cx="5049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u="sng" dirty="0" err="1" smtClean="0"/>
              <a:t>Role</a:t>
            </a:r>
            <a:r>
              <a:rPr lang="it-IT" sz="2800" b="1" u="sng" dirty="0" smtClean="0"/>
              <a:t> of the </a:t>
            </a:r>
            <a:r>
              <a:rPr lang="it-IT" sz="2800" b="1" u="sng" dirty="0" err="1" smtClean="0"/>
              <a:t>microenviroment</a:t>
            </a:r>
            <a:r>
              <a:rPr lang="it-IT" sz="2800" b="1" dirty="0" smtClean="0"/>
              <a:t>: </a:t>
            </a:r>
            <a:r>
              <a:rPr lang="en-GB" sz="2800" b="1" dirty="0" smtClean="0"/>
              <a:t>Bio-scaffolds</a:t>
            </a:r>
            <a:endParaRPr lang="en-GB" sz="2800" b="1" dirty="0"/>
          </a:p>
        </p:txBody>
      </p:sp>
      <p:sp>
        <p:nvSpPr>
          <p:cNvPr id="3" name="Freccia a destra 2"/>
          <p:cNvSpPr/>
          <p:nvPr/>
        </p:nvSpPr>
        <p:spPr>
          <a:xfrm>
            <a:off x="675803" y="1280014"/>
            <a:ext cx="935031" cy="32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53" y="1254894"/>
            <a:ext cx="3114870" cy="158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11" y="3381153"/>
            <a:ext cx="6707251" cy="34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454" y="182879"/>
            <a:ext cx="953548" cy="9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/>
          <p:nvPr/>
        </p:nvSpPr>
        <p:spPr>
          <a:xfrm>
            <a:off x="812627" y="2592036"/>
            <a:ext cx="40039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Reproduces biophysical and biochemical characteristics of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organ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Promotes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cell viability and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proliferation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Recreates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an environment suitable for the diffusion of O2, nutrients and cell growth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factors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Represents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 3D</a:t>
            </a:r>
            <a:r>
              <a:rPr lang="en-GB" i="1" dirty="0">
                <a:latin typeface="Times New Roman" pitchFamily="18" charset="0"/>
                <a:cs typeface="Times New Roman" pitchFamily="18" charset="0"/>
              </a:rPr>
              <a:t> in vitro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model which mimics the </a:t>
            </a:r>
            <a:r>
              <a:rPr lang="en-GB" i="1" dirty="0">
                <a:latin typeface="Times New Roman" pitchFamily="18" charset="0"/>
                <a:cs typeface="Times New Roman" pitchFamily="18" charset="0"/>
              </a:rPr>
              <a:t>in vivo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 environment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8056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75803" y="182879"/>
            <a:ext cx="954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MIGRATION AND INVASION: research </a:t>
            </a:r>
            <a:r>
              <a:rPr lang="it-IT" sz="3600" b="1" dirty="0" err="1" smtClean="0">
                <a:solidFill>
                  <a:srgbClr val="FF0000"/>
                </a:solidFill>
              </a:rPr>
              <a:t>directions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206337" y="997250"/>
            <a:ext cx="3389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u="sng" dirty="0" err="1"/>
              <a:t>Role</a:t>
            </a:r>
            <a:r>
              <a:rPr lang="it-IT" sz="2400" b="1" u="sng" dirty="0"/>
              <a:t> of </a:t>
            </a:r>
            <a:r>
              <a:rPr lang="it-IT" sz="2400" b="1" u="sng" dirty="0" err="1"/>
              <a:t>calcium</a:t>
            </a:r>
            <a:r>
              <a:rPr lang="it-IT" sz="2400" b="1" u="sng" dirty="0"/>
              <a:t> </a:t>
            </a:r>
            <a:r>
              <a:rPr lang="it-IT" sz="2400" b="1" u="sng" dirty="0" err="1"/>
              <a:t>signalling</a:t>
            </a:r>
            <a:endParaRPr lang="it-IT" sz="2400" b="1" u="sng" dirty="0"/>
          </a:p>
        </p:txBody>
      </p:sp>
      <p:sp>
        <p:nvSpPr>
          <p:cNvPr id="7" name="Freccia a destra 6"/>
          <p:cNvSpPr/>
          <p:nvPr/>
        </p:nvSpPr>
        <p:spPr>
          <a:xfrm>
            <a:off x="753140" y="1011024"/>
            <a:ext cx="1354896" cy="447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753140" y="1534449"/>
            <a:ext cx="11045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39310">
              <a:spcBef>
                <a:spcPct val="20000"/>
              </a:spcBef>
              <a:defRPr/>
            </a:pPr>
            <a:r>
              <a:rPr lang="en-GB" sz="2400" b="1" dirty="0">
                <a:solidFill>
                  <a:srgbClr val="FF0000"/>
                </a:solidFill>
                <a:ea typeface="+mn-lt"/>
                <a:cs typeface="+mn-lt"/>
              </a:rPr>
              <a:t>Effect of high-LET radiations on survival and migration capacity of malignant mucosal melanoma cells through Ca</a:t>
            </a:r>
            <a:r>
              <a:rPr lang="en-GB" sz="2400" b="1" baseline="30000" dirty="0">
                <a:solidFill>
                  <a:srgbClr val="FF0000"/>
                </a:solidFill>
                <a:ea typeface="+mn-lt"/>
                <a:cs typeface="+mn-lt"/>
              </a:rPr>
              <a:t>2+</a:t>
            </a:r>
            <a:r>
              <a:rPr lang="en-GB" sz="2400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ea typeface="+mn-lt"/>
                <a:cs typeface="+mn-lt"/>
              </a:rPr>
              <a:t>signaling</a:t>
            </a: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</a:p>
        </p:txBody>
      </p:sp>
      <p:pic>
        <p:nvPicPr>
          <p:cNvPr id="9" name="Picture 37" descr="Diagram&#10;&#10;Description automatically generated">
            <a:extLst>
              <a:ext uri="{FF2B5EF4-FFF2-40B4-BE49-F238E27FC236}">
                <a16:creationId xmlns:lc="http://schemas.openxmlformats.org/drawingml/2006/lockedCanvas" xmlns:a16="http://schemas.microsoft.com/office/drawing/2014/main" xmlns="" id="{D7DB1705-0763-4340-88F6-B322B532B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03" y="2652525"/>
            <a:ext cx="4043614" cy="314541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4" descr="C:\Users\alexc\OneDrive\Υπολογιστής\unipv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286" y="182749"/>
            <a:ext cx="936383" cy="117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4796754" y="2834647"/>
            <a:ext cx="72499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•C-ions </a:t>
            </a:r>
            <a:r>
              <a:rPr lang="en-GB" sz="2000" dirty="0"/>
              <a:t>influence the intracellular Ca2+ release from ER and entry through SOCE</a:t>
            </a:r>
          </a:p>
          <a:p>
            <a:r>
              <a:rPr lang="en-GB" sz="2000" dirty="0"/>
              <a:t>•</a:t>
            </a:r>
            <a:r>
              <a:rPr lang="en-GB" sz="2000" b="1" dirty="0"/>
              <a:t>Vitality </a:t>
            </a:r>
            <a:r>
              <a:rPr lang="en-GB" sz="2000" dirty="0" smtClean="0"/>
              <a:t>decreases </a:t>
            </a:r>
            <a:r>
              <a:rPr lang="en-GB" sz="2000" dirty="0"/>
              <a:t>at 0Gy and 2Gy but increases at 4Gy with the addition of BTP-2 and PyR6 SOCE inhibitors after the exposure to </a:t>
            </a:r>
            <a:r>
              <a:rPr lang="en-GB" sz="2000" dirty="0" smtClean="0"/>
              <a:t>C-ions</a:t>
            </a:r>
            <a:endParaRPr lang="en-GB" sz="2000" dirty="0"/>
          </a:p>
          <a:p>
            <a:r>
              <a:rPr lang="en-GB" sz="2000" dirty="0"/>
              <a:t>•</a:t>
            </a:r>
            <a:r>
              <a:rPr lang="en-GB" sz="2000" b="1" dirty="0"/>
              <a:t>Proliferation </a:t>
            </a:r>
            <a:r>
              <a:rPr lang="en-GB" sz="2000" b="1" dirty="0" smtClean="0"/>
              <a:t>capacity</a:t>
            </a:r>
            <a:r>
              <a:rPr lang="en-GB" sz="2000" dirty="0" smtClean="0"/>
              <a:t>: decreases </a:t>
            </a:r>
            <a:r>
              <a:rPr lang="en-GB" sz="2000" dirty="0"/>
              <a:t>at 0Gy and 2Gy but increases at 4Gy with the addition of BTP-2 and PyR6 SOCE inhibitors after the exposure to </a:t>
            </a:r>
            <a:r>
              <a:rPr lang="en-GB" sz="2000" dirty="0" smtClean="0"/>
              <a:t>C-ions</a:t>
            </a:r>
            <a:endParaRPr lang="en-GB" sz="2000" dirty="0"/>
          </a:p>
          <a:p>
            <a:r>
              <a:rPr lang="en-GB" sz="2000" dirty="0"/>
              <a:t>•</a:t>
            </a:r>
            <a:r>
              <a:rPr lang="en-GB" sz="2000" b="1" dirty="0"/>
              <a:t>Migration </a:t>
            </a:r>
            <a:r>
              <a:rPr lang="en-GB" sz="2000" b="1" dirty="0" smtClean="0"/>
              <a:t>capacity</a:t>
            </a:r>
            <a:r>
              <a:rPr lang="en-GB" sz="2000" dirty="0" smtClean="0"/>
              <a:t>: decreases </a:t>
            </a:r>
            <a:r>
              <a:rPr lang="en-GB" sz="2000" dirty="0"/>
              <a:t>in a dose-dependent manner from 0Gy to 4Gy with the addition of BTP-2 and PyR6 SOCE inhibitors after the exposure to </a:t>
            </a:r>
            <a:r>
              <a:rPr lang="en-GB" sz="2000" dirty="0" smtClean="0"/>
              <a:t>C-ions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4945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75803" y="182879"/>
            <a:ext cx="954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MIGRATION AND INVASION: research </a:t>
            </a:r>
            <a:r>
              <a:rPr lang="it-IT" sz="3600" b="1" dirty="0" err="1" smtClean="0">
                <a:solidFill>
                  <a:srgbClr val="FF0000"/>
                </a:solidFill>
              </a:rPr>
              <a:t>directions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206337" y="997250"/>
            <a:ext cx="4729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u="sng" dirty="0" err="1" smtClean="0"/>
              <a:t>Perineural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invasion</a:t>
            </a:r>
            <a:r>
              <a:rPr lang="it-IT" sz="2400" b="1" u="sng" dirty="0" smtClean="0"/>
              <a:t>, </a:t>
            </a:r>
            <a:r>
              <a:rPr lang="it-IT" sz="2400" b="1" u="sng" dirty="0"/>
              <a:t>neurotrophin-3</a:t>
            </a:r>
          </a:p>
        </p:txBody>
      </p:sp>
      <p:sp>
        <p:nvSpPr>
          <p:cNvPr id="7" name="Freccia a destra 6"/>
          <p:cNvSpPr/>
          <p:nvPr/>
        </p:nvSpPr>
        <p:spPr>
          <a:xfrm>
            <a:off x="753140" y="1011024"/>
            <a:ext cx="1354896" cy="447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817884" y="4209411"/>
            <a:ext cx="61184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NT-3 </a:t>
            </a:r>
            <a:r>
              <a:rPr lang="en-GB" b="1" dirty="0"/>
              <a:t>(20ng/</a:t>
            </a:r>
            <a:r>
              <a:rPr lang="el-GR" b="1" dirty="0"/>
              <a:t>μ</a:t>
            </a:r>
            <a:r>
              <a:rPr lang="en-GB" b="1" dirty="0"/>
              <a:t>L):</a:t>
            </a:r>
            <a:endParaRPr lang="en-GB" dirty="0"/>
          </a:p>
          <a:p>
            <a:r>
              <a:rPr lang="en-GB" dirty="0"/>
              <a:t>•</a:t>
            </a:r>
            <a:r>
              <a:rPr lang="en-GB" b="1" dirty="0"/>
              <a:t>Proliferation capacity </a:t>
            </a:r>
            <a:r>
              <a:rPr lang="en-GB" dirty="0" smtClean="0"/>
              <a:t>increases </a:t>
            </a:r>
            <a:r>
              <a:rPr lang="en-GB" dirty="0"/>
              <a:t>from 0Gy to 4Gy with the addition of NT-3 when compared to 0Gy, 2Gy and 4Gy </a:t>
            </a:r>
            <a:r>
              <a:rPr lang="en-GB" dirty="0" smtClean="0"/>
              <a:t>without NT-3</a:t>
            </a:r>
            <a:endParaRPr lang="en-GB" dirty="0"/>
          </a:p>
          <a:p>
            <a:r>
              <a:rPr lang="en-GB" dirty="0"/>
              <a:t>•</a:t>
            </a:r>
            <a:r>
              <a:rPr lang="en-GB" b="1" dirty="0"/>
              <a:t>Migration </a:t>
            </a:r>
            <a:r>
              <a:rPr lang="en-GB" b="1" dirty="0" smtClean="0"/>
              <a:t>capacity</a:t>
            </a:r>
            <a:r>
              <a:rPr lang="en-GB" dirty="0"/>
              <a:t> </a:t>
            </a:r>
            <a:r>
              <a:rPr lang="en-GB" dirty="0" smtClean="0"/>
              <a:t>gradually </a:t>
            </a:r>
            <a:r>
              <a:rPr lang="en-GB" dirty="0"/>
              <a:t>increases in a dose-dependent manner from 0Gy to 4Gy with NT-3 when compared to 0Gy to 4Gy without NT-3 </a:t>
            </a:r>
            <a:r>
              <a:rPr lang="en-GB" dirty="0" smtClean="0"/>
              <a:t>addition</a:t>
            </a:r>
            <a:endParaRPr lang="en-GB" dirty="0"/>
          </a:p>
        </p:txBody>
      </p:sp>
      <p:sp>
        <p:nvSpPr>
          <p:cNvPr id="9" name="Rettangolo 8"/>
          <p:cNvSpPr/>
          <p:nvPr/>
        </p:nvSpPr>
        <p:spPr>
          <a:xfrm>
            <a:off x="817884" y="1567369"/>
            <a:ext cx="9936480" cy="1323439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 smtClean="0"/>
              <a:t>→ PNI </a:t>
            </a:r>
            <a:r>
              <a:rPr lang="en-GB" sz="2000" b="1" dirty="0"/>
              <a:t>is considered as a marker of poor prognosis for numerous malignant neoplasms, including head and neck, pancreatic, prostate, colorectal, gastric, salivary and breast cancer. </a:t>
            </a:r>
            <a:endParaRPr lang="en-GB" sz="2000" b="1" dirty="0" smtClean="0"/>
          </a:p>
          <a:p>
            <a:r>
              <a:rPr lang="en-GB" sz="2000" b="1" dirty="0"/>
              <a:t>→ </a:t>
            </a:r>
            <a:r>
              <a:rPr lang="en-GB" sz="2000" b="1" dirty="0" smtClean="0"/>
              <a:t> Activation </a:t>
            </a:r>
            <a:r>
              <a:rPr lang="en-GB" sz="2000" b="1" dirty="0"/>
              <a:t>of the NT-3/</a:t>
            </a:r>
            <a:r>
              <a:rPr lang="en-GB" sz="2000" b="1" dirty="0" err="1"/>
              <a:t>TrkC</a:t>
            </a:r>
            <a:r>
              <a:rPr lang="en-GB" sz="2000" b="1" dirty="0"/>
              <a:t> </a:t>
            </a:r>
            <a:r>
              <a:rPr lang="en-GB" sz="2000" b="1" dirty="0" smtClean="0"/>
              <a:t>axis has been </a:t>
            </a:r>
            <a:r>
              <a:rPr lang="en-GB" sz="2000" b="1" dirty="0"/>
              <a:t>associated with the PNI and the prognosis of SACC patients</a:t>
            </a:r>
            <a:r>
              <a:rPr lang="en-GB" sz="2000" b="1" dirty="0" smtClean="0"/>
              <a:t>.</a:t>
            </a:r>
            <a:endParaRPr lang="en-GB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82" y="3043107"/>
            <a:ext cx="4552573" cy="34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67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92252" y="832147"/>
            <a:ext cx="71975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NEW COMBINATIONS/APPROACHES: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research </a:t>
            </a:r>
            <a:r>
              <a:rPr lang="it-IT" sz="3600" b="1" dirty="0" err="1">
                <a:solidFill>
                  <a:srgbClr val="FF0000"/>
                </a:solidFill>
              </a:rPr>
              <a:t>directions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01" y="2492368"/>
            <a:ext cx="3604459" cy="180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155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72160" y="191422"/>
            <a:ext cx="1102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Biological rationale in combining </a:t>
            </a:r>
            <a:r>
              <a:rPr lang="en-GB" sz="2400" b="1" u="sng" dirty="0" smtClean="0">
                <a:solidFill>
                  <a:srgbClr val="FF0000"/>
                </a:solidFill>
              </a:rPr>
              <a:t>xevinapant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with particle therapy in Head and Neck cancer (HNC) (squamous cell cancer and radioresistant </a:t>
            </a:r>
            <a:r>
              <a:rPr lang="en-GB" sz="2400" b="1" dirty="0" err="1">
                <a:solidFill>
                  <a:srgbClr val="FF0000"/>
                </a:solidFill>
              </a:rPr>
              <a:t>histotypes</a:t>
            </a:r>
            <a:r>
              <a:rPr lang="en-GB" sz="2400" b="1" dirty="0">
                <a:solidFill>
                  <a:srgbClr val="FF0000"/>
                </a:solidFill>
              </a:rPr>
              <a:t>, as salivary gland carcinomas</a:t>
            </a:r>
          </a:p>
        </p:txBody>
      </p:sp>
      <p:pic>
        <p:nvPicPr>
          <p:cNvPr id="7" name="Immagin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160" y="2156859"/>
            <a:ext cx="5720080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42" y="1447354"/>
            <a:ext cx="5211684" cy="352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4633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15621</TotalTime>
  <Words>636</Words>
  <Application>Microsoft Office PowerPoint</Application>
  <PresentationFormat>Personalizzato</PresentationFormat>
  <Paragraphs>56</Paragraphs>
  <Slides>13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Facoetti Angelica</cp:lastModifiedBy>
  <cp:revision>124</cp:revision>
  <dcterms:created xsi:type="dcterms:W3CDTF">2019-12-09T11:54:53Z</dcterms:created>
  <dcterms:modified xsi:type="dcterms:W3CDTF">2021-11-26T09:06:53Z</dcterms:modified>
</cp:coreProperties>
</file>