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9" r:id="rId3"/>
    <p:sldId id="258" r:id="rId4"/>
    <p:sldId id="259" r:id="rId5"/>
    <p:sldId id="263" r:id="rId6"/>
    <p:sldId id="261" r:id="rId7"/>
    <p:sldId id="270" r:id="rId8"/>
    <p:sldId id="262" r:id="rId9"/>
    <p:sldId id="265" r:id="rId10"/>
    <p:sldId id="26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38" autoAdjust="0"/>
  </p:normalViewPr>
  <p:slideViewPr>
    <p:cSldViewPr snapToGrid="0" snapToObjects="1">
      <p:cViewPr varScale="1">
        <p:scale>
          <a:sx n="72" d="100"/>
          <a:sy n="72" d="100"/>
        </p:scale>
        <p:origin x="-63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25/11/2021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53001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=""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4896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8006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49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 smtClean="0"/>
              <a:t>Pag. </a:t>
            </a:r>
            <a:fld id="{D2B91252-54D1-FE45-A607-C2B73D764620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5" name="Segnaposto testo 14"/>
          <p:cNvSpPr>
            <a:spLocks noGrp="1"/>
          </p:cNvSpPr>
          <p:nvPr>
            <p:ph type="body" sz="quarter" idx="13"/>
          </p:nvPr>
        </p:nvSpPr>
        <p:spPr>
          <a:xfrm>
            <a:off x="675367" y="151947"/>
            <a:ext cx="10045795" cy="60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675367" y="990373"/>
            <a:ext cx="6824890" cy="165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6912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33FE038F-E035-5748-A2AD-307237EA4807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The CNAO dose delivery system and the DDS 4.0</a:t>
            </a:r>
            <a:endParaRPr lang="it-IT" sz="50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9C24EB02-1E17-C243-B6FF-33CAB85111B4}"/>
              </a:ext>
            </a:extLst>
          </p:cNvPr>
          <p:cNvSpPr txBox="1"/>
          <p:nvPr/>
        </p:nvSpPr>
        <p:spPr>
          <a:xfrm>
            <a:off x="1139876" y="2566555"/>
            <a:ext cx="735676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M. Donetti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871936" cy="365125"/>
          </a:xfrm>
        </p:spPr>
        <p:txBody>
          <a:bodyPr/>
          <a:lstStyle/>
          <a:p>
            <a:r>
              <a:rPr lang="en-US" dirty="0"/>
              <a:t>The CNAO dose delivery system and the DDS 4.0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smtClean="0"/>
              <a:t>Publications</a:t>
            </a:r>
            <a:endParaRPr lang="it-IT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70194"/>
              </p:ext>
            </p:extLst>
          </p:nvPr>
        </p:nvGraphicFramePr>
        <p:xfrm>
          <a:off x="675364" y="719666"/>
          <a:ext cx="11244492" cy="5933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622246"/>
                <a:gridCol w="5622246"/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Strip ionization chambers as 3-D detector for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hadrontherapy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389 (1997), 499-512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Performances of a VLSI wide dynamic range current-to-frequency converter for strip ionization chambers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405 (1998), 111-120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Dosimetric characterization of a large area pixel segmented ionization chamber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Medical Physics 31 (2), February 2004, 414-420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 pixel ionization chamber used as beam monitor at the Institut Curie – Centre de Protontherapie de Orsay (CPO)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565 (2006) 833-840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Online monitor detector for the protontherapy beam at the INFN Laboratori Nazionali del Sud-Catania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572 (2007) 1094-1101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Design and test of a 64-channel charge measurement ASIC developed in CMOS 0.35 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m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 technology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583 (2007) 461-468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Characterization of a front-end electronics for the monitoring and control of hadrontherapy beams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586 (2008) 270-275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Performances of the scanning system for the CNAO center of oncological hadron therapy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613 (2010) 317-322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Design and characterization of the beam monitor detectors of the Italian National Center of Oncological Hadron-therapy (CNAO)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A698 (2013) 202–207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The CNAO dose delivery system for modulated scanning ion beam radiotherapy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Medical Physics 42 (1 ) January 2015, 263-275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Real-time optical tracking for motion compensated irradiation with scanned particle beams at CNAO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Nuclear Instruments and Methods in Physics Research A 827 (2016) 39-45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Commissioning of the 4-D treatment delivery system for organ motion management in synchrotron-based scanning ion beams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it-IT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Physica Medica 32, 2016, 1667-1671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 modular dose delivery system for treating moving targets with scanned ion beams: Performance and safety characteristics, and preliminary tests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it-IT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Physica Medica 76, 2020, 307-316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 modular system for treating moving anatomical targets with scanned ion beams at multiple facilities; pre-clinical testing for quality and safety of beam delivery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Frontiers in Oncology 11 (2021), 620388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Extension of RBE-weighted 4D particle dose calculation for non-periodic motion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 Medica 91, 2021, 62–72</a:t>
                      </a:r>
                    </a:p>
                  </a:txBody>
                  <a:tcPr marL="7620" marR="7620" marT="7620" marB="0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Dosimetric validation of a system to treat moving tumors using scanned ion beams that are synchronized with anatomical motion.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Frontiers in Oncology 11 (2021), 712126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4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Introduction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6" y="1142777"/>
            <a:ext cx="10045796" cy="1654175"/>
          </a:xfrm>
        </p:spPr>
        <p:txBody>
          <a:bodyPr/>
          <a:lstStyle/>
          <a:p>
            <a:r>
              <a:rPr lang="it-IT" dirty="0"/>
              <a:t>The Dose Delivery System (DDS)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unit</a:t>
            </a:r>
            <a:r>
              <a:rPr lang="it-IT" dirty="0"/>
              <a:t> of the </a:t>
            </a:r>
            <a:r>
              <a:rPr lang="it-IT" dirty="0" err="1"/>
              <a:t>accelerator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acts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interface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accelerator</a:t>
            </a:r>
            <a:r>
              <a:rPr lang="it-IT" dirty="0"/>
              <a:t> control </a:t>
            </a:r>
            <a:r>
              <a:rPr lang="it-IT" dirty="0" err="1"/>
              <a:t>system</a:t>
            </a:r>
            <a:r>
              <a:rPr lang="it-IT" dirty="0"/>
              <a:t> and the </a:t>
            </a:r>
            <a:r>
              <a:rPr lang="it-IT" dirty="0" err="1" smtClean="0"/>
              <a:t>patient</a:t>
            </a:r>
            <a:r>
              <a:rPr lang="it-IT" dirty="0" smtClean="0"/>
              <a:t> (OIS).</a:t>
            </a:r>
          </a:p>
          <a:p>
            <a:r>
              <a:rPr lang="it-IT" dirty="0" err="1" smtClean="0"/>
              <a:t>During</a:t>
            </a:r>
            <a:r>
              <a:rPr lang="it-IT" dirty="0" smtClean="0"/>
              <a:t> treatment delivery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interfaced</a:t>
            </a:r>
            <a:r>
              <a:rPr lang="it-IT" dirty="0" smtClean="0"/>
              <a:t> with master timing (MTG).</a:t>
            </a:r>
          </a:p>
          <a:p>
            <a:r>
              <a:rPr lang="it-IT" dirty="0" smtClean="0"/>
              <a:t>The treatment </a:t>
            </a:r>
            <a:r>
              <a:rPr lang="it-IT" dirty="0" err="1" smtClean="0"/>
              <a:t>modality</a:t>
            </a:r>
            <a:r>
              <a:rPr lang="it-IT" dirty="0" smtClean="0"/>
              <a:t> in use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intensity</a:t>
            </a:r>
            <a:r>
              <a:rPr lang="it-IT" dirty="0" smtClean="0"/>
              <a:t> </a:t>
            </a:r>
            <a:r>
              <a:rPr lang="it-IT" dirty="0" err="1" smtClean="0"/>
              <a:t>modulated</a:t>
            </a:r>
            <a:r>
              <a:rPr lang="it-IT" dirty="0" smtClean="0"/>
              <a:t> spot scanning.</a:t>
            </a:r>
          </a:p>
          <a:p>
            <a:r>
              <a:rPr lang="it-IT" dirty="0" smtClean="0"/>
              <a:t>Energy </a:t>
            </a:r>
            <a:r>
              <a:rPr lang="it-IT" dirty="0" err="1" smtClean="0"/>
              <a:t>selection</a:t>
            </a:r>
            <a:r>
              <a:rPr lang="it-IT" dirty="0" smtClean="0"/>
              <a:t> (z) from the </a:t>
            </a:r>
            <a:r>
              <a:rPr lang="it-IT" dirty="0" err="1" smtClean="0"/>
              <a:t>accelerator</a:t>
            </a:r>
            <a:r>
              <a:rPr lang="it-IT" dirty="0" smtClean="0"/>
              <a:t>, x and y with scanning </a:t>
            </a:r>
            <a:r>
              <a:rPr lang="it-IT" dirty="0" err="1" smtClean="0"/>
              <a:t>magnets</a:t>
            </a:r>
            <a:r>
              <a:rPr lang="it-IT" dirty="0" smtClean="0"/>
              <a:t> </a:t>
            </a:r>
            <a:r>
              <a:rPr lang="it-IT" dirty="0" err="1" smtClean="0"/>
              <a:t>controlled</a:t>
            </a:r>
            <a:r>
              <a:rPr lang="it-IT" dirty="0" smtClean="0"/>
              <a:t> by DDS.</a:t>
            </a:r>
          </a:p>
          <a:p>
            <a:r>
              <a:rPr lang="it-IT" dirty="0" smtClean="0"/>
              <a:t>In CNAO </a:t>
            </a:r>
            <a:r>
              <a:rPr lang="it-IT" dirty="0" err="1" smtClean="0"/>
              <a:t>we</a:t>
            </a:r>
            <a:r>
              <a:rPr lang="it-IT" dirty="0" smtClean="0"/>
              <a:t> use </a:t>
            </a:r>
            <a:r>
              <a:rPr lang="it-IT" dirty="0" err="1" smtClean="0"/>
              <a:t>our</a:t>
            </a:r>
            <a:r>
              <a:rPr lang="it-IT" dirty="0" smtClean="0"/>
              <a:t> DDS </a:t>
            </a:r>
            <a:r>
              <a:rPr lang="it-IT" dirty="0" err="1" smtClean="0"/>
              <a:t>built</a:t>
            </a:r>
            <a:r>
              <a:rPr lang="it-IT" dirty="0" smtClean="0"/>
              <a:t> in </a:t>
            </a:r>
            <a:r>
              <a:rPr lang="it-IT" dirty="0" err="1" smtClean="0"/>
              <a:t>collaboration</a:t>
            </a:r>
            <a:r>
              <a:rPr lang="it-IT" dirty="0" smtClean="0"/>
              <a:t> with the Torino </a:t>
            </a:r>
            <a:r>
              <a:rPr lang="it-IT" dirty="0" err="1" smtClean="0"/>
              <a:t>section</a:t>
            </a:r>
            <a:r>
              <a:rPr lang="it-IT" dirty="0" smtClean="0"/>
              <a:t> of the Istituto Nazionale di Fisica Nucleare.</a:t>
            </a:r>
            <a:endParaRPr lang="it-IT" dirty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52064" r="8482" b="7314"/>
          <a:stretch/>
        </p:blipFill>
        <p:spPr bwMode="auto">
          <a:xfrm>
            <a:off x="6019800" y="4474028"/>
            <a:ext cx="6096000" cy="20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1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History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6" y="990373"/>
            <a:ext cx="10515147" cy="1654175"/>
          </a:xfrm>
        </p:spPr>
        <p:txBody>
          <a:bodyPr/>
          <a:lstStyle/>
          <a:p>
            <a:r>
              <a:rPr lang="it-IT" dirty="0" smtClean="0"/>
              <a:t>1992 Collaboration </a:t>
            </a:r>
            <a:r>
              <a:rPr lang="it-IT" dirty="0" err="1" smtClean="0"/>
              <a:t>between</a:t>
            </a:r>
            <a:r>
              <a:rPr lang="it-IT" dirty="0" smtClean="0"/>
              <a:t> TERA and INFN </a:t>
            </a:r>
            <a:r>
              <a:rPr lang="it-IT" dirty="0"/>
              <a:t>T</a:t>
            </a:r>
            <a:r>
              <a:rPr lang="it-IT" dirty="0" smtClean="0"/>
              <a:t>orino to </a:t>
            </a:r>
            <a:r>
              <a:rPr lang="it-IT" dirty="0" err="1" smtClean="0"/>
              <a:t>develop</a:t>
            </a:r>
            <a:r>
              <a:rPr lang="it-IT" dirty="0" smtClean="0"/>
              <a:t> detectors for </a:t>
            </a:r>
            <a:r>
              <a:rPr lang="it-IT" dirty="0" err="1" smtClean="0"/>
              <a:t>hadrontherapy</a:t>
            </a:r>
            <a:r>
              <a:rPr lang="it-IT" dirty="0" smtClean="0"/>
              <a:t>.</a:t>
            </a:r>
          </a:p>
          <a:p>
            <a:r>
              <a:rPr lang="it-IT" dirty="0" smtClean="0"/>
              <a:t>2002 Collaboration </a:t>
            </a:r>
            <a:r>
              <a:rPr lang="it-IT" dirty="0" err="1" smtClean="0"/>
              <a:t>between</a:t>
            </a:r>
            <a:r>
              <a:rPr lang="it-IT" dirty="0" smtClean="0"/>
              <a:t> CNAO and INFN Torino to </a:t>
            </a:r>
            <a:r>
              <a:rPr lang="it-IT" dirty="0" err="1" smtClean="0"/>
              <a:t>build</a:t>
            </a:r>
            <a:r>
              <a:rPr lang="it-IT" dirty="0" smtClean="0"/>
              <a:t> the DDS (</a:t>
            </a:r>
            <a:r>
              <a:rPr lang="it-IT" dirty="0" err="1" smtClean="0"/>
              <a:t>version</a:t>
            </a:r>
            <a:r>
              <a:rPr lang="it-IT" dirty="0" smtClean="0"/>
              <a:t> 1).</a:t>
            </a:r>
          </a:p>
          <a:p>
            <a:r>
              <a:rPr lang="it-IT" dirty="0" smtClean="0"/>
              <a:t>2011/12 First </a:t>
            </a:r>
            <a:r>
              <a:rPr lang="it-IT" dirty="0" err="1" smtClean="0"/>
              <a:t>patients</a:t>
            </a:r>
            <a:r>
              <a:rPr lang="it-IT" dirty="0" smtClean="0"/>
              <a:t> with </a:t>
            </a:r>
            <a:r>
              <a:rPr lang="it-IT" dirty="0" err="1" smtClean="0"/>
              <a:t>proton</a:t>
            </a:r>
            <a:r>
              <a:rPr lang="it-IT" dirty="0" smtClean="0"/>
              <a:t> and carbon </a:t>
            </a:r>
            <a:r>
              <a:rPr lang="it-IT" dirty="0" err="1" smtClean="0"/>
              <a:t>beam</a:t>
            </a:r>
            <a:r>
              <a:rPr lang="it-IT" dirty="0" smtClean="0"/>
              <a:t>.</a:t>
            </a:r>
          </a:p>
          <a:p>
            <a:r>
              <a:rPr lang="it-IT" dirty="0" smtClean="0"/>
              <a:t>2012 </a:t>
            </a:r>
            <a:r>
              <a:rPr lang="it-IT" dirty="0" err="1" smtClean="0"/>
              <a:t>Contract</a:t>
            </a:r>
            <a:r>
              <a:rPr lang="it-IT" dirty="0" smtClean="0"/>
              <a:t> </a:t>
            </a:r>
            <a:r>
              <a:rPr lang="it-IT" dirty="0" err="1" smtClean="0"/>
              <a:t>signed</a:t>
            </a:r>
            <a:r>
              <a:rPr lang="it-IT" dirty="0" smtClean="0"/>
              <a:t> with </a:t>
            </a:r>
            <a:r>
              <a:rPr lang="it-IT" dirty="0" err="1" smtClean="0"/>
              <a:t>MedAustron</a:t>
            </a:r>
            <a:r>
              <a:rPr lang="it-IT" dirty="0" smtClean="0"/>
              <a:t> for DDS CE </a:t>
            </a:r>
            <a:r>
              <a:rPr lang="it-IT" dirty="0" err="1" smtClean="0"/>
              <a:t>labelled</a:t>
            </a:r>
            <a:r>
              <a:rPr lang="it-IT" dirty="0" smtClean="0"/>
              <a:t> (</a:t>
            </a:r>
            <a:r>
              <a:rPr lang="it-IT" dirty="0" err="1" smtClean="0"/>
              <a:t>version</a:t>
            </a:r>
            <a:r>
              <a:rPr lang="it-IT" dirty="0" smtClean="0"/>
              <a:t> 2) (3H, 1V and 1 for </a:t>
            </a:r>
            <a:r>
              <a:rPr lang="it-IT" dirty="0" err="1" smtClean="0"/>
              <a:t>proton</a:t>
            </a:r>
            <a:r>
              <a:rPr lang="it-IT" dirty="0" smtClean="0"/>
              <a:t> </a:t>
            </a:r>
            <a:r>
              <a:rPr lang="it-IT" dirty="0" err="1" smtClean="0"/>
              <a:t>gantry</a:t>
            </a:r>
            <a:r>
              <a:rPr lang="it-IT" dirty="0" smtClean="0"/>
              <a:t>).</a:t>
            </a:r>
          </a:p>
          <a:p>
            <a:r>
              <a:rPr lang="it-IT" dirty="0" smtClean="0"/>
              <a:t>2016 Collaboration </a:t>
            </a:r>
            <a:r>
              <a:rPr lang="it-IT" dirty="0" err="1" smtClean="0"/>
              <a:t>between</a:t>
            </a:r>
            <a:r>
              <a:rPr lang="it-IT" dirty="0" smtClean="0"/>
              <a:t> CNAO and GSI to </a:t>
            </a:r>
            <a:r>
              <a:rPr lang="it-IT" dirty="0" err="1" smtClean="0"/>
              <a:t>develop</a:t>
            </a:r>
            <a:r>
              <a:rPr lang="it-IT" dirty="0" smtClean="0"/>
              <a:t> a </a:t>
            </a:r>
            <a:r>
              <a:rPr lang="it-IT" dirty="0" err="1" smtClean="0"/>
              <a:t>version</a:t>
            </a:r>
            <a:r>
              <a:rPr lang="it-IT" dirty="0" smtClean="0"/>
              <a:t> for </a:t>
            </a:r>
            <a:r>
              <a:rPr lang="it-IT" dirty="0" err="1" smtClean="0"/>
              <a:t>moving</a:t>
            </a:r>
            <a:r>
              <a:rPr lang="it-IT" dirty="0" smtClean="0"/>
              <a:t> target (</a:t>
            </a:r>
            <a:r>
              <a:rPr lang="it-IT" dirty="0" err="1" smtClean="0"/>
              <a:t>version</a:t>
            </a:r>
            <a:r>
              <a:rPr lang="it-IT" dirty="0" smtClean="0"/>
              <a:t> 3).</a:t>
            </a:r>
          </a:p>
          <a:p>
            <a:r>
              <a:rPr lang="it-IT" dirty="0" smtClean="0"/>
              <a:t>2021 Start of </a:t>
            </a:r>
            <a:r>
              <a:rPr lang="it-IT" dirty="0" err="1" smtClean="0"/>
              <a:t>development</a:t>
            </a:r>
            <a:r>
              <a:rPr lang="it-IT" dirty="0" smtClean="0"/>
              <a:t> of </a:t>
            </a:r>
            <a:r>
              <a:rPr lang="it-IT" dirty="0" err="1" smtClean="0"/>
              <a:t>version</a:t>
            </a:r>
            <a:r>
              <a:rPr lang="it-IT" dirty="0" smtClean="0"/>
              <a:t> 4 (</a:t>
            </a:r>
            <a:r>
              <a:rPr lang="it-IT" dirty="0" err="1" smtClean="0"/>
              <a:t>version</a:t>
            </a:r>
            <a:r>
              <a:rPr lang="it-IT" dirty="0" smtClean="0"/>
              <a:t> 3 + CE) </a:t>
            </a:r>
            <a:r>
              <a:rPr lang="it-IT" dirty="0" err="1" smtClean="0"/>
              <a:t>toward</a:t>
            </a:r>
            <a:r>
              <a:rPr lang="it-IT" dirty="0" smtClean="0"/>
              <a:t> </a:t>
            </a:r>
            <a:r>
              <a:rPr lang="it-IT" dirty="0" err="1" smtClean="0"/>
              <a:t>clinical</a:t>
            </a:r>
            <a:r>
              <a:rPr lang="it-IT" dirty="0" smtClean="0"/>
              <a:t> use.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and </a:t>
            </a:r>
            <a:r>
              <a:rPr lang="it-IT" dirty="0" err="1" smtClean="0"/>
              <a:t>interfaces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 smtClean="0"/>
              <a:t>Detectors inside the </a:t>
            </a:r>
            <a:r>
              <a:rPr lang="it-IT" dirty="0" err="1" smtClean="0"/>
              <a:t>nozzle</a:t>
            </a:r>
            <a:r>
              <a:rPr lang="it-IT" dirty="0" smtClean="0"/>
              <a:t>.</a:t>
            </a:r>
          </a:p>
          <a:p>
            <a:r>
              <a:rPr lang="it-IT" dirty="0" smtClean="0"/>
              <a:t>Cabinet inside the </a:t>
            </a:r>
            <a:r>
              <a:rPr lang="it-IT" dirty="0" err="1" smtClean="0"/>
              <a:t>technical</a:t>
            </a:r>
            <a:r>
              <a:rPr lang="it-IT" dirty="0" smtClean="0"/>
              <a:t> room.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15" y="230348"/>
            <a:ext cx="4213860" cy="28613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641" y="3496063"/>
            <a:ext cx="2340864" cy="312115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904" r="25026" b="23810"/>
          <a:stretch/>
        </p:blipFill>
        <p:spPr>
          <a:xfrm>
            <a:off x="7340509" y="3918405"/>
            <a:ext cx="1901191" cy="2117936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V="1">
            <a:off x="8708571" y="1883230"/>
            <a:ext cx="250372" cy="2296883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" y="2167618"/>
            <a:ext cx="5805961" cy="40249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CasellaDiTesto 12"/>
          <p:cNvSpPr txBox="1"/>
          <p:nvPr/>
        </p:nvSpPr>
        <p:spPr>
          <a:xfrm>
            <a:off x="7500257" y="3603170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Detectors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0352317" y="3189509"/>
            <a:ext cx="90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</a:t>
            </a:r>
            <a:r>
              <a:rPr lang="it-IT" dirty="0" smtClean="0"/>
              <a:t>abinet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8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smtClean="0"/>
              <a:t>PXI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6" y="990373"/>
            <a:ext cx="10917919" cy="1654175"/>
          </a:xfrm>
        </p:spPr>
        <p:txBody>
          <a:bodyPr/>
          <a:lstStyle/>
          <a:p>
            <a:r>
              <a:rPr lang="it-IT" dirty="0" smtClean="0"/>
              <a:t>The DDS software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PXI </a:t>
            </a:r>
            <a:r>
              <a:rPr lang="it-IT" dirty="0" err="1" smtClean="0"/>
              <a:t>technology</a:t>
            </a:r>
            <a:r>
              <a:rPr lang="it-IT" dirty="0" smtClean="0"/>
              <a:t> by National Instruments.</a:t>
            </a:r>
          </a:p>
          <a:p>
            <a:r>
              <a:rPr lang="it-IT" dirty="0" smtClean="0"/>
              <a:t>Control </a:t>
            </a:r>
            <a:r>
              <a:rPr lang="it-IT" dirty="0" err="1" smtClean="0"/>
              <a:t>program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executed</a:t>
            </a:r>
            <a:r>
              <a:rPr lang="it-IT" dirty="0" smtClean="0"/>
              <a:t> by a </a:t>
            </a:r>
            <a:r>
              <a:rPr lang="it-IT" dirty="0" err="1" smtClean="0"/>
              <a:t>real</a:t>
            </a:r>
            <a:r>
              <a:rPr lang="it-IT" dirty="0" smtClean="0"/>
              <a:t> time </a:t>
            </a:r>
            <a:r>
              <a:rPr lang="it-IT" dirty="0" err="1" smtClean="0"/>
              <a:t>application</a:t>
            </a:r>
            <a:r>
              <a:rPr lang="it-IT" dirty="0" smtClean="0"/>
              <a:t> (</a:t>
            </a:r>
            <a:r>
              <a:rPr lang="it-IT" dirty="0" err="1" smtClean="0"/>
              <a:t>LabVIEW</a:t>
            </a:r>
            <a:r>
              <a:rPr lang="it-IT" dirty="0" smtClean="0"/>
              <a:t>).</a:t>
            </a:r>
          </a:p>
          <a:p>
            <a:r>
              <a:rPr lang="it-IT" dirty="0" smtClean="0"/>
              <a:t>Control </a:t>
            </a:r>
            <a:r>
              <a:rPr lang="it-IT" dirty="0" err="1" smtClean="0"/>
              <a:t>loops</a:t>
            </a:r>
            <a:r>
              <a:rPr lang="it-IT" dirty="0" smtClean="0"/>
              <a:t> for monitor DAQ and </a:t>
            </a:r>
            <a:r>
              <a:rPr lang="it-IT" dirty="0" err="1" smtClean="0"/>
              <a:t>beam</a:t>
            </a:r>
            <a:r>
              <a:rPr lang="it-IT" dirty="0" smtClean="0"/>
              <a:t> scanning </a:t>
            </a:r>
            <a:r>
              <a:rPr lang="it-IT" dirty="0" err="1" smtClean="0"/>
              <a:t>during</a:t>
            </a:r>
            <a:r>
              <a:rPr lang="it-IT" dirty="0" smtClean="0"/>
              <a:t> treatment </a:t>
            </a:r>
            <a:r>
              <a:rPr lang="it-IT" dirty="0" err="1" smtClean="0"/>
              <a:t>handled</a:t>
            </a:r>
            <a:r>
              <a:rPr lang="it-IT" dirty="0" smtClean="0"/>
              <a:t> by FPGA.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7" b="16667"/>
          <a:stretch/>
        </p:blipFill>
        <p:spPr>
          <a:xfrm>
            <a:off x="2786743" y="3575050"/>
            <a:ext cx="9144000" cy="27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Monitors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7" y="959643"/>
            <a:ext cx="6824890" cy="1654175"/>
          </a:xfrm>
        </p:spPr>
        <p:txBody>
          <a:bodyPr/>
          <a:lstStyle/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redundant</a:t>
            </a:r>
            <a:r>
              <a:rPr lang="it-IT" dirty="0" smtClean="0"/>
              <a:t> </a:t>
            </a:r>
            <a:r>
              <a:rPr lang="it-IT" dirty="0" err="1" smtClean="0"/>
              <a:t>monitors</a:t>
            </a:r>
            <a:r>
              <a:rPr lang="it-IT" dirty="0" smtClean="0"/>
              <a:t> (BOX1 and BOX2).</a:t>
            </a:r>
          </a:p>
          <a:p>
            <a:r>
              <a:rPr lang="it-IT" dirty="0" smtClean="0"/>
              <a:t>5 </a:t>
            </a:r>
            <a:r>
              <a:rPr lang="it-IT" dirty="0" err="1" smtClean="0"/>
              <a:t>ionization</a:t>
            </a:r>
            <a:r>
              <a:rPr lang="it-IT" dirty="0" smtClean="0"/>
              <a:t> </a:t>
            </a:r>
            <a:r>
              <a:rPr lang="it-IT" dirty="0" err="1" smtClean="0"/>
              <a:t>chambers</a:t>
            </a:r>
            <a:r>
              <a:rPr lang="it-IT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Two</a:t>
            </a:r>
            <a:r>
              <a:rPr lang="it-IT" dirty="0" smtClean="0"/>
              <a:t> large area;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Two</a:t>
            </a:r>
            <a:r>
              <a:rPr lang="it-IT" dirty="0" smtClean="0"/>
              <a:t> strip (</a:t>
            </a:r>
            <a:r>
              <a:rPr lang="it-IT" dirty="0" err="1" smtClean="0"/>
              <a:t>x,y</a:t>
            </a:r>
            <a:r>
              <a:rPr lang="it-IT" dirty="0" smtClean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/>
              <a:t>One</a:t>
            </a:r>
            <a:r>
              <a:rPr lang="it-IT" dirty="0" smtClean="0"/>
              <a:t> pixel.</a:t>
            </a:r>
          </a:p>
          <a:p>
            <a:r>
              <a:rPr lang="it-IT" dirty="0" err="1" smtClean="0"/>
              <a:t>Sealed</a:t>
            </a:r>
            <a:r>
              <a:rPr lang="it-IT" dirty="0" smtClean="0"/>
              <a:t> with </a:t>
            </a:r>
            <a:r>
              <a:rPr lang="it-IT" dirty="0" err="1" smtClean="0"/>
              <a:t>Nitrogen</a:t>
            </a:r>
            <a:r>
              <a:rPr lang="it-IT" dirty="0" smtClean="0"/>
              <a:t> flow.</a:t>
            </a:r>
          </a:p>
          <a:p>
            <a:r>
              <a:rPr lang="it-IT" dirty="0" smtClean="0"/>
              <a:t>HV, P, T </a:t>
            </a:r>
            <a:r>
              <a:rPr lang="it-IT" dirty="0" err="1" smtClean="0"/>
              <a:t>interlocks</a:t>
            </a:r>
            <a:endParaRPr lang="it-IT" dirty="0"/>
          </a:p>
        </p:txBody>
      </p:sp>
      <p:grpSp>
        <p:nvGrpSpPr>
          <p:cNvPr id="197" name="Gruppo 196"/>
          <p:cNvGrpSpPr/>
          <p:nvPr/>
        </p:nvGrpSpPr>
        <p:grpSpPr>
          <a:xfrm>
            <a:off x="3950922" y="1371600"/>
            <a:ext cx="8027987" cy="5021263"/>
            <a:chOff x="2971878" y="1371600"/>
            <a:chExt cx="8604250" cy="5021263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8191578" y="2998788"/>
              <a:ext cx="0" cy="33829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366203" y="5319713"/>
              <a:ext cx="263525" cy="862012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8629728" y="4295775"/>
              <a:ext cx="0" cy="1077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8366203" y="3430588"/>
              <a:ext cx="261938" cy="865187"/>
              <a:chOff x="1474" y="935"/>
              <a:chExt cx="136" cy="545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8705928" y="3429000"/>
              <a:ext cx="260350" cy="865188"/>
              <a:chOff x="1474" y="935"/>
              <a:chExt cx="136" cy="545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8701166" y="5319713"/>
              <a:ext cx="261937" cy="862012"/>
              <a:chOff x="1474" y="2115"/>
              <a:chExt cx="136" cy="54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519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9063116" y="3430588"/>
              <a:ext cx="260350" cy="865187"/>
              <a:chOff x="1655" y="935"/>
              <a:chExt cx="136" cy="545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9063116" y="5319713"/>
              <a:ext cx="260350" cy="862012"/>
              <a:chOff x="1655" y="2115"/>
              <a:chExt cx="136" cy="54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9412366" y="3430588"/>
              <a:ext cx="261937" cy="865187"/>
              <a:chOff x="1655" y="935"/>
              <a:chExt cx="136" cy="545"/>
            </a:xfrm>
          </p:grpSpPr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9412366" y="5319713"/>
              <a:ext cx="261937" cy="862012"/>
              <a:chOff x="1655" y="2115"/>
              <a:chExt cx="136" cy="544"/>
            </a:xfrm>
          </p:grpSpPr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9412366" y="4295775"/>
              <a:ext cx="0" cy="10064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9412366" y="4438650"/>
              <a:ext cx="0" cy="719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8631316" y="4505325"/>
              <a:ext cx="74612" cy="6445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8963103" y="4505325"/>
              <a:ext cx="73025" cy="6445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8963103" y="4289425"/>
              <a:ext cx="0" cy="1117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9329816" y="4505325"/>
              <a:ext cx="73025" cy="6445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auto">
            <a:xfrm>
              <a:off x="7691516" y="1371600"/>
              <a:ext cx="127171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it-IT" sz="1600" b="1" dirty="0">
                  <a:solidFill>
                    <a:schemeClr val="folHlink"/>
                  </a:solidFill>
                  <a:cs typeface="Arial" charset="0"/>
                </a:rPr>
                <a:t>Integral 2:</a:t>
              </a: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intensity;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>
                  <a:solidFill>
                    <a:schemeClr val="folHlink"/>
                  </a:solidFill>
                  <a:cs typeface="Arial" charset="0"/>
                </a:rPr>
                <a:t>1 </a:t>
              </a:r>
              <a:r>
                <a:rPr lang="en-US" altLang="it-IT" sz="1600" dirty="0" err="1" smtClean="0">
                  <a:solidFill>
                    <a:schemeClr val="folHlink"/>
                  </a:solidFill>
                  <a:cs typeface="Arial" charset="0"/>
                </a:rPr>
                <a:t>MHz.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>
              <a:off x="8191578" y="3286125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>
              <a:off x="8191578" y="5302250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AutoShape 47"/>
            <p:cNvSpPr>
              <a:spLocks noChangeArrowheads="1"/>
            </p:cNvSpPr>
            <p:nvPr/>
          </p:nvSpPr>
          <p:spPr bwMode="auto">
            <a:xfrm>
              <a:off x="3548141" y="4725988"/>
              <a:ext cx="865187" cy="217487"/>
            </a:xfrm>
            <a:prstGeom prst="rightArrow">
              <a:avLst>
                <a:gd name="adj1" fmla="val 50000"/>
                <a:gd name="adj2" fmla="val 99453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>
              <a:off x="3573541" y="4510088"/>
              <a:ext cx="6365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200" b="1"/>
                <a:t>BEAM</a:t>
              </a:r>
            </a:p>
          </p:txBody>
        </p:sp>
        <p:sp>
          <p:nvSpPr>
            <p:cNvPr id="48" name="Text Box 49"/>
            <p:cNvSpPr txBox="1">
              <a:spLocks noChangeArrowheads="1"/>
            </p:cNvSpPr>
            <p:nvPr/>
          </p:nvSpPr>
          <p:spPr bwMode="auto">
            <a:xfrm>
              <a:off x="2971878" y="1371600"/>
              <a:ext cx="131294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it-IT" sz="1600" b="1" dirty="0">
                  <a:solidFill>
                    <a:schemeClr val="folHlink"/>
                  </a:solidFill>
                  <a:cs typeface="Arial" charset="0"/>
                </a:rPr>
                <a:t>Integral 1 :</a:t>
              </a: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intensity;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>
                  <a:solidFill>
                    <a:schemeClr val="folHlink"/>
                  </a:solidFill>
                  <a:cs typeface="Arial" charset="0"/>
                </a:rPr>
                <a:t>1 </a:t>
              </a:r>
              <a:r>
                <a:rPr lang="en-US" altLang="it-IT" sz="1600" dirty="0" err="1" smtClean="0">
                  <a:solidFill>
                    <a:schemeClr val="folHlink"/>
                  </a:solidFill>
                  <a:cs typeface="Arial" charset="0"/>
                </a:rPr>
                <a:t>MHz.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</p:txBody>
        </p:sp>
        <p:sp>
          <p:nvSpPr>
            <p:cNvPr id="49" name="Rectangle 51"/>
            <p:cNvSpPr>
              <a:spLocks noChangeArrowheads="1"/>
            </p:cNvSpPr>
            <p:nvPr/>
          </p:nvSpPr>
          <p:spPr bwMode="auto">
            <a:xfrm>
              <a:off x="4911803" y="5303838"/>
              <a:ext cx="249238" cy="86360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0" name="Line 52"/>
            <p:cNvSpPr>
              <a:spLocks noChangeShapeType="1"/>
            </p:cNvSpPr>
            <p:nvPr/>
          </p:nvSpPr>
          <p:spPr bwMode="auto">
            <a:xfrm>
              <a:off x="4662566" y="3071813"/>
              <a:ext cx="0" cy="31670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" name="Line 53"/>
            <p:cNvSpPr>
              <a:spLocks noChangeShapeType="1"/>
            </p:cNvSpPr>
            <p:nvPr/>
          </p:nvSpPr>
          <p:spPr bwMode="auto">
            <a:xfrm>
              <a:off x="5161041" y="4295775"/>
              <a:ext cx="0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2" name="Group 54"/>
            <p:cNvGrpSpPr>
              <a:grpSpLocks/>
            </p:cNvGrpSpPr>
            <p:nvPr/>
          </p:nvGrpSpPr>
          <p:grpSpPr bwMode="auto">
            <a:xfrm>
              <a:off x="4911803" y="3430588"/>
              <a:ext cx="247650" cy="865187"/>
              <a:chOff x="1474" y="935"/>
              <a:chExt cx="136" cy="545"/>
            </a:xfrm>
          </p:grpSpPr>
          <p:sp>
            <p:nvSpPr>
              <p:cNvPr id="53" name="Rectangle 55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4" name="Rectangle 56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5" name="Rectangle 57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56" name="Group 58"/>
            <p:cNvGrpSpPr>
              <a:grpSpLocks/>
            </p:cNvGrpSpPr>
            <p:nvPr/>
          </p:nvGrpSpPr>
          <p:grpSpPr bwMode="auto">
            <a:xfrm>
              <a:off x="5240416" y="3430588"/>
              <a:ext cx="247650" cy="865187"/>
              <a:chOff x="1474" y="935"/>
              <a:chExt cx="136" cy="545"/>
            </a:xfrm>
          </p:grpSpPr>
          <p:sp>
            <p:nvSpPr>
              <p:cNvPr id="57" name="Rectangle 59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8" name="Rectangle 60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9" name="Rectangle 61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60" name="Line 62"/>
            <p:cNvSpPr>
              <a:spLocks noChangeShapeType="1"/>
            </p:cNvSpPr>
            <p:nvPr/>
          </p:nvSpPr>
          <p:spPr bwMode="auto">
            <a:xfrm>
              <a:off x="5499178" y="4305300"/>
              <a:ext cx="0" cy="1223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61" name="Group 63"/>
            <p:cNvGrpSpPr>
              <a:grpSpLocks/>
            </p:cNvGrpSpPr>
            <p:nvPr/>
          </p:nvGrpSpPr>
          <p:grpSpPr bwMode="auto">
            <a:xfrm>
              <a:off x="5251528" y="5292725"/>
              <a:ext cx="247650" cy="863600"/>
              <a:chOff x="1474" y="2115"/>
              <a:chExt cx="136" cy="544"/>
            </a:xfrm>
          </p:grpSpPr>
          <p:sp>
            <p:nvSpPr>
              <p:cNvPr id="62" name="Rectangle 64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3" name="Rectangle 65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4" name="Rectangle 66"/>
              <p:cNvSpPr>
                <a:spLocks noChangeArrowheads="1"/>
              </p:cNvSpPr>
              <p:nvPr/>
            </p:nvSpPr>
            <p:spPr bwMode="auto">
              <a:xfrm>
                <a:off x="1519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65" name="Group 67"/>
            <p:cNvGrpSpPr>
              <a:grpSpLocks/>
            </p:cNvGrpSpPr>
            <p:nvPr/>
          </p:nvGrpSpPr>
          <p:grpSpPr bwMode="auto">
            <a:xfrm>
              <a:off x="5573791" y="3430588"/>
              <a:ext cx="247650" cy="2736850"/>
              <a:chOff x="1655" y="935"/>
              <a:chExt cx="136" cy="1724"/>
            </a:xfrm>
          </p:grpSpPr>
          <p:grpSp>
            <p:nvGrpSpPr>
              <p:cNvPr id="66" name="Group 68"/>
              <p:cNvGrpSpPr>
                <a:grpSpLocks/>
              </p:cNvGrpSpPr>
              <p:nvPr/>
            </p:nvGrpSpPr>
            <p:grpSpPr bwMode="auto">
              <a:xfrm>
                <a:off x="1655" y="935"/>
                <a:ext cx="136" cy="545"/>
                <a:chOff x="1655" y="935"/>
                <a:chExt cx="136" cy="545"/>
              </a:xfrm>
            </p:grpSpPr>
            <p:sp>
              <p:nvSpPr>
                <p:cNvPr id="71" name="Rectangle 69"/>
                <p:cNvSpPr>
                  <a:spLocks noChangeArrowheads="1"/>
                </p:cNvSpPr>
                <p:nvPr/>
              </p:nvSpPr>
              <p:spPr bwMode="auto">
                <a:xfrm>
                  <a:off x="1655" y="935"/>
                  <a:ext cx="136" cy="544"/>
                </a:xfrm>
                <a:prstGeom prst="rect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72" name="Rectangle 70"/>
                <p:cNvSpPr>
                  <a:spLocks noChangeArrowheads="1"/>
                </p:cNvSpPr>
                <p:nvPr/>
              </p:nvSpPr>
              <p:spPr bwMode="auto">
                <a:xfrm>
                  <a:off x="1655" y="1162"/>
                  <a:ext cx="136" cy="31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73" name="Rectangle 71"/>
                <p:cNvSpPr>
                  <a:spLocks noChangeArrowheads="1"/>
                </p:cNvSpPr>
                <p:nvPr/>
              </p:nvSpPr>
              <p:spPr bwMode="auto">
                <a:xfrm>
                  <a:off x="1655" y="1253"/>
                  <a:ext cx="91" cy="227"/>
                </a:xfrm>
                <a:prstGeom prst="rect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67" name="Group 72"/>
              <p:cNvGrpSpPr>
                <a:grpSpLocks/>
              </p:cNvGrpSpPr>
              <p:nvPr/>
            </p:nvGrpSpPr>
            <p:grpSpPr bwMode="auto">
              <a:xfrm>
                <a:off x="1655" y="2115"/>
                <a:ext cx="136" cy="544"/>
                <a:chOff x="1655" y="2115"/>
                <a:chExt cx="136" cy="544"/>
              </a:xfrm>
            </p:grpSpPr>
            <p:sp>
              <p:nvSpPr>
                <p:cNvPr id="68" name="Rectangle 73"/>
                <p:cNvSpPr>
                  <a:spLocks noChangeArrowheads="1"/>
                </p:cNvSpPr>
                <p:nvPr/>
              </p:nvSpPr>
              <p:spPr bwMode="auto">
                <a:xfrm>
                  <a:off x="1655" y="2115"/>
                  <a:ext cx="136" cy="544"/>
                </a:xfrm>
                <a:prstGeom prst="rect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69" name="Rectangle 74"/>
                <p:cNvSpPr>
                  <a:spLocks noChangeArrowheads="1"/>
                </p:cNvSpPr>
                <p:nvPr/>
              </p:nvSpPr>
              <p:spPr bwMode="auto">
                <a:xfrm>
                  <a:off x="1655" y="2115"/>
                  <a:ext cx="136" cy="317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70" name="Rectangle 75"/>
                <p:cNvSpPr>
                  <a:spLocks noChangeArrowheads="1"/>
                </p:cNvSpPr>
                <p:nvPr/>
              </p:nvSpPr>
              <p:spPr bwMode="auto">
                <a:xfrm>
                  <a:off x="1655" y="2115"/>
                  <a:ext cx="91" cy="226"/>
                </a:xfrm>
                <a:prstGeom prst="rect">
                  <a:avLst/>
                </a:prstGeom>
                <a:solidFill>
                  <a:schemeClr val="hlink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</p:grp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>
              <a:off x="5900816" y="4305300"/>
              <a:ext cx="0" cy="1009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75" name="Group 77"/>
            <p:cNvGrpSpPr>
              <a:grpSpLocks/>
            </p:cNvGrpSpPr>
            <p:nvPr/>
          </p:nvGrpSpPr>
          <p:grpSpPr bwMode="auto">
            <a:xfrm>
              <a:off x="5900816" y="3436938"/>
              <a:ext cx="249237" cy="865187"/>
              <a:chOff x="1655" y="935"/>
              <a:chExt cx="136" cy="545"/>
            </a:xfrm>
          </p:grpSpPr>
          <p:sp>
            <p:nvSpPr>
              <p:cNvPr id="76" name="Rectangle 78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7" name="Rectangle 79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8" name="Rectangle 80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79" name="Group 81"/>
            <p:cNvGrpSpPr>
              <a:grpSpLocks/>
            </p:cNvGrpSpPr>
            <p:nvPr/>
          </p:nvGrpSpPr>
          <p:grpSpPr bwMode="auto">
            <a:xfrm>
              <a:off x="5900816" y="5292725"/>
              <a:ext cx="249237" cy="863600"/>
              <a:chOff x="1655" y="2115"/>
              <a:chExt cx="136" cy="544"/>
            </a:xfrm>
          </p:grpSpPr>
          <p:sp>
            <p:nvSpPr>
              <p:cNvPr id="80" name="Rectangle 82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1" name="Rectangle 83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2" name="Rectangle 84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83" name="Rectangle 85"/>
            <p:cNvSpPr>
              <a:spLocks noChangeArrowheads="1"/>
            </p:cNvSpPr>
            <p:nvPr/>
          </p:nvSpPr>
          <p:spPr bwMode="auto">
            <a:xfrm>
              <a:off x="5157866" y="4457700"/>
              <a:ext cx="61912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4" name="Rectangle 86"/>
            <p:cNvSpPr>
              <a:spLocks noChangeArrowheads="1"/>
            </p:cNvSpPr>
            <p:nvPr/>
          </p:nvSpPr>
          <p:spPr bwMode="auto">
            <a:xfrm>
              <a:off x="5499178" y="4457700"/>
              <a:ext cx="61913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5" name="Rectangle 87"/>
            <p:cNvSpPr>
              <a:spLocks noChangeArrowheads="1"/>
            </p:cNvSpPr>
            <p:nvPr/>
          </p:nvSpPr>
          <p:spPr bwMode="auto">
            <a:xfrm>
              <a:off x="5838903" y="4457700"/>
              <a:ext cx="61913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6" name="Line 88"/>
            <p:cNvSpPr>
              <a:spLocks noChangeShapeType="1"/>
            </p:cNvSpPr>
            <p:nvPr/>
          </p:nvSpPr>
          <p:spPr bwMode="auto">
            <a:xfrm>
              <a:off x="4664153" y="5446713"/>
              <a:ext cx="0" cy="863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7" name="Line 89"/>
            <p:cNvSpPr>
              <a:spLocks noChangeShapeType="1"/>
            </p:cNvSpPr>
            <p:nvPr/>
          </p:nvSpPr>
          <p:spPr bwMode="auto">
            <a:xfrm>
              <a:off x="4664153" y="3141663"/>
              <a:ext cx="0" cy="11525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8" name="Line 90"/>
            <p:cNvSpPr>
              <a:spLocks noChangeShapeType="1"/>
            </p:cNvSpPr>
            <p:nvPr/>
          </p:nvSpPr>
          <p:spPr bwMode="auto">
            <a:xfrm>
              <a:off x="4114878" y="2057400"/>
              <a:ext cx="1600200" cy="2819400"/>
            </a:xfrm>
            <a:prstGeom prst="line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9" name="Line 92"/>
            <p:cNvSpPr>
              <a:spLocks noChangeShapeType="1"/>
            </p:cNvSpPr>
            <p:nvPr/>
          </p:nvSpPr>
          <p:spPr bwMode="auto">
            <a:xfrm>
              <a:off x="7975678" y="2998788"/>
              <a:ext cx="0" cy="3384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" name="Text Box 93"/>
            <p:cNvSpPr txBox="1">
              <a:spLocks noChangeArrowheads="1"/>
            </p:cNvSpPr>
            <p:nvPr/>
          </p:nvSpPr>
          <p:spPr bwMode="auto">
            <a:xfrm>
              <a:off x="5256291" y="1371600"/>
              <a:ext cx="1488193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it-IT" sz="1600" b="1" dirty="0">
                  <a:solidFill>
                    <a:schemeClr val="folHlink"/>
                  </a:solidFill>
                  <a:cs typeface="Arial" charset="0"/>
                </a:rPr>
                <a:t>Strip:</a:t>
              </a: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position;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dimension;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intensity;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>
                  <a:solidFill>
                    <a:schemeClr val="folHlink"/>
                  </a:solidFill>
                  <a:cs typeface="Arial" charset="0"/>
                </a:rPr>
                <a:t>20 </a:t>
              </a: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kHz.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</p:txBody>
        </p:sp>
        <p:sp>
          <p:nvSpPr>
            <p:cNvPr id="91" name="Line 94"/>
            <p:cNvSpPr>
              <a:spLocks noChangeShapeType="1"/>
            </p:cNvSpPr>
            <p:nvPr/>
          </p:nvSpPr>
          <p:spPr bwMode="auto">
            <a:xfrm>
              <a:off x="7975678" y="5302250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" name="Line 95"/>
            <p:cNvSpPr>
              <a:spLocks noChangeShapeType="1"/>
            </p:cNvSpPr>
            <p:nvPr/>
          </p:nvSpPr>
          <p:spPr bwMode="auto">
            <a:xfrm>
              <a:off x="7975678" y="3286125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3" name="Rectangle 97"/>
            <p:cNvSpPr>
              <a:spLocks noChangeArrowheads="1"/>
            </p:cNvSpPr>
            <p:nvPr/>
          </p:nvSpPr>
          <p:spPr bwMode="auto">
            <a:xfrm>
              <a:off x="6242128" y="3436938"/>
              <a:ext cx="247650" cy="86360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4" name="Rectangle 98"/>
            <p:cNvSpPr>
              <a:spLocks noChangeArrowheads="1"/>
            </p:cNvSpPr>
            <p:nvPr/>
          </p:nvSpPr>
          <p:spPr bwMode="auto">
            <a:xfrm>
              <a:off x="6240541" y="3784600"/>
              <a:ext cx="249237" cy="14446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95" name="Group 99"/>
            <p:cNvGrpSpPr>
              <a:grpSpLocks/>
            </p:cNvGrpSpPr>
            <p:nvPr/>
          </p:nvGrpSpPr>
          <p:grpSpPr bwMode="auto">
            <a:xfrm>
              <a:off x="6569153" y="3430588"/>
              <a:ext cx="247650" cy="865187"/>
              <a:chOff x="1655" y="935"/>
              <a:chExt cx="136" cy="545"/>
            </a:xfrm>
          </p:grpSpPr>
          <p:sp>
            <p:nvSpPr>
              <p:cNvPr id="96" name="Rectangle 100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7" name="Rectangle 101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8" name="Rectangle 102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99" name="Group 103"/>
            <p:cNvGrpSpPr>
              <a:grpSpLocks/>
            </p:cNvGrpSpPr>
            <p:nvPr/>
          </p:nvGrpSpPr>
          <p:grpSpPr bwMode="auto">
            <a:xfrm>
              <a:off x="6891416" y="3436938"/>
              <a:ext cx="249237" cy="865187"/>
              <a:chOff x="1655" y="935"/>
              <a:chExt cx="136" cy="545"/>
            </a:xfrm>
          </p:grpSpPr>
          <p:sp>
            <p:nvSpPr>
              <p:cNvPr id="100" name="Rectangle 104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1" name="Rectangle 105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2" name="Rectangle 106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" name="Group 107"/>
            <p:cNvGrpSpPr>
              <a:grpSpLocks/>
            </p:cNvGrpSpPr>
            <p:nvPr/>
          </p:nvGrpSpPr>
          <p:grpSpPr bwMode="auto">
            <a:xfrm>
              <a:off x="7229553" y="3430588"/>
              <a:ext cx="247650" cy="865187"/>
              <a:chOff x="1655" y="935"/>
              <a:chExt cx="136" cy="545"/>
            </a:xfrm>
          </p:grpSpPr>
          <p:sp>
            <p:nvSpPr>
              <p:cNvPr id="104" name="Rectangle 108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5" name="Rectangle 109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6" name="Rectangle 110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7" name="Group 111"/>
            <p:cNvGrpSpPr>
              <a:grpSpLocks/>
            </p:cNvGrpSpPr>
            <p:nvPr/>
          </p:nvGrpSpPr>
          <p:grpSpPr bwMode="auto">
            <a:xfrm>
              <a:off x="6242128" y="5292725"/>
              <a:ext cx="247650" cy="863600"/>
              <a:chOff x="1474" y="2115"/>
              <a:chExt cx="136" cy="544"/>
            </a:xfrm>
          </p:grpSpPr>
          <p:sp>
            <p:nvSpPr>
              <p:cNvPr id="108" name="Rectangle 11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9" name="Rectangle 113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0" name="Rectangle 114"/>
              <p:cNvSpPr>
                <a:spLocks noChangeArrowheads="1"/>
              </p:cNvSpPr>
              <p:nvPr/>
            </p:nvSpPr>
            <p:spPr bwMode="auto">
              <a:xfrm>
                <a:off x="1519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11" name="Group 115"/>
            <p:cNvGrpSpPr>
              <a:grpSpLocks/>
            </p:cNvGrpSpPr>
            <p:nvPr/>
          </p:nvGrpSpPr>
          <p:grpSpPr bwMode="auto">
            <a:xfrm>
              <a:off x="6569153" y="5303838"/>
              <a:ext cx="247650" cy="863600"/>
              <a:chOff x="1655" y="2115"/>
              <a:chExt cx="136" cy="544"/>
            </a:xfrm>
          </p:grpSpPr>
          <p:sp>
            <p:nvSpPr>
              <p:cNvPr id="112" name="Rectangle 116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3" name="Rectangle 117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4" name="Rectangle 118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15" name="Group 119"/>
            <p:cNvGrpSpPr>
              <a:grpSpLocks/>
            </p:cNvGrpSpPr>
            <p:nvPr/>
          </p:nvGrpSpPr>
          <p:grpSpPr bwMode="auto">
            <a:xfrm>
              <a:off x="6891416" y="5292725"/>
              <a:ext cx="249237" cy="863600"/>
              <a:chOff x="1655" y="2115"/>
              <a:chExt cx="136" cy="544"/>
            </a:xfrm>
          </p:grpSpPr>
          <p:sp>
            <p:nvSpPr>
              <p:cNvPr id="116" name="Rectangle 120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7" name="Rectangle 121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8" name="Rectangle 122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19" name="Group 123"/>
            <p:cNvGrpSpPr>
              <a:grpSpLocks/>
            </p:cNvGrpSpPr>
            <p:nvPr/>
          </p:nvGrpSpPr>
          <p:grpSpPr bwMode="auto">
            <a:xfrm>
              <a:off x="7229553" y="5303838"/>
              <a:ext cx="247650" cy="863600"/>
              <a:chOff x="1655" y="2115"/>
              <a:chExt cx="136" cy="544"/>
            </a:xfrm>
          </p:grpSpPr>
          <p:sp>
            <p:nvSpPr>
              <p:cNvPr id="120" name="Rectangle 124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21" name="Rectangle 125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22" name="Rectangle 126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23" name="Line 127"/>
            <p:cNvSpPr>
              <a:spLocks noChangeShapeType="1"/>
            </p:cNvSpPr>
            <p:nvPr/>
          </p:nvSpPr>
          <p:spPr bwMode="auto">
            <a:xfrm>
              <a:off x="6489778" y="4305300"/>
              <a:ext cx="0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4" name="Line 128"/>
            <p:cNvSpPr>
              <a:spLocks noChangeShapeType="1"/>
            </p:cNvSpPr>
            <p:nvPr/>
          </p:nvSpPr>
          <p:spPr bwMode="auto">
            <a:xfrm>
              <a:off x="6891416" y="4305300"/>
              <a:ext cx="0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5" name="Line 129"/>
            <p:cNvSpPr>
              <a:spLocks noChangeShapeType="1"/>
            </p:cNvSpPr>
            <p:nvPr/>
          </p:nvSpPr>
          <p:spPr bwMode="auto">
            <a:xfrm>
              <a:off x="7229553" y="4295775"/>
              <a:ext cx="0" cy="10080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6" name="Line 130"/>
            <p:cNvSpPr>
              <a:spLocks noChangeShapeType="1"/>
            </p:cNvSpPr>
            <p:nvPr/>
          </p:nvSpPr>
          <p:spPr bwMode="auto">
            <a:xfrm>
              <a:off x="7229553" y="4438650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7" name="Rectangle 131"/>
            <p:cNvSpPr>
              <a:spLocks noChangeArrowheads="1"/>
            </p:cNvSpPr>
            <p:nvPr/>
          </p:nvSpPr>
          <p:spPr bwMode="auto">
            <a:xfrm>
              <a:off x="7542291" y="3436938"/>
              <a:ext cx="247650" cy="863600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128" name="Group 132"/>
            <p:cNvGrpSpPr>
              <a:grpSpLocks/>
            </p:cNvGrpSpPr>
            <p:nvPr/>
          </p:nvGrpSpPr>
          <p:grpSpPr bwMode="auto">
            <a:xfrm>
              <a:off x="7542291" y="5292725"/>
              <a:ext cx="247650" cy="863600"/>
              <a:chOff x="1655" y="2115"/>
              <a:chExt cx="136" cy="544"/>
            </a:xfrm>
          </p:grpSpPr>
          <p:sp>
            <p:nvSpPr>
              <p:cNvPr id="129" name="Rectangle 133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0" name="Rectangle 134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" name="Rectangle 135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32" name="Line 136"/>
            <p:cNvSpPr>
              <a:spLocks noChangeShapeType="1"/>
            </p:cNvSpPr>
            <p:nvPr/>
          </p:nvSpPr>
          <p:spPr bwMode="auto">
            <a:xfrm>
              <a:off x="7542291" y="4305300"/>
              <a:ext cx="0" cy="1009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" name="Rectangle 137"/>
            <p:cNvSpPr>
              <a:spLocks noChangeArrowheads="1"/>
            </p:cNvSpPr>
            <p:nvPr/>
          </p:nvSpPr>
          <p:spPr bwMode="auto">
            <a:xfrm>
              <a:off x="6489778" y="4456113"/>
              <a:ext cx="61913" cy="68103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4" name="Rectangle 138"/>
            <p:cNvSpPr>
              <a:spLocks noChangeArrowheads="1"/>
            </p:cNvSpPr>
            <p:nvPr/>
          </p:nvSpPr>
          <p:spPr bwMode="auto">
            <a:xfrm>
              <a:off x="6891416" y="4457700"/>
              <a:ext cx="61912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5" name="Rectangle 139"/>
            <p:cNvSpPr>
              <a:spLocks noChangeArrowheads="1"/>
            </p:cNvSpPr>
            <p:nvPr/>
          </p:nvSpPr>
          <p:spPr bwMode="auto">
            <a:xfrm>
              <a:off x="6831091" y="4457700"/>
              <a:ext cx="60325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6" name="Rectangle 140"/>
            <p:cNvSpPr>
              <a:spLocks noChangeArrowheads="1"/>
            </p:cNvSpPr>
            <p:nvPr/>
          </p:nvSpPr>
          <p:spPr bwMode="auto">
            <a:xfrm>
              <a:off x="7170816" y="4457700"/>
              <a:ext cx="61912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7" name="Rectangle 141"/>
            <p:cNvSpPr>
              <a:spLocks noChangeArrowheads="1"/>
            </p:cNvSpPr>
            <p:nvPr/>
          </p:nvSpPr>
          <p:spPr bwMode="auto">
            <a:xfrm>
              <a:off x="7480378" y="4457700"/>
              <a:ext cx="61913" cy="67945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138" name="Group 146"/>
            <p:cNvGrpSpPr>
              <a:grpSpLocks/>
            </p:cNvGrpSpPr>
            <p:nvPr/>
          </p:nvGrpSpPr>
          <p:grpSpPr bwMode="auto">
            <a:xfrm>
              <a:off x="9760028" y="3430588"/>
              <a:ext cx="261938" cy="865187"/>
              <a:chOff x="1474" y="935"/>
              <a:chExt cx="136" cy="545"/>
            </a:xfrm>
          </p:grpSpPr>
          <p:sp>
            <p:nvSpPr>
              <p:cNvPr id="139" name="Rectangle 147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" name="Rectangle 148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1" name="Rectangle 149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42" name="Group 150"/>
            <p:cNvGrpSpPr>
              <a:grpSpLocks/>
            </p:cNvGrpSpPr>
            <p:nvPr/>
          </p:nvGrpSpPr>
          <p:grpSpPr bwMode="auto">
            <a:xfrm>
              <a:off x="9760028" y="5319713"/>
              <a:ext cx="261938" cy="862012"/>
              <a:chOff x="1474" y="2115"/>
              <a:chExt cx="136" cy="544"/>
            </a:xfrm>
          </p:grpSpPr>
          <p:sp>
            <p:nvSpPr>
              <p:cNvPr id="143" name="Rectangle 151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4" name="Rectangle 15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5" name="Rectangle 153"/>
              <p:cNvSpPr>
                <a:spLocks noChangeArrowheads="1"/>
              </p:cNvSpPr>
              <p:nvPr/>
            </p:nvSpPr>
            <p:spPr bwMode="auto">
              <a:xfrm>
                <a:off x="1519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46" name="Group 154"/>
            <p:cNvGrpSpPr>
              <a:grpSpLocks/>
            </p:cNvGrpSpPr>
            <p:nvPr/>
          </p:nvGrpSpPr>
          <p:grpSpPr bwMode="auto">
            <a:xfrm>
              <a:off x="10099753" y="3429000"/>
              <a:ext cx="260350" cy="865188"/>
              <a:chOff x="1474" y="935"/>
              <a:chExt cx="136" cy="545"/>
            </a:xfrm>
          </p:grpSpPr>
          <p:sp>
            <p:nvSpPr>
              <p:cNvPr id="147" name="Rectangle 155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8" name="Rectangle 156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9" name="Rectangle 157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50" name="Group 158"/>
            <p:cNvGrpSpPr>
              <a:grpSpLocks/>
            </p:cNvGrpSpPr>
            <p:nvPr/>
          </p:nvGrpSpPr>
          <p:grpSpPr bwMode="auto">
            <a:xfrm>
              <a:off x="10099753" y="5319713"/>
              <a:ext cx="260350" cy="862012"/>
              <a:chOff x="1474" y="2115"/>
              <a:chExt cx="136" cy="544"/>
            </a:xfrm>
          </p:grpSpPr>
          <p:sp>
            <p:nvSpPr>
              <p:cNvPr id="151" name="Rectangle 159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2" name="Rectangle 160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3" name="Rectangle 161"/>
              <p:cNvSpPr>
                <a:spLocks noChangeArrowheads="1"/>
              </p:cNvSpPr>
              <p:nvPr/>
            </p:nvSpPr>
            <p:spPr bwMode="auto">
              <a:xfrm>
                <a:off x="1519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54" name="Group 162"/>
            <p:cNvGrpSpPr>
              <a:grpSpLocks/>
            </p:cNvGrpSpPr>
            <p:nvPr/>
          </p:nvGrpSpPr>
          <p:grpSpPr bwMode="auto">
            <a:xfrm>
              <a:off x="10458528" y="3430588"/>
              <a:ext cx="261938" cy="865187"/>
              <a:chOff x="1474" y="935"/>
              <a:chExt cx="136" cy="545"/>
            </a:xfrm>
          </p:grpSpPr>
          <p:sp>
            <p:nvSpPr>
              <p:cNvPr id="155" name="Rectangle 163"/>
              <p:cNvSpPr>
                <a:spLocks noChangeArrowheads="1"/>
              </p:cNvSpPr>
              <p:nvPr/>
            </p:nvSpPr>
            <p:spPr bwMode="auto">
              <a:xfrm>
                <a:off x="1474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6" name="Rectangle 164"/>
              <p:cNvSpPr>
                <a:spLocks noChangeArrowheads="1"/>
              </p:cNvSpPr>
              <p:nvPr/>
            </p:nvSpPr>
            <p:spPr bwMode="auto">
              <a:xfrm>
                <a:off x="1474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7" name="Rectangle 165"/>
              <p:cNvSpPr>
                <a:spLocks noChangeArrowheads="1"/>
              </p:cNvSpPr>
              <p:nvPr/>
            </p:nvSpPr>
            <p:spPr bwMode="auto">
              <a:xfrm>
                <a:off x="1519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58" name="Group 166"/>
            <p:cNvGrpSpPr>
              <a:grpSpLocks/>
            </p:cNvGrpSpPr>
            <p:nvPr/>
          </p:nvGrpSpPr>
          <p:grpSpPr bwMode="auto">
            <a:xfrm>
              <a:off x="10458528" y="5319713"/>
              <a:ext cx="261938" cy="862012"/>
              <a:chOff x="1474" y="2115"/>
              <a:chExt cx="136" cy="544"/>
            </a:xfrm>
          </p:grpSpPr>
          <p:sp>
            <p:nvSpPr>
              <p:cNvPr id="159" name="Rectangle 167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60" name="Rectangle 168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61" name="Rectangle 169"/>
              <p:cNvSpPr>
                <a:spLocks noChangeArrowheads="1"/>
              </p:cNvSpPr>
              <p:nvPr/>
            </p:nvSpPr>
            <p:spPr bwMode="auto">
              <a:xfrm>
                <a:off x="1519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62" name="Rectangle 170"/>
            <p:cNvSpPr>
              <a:spLocks noChangeArrowheads="1"/>
            </p:cNvSpPr>
            <p:nvPr/>
          </p:nvSpPr>
          <p:spPr bwMode="auto">
            <a:xfrm>
              <a:off x="11157028" y="3430588"/>
              <a:ext cx="260350" cy="862012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163" name="Group 171"/>
            <p:cNvGrpSpPr>
              <a:grpSpLocks/>
            </p:cNvGrpSpPr>
            <p:nvPr/>
          </p:nvGrpSpPr>
          <p:grpSpPr bwMode="auto">
            <a:xfrm>
              <a:off x="11157028" y="5302250"/>
              <a:ext cx="260350" cy="863600"/>
              <a:chOff x="1655" y="2115"/>
              <a:chExt cx="136" cy="544"/>
            </a:xfrm>
          </p:grpSpPr>
          <p:sp>
            <p:nvSpPr>
              <p:cNvPr id="164" name="Rectangle 172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65" name="Rectangle 173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66" name="Rectangle 174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67" name="Line 175"/>
            <p:cNvSpPr>
              <a:spLocks noChangeShapeType="1"/>
            </p:cNvSpPr>
            <p:nvPr/>
          </p:nvSpPr>
          <p:spPr bwMode="auto">
            <a:xfrm>
              <a:off x="11157028" y="4295775"/>
              <a:ext cx="0" cy="10064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" name="Line 176"/>
            <p:cNvSpPr>
              <a:spLocks noChangeShapeType="1"/>
            </p:cNvSpPr>
            <p:nvPr/>
          </p:nvSpPr>
          <p:spPr bwMode="auto">
            <a:xfrm>
              <a:off x="11157028" y="4438650"/>
              <a:ext cx="0" cy="719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9" name="Line 177"/>
            <p:cNvSpPr>
              <a:spLocks noChangeShapeType="1"/>
            </p:cNvSpPr>
            <p:nvPr/>
          </p:nvSpPr>
          <p:spPr bwMode="auto">
            <a:xfrm>
              <a:off x="10795078" y="4289425"/>
              <a:ext cx="0" cy="1031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70" name="Group 178"/>
            <p:cNvGrpSpPr>
              <a:grpSpLocks/>
            </p:cNvGrpSpPr>
            <p:nvPr/>
          </p:nvGrpSpPr>
          <p:grpSpPr bwMode="auto">
            <a:xfrm>
              <a:off x="10795078" y="3429000"/>
              <a:ext cx="261938" cy="865188"/>
              <a:chOff x="1655" y="935"/>
              <a:chExt cx="136" cy="545"/>
            </a:xfrm>
          </p:grpSpPr>
          <p:sp>
            <p:nvSpPr>
              <p:cNvPr id="171" name="Rectangle 179"/>
              <p:cNvSpPr>
                <a:spLocks noChangeArrowheads="1"/>
              </p:cNvSpPr>
              <p:nvPr/>
            </p:nvSpPr>
            <p:spPr bwMode="auto">
              <a:xfrm>
                <a:off x="1655" y="93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72" name="Rectangle 180"/>
              <p:cNvSpPr>
                <a:spLocks noChangeArrowheads="1"/>
              </p:cNvSpPr>
              <p:nvPr/>
            </p:nvSpPr>
            <p:spPr bwMode="auto">
              <a:xfrm>
                <a:off x="1655" y="1162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73" name="Rectangle 181"/>
              <p:cNvSpPr>
                <a:spLocks noChangeArrowheads="1"/>
              </p:cNvSpPr>
              <p:nvPr/>
            </p:nvSpPr>
            <p:spPr bwMode="auto">
              <a:xfrm>
                <a:off x="1655" y="1253"/>
                <a:ext cx="91" cy="227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74" name="Group 182"/>
            <p:cNvGrpSpPr>
              <a:grpSpLocks/>
            </p:cNvGrpSpPr>
            <p:nvPr/>
          </p:nvGrpSpPr>
          <p:grpSpPr bwMode="auto">
            <a:xfrm>
              <a:off x="10795078" y="5319713"/>
              <a:ext cx="261938" cy="862012"/>
              <a:chOff x="1655" y="2115"/>
              <a:chExt cx="136" cy="544"/>
            </a:xfrm>
          </p:grpSpPr>
          <p:sp>
            <p:nvSpPr>
              <p:cNvPr id="175" name="Rectangle 183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544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76" name="Rectangle 184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136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77" name="Rectangle 185"/>
              <p:cNvSpPr>
                <a:spLocks noChangeArrowheads="1"/>
              </p:cNvSpPr>
              <p:nvPr/>
            </p:nvSpPr>
            <p:spPr bwMode="auto">
              <a:xfrm>
                <a:off x="1655" y="2115"/>
                <a:ext cx="91" cy="226"/>
              </a:xfrm>
              <a:prstGeom prst="rect">
                <a:avLst/>
              </a:prstGeom>
              <a:solidFill>
                <a:schemeClr val="hlink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78" name="Rectangle 186"/>
            <p:cNvSpPr>
              <a:spLocks noChangeArrowheads="1"/>
            </p:cNvSpPr>
            <p:nvPr/>
          </p:nvSpPr>
          <p:spPr bwMode="auto">
            <a:xfrm>
              <a:off x="10355341" y="4460875"/>
              <a:ext cx="74612" cy="6445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9" name="Line 187"/>
            <p:cNvSpPr>
              <a:spLocks noChangeShapeType="1"/>
            </p:cNvSpPr>
            <p:nvPr/>
          </p:nvSpPr>
          <p:spPr bwMode="auto">
            <a:xfrm>
              <a:off x="10355341" y="4289425"/>
              <a:ext cx="0" cy="1031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0" name="Rectangle 188"/>
            <p:cNvSpPr>
              <a:spLocks noChangeArrowheads="1"/>
            </p:cNvSpPr>
            <p:nvPr/>
          </p:nvSpPr>
          <p:spPr bwMode="auto">
            <a:xfrm>
              <a:off x="10722053" y="4460875"/>
              <a:ext cx="73025" cy="6445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1" name="Rectangle 189"/>
            <p:cNvSpPr>
              <a:spLocks noChangeArrowheads="1"/>
            </p:cNvSpPr>
            <p:nvPr/>
          </p:nvSpPr>
          <p:spPr bwMode="auto">
            <a:xfrm>
              <a:off x="11088766" y="4460875"/>
              <a:ext cx="73025" cy="644525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2" name="Line 190"/>
            <p:cNvSpPr>
              <a:spLocks noChangeShapeType="1"/>
            </p:cNvSpPr>
            <p:nvPr/>
          </p:nvSpPr>
          <p:spPr bwMode="auto">
            <a:xfrm>
              <a:off x="11539616" y="3079750"/>
              <a:ext cx="0" cy="3313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83" name="Text Box 191"/>
            <p:cNvSpPr txBox="1">
              <a:spLocks noChangeArrowheads="1"/>
            </p:cNvSpPr>
            <p:nvPr/>
          </p:nvSpPr>
          <p:spPr bwMode="auto">
            <a:xfrm>
              <a:off x="9917191" y="1371600"/>
              <a:ext cx="148819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it-IT" sz="1600" b="1" dirty="0">
                  <a:solidFill>
                    <a:schemeClr val="folHlink"/>
                  </a:solidFill>
                  <a:cs typeface="Arial" charset="0"/>
                </a:rPr>
                <a:t>Pixel:</a:t>
              </a: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position;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dimension;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>
                  <a:solidFill>
                    <a:schemeClr val="folHlink"/>
                  </a:solidFill>
                  <a:cs typeface="Arial" charset="0"/>
                </a:rPr>
                <a:t>i</a:t>
              </a: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ntensity;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it-IT" altLang="it-IT" sz="1600" dirty="0" err="1">
                  <a:solidFill>
                    <a:schemeClr val="folHlink"/>
                  </a:solidFill>
                  <a:cs typeface="Arial" charset="0"/>
                </a:rPr>
                <a:t>fluence</a:t>
              </a:r>
              <a:r>
                <a:rPr lang="it-IT" altLang="it-IT" sz="1600" dirty="0">
                  <a:solidFill>
                    <a:schemeClr val="folHlink"/>
                  </a:solidFill>
                  <a:cs typeface="Arial" charset="0"/>
                </a:rPr>
                <a:t> </a:t>
              </a:r>
              <a:r>
                <a:rPr lang="it-IT" altLang="it-IT" sz="1600" dirty="0" smtClean="0">
                  <a:solidFill>
                    <a:schemeClr val="folHlink"/>
                  </a:solidFill>
                  <a:cs typeface="Arial" charset="0"/>
                </a:rPr>
                <a:t>2D;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  <a:p>
              <a:pPr eaLnBrk="1" hangingPunct="1">
                <a:buFontTx/>
                <a:buChar char="•"/>
              </a:pPr>
              <a:r>
                <a:rPr lang="en-US" altLang="it-IT" sz="1600" dirty="0" smtClean="0">
                  <a:solidFill>
                    <a:schemeClr val="folHlink"/>
                  </a:solidFill>
                  <a:cs typeface="Arial" charset="0"/>
                </a:rPr>
                <a:t>10 kHz.</a:t>
              </a:r>
              <a:endParaRPr lang="en-US" altLang="it-IT" sz="1600" dirty="0">
                <a:solidFill>
                  <a:schemeClr val="folHlink"/>
                </a:solidFill>
                <a:cs typeface="Arial" charset="0"/>
              </a:endParaRPr>
            </a:p>
          </p:txBody>
        </p:sp>
        <p:sp>
          <p:nvSpPr>
            <p:cNvPr id="184" name="Line 192"/>
            <p:cNvSpPr>
              <a:spLocks noChangeShapeType="1"/>
            </p:cNvSpPr>
            <p:nvPr/>
          </p:nvSpPr>
          <p:spPr bwMode="auto">
            <a:xfrm>
              <a:off x="11576128" y="5302250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5" name="Line 193"/>
            <p:cNvSpPr>
              <a:spLocks noChangeShapeType="1"/>
            </p:cNvSpPr>
            <p:nvPr/>
          </p:nvSpPr>
          <p:spPr bwMode="auto">
            <a:xfrm>
              <a:off x="11576128" y="3286125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86" name="Group 195"/>
            <p:cNvGrpSpPr>
              <a:grpSpLocks/>
            </p:cNvGrpSpPr>
            <p:nvPr/>
          </p:nvGrpSpPr>
          <p:grpSpPr bwMode="auto">
            <a:xfrm>
              <a:off x="4664153" y="2971800"/>
              <a:ext cx="6911975" cy="3335338"/>
              <a:chOff x="1066" y="1872"/>
              <a:chExt cx="4354" cy="2101"/>
            </a:xfrm>
          </p:grpSpPr>
          <p:sp>
            <p:nvSpPr>
              <p:cNvPr id="187" name="Text Box 197"/>
              <p:cNvSpPr txBox="1">
                <a:spLocks noChangeArrowheads="1"/>
              </p:cNvSpPr>
              <p:nvPr/>
            </p:nvSpPr>
            <p:spPr bwMode="auto">
              <a:xfrm>
                <a:off x="1488" y="1872"/>
                <a:ext cx="50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it-IT" altLang="it-IT" b="1">
                    <a:solidFill>
                      <a:schemeClr val="tx2"/>
                    </a:solidFill>
                  </a:rPr>
                  <a:t>BOX1</a:t>
                </a:r>
              </a:p>
            </p:txBody>
          </p:sp>
          <p:sp>
            <p:nvSpPr>
              <p:cNvPr id="188" name="Line 198"/>
              <p:cNvSpPr>
                <a:spLocks noChangeShapeType="1"/>
              </p:cNvSpPr>
              <p:nvPr/>
            </p:nvSpPr>
            <p:spPr bwMode="auto">
              <a:xfrm>
                <a:off x="1066" y="3973"/>
                <a:ext cx="208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" name="Line 199"/>
              <p:cNvSpPr>
                <a:spLocks noChangeShapeType="1"/>
              </p:cNvSpPr>
              <p:nvPr/>
            </p:nvSpPr>
            <p:spPr bwMode="auto">
              <a:xfrm>
                <a:off x="3288" y="3973"/>
                <a:ext cx="21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" name="Text Box 200"/>
              <p:cNvSpPr txBox="1">
                <a:spLocks noChangeArrowheads="1"/>
              </p:cNvSpPr>
              <p:nvPr/>
            </p:nvSpPr>
            <p:spPr bwMode="auto">
              <a:xfrm>
                <a:off x="4080" y="1872"/>
                <a:ext cx="54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it-IT" altLang="it-IT" b="1">
                    <a:solidFill>
                      <a:schemeClr val="tx2"/>
                    </a:solidFill>
                  </a:rPr>
                  <a:t>BOX 2</a:t>
                </a:r>
              </a:p>
            </p:txBody>
          </p:sp>
        </p:grpSp>
        <p:sp>
          <p:nvSpPr>
            <p:cNvPr id="191" name="Line 90"/>
            <p:cNvSpPr>
              <a:spLocks noChangeShapeType="1"/>
            </p:cNvSpPr>
            <p:nvPr/>
          </p:nvSpPr>
          <p:spPr bwMode="auto">
            <a:xfrm>
              <a:off x="6400878" y="2438400"/>
              <a:ext cx="304800" cy="2438400"/>
            </a:xfrm>
            <a:prstGeom prst="line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2" name="Line 90"/>
            <p:cNvSpPr>
              <a:spLocks noChangeShapeType="1"/>
            </p:cNvSpPr>
            <p:nvPr/>
          </p:nvSpPr>
          <p:spPr bwMode="auto">
            <a:xfrm>
              <a:off x="6400878" y="2438400"/>
              <a:ext cx="685800" cy="2438400"/>
            </a:xfrm>
            <a:prstGeom prst="line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3" name="Line 90"/>
            <p:cNvSpPr>
              <a:spLocks noChangeShapeType="1"/>
            </p:cNvSpPr>
            <p:nvPr/>
          </p:nvSpPr>
          <p:spPr bwMode="auto">
            <a:xfrm>
              <a:off x="8839278" y="2057400"/>
              <a:ext cx="381000" cy="2819400"/>
            </a:xfrm>
            <a:prstGeom prst="line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4" name="Line 90"/>
            <p:cNvSpPr>
              <a:spLocks noChangeShapeType="1"/>
            </p:cNvSpPr>
            <p:nvPr/>
          </p:nvSpPr>
          <p:spPr bwMode="auto">
            <a:xfrm flipH="1">
              <a:off x="10591878" y="2819400"/>
              <a:ext cx="533400" cy="2057400"/>
            </a:xfrm>
            <a:prstGeom prst="line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pic>
        <p:nvPicPr>
          <p:cNvPr id="198" name="Picture 3" descr="picture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1722" y="3821113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9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Monitors</a:t>
            </a:r>
            <a:endParaRPr lang="it-IT" dirty="0"/>
          </a:p>
        </p:txBody>
      </p:sp>
      <p:grpSp>
        <p:nvGrpSpPr>
          <p:cNvPr id="139" name="Gruppo 138"/>
          <p:cNvGrpSpPr/>
          <p:nvPr/>
        </p:nvGrpSpPr>
        <p:grpSpPr>
          <a:xfrm>
            <a:off x="3156857" y="428397"/>
            <a:ext cx="8077200" cy="2895600"/>
            <a:chOff x="2202656" y="2266156"/>
            <a:chExt cx="8077200" cy="2895600"/>
          </a:xfrm>
        </p:grpSpPr>
        <p:sp>
          <p:nvSpPr>
            <p:cNvPr id="6" name="Text Box 61"/>
            <p:cNvSpPr txBox="1">
              <a:spLocks noChangeArrowheads="1"/>
            </p:cNvSpPr>
            <p:nvPr/>
          </p:nvSpPr>
          <p:spPr bwMode="auto">
            <a:xfrm>
              <a:off x="5784056" y="2266156"/>
              <a:ext cx="3671888" cy="649288"/>
            </a:xfrm>
            <a:prstGeom prst="rect">
              <a:avLst/>
            </a:prstGeom>
            <a:solidFill>
              <a:srgbClr val="FFFF99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>
                  <a:srgbClr val="800000"/>
                </a:buClr>
                <a:buSzPct val="100000"/>
                <a:buFont typeface="Trebuchet MS" pitchFamily="34" charset="0"/>
                <a:buNone/>
              </a:pPr>
              <a:r>
                <a:rPr lang="en-US" altLang="it-IT" b="1">
                  <a:solidFill>
                    <a:srgbClr val="800000"/>
                  </a:solidFill>
                  <a:cs typeface="Arial" charset="0"/>
                </a:rPr>
                <a:t>Strip and Pixel </a:t>
              </a:r>
            </a:p>
            <a:p>
              <a:pPr algn="ctr" eaLnBrk="1" hangingPunct="1">
                <a:buClr>
                  <a:srgbClr val="800000"/>
                </a:buClr>
                <a:buSzPct val="100000"/>
                <a:buFont typeface="Trebuchet MS" pitchFamily="34" charset="0"/>
                <a:buNone/>
              </a:pPr>
              <a:r>
                <a:rPr lang="en-US" altLang="it-IT" b="1">
                  <a:solidFill>
                    <a:srgbClr val="800000"/>
                  </a:solidFill>
                  <a:cs typeface="Arial" charset="0"/>
                </a:rPr>
                <a:t>21x21 cm</a:t>
              </a:r>
              <a:r>
                <a:rPr lang="en-US" altLang="it-IT" b="1" baseline="30000">
                  <a:solidFill>
                    <a:srgbClr val="800000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7" name="Rectangle 318"/>
            <p:cNvSpPr/>
            <p:nvPr/>
          </p:nvSpPr>
          <p:spPr>
            <a:xfrm>
              <a:off x="2393156" y="3332956"/>
              <a:ext cx="18288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 Box 61"/>
            <p:cNvSpPr txBox="1">
              <a:spLocks noChangeArrowheads="1"/>
            </p:cNvSpPr>
            <p:nvPr/>
          </p:nvSpPr>
          <p:spPr bwMode="auto">
            <a:xfrm>
              <a:off x="2202656" y="2266156"/>
              <a:ext cx="2209800" cy="649288"/>
            </a:xfrm>
            <a:prstGeom prst="rect">
              <a:avLst/>
            </a:prstGeom>
            <a:solidFill>
              <a:srgbClr val="FFFF99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>
                  <a:srgbClr val="800000"/>
                </a:buClr>
                <a:buSzPct val="100000"/>
                <a:buFont typeface="Trebuchet MS" pitchFamily="34" charset="0"/>
                <a:buNone/>
              </a:pPr>
              <a:r>
                <a:rPr lang="en-US" altLang="it-IT" b="1">
                  <a:solidFill>
                    <a:srgbClr val="800000"/>
                  </a:solidFill>
                  <a:cs typeface="Arial" charset="0"/>
                </a:rPr>
                <a:t>Integral</a:t>
              </a:r>
            </a:p>
            <a:p>
              <a:pPr algn="ctr" eaLnBrk="1" hangingPunct="1">
                <a:buClr>
                  <a:srgbClr val="800000"/>
                </a:buClr>
                <a:buSzPct val="100000"/>
                <a:buFont typeface="Trebuchet MS" pitchFamily="34" charset="0"/>
                <a:buNone/>
              </a:pPr>
              <a:r>
                <a:rPr lang="en-US" altLang="it-IT" b="1">
                  <a:solidFill>
                    <a:srgbClr val="800000"/>
                  </a:solidFill>
                  <a:cs typeface="Arial" charset="0"/>
                </a:rPr>
                <a:t>24x24 cm</a:t>
              </a:r>
              <a:r>
                <a:rPr lang="en-US" altLang="it-IT" b="1" baseline="30000">
                  <a:solidFill>
                    <a:srgbClr val="800000"/>
                  </a:solidFill>
                  <a:cs typeface="Arial" charset="0"/>
                </a:rPr>
                <a:t>2</a:t>
              </a:r>
            </a:p>
          </p:txBody>
        </p:sp>
        <p:grpSp>
          <p:nvGrpSpPr>
            <p:cNvPr id="9" name="Group 327"/>
            <p:cNvGrpSpPr>
              <a:grpSpLocks/>
            </p:cNvGrpSpPr>
            <p:nvPr/>
          </p:nvGrpSpPr>
          <p:grpSpPr bwMode="auto">
            <a:xfrm>
              <a:off x="6858794" y="3485356"/>
              <a:ext cx="1524000" cy="1524000"/>
              <a:chOff x="5569744" y="3810000"/>
              <a:chExt cx="1524000" cy="1524000"/>
            </a:xfrm>
          </p:grpSpPr>
          <p:grpSp>
            <p:nvGrpSpPr>
              <p:cNvPr id="10" name="Group 306"/>
              <p:cNvGrpSpPr>
                <a:grpSpLocks/>
              </p:cNvGrpSpPr>
              <p:nvPr/>
            </p:nvGrpSpPr>
            <p:grpSpPr bwMode="auto">
              <a:xfrm>
                <a:off x="5569744" y="3810000"/>
                <a:ext cx="1524000" cy="1524000"/>
                <a:chOff x="2057400" y="1143000"/>
                <a:chExt cx="1524000" cy="1524000"/>
              </a:xfrm>
            </p:grpSpPr>
            <p:sp>
              <p:nvSpPr>
                <p:cNvPr id="12" name="Rectangle 296"/>
                <p:cNvSpPr/>
                <p:nvPr/>
              </p:nvSpPr>
              <p:spPr>
                <a:xfrm>
                  <a:off x="2057400" y="25146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" name="Rectangle 297"/>
                <p:cNvSpPr/>
                <p:nvPr/>
              </p:nvSpPr>
              <p:spPr>
                <a:xfrm>
                  <a:off x="2057400" y="23622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" name="Rectangle 298"/>
                <p:cNvSpPr/>
                <p:nvPr/>
              </p:nvSpPr>
              <p:spPr>
                <a:xfrm>
                  <a:off x="2057400" y="22098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" name="Rectangle 299"/>
                <p:cNvSpPr/>
                <p:nvPr/>
              </p:nvSpPr>
              <p:spPr>
                <a:xfrm>
                  <a:off x="2057400" y="20574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" name="Rectangle 300"/>
                <p:cNvSpPr/>
                <p:nvPr/>
              </p:nvSpPr>
              <p:spPr>
                <a:xfrm>
                  <a:off x="2057400" y="19050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Rectangle 301"/>
                <p:cNvSpPr/>
                <p:nvPr/>
              </p:nvSpPr>
              <p:spPr>
                <a:xfrm>
                  <a:off x="2057400" y="17526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Rectangle 302"/>
                <p:cNvSpPr/>
                <p:nvPr/>
              </p:nvSpPr>
              <p:spPr>
                <a:xfrm>
                  <a:off x="2057400" y="16002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" name="Rectangle 303"/>
                <p:cNvSpPr/>
                <p:nvPr/>
              </p:nvSpPr>
              <p:spPr>
                <a:xfrm>
                  <a:off x="2057400" y="14478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" name="Rectangle 304"/>
                <p:cNvSpPr/>
                <p:nvPr/>
              </p:nvSpPr>
              <p:spPr>
                <a:xfrm>
                  <a:off x="2057400" y="12954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" name="Rectangle 305"/>
                <p:cNvSpPr/>
                <p:nvPr/>
              </p:nvSpPr>
              <p:spPr>
                <a:xfrm>
                  <a:off x="2057400" y="11430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1" name="Text Box 82"/>
              <p:cNvSpPr txBox="1">
                <a:spLocks noChangeArrowheads="1"/>
              </p:cNvSpPr>
              <p:nvPr/>
            </p:nvSpPr>
            <p:spPr bwMode="auto">
              <a:xfrm>
                <a:off x="5617177" y="4309300"/>
                <a:ext cx="1429135" cy="525401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100000">
                    <a:srgbClr val="757546">
                      <a:alpha val="89998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  <a:buFont typeface="Trebuchet MS" pitchFamily="34" charset="0"/>
                  <a:buNone/>
                </a:pPr>
                <a:r>
                  <a:rPr lang="en-US" altLang="it-IT" sz="1400" b="1">
                    <a:solidFill>
                      <a:srgbClr val="000000"/>
                    </a:solidFill>
                    <a:latin typeface="Trebuchet MS" pitchFamily="34" charset="0"/>
                  </a:rPr>
                  <a:t>128 strip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rebuchet MS" pitchFamily="34" charset="0"/>
                  <a:buNone/>
                </a:pPr>
                <a:r>
                  <a:rPr lang="it-IT" altLang="it-IT" sz="1400" b="1">
                    <a:solidFill>
                      <a:srgbClr val="000000"/>
                    </a:solidFill>
                    <a:latin typeface="Trebuchet MS" pitchFamily="34" charset="0"/>
                  </a:rPr>
                  <a:t>pitch 1.65 mm</a:t>
                </a:r>
                <a:endParaRPr lang="en-US" altLang="it-IT" sz="1400" b="1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22" name="Group 326"/>
            <p:cNvGrpSpPr>
              <a:grpSpLocks/>
            </p:cNvGrpSpPr>
            <p:nvPr/>
          </p:nvGrpSpPr>
          <p:grpSpPr bwMode="auto">
            <a:xfrm>
              <a:off x="4945856" y="3485356"/>
              <a:ext cx="1524000" cy="1524000"/>
              <a:chOff x="3657600" y="3810001"/>
              <a:chExt cx="1524000" cy="1524000"/>
            </a:xfrm>
          </p:grpSpPr>
          <p:grpSp>
            <p:nvGrpSpPr>
              <p:cNvPr id="23" name="Group 307"/>
              <p:cNvGrpSpPr>
                <a:grpSpLocks/>
              </p:cNvGrpSpPr>
              <p:nvPr/>
            </p:nvGrpSpPr>
            <p:grpSpPr bwMode="auto">
              <a:xfrm rot="-5400000">
                <a:off x="3657600" y="3810001"/>
                <a:ext cx="1524000" cy="1524000"/>
                <a:chOff x="2057400" y="1143000"/>
                <a:chExt cx="1524000" cy="1524000"/>
              </a:xfrm>
            </p:grpSpPr>
            <p:sp>
              <p:nvSpPr>
                <p:cNvPr id="25" name="Rectangle 308"/>
                <p:cNvSpPr/>
                <p:nvPr/>
              </p:nvSpPr>
              <p:spPr>
                <a:xfrm>
                  <a:off x="2057400" y="25146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6" name="Rectangle 309"/>
                <p:cNvSpPr/>
                <p:nvPr/>
              </p:nvSpPr>
              <p:spPr>
                <a:xfrm>
                  <a:off x="2057400" y="23622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7" name="Rectangle 310"/>
                <p:cNvSpPr/>
                <p:nvPr/>
              </p:nvSpPr>
              <p:spPr>
                <a:xfrm>
                  <a:off x="2057400" y="22098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" name="Rectangle 311"/>
                <p:cNvSpPr/>
                <p:nvPr/>
              </p:nvSpPr>
              <p:spPr>
                <a:xfrm>
                  <a:off x="2057400" y="20574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9" name="Rectangle 312"/>
                <p:cNvSpPr/>
                <p:nvPr/>
              </p:nvSpPr>
              <p:spPr>
                <a:xfrm>
                  <a:off x="2057400" y="19050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Rectangle 313"/>
                <p:cNvSpPr/>
                <p:nvPr/>
              </p:nvSpPr>
              <p:spPr>
                <a:xfrm>
                  <a:off x="2057400" y="17526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1" name="Rectangle 314"/>
                <p:cNvSpPr/>
                <p:nvPr/>
              </p:nvSpPr>
              <p:spPr>
                <a:xfrm>
                  <a:off x="2057400" y="16002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" name="Rectangle 315"/>
                <p:cNvSpPr/>
                <p:nvPr/>
              </p:nvSpPr>
              <p:spPr>
                <a:xfrm>
                  <a:off x="2057400" y="14478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3" name="Rectangle 316"/>
                <p:cNvSpPr/>
                <p:nvPr/>
              </p:nvSpPr>
              <p:spPr>
                <a:xfrm>
                  <a:off x="2057400" y="12954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4" name="Rectangle 317"/>
                <p:cNvSpPr/>
                <p:nvPr/>
              </p:nvSpPr>
              <p:spPr>
                <a:xfrm>
                  <a:off x="2057400" y="1143000"/>
                  <a:ext cx="15240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24" name="Text Box 82"/>
              <p:cNvSpPr txBox="1">
                <a:spLocks noChangeArrowheads="1"/>
              </p:cNvSpPr>
              <p:nvPr/>
            </p:nvSpPr>
            <p:spPr bwMode="auto">
              <a:xfrm>
                <a:off x="3705033" y="4309300"/>
                <a:ext cx="1429135" cy="525401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100000">
                    <a:srgbClr val="757546">
                      <a:alpha val="89998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  <a:buFont typeface="Trebuchet MS" pitchFamily="34" charset="0"/>
                  <a:buNone/>
                </a:pPr>
                <a:r>
                  <a:rPr lang="en-US" altLang="it-IT" sz="1400" b="1">
                    <a:solidFill>
                      <a:srgbClr val="000000"/>
                    </a:solidFill>
                    <a:latin typeface="Trebuchet MS" pitchFamily="34" charset="0"/>
                  </a:rPr>
                  <a:t>128 strip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rebuchet MS" pitchFamily="34" charset="0"/>
                  <a:buNone/>
                </a:pPr>
                <a:r>
                  <a:rPr lang="it-IT" altLang="it-IT" sz="1400" b="1">
                    <a:solidFill>
                      <a:srgbClr val="000000"/>
                    </a:solidFill>
                    <a:latin typeface="Trebuchet MS" pitchFamily="34" charset="0"/>
                  </a:rPr>
                  <a:t>pitch 1.65 mm</a:t>
                </a:r>
                <a:endParaRPr lang="en-US" altLang="it-IT" sz="1400" b="1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35" name="Group 328"/>
            <p:cNvGrpSpPr>
              <a:grpSpLocks/>
            </p:cNvGrpSpPr>
            <p:nvPr/>
          </p:nvGrpSpPr>
          <p:grpSpPr bwMode="auto">
            <a:xfrm>
              <a:off x="8755856" y="3485356"/>
              <a:ext cx="1524000" cy="1524000"/>
              <a:chOff x="7467600" y="3810000"/>
              <a:chExt cx="1524000" cy="1524000"/>
            </a:xfrm>
          </p:grpSpPr>
          <p:grpSp>
            <p:nvGrpSpPr>
              <p:cNvPr id="36" name="Group 194"/>
              <p:cNvGrpSpPr>
                <a:grpSpLocks/>
              </p:cNvGrpSpPr>
              <p:nvPr/>
            </p:nvGrpSpPr>
            <p:grpSpPr bwMode="auto">
              <a:xfrm>
                <a:off x="7467600" y="3810000"/>
                <a:ext cx="1524000" cy="1524000"/>
                <a:chOff x="1981200" y="1143000"/>
                <a:chExt cx="1524000" cy="1524000"/>
              </a:xfrm>
            </p:grpSpPr>
            <p:sp>
              <p:nvSpPr>
                <p:cNvPr id="38" name="Rectangle 94"/>
                <p:cNvSpPr/>
                <p:nvPr/>
              </p:nvSpPr>
              <p:spPr>
                <a:xfrm>
                  <a:off x="19812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95"/>
                <p:cNvSpPr/>
                <p:nvPr/>
              </p:nvSpPr>
              <p:spPr>
                <a:xfrm>
                  <a:off x="21336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96"/>
                <p:cNvSpPr/>
                <p:nvPr/>
              </p:nvSpPr>
              <p:spPr>
                <a:xfrm>
                  <a:off x="22860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Rectangle 97"/>
                <p:cNvSpPr/>
                <p:nvPr/>
              </p:nvSpPr>
              <p:spPr>
                <a:xfrm>
                  <a:off x="24384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98"/>
                <p:cNvSpPr/>
                <p:nvPr/>
              </p:nvSpPr>
              <p:spPr>
                <a:xfrm>
                  <a:off x="25908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99"/>
                <p:cNvSpPr/>
                <p:nvPr/>
              </p:nvSpPr>
              <p:spPr>
                <a:xfrm>
                  <a:off x="27432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4" name="Rectangle 100"/>
                <p:cNvSpPr/>
                <p:nvPr/>
              </p:nvSpPr>
              <p:spPr>
                <a:xfrm>
                  <a:off x="28956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5" name="Rectangle 101"/>
                <p:cNvSpPr/>
                <p:nvPr/>
              </p:nvSpPr>
              <p:spPr>
                <a:xfrm>
                  <a:off x="30480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" name="Rectangle 102"/>
                <p:cNvSpPr/>
                <p:nvPr/>
              </p:nvSpPr>
              <p:spPr>
                <a:xfrm>
                  <a:off x="32004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7" name="Rectangle 103"/>
                <p:cNvSpPr/>
                <p:nvPr/>
              </p:nvSpPr>
              <p:spPr>
                <a:xfrm>
                  <a:off x="3352800" y="1143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" name="Rectangle 104"/>
                <p:cNvSpPr/>
                <p:nvPr/>
              </p:nvSpPr>
              <p:spPr>
                <a:xfrm>
                  <a:off x="19812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" name="Rectangle 105"/>
                <p:cNvSpPr/>
                <p:nvPr/>
              </p:nvSpPr>
              <p:spPr>
                <a:xfrm>
                  <a:off x="21336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0" name="Rectangle 106"/>
                <p:cNvSpPr/>
                <p:nvPr/>
              </p:nvSpPr>
              <p:spPr>
                <a:xfrm>
                  <a:off x="22860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1" name="Rectangle 107"/>
                <p:cNvSpPr/>
                <p:nvPr/>
              </p:nvSpPr>
              <p:spPr>
                <a:xfrm>
                  <a:off x="24384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2" name="Rectangle 108"/>
                <p:cNvSpPr/>
                <p:nvPr/>
              </p:nvSpPr>
              <p:spPr>
                <a:xfrm>
                  <a:off x="25908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3" name="Rectangle 109"/>
                <p:cNvSpPr/>
                <p:nvPr/>
              </p:nvSpPr>
              <p:spPr>
                <a:xfrm>
                  <a:off x="27432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4" name="Rectangle 110"/>
                <p:cNvSpPr/>
                <p:nvPr/>
              </p:nvSpPr>
              <p:spPr>
                <a:xfrm>
                  <a:off x="28956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5" name="Rectangle 111"/>
                <p:cNvSpPr/>
                <p:nvPr/>
              </p:nvSpPr>
              <p:spPr>
                <a:xfrm>
                  <a:off x="30480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6" name="Rectangle 112"/>
                <p:cNvSpPr/>
                <p:nvPr/>
              </p:nvSpPr>
              <p:spPr>
                <a:xfrm>
                  <a:off x="32004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7" name="Rectangle 113"/>
                <p:cNvSpPr/>
                <p:nvPr/>
              </p:nvSpPr>
              <p:spPr>
                <a:xfrm>
                  <a:off x="3352800" y="1295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8" name="Rectangle 114"/>
                <p:cNvSpPr/>
                <p:nvPr/>
              </p:nvSpPr>
              <p:spPr>
                <a:xfrm>
                  <a:off x="19812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9" name="Rectangle 115"/>
                <p:cNvSpPr/>
                <p:nvPr/>
              </p:nvSpPr>
              <p:spPr>
                <a:xfrm>
                  <a:off x="21336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0" name="Rectangle 116"/>
                <p:cNvSpPr/>
                <p:nvPr/>
              </p:nvSpPr>
              <p:spPr>
                <a:xfrm>
                  <a:off x="22860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1" name="Rectangle 117"/>
                <p:cNvSpPr/>
                <p:nvPr/>
              </p:nvSpPr>
              <p:spPr>
                <a:xfrm>
                  <a:off x="24384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2" name="Rectangle 118"/>
                <p:cNvSpPr/>
                <p:nvPr/>
              </p:nvSpPr>
              <p:spPr>
                <a:xfrm>
                  <a:off x="25908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3" name="Rectangle 119"/>
                <p:cNvSpPr/>
                <p:nvPr/>
              </p:nvSpPr>
              <p:spPr>
                <a:xfrm>
                  <a:off x="27432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4" name="Rectangle 120"/>
                <p:cNvSpPr/>
                <p:nvPr/>
              </p:nvSpPr>
              <p:spPr>
                <a:xfrm>
                  <a:off x="28956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5" name="Rectangle 121"/>
                <p:cNvSpPr/>
                <p:nvPr/>
              </p:nvSpPr>
              <p:spPr>
                <a:xfrm>
                  <a:off x="30480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6" name="Rectangle 122"/>
                <p:cNvSpPr/>
                <p:nvPr/>
              </p:nvSpPr>
              <p:spPr>
                <a:xfrm>
                  <a:off x="32004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7" name="Rectangle 123"/>
                <p:cNvSpPr/>
                <p:nvPr/>
              </p:nvSpPr>
              <p:spPr>
                <a:xfrm>
                  <a:off x="3352800" y="1447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8" name="Rectangle 124"/>
                <p:cNvSpPr/>
                <p:nvPr/>
              </p:nvSpPr>
              <p:spPr>
                <a:xfrm>
                  <a:off x="19812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9" name="Rectangle 125"/>
                <p:cNvSpPr/>
                <p:nvPr/>
              </p:nvSpPr>
              <p:spPr>
                <a:xfrm>
                  <a:off x="21336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0" name="Rectangle 126"/>
                <p:cNvSpPr/>
                <p:nvPr/>
              </p:nvSpPr>
              <p:spPr>
                <a:xfrm>
                  <a:off x="22860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1" name="Rectangle 127"/>
                <p:cNvSpPr/>
                <p:nvPr/>
              </p:nvSpPr>
              <p:spPr>
                <a:xfrm>
                  <a:off x="24384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2" name="Rectangle 128"/>
                <p:cNvSpPr/>
                <p:nvPr/>
              </p:nvSpPr>
              <p:spPr>
                <a:xfrm>
                  <a:off x="25908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3" name="Rectangle 129"/>
                <p:cNvSpPr/>
                <p:nvPr/>
              </p:nvSpPr>
              <p:spPr>
                <a:xfrm>
                  <a:off x="27432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4" name="Rectangle 130"/>
                <p:cNvSpPr/>
                <p:nvPr/>
              </p:nvSpPr>
              <p:spPr>
                <a:xfrm>
                  <a:off x="28956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5" name="Rectangle 131"/>
                <p:cNvSpPr/>
                <p:nvPr/>
              </p:nvSpPr>
              <p:spPr>
                <a:xfrm>
                  <a:off x="30480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6" name="Rectangle 132"/>
                <p:cNvSpPr/>
                <p:nvPr/>
              </p:nvSpPr>
              <p:spPr>
                <a:xfrm>
                  <a:off x="32004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7" name="Rectangle 133"/>
                <p:cNvSpPr/>
                <p:nvPr/>
              </p:nvSpPr>
              <p:spPr>
                <a:xfrm>
                  <a:off x="3352800" y="1600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8" name="Rectangle 134"/>
                <p:cNvSpPr/>
                <p:nvPr/>
              </p:nvSpPr>
              <p:spPr>
                <a:xfrm>
                  <a:off x="19812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9" name="Rectangle 135"/>
                <p:cNvSpPr/>
                <p:nvPr/>
              </p:nvSpPr>
              <p:spPr>
                <a:xfrm>
                  <a:off x="21336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0" name="Rectangle 136"/>
                <p:cNvSpPr/>
                <p:nvPr/>
              </p:nvSpPr>
              <p:spPr>
                <a:xfrm>
                  <a:off x="22860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Rectangle 137"/>
                <p:cNvSpPr/>
                <p:nvPr/>
              </p:nvSpPr>
              <p:spPr>
                <a:xfrm>
                  <a:off x="24384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2" name="Rectangle 138"/>
                <p:cNvSpPr/>
                <p:nvPr/>
              </p:nvSpPr>
              <p:spPr>
                <a:xfrm>
                  <a:off x="25908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3" name="Rectangle 139"/>
                <p:cNvSpPr/>
                <p:nvPr/>
              </p:nvSpPr>
              <p:spPr>
                <a:xfrm>
                  <a:off x="27432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4" name="Rectangle 140"/>
                <p:cNvSpPr/>
                <p:nvPr/>
              </p:nvSpPr>
              <p:spPr>
                <a:xfrm>
                  <a:off x="28956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5" name="Rectangle 141"/>
                <p:cNvSpPr/>
                <p:nvPr/>
              </p:nvSpPr>
              <p:spPr>
                <a:xfrm>
                  <a:off x="30480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6" name="Rectangle 142"/>
                <p:cNvSpPr/>
                <p:nvPr/>
              </p:nvSpPr>
              <p:spPr>
                <a:xfrm>
                  <a:off x="32004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7" name="Rectangle 143"/>
                <p:cNvSpPr/>
                <p:nvPr/>
              </p:nvSpPr>
              <p:spPr>
                <a:xfrm>
                  <a:off x="3352800" y="1752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8" name="Rectangle 144"/>
                <p:cNvSpPr/>
                <p:nvPr/>
              </p:nvSpPr>
              <p:spPr>
                <a:xfrm>
                  <a:off x="19812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9" name="Rectangle 145"/>
                <p:cNvSpPr/>
                <p:nvPr/>
              </p:nvSpPr>
              <p:spPr>
                <a:xfrm>
                  <a:off x="21336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0" name="Rectangle 146"/>
                <p:cNvSpPr/>
                <p:nvPr/>
              </p:nvSpPr>
              <p:spPr>
                <a:xfrm>
                  <a:off x="22860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1" name="Rectangle 147"/>
                <p:cNvSpPr/>
                <p:nvPr/>
              </p:nvSpPr>
              <p:spPr>
                <a:xfrm>
                  <a:off x="24384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2" name="Rectangle 148"/>
                <p:cNvSpPr/>
                <p:nvPr/>
              </p:nvSpPr>
              <p:spPr>
                <a:xfrm>
                  <a:off x="25908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3" name="Rectangle 149"/>
                <p:cNvSpPr/>
                <p:nvPr/>
              </p:nvSpPr>
              <p:spPr>
                <a:xfrm>
                  <a:off x="27432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4" name="Rectangle 150"/>
                <p:cNvSpPr/>
                <p:nvPr/>
              </p:nvSpPr>
              <p:spPr>
                <a:xfrm>
                  <a:off x="28956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5" name="Rectangle 151"/>
                <p:cNvSpPr/>
                <p:nvPr/>
              </p:nvSpPr>
              <p:spPr>
                <a:xfrm>
                  <a:off x="30480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6" name="Rectangle 152"/>
                <p:cNvSpPr/>
                <p:nvPr/>
              </p:nvSpPr>
              <p:spPr>
                <a:xfrm>
                  <a:off x="32004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7" name="Rectangle 153"/>
                <p:cNvSpPr/>
                <p:nvPr/>
              </p:nvSpPr>
              <p:spPr>
                <a:xfrm>
                  <a:off x="3352800" y="19050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8" name="Rectangle 154"/>
                <p:cNvSpPr/>
                <p:nvPr/>
              </p:nvSpPr>
              <p:spPr>
                <a:xfrm>
                  <a:off x="19812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Rectangle 155"/>
                <p:cNvSpPr/>
                <p:nvPr/>
              </p:nvSpPr>
              <p:spPr>
                <a:xfrm>
                  <a:off x="21336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0" name="Rectangle 156"/>
                <p:cNvSpPr/>
                <p:nvPr/>
              </p:nvSpPr>
              <p:spPr>
                <a:xfrm>
                  <a:off x="22860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1" name="Rectangle 157"/>
                <p:cNvSpPr/>
                <p:nvPr/>
              </p:nvSpPr>
              <p:spPr>
                <a:xfrm>
                  <a:off x="24384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2" name="Rectangle 158"/>
                <p:cNvSpPr/>
                <p:nvPr/>
              </p:nvSpPr>
              <p:spPr>
                <a:xfrm>
                  <a:off x="25908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3" name="Rectangle 159"/>
                <p:cNvSpPr/>
                <p:nvPr/>
              </p:nvSpPr>
              <p:spPr>
                <a:xfrm>
                  <a:off x="27432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4" name="Rectangle 160"/>
                <p:cNvSpPr/>
                <p:nvPr/>
              </p:nvSpPr>
              <p:spPr>
                <a:xfrm>
                  <a:off x="28956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5" name="Rectangle 161"/>
                <p:cNvSpPr/>
                <p:nvPr/>
              </p:nvSpPr>
              <p:spPr>
                <a:xfrm>
                  <a:off x="30480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6" name="Rectangle 162"/>
                <p:cNvSpPr/>
                <p:nvPr/>
              </p:nvSpPr>
              <p:spPr>
                <a:xfrm>
                  <a:off x="32004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7" name="Rectangle 163"/>
                <p:cNvSpPr/>
                <p:nvPr/>
              </p:nvSpPr>
              <p:spPr>
                <a:xfrm>
                  <a:off x="3352800" y="20574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8" name="Rectangle 164"/>
                <p:cNvSpPr/>
                <p:nvPr/>
              </p:nvSpPr>
              <p:spPr>
                <a:xfrm>
                  <a:off x="19812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9" name="Rectangle 165"/>
                <p:cNvSpPr/>
                <p:nvPr/>
              </p:nvSpPr>
              <p:spPr>
                <a:xfrm>
                  <a:off x="21336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0" name="Rectangle 166"/>
                <p:cNvSpPr/>
                <p:nvPr/>
              </p:nvSpPr>
              <p:spPr>
                <a:xfrm>
                  <a:off x="22860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1" name="Rectangle 167"/>
                <p:cNvSpPr/>
                <p:nvPr/>
              </p:nvSpPr>
              <p:spPr>
                <a:xfrm>
                  <a:off x="24384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2" name="Rectangle 168"/>
                <p:cNvSpPr/>
                <p:nvPr/>
              </p:nvSpPr>
              <p:spPr>
                <a:xfrm>
                  <a:off x="25908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3" name="Rectangle 169"/>
                <p:cNvSpPr/>
                <p:nvPr/>
              </p:nvSpPr>
              <p:spPr>
                <a:xfrm>
                  <a:off x="27432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4" name="Rectangle 170"/>
                <p:cNvSpPr/>
                <p:nvPr/>
              </p:nvSpPr>
              <p:spPr>
                <a:xfrm>
                  <a:off x="28956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5" name="Rectangle 171"/>
                <p:cNvSpPr/>
                <p:nvPr/>
              </p:nvSpPr>
              <p:spPr>
                <a:xfrm>
                  <a:off x="30480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6" name="Rectangle 172"/>
                <p:cNvSpPr/>
                <p:nvPr/>
              </p:nvSpPr>
              <p:spPr>
                <a:xfrm>
                  <a:off x="32004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7" name="Rectangle 173"/>
                <p:cNvSpPr/>
                <p:nvPr/>
              </p:nvSpPr>
              <p:spPr>
                <a:xfrm>
                  <a:off x="3352800" y="22098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8" name="Rectangle 174"/>
                <p:cNvSpPr/>
                <p:nvPr/>
              </p:nvSpPr>
              <p:spPr>
                <a:xfrm>
                  <a:off x="19812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9" name="Rectangle 175"/>
                <p:cNvSpPr/>
                <p:nvPr/>
              </p:nvSpPr>
              <p:spPr>
                <a:xfrm>
                  <a:off x="21336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0" name="Rectangle 176"/>
                <p:cNvSpPr/>
                <p:nvPr/>
              </p:nvSpPr>
              <p:spPr>
                <a:xfrm>
                  <a:off x="22860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1" name="Rectangle 177"/>
                <p:cNvSpPr/>
                <p:nvPr/>
              </p:nvSpPr>
              <p:spPr>
                <a:xfrm>
                  <a:off x="24384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2" name="Rectangle 178"/>
                <p:cNvSpPr/>
                <p:nvPr/>
              </p:nvSpPr>
              <p:spPr>
                <a:xfrm>
                  <a:off x="25908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3" name="Rectangle 179"/>
                <p:cNvSpPr/>
                <p:nvPr/>
              </p:nvSpPr>
              <p:spPr>
                <a:xfrm>
                  <a:off x="27432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4" name="Rectangle 180"/>
                <p:cNvSpPr/>
                <p:nvPr/>
              </p:nvSpPr>
              <p:spPr>
                <a:xfrm>
                  <a:off x="28956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5" name="Rectangle 181"/>
                <p:cNvSpPr/>
                <p:nvPr/>
              </p:nvSpPr>
              <p:spPr>
                <a:xfrm>
                  <a:off x="30480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6" name="Rectangle 182"/>
                <p:cNvSpPr/>
                <p:nvPr/>
              </p:nvSpPr>
              <p:spPr>
                <a:xfrm>
                  <a:off x="32004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7" name="Rectangle 183"/>
                <p:cNvSpPr/>
                <p:nvPr/>
              </p:nvSpPr>
              <p:spPr>
                <a:xfrm>
                  <a:off x="3352800" y="23622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" name="Rectangle 184"/>
                <p:cNvSpPr/>
                <p:nvPr/>
              </p:nvSpPr>
              <p:spPr>
                <a:xfrm>
                  <a:off x="19812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" name="Rectangle 185"/>
                <p:cNvSpPr/>
                <p:nvPr/>
              </p:nvSpPr>
              <p:spPr>
                <a:xfrm>
                  <a:off x="21336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" name="Rectangle 186"/>
                <p:cNvSpPr/>
                <p:nvPr/>
              </p:nvSpPr>
              <p:spPr>
                <a:xfrm>
                  <a:off x="22860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1" name="Rectangle 187"/>
                <p:cNvSpPr/>
                <p:nvPr/>
              </p:nvSpPr>
              <p:spPr>
                <a:xfrm>
                  <a:off x="24384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2" name="Rectangle 188"/>
                <p:cNvSpPr/>
                <p:nvPr/>
              </p:nvSpPr>
              <p:spPr>
                <a:xfrm>
                  <a:off x="25908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3" name="Rectangle 189"/>
                <p:cNvSpPr/>
                <p:nvPr/>
              </p:nvSpPr>
              <p:spPr>
                <a:xfrm>
                  <a:off x="27432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4" name="Rectangle 190"/>
                <p:cNvSpPr/>
                <p:nvPr/>
              </p:nvSpPr>
              <p:spPr>
                <a:xfrm>
                  <a:off x="28956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5" name="Rectangle 191"/>
                <p:cNvSpPr/>
                <p:nvPr/>
              </p:nvSpPr>
              <p:spPr>
                <a:xfrm>
                  <a:off x="30480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6" name="Rectangle 192"/>
                <p:cNvSpPr/>
                <p:nvPr/>
              </p:nvSpPr>
              <p:spPr>
                <a:xfrm>
                  <a:off x="32004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7" name="Rectangle 193"/>
                <p:cNvSpPr/>
                <p:nvPr/>
              </p:nvSpPr>
              <p:spPr>
                <a:xfrm>
                  <a:off x="3352800" y="2514600"/>
                  <a:ext cx="152400" cy="152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7" name="Text Box 82"/>
              <p:cNvSpPr txBox="1">
                <a:spLocks noChangeArrowheads="1"/>
              </p:cNvSpPr>
              <p:nvPr/>
            </p:nvSpPr>
            <p:spPr bwMode="auto">
              <a:xfrm>
                <a:off x="7515033" y="4309300"/>
                <a:ext cx="1429135" cy="525401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100000">
                    <a:srgbClr val="757546">
                      <a:alpha val="89998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  <a:buFont typeface="Trebuchet MS" pitchFamily="34" charset="0"/>
                  <a:buNone/>
                </a:pPr>
                <a:r>
                  <a:rPr lang="it-IT" altLang="it-IT" sz="1400" b="1">
                    <a:solidFill>
                      <a:srgbClr val="000000"/>
                    </a:solidFill>
                    <a:latin typeface="Trebuchet MS" pitchFamily="34" charset="0"/>
                  </a:rPr>
                  <a:t>1024 pixel</a:t>
                </a:r>
                <a:endParaRPr lang="en-US" altLang="it-IT" sz="1400" b="1">
                  <a:solidFill>
                    <a:srgbClr val="000000"/>
                  </a:solidFill>
                  <a:latin typeface="Trebuchet MS" pitchFamily="34" charset="0"/>
                </a:endParaRP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rebuchet MS" pitchFamily="34" charset="0"/>
                  <a:buNone/>
                </a:pPr>
                <a:r>
                  <a:rPr lang="it-IT" altLang="it-IT" sz="1400" b="1">
                    <a:solidFill>
                      <a:srgbClr val="000000"/>
                    </a:solidFill>
                    <a:latin typeface="Trebuchet MS" pitchFamily="34" charset="0"/>
                  </a:rPr>
                  <a:t>pitch 6.6 mm</a:t>
                </a:r>
                <a:endParaRPr lang="en-US" altLang="it-IT" sz="1400" b="1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</p:grpSp>
      <p:pic>
        <p:nvPicPr>
          <p:cNvPr id="138" name="Picture 4" descr="anodo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07488" y="3836987"/>
            <a:ext cx="3600450" cy="2519363"/>
          </a:xfrm>
          <a:prstGeom prst="rect">
            <a:avLst/>
          </a:prstGeom>
          <a:noFill/>
          <a:ln w="25400">
            <a:solidFill>
              <a:schemeClr val="tx2">
                <a:lumMod val="10000"/>
              </a:schemeClr>
            </a:solidFill>
          </a:ln>
        </p:spPr>
      </p:pic>
      <p:pic>
        <p:nvPicPr>
          <p:cNvPr id="140" name="Picture 3" descr="anodo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49888" y="3836986"/>
            <a:ext cx="3600450" cy="2519363"/>
          </a:xfrm>
          <a:prstGeom prst="rect">
            <a:avLst/>
          </a:prstGeom>
          <a:noFill/>
          <a:ln w="25400">
            <a:solidFill>
              <a:schemeClr val="tx2">
                <a:lumMod val="10000"/>
              </a:schemeClr>
            </a:solidFill>
          </a:ln>
        </p:spPr>
      </p:pic>
      <p:sp>
        <p:nvSpPr>
          <p:cNvPr id="142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7" y="3836987"/>
            <a:ext cx="6824890" cy="1654175"/>
          </a:xfrm>
        </p:spPr>
        <p:txBody>
          <a:bodyPr/>
          <a:lstStyle/>
          <a:p>
            <a:r>
              <a:rPr lang="it-IT" dirty="0" err="1" smtClean="0"/>
              <a:t>Segmented</a:t>
            </a:r>
            <a:r>
              <a:rPr lang="it-IT" dirty="0" smtClean="0"/>
              <a:t> </a:t>
            </a:r>
            <a:r>
              <a:rPr lang="it-IT" dirty="0" err="1" smtClean="0"/>
              <a:t>anodes</a:t>
            </a:r>
            <a:r>
              <a:rPr lang="it-IT" dirty="0" smtClean="0"/>
              <a:t> are</a:t>
            </a:r>
          </a:p>
          <a:p>
            <a:r>
              <a:rPr lang="it-IT" dirty="0" err="1" smtClean="0"/>
              <a:t>glued</a:t>
            </a:r>
            <a:r>
              <a:rPr lang="it-IT" dirty="0" smtClean="0"/>
              <a:t> on </a:t>
            </a:r>
            <a:r>
              <a:rPr lang="it-IT" dirty="0" err="1" smtClean="0"/>
              <a:t>frames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thin</a:t>
            </a:r>
            <a:r>
              <a:rPr lang="it-IT" dirty="0" smtClean="0"/>
              <a:t> (25µm).</a:t>
            </a:r>
          </a:p>
          <a:p>
            <a:r>
              <a:rPr lang="it-IT" dirty="0" smtClean="0"/>
              <a:t>Total </a:t>
            </a:r>
            <a:r>
              <a:rPr lang="it-IT" dirty="0" err="1" smtClean="0"/>
              <a:t>thickness</a:t>
            </a:r>
            <a:r>
              <a:rPr lang="it-IT" dirty="0" smtClean="0"/>
              <a:t> &lt; 0.8 mm H</a:t>
            </a:r>
            <a:r>
              <a:rPr lang="it-IT" baseline="-25000" dirty="0" smtClean="0"/>
              <a:t>2</a:t>
            </a:r>
            <a:r>
              <a:rPr lang="it-IT" dirty="0" smtClean="0"/>
              <a:t>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78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Electronics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6" y="990373"/>
            <a:ext cx="11059433" cy="1654175"/>
          </a:xfrm>
        </p:spPr>
        <p:txBody>
          <a:bodyPr/>
          <a:lstStyle/>
          <a:p>
            <a:r>
              <a:rPr lang="it-IT" dirty="0" smtClean="0"/>
              <a:t>The front-end </a:t>
            </a:r>
            <a:r>
              <a:rPr lang="it-IT" dirty="0" err="1" smtClean="0"/>
              <a:t>electronics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chips </a:t>
            </a:r>
            <a:r>
              <a:rPr lang="it-IT" dirty="0" err="1" smtClean="0"/>
              <a:t>designed</a:t>
            </a:r>
            <a:r>
              <a:rPr lang="it-IT" dirty="0" smtClean="0"/>
              <a:t> on </a:t>
            </a:r>
            <a:r>
              <a:rPr lang="it-IT" dirty="0" err="1" smtClean="0"/>
              <a:t>purpose</a:t>
            </a:r>
            <a:r>
              <a:rPr lang="it-IT" dirty="0" smtClean="0"/>
              <a:t> by INFN for </a:t>
            </a:r>
            <a:r>
              <a:rPr lang="it-IT" dirty="0" err="1" smtClean="0"/>
              <a:t>segmented</a:t>
            </a:r>
            <a:r>
              <a:rPr lang="it-IT" dirty="0" smtClean="0"/>
              <a:t> </a:t>
            </a:r>
            <a:r>
              <a:rPr lang="it-IT" dirty="0" err="1" smtClean="0"/>
              <a:t>ionization</a:t>
            </a:r>
            <a:r>
              <a:rPr lang="it-IT" dirty="0" smtClean="0"/>
              <a:t> </a:t>
            </a:r>
            <a:r>
              <a:rPr lang="it-IT" dirty="0" err="1" smtClean="0"/>
              <a:t>chambers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Tera</a:t>
            </a:r>
            <a:r>
              <a:rPr lang="it-IT" dirty="0" smtClean="0"/>
              <a:t> chip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now</a:t>
            </a:r>
            <a:r>
              <a:rPr lang="it-IT" dirty="0" smtClean="0"/>
              <a:t> in </a:t>
            </a:r>
            <a:r>
              <a:rPr lang="it-IT" dirty="0" err="1" smtClean="0"/>
              <a:t>version</a:t>
            </a:r>
            <a:r>
              <a:rPr lang="it-IT" dirty="0" smtClean="0"/>
              <a:t> 9.</a:t>
            </a:r>
          </a:p>
          <a:p>
            <a:r>
              <a:rPr lang="it-IT" dirty="0" smtClean="0"/>
              <a:t>64 </a:t>
            </a:r>
            <a:r>
              <a:rPr lang="it-IT" dirty="0" err="1" smtClean="0"/>
              <a:t>channels</a:t>
            </a:r>
            <a:endParaRPr lang="it-IT" dirty="0" smtClean="0"/>
          </a:p>
          <a:p>
            <a:r>
              <a:rPr lang="it-IT" dirty="0"/>
              <a:t>i</a:t>
            </a:r>
            <a:r>
              <a:rPr lang="it-IT" dirty="0" smtClean="0"/>
              <a:t> </a:t>
            </a:r>
            <a:r>
              <a:rPr lang="it-IT" altLang="it-IT" dirty="0"/>
              <a:t>→ f </a:t>
            </a:r>
            <a:r>
              <a:rPr lang="it-IT" altLang="it-IT" dirty="0" err="1" smtClean="0"/>
              <a:t>conversion</a:t>
            </a:r>
            <a:endParaRPr lang="it-IT" altLang="it-IT" dirty="0" smtClean="0"/>
          </a:p>
          <a:p>
            <a:r>
              <a:rPr lang="it-IT" dirty="0" smtClean="0"/>
              <a:t>No dead time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14" y="1480456"/>
            <a:ext cx="4800601" cy="37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352550" y="3746839"/>
            <a:ext cx="279916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2400" dirty="0">
                <a:latin typeface="+mn-lt"/>
              </a:rPr>
              <a:t>TERA06: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strip and pixel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negative </a:t>
            </a:r>
            <a:r>
              <a:rPr lang="it-IT" altLang="it-IT" sz="2400" dirty="0" err="1">
                <a:latin typeface="+mn-lt"/>
              </a:rPr>
              <a:t>currents</a:t>
            </a:r>
            <a:endParaRPr lang="it-IT" altLang="it-IT" sz="2400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16 bit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f</a:t>
            </a:r>
            <a:r>
              <a:rPr lang="it-IT" altLang="it-IT" sz="2400" baseline="-25000" dirty="0" err="1">
                <a:latin typeface="+mn-lt"/>
              </a:rPr>
              <a:t>max</a:t>
            </a:r>
            <a:r>
              <a:rPr lang="it-IT" altLang="it-IT" sz="2400" dirty="0">
                <a:latin typeface="+mn-lt"/>
              </a:rPr>
              <a:t> = 5 MHz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100 </a:t>
            </a:r>
            <a:r>
              <a:rPr lang="it-IT" altLang="it-IT" sz="2400" dirty="0" err="1">
                <a:latin typeface="+mn-lt"/>
              </a:rPr>
              <a:t>fC</a:t>
            </a:r>
            <a:r>
              <a:rPr lang="it-IT" altLang="it-IT" sz="2400" dirty="0">
                <a:latin typeface="+mn-lt"/>
              </a:rPr>
              <a:t> &lt; </a:t>
            </a:r>
            <a:r>
              <a:rPr lang="it-IT" altLang="it-IT" sz="2400" dirty="0" err="1">
                <a:latin typeface="+mn-lt"/>
              </a:rPr>
              <a:t>Qc</a:t>
            </a:r>
            <a:r>
              <a:rPr lang="it-IT" altLang="it-IT" sz="2400" dirty="0">
                <a:latin typeface="+mn-lt"/>
              </a:rPr>
              <a:t>&gt; 800 </a:t>
            </a:r>
            <a:r>
              <a:rPr lang="it-IT" altLang="it-IT" sz="2400" dirty="0" err="1">
                <a:latin typeface="+mn-lt"/>
              </a:rPr>
              <a:t>fC</a:t>
            </a:r>
            <a:endParaRPr lang="en-US" altLang="it-IT" sz="2400" dirty="0">
              <a:latin typeface="+mn-lt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324350" y="3746839"/>
            <a:ext cx="30350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2400" dirty="0" smtClean="0">
                <a:latin typeface="+mn-lt"/>
              </a:rPr>
              <a:t>TERA08:</a:t>
            </a:r>
            <a:endParaRPr lang="it-IT" altLang="it-IT" sz="2400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integral</a:t>
            </a:r>
            <a:endParaRPr lang="it-IT" altLang="it-IT" sz="2400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bidirectional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currents</a:t>
            </a:r>
            <a:endParaRPr lang="it-IT" altLang="it-IT" sz="2400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32 bit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f</a:t>
            </a:r>
            <a:r>
              <a:rPr lang="it-IT" altLang="it-IT" sz="2400" baseline="-25000" dirty="0" err="1">
                <a:latin typeface="+mn-lt"/>
              </a:rPr>
              <a:t>max</a:t>
            </a:r>
            <a:r>
              <a:rPr lang="it-IT" altLang="it-IT" sz="2400" dirty="0">
                <a:latin typeface="+mn-lt"/>
              </a:rPr>
              <a:t> = 20 MHz</a:t>
            </a:r>
          </a:p>
          <a:p>
            <a:pPr eaLnBrk="1" hangingPunct="1">
              <a:buFont typeface="Arial" charset="0"/>
              <a:buChar char="•"/>
            </a:pPr>
            <a:r>
              <a:rPr lang="it-IT" altLang="it-IT" sz="2400" dirty="0">
                <a:latin typeface="+mn-lt"/>
              </a:rPr>
              <a:t> 50 </a:t>
            </a:r>
            <a:r>
              <a:rPr lang="it-IT" altLang="it-IT" sz="2400" dirty="0" err="1">
                <a:latin typeface="+mn-lt"/>
              </a:rPr>
              <a:t>fC</a:t>
            </a:r>
            <a:r>
              <a:rPr lang="it-IT" altLang="it-IT" sz="2400" dirty="0">
                <a:latin typeface="+mn-lt"/>
              </a:rPr>
              <a:t> &lt; </a:t>
            </a:r>
            <a:r>
              <a:rPr lang="it-IT" altLang="it-IT" sz="2400" dirty="0" err="1">
                <a:latin typeface="+mn-lt"/>
              </a:rPr>
              <a:t>Qc</a:t>
            </a:r>
            <a:r>
              <a:rPr lang="it-IT" altLang="it-IT" sz="2400" dirty="0">
                <a:latin typeface="+mn-lt"/>
              </a:rPr>
              <a:t>&gt; 350 </a:t>
            </a:r>
            <a:r>
              <a:rPr lang="it-IT" altLang="it-IT" sz="2400" dirty="0" err="1">
                <a:latin typeface="+mn-lt"/>
              </a:rPr>
              <a:t>fC</a:t>
            </a:r>
            <a:endParaRPr lang="en-US" altLang="it-IT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8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26/11/2021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CNAO dose delivery system and the DDS 4.0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smtClean="0"/>
              <a:t>DDS 4.0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5366" y="707337"/>
            <a:ext cx="10972347" cy="1654175"/>
          </a:xfrm>
        </p:spPr>
        <p:txBody>
          <a:bodyPr/>
          <a:lstStyle/>
          <a:p>
            <a:r>
              <a:rPr lang="it-IT" sz="1800" dirty="0"/>
              <a:t>The DDS 4.0 </a:t>
            </a:r>
            <a:r>
              <a:rPr lang="it-IT" sz="1800" dirty="0" err="1"/>
              <a:t>is</a:t>
            </a:r>
            <a:r>
              <a:rPr lang="it-IT" sz="1800" dirty="0"/>
              <a:t> the </a:t>
            </a:r>
            <a:r>
              <a:rPr lang="it-IT" sz="1800" dirty="0" err="1"/>
              <a:t>evolution</a:t>
            </a:r>
            <a:r>
              <a:rPr lang="it-IT" sz="1800" dirty="0"/>
              <a:t> of the CE </a:t>
            </a:r>
            <a:r>
              <a:rPr lang="it-IT" sz="1800" dirty="0" err="1"/>
              <a:t>marked</a:t>
            </a:r>
            <a:r>
              <a:rPr lang="it-IT" sz="1800" dirty="0"/>
              <a:t> </a:t>
            </a:r>
            <a:r>
              <a:rPr lang="it-IT" sz="1800" dirty="0" err="1"/>
              <a:t>Medical</a:t>
            </a:r>
            <a:r>
              <a:rPr lang="it-IT" sz="1800" dirty="0"/>
              <a:t> Device in use in CNAO and </a:t>
            </a:r>
            <a:r>
              <a:rPr lang="it-IT" sz="1800" dirty="0" err="1"/>
              <a:t>MedAustron</a:t>
            </a:r>
            <a:r>
              <a:rPr lang="it-IT" sz="1800" dirty="0"/>
              <a:t>.</a:t>
            </a:r>
          </a:p>
          <a:p>
            <a:r>
              <a:rPr lang="it-IT" sz="1800" dirty="0"/>
              <a:t>In </a:t>
            </a:r>
            <a:r>
              <a:rPr lang="it-IT" sz="1800" dirty="0" err="1"/>
              <a:t>collaboration</a:t>
            </a:r>
            <a:r>
              <a:rPr lang="it-IT" sz="1800" dirty="0"/>
              <a:t> with GSI. </a:t>
            </a:r>
            <a:r>
              <a:rPr lang="it-IT" sz="1800" dirty="0" err="1"/>
              <a:t>It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able</a:t>
            </a:r>
            <a:r>
              <a:rPr lang="it-IT" sz="1800" dirty="0"/>
              <a:t> to </a:t>
            </a:r>
            <a:r>
              <a:rPr lang="it-IT" sz="1800" dirty="0" err="1"/>
              <a:t>treat</a:t>
            </a:r>
            <a:r>
              <a:rPr lang="it-IT" sz="1800" dirty="0"/>
              <a:t> </a:t>
            </a:r>
            <a:r>
              <a:rPr lang="it-IT" sz="1800" dirty="0" err="1"/>
              <a:t>moving</a:t>
            </a:r>
            <a:r>
              <a:rPr lang="it-IT" sz="1800" dirty="0"/>
              <a:t> </a:t>
            </a:r>
            <a:r>
              <a:rPr lang="it-IT" sz="1800" dirty="0" err="1"/>
              <a:t>organs</a:t>
            </a:r>
            <a:r>
              <a:rPr lang="it-IT" sz="1800" dirty="0"/>
              <a:t>.</a:t>
            </a:r>
          </a:p>
          <a:p>
            <a:r>
              <a:rPr lang="it-IT" sz="1800" dirty="0"/>
              <a:t>The new </a:t>
            </a:r>
            <a:r>
              <a:rPr lang="it-IT" sz="1800" dirty="0" err="1"/>
              <a:t>irradiation</a:t>
            </a:r>
            <a:r>
              <a:rPr lang="it-IT" sz="1800" dirty="0"/>
              <a:t> </a:t>
            </a:r>
            <a:r>
              <a:rPr lang="it-IT" sz="1800" dirty="0" err="1"/>
              <a:t>modality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based</a:t>
            </a:r>
            <a:r>
              <a:rPr lang="it-IT" sz="1800" dirty="0"/>
              <a:t> on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/>
              <a:t>plans</a:t>
            </a:r>
            <a:r>
              <a:rPr lang="it-IT" sz="1800" dirty="0"/>
              <a:t> for the </a:t>
            </a:r>
            <a:r>
              <a:rPr lang="it-IT" sz="1800" dirty="0" err="1"/>
              <a:t>various</a:t>
            </a:r>
            <a:r>
              <a:rPr lang="it-IT" sz="1800" dirty="0"/>
              <a:t> </a:t>
            </a:r>
            <a:r>
              <a:rPr lang="it-IT" sz="1800" dirty="0" err="1"/>
              <a:t>tumor</a:t>
            </a:r>
            <a:r>
              <a:rPr lang="it-IT" sz="1800" dirty="0"/>
              <a:t> positions</a:t>
            </a:r>
            <a:r>
              <a:rPr lang="it-IT" sz="1800" dirty="0" smtClean="0"/>
              <a:t>.</a:t>
            </a:r>
          </a:p>
          <a:p>
            <a:r>
              <a:rPr lang="it-IT" sz="1800" dirty="0" err="1" smtClean="0"/>
              <a:t>It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called</a:t>
            </a:r>
            <a:r>
              <a:rPr lang="it-IT" sz="1800" dirty="0" smtClean="0"/>
              <a:t> multi </a:t>
            </a:r>
            <a:r>
              <a:rPr lang="it-IT" sz="1800" dirty="0" err="1" smtClean="0"/>
              <a:t>phase</a:t>
            </a:r>
            <a:r>
              <a:rPr lang="it-IT" sz="1800" dirty="0" smtClean="0"/>
              <a:t> 4D delivery.</a:t>
            </a:r>
            <a:endParaRPr lang="it-IT" sz="1800" dirty="0"/>
          </a:p>
          <a:p>
            <a:r>
              <a:rPr lang="it-IT" sz="1800" dirty="0"/>
              <a:t>The </a:t>
            </a:r>
            <a:r>
              <a:rPr lang="it-IT" sz="1800" dirty="0" err="1"/>
              <a:t>switch</a:t>
            </a:r>
            <a:r>
              <a:rPr lang="it-IT" sz="1800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the </a:t>
            </a:r>
            <a:r>
              <a:rPr lang="it-IT" sz="1800" dirty="0" err="1"/>
              <a:t>plans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done</a:t>
            </a:r>
            <a:r>
              <a:rPr lang="it-IT" sz="1800" dirty="0"/>
              <a:t> in </a:t>
            </a:r>
            <a:r>
              <a:rPr lang="it-IT" sz="1800" dirty="0" err="1"/>
              <a:t>real</a:t>
            </a:r>
            <a:r>
              <a:rPr lang="it-IT" sz="1800" dirty="0"/>
              <a:t> time </a:t>
            </a:r>
            <a:r>
              <a:rPr lang="it-IT" sz="1800" dirty="0" err="1"/>
              <a:t>increasing</a:t>
            </a:r>
            <a:r>
              <a:rPr lang="it-IT" sz="1800" dirty="0"/>
              <a:t> the </a:t>
            </a:r>
            <a:r>
              <a:rPr lang="it-IT" sz="1800" dirty="0" err="1"/>
              <a:t>beam</a:t>
            </a:r>
            <a:r>
              <a:rPr lang="it-IT" sz="1800" dirty="0"/>
              <a:t>-on duty </a:t>
            </a:r>
            <a:r>
              <a:rPr lang="it-IT" sz="1800" dirty="0" err="1"/>
              <a:t>cycle</a:t>
            </a:r>
            <a:r>
              <a:rPr lang="it-IT" sz="1800" dirty="0"/>
              <a:t>.</a:t>
            </a:r>
          </a:p>
          <a:p>
            <a:r>
              <a:rPr lang="it-IT" sz="1800" dirty="0"/>
              <a:t>In </a:t>
            </a:r>
            <a:r>
              <a:rPr lang="it-IT" sz="1800" dirty="0" err="1"/>
              <a:t>addition</a:t>
            </a:r>
            <a:r>
              <a:rPr lang="it-IT" sz="1800" dirty="0"/>
              <a:t> a </a:t>
            </a:r>
            <a:r>
              <a:rPr lang="it-IT" sz="1800" dirty="0" err="1"/>
              <a:t>tracking</a:t>
            </a:r>
            <a:r>
              <a:rPr lang="it-IT" sz="1800" dirty="0"/>
              <a:t> </a:t>
            </a:r>
            <a:r>
              <a:rPr lang="it-IT" sz="1800" dirty="0" err="1"/>
              <a:t>correction</a:t>
            </a:r>
            <a:r>
              <a:rPr lang="it-IT" sz="1800" dirty="0"/>
              <a:t> can be </a:t>
            </a:r>
            <a:r>
              <a:rPr lang="it-IT" sz="1800" dirty="0" err="1"/>
              <a:t>applied</a:t>
            </a:r>
            <a:r>
              <a:rPr lang="it-IT" sz="1800" dirty="0"/>
              <a:t> </a:t>
            </a:r>
            <a:r>
              <a:rPr lang="it-IT" sz="1800" dirty="0" err="1"/>
              <a:t>if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 smtClean="0"/>
              <a:t>.</a:t>
            </a:r>
            <a:endParaRPr lang="it-IT" sz="1800" dirty="0"/>
          </a:p>
          <a:p>
            <a:r>
              <a:rPr lang="it-IT" sz="1800" dirty="0"/>
              <a:t>The time </a:t>
            </a:r>
            <a:r>
              <a:rPr lang="it-IT" sz="1800" dirty="0" err="1"/>
              <a:t>needed</a:t>
            </a:r>
            <a:r>
              <a:rPr lang="it-IT" sz="1800" dirty="0"/>
              <a:t> to </a:t>
            </a:r>
            <a:r>
              <a:rPr lang="it-IT" sz="1800" dirty="0" err="1"/>
              <a:t>handle</a:t>
            </a:r>
            <a:r>
              <a:rPr lang="it-IT" sz="1800" dirty="0"/>
              <a:t> the </a:t>
            </a:r>
            <a:r>
              <a:rPr lang="it-IT" sz="1800" dirty="0" err="1"/>
              <a:t>beam</a:t>
            </a:r>
            <a:r>
              <a:rPr lang="it-IT" sz="1800" dirty="0"/>
              <a:t> </a:t>
            </a:r>
            <a:r>
              <a:rPr lang="it-IT" sz="1800" dirty="0" err="1"/>
              <a:t>energy</a:t>
            </a:r>
            <a:r>
              <a:rPr lang="it-IT" sz="1800" dirty="0"/>
              <a:t> </a:t>
            </a:r>
            <a:r>
              <a:rPr lang="it-IT" sz="1800" dirty="0" err="1"/>
              <a:t>variation</a:t>
            </a:r>
            <a:r>
              <a:rPr lang="it-IT" sz="1800" dirty="0"/>
              <a:t> </a:t>
            </a:r>
            <a:r>
              <a:rPr lang="it-IT" sz="1800" dirty="0" err="1"/>
              <a:t>has</a:t>
            </a:r>
            <a:r>
              <a:rPr lang="it-IT" sz="1800" dirty="0"/>
              <a:t> </a:t>
            </a:r>
            <a:r>
              <a:rPr lang="it-IT" sz="1800" dirty="0" err="1"/>
              <a:t>been</a:t>
            </a:r>
            <a:r>
              <a:rPr lang="it-IT" sz="1800" dirty="0"/>
              <a:t> </a:t>
            </a:r>
            <a:r>
              <a:rPr lang="it-IT" sz="1800" dirty="0" err="1"/>
              <a:t>reduced</a:t>
            </a:r>
            <a:r>
              <a:rPr lang="it-IT" sz="1800" dirty="0"/>
              <a:t>.</a:t>
            </a:r>
          </a:p>
          <a:p>
            <a:r>
              <a:rPr lang="it-IT" sz="1800" dirty="0" err="1"/>
              <a:t>Possible</a:t>
            </a:r>
            <a:r>
              <a:rPr lang="it-IT" sz="1800" dirty="0"/>
              <a:t> use with multi-</a:t>
            </a:r>
            <a:r>
              <a:rPr lang="it-IT" sz="1800" dirty="0" err="1"/>
              <a:t>energy</a:t>
            </a:r>
            <a:r>
              <a:rPr lang="it-IT" sz="1800" dirty="0"/>
              <a:t> </a:t>
            </a:r>
            <a:r>
              <a:rPr lang="it-IT" sz="1800" dirty="0" err="1"/>
              <a:t>acceleration</a:t>
            </a:r>
            <a:r>
              <a:rPr lang="it-IT" sz="1800" dirty="0"/>
              <a:t> </a:t>
            </a:r>
            <a:r>
              <a:rPr lang="it-IT" sz="1800" dirty="0" err="1"/>
              <a:t>cycles</a:t>
            </a:r>
            <a:r>
              <a:rPr lang="it-IT" sz="1800" dirty="0"/>
              <a:t> or with </a:t>
            </a:r>
            <a:r>
              <a:rPr lang="it-IT" sz="1800" dirty="0" err="1"/>
              <a:t>cyclotrons</a:t>
            </a:r>
            <a:r>
              <a:rPr lang="it-IT" sz="1800" dirty="0"/>
              <a:t>.</a:t>
            </a:r>
          </a:p>
          <a:p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24" y="3876040"/>
            <a:ext cx="3044952" cy="248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92" y="3847440"/>
            <a:ext cx="3044952" cy="248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a destra 7"/>
          <p:cNvSpPr/>
          <p:nvPr/>
        </p:nvSpPr>
        <p:spPr>
          <a:xfrm>
            <a:off x="5754244" y="5240231"/>
            <a:ext cx="1152128" cy="10875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870085" y="559932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DDS 4.0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424868" y="3711822"/>
            <a:ext cx="18108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Dose </a:t>
            </a:r>
            <a:r>
              <a:rPr lang="it-IT" dirty="0" err="1" smtClean="0"/>
              <a:t>calculations</a:t>
            </a:r>
            <a:endParaRPr lang="it-IT" dirty="0" smtClean="0"/>
          </a:p>
          <a:p>
            <a:pPr algn="ctr"/>
            <a:r>
              <a:rPr lang="it-IT" dirty="0" err="1" smtClean="0"/>
              <a:t>based</a:t>
            </a:r>
            <a:r>
              <a:rPr lang="it-IT" dirty="0" smtClean="0"/>
              <a:t> on </a:t>
            </a:r>
          </a:p>
          <a:p>
            <a:pPr algn="ctr"/>
            <a:r>
              <a:rPr lang="it-IT" dirty="0" err="1" smtClean="0"/>
              <a:t>measurement</a:t>
            </a:r>
            <a:endParaRPr lang="it-IT" dirty="0"/>
          </a:p>
          <a:p>
            <a:pPr algn="ctr"/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endParaRPr lang="it-IT" dirty="0" smtClean="0"/>
          </a:p>
          <a:p>
            <a:pPr algn="ctr"/>
            <a:r>
              <a:rPr lang="it-IT" dirty="0" smtClean="0"/>
              <a:t>In CNAO</a:t>
            </a:r>
            <a:endParaRPr lang="it-IT" dirty="0"/>
          </a:p>
        </p:txBody>
      </p:sp>
      <p:sp>
        <p:nvSpPr>
          <p:cNvPr id="11" name="Ovale 10"/>
          <p:cNvSpPr/>
          <p:nvPr/>
        </p:nvSpPr>
        <p:spPr>
          <a:xfrm>
            <a:off x="2998514" y="5621198"/>
            <a:ext cx="576064" cy="57606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8008630" y="5621198"/>
            <a:ext cx="576064" cy="57606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152921" y="4364757"/>
            <a:ext cx="390484" cy="72283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8153375" y="4364757"/>
            <a:ext cx="390484" cy="72283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124307" y="5645490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Single </a:t>
            </a:r>
            <a:r>
              <a:rPr lang="it-IT" dirty="0" err="1" smtClean="0"/>
              <a:t>field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interplay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0361676" y="5710019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Multi-</a:t>
            </a:r>
            <a:r>
              <a:rPr lang="it-IT" dirty="0" err="1" smtClean="0"/>
              <a:t>phase</a:t>
            </a:r>
            <a:endParaRPr lang="it-IT" dirty="0" smtClean="0"/>
          </a:p>
          <a:p>
            <a:r>
              <a:rPr lang="it-IT" dirty="0" smtClean="0"/>
              <a:t>4D delivery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3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1112</Words>
  <Application>Microsoft Office PowerPoint</Application>
  <PresentationFormat>Custom</PresentationFormat>
  <Paragraphs>159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Pullia Marco</cp:lastModifiedBy>
  <cp:revision>42</cp:revision>
  <dcterms:created xsi:type="dcterms:W3CDTF">2019-12-09T11:54:53Z</dcterms:created>
  <dcterms:modified xsi:type="dcterms:W3CDTF">2021-11-25T14:24:02Z</dcterms:modified>
</cp:coreProperties>
</file>