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xlsm" ContentType="application/vnd.ms-excel.sheet.macroEnabled.12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</p:sldMasterIdLst>
  <p:notesMasterIdLst>
    <p:notesMasterId r:id="rId22"/>
  </p:notesMasterIdLst>
  <p:sldIdLst>
    <p:sldId id="719" r:id="rId3"/>
    <p:sldId id="259" r:id="rId4"/>
    <p:sldId id="723" r:id="rId5"/>
    <p:sldId id="725" r:id="rId6"/>
    <p:sldId id="729" r:id="rId7"/>
    <p:sldId id="738" r:id="rId8"/>
    <p:sldId id="739" r:id="rId9"/>
    <p:sldId id="740" r:id="rId10"/>
    <p:sldId id="741" r:id="rId11"/>
    <p:sldId id="742" r:id="rId12"/>
    <p:sldId id="743" r:id="rId13"/>
    <p:sldId id="744" r:id="rId14"/>
    <p:sldId id="745" r:id="rId15"/>
    <p:sldId id="746" r:id="rId16"/>
    <p:sldId id="731" r:id="rId17"/>
    <p:sldId id="747" r:id="rId18"/>
    <p:sldId id="749" r:id="rId19"/>
    <p:sldId id="730" r:id="rId20"/>
    <p:sldId id="721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63537" autoAdjust="0"/>
  </p:normalViewPr>
  <p:slideViewPr>
    <p:cSldViewPr snapToGrid="0">
      <p:cViewPr varScale="1">
        <p:scale>
          <a:sx n="57" d="100"/>
          <a:sy n="57" d="100"/>
        </p:scale>
        <p:origin x="1704" y="139"/>
      </p:cViewPr>
      <p:guideLst/>
    </p:cSldViewPr>
  </p:slid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con_attivazione_macro_di_Microsoft_Excel3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378669680178866"/>
          <c:y val="0.19058264506360306"/>
          <c:w val="0.39705623602605228"/>
          <c:h val="0.7219709926926049"/>
        </c:manualLayout>
      </c:layout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ACE6-4879-8ECC-561CB77DAAF2}"/>
              </c:ext>
            </c:extLst>
          </c:dPt>
          <c:dLbls>
            <c:dLbl>
              <c:idx val="0"/>
              <c:layout>
                <c:manualLayout>
                  <c:x val="-3.5049698648780014E-3"/>
                  <c:y val="-6.4742243805351485E-2"/>
                </c:manualLayout>
              </c:layout>
              <c:tx>
                <c:rich>
                  <a:bodyPr/>
                  <a:lstStyle/>
                  <a:p>
                    <a:pPr>
                      <a:defRPr sz="2000" b="1"/>
                    </a:pPr>
                    <a:r>
                      <a:rPr lang="en-US" sz="2000" b="1" dirty="0"/>
                      <a:t>pts 73 </a:t>
                    </a:r>
                    <a:r>
                      <a:rPr lang="en-US" sz="2000" b="1" dirty="0">
                        <a:solidFill>
                          <a:srgbClr val="FF0000"/>
                        </a:solidFill>
                      </a:rPr>
                      <a:t>53%</a:t>
                    </a:r>
                    <a:endParaRPr lang="en-US" sz="2000" dirty="0">
                      <a:solidFill>
                        <a:srgbClr val="FF0000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CE6-4879-8ECC-561CB77DAAF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9737046758044132E-2"/>
                  <c:y val="6.8953281323775734E-3"/>
                </c:manualLayout>
              </c:layout>
              <c:tx>
                <c:rich>
                  <a:bodyPr/>
                  <a:lstStyle/>
                  <a:p>
                    <a:pPr>
                      <a:defRPr sz="2000" b="1"/>
                    </a:pPr>
                    <a:r>
                      <a:rPr lang="en-US" sz="2000" b="1" dirty="0"/>
                      <a:t> pts</a:t>
                    </a:r>
                    <a:r>
                      <a:rPr lang="en-US" sz="2000" b="1" baseline="0" dirty="0"/>
                      <a:t> </a:t>
                    </a:r>
                    <a:r>
                      <a:rPr lang="en-US" sz="2000" b="1" dirty="0"/>
                      <a:t>66 </a:t>
                    </a:r>
                    <a:r>
                      <a:rPr lang="en-US" sz="2000" b="1" dirty="0">
                        <a:solidFill>
                          <a:srgbClr val="FF0000"/>
                        </a:solidFill>
                      </a:rPr>
                      <a:t>47%</a:t>
                    </a:r>
                    <a:endParaRPr lang="en-US" sz="2000" dirty="0">
                      <a:solidFill>
                        <a:srgbClr val="FF0000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CE6-4879-8ECC-561CB77DAAF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Foglio1!$A$2:$A$3</c:f>
              <c:strCache>
                <c:ptCount val="2"/>
                <c:pt idx="0">
                  <c:v>Protons</c:v>
                </c:pt>
                <c:pt idx="1">
                  <c:v>Carbon ions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73</c:v>
                </c:pt>
                <c:pt idx="1">
                  <c:v>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CE6-4879-8ECC-561CB77DAAF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0.6589142408641262"/>
          <c:y val="4.419191260161965E-2"/>
          <c:w val="0.33776904538806501"/>
          <c:h val="0.25523126115019368"/>
        </c:manualLayout>
      </c:layout>
      <c:overlay val="0"/>
      <c:txPr>
        <a:bodyPr/>
        <a:lstStyle/>
        <a:p>
          <a:pPr>
            <a:defRPr b="1"/>
          </a:pPr>
          <a:endParaRPr lang="it-IT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explosion val="17"/>
          <c:dLbls>
            <c:dLbl>
              <c:idx val="0"/>
              <c:layout>
                <c:manualLayout>
                  <c:x val="-7.0187114041011675E-2"/>
                  <c:y val="-1.0453011251314412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/>
                      <a:t>ACC and</a:t>
                    </a:r>
                    <a:r>
                      <a:rPr lang="en-US" sz="1400" b="1" baseline="0" dirty="0"/>
                      <a:t> adenocarcinomas</a:t>
                    </a:r>
                    <a:r>
                      <a:rPr lang="en-US" sz="1400" b="1" dirty="0"/>
                      <a:t>
50%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EE0-A344-AB95-3687A9C0DCA1}"/>
                </c:ext>
                <c:ext xmlns:c15="http://schemas.microsoft.com/office/drawing/2012/chart" uri="{CE6537A1-D6FC-4f65-9D91-7224C49458BB}">
                  <c15:layout>
                    <c:manualLayout>
                      <c:w val="0.23524492909027586"/>
                      <c:h val="0.22233551006269156"/>
                    </c:manualLayout>
                  </c15:layout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 b="1" dirty="0"/>
                      <a:t>Mucosal</a:t>
                    </a:r>
                    <a:r>
                      <a:rPr lang="en-US" sz="1400" b="1" baseline="0" dirty="0"/>
                      <a:t> melanomas</a:t>
                    </a:r>
                    <a:r>
                      <a:rPr lang="en-US" sz="1400" b="1" dirty="0"/>
                      <a:t>
5%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EE0-A344-AB95-3687A9C0DCA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400" b="1" dirty="0" err="1"/>
                      <a:t>Squamocellular</a:t>
                    </a:r>
                    <a:r>
                      <a:rPr lang="en-US" sz="1400" b="1" baseline="0" dirty="0"/>
                      <a:t> carcinomas</a:t>
                    </a:r>
                    <a:r>
                      <a:rPr lang="en-US" sz="1400" b="1" dirty="0"/>
                      <a:t>
12%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EE0-A344-AB95-3687A9C0DCA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400" b="1" dirty="0" err="1"/>
                      <a:t>Indifferentiated</a:t>
                    </a:r>
                    <a:r>
                      <a:rPr lang="en-US" sz="1400" b="1" baseline="0" dirty="0"/>
                      <a:t> carcinomas</a:t>
                    </a:r>
                    <a:r>
                      <a:rPr lang="en-US" sz="1400" b="1" dirty="0"/>
                      <a:t>
3%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EE0-A344-AB95-3687A9C0DCA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pt-BR" sz="1400" b="1" dirty="0"/>
                      <a:t>Chordomas,</a:t>
                    </a:r>
                    <a:r>
                      <a:rPr lang="pt-BR" sz="1400" b="1" baseline="0" dirty="0"/>
                      <a:t> chondrosarcomas and sarcomas</a:t>
                    </a:r>
                    <a:r>
                      <a:rPr lang="pt-BR" sz="1400" b="1" dirty="0"/>
                      <a:t>
15%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EE0-A344-AB95-3687A9C0DCA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2.1581404467132824E-2"/>
                  <c:y val="1.8904618853117689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/>
                      <a:t> </a:t>
                    </a:r>
                    <a:r>
                      <a:rPr lang="en-US" sz="1400" b="1" dirty="0" err="1"/>
                      <a:t>Neuroendocrin</a:t>
                    </a:r>
                    <a:r>
                      <a:rPr lang="en-US" sz="1400" b="1" baseline="0" dirty="0"/>
                      <a:t> carcinomas</a:t>
                    </a:r>
                    <a:r>
                      <a:rPr lang="en-US" sz="1400" b="1" dirty="0"/>
                      <a:t>
2%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EE0-A344-AB95-3687A9C0DCA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z="1400" b="1" dirty="0"/>
                      <a:t>Others
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0EE0-A344-AB95-3687A9C0DCA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z="1400" b="1" dirty="0"/>
                      <a:t>Pleomorphic</a:t>
                    </a:r>
                    <a:r>
                      <a:rPr lang="en-US" sz="1400" b="1" baseline="0" dirty="0"/>
                      <a:t> adenomas</a:t>
                    </a:r>
                    <a:r>
                      <a:rPr lang="en-US" sz="1400" b="1" dirty="0"/>
                      <a:t> 
7%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EE0-A344-AB95-3687A9C0DCA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TC!$C$23:$C$30</c:f>
              <c:strCache>
                <c:ptCount val="8"/>
                <c:pt idx="0">
                  <c:v>ACC e adenocarcinomi</c:v>
                </c:pt>
                <c:pt idx="1">
                  <c:v>melanomi mucosi</c:v>
                </c:pt>
                <c:pt idx="2">
                  <c:v>squamocellulare</c:v>
                </c:pt>
                <c:pt idx="3">
                  <c:v>indifferenziati</c:v>
                </c:pt>
                <c:pt idx="4">
                  <c:v>Cordomi, condrosarcomi, sarcomi</c:v>
                </c:pt>
                <c:pt idx="5">
                  <c:v>differenziazione neuroendocrina</c:v>
                </c:pt>
                <c:pt idx="6">
                  <c:v>altro</c:v>
                </c:pt>
                <c:pt idx="7">
                  <c:v>Adenomi pleomorfi </c:v>
                </c:pt>
              </c:strCache>
            </c:strRef>
          </c:cat>
          <c:val>
            <c:numRef>
              <c:f>TC!$D$23:$D$30</c:f>
              <c:numCache>
                <c:formatCode>General</c:formatCode>
                <c:ptCount val="8"/>
                <c:pt idx="0">
                  <c:v>204</c:v>
                </c:pt>
                <c:pt idx="1">
                  <c:v>19</c:v>
                </c:pt>
                <c:pt idx="2">
                  <c:v>48</c:v>
                </c:pt>
                <c:pt idx="3">
                  <c:v>11</c:v>
                </c:pt>
                <c:pt idx="4">
                  <c:v>60</c:v>
                </c:pt>
                <c:pt idx="5">
                  <c:v>10</c:v>
                </c:pt>
                <c:pt idx="6">
                  <c:v>23</c:v>
                </c:pt>
                <c:pt idx="7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EE0-A344-AB95-3687A9C0DCA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593607305936073"/>
          <c:y val="0.13994818389636779"/>
          <c:w val="0.59733362096861176"/>
          <c:h val="0.8439745999491998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794E-8947-84BC-09EEB1516CF2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94E-8947-84BC-09EEB1516CF2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94E-8947-84BC-09EEB1516CF2}"/>
              </c:ext>
            </c:extLst>
          </c:dPt>
          <c:cat>
            <c:strRef>
              <c:f>grafici1!$E$66:$E$68</c:f>
              <c:strCache>
                <c:ptCount val="3"/>
                <c:pt idx="0">
                  <c:v>Carbonio</c:v>
                </c:pt>
                <c:pt idx="1">
                  <c:v>Protoni</c:v>
                </c:pt>
                <c:pt idx="2">
                  <c:v>Misti (protoni e carbonio</c:v>
                </c:pt>
              </c:strCache>
            </c:strRef>
          </c:cat>
          <c:val>
            <c:numRef>
              <c:f>grafici1!$F$66:$F$68</c:f>
              <c:numCache>
                <c:formatCode>General</c:formatCode>
                <c:ptCount val="3"/>
                <c:pt idx="0">
                  <c:v>150</c:v>
                </c:pt>
                <c:pt idx="1">
                  <c:v>26</c:v>
                </c:pt>
                <c:pt idx="2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94E-8947-84BC-09EEB1516C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5798">
          <a:noFill/>
        </a:ln>
      </c:spPr>
    </c:plotArea>
    <c:plotVisOnly val="1"/>
    <c:dispBlanksAs val="gap"/>
    <c:showDLblsOverMax val="0"/>
  </c:chart>
  <c:txPr>
    <a:bodyPr/>
    <a:lstStyle/>
    <a:p>
      <a:pPr>
        <a:defRPr sz="112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it-I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C8616-2DAD-4A6D-BDF5-FC3E7E6026A4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78CD9-4D4A-4FEF-A00F-E58CE041E3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8820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78CD9-4D4A-4FEF-A00F-E58CE041E38F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7136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Atfetr</a:t>
            </a:r>
            <a:r>
              <a:rPr lang="it-IT" dirty="0"/>
              <a:t> the </a:t>
            </a:r>
            <a:r>
              <a:rPr lang="it-IT" dirty="0" err="1"/>
              <a:t>concologic</a:t>
            </a:r>
            <a:r>
              <a:rPr lang="it-IT" dirty="0"/>
              <a:t> </a:t>
            </a:r>
            <a:r>
              <a:rPr lang="it-IT" dirty="0" err="1"/>
              <a:t>outcome</a:t>
            </a:r>
            <a:r>
              <a:rPr lang="it-IT" dirty="0"/>
              <a:t> </a:t>
            </a:r>
            <a:r>
              <a:rPr lang="it-IT" dirty="0" err="1"/>
              <a:t>here</a:t>
            </a:r>
            <a:r>
              <a:rPr lang="it-IT" dirty="0"/>
              <a:t> are </a:t>
            </a:r>
            <a:r>
              <a:rPr lang="it-IT" dirty="0" err="1"/>
              <a:t>reported</a:t>
            </a:r>
            <a:r>
              <a:rPr lang="it-IT" dirty="0"/>
              <a:t> the </a:t>
            </a:r>
            <a:r>
              <a:rPr lang="it-IT" dirty="0" err="1"/>
              <a:t>toxicity</a:t>
            </a:r>
            <a:r>
              <a:rPr lang="it-IT" dirty="0"/>
              <a:t> data of </a:t>
            </a:r>
            <a:r>
              <a:rPr lang="it-IT" dirty="0" err="1"/>
              <a:t>ourACC</a:t>
            </a:r>
            <a:r>
              <a:rPr lang="it-IT" dirty="0"/>
              <a:t> </a:t>
            </a:r>
            <a:r>
              <a:rPr lang="it-IT" dirty="0" err="1"/>
              <a:t>treated</a:t>
            </a:r>
            <a:r>
              <a:rPr lang="it-IT" dirty="0"/>
              <a:t> </a:t>
            </a:r>
            <a:r>
              <a:rPr lang="it-IT" dirty="0" err="1"/>
              <a:t>patients</a:t>
            </a:r>
            <a:r>
              <a:rPr lang="it-IT" dirty="0"/>
              <a:t>, </a:t>
            </a:r>
          </a:p>
          <a:p>
            <a:endParaRPr lang="it-IT" dirty="0"/>
          </a:p>
          <a:p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compoares</a:t>
            </a:r>
            <a:r>
              <a:rPr lang="it-IT" dirty="0"/>
              <a:t> </a:t>
            </a:r>
            <a:r>
              <a:rPr lang="it-IT" dirty="0" err="1"/>
              <a:t>weel</a:t>
            </a:r>
            <a:r>
              <a:rPr lang="it-IT" dirty="0"/>
              <a:t> with the </a:t>
            </a:r>
            <a:r>
              <a:rPr lang="it-IT" dirty="0" err="1"/>
              <a:t>japanses</a:t>
            </a:r>
            <a:r>
              <a:rPr lang="it-IT" dirty="0"/>
              <a:t> JCROSS </a:t>
            </a:r>
            <a:r>
              <a:rPr lang="it-IT" dirty="0" err="1"/>
              <a:t>reported</a:t>
            </a:r>
            <a:r>
              <a:rPr lang="it-IT" dirty="0"/>
              <a:t> on the right part of the slide. Acute </a:t>
            </a:r>
            <a:r>
              <a:rPr lang="it-IT" dirty="0" err="1"/>
              <a:t>toxicity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mainly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skin</a:t>
            </a:r>
            <a:r>
              <a:rPr lang="it-IT" dirty="0"/>
              <a:t> and </a:t>
            </a:r>
            <a:r>
              <a:rPr lang="it-IT" dirty="0" err="1"/>
              <a:t>mucosal</a:t>
            </a:r>
            <a:r>
              <a:rPr lang="it-IT" dirty="0"/>
              <a:t>,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then</a:t>
            </a:r>
            <a:r>
              <a:rPr lang="it-IT" dirty="0"/>
              <a:t> G3,</a:t>
            </a:r>
          </a:p>
          <a:p>
            <a:r>
              <a:rPr lang="it-IT" dirty="0"/>
              <a:t>Late </a:t>
            </a:r>
            <a:r>
              <a:rPr lang="it-IT" dirty="0" err="1"/>
              <a:t>toxicity</a:t>
            </a:r>
            <a:r>
              <a:rPr lang="it-IT" dirty="0"/>
              <a:t> G4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reported</a:t>
            </a:r>
            <a:r>
              <a:rPr lang="it-IT" dirty="0"/>
              <a:t> in 3 </a:t>
            </a:r>
            <a:r>
              <a:rPr lang="it-IT" dirty="0" err="1"/>
              <a:t>cases</a:t>
            </a:r>
            <a:r>
              <a:rPr lang="it-IT" dirty="0"/>
              <a:t> of 1 </a:t>
            </a:r>
            <a:r>
              <a:rPr lang="it-IT" dirty="0" err="1"/>
              <a:t>epidural</a:t>
            </a:r>
            <a:r>
              <a:rPr lang="it-IT" dirty="0"/>
              <a:t> </a:t>
            </a:r>
            <a:r>
              <a:rPr lang="it-IT" dirty="0" err="1"/>
              <a:t>absess</a:t>
            </a:r>
            <a:r>
              <a:rPr lang="it-IT" dirty="0"/>
              <a:t> and 2 </a:t>
            </a:r>
            <a:r>
              <a:rPr lang="it-IT" dirty="0" err="1"/>
              <a:t>radionecrosis</a:t>
            </a:r>
            <a:r>
              <a:rPr lang="it-IT" dirty="0"/>
              <a:t>, and 1 case of </a:t>
            </a:r>
            <a:r>
              <a:rPr lang="it-IT" dirty="0" err="1"/>
              <a:t>fatal</a:t>
            </a:r>
            <a:r>
              <a:rPr lang="it-IT" dirty="0"/>
              <a:t> </a:t>
            </a:r>
            <a:r>
              <a:rPr lang="it-IT" dirty="0" err="1"/>
              <a:t>carotid</a:t>
            </a:r>
            <a:r>
              <a:rPr lang="it-IT" dirty="0"/>
              <a:t> </a:t>
            </a:r>
            <a:r>
              <a:rPr lang="it-IT" dirty="0" err="1"/>
              <a:t>bleeding</a:t>
            </a:r>
            <a:r>
              <a:rPr lang="it-IT" dirty="0"/>
              <a:t> G5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reported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78CD9-4D4A-4FEF-A00F-E58CE041E38F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8252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At CNAO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primary</a:t>
            </a:r>
            <a:r>
              <a:rPr lang="it-IT" dirty="0"/>
              <a:t> </a:t>
            </a:r>
            <a:r>
              <a:rPr lang="it-IT" dirty="0" err="1"/>
              <a:t>irradiation</a:t>
            </a:r>
            <a:r>
              <a:rPr lang="it-IT" dirty="0"/>
              <a:t> for ACC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reirradiation</a:t>
            </a:r>
            <a:r>
              <a:rPr lang="it-IT" dirty="0"/>
              <a:t> of </a:t>
            </a:r>
            <a:r>
              <a:rPr lang="it-IT" dirty="0" err="1"/>
              <a:t>salivary</a:t>
            </a:r>
            <a:r>
              <a:rPr lang="it-IT" dirty="0"/>
              <a:t> </a:t>
            </a:r>
            <a:r>
              <a:rPr lang="it-IT" dirty="0" err="1"/>
              <a:t>gland</a:t>
            </a:r>
            <a:r>
              <a:rPr lang="it-IT" dirty="0"/>
              <a:t> </a:t>
            </a:r>
            <a:r>
              <a:rPr lang="it-IT" dirty="0" err="1"/>
              <a:t>tumors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oneof</a:t>
            </a:r>
            <a:r>
              <a:rPr lang="it-IT" dirty="0"/>
              <a:t> the  </a:t>
            </a:r>
            <a:r>
              <a:rPr lang="it-IT" dirty="0" err="1"/>
              <a:t>indication</a:t>
            </a:r>
            <a:r>
              <a:rPr lang="it-IT" dirty="0"/>
              <a:t> for carbon </a:t>
            </a:r>
            <a:r>
              <a:rPr lang="it-IT" dirty="0" err="1"/>
              <a:t>ion</a:t>
            </a:r>
            <a:r>
              <a:rPr lang="it-IT" dirty="0"/>
              <a:t> treatment.</a:t>
            </a:r>
          </a:p>
          <a:p>
            <a:r>
              <a:rPr lang="it-IT" dirty="0"/>
              <a:t> Here </a:t>
            </a:r>
            <a:r>
              <a:rPr lang="it-IT" dirty="0" err="1"/>
              <a:t>we</a:t>
            </a:r>
            <a:r>
              <a:rPr lang="it-IT" dirty="0"/>
              <a:t> report the small </a:t>
            </a:r>
            <a:r>
              <a:rPr lang="it-IT" dirty="0" err="1"/>
              <a:t>series</a:t>
            </a:r>
            <a:r>
              <a:rPr lang="it-IT" dirty="0"/>
              <a:t> </a:t>
            </a:r>
            <a:r>
              <a:rPr lang="it-IT" dirty="0" err="1"/>
              <a:t>published</a:t>
            </a:r>
            <a:r>
              <a:rPr lang="it-IT" dirty="0"/>
              <a:t> last </a:t>
            </a:r>
            <a:r>
              <a:rPr lang="it-IT" dirty="0" err="1"/>
              <a:t>years</a:t>
            </a:r>
            <a:r>
              <a:rPr lang="it-IT" dirty="0"/>
              <a:t> on 52 </a:t>
            </a:r>
            <a:r>
              <a:rPr lang="it-IT" dirty="0" err="1"/>
              <a:t>salivary</a:t>
            </a:r>
            <a:r>
              <a:rPr lang="it-IT" dirty="0"/>
              <a:t> </a:t>
            </a:r>
            <a:r>
              <a:rPr lang="it-IT" dirty="0" err="1"/>
              <a:t>gland</a:t>
            </a:r>
            <a:r>
              <a:rPr lang="it-IT" dirty="0"/>
              <a:t> </a:t>
            </a:r>
            <a:r>
              <a:rPr lang="it-IT" dirty="0" err="1"/>
              <a:t>pts</a:t>
            </a:r>
            <a:r>
              <a:rPr lang="it-IT" dirty="0"/>
              <a:t> </a:t>
            </a:r>
            <a:r>
              <a:rPr lang="it-IT" dirty="0" err="1"/>
              <a:t>majority</a:t>
            </a:r>
            <a:r>
              <a:rPr lang="it-IT" dirty="0"/>
              <a:t> of </a:t>
            </a:r>
            <a:r>
              <a:rPr lang="it-IT" dirty="0" err="1"/>
              <a:t>which</a:t>
            </a:r>
            <a:r>
              <a:rPr lang="it-IT" dirty="0"/>
              <a:t> ACC </a:t>
            </a:r>
            <a:r>
              <a:rPr lang="it-IT" dirty="0" err="1"/>
              <a:t>retreated</a:t>
            </a:r>
            <a:r>
              <a:rPr lang="it-IT" dirty="0"/>
              <a:t> with carbon </a:t>
            </a:r>
            <a:r>
              <a:rPr lang="it-IT" dirty="0" err="1"/>
              <a:t>ions</a:t>
            </a:r>
            <a:r>
              <a:rPr lang="it-IT" dirty="0"/>
              <a:t> </a:t>
            </a:r>
            <a:r>
              <a:rPr lang="it-IT" dirty="0" err="1"/>
              <a:t>after</a:t>
            </a:r>
            <a:r>
              <a:rPr lang="it-IT" dirty="0"/>
              <a:t> </a:t>
            </a:r>
            <a:r>
              <a:rPr lang="it-IT" dirty="0" err="1"/>
              <a:t>one</a:t>
            </a:r>
            <a:r>
              <a:rPr lang="it-IT" dirty="0"/>
              <a:t> or 2 </a:t>
            </a:r>
            <a:r>
              <a:rPr lang="it-IT" dirty="0" err="1"/>
              <a:t>previous</a:t>
            </a:r>
            <a:r>
              <a:rPr lang="it-IT" dirty="0"/>
              <a:t> RT </a:t>
            </a:r>
            <a:r>
              <a:rPr lang="it-IT" dirty="0" err="1"/>
              <a:t>course</a:t>
            </a:r>
            <a:r>
              <a:rPr lang="it-IT" dirty="0"/>
              <a:t>,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retreated</a:t>
            </a:r>
            <a:r>
              <a:rPr lang="it-IT" dirty="0"/>
              <a:t> with carbon </a:t>
            </a:r>
            <a:r>
              <a:rPr lang="it-IT" dirty="0" err="1"/>
              <a:t>ions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fractionation</a:t>
            </a:r>
            <a:r>
              <a:rPr lang="it-IT" dirty="0"/>
              <a:t> </a:t>
            </a:r>
            <a:r>
              <a:rPr lang="it-IT" dirty="0" err="1"/>
              <a:t>schemes</a:t>
            </a:r>
            <a:r>
              <a:rPr lang="it-IT" dirty="0"/>
              <a:t> and </a:t>
            </a:r>
            <a:r>
              <a:rPr lang="it-IT" dirty="0" err="1"/>
              <a:t>prescription</a:t>
            </a:r>
            <a:r>
              <a:rPr lang="it-IT" dirty="0"/>
              <a:t> </a:t>
            </a:r>
            <a:r>
              <a:rPr lang="it-IT" dirty="0" err="1"/>
              <a:t>doses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see</a:t>
            </a:r>
            <a:r>
              <a:rPr lang="it-IT" dirty="0"/>
              <a:t> </a:t>
            </a:r>
            <a:r>
              <a:rPr lang="it-IT" dirty="0" err="1"/>
              <a:t>highlighted</a:t>
            </a:r>
            <a:r>
              <a:rPr lang="it-IT" dirty="0"/>
              <a:t> in the </a:t>
            </a:r>
            <a:r>
              <a:rPr lang="it-IT" dirty="0" err="1"/>
              <a:t>red</a:t>
            </a:r>
            <a:r>
              <a:rPr lang="it-IT" dirty="0"/>
              <a:t> </a:t>
            </a:r>
            <a:r>
              <a:rPr lang="it-IT" dirty="0" err="1"/>
              <a:t>square</a:t>
            </a:r>
            <a:endParaRPr lang="it-IT" dirty="0"/>
          </a:p>
          <a:p>
            <a:r>
              <a:rPr lang="it-IT" dirty="0" err="1"/>
              <a:t>Fractionation</a:t>
            </a:r>
            <a:r>
              <a:rPr lang="it-IT" dirty="0"/>
              <a:t> </a:t>
            </a:r>
            <a:r>
              <a:rPr lang="it-IT" dirty="0" err="1"/>
              <a:t>variee</a:t>
            </a:r>
            <a:r>
              <a:rPr lang="it-IT" dirty="0"/>
              <a:t> from 3 up to 5 </a:t>
            </a:r>
            <a:r>
              <a:rPr lang="it-IT" dirty="0" err="1"/>
              <a:t>Gy</a:t>
            </a:r>
            <a:r>
              <a:rPr lang="it-IT" dirty="0"/>
              <a:t> per </a:t>
            </a:r>
            <a:r>
              <a:rPr lang="it-IT" dirty="0" err="1"/>
              <a:t>fraction</a:t>
            </a:r>
            <a:r>
              <a:rPr lang="it-IT" dirty="0"/>
              <a:t> </a:t>
            </a:r>
            <a:r>
              <a:rPr lang="it-IT" dirty="0" err="1"/>
              <a:t>depending</a:t>
            </a:r>
            <a:r>
              <a:rPr lang="it-IT" dirty="0"/>
              <a:t> on </a:t>
            </a:r>
            <a:r>
              <a:rPr lang="it-IT" dirty="0" err="1"/>
              <a:t>how</a:t>
            </a:r>
            <a:r>
              <a:rPr lang="it-IT" dirty="0"/>
              <a:t> </a:t>
            </a:r>
            <a:r>
              <a:rPr lang="it-IT" dirty="0" err="1"/>
              <a:t>much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want</a:t>
            </a:r>
            <a:r>
              <a:rPr lang="it-IT" dirty="0"/>
              <a:t> to be radical with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retreatment</a:t>
            </a:r>
            <a:r>
              <a:rPr lang="it-IT" dirty="0"/>
              <a:t>, </a:t>
            </a:r>
            <a:r>
              <a:rPr lang="it-IT" dirty="0" err="1"/>
              <a:t>taking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account  the DVH report of the </a:t>
            </a:r>
            <a:r>
              <a:rPr lang="it-IT" dirty="0" err="1"/>
              <a:t>previous</a:t>
            </a:r>
            <a:r>
              <a:rPr lang="it-IT" dirty="0"/>
              <a:t> </a:t>
            </a:r>
            <a:r>
              <a:rPr lang="it-IT" dirty="0" err="1"/>
              <a:t>treatmet</a:t>
            </a:r>
            <a:r>
              <a:rPr lang="it-IT" dirty="0"/>
              <a:t> </a:t>
            </a:r>
            <a:r>
              <a:rPr lang="it-IT" dirty="0" err="1"/>
              <a:t>course</a:t>
            </a:r>
            <a:r>
              <a:rPr lang="it-IT" dirty="0"/>
              <a:t> and the </a:t>
            </a:r>
            <a:r>
              <a:rPr lang="it-IT" dirty="0" err="1"/>
              <a:t>risk</a:t>
            </a:r>
            <a:r>
              <a:rPr lang="it-IT" dirty="0"/>
              <a:t> of </a:t>
            </a:r>
            <a:r>
              <a:rPr lang="it-IT" dirty="0" err="1"/>
              <a:t>toxicity</a:t>
            </a:r>
            <a:r>
              <a:rPr lang="it-IT" dirty="0"/>
              <a:t> for </a:t>
            </a:r>
            <a:r>
              <a:rPr lang="it-IT" dirty="0" err="1"/>
              <a:t>each</a:t>
            </a:r>
            <a:r>
              <a:rPr lang="it-IT" dirty="0"/>
              <a:t> single </a:t>
            </a:r>
            <a:r>
              <a:rPr lang="it-IT" dirty="0" err="1"/>
              <a:t>patient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78CD9-4D4A-4FEF-A00F-E58CE041E38F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8517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With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approach</a:t>
            </a:r>
            <a:r>
              <a:rPr lang="it-IT" dirty="0"/>
              <a:t> with a </a:t>
            </a:r>
            <a:r>
              <a:rPr lang="it-IT" dirty="0" err="1"/>
              <a:t>median</a:t>
            </a:r>
            <a:r>
              <a:rPr lang="it-IT" dirty="0"/>
              <a:t> </a:t>
            </a:r>
            <a:r>
              <a:rPr lang="it-IT" dirty="0" err="1"/>
              <a:t>flollow</a:t>
            </a:r>
            <a:r>
              <a:rPr lang="it-IT" dirty="0"/>
              <a:t> up time of </a:t>
            </a:r>
            <a:r>
              <a:rPr lang="it-IT" dirty="0" err="1"/>
              <a:t>approximately</a:t>
            </a:r>
            <a:r>
              <a:rPr lang="it-IT" dirty="0"/>
              <a:t> 2 </a:t>
            </a:r>
            <a:r>
              <a:rPr lang="it-IT" dirty="0" err="1"/>
              <a:t>years</a:t>
            </a:r>
            <a:endParaRPr lang="it-IT" dirty="0"/>
          </a:p>
          <a:p>
            <a:r>
              <a:rPr lang="it-IT" dirty="0"/>
              <a:t>in the </a:t>
            </a:r>
            <a:r>
              <a:rPr lang="it-IT" dirty="0" err="1"/>
              <a:t>treated</a:t>
            </a:r>
            <a:r>
              <a:rPr lang="it-IT" dirty="0"/>
              <a:t> </a:t>
            </a:r>
            <a:r>
              <a:rPr lang="it-IT" dirty="0" err="1"/>
              <a:t>population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had</a:t>
            </a:r>
            <a:r>
              <a:rPr lang="it-IT" dirty="0"/>
              <a:t> 2 </a:t>
            </a:r>
            <a:r>
              <a:rPr lang="it-IT" dirty="0" err="1"/>
              <a:t>ys</a:t>
            </a:r>
            <a:r>
              <a:rPr lang="it-IT" dirty="0"/>
              <a:t> PFS of 52 % and 2 </a:t>
            </a:r>
            <a:r>
              <a:rPr lang="it-IT" dirty="0" err="1"/>
              <a:t>ys</a:t>
            </a:r>
            <a:r>
              <a:rPr lang="it-IT" dirty="0"/>
              <a:t> OS of 63%. </a:t>
            </a:r>
          </a:p>
          <a:p>
            <a:r>
              <a:rPr lang="it-IT" dirty="0" err="1"/>
              <a:t>Prognostic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volume of the </a:t>
            </a:r>
            <a:r>
              <a:rPr lang="it-IT" dirty="0" err="1"/>
              <a:t>treated</a:t>
            </a:r>
            <a:r>
              <a:rPr lang="it-IT" dirty="0"/>
              <a:t> </a:t>
            </a:r>
            <a:r>
              <a:rPr lang="it-IT" dirty="0" err="1"/>
              <a:t>tumors</a:t>
            </a:r>
            <a:r>
              <a:rPr lang="it-IT" dirty="0"/>
              <a:t>, </a:t>
            </a:r>
            <a:r>
              <a:rPr lang="it-IT" dirty="0" err="1"/>
              <a:t>reirradiation</a:t>
            </a:r>
            <a:r>
              <a:rPr lang="it-IT" dirty="0"/>
              <a:t> </a:t>
            </a:r>
            <a:r>
              <a:rPr lang="it-IT" dirty="0" err="1"/>
              <a:t>interval</a:t>
            </a:r>
            <a:r>
              <a:rPr lang="it-IT" dirty="0"/>
              <a:t> for the OS </a:t>
            </a:r>
            <a:r>
              <a:rPr lang="it-IT" dirty="0" err="1"/>
              <a:t>only</a:t>
            </a:r>
            <a:r>
              <a:rPr lang="it-IT" dirty="0"/>
              <a:t>, and dose of treatment for the </a:t>
            </a:r>
            <a:r>
              <a:rPr lang="it-IT" dirty="0" err="1"/>
              <a:t>local</a:t>
            </a:r>
            <a:r>
              <a:rPr lang="it-IT" dirty="0"/>
              <a:t> control </a:t>
            </a:r>
            <a:r>
              <a:rPr lang="it-IT" dirty="0" err="1"/>
              <a:t>only</a:t>
            </a:r>
            <a:endParaRPr lang="it-IT" dirty="0"/>
          </a:p>
          <a:p>
            <a:endParaRPr lang="it-IT" dirty="0"/>
          </a:p>
          <a:p>
            <a:r>
              <a:rPr lang="it-IT" dirty="0"/>
              <a:t>in the </a:t>
            </a:r>
            <a:r>
              <a:rPr lang="it-IT" dirty="0" err="1"/>
              <a:t>table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reproted</a:t>
            </a:r>
            <a:r>
              <a:rPr lang="it-IT" dirty="0"/>
              <a:t> the </a:t>
            </a:r>
            <a:r>
              <a:rPr lang="it-IT" dirty="0" err="1"/>
              <a:t>experience</a:t>
            </a:r>
            <a:r>
              <a:rPr lang="it-IT" dirty="0"/>
              <a:t> from the </a:t>
            </a:r>
            <a:r>
              <a:rPr lang="it-IT" dirty="0" err="1"/>
              <a:t>other</a:t>
            </a:r>
            <a:r>
              <a:rPr lang="it-IT" dirty="0"/>
              <a:t> carbon </a:t>
            </a:r>
            <a:r>
              <a:rPr lang="it-IT" dirty="0" err="1"/>
              <a:t>ion</a:t>
            </a:r>
            <a:r>
              <a:rPr lang="it-IT" dirty="0"/>
              <a:t> centers </a:t>
            </a:r>
            <a:r>
              <a:rPr lang="it-IT" dirty="0" err="1"/>
              <a:t>worldwide</a:t>
            </a:r>
            <a:r>
              <a:rPr lang="it-IT" dirty="0"/>
              <a:t>,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see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outcome</a:t>
            </a:r>
            <a:r>
              <a:rPr lang="it-IT" dirty="0"/>
              <a:t> data are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similar</a:t>
            </a:r>
            <a:r>
              <a:rPr lang="it-IT" dirty="0"/>
              <a:t> to the </a:t>
            </a:r>
            <a:r>
              <a:rPr lang="it-IT" dirty="0" err="1"/>
              <a:t>others</a:t>
            </a:r>
            <a:r>
              <a:rPr lang="it-IT" dirty="0"/>
              <a:t> in </a:t>
            </a:r>
            <a:r>
              <a:rPr lang="it-IT" dirty="0" err="1"/>
              <a:t>germany</a:t>
            </a:r>
            <a:r>
              <a:rPr lang="it-IT" dirty="0"/>
              <a:t> </a:t>
            </a:r>
            <a:r>
              <a:rPr lang="it-IT" dirty="0" err="1"/>
              <a:t>japan</a:t>
            </a:r>
            <a:r>
              <a:rPr lang="it-IT" dirty="0"/>
              <a:t> and china</a:t>
            </a:r>
          </a:p>
          <a:p>
            <a:r>
              <a:rPr lang="it-IT" dirty="0" err="1"/>
              <a:t>However</a:t>
            </a:r>
            <a:r>
              <a:rPr lang="it-IT" dirty="0"/>
              <a:t> </a:t>
            </a:r>
            <a:r>
              <a:rPr lang="it-IT" dirty="0" err="1"/>
              <a:t>toxicity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still</a:t>
            </a:r>
            <a:r>
              <a:rPr lang="it-IT" dirty="0"/>
              <a:t> </a:t>
            </a:r>
            <a:r>
              <a:rPr lang="it-IT" dirty="0" err="1"/>
              <a:t>mild</a:t>
            </a:r>
            <a:r>
              <a:rPr lang="it-IT" dirty="0"/>
              <a:t> in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population</a:t>
            </a:r>
            <a:r>
              <a:rPr lang="it-IT" dirty="0"/>
              <a:t> </a:t>
            </a:r>
            <a:r>
              <a:rPr lang="it-IT" dirty="0" err="1"/>
              <a:t>compared</a:t>
            </a:r>
            <a:r>
              <a:rPr lang="it-IT" dirty="0"/>
              <a:t> to the </a:t>
            </a:r>
            <a:r>
              <a:rPr lang="it-IT" dirty="0" err="1"/>
              <a:t>others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means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in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retreatments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might</a:t>
            </a:r>
            <a:r>
              <a:rPr lang="it-IT" dirty="0"/>
              <a:t> </a:t>
            </a:r>
            <a:r>
              <a:rPr lang="it-IT" dirty="0" err="1"/>
              <a:t>safely</a:t>
            </a:r>
            <a:r>
              <a:rPr lang="it-IT" dirty="0"/>
              <a:t> </a:t>
            </a:r>
            <a:r>
              <a:rPr lang="it-IT" dirty="0" err="1"/>
              <a:t>increase</a:t>
            </a:r>
            <a:r>
              <a:rPr lang="it-IT" dirty="0"/>
              <a:t> </a:t>
            </a:r>
            <a:r>
              <a:rPr lang="it-IT" dirty="0" err="1"/>
              <a:t>prescription</a:t>
            </a:r>
            <a:r>
              <a:rPr lang="it-IT" dirty="0"/>
              <a:t> </a:t>
            </a:r>
            <a:r>
              <a:rPr lang="it-IT" dirty="0" err="1"/>
              <a:t>doses</a:t>
            </a:r>
            <a:r>
              <a:rPr lang="it-IT" dirty="0"/>
              <a:t> in </a:t>
            </a:r>
            <a:r>
              <a:rPr lang="it-IT" dirty="0" err="1"/>
              <a:t>order</a:t>
            </a:r>
            <a:r>
              <a:rPr lang="it-IT" dirty="0"/>
              <a:t> to </a:t>
            </a:r>
            <a:r>
              <a:rPr lang="it-IT" dirty="0" err="1"/>
              <a:t>have</a:t>
            </a:r>
            <a:r>
              <a:rPr lang="it-IT" dirty="0"/>
              <a:t> more </a:t>
            </a:r>
            <a:r>
              <a:rPr lang="it-IT" dirty="0" err="1"/>
              <a:t>effective</a:t>
            </a:r>
            <a:r>
              <a:rPr lang="it-IT" dirty="0"/>
              <a:t> </a:t>
            </a:r>
            <a:r>
              <a:rPr lang="it-IT" dirty="0" err="1"/>
              <a:t>treatments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78CD9-4D4A-4FEF-A00F-E58CE041E38F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941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The last </a:t>
            </a:r>
            <a:r>
              <a:rPr lang="it-IT" dirty="0" err="1"/>
              <a:t>indication</a:t>
            </a:r>
            <a:r>
              <a:rPr lang="it-IT" dirty="0"/>
              <a:t> for carbon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cnao</a:t>
            </a:r>
            <a:r>
              <a:rPr lang="it-IT" dirty="0"/>
              <a:t> i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present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today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about</a:t>
            </a:r>
            <a:r>
              <a:rPr lang="it-IT" dirty="0"/>
              <a:t> head and </a:t>
            </a:r>
            <a:r>
              <a:rPr lang="it-IT" dirty="0" err="1"/>
              <a:t>neck</a:t>
            </a:r>
            <a:r>
              <a:rPr lang="it-IT" dirty="0"/>
              <a:t> MMM.</a:t>
            </a:r>
          </a:p>
          <a:p>
            <a:r>
              <a:rPr lang="it-IT" dirty="0" err="1"/>
              <a:t>Since</a:t>
            </a:r>
            <a:r>
              <a:rPr lang="it-IT" dirty="0"/>
              <a:t> the </a:t>
            </a:r>
            <a:r>
              <a:rPr lang="it-IT" dirty="0" err="1"/>
              <a:t>beginning</a:t>
            </a:r>
            <a:r>
              <a:rPr lang="it-IT" dirty="0"/>
              <a:t> of the CNAO </a:t>
            </a:r>
            <a:r>
              <a:rPr lang="it-IT" dirty="0" err="1"/>
              <a:t>activity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treated</a:t>
            </a:r>
            <a:r>
              <a:rPr lang="it-IT" dirty="0"/>
              <a:t> 40 </a:t>
            </a:r>
            <a:r>
              <a:rPr lang="it-IT" dirty="0" err="1"/>
              <a:t>pts</a:t>
            </a:r>
            <a:r>
              <a:rPr lang="it-IT" dirty="0"/>
              <a:t>, </a:t>
            </a:r>
            <a:r>
              <a:rPr lang="it-IT" dirty="0" err="1"/>
              <a:t>mainly</a:t>
            </a:r>
            <a:r>
              <a:rPr lang="it-IT" dirty="0"/>
              <a:t> </a:t>
            </a:r>
            <a:r>
              <a:rPr lang="it-IT" dirty="0" err="1"/>
              <a:t>localized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 </a:t>
            </a:r>
            <a:r>
              <a:rPr lang="it-IT" dirty="0" err="1"/>
              <a:t>nasalcavity</a:t>
            </a:r>
            <a:r>
              <a:rPr lang="it-IT" dirty="0"/>
              <a:t> and </a:t>
            </a:r>
            <a:r>
              <a:rPr lang="it-IT" dirty="0" err="1"/>
              <a:t>paranasal</a:t>
            </a:r>
            <a:r>
              <a:rPr lang="it-IT" dirty="0"/>
              <a:t> </a:t>
            </a:r>
            <a:r>
              <a:rPr lang="it-IT" dirty="0" err="1"/>
              <a:t>sinuses</a:t>
            </a:r>
            <a:r>
              <a:rPr lang="it-IT" dirty="0"/>
              <a:t>, </a:t>
            </a:r>
            <a:r>
              <a:rPr lang="it-IT" dirty="0" err="1"/>
              <a:t>mainly</a:t>
            </a:r>
            <a:r>
              <a:rPr lang="it-IT" dirty="0"/>
              <a:t> </a:t>
            </a:r>
            <a:r>
              <a:rPr lang="it-IT" dirty="0" err="1"/>
              <a:t>naive</a:t>
            </a:r>
            <a:r>
              <a:rPr lang="it-IT" dirty="0"/>
              <a:t> </a:t>
            </a:r>
            <a:r>
              <a:rPr lang="it-IT" dirty="0" err="1"/>
              <a:t>pts</a:t>
            </a:r>
            <a:r>
              <a:rPr lang="it-IT" dirty="0"/>
              <a:t> and in 70% </a:t>
            </a:r>
            <a:r>
              <a:rPr lang="it-IT" dirty="0" err="1"/>
              <a:t>af</a:t>
            </a:r>
            <a:r>
              <a:rPr lang="it-IT" dirty="0"/>
              <a:t> the </a:t>
            </a:r>
            <a:r>
              <a:rPr lang="it-IT" dirty="0" err="1"/>
              <a:t>cases</a:t>
            </a:r>
            <a:r>
              <a:rPr lang="it-IT" dirty="0"/>
              <a:t> </a:t>
            </a:r>
            <a:r>
              <a:rPr lang="it-IT" dirty="0" err="1"/>
              <a:t>after</a:t>
            </a:r>
            <a:r>
              <a:rPr lang="it-IT" dirty="0"/>
              <a:t> </a:t>
            </a:r>
            <a:r>
              <a:rPr lang="it-IT" dirty="0" err="1"/>
              <a:t>surgery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Also</a:t>
            </a:r>
            <a:r>
              <a:rPr lang="it-IT" dirty="0"/>
              <a:t> for MMM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to </a:t>
            </a:r>
            <a:r>
              <a:rPr lang="it-IT" dirty="0" err="1"/>
              <a:t>prescription</a:t>
            </a:r>
            <a:r>
              <a:rPr lang="it-IT" dirty="0"/>
              <a:t> </a:t>
            </a:r>
            <a:r>
              <a:rPr lang="it-IT" dirty="0" err="1"/>
              <a:t>doses</a:t>
            </a:r>
            <a:r>
              <a:rPr lang="it-IT" dirty="0"/>
              <a:t> and </a:t>
            </a:r>
            <a:r>
              <a:rPr lang="it-IT" dirty="0" err="1"/>
              <a:t>fractionation</a:t>
            </a:r>
            <a:r>
              <a:rPr lang="it-IT" dirty="0"/>
              <a:t> </a:t>
            </a:r>
            <a:r>
              <a:rPr lang="it-IT" dirty="0" err="1"/>
              <a:t>schemes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derived</a:t>
            </a:r>
            <a:r>
              <a:rPr lang="it-IT" dirty="0"/>
              <a:t> from the </a:t>
            </a:r>
            <a:r>
              <a:rPr lang="it-IT" dirty="0" err="1"/>
              <a:t>japanese</a:t>
            </a:r>
            <a:r>
              <a:rPr lang="it-IT" dirty="0"/>
              <a:t> </a:t>
            </a:r>
            <a:r>
              <a:rPr lang="it-IT" dirty="0" err="1"/>
              <a:t>experience</a:t>
            </a:r>
            <a:endParaRPr lang="it-IT" dirty="0"/>
          </a:p>
          <a:p>
            <a:endParaRPr lang="it-IT" dirty="0"/>
          </a:p>
          <a:p>
            <a:r>
              <a:rPr lang="it-IT" dirty="0"/>
              <a:t>In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series</a:t>
            </a:r>
            <a:r>
              <a:rPr lang="it-IT" dirty="0"/>
              <a:t> the major </a:t>
            </a:r>
            <a:r>
              <a:rPr lang="it-IT" dirty="0" err="1"/>
              <a:t>difference</a:t>
            </a:r>
            <a:r>
              <a:rPr lang="it-IT" dirty="0"/>
              <a:t> </a:t>
            </a:r>
            <a:r>
              <a:rPr lang="it-IT" dirty="0" err="1"/>
              <a:t>compared</a:t>
            </a:r>
            <a:r>
              <a:rPr lang="it-IT" dirty="0"/>
              <a:t> to the </a:t>
            </a:r>
            <a:r>
              <a:rPr lang="it-IT" dirty="0" err="1"/>
              <a:t>treatments</a:t>
            </a:r>
            <a:r>
              <a:rPr lang="it-IT" dirty="0"/>
              <a:t> in </a:t>
            </a:r>
            <a:r>
              <a:rPr lang="it-IT" dirty="0" err="1"/>
              <a:t>japan</a:t>
            </a:r>
            <a:r>
              <a:rPr lang="it-IT" dirty="0"/>
              <a:t>,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did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perform</a:t>
            </a:r>
            <a:r>
              <a:rPr lang="it-IT" dirty="0"/>
              <a:t> carbon </a:t>
            </a:r>
            <a:r>
              <a:rPr lang="it-IT" dirty="0" err="1"/>
              <a:t>ions</a:t>
            </a:r>
            <a:r>
              <a:rPr lang="it-IT" dirty="0"/>
              <a:t> with </a:t>
            </a:r>
            <a:r>
              <a:rPr lang="it-IT" dirty="0" err="1"/>
              <a:t>chemotherapy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44% of </a:t>
            </a:r>
            <a:r>
              <a:rPr lang="it-IT" dirty="0" err="1"/>
              <a:t>toutpts</a:t>
            </a:r>
            <a:r>
              <a:rPr lang="it-IT" dirty="0"/>
              <a:t> </a:t>
            </a:r>
            <a:r>
              <a:rPr lang="it-IT" dirty="0" err="1"/>
              <a:t>received</a:t>
            </a:r>
            <a:r>
              <a:rPr lang="it-IT" dirty="0"/>
              <a:t> </a:t>
            </a:r>
            <a:r>
              <a:rPr lang="it-IT" dirty="0" err="1"/>
              <a:t>immunotherapy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part of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treatemnt</a:t>
            </a:r>
            <a:r>
              <a:rPr lang="it-IT" dirty="0"/>
              <a:t>, </a:t>
            </a:r>
            <a:r>
              <a:rPr lang="it-IT" dirty="0" err="1"/>
              <a:t>not</a:t>
            </a:r>
            <a:r>
              <a:rPr lang="it-IT" dirty="0"/>
              <a:t> in </a:t>
            </a:r>
            <a:r>
              <a:rPr lang="it-IT" dirty="0" err="1"/>
              <a:t>concomitance</a:t>
            </a:r>
            <a:r>
              <a:rPr lang="it-IT" dirty="0"/>
              <a:t> with </a:t>
            </a:r>
            <a:r>
              <a:rPr lang="it-IT" dirty="0" err="1"/>
              <a:t>carbons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78CD9-4D4A-4FEF-A00F-E58CE041E38F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8704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You see here oncologic outcome of our treated pts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 </a:t>
            </a:r>
            <a:r>
              <a:rPr lang="en-GB" dirty="0" err="1"/>
              <a:t>ys</a:t>
            </a:r>
            <a:r>
              <a:rPr lang="en-GB" dirty="0"/>
              <a:t> LPFS was of  84.5%         3ys DMFS and PFS were respectively of 26 and 27% , THE LAST ONES not VERY  exciting         but we might explain them with the high metastatic potential of this </a:t>
            </a:r>
            <a:r>
              <a:rPr lang="en-GB" dirty="0" err="1"/>
              <a:t>tumors</a:t>
            </a:r>
            <a:r>
              <a:rPr lang="en-GB" dirty="0"/>
              <a:t> and the fact that at </a:t>
            </a:r>
            <a:r>
              <a:rPr lang="en-GB" dirty="0" err="1"/>
              <a:t>cnao</a:t>
            </a:r>
            <a:r>
              <a:rPr lang="en-GB" dirty="0"/>
              <a:t> we do not use concomitant chemotherapy, </a:t>
            </a:r>
          </a:p>
          <a:p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T4 </a:t>
            </a:r>
            <a:r>
              <a:rPr lang="it-IT" dirty="0" err="1"/>
              <a:t>pts</a:t>
            </a:r>
            <a:r>
              <a:rPr lang="it-IT" dirty="0"/>
              <a:t> with </a:t>
            </a:r>
            <a:r>
              <a:rPr lang="it-IT" dirty="0" err="1"/>
              <a:t>systemic</a:t>
            </a:r>
            <a:r>
              <a:rPr lang="it-IT" dirty="0"/>
              <a:t> treatment </a:t>
            </a:r>
            <a:r>
              <a:rPr lang="it-IT" dirty="0" err="1"/>
              <a:t>had</a:t>
            </a:r>
            <a:r>
              <a:rPr lang="it-IT" dirty="0"/>
              <a:t> </a:t>
            </a:r>
            <a:r>
              <a:rPr lang="it-IT" dirty="0" err="1"/>
              <a:t>significant</a:t>
            </a:r>
            <a:r>
              <a:rPr lang="it-IT" dirty="0"/>
              <a:t> </a:t>
            </a:r>
            <a:r>
              <a:rPr lang="it-IT" dirty="0" err="1"/>
              <a:t>improvement</a:t>
            </a:r>
            <a:r>
              <a:rPr lang="it-IT" dirty="0"/>
              <a:t> in OS </a:t>
            </a:r>
            <a:r>
              <a:rPr lang="it-IT" dirty="0" err="1"/>
              <a:t>compared</a:t>
            </a:r>
            <a:r>
              <a:rPr lang="it-IT" dirty="0"/>
              <a:t> to T4 </a:t>
            </a:r>
            <a:r>
              <a:rPr lang="it-IT" dirty="0" err="1"/>
              <a:t>pts</a:t>
            </a:r>
            <a:r>
              <a:rPr lang="it-IT" dirty="0"/>
              <a:t> </a:t>
            </a:r>
            <a:r>
              <a:rPr lang="it-IT" dirty="0" err="1"/>
              <a:t>without</a:t>
            </a:r>
            <a:r>
              <a:rPr lang="it-IT" dirty="0"/>
              <a:t> </a:t>
            </a:r>
            <a:r>
              <a:rPr lang="it-IT" dirty="0" err="1"/>
              <a:t>immunotherapy</a:t>
            </a:r>
            <a:endParaRPr lang="it-IT" dirty="0">
              <a:solidFill>
                <a:srgbClr val="000000"/>
              </a:solidFill>
              <a:ea typeface="News Gothic MT"/>
              <a:cs typeface="News Gothic MT"/>
              <a:sym typeface="News Gothic MT"/>
            </a:endParaRPr>
          </a:p>
          <a:p>
            <a:endParaRPr lang="it-IT" dirty="0"/>
          </a:p>
          <a:p>
            <a:r>
              <a:rPr lang="it-IT" dirty="0"/>
              <a:t>(Chemioterapia non sensibilizza a RT </a:t>
            </a:r>
            <a:r>
              <a:rPr lang="it-IT" dirty="0" err="1"/>
              <a:t>loclae</a:t>
            </a:r>
            <a:r>
              <a:rPr lang="it-IT" dirty="0"/>
              <a:t>, ma riduce meta a distanza. Sopravvivenza simile </a:t>
            </a:r>
            <a:r>
              <a:rPr lang="it-IT" dirty="0" err="1"/>
              <a:t>perche</a:t>
            </a:r>
            <a:r>
              <a:rPr lang="it-IT" dirty="0"/>
              <a:t> ad altre serie con CHT’ comunque dopo a meta fanno </a:t>
            </a:r>
            <a:r>
              <a:rPr lang="it-IT" dirty="0" err="1"/>
              <a:t>immuno</a:t>
            </a:r>
            <a:r>
              <a:rPr lang="it-IT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78CD9-4D4A-4FEF-A00F-E58CE041E38F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6416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altLang="it-IT" dirty="0" smtClean="0"/>
              <a:t>in 2020 CNAO published the data of outcome and toxicity in 54 patients with axial bone and soft tissue sarcomas treated with CIRT. </a:t>
            </a:r>
          </a:p>
          <a:p>
            <a:r>
              <a:rPr lang="pl-PL" altLang="it-IT" dirty="0" smtClean="0"/>
              <a:t>The patients were treated between 2013 and 2018 and median follow up was of 24 month with range of 4 up to 61 months. </a:t>
            </a:r>
          </a:p>
          <a:p>
            <a:r>
              <a:rPr lang="pl-PL" altLang="it-IT" dirty="0" smtClean="0"/>
              <a:t>In case of 76% patients the treatment was performed after the first diagnosis. </a:t>
            </a:r>
          </a:p>
          <a:p>
            <a:r>
              <a:rPr lang="pl-PL" altLang="it-IT" dirty="0" smtClean="0"/>
              <a:t>The most common tumor site was pelvis.</a:t>
            </a:r>
          </a:p>
          <a:p>
            <a:r>
              <a:rPr lang="pl-PL" altLang="it-IT" dirty="0" smtClean="0"/>
              <a:t>68% of patienst had unrecectable disease. </a:t>
            </a:r>
          </a:p>
          <a:p>
            <a:r>
              <a:rPr lang="en-US" dirty="0" smtClean="0">
                <a:sym typeface="+mn-ea"/>
              </a:rPr>
              <a:t>3-year local control rate was 67.4%</a:t>
            </a:r>
            <a:r>
              <a:rPr lang="pl-PL" altLang="en-US" dirty="0" smtClean="0">
                <a:sym typeface="+mn-ea"/>
              </a:rPr>
              <a:t> and </a:t>
            </a:r>
            <a:r>
              <a:rPr lang="en-US" dirty="0" smtClean="0">
                <a:sym typeface="+mn-ea"/>
              </a:rPr>
              <a:t>3-year overall survival rate was 64%</a:t>
            </a:r>
            <a:r>
              <a:rPr lang="pl-PL" altLang="en-US" dirty="0" smtClean="0">
                <a:sym typeface="+mn-ea"/>
              </a:rPr>
              <a:t> with content late toxicity w</a:t>
            </a:r>
            <a:r>
              <a:rPr lang="it-IT" altLang="en-US" dirty="0" smtClean="0">
                <a:sym typeface="+mn-ea"/>
              </a:rPr>
              <a:t>h</a:t>
            </a:r>
            <a:r>
              <a:rPr lang="pl-PL" altLang="en-US" dirty="0" smtClean="0">
                <a:sym typeface="+mn-ea"/>
              </a:rPr>
              <a:t>ere only 2 patients developed neuropathy grade 3.</a:t>
            </a: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6057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Mission</a:t>
            </a:r>
            <a:r>
              <a:rPr lang="it-IT" dirty="0"/>
              <a:t> of </a:t>
            </a:r>
            <a:r>
              <a:rPr lang="it-IT" dirty="0" err="1"/>
              <a:t>our</a:t>
            </a:r>
            <a:r>
              <a:rPr lang="it-IT" dirty="0"/>
              <a:t> center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research</a:t>
            </a:r>
            <a:r>
              <a:rPr lang="it-IT" dirty="0"/>
              <a:t>…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clinical</a:t>
            </a:r>
            <a:r>
              <a:rPr lang="it-IT" dirty="0"/>
              <a:t> trials…</a:t>
            </a:r>
            <a:r>
              <a:rPr lang="it-IT" dirty="0" err="1"/>
              <a:t>phase</a:t>
            </a:r>
            <a:r>
              <a:rPr lang="it-IT" dirty="0"/>
              <a:t> II </a:t>
            </a:r>
            <a:r>
              <a:rPr lang="it-IT" dirty="0" err="1"/>
              <a:t>feasibility</a:t>
            </a:r>
            <a:r>
              <a:rPr lang="it-IT" dirty="0"/>
              <a:t> trials on pancreas, </a:t>
            </a:r>
            <a:r>
              <a:rPr lang="it-IT" dirty="0" err="1"/>
              <a:t>gynecologic</a:t>
            </a:r>
            <a:r>
              <a:rPr lang="it-IT" dirty="0"/>
              <a:t> and prostate </a:t>
            </a:r>
            <a:r>
              <a:rPr lang="it-IT" dirty="0" err="1"/>
              <a:t>tumors</a:t>
            </a:r>
            <a:endParaRPr lang="it-IT" dirty="0"/>
          </a:p>
          <a:p>
            <a:r>
              <a:rPr lang="it-IT" dirty="0" err="1"/>
              <a:t>Organ</a:t>
            </a:r>
            <a:r>
              <a:rPr lang="it-IT" dirty="0"/>
              <a:t> </a:t>
            </a:r>
            <a:r>
              <a:rPr lang="it-IT" dirty="0" err="1"/>
              <a:t>motion</a:t>
            </a:r>
            <a:r>
              <a:rPr lang="it-IT" dirty="0"/>
              <a:t> control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 err="1"/>
              <a:t>Then</a:t>
            </a:r>
            <a:r>
              <a:rPr lang="it-IT" dirty="0"/>
              <a:t> a </a:t>
            </a:r>
            <a:r>
              <a:rPr lang="it-IT" dirty="0" err="1"/>
              <a:t>phase</a:t>
            </a:r>
            <a:r>
              <a:rPr lang="it-IT" dirty="0"/>
              <a:t> II </a:t>
            </a:r>
            <a:r>
              <a:rPr lang="it-IT" dirty="0" err="1"/>
              <a:t>randomized</a:t>
            </a:r>
            <a:r>
              <a:rPr lang="it-IT" dirty="0"/>
              <a:t> trial with the </a:t>
            </a:r>
            <a:r>
              <a:rPr lang="it-IT" dirty="0" err="1"/>
              <a:t>consurtium</a:t>
            </a:r>
            <a:r>
              <a:rPr lang="it-IT" dirty="0"/>
              <a:t> </a:t>
            </a:r>
            <a:r>
              <a:rPr lang="it-IT" dirty="0" err="1"/>
              <a:t>france</a:t>
            </a:r>
            <a:r>
              <a:rPr lang="it-IT" dirty="0"/>
              <a:t> </a:t>
            </a:r>
            <a:r>
              <a:rPr lang="it-IT" dirty="0" err="1"/>
              <a:t>hadron</a:t>
            </a:r>
            <a:r>
              <a:rPr lang="it-IT" dirty="0"/>
              <a:t> in </a:t>
            </a:r>
            <a:r>
              <a:rPr lang="it-IT" dirty="0" err="1"/>
              <a:t>france</a:t>
            </a:r>
            <a:r>
              <a:rPr lang="it-IT" dirty="0"/>
              <a:t> </a:t>
            </a:r>
            <a:r>
              <a:rPr lang="it-IT" dirty="0" err="1"/>
              <a:t>born</a:t>
            </a:r>
            <a:r>
              <a:rPr lang="it-IT" dirty="0"/>
              <a:t> to </a:t>
            </a:r>
            <a:r>
              <a:rPr lang="it-IT" dirty="0" err="1"/>
              <a:t>promote</a:t>
            </a:r>
            <a:r>
              <a:rPr lang="it-IT" dirty="0"/>
              <a:t> the </a:t>
            </a:r>
            <a:r>
              <a:rPr lang="it-IT" dirty="0" err="1"/>
              <a:t>financing</a:t>
            </a:r>
            <a:r>
              <a:rPr lang="it-IT" dirty="0"/>
              <a:t> from the </a:t>
            </a:r>
            <a:r>
              <a:rPr lang="it-IT" dirty="0" err="1"/>
              <a:t>gavernment</a:t>
            </a:r>
            <a:r>
              <a:rPr lang="it-IT" dirty="0"/>
              <a:t> of an </a:t>
            </a:r>
            <a:r>
              <a:rPr lang="it-IT" dirty="0" err="1"/>
              <a:t>heavy</a:t>
            </a:r>
            <a:r>
              <a:rPr lang="it-IT" dirty="0"/>
              <a:t> </a:t>
            </a:r>
            <a:r>
              <a:rPr lang="it-IT" dirty="0" err="1"/>
              <a:t>ion</a:t>
            </a:r>
            <a:r>
              <a:rPr lang="it-IT" dirty="0"/>
              <a:t> center in </a:t>
            </a:r>
            <a:r>
              <a:rPr lang="it-IT" dirty="0" err="1"/>
              <a:t>france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78CD9-4D4A-4FEF-A00F-E58CE041E38F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5921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78CD9-4D4A-4FEF-A00F-E58CE041E38F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4869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78CD9-4D4A-4FEF-A00F-E58CE041E38F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8210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78CD9-4D4A-4FEF-A00F-E58CE041E38F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464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3ys OS 93%</a:t>
            </a:r>
          </a:p>
          <a:p>
            <a:endParaRPr lang="it-IT" dirty="0" smtClean="0"/>
          </a:p>
          <a:p>
            <a:r>
              <a:rPr lang="it-IT" dirty="0" smtClean="0"/>
              <a:t>3 </a:t>
            </a:r>
            <a:r>
              <a:rPr lang="it-IT" dirty="0" err="1" smtClean="0"/>
              <a:t>ys</a:t>
            </a:r>
            <a:r>
              <a:rPr lang="it-IT" dirty="0" smtClean="0"/>
              <a:t> LC 77%                                      3 </a:t>
            </a:r>
            <a:r>
              <a:rPr lang="it-IT" dirty="0" err="1" smtClean="0"/>
              <a:t>ys</a:t>
            </a:r>
            <a:r>
              <a:rPr lang="it-IT" dirty="0" smtClean="0"/>
              <a:t> OS 90%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78CD9-4D4A-4FEF-A00F-E58CE041E38F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0384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78CD9-4D4A-4FEF-A00F-E58CE041E38F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94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heard</a:t>
            </a:r>
            <a:r>
              <a:rPr lang="it-IT" dirty="0"/>
              <a:t> from </a:t>
            </a:r>
            <a:r>
              <a:rPr lang="it-IT" dirty="0" err="1"/>
              <a:t>my</a:t>
            </a:r>
            <a:r>
              <a:rPr lang="it-IT" dirty="0"/>
              <a:t> </a:t>
            </a:r>
            <a:r>
              <a:rPr lang="it-IT" dirty="0" err="1"/>
              <a:t>colleague</a:t>
            </a:r>
            <a:r>
              <a:rPr lang="it-IT" dirty="0"/>
              <a:t> I </a:t>
            </a:r>
            <a:r>
              <a:rPr lang="it-IT" dirty="0" err="1"/>
              <a:t>am</a:t>
            </a:r>
            <a:r>
              <a:rPr lang="it-IT" dirty="0"/>
              <a:t> in </a:t>
            </a:r>
            <a:r>
              <a:rPr lang="it-IT" dirty="0" err="1"/>
              <a:t>cherge</a:t>
            </a:r>
            <a:r>
              <a:rPr lang="it-IT" dirty="0"/>
              <a:t> </a:t>
            </a:r>
            <a:r>
              <a:rPr lang="it-IT" dirty="0" err="1"/>
              <a:t>here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CNAO of head and </a:t>
            </a:r>
            <a:r>
              <a:rPr lang="it-IT" dirty="0" err="1"/>
              <a:t>neck</a:t>
            </a:r>
            <a:r>
              <a:rPr lang="it-IT" dirty="0"/>
              <a:t> </a:t>
            </a:r>
            <a:r>
              <a:rPr lang="it-IT" dirty="0" err="1"/>
              <a:t>pts</a:t>
            </a:r>
            <a:r>
              <a:rPr lang="it-IT" dirty="0"/>
              <a:t> treatment</a:t>
            </a:r>
          </a:p>
          <a:p>
            <a:endParaRPr lang="it-IT" dirty="0"/>
          </a:p>
          <a:p>
            <a:r>
              <a:rPr lang="it-IT" dirty="0"/>
              <a:t>1/3 of the </a:t>
            </a:r>
            <a:r>
              <a:rPr lang="it-IT" dirty="0" err="1"/>
              <a:t>pts</a:t>
            </a:r>
            <a:r>
              <a:rPr lang="it-IT" dirty="0"/>
              <a:t> </a:t>
            </a:r>
            <a:r>
              <a:rPr lang="it-IT" dirty="0" err="1"/>
              <a:t>treated</a:t>
            </a:r>
            <a:r>
              <a:rPr lang="it-IT" dirty="0"/>
              <a:t> so far are HN …a part from </a:t>
            </a:r>
            <a:r>
              <a:rPr lang="it-IT" dirty="0" err="1"/>
              <a:t>chordoma</a:t>
            </a:r>
            <a:r>
              <a:rPr lang="it-IT" dirty="0"/>
              <a:t> </a:t>
            </a:r>
            <a:r>
              <a:rPr lang="it-IT" dirty="0" err="1"/>
              <a:t>chondrosarcomas</a:t>
            </a:r>
            <a:r>
              <a:rPr lang="it-IT" dirty="0"/>
              <a:t> and </a:t>
            </a:r>
            <a:r>
              <a:rPr lang="it-IT" dirty="0" err="1"/>
              <a:t>sarcomas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heard</a:t>
            </a:r>
            <a:r>
              <a:rPr lang="it-IT" dirty="0"/>
              <a:t> </a:t>
            </a:r>
            <a:r>
              <a:rPr lang="it-IT" dirty="0" err="1"/>
              <a:t>already</a:t>
            </a:r>
            <a:r>
              <a:rPr lang="it-IT" dirty="0"/>
              <a:t> </a:t>
            </a:r>
            <a:r>
              <a:rPr lang="it-IT" dirty="0" err="1"/>
              <a:t>about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treat</a:t>
            </a:r>
            <a:r>
              <a:rPr lang="it-IT" dirty="0"/>
              <a:t> </a:t>
            </a:r>
            <a:r>
              <a:rPr lang="it-IT" dirty="0" err="1"/>
              <a:t>mainly</a:t>
            </a:r>
            <a:r>
              <a:rPr lang="it-IT" dirty="0"/>
              <a:t> ACC and </a:t>
            </a:r>
            <a:r>
              <a:rPr lang="it-IT" dirty="0" err="1"/>
              <a:t>salivary</a:t>
            </a:r>
            <a:r>
              <a:rPr lang="it-IT" dirty="0"/>
              <a:t> </a:t>
            </a:r>
            <a:r>
              <a:rPr lang="it-IT" dirty="0" err="1"/>
              <a:t>gland</a:t>
            </a:r>
            <a:r>
              <a:rPr lang="it-IT" dirty="0"/>
              <a:t> </a:t>
            </a:r>
            <a:r>
              <a:rPr lang="it-IT" dirty="0" err="1"/>
              <a:t>tumors</a:t>
            </a:r>
            <a:r>
              <a:rPr lang="it-IT" dirty="0"/>
              <a:t>, MMM </a:t>
            </a:r>
            <a:r>
              <a:rPr lang="it-IT" dirty="0" err="1"/>
              <a:t>which</a:t>
            </a:r>
            <a:r>
              <a:rPr lang="it-IT" dirty="0"/>
              <a:t> are the </a:t>
            </a:r>
            <a:r>
              <a:rPr lang="it-IT" dirty="0" err="1"/>
              <a:t>indications</a:t>
            </a:r>
            <a:r>
              <a:rPr lang="it-IT" dirty="0"/>
              <a:t> for carbon </a:t>
            </a:r>
            <a:r>
              <a:rPr lang="it-IT" dirty="0" err="1"/>
              <a:t>ions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SCC and </a:t>
            </a:r>
            <a:r>
              <a:rPr lang="it-IT" dirty="0" err="1"/>
              <a:t>indifferentiated</a:t>
            </a:r>
            <a:r>
              <a:rPr lang="it-IT" dirty="0"/>
              <a:t> and neuroendocrine </a:t>
            </a:r>
            <a:r>
              <a:rPr lang="it-IT" dirty="0" err="1"/>
              <a:t>radiosensitive</a:t>
            </a:r>
            <a:r>
              <a:rPr lang="it-IT" dirty="0"/>
              <a:t> and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treat</a:t>
            </a:r>
            <a:r>
              <a:rPr lang="it-IT" dirty="0"/>
              <a:t> </a:t>
            </a:r>
            <a:r>
              <a:rPr lang="it-IT" dirty="0" err="1"/>
              <a:t>them</a:t>
            </a:r>
            <a:r>
              <a:rPr lang="it-IT" dirty="0"/>
              <a:t> with </a:t>
            </a:r>
            <a:r>
              <a:rPr lang="it-IT" dirty="0" err="1"/>
              <a:t>proton</a:t>
            </a:r>
            <a:r>
              <a:rPr lang="it-IT" dirty="0"/>
              <a:t>…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a small </a:t>
            </a:r>
            <a:r>
              <a:rPr lang="it-IT" dirty="0" err="1"/>
              <a:t>portion</a:t>
            </a:r>
            <a:r>
              <a:rPr lang="it-IT" dirty="0"/>
              <a:t> of </a:t>
            </a:r>
            <a:r>
              <a:rPr lang="it-IT" dirty="0" err="1"/>
              <a:t>mixed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treatment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see</a:t>
            </a:r>
            <a:r>
              <a:rPr lang="it-IT" dirty="0"/>
              <a:t> in the pie chart </a:t>
            </a:r>
            <a:r>
              <a:rPr lang="it-IT" dirty="0" err="1"/>
              <a:t>here</a:t>
            </a:r>
            <a:r>
              <a:rPr lang="it-IT" dirty="0"/>
              <a:t> and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treat</a:t>
            </a:r>
            <a:r>
              <a:rPr lang="it-IT" dirty="0"/>
              <a:t> </a:t>
            </a:r>
            <a:r>
              <a:rPr lang="it-IT" dirty="0" err="1"/>
              <a:t>them</a:t>
            </a:r>
            <a:r>
              <a:rPr lang="it-IT" dirty="0"/>
              <a:t> </a:t>
            </a:r>
            <a:r>
              <a:rPr lang="it-IT" dirty="0" err="1"/>
              <a:t>accornding</a:t>
            </a:r>
            <a:r>
              <a:rPr lang="it-IT" dirty="0"/>
              <a:t> to the </a:t>
            </a:r>
            <a:r>
              <a:rPr lang="it-IT" dirty="0" err="1"/>
              <a:t>experience</a:t>
            </a:r>
            <a:r>
              <a:rPr lang="it-IT" dirty="0"/>
              <a:t> of the </a:t>
            </a:r>
            <a:r>
              <a:rPr lang="it-IT" dirty="0" err="1"/>
              <a:t>german</a:t>
            </a:r>
            <a:r>
              <a:rPr lang="it-IT" dirty="0"/>
              <a:t> center of </a:t>
            </a:r>
            <a:r>
              <a:rPr lang="it-IT" dirty="0" err="1"/>
              <a:t>hidelberg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78CD9-4D4A-4FEF-A00F-E58CE041E38F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315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Lets</a:t>
            </a:r>
            <a:r>
              <a:rPr lang="it-IT" dirty="0"/>
              <a:t> start with </a:t>
            </a:r>
            <a:r>
              <a:rPr lang="it-IT" dirty="0" err="1"/>
              <a:t>presenting</a:t>
            </a:r>
            <a:r>
              <a:rPr lang="it-IT" dirty="0"/>
              <a:t> the </a:t>
            </a:r>
            <a:r>
              <a:rPr lang="it-IT" dirty="0" err="1"/>
              <a:t>expereince</a:t>
            </a:r>
            <a:r>
              <a:rPr lang="it-IT" dirty="0"/>
              <a:t> on the major </a:t>
            </a:r>
            <a:r>
              <a:rPr lang="it-IT" dirty="0" err="1"/>
              <a:t>represented</a:t>
            </a:r>
            <a:r>
              <a:rPr lang="it-IT" dirty="0"/>
              <a:t> </a:t>
            </a:r>
            <a:r>
              <a:rPr lang="it-IT" dirty="0" err="1"/>
              <a:t>group</a:t>
            </a:r>
            <a:r>
              <a:rPr lang="it-IT" dirty="0"/>
              <a:t> of </a:t>
            </a:r>
            <a:r>
              <a:rPr lang="it-IT" dirty="0" err="1"/>
              <a:t>tumors</a:t>
            </a:r>
            <a:r>
              <a:rPr lang="it-IT" dirty="0"/>
              <a:t> </a:t>
            </a:r>
            <a:r>
              <a:rPr lang="it-IT" dirty="0" err="1"/>
              <a:t>treated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CNAo</a:t>
            </a:r>
            <a:r>
              <a:rPr lang="it-IT" dirty="0"/>
              <a:t> with </a:t>
            </a:r>
            <a:r>
              <a:rPr lang="it-IT" dirty="0" err="1"/>
              <a:t>carbons</a:t>
            </a:r>
            <a:r>
              <a:rPr lang="it-IT" dirty="0"/>
              <a:t>, </a:t>
            </a:r>
            <a:r>
              <a:rPr lang="it-IT" dirty="0" err="1"/>
              <a:t>whoch</a:t>
            </a:r>
            <a:r>
              <a:rPr lang="it-IT" dirty="0"/>
              <a:t> are </a:t>
            </a:r>
            <a:r>
              <a:rPr lang="it-IT" dirty="0" err="1"/>
              <a:t>adenoid</a:t>
            </a:r>
            <a:r>
              <a:rPr lang="it-IT" dirty="0"/>
              <a:t> </a:t>
            </a:r>
            <a:r>
              <a:rPr lang="it-IT" dirty="0" err="1"/>
              <a:t>cystic</a:t>
            </a:r>
            <a:r>
              <a:rPr lang="it-IT" dirty="0"/>
              <a:t> </a:t>
            </a:r>
            <a:r>
              <a:rPr lang="it-IT" dirty="0" err="1"/>
              <a:t>ca</a:t>
            </a:r>
            <a:r>
              <a:rPr lang="it-IT" dirty="0"/>
              <a:t> of the head and </a:t>
            </a:r>
            <a:r>
              <a:rPr lang="it-IT" dirty="0" err="1"/>
              <a:t>neck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 err="1"/>
              <a:t>Fro</a:t>
            </a:r>
            <a:r>
              <a:rPr lang="it-IT" dirty="0"/>
              <a:t> 2013 up to 2020 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treated</a:t>
            </a:r>
            <a:r>
              <a:rPr lang="it-IT" dirty="0"/>
              <a:t> 237 </a:t>
            </a:r>
            <a:r>
              <a:rPr lang="it-IT" dirty="0" err="1"/>
              <a:t>pts</a:t>
            </a:r>
            <a:r>
              <a:rPr lang="it-IT" dirty="0"/>
              <a:t>, 62% of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located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 the </a:t>
            </a:r>
            <a:r>
              <a:rPr lang="it-IT" dirty="0" err="1"/>
              <a:t>minory</a:t>
            </a:r>
            <a:r>
              <a:rPr lang="it-IT" dirty="0"/>
              <a:t> </a:t>
            </a:r>
            <a:r>
              <a:rPr lang="it-IT" dirty="0" err="1"/>
              <a:t>salivary</a:t>
            </a:r>
            <a:r>
              <a:rPr lang="it-IT" dirty="0"/>
              <a:t> </a:t>
            </a:r>
            <a:r>
              <a:rPr lang="it-IT" dirty="0" err="1"/>
              <a:t>glands</a:t>
            </a:r>
            <a:r>
              <a:rPr lang="it-IT" dirty="0"/>
              <a:t> (</a:t>
            </a:r>
            <a:r>
              <a:rPr lang="it-IT" dirty="0" err="1"/>
              <a:t>mainly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head </a:t>
            </a:r>
            <a:r>
              <a:rPr lang="it-IT" dirty="0" err="1"/>
              <a:t>sinuses</a:t>
            </a:r>
            <a:r>
              <a:rPr lang="it-IT" dirty="0"/>
              <a:t>, </a:t>
            </a:r>
            <a:r>
              <a:rPr lang="it-IT" dirty="0" err="1"/>
              <a:t>nasal</a:t>
            </a:r>
            <a:r>
              <a:rPr lang="it-IT" dirty="0"/>
              <a:t> </a:t>
            </a:r>
            <a:r>
              <a:rPr lang="it-IT" dirty="0" err="1"/>
              <a:t>cavity</a:t>
            </a:r>
            <a:r>
              <a:rPr lang="it-IT" dirty="0"/>
              <a:t> and </a:t>
            </a:r>
            <a:r>
              <a:rPr lang="it-IT" dirty="0" err="1"/>
              <a:t>skull</a:t>
            </a:r>
            <a:r>
              <a:rPr lang="it-IT" dirty="0"/>
              <a:t> base), and in 38% of the </a:t>
            </a:r>
            <a:r>
              <a:rPr lang="it-IT" dirty="0" err="1"/>
              <a:t>cases</a:t>
            </a:r>
            <a:r>
              <a:rPr lang="it-IT" dirty="0"/>
              <a:t> </a:t>
            </a:r>
            <a:r>
              <a:rPr lang="it-IT" dirty="0" err="1"/>
              <a:t>tumors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major </a:t>
            </a:r>
            <a:r>
              <a:rPr lang="it-IT" dirty="0" err="1"/>
              <a:t>salivary</a:t>
            </a:r>
            <a:r>
              <a:rPr lang="it-IT" dirty="0"/>
              <a:t> </a:t>
            </a:r>
            <a:r>
              <a:rPr lang="it-IT" dirty="0" err="1"/>
              <a:t>glands</a:t>
            </a:r>
            <a:r>
              <a:rPr lang="it-IT" dirty="0"/>
              <a:t>, </a:t>
            </a:r>
            <a:r>
              <a:rPr lang="it-IT" dirty="0" err="1"/>
              <a:t>mainly</a:t>
            </a:r>
            <a:r>
              <a:rPr lang="it-IT" dirty="0"/>
              <a:t> the </a:t>
            </a:r>
            <a:r>
              <a:rPr lang="it-IT" dirty="0" err="1"/>
              <a:t>parotids</a:t>
            </a:r>
            <a:r>
              <a:rPr lang="it-IT" dirty="0"/>
              <a:t>, </a:t>
            </a:r>
          </a:p>
          <a:p>
            <a:endParaRPr lang="it-IT" dirty="0"/>
          </a:p>
          <a:p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in large </a:t>
            </a:r>
            <a:r>
              <a:rPr lang="it-IT" dirty="0" err="1"/>
              <a:t>amount</a:t>
            </a:r>
            <a:r>
              <a:rPr lang="it-IT" dirty="0"/>
              <a:t> </a:t>
            </a:r>
            <a:r>
              <a:rPr lang="it-IT" dirty="0" err="1"/>
              <a:t>locally</a:t>
            </a:r>
            <a:r>
              <a:rPr lang="it-IT" dirty="0"/>
              <a:t> </a:t>
            </a:r>
            <a:r>
              <a:rPr lang="it-IT" dirty="0" err="1"/>
              <a:t>advanced</a:t>
            </a:r>
            <a:r>
              <a:rPr lang="it-IT" dirty="0"/>
              <a:t> </a:t>
            </a:r>
            <a:r>
              <a:rPr lang="it-IT" dirty="0" err="1"/>
              <a:t>tumors</a:t>
            </a:r>
            <a:r>
              <a:rPr lang="it-IT" dirty="0"/>
              <a:t>, </a:t>
            </a:r>
            <a:r>
              <a:rPr lang="it-IT" dirty="0" err="1"/>
              <a:t>mainly</a:t>
            </a:r>
            <a:r>
              <a:rPr lang="it-IT" dirty="0"/>
              <a:t> of stage 4, and </a:t>
            </a:r>
            <a:r>
              <a:rPr lang="it-IT" dirty="0" err="1"/>
              <a:t>only</a:t>
            </a:r>
            <a:r>
              <a:rPr lang="it-IT" dirty="0"/>
              <a:t> in a small </a:t>
            </a:r>
            <a:r>
              <a:rPr lang="it-IT" dirty="0" err="1"/>
              <a:t>portion</a:t>
            </a:r>
            <a:r>
              <a:rPr lang="it-IT" dirty="0"/>
              <a:t> with positive </a:t>
            </a:r>
            <a:r>
              <a:rPr lang="it-IT" dirty="0" err="1"/>
              <a:t>lymphnodess</a:t>
            </a:r>
            <a:r>
              <a:rPr lang="it-IT" dirty="0"/>
              <a:t> and </a:t>
            </a:r>
            <a:r>
              <a:rPr lang="it-IT" dirty="0" err="1"/>
              <a:t>distant</a:t>
            </a:r>
            <a:r>
              <a:rPr lang="it-IT" dirty="0"/>
              <a:t> </a:t>
            </a:r>
            <a:r>
              <a:rPr lang="it-IT" dirty="0" err="1"/>
              <a:t>metastasis</a:t>
            </a:r>
            <a:r>
              <a:rPr lang="it-IT" dirty="0"/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78CD9-4D4A-4FEF-A00F-E58CE041E38F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0384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treatments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definitive </a:t>
            </a:r>
            <a:r>
              <a:rPr lang="it-IT" dirty="0" err="1"/>
              <a:t>treatments</a:t>
            </a:r>
            <a:r>
              <a:rPr lang="it-IT" dirty="0"/>
              <a:t> in 30% of the </a:t>
            </a:r>
            <a:r>
              <a:rPr lang="it-IT" dirty="0" err="1"/>
              <a:t>cases</a:t>
            </a:r>
            <a:r>
              <a:rPr lang="it-IT" dirty="0"/>
              <a:t> and </a:t>
            </a:r>
            <a:r>
              <a:rPr lang="it-IT" dirty="0" err="1"/>
              <a:t>after</a:t>
            </a:r>
            <a:r>
              <a:rPr lang="it-IT" dirty="0"/>
              <a:t> </a:t>
            </a:r>
            <a:r>
              <a:rPr lang="it-IT" dirty="0" err="1"/>
              <a:t>surgery</a:t>
            </a:r>
            <a:r>
              <a:rPr lang="it-IT" dirty="0"/>
              <a:t> in 70% of the </a:t>
            </a:r>
            <a:r>
              <a:rPr lang="it-IT" dirty="0" err="1"/>
              <a:t>cases</a:t>
            </a:r>
            <a:r>
              <a:rPr lang="it-IT" dirty="0"/>
              <a:t>.</a:t>
            </a:r>
          </a:p>
          <a:p>
            <a:r>
              <a:rPr lang="it-IT" dirty="0" err="1"/>
              <a:t>Residual</a:t>
            </a:r>
            <a:r>
              <a:rPr lang="it-IT" dirty="0"/>
              <a:t> </a:t>
            </a:r>
            <a:r>
              <a:rPr lang="it-IT" dirty="0" err="1"/>
              <a:t>tumors</a:t>
            </a:r>
            <a:r>
              <a:rPr lang="it-IT" dirty="0"/>
              <a:t> in the </a:t>
            </a:r>
            <a:r>
              <a:rPr lang="it-IT" dirty="0" err="1"/>
              <a:t>pstoperative</a:t>
            </a:r>
            <a:r>
              <a:rPr lang="it-IT" dirty="0"/>
              <a:t> MRI </a:t>
            </a:r>
            <a:r>
              <a:rPr lang="it-IT" dirty="0" err="1"/>
              <a:t>could</a:t>
            </a:r>
            <a:r>
              <a:rPr lang="it-IT" dirty="0"/>
              <a:t> be </a:t>
            </a:r>
            <a:r>
              <a:rPr lang="it-IT" dirty="0" err="1"/>
              <a:t>detected</a:t>
            </a:r>
            <a:r>
              <a:rPr lang="it-IT" dirty="0"/>
              <a:t> in nearly60% of the </a:t>
            </a:r>
            <a:r>
              <a:rPr lang="it-IT" dirty="0" err="1"/>
              <a:t>cases</a:t>
            </a:r>
            <a:endParaRPr lang="it-IT" dirty="0"/>
          </a:p>
          <a:p>
            <a:r>
              <a:rPr lang="it-IT" dirty="0"/>
              <a:t>In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sereis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had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pts</a:t>
            </a:r>
            <a:r>
              <a:rPr lang="it-IT" dirty="0"/>
              <a:t> </a:t>
            </a:r>
            <a:r>
              <a:rPr lang="it-IT" dirty="0" err="1"/>
              <a:t>treated</a:t>
            </a:r>
            <a:r>
              <a:rPr lang="it-IT" dirty="0"/>
              <a:t> with carbon </a:t>
            </a:r>
            <a:r>
              <a:rPr lang="it-IT" dirty="0" err="1"/>
              <a:t>ions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22% of </a:t>
            </a:r>
            <a:r>
              <a:rPr lang="it-IT" dirty="0" err="1"/>
              <a:t>pts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treated</a:t>
            </a:r>
            <a:r>
              <a:rPr lang="it-IT" dirty="0"/>
              <a:t> with </a:t>
            </a:r>
            <a:r>
              <a:rPr lang="it-IT" dirty="0" err="1"/>
              <a:t>protons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refers</a:t>
            </a:r>
            <a:r>
              <a:rPr lang="it-IT" dirty="0"/>
              <a:t> to the </a:t>
            </a:r>
            <a:r>
              <a:rPr lang="it-IT" dirty="0" err="1"/>
              <a:t>latest</a:t>
            </a:r>
            <a:r>
              <a:rPr lang="it-IT" dirty="0"/>
              <a:t> </a:t>
            </a:r>
            <a:r>
              <a:rPr lang="it-IT" dirty="0" err="1"/>
              <a:t>experience</a:t>
            </a:r>
            <a:r>
              <a:rPr lang="it-IT" dirty="0"/>
              <a:t> on ACC </a:t>
            </a:r>
            <a:r>
              <a:rPr lang="it-IT" dirty="0" err="1"/>
              <a:t>treatments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cnao</a:t>
            </a:r>
            <a:r>
              <a:rPr lang="it-IT" dirty="0"/>
              <a:t> for </a:t>
            </a:r>
            <a:r>
              <a:rPr lang="it-IT" dirty="0" err="1"/>
              <a:t>pts</a:t>
            </a:r>
            <a:r>
              <a:rPr lang="it-IT" dirty="0"/>
              <a:t> </a:t>
            </a:r>
            <a:r>
              <a:rPr lang="it-IT" dirty="0" err="1"/>
              <a:t>without</a:t>
            </a:r>
            <a:r>
              <a:rPr lang="it-IT" dirty="0"/>
              <a:t> </a:t>
            </a:r>
            <a:r>
              <a:rPr lang="it-IT" dirty="0" err="1"/>
              <a:t>macroscopic</a:t>
            </a:r>
            <a:r>
              <a:rPr lang="it-IT" dirty="0"/>
              <a:t> </a:t>
            </a:r>
            <a:r>
              <a:rPr lang="it-IT" dirty="0" err="1"/>
              <a:t>tumor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78CD9-4D4A-4FEF-A00F-E58CE041E38F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9144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Here are the </a:t>
            </a:r>
            <a:r>
              <a:rPr lang="it-IT" dirty="0" err="1"/>
              <a:t>otcome</a:t>
            </a:r>
            <a:r>
              <a:rPr lang="it-IT" dirty="0"/>
              <a:t> data of </a:t>
            </a:r>
            <a:r>
              <a:rPr lang="it-IT" dirty="0" err="1"/>
              <a:t>our</a:t>
            </a:r>
            <a:r>
              <a:rPr lang="it-IT" dirty="0"/>
              <a:t> ACC </a:t>
            </a:r>
            <a:r>
              <a:rPr lang="it-IT" dirty="0" err="1"/>
              <a:t>treatments</a:t>
            </a:r>
            <a:r>
              <a:rPr lang="it-IT" dirty="0"/>
              <a:t> </a:t>
            </a:r>
            <a:r>
              <a:rPr lang="it-IT" dirty="0" err="1"/>
              <a:t>focusing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on carbon </a:t>
            </a:r>
            <a:r>
              <a:rPr lang="it-IT" dirty="0" err="1"/>
              <a:t>ions</a:t>
            </a:r>
            <a:r>
              <a:rPr lang="it-IT" dirty="0"/>
              <a:t>, </a:t>
            </a:r>
          </a:p>
          <a:p>
            <a:r>
              <a:rPr lang="it-IT" dirty="0" err="1"/>
              <a:t>protons</a:t>
            </a:r>
            <a:r>
              <a:rPr lang="it-IT" dirty="0"/>
              <a:t> are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included</a:t>
            </a:r>
            <a:r>
              <a:rPr lang="it-IT" dirty="0"/>
              <a:t> in </a:t>
            </a:r>
            <a:r>
              <a:rPr lang="it-IT" dirty="0" err="1"/>
              <a:t>this</a:t>
            </a:r>
            <a:r>
              <a:rPr lang="it-IT" dirty="0"/>
              <a:t> report </a:t>
            </a:r>
            <a:r>
              <a:rPr lang="it-IT" dirty="0" err="1"/>
              <a:t>since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treated</a:t>
            </a:r>
            <a:r>
              <a:rPr lang="it-IT" dirty="0"/>
              <a:t> </a:t>
            </a:r>
            <a:r>
              <a:rPr lang="it-IT" dirty="0" err="1"/>
              <a:t>ony</a:t>
            </a:r>
            <a:r>
              <a:rPr lang="it-IT" dirty="0"/>
              <a:t> a small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pts</a:t>
            </a:r>
            <a:r>
              <a:rPr lang="it-IT" dirty="0"/>
              <a:t> and </a:t>
            </a:r>
            <a:r>
              <a:rPr lang="it-IT" dirty="0" err="1"/>
              <a:t>because</a:t>
            </a:r>
            <a:r>
              <a:rPr lang="it-IT" dirty="0"/>
              <a:t> of the </a:t>
            </a:r>
            <a:r>
              <a:rPr lang="it-IT" dirty="0" err="1"/>
              <a:t>shorter</a:t>
            </a:r>
            <a:r>
              <a:rPr lang="it-IT" dirty="0"/>
              <a:t> FUP </a:t>
            </a:r>
            <a:r>
              <a:rPr lang="it-IT" dirty="0" err="1"/>
              <a:t>compared</a:t>
            </a:r>
            <a:r>
              <a:rPr lang="it-IT" dirty="0"/>
              <a:t> to carbon</a:t>
            </a:r>
          </a:p>
          <a:p>
            <a:endParaRPr lang="it-IT" dirty="0"/>
          </a:p>
          <a:p>
            <a:r>
              <a:rPr lang="it-IT" dirty="0"/>
              <a:t>Of the 184 </a:t>
            </a:r>
            <a:r>
              <a:rPr lang="it-IT" dirty="0" err="1"/>
              <a:t>pts</a:t>
            </a:r>
            <a:r>
              <a:rPr lang="it-IT" dirty="0"/>
              <a:t> </a:t>
            </a:r>
            <a:r>
              <a:rPr lang="it-IT" dirty="0" err="1"/>
              <a:t>treated</a:t>
            </a:r>
            <a:r>
              <a:rPr lang="it-IT" dirty="0"/>
              <a:t> with CIRT LC </a:t>
            </a:r>
            <a:r>
              <a:rPr lang="it-IT" dirty="0" err="1"/>
              <a:t>at</a:t>
            </a:r>
            <a:r>
              <a:rPr lang="it-IT" dirty="0"/>
              <a:t> 3 </a:t>
            </a:r>
            <a:r>
              <a:rPr lang="it-IT" dirty="0" err="1"/>
              <a:t>ys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of 75%, </a:t>
            </a:r>
            <a:r>
              <a:rPr lang="it-IT" dirty="0" err="1"/>
              <a:t>at</a:t>
            </a:r>
            <a:r>
              <a:rPr lang="it-IT" dirty="0"/>
              <a:t> 5 </a:t>
            </a:r>
            <a:r>
              <a:rPr lang="it-IT" dirty="0" err="1"/>
              <a:t>years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of 53%. In the </a:t>
            </a:r>
            <a:r>
              <a:rPr lang="it-IT" dirty="0" err="1"/>
              <a:t>tables</a:t>
            </a:r>
            <a:r>
              <a:rPr lang="it-IT" dirty="0"/>
              <a:t> are </a:t>
            </a:r>
            <a:r>
              <a:rPr lang="it-IT" dirty="0" err="1"/>
              <a:t>listed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the </a:t>
            </a:r>
            <a:r>
              <a:rPr lang="it-IT" dirty="0" err="1"/>
              <a:t>factors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had</a:t>
            </a:r>
            <a:r>
              <a:rPr lang="it-IT" dirty="0"/>
              <a:t> an impact on LC in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series</a:t>
            </a:r>
            <a:r>
              <a:rPr lang="it-IT" dirty="0"/>
              <a:t>, in </a:t>
            </a:r>
            <a:r>
              <a:rPr lang="it-IT" dirty="0" err="1"/>
              <a:t>partciula</a:t>
            </a:r>
            <a:r>
              <a:rPr lang="it-IT" dirty="0"/>
              <a:t> the stage of the </a:t>
            </a:r>
            <a:r>
              <a:rPr lang="it-IT" dirty="0" err="1"/>
              <a:t>tumor</a:t>
            </a:r>
            <a:r>
              <a:rPr lang="it-IT" dirty="0"/>
              <a:t>, with T4 </a:t>
            </a:r>
            <a:r>
              <a:rPr lang="it-IT" dirty="0" err="1"/>
              <a:t>tumors</a:t>
            </a:r>
            <a:r>
              <a:rPr lang="it-IT" dirty="0"/>
              <a:t> with </a:t>
            </a:r>
            <a:r>
              <a:rPr lang="it-IT" dirty="0" err="1"/>
              <a:t>worse</a:t>
            </a:r>
            <a:r>
              <a:rPr lang="it-IT" dirty="0"/>
              <a:t> </a:t>
            </a:r>
            <a:r>
              <a:rPr lang="it-IT" dirty="0" err="1"/>
              <a:t>prognosis</a:t>
            </a:r>
            <a:r>
              <a:rPr lang="it-IT" dirty="0"/>
              <a:t> in </a:t>
            </a:r>
            <a:r>
              <a:rPr lang="it-IT" dirty="0" err="1"/>
              <a:t>comparison</a:t>
            </a:r>
            <a:r>
              <a:rPr lang="it-IT" dirty="0"/>
              <a:t> to the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stages</a:t>
            </a:r>
            <a:r>
              <a:rPr lang="it-IT" dirty="0"/>
              <a:t>. </a:t>
            </a:r>
          </a:p>
          <a:p>
            <a:r>
              <a:rPr lang="it-IT" dirty="0" err="1"/>
              <a:t>Compared</a:t>
            </a:r>
            <a:r>
              <a:rPr lang="it-IT" dirty="0"/>
              <a:t> to the </a:t>
            </a:r>
            <a:r>
              <a:rPr lang="it-IT" dirty="0" err="1"/>
              <a:t>japanese</a:t>
            </a:r>
            <a:r>
              <a:rPr lang="it-IT" dirty="0"/>
              <a:t> data of the </a:t>
            </a:r>
            <a:r>
              <a:rPr lang="it-IT" dirty="0" err="1"/>
              <a:t>multicenter</a:t>
            </a:r>
            <a:r>
              <a:rPr lang="it-IT" dirty="0"/>
              <a:t> JCROSS </a:t>
            </a:r>
            <a:r>
              <a:rPr lang="it-IT" dirty="0" err="1"/>
              <a:t>study</a:t>
            </a:r>
            <a:r>
              <a:rPr lang="it-IT" dirty="0"/>
              <a:t> on 289 </a:t>
            </a:r>
            <a:r>
              <a:rPr lang="it-IT" dirty="0" err="1"/>
              <a:t>pts</a:t>
            </a:r>
            <a:r>
              <a:rPr lang="it-IT" dirty="0"/>
              <a:t> </a:t>
            </a:r>
            <a:r>
              <a:rPr lang="it-IT" dirty="0" err="1"/>
              <a:t>reported</a:t>
            </a:r>
            <a:r>
              <a:rPr lang="it-IT" dirty="0"/>
              <a:t> on the right part of the slide </a:t>
            </a:r>
          </a:p>
          <a:p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are </a:t>
            </a:r>
            <a:r>
              <a:rPr lang="it-IT" dirty="0" err="1"/>
              <a:t>less</a:t>
            </a:r>
            <a:r>
              <a:rPr lang="it-IT" dirty="0"/>
              <a:t> impressive. </a:t>
            </a:r>
          </a:p>
          <a:p>
            <a:r>
              <a:rPr lang="it-IT" dirty="0" err="1"/>
              <a:t>However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should</a:t>
            </a:r>
            <a:r>
              <a:rPr lang="it-IT" dirty="0"/>
              <a:t> </a:t>
            </a:r>
            <a:r>
              <a:rPr lang="it-IT" dirty="0" err="1"/>
              <a:t>notice</a:t>
            </a:r>
            <a:r>
              <a:rPr lang="it-IT" dirty="0"/>
              <a:t> </a:t>
            </a:r>
            <a:r>
              <a:rPr lang="it-IT" dirty="0" err="1"/>
              <a:t>how</a:t>
            </a:r>
            <a:r>
              <a:rPr lang="it-IT" dirty="0"/>
              <a:t>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population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from the </a:t>
            </a:r>
            <a:r>
              <a:rPr lang="it-IT" dirty="0" err="1"/>
              <a:t>japanese</a:t>
            </a:r>
            <a:r>
              <a:rPr lang="it-IT" dirty="0"/>
              <a:t>, </a:t>
            </a:r>
            <a:r>
              <a:rPr lang="it-IT" dirty="0" err="1"/>
              <a:t>since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included</a:t>
            </a:r>
            <a:r>
              <a:rPr lang="it-IT" dirty="0"/>
              <a:t> 70% of </a:t>
            </a:r>
            <a:r>
              <a:rPr lang="it-IT" dirty="0" err="1"/>
              <a:t>operated</a:t>
            </a:r>
            <a:r>
              <a:rPr lang="it-IT" dirty="0"/>
              <a:t> </a:t>
            </a:r>
            <a:r>
              <a:rPr lang="it-IT" dirty="0" err="1"/>
              <a:t>patients</a:t>
            </a:r>
            <a:r>
              <a:rPr lang="it-IT" dirty="0"/>
              <a:t>, </a:t>
            </a:r>
            <a:r>
              <a:rPr lang="it-IT" dirty="0" err="1"/>
              <a:t>majority</a:t>
            </a:r>
            <a:r>
              <a:rPr lang="it-IT" dirty="0"/>
              <a:t> with R2 </a:t>
            </a:r>
            <a:r>
              <a:rPr lang="it-IT" dirty="0" err="1"/>
              <a:t>tumor</a:t>
            </a:r>
            <a:r>
              <a:rPr lang="it-IT" dirty="0"/>
              <a:t> </a:t>
            </a:r>
            <a:r>
              <a:rPr lang="it-IT" dirty="0" err="1"/>
              <a:t>after</a:t>
            </a:r>
            <a:r>
              <a:rPr lang="it-IT" dirty="0"/>
              <a:t> </a:t>
            </a:r>
            <a:r>
              <a:rPr lang="it-IT" dirty="0" err="1"/>
              <a:t>surgery</a:t>
            </a:r>
            <a:r>
              <a:rPr lang="it-IT" dirty="0"/>
              <a:t>, </a:t>
            </a:r>
            <a:r>
              <a:rPr lang="it-IT" dirty="0" err="1"/>
              <a:t>whereas</a:t>
            </a:r>
            <a:r>
              <a:rPr lang="it-IT" dirty="0"/>
              <a:t> the </a:t>
            </a:r>
            <a:r>
              <a:rPr lang="it-IT" dirty="0" err="1"/>
              <a:t>series</a:t>
            </a:r>
            <a:r>
              <a:rPr lang="it-IT" dirty="0"/>
              <a:t> from </a:t>
            </a:r>
            <a:r>
              <a:rPr lang="it-IT" dirty="0" err="1"/>
              <a:t>japan</a:t>
            </a:r>
            <a:r>
              <a:rPr lang="it-IT" dirty="0"/>
              <a:t> </a:t>
            </a:r>
            <a:r>
              <a:rPr lang="it-IT" dirty="0" err="1"/>
              <a:t>included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unresected</a:t>
            </a:r>
            <a:r>
              <a:rPr lang="it-IT" dirty="0"/>
              <a:t> </a:t>
            </a:r>
            <a:r>
              <a:rPr lang="it-IT" dirty="0" err="1"/>
              <a:t>patients</a:t>
            </a:r>
            <a:r>
              <a:rPr lang="it-IT" dirty="0"/>
              <a:t>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78CD9-4D4A-4FEF-A00F-E58CE041E38F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3926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36C9-67F5-4936-B393-A622A376B813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228F5-DC91-46A2-9CAF-D12ADA4FD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6112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36C9-67F5-4936-B393-A622A376B813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228F5-DC91-46A2-9CAF-D12ADA4FD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329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36C9-67F5-4936-B393-A622A376B813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228F5-DC91-46A2-9CAF-D12ADA4FD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5832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2BD73724-7B23-FE4A-B979-EF5C240A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4896" cy="365125"/>
          </a:xfrm>
          <a:prstGeom prst="rect">
            <a:avLst/>
          </a:prstGeom>
        </p:spPr>
        <p:txBody>
          <a:bodyPr/>
          <a:lstStyle/>
          <a:p>
            <a:fld id="{8E9EAA0F-B83F-41BC-92D9-AC3D649C3CBC}" type="datetime1">
              <a:rPr lang="it-IT" smtClean="0"/>
              <a:t>22/11/2021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BD5510DA-8359-0C44-8B24-01B1521D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rgbClr val="002E6C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14060E7-C33E-F24C-9F55-BBE16252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6938" y="6356349"/>
            <a:ext cx="101917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E6C"/>
                </a:solidFill>
              </a:defRPr>
            </a:lvl1pPr>
          </a:lstStyle>
          <a:p>
            <a:r>
              <a:rPr lang="it-IT" dirty="0"/>
              <a:t>Pag. </a:t>
            </a:r>
            <a:fld id="{D2B91252-54D1-FE45-A607-C2B73D764620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 descr="Immagine che contiene disegnando, tavolo&#10;&#10;Descrizione generata automaticamente">
            <a:extLst>
              <a:ext uri="{FF2B5EF4-FFF2-40B4-BE49-F238E27FC236}">
                <a16:creationId xmlns:a16="http://schemas.microsoft.com/office/drawing/2014/main" xmlns="" id="{C6D31A4D-F816-124A-BCBA-873C8621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28419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36C9-67F5-4936-B393-A622A376B813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228F5-DC91-46A2-9CAF-D12ADA4FD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6287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36C9-67F5-4936-B393-A622A376B813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228F5-DC91-46A2-9CAF-D12ADA4FD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4936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36C9-67F5-4936-B393-A622A376B813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228F5-DC91-46A2-9CAF-D12ADA4FD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3074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36C9-67F5-4936-B393-A622A376B813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228F5-DC91-46A2-9CAF-D12ADA4FD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375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36C9-67F5-4936-B393-A622A376B813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228F5-DC91-46A2-9CAF-D12ADA4FD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11538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36C9-67F5-4936-B393-A622A376B813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228F5-DC91-46A2-9CAF-D12ADA4FD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5221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36C9-67F5-4936-B393-A622A376B813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228F5-DC91-46A2-9CAF-D12ADA4FD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1297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36C9-67F5-4936-B393-A622A376B813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228F5-DC91-46A2-9CAF-D12ADA4FD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4725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36C9-67F5-4936-B393-A622A376B813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228F5-DC91-46A2-9CAF-D12ADA4FD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8841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36C9-67F5-4936-B393-A622A376B813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228F5-DC91-46A2-9CAF-D12ADA4FD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1222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36C9-67F5-4936-B393-A622A376B813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228F5-DC91-46A2-9CAF-D12ADA4FD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5210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36C9-67F5-4936-B393-A622A376B813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228F5-DC91-46A2-9CAF-D12ADA4FD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02020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36C9-67F5-4936-B393-A622A376B813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228F5-DC91-46A2-9CAF-D12ADA4FD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7368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">
    <p:bg>
      <p:bgPr>
        <a:solidFill>
          <a:srgbClr val="002E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2BD73724-7B23-FE4A-B979-EF5C240A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00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F12D18-9B2E-4787-B877-B6F02102B771}" type="datetime1">
              <a:rPr lang="it-IT" smtClean="0"/>
              <a:t>22/11/2021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BD5510DA-8359-0C44-8B24-01B1521D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Immagine 8" descr="Immagine che contiene tavolo&#10;&#10;Descrizione generata automaticamente">
            <a:extLst>
              <a:ext uri="{FF2B5EF4-FFF2-40B4-BE49-F238E27FC236}">
                <a16:creationId xmlns:a16="http://schemas.microsoft.com/office/drawing/2014/main" xmlns="" id="{AC8A7DF9-3E4E-7C4E-8F90-F54F58A40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11360"/>
      </p:ext>
    </p:extLst>
  </p:cSld>
  <p:clrMapOvr>
    <a:masterClrMapping/>
  </p:clrMapOvr>
  <p:hf sldNum="0"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36C9-67F5-4936-B393-A622A376B813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228F5-DC91-46A2-9CAF-D12ADA4FD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5417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olo e contenut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5" descr="LogoCNAO+txt_blu-rosso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19218" y="6478588"/>
            <a:ext cx="2313516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Connettore 1 22"/>
          <p:cNvCxnSpPr/>
          <p:nvPr userDrawn="1"/>
        </p:nvCxnSpPr>
        <p:spPr>
          <a:xfrm>
            <a:off x="0" y="6335713"/>
            <a:ext cx="12192000" cy="0"/>
          </a:xfrm>
          <a:prstGeom prst="line">
            <a:avLst/>
          </a:prstGeom>
          <a:ln w="25400" cap="rnd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magine 10" descr="sistema-sanitario-lombardia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3785" y="6588126"/>
            <a:ext cx="17145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liennummernplatzhalter 1"/>
          <p:cNvSpPr txBox="1">
            <a:spLocks/>
          </p:cNvSpPr>
          <p:nvPr userDrawn="1"/>
        </p:nvSpPr>
        <p:spPr>
          <a:xfrm>
            <a:off x="10549467" y="38101"/>
            <a:ext cx="1348317" cy="252413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 err="1">
                <a:solidFill>
                  <a:schemeClr val="bg1"/>
                </a:solidFill>
                <a:cs typeface="Calibri"/>
              </a:rPr>
              <a:t>www.cnao.it</a:t>
            </a:r>
            <a:endParaRPr lang="de-DE" sz="10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9101" y="495411"/>
            <a:ext cx="9165167" cy="600075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237895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contenut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5" descr="LogoCNAO+txt_blu-ross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218" y="6478588"/>
            <a:ext cx="2313516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ttore 1 22"/>
          <p:cNvCxnSpPr/>
          <p:nvPr userDrawn="1"/>
        </p:nvCxnSpPr>
        <p:spPr>
          <a:xfrm>
            <a:off x="0" y="6335713"/>
            <a:ext cx="12192000" cy="0"/>
          </a:xfrm>
          <a:prstGeom prst="line">
            <a:avLst/>
          </a:prstGeom>
          <a:ln w="25400" cap="rnd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magine 10" descr="sistema-sanitario-lombardia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785" y="6588126"/>
            <a:ext cx="17145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liennummernplatzhalter 1"/>
          <p:cNvSpPr txBox="1">
            <a:spLocks/>
          </p:cNvSpPr>
          <p:nvPr userDrawn="1"/>
        </p:nvSpPr>
        <p:spPr>
          <a:xfrm>
            <a:off x="10549467" y="38101"/>
            <a:ext cx="1348317" cy="252413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 err="1">
                <a:solidFill>
                  <a:schemeClr val="bg1"/>
                </a:solidFill>
                <a:cs typeface="Calibri"/>
              </a:rPr>
              <a:t>www.cnao.it</a:t>
            </a:r>
            <a:endParaRPr lang="de-DE" sz="10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9101" y="495411"/>
            <a:ext cx="9165167" cy="600075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00316060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olo e contenut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LogoCNAO+txt_blu-ross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219" y="6478588"/>
            <a:ext cx="2313516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1 22">
            <a:extLst>
              <a:ext uri="{FF2B5EF4-FFF2-40B4-BE49-F238E27FC236}">
                <a16:creationId xmlns:a16="http://schemas.microsoft.com/office/drawing/2014/main" xmlns="" id="{8335A3CF-B4F9-4478-8D6C-C41E7EBF6D02}"/>
              </a:ext>
            </a:extLst>
          </p:cNvPr>
          <p:cNvCxnSpPr/>
          <p:nvPr userDrawn="1"/>
        </p:nvCxnSpPr>
        <p:spPr>
          <a:xfrm>
            <a:off x="0" y="6335713"/>
            <a:ext cx="12192000" cy="0"/>
          </a:xfrm>
          <a:prstGeom prst="line">
            <a:avLst/>
          </a:prstGeom>
          <a:ln w="25400" cap="rnd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magine 10" descr="sistema-sanitario-lombardia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786" y="6588128"/>
            <a:ext cx="17145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xmlns="" id="{B28FE516-63C8-479D-9B43-42F280B46766}"/>
              </a:ext>
            </a:extLst>
          </p:cNvPr>
          <p:cNvSpPr txBox="1">
            <a:spLocks/>
          </p:cNvSpPr>
          <p:nvPr userDrawn="1"/>
        </p:nvSpPr>
        <p:spPr>
          <a:xfrm>
            <a:off x="10549468" y="38102"/>
            <a:ext cx="1348317" cy="252413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 err="1">
                <a:solidFill>
                  <a:srgbClr val="FFFFFF"/>
                </a:solidFill>
                <a:cs typeface="Calibri"/>
              </a:rPr>
              <a:t>www.cnao.it</a:t>
            </a:r>
            <a:endParaRPr lang="de-DE" sz="1000" b="1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739784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36C9-67F5-4936-B393-A622A376B813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228F5-DC91-46A2-9CAF-D12ADA4FD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97598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9216" y="6478588"/>
            <a:ext cx="2313517" cy="31115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hape 20"/>
          <p:cNvSpPr/>
          <p:nvPr/>
        </p:nvSpPr>
        <p:spPr>
          <a:xfrm>
            <a:off x="-2" y="6335712"/>
            <a:ext cx="12192003" cy="1588"/>
          </a:xfrm>
          <a:prstGeom prst="line">
            <a:avLst/>
          </a:prstGeom>
          <a:ln w="25560">
            <a:solidFill>
              <a:srgbClr val="C0504D"/>
            </a:solidFill>
          </a:ln>
        </p:spPr>
        <p:txBody>
          <a:bodyPr lIns="45719" rIns="45719"/>
          <a:lstStyle/>
          <a:p>
            <a:endParaRPr sz="1800"/>
          </a:p>
        </p:txBody>
      </p:sp>
      <p:pic>
        <p:nvPicPr>
          <p:cNvPr id="21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783" y="6588126"/>
            <a:ext cx="1714501" cy="238125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22"/>
          <p:cNvSpPr/>
          <p:nvPr/>
        </p:nvSpPr>
        <p:spPr>
          <a:xfrm>
            <a:off x="10549467" y="41925"/>
            <a:ext cx="1348317" cy="244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99" tIns="44999" rIns="44999" bIns="44999" anchor="ctr">
            <a:spAutoFit/>
          </a:bodyPr>
          <a:lstStyle>
            <a:lvl1pPr algn="r" defTabSz="914400">
              <a:lnSpc>
                <a:spcPct val="100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000"/>
              <a:t>www.cnao.it</a:t>
            </a:r>
          </a:p>
        </p:txBody>
      </p:sp>
    </p:spTree>
    <p:extLst>
      <p:ext uri="{BB962C8B-B14F-4D97-AF65-F5344CB8AC3E}">
        <p14:creationId xmlns:p14="http://schemas.microsoft.com/office/powerpoint/2010/main" val="58002327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36C9-67F5-4936-B393-A622A376B813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228F5-DC91-46A2-9CAF-D12ADA4FD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2139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36C9-67F5-4936-B393-A622A376B813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228F5-DC91-46A2-9CAF-D12ADA4FD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5508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36C9-67F5-4936-B393-A622A376B813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228F5-DC91-46A2-9CAF-D12ADA4FD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9030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36C9-67F5-4936-B393-A622A376B813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228F5-DC91-46A2-9CAF-D12ADA4FD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9245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36C9-67F5-4936-B393-A622A376B813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228F5-DC91-46A2-9CAF-D12ADA4FD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356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36C9-67F5-4936-B393-A622A376B813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228F5-DC91-46A2-9CAF-D12ADA4FD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0537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436C9-67F5-4936-B393-A622A376B813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28F5-DC91-46A2-9CAF-D12ADA4FD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268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436C9-67F5-4936-B393-A622A376B813}" type="datetimeFigureOut">
              <a:rPr lang="it-IT" smtClean="0"/>
              <a:t>22/11/2021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228F5-DC91-46A2-9CAF-D12ADA4FD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01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4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13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tif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1F4CCF42-CA41-EE41-90F9-E5A54A8CF3C1}"/>
              </a:ext>
            </a:extLst>
          </p:cNvPr>
          <p:cNvSpPr txBox="1"/>
          <p:nvPr/>
        </p:nvSpPr>
        <p:spPr>
          <a:xfrm>
            <a:off x="1139876" y="749028"/>
            <a:ext cx="83790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000" b="1" i="0" u="none" strike="noStrike" kern="1200" cap="none" spc="0" normalizeH="0" baseline="0" noProof="0" dirty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LOREM IPSUM DOLOR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000" b="1" i="0" u="none" strike="noStrike" kern="1200" cap="none" spc="0" normalizeH="0" baseline="0" noProof="0" dirty="0">
                <a:ln>
                  <a:noFill/>
                </a:ln>
                <a:solidFill>
                  <a:srgbClr val="002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 AMET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33FE038F-E035-5748-A2AD-307237EA4807}"/>
              </a:ext>
            </a:extLst>
          </p:cNvPr>
          <p:cNvSpPr txBox="1"/>
          <p:nvPr/>
        </p:nvSpPr>
        <p:spPr>
          <a:xfrm>
            <a:off x="765548" y="-203193"/>
            <a:ext cx="103874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CLINICAL </a:t>
            </a:r>
            <a:r>
              <a:rPr kumimoji="0" lang="it-IT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 AT CNAO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3200" b="1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9C24EB02-1E17-C243-B6FF-33CAB85111B4}"/>
              </a:ext>
            </a:extLst>
          </p:cNvPr>
          <p:cNvSpPr txBox="1"/>
          <p:nvPr/>
        </p:nvSpPr>
        <p:spPr>
          <a:xfrm>
            <a:off x="765548" y="1190161"/>
            <a:ext cx="9853606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40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Ester Orlandi</a:t>
            </a: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Center for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Oncological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Hadrontherapy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(CNAO) -</a:t>
            </a:r>
            <a:r>
              <a:rPr lang="it-IT" sz="24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Pavia,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Italy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magine 6" descr="CNAO_05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9250" y="4340180"/>
            <a:ext cx="4489343" cy="238865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012141" y="6328720"/>
            <a:ext cx="2248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chemeClr val="bg1"/>
                </a:solidFill>
              </a:rPr>
              <a:t>27 </a:t>
            </a:r>
            <a:r>
              <a:rPr lang="it-IT" sz="2000" b="1" dirty="0" err="1" smtClean="0">
                <a:solidFill>
                  <a:schemeClr val="bg1"/>
                </a:solidFill>
              </a:rPr>
              <a:t>November</a:t>
            </a:r>
            <a:r>
              <a:rPr lang="it-IT" sz="2000" b="1" dirty="0" smtClean="0">
                <a:solidFill>
                  <a:schemeClr val="bg1"/>
                </a:solidFill>
              </a:rPr>
              <a:t>, 2021</a:t>
            </a:r>
            <a:endParaRPr lang="it-IT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342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21197BC9-345F-B745-AEA3-4979553A9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00" y="1638979"/>
            <a:ext cx="10607174" cy="537072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D04339B5-315E-2847-A584-B0E41EB72E43}"/>
              </a:ext>
            </a:extLst>
          </p:cNvPr>
          <p:cNvSpPr txBox="1"/>
          <p:nvPr/>
        </p:nvSpPr>
        <p:spPr>
          <a:xfrm>
            <a:off x="520160" y="215672"/>
            <a:ext cx="93640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2800" dirty="0" err="1">
                <a:solidFill>
                  <a:srgbClr val="FF0000"/>
                </a:solidFill>
                <a:cs typeface="Arial" panose="020B0604020202020204" pitchFamily="34" charset="0"/>
              </a:rPr>
              <a:t>Toxicity</a:t>
            </a:r>
            <a:r>
              <a:rPr lang="it-IT" sz="2800" dirty="0">
                <a:solidFill>
                  <a:srgbClr val="FF0000"/>
                </a:solidFill>
                <a:cs typeface="Arial" panose="020B0604020202020204" pitchFamily="34" charset="0"/>
              </a:rPr>
              <a:t> of CIRT for ACC of the head and </a:t>
            </a:r>
            <a:r>
              <a:rPr lang="it-IT" sz="2800" dirty="0" err="1">
                <a:solidFill>
                  <a:srgbClr val="FF0000"/>
                </a:solidFill>
                <a:cs typeface="Arial" panose="020B0604020202020204" pitchFamily="34" charset="0"/>
              </a:rPr>
              <a:t>neck</a:t>
            </a:r>
            <a:r>
              <a:rPr lang="it-IT" sz="2800" dirty="0">
                <a:solidFill>
                  <a:srgbClr val="FF0000"/>
                </a:solidFill>
                <a:cs typeface="Arial" panose="020B0604020202020204" pitchFamily="34" charset="0"/>
              </a:rPr>
              <a:t> @ CNAO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39AD9140-8271-3A46-8BD4-99A4AE0716EA}"/>
              </a:ext>
            </a:extLst>
          </p:cNvPr>
          <p:cNvSpPr txBox="1"/>
          <p:nvPr/>
        </p:nvSpPr>
        <p:spPr>
          <a:xfrm>
            <a:off x="1793259" y="6488668"/>
            <a:ext cx="923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/>
              <a:t>Unpublished</a:t>
            </a:r>
            <a:r>
              <a:rPr lang="it-IT" i="1" dirty="0"/>
              <a:t>, </a:t>
            </a:r>
            <a:r>
              <a:rPr lang="it-IT" i="1" dirty="0" err="1"/>
              <a:t>presented</a:t>
            </a:r>
            <a:r>
              <a:rPr lang="it-IT" i="1" dirty="0"/>
              <a:t> </a:t>
            </a:r>
            <a:r>
              <a:rPr lang="it-IT" i="1" dirty="0" err="1"/>
              <a:t>at</a:t>
            </a:r>
            <a:r>
              <a:rPr lang="it-IT" i="1" dirty="0"/>
              <a:t> the </a:t>
            </a:r>
            <a:r>
              <a:rPr lang="it-IT" i="1" dirty="0" err="1"/>
              <a:t>Italian</a:t>
            </a:r>
            <a:r>
              <a:rPr lang="it-IT" i="1" dirty="0"/>
              <a:t> </a:t>
            </a:r>
            <a:r>
              <a:rPr lang="it-IT" i="1" dirty="0" err="1"/>
              <a:t>Association</a:t>
            </a:r>
            <a:r>
              <a:rPr lang="it-IT" i="1" dirty="0"/>
              <a:t> of </a:t>
            </a:r>
            <a:r>
              <a:rPr lang="it-IT" i="1" dirty="0" err="1"/>
              <a:t>Radiation</a:t>
            </a:r>
            <a:r>
              <a:rPr lang="it-IT" i="1" dirty="0"/>
              <a:t> </a:t>
            </a:r>
            <a:r>
              <a:rPr lang="it-IT" i="1" dirty="0" err="1"/>
              <a:t>Oncologists</a:t>
            </a:r>
            <a:r>
              <a:rPr lang="it-IT" i="1" dirty="0"/>
              <a:t> Meeting 2021, Bologna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="" xmlns:a16="http://schemas.microsoft.com/office/drawing/2014/main" id="{9260EF91-E04F-F74B-8462-62DFC679979A}"/>
              </a:ext>
            </a:extLst>
          </p:cNvPr>
          <p:cNvSpPr txBox="1"/>
          <p:nvPr/>
        </p:nvSpPr>
        <p:spPr>
          <a:xfrm>
            <a:off x="611600" y="1242868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/>
              <a:t>Toxicity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541897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BC053F6C-9064-8A4C-9F19-730F3CE8B692}"/>
              </a:ext>
            </a:extLst>
          </p:cNvPr>
          <p:cNvSpPr txBox="1">
            <a:spLocks/>
          </p:cNvSpPr>
          <p:nvPr/>
        </p:nvSpPr>
        <p:spPr>
          <a:xfrm>
            <a:off x="551958" y="2414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rgbClr val="FF0000"/>
                </a:solidFill>
                <a:latin typeface="+mn-lt"/>
              </a:rPr>
              <a:t>CIRT reirradiation for recurrent salivary gland </a:t>
            </a:r>
            <a:r>
              <a:rPr lang="en-GB" sz="2800" b="1" dirty="0" err="1">
                <a:solidFill>
                  <a:srgbClr val="FF0000"/>
                </a:solidFill>
                <a:latin typeface="+mn-lt"/>
              </a:rPr>
              <a:t>tumors</a:t>
            </a:r>
            <a:r>
              <a:rPr lang="en-GB" sz="2800" b="1" dirty="0">
                <a:solidFill>
                  <a:srgbClr val="FF0000"/>
                </a:solidFill>
                <a:latin typeface="+mn-lt"/>
              </a:rPr>
              <a:t> @ CNAO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04772E04-4B75-E146-B75B-B02F3D4CF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" t="4093" b="1939"/>
          <a:stretch/>
        </p:blipFill>
        <p:spPr bwMode="auto">
          <a:xfrm>
            <a:off x="684640" y="470056"/>
            <a:ext cx="3172851" cy="636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FC503BAE-3F1E-0247-8FEE-A741BCEF8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7604" y="3903493"/>
            <a:ext cx="4223795" cy="2696039"/>
          </a:xfrm>
          <a:prstGeom prst="rect">
            <a:avLst/>
          </a:prstGeom>
        </p:spPr>
      </p:pic>
      <p:pic>
        <p:nvPicPr>
          <p:cNvPr id="8" name="Segnaposto contenuto 6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7FF13C2E-9BC4-834A-9278-10D5A46CAF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1689" y="930798"/>
            <a:ext cx="6058882" cy="260623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="" xmlns:a16="http://schemas.microsoft.com/office/drawing/2014/main" id="{D1F88A1D-C677-7D4F-9682-258195ACC476}"/>
              </a:ext>
            </a:extLst>
          </p:cNvPr>
          <p:cNvSpPr/>
          <p:nvPr/>
        </p:nvSpPr>
        <p:spPr>
          <a:xfrm>
            <a:off x="684640" y="5394960"/>
            <a:ext cx="2680352" cy="14352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Parentesi graffa chiusa 1">
            <a:extLst>
              <a:ext uri="{FF2B5EF4-FFF2-40B4-BE49-F238E27FC236}">
                <a16:creationId xmlns="" xmlns:a16="http://schemas.microsoft.com/office/drawing/2014/main" id="{A19E2595-72E6-E048-9866-B76AC12EFA62}"/>
              </a:ext>
            </a:extLst>
          </p:cNvPr>
          <p:cNvSpPr/>
          <p:nvPr/>
        </p:nvSpPr>
        <p:spPr>
          <a:xfrm>
            <a:off x="3486150" y="651510"/>
            <a:ext cx="228600" cy="331470"/>
          </a:xfrm>
          <a:prstGeom prst="rightBrac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DC5A624C-E1E4-4C49-A8C2-5C7F8419A75A}"/>
              </a:ext>
            </a:extLst>
          </p:cNvPr>
          <p:cNvSpPr txBox="1"/>
          <p:nvPr/>
        </p:nvSpPr>
        <p:spPr>
          <a:xfrm>
            <a:off x="3857491" y="686928"/>
            <a:ext cx="759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52 </a:t>
            </a:r>
            <a:r>
              <a:rPr lang="it-IT" dirty="0" err="1"/>
              <a:t>pts</a:t>
            </a:r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="" xmlns:a16="http://schemas.microsoft.com/office/drawing/2014/main" id="{13E89922-25AD-1744-A40A-FE36C2628254}"/>
              </a:ext>
            </a:extLst>
          </p:cNvPr>
          <p:cNvSpPr/>
          <p:nvPr/>
        </p:nvSpPr>
        <p:spPr>
          <a:xfrm>
            <a:off x="786652" y="1598490"/>
            <a:ext cx="2578340" cy="7606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52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8EFF44C1-4470-6649-B7AA-B66227FF1E2F}"/>
              </a:ext>
            </a:extLst>
          </p:cNvPr>
          <p:cNvSpPr txBox="1"/>
          <p:nvPr/>
        </p:nvSpPr>
        <p:spPr>
          <a:xfrm>
            <a:off x="863599" y="107147"/>
            <a:ext cx="99314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+mn-lt"/>
              </a:rPr>
              <a:t>CIRT reirradiation for recurrent </a:t>
            </a:r>
            <a:r>
              <a:rPr lang="en-GB" sz="2800" b="1" dirty="0">
                <a:solidFill>
                  <a:srgbClr val="FF0000"/>
                </a:solidFill>
              </a:rPr>
              <a:t>salivary gland </a:t>
            </a:r>
            <a:r>
              <a:rPr lang="en-GB" sz="2800" b="1" dirty="0" err="1">
                <a:solidFill>
                  <a:srgbClr val="FF0000"/>
                </a:solidFill>
              </a:rPr>
              <a:t>tumors</a:t>
            </a:r>
            <a:r>
              <a:rPr lang="en-GB" sz="2800" b="1" dirty="0">
                <a:solidFill>
                  <a:srgbClr val="FF0000"/>
                </a:solidFill>
                <a:latin typeface="+mn-lt"/>
              </a:rPr>
              <a:t> @ CNAO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6A25F99A-B240-8343-8534-F1A318F11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4"/>
          <a:stretch/>
        </p:blipFill>
        <p:spPr bwMode="auto">
          <a:xfrm>
            <a:off x="645695" y="768866"/>
            <a:ext cx="3463558" cy="351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="" xmlns:a16="http://schemas.microsoft.com/office/drawing/2014/main" id="{EA159BBF-AD6D-614B-A310-49E6B0D9D501}"/>
              </a:ext>
            </a:extLst>
          </p:cNvPr>
          <p:cNvSpPr/>
          <p:nvPr/>
        </p:nvSpPr>
        <p:spPr>
          <a:xfrm>
            <a:off x="1998438" y="90040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2y PFS 52%, 3y PFS 43,5%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2y OS 63%,    3y OS 54,5%</a:t>
            </a:r>
          </a:p>
        </p:txBody>
      </p:sp>
      <p:sp>
        <p:nvSpPr>
          <p:cNvPr id="10" name="Freccia a destra 5">
            <a:extLst>
              <a:ext uri="{FF2B5EF4-FFF2-40B4-BE49-F238E27FC236}">
                <a16:creationId xmlns="" xmlns:a16="http://schemas.microsoft.com/office/drawing/2014/main" id="{B3F80DAE-AFF6-A44B-AC4F-D31376D801CE}"/>
              </a:ext>
            </a:extLst>
          </p:cNvPr>
          <p:cNvSpPr/>
          <p:nvPr/>
        </p:nvSpPr>
        <p:spPr>
          <a:xfrm>
            <a:off x="9938127" y="1378383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73FDD20F-B97E-0C44-85B0-93949C169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1"/>
          <a:stretch/>
        </p:blipFill>
        <p:spPr bwMode="auto">
          <a:xfrm>
            <a:off x="5156234" y="1290886"/>
            <a:ext cx="5638766" cy="291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ccia a destra 4">
            <a:extLst>
              <a:ext uri="{FF2B5EF4-FFF2-40B4-BE49-F238E27FC236}">
                <a16:creationId xmlns="" xmlns:a16="http://schemas.microsoft.com/office/drawing/2014/main" id="{03D9E833-EA4B-D341-A396-934A6B9B5354}"/>
              </a:ext>
            </a:extLst>
          </p:cNvPr>
          <p:cNvSpPr/>
          <p:nvPr/>
        </p:nvSpPr>
        <p:spPr>
          <a:xfrm>
            <a:off x="7581908" y="2638522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a destra 9">
            <a:extLst>
              <a:ext uri="{FF2B5EF4-FFF2-40B4-BE49-F238E27FC236}">
                <a16:creationId xmlns="" xmlns:a16="http://schemas.microsoft.com/office/drawing/2014/main" id="{1AEBB640-D406-694A-AB70-51B966BB0571}"/>
              </a:ext>
            </a:extLst>
          </p:cNvPr>
          <p:cNvSpPr/>
          <p:nvPr/>
        </p:nvSpPr>
        <p:spPr>
          <a:xfrm>
            <a:off x="4902422" y="1772135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0">
            <a:extLst>
              <a:ext uri="{FF2B5EF4-FFF2-40B4-BE49-F238E27FC236}">
                <a16:creationId xmlns="" xmlns:a16="http://schemas.microsoft.com/office/drawing/2014/main" id="{59966351-E888-114F-9236-6053A71B18B7}"/>
              </a:ext>
            </a:extLst>
          </p:cNvPr>
          <p:cNvSpPr/>
          <p:nvPr/>
        </p:nvSpPr>
        <p:spPr>
          <a:xfrm>
            <a:off x="9794111" y="3843136"/>
            <a:ext cx="288032" cy="216024"/>
          </a:xfrm>
          <a:prstGeom prst="rightArrow">
            <a:avLst/>
          </a:prstGeom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6" name="Tabella 15">
            <a:extLst>
              <a:ext uri="{FF2B5EF4-FFF2-40B4-BE49-F238E27FC236}">
                <a16:creationId xmlns="" xmlns:a16="http://schemas.microsoft.com/office/drawing/2014/main" id="{254FC79D-D02B-294C-B395-325A3F4DBCEA}"/>
              </a:ext>
            </a:extLst>
          </p:cNvPr>
          <p:cNvGraphicFramePr>
            <a:graphicFrameLocks noGrp="1"/>
          </p:cNvGraphicFramePr>
          <p:nvPr/>
        </p:nvGraphicFramePr>
        <p:xfrm>
          <a:off x="3941259" y="4398621"/>
          <a:ext cx="6853741" cy="1927860"/>
        </p:xfrm>
        <a:graphic>
          <a:graphicData uri="http://schemas.openxmlformats.org/drawingml/2006/table">
            <a:tbl>
              <a:tblPr firstRow="1" bandRow="1"/>
              <a:tblGrid>
                <a:gridCol w="1081907">
                  <a:extLst>
                    <a:ext uri="{9D8B030D-6E8A-4147-A177-3AD203B41FA5}">
                      <a16:colId xmlns="" xmlns:a16="http://schemas.microsoft.com/office/drawing/2014/main" val="2518163857"/>
                    </a:ext>
                  </a:extLst>
                </a:gridCol>
                <a:gridCol w="792446">
                  <a:extLst>
                    <a:ext uri="{9D8B030D-6E8A-4147-A177-3AD203B41FA5}">
                      <a16:colId xmlns="" xmlns:a16="http://schemas.microsoft.com/office/drawing/2014/main" val="3450368847"/>
                    </a:ext>
                  </a:extLst>
                </a:gridCol>
                <a:gridCol w="962806">
                  <a:extLst>
                    <a:ext uri="{9D8B030D-6E8A-4147-A177-3AD203B41FA5}">
                      <a16:colId xmlns="" xmlns:a16="http://schemas.microsoft.com/office/drawing/2014/main" val="3195300603"/>
                    </a:ext>
                  </a:extLst>
                </a:gridCol>
                <a:gridCol w="85721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51716">
                  <a:extLst>
                    <a:ext uri="{9D8B030D-6E8A-4147-A177-3AD203B41FA5}">
                      <a16:colId xmlns="" xmlns:a16="http://schemas.microsoft.com/office/drawing/2014/main" val="306087081"/>
                    </a:ext>
                  </a:extLst>
                </a:gridCol>
                <a:gridCol w="1507649">
                  <a:extLst>
                    <a:ext uri="{9D8B030D-6E8A-4147-A177-3AD203B41FA5}">
                      <a16:colId xmlns="" xmlns:a16="http://schemas.microsoft.com/office/drawing/2014/main" val="3067953031"/>
                    </a:ext>
                  </a:extLst>
                </a:gridCol>
              </a:tblGrid>
              <a:tr h="2891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Author</a:t>
                      </a: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151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Particle</a:t>
                      </a: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151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</a:t>
                      </a:r>
                      <a:r>
                        <a:rPr lang="it-IT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patients</a:t>
                      </a:r>
                      <a:endPara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it-IT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it-IT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Histology</a:t>
                      </a:r>
                      <a:r>
                        <a:rPr lang="it-IT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15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b="1" i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</a:t>
                      </a:r>
                      <a:r>
                        <a:rPr lang="it-IT" sz="8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FU</a:t>
                      </a:r>
                      <a:endParaRPr lang="en-US" sz="8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151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Outcomes</a:t>
                      </a: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151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G3+ toxicities</a:t>
                      </a: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151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35635159"/>
                  </a:ext>
                </a:extLst>
              </a:tr>
              <a:tr h="3874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Jensen et al. 2015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151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Carbon ions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151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(salivary</a:t>
                      </a:r>
                      <a:r>
                        <a:rPr lang="en-US" sz="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glands)</a:t>
                      </a: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151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months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151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1y</a:t>
                      </a:r>
                      <a:r>
                        <a:rPr lang="en-US" sz="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LC 70%, 2y LC 47%</a:t>
                      </a:r>
                    </a:p>
                    <a:p>
                      <a:r>
                        <a:rPr lang="en-US" sz="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1y OS 81%, 2y OS 63%</a:t>
                      </a: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151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acute</a:t>
                      </a:r>
                    </a:p>
                    <a:p>
                      <a:r>
                        <a:rPr lang="en-US" sz="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 </a:t>
                      </a:r>
                      <a:r>
                        <a:rPr lang="it-IT" sz="800" b="1" dirty="0"/>
                        <a:t>G3 = 5,8%</a:t>
                      </a:r>
                    </a:p>
                    <a:p>
                      <a:r>
                        <a:rPr lang="it-IT" sz="800" b="1" dirty="0"/>
                        <a:t>G4 = 3,8% </a:t>
                      </a:r>
                      <a:r>
                        <a:rPr lang="it-IT" sz="700" b="1" dirty="0" err="1"/>
                        <a:t>ica</a:t>
                      </a:r>
                      <a:r>
                        <a:rPr lang="it-IT" sz="700" b="1" dirty="0"/>
                        <a:t> </a:t>
                      </a:r>
                      <a:r>
                        <a:rPr lang="it-IT" sz="700" b="1" dirty="0" err="1"/>
                        <a:t>blow</a:t>
                      </a:r>
                      <a:r>
                        <a:rPr lang="it-IT" sz="700" b="1" dirty="0"/>
                        <a:t>-out </a:t>
                      </a: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151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20049802"/>
                  </a:ext>
                </a:extLst>
              </a:tr>
              <a:tr h="3874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Hayashi et al. 2019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151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Carbon ions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151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(miscellaneous)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151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27,8 months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151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2y LC 40,5%</a:t>
                      </a:r>
                    </a:p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2y PFS 29,4%</a:t>
                      </a:r>
                    </a:p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2y OS 59,6%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151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800" dirty="0"/>
                        <a:t>Late ≥ G3 in 37.5%</a:t>
                      </a:r>
                    </a:p>
                    <a:p>
                      <a:r>
                        <a:rPr lang="it-IT" sz="800" dirty="0"/>
                        <a:t>1 </a:t>
                      </a:r>
                      <a:r>
                        <a:rPr lang="it-IT" sz="800" dirty="0" err="1"/>
                        <a:t>pt</a:t>
                      </a:r>
                      <a:r>
                        <a:rPr lang="it-IT" sz="800" dirty="0"/>
                        <a:t> G5 </a:t>
                      </a:r>
                    </a:p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151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8700822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Gao et</a:t>
                      </a:r>
                      <a:r>
                        <a:rPr lang="en-US" sz="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al. 2019</a:t>
                      </a: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151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Carbon ions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151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</a:t>
                      </a:r>
                    </a:p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(miscellaneous)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151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14,7 months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151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1y LPFS 84,9%</a:t>
                      </a:r>
                    </a:p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1y OS 95,9%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151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800" dirty="0"/>
                        <a:t>≥ G3 in 7,1%</a:t>
                      </a:r>
                    </a:p>
                    <a:p>
                      <a:r>
                        <a:rPr lang="it-IT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 late G5 </a:t>
                      </a:r>
                      <a:r>
                        <a:rPr lang="it-IT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events</a:t>
                      </a:r>
                      <a:r>
                        <a:rPr lang="it-IT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151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74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it-IT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CNAO</a:t>
                      </a: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515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Carbon ions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515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(salivary glands)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515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months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515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en-US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2y PFS 52%,</a:t>
                      </a:r>
                      <a:r>
                        <a:rPr lang="en-US" sz="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3y PFS 43,5%</a:t>
                      </a:r>
                    </a:p>
                    <a:p>
                      <a:r>
                        <a:rPr lang="en-US" sz="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2y OS 63%, 3y OS 54,5%</a:t>
                      </a:r>
                    </a:p>
                    <a:p>
                      <a:endParaRPr lang="en-US" sz="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515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Acute</a:t>
                      </a:r>
                      <a:r>
                        <a:rPr lang="en-US" sz="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G3 = 3,9%</a:t>
                      </a:r>
                    </a:p>
                    <a:p>
                      <a:r>
                        <a:rPr lang="en-US" sz="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 G3 = 17,5%</a:t>
                      </a:r>
                    </a:p>
                    <a:p>
                      <a:r>
                        <a:rPr lang="en-US" sz="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G4</a:t>
                      </a: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5155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86837867"/>
                  </a:ext>
                </a:extLst>
              </a:tr>
            </a:tbl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FD6EF06C-6D02-844B-96DA-6626FAD34FB8}"/>
              </a:ext>
            </a:extLst>
          </p:cNvPr>
          <p:cNvSpPr txBox="1"/>
          <p:nvPr/>
        </p:nvSpPr>
        <p:spPr>
          <a:xfrm>
            <a:off x="7581908" y="6427979"/>
            <a:ext cx="206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/>
              <a:t>Vischioni</a:t>
            </a:r>
            <a:r>
              <a:rPr lang="it-IT" i="1" dirty="0"/>
              <a:t> et al, 2020</a:t>
            </a:r>
          </a:p>
        </p:txBody>
      </p:sp>
    </p:spTree>
    <p:extLst>
      <p:ext uri="{BB962C8B-B14F-4D97-AF65-F5344CB8AC3E}">
        <p14:creationId xmlns:p14="http://schemas.microsoft.com/office/powerpoint/2010/main" val="3908174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139CDAF9-95E3-C444-8490-082C5A892D2D}"/>
              </a:ext>
            </a:extLst>
          </p:cNvPr>
          <p:cNvSpPr txBox="1"/>
          <p:nvPr/>
        </p:nvSpPr>
        <p:spPr>
          <a:xfrm>
            <a:off x="619432" y="161921"/>
            <a:ext cx="100141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+mn-lt"/>
              </a:rPr>
              <a:t>CIRT for locally advanced head and neck malignant mucosal melanoma @ CNAO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3F176C4F-000D-D748-A531-BFEE34CC469F}"/>
              </a:ext>
            </a:extLst>
          </p:cNvPr>
          <p:cNvSpPr txBox="1"/>
          <p:nvPr/>
        </p:nvSpPr>
        <p:spPr>
          <a:xfrm>
            <a:off x="619432" y="1116028"/>
            <a:ext cx="1037492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Calibri" panose="020F0502020204030204" pitchFamily="34" charset="0"/>
              </a:rPr>
              <a:t>40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pts</a:t>
            </a:r>
            <a:r>
              <a:rPr lang="it-IT" dirty="0">
                <a:latin typeface="Calibri" panose="020F0502020204030204" pitchFamily="34" charset="0"/>
              </a:rPr>
              <a:t>, </a:t>
            </a:r>
            <a:r>
              <a:rPr lang="it-IT" dirty="0" err="1">
                <a:latin typeface="Calibri" panose="020F0502020204030204" pitchFamily="34" charset="0"/>
              </a:rPr>
              <a:t>m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edian</a:t>
            </a:r>
            <a:r>
              <a:rPr lang="it-IT" sz="1800" dirty="0">
                <a:effectLst/>
                <a:latin typeface="Calibri" panose="020F0502020204030204" pitchFamily="34" charset="0"/>
              </a:rPr>
              <a:t> age70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years</a:t>
            </a:r>
            <a:r>
              <a:rPr lang="it-IT" sz="1800" dirty="0">
                <a:effectLst/>
                <a:latin typeface="Calibri" panose="020F0502020204030204" pitchFamily="34" charset="0"/>
              </a:rPr>
              <a:t> (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range</a:t>
            </a:r>
            <a:r>
              <a:rPr lang="it-IT" sz="1800" dirty="0">
                <a:effectLst/>
                <a:latin typeface="Calibri" panose="020F0502020204030204" pitchFamily="34" charset="0"/>
              </a:rPr>
              <a:t> 39-87)</a:t>
            </a:r>
            <a:endParaRPr lang="it-IT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 err="1">
                <a:effectLst/>
                <a:latin typeface="Calibri" panose="020F0502020204030204" pitchFamily="34" charset="0"/>
              </a:rPr>
              <a:t>Tumor</a:t>
            </a:r>
            <a:r>
              <a:rPr lang="it-IT" sz="1800" dirty="0">
                <a:effectLst/>
                <a:latin typeface="Calibri" panose="020F0502020204030204" pitchFamily="34" charset="0"/>
              </a:rPr>
              <a:t> (T) site: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nasal</a:t>
            </a:r>
            <a:r>
              <a:rPr lang="it-IT" sz="1800" dirty="0">
                <a:effectLst/>
                <a:latin typeface="Calibri" panose="020F0502020204030204" pitchFamily="34" charset="0"/>
              </a:rPr>
              <a:t>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cavity</a:t>
            </a:r>
            <a:r>
              <a:rPr lang="it-IT" sz="1800" dirty="0">
                <a:effectLst/>
                <a:latin typeface="Calibri" panose="020F0502020204030204" pitchFamily="34" charset="0"/>
              </a:rPr>
              <a:t>/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paranasal</a:t>
            </a:r>
            <a:r>
              <a:rPr lang="it-IT" sz="1800" dirty="0">
                <a:effectLst/>
                <a:latin typeface="Calibri" panose="020F0502020204030204" pitchFamily="34" charset="0"/>
              </a:rPr>
              <a:t>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sinuses</a:t>
            </a:r>
            <a:r>
              <a:rPr lang="it-IT" sz="1800" dirty="0">
                <a:effectLst/>
                <a:latin typeface="Calibri" panose="020F0502020204030204" pitchFamily="34" charset="0"/>
              </a:rPr>
              <a:t>/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other</a:t>
            </a:r>
            <a:r>
              <a:rPr lang="it-IT" sz="1800" dirty="0">
                <a:effectLst/>
                <a:latin typeface="Calibri" panose="020F0502020204030204" pitchFamily="34" charset="0"/>
              </a:rPr>
              <a:t> in 77.5%/12.5%/10%</a:t>
            </a:r>
            <a:endParaRPr lang="it-IT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Calibri" panose="020F0502020204030204" pitchFamily="34" charset="0"/>
              </a:rPr>
              <a:t>T status: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naïve</a:t>
            </a:r>
            <a:r>
              <a:rPr lang="it-IT" sz="1800" dirty="0">
                <a:effectLst/>
                <a:latin typeface="Calibri" panose="020F0502020204030204" pitchFamily="34" charset="0"/>
              </a:rPr>
              <a:t>/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recurrent</a:t>
            </a:r>
            <a:r>
              <a:rPr lang="it-IT" sz="1800" dirty="0">
                <a:effectLst/>
                <a:latin typeface="Calibri" panose="020F0502020204030204" pitchFamily="34" charset="0"/>
              </a:rPr>
              <a:t> in 77,5%/22,5% of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pts</a:t>
            </a:r>
            <a:endParaRPr lang="it-IT" sz="1800" dirty="0">
              <a:effectLst/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Calibri" panose="020F0502020204030204" pitchFamily="34" charset="0"/>
              </a:rPr>
              <a:t>T stage: T3/T4 in 17(42,5%)/23(57,5%)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pts</a:t>
            </a:r>
            <a:endParaRPr lang="it-IT" sz="1800" dirty="0">
              <a:effectLst/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Calibri" panose="020F0502020204030204" pitchFamily="34" charset="0"/>
              </a:rPr>
              <a:t>28 (70%)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pts</a:t>
            </a:r>
            <a:r>
              <a:rPr lang="it-IT" sz="1800" dirty="0">
                <a:effectLst/>
                <a:latin typeface="Calibri" panose="020F0502020204030204" pitchFamily="34" charset="0"/>
              </a:rPr>
              <a:t>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after</a:t>
            </a:r>
            <a:r>
              <a:rPr lang="it-IT" sz="1800" dirty="0">
                <a:effectLst/>
                <a:latin typeface="Calibri" panose="020F0502020204030204" pitchFamily="34" charset="0"/>
              </a:rPr>
              <a:t>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surgery</a:t>
            </a:r>
            <a:r>
              <a:rPr lang="it-IT" sz="1800" dirty="0">
                <a:effectLst/>
                <a:latin typeface="Calibri" panose="020F0502020204030204" pitchFamily="34" charset="0"/>
              </a:rPr>
              <a:t>, 10 (25%) with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exclusive</a:t>
            </a:r>
            <a:r>
              <a:rPr lang="it-IT" sz="1800" dirty="0">
                <a:effectLst/>
                <a:latin typeface="Calibri" panose="020F0502020204030204" pitchFamily="34" charset="0"/>
              </a:rPr>
              <a:t> CIRT</a:t>
            </a:r>
          </a:p>
          <a:p>
            <a:endParaRPr lang="it-IT" dirty="0">
              <a:latin typeface="Calibri" panose="020F0502020204030204" pitchFamily="34" charset="0"/>
            </a:endParaRPr>
          </a:p>
          <a:p>
            <a:r>
              <a:rPr lang="it-IT" sz="1800" dirty="0">
                <a:effectLst/>
                <a:latin typeface="Calibri" panose="020F0502020204030204" pitchFamily="34" charset="0"/>
              </a:rPr>
              <a:t/>
            </a:r>
            <a:br>
              <a:rPr lang="it-IT" sz="1800" dirty="0">
                <a:effectLst/>
                <a:latin typeface="Calibri" panose="020F0502020204030204" pitchFamily="34" charset="0"/>
              </a:rPr>
            </a:br>
            <a:r>
              <a:rPr lang="it-IT" sz="1800" dirty="0">
                <a:effectLst/>
                <a:latin typeface="Calibri" panose="020F0502020204030204" pitchFamily="34" charset="0"/>
              </a:rPr>
              <a:t>- CIRT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total</a:t>
            </a:r>
            <a:r>
              <a:rPr lang="it-IT" sz="1800" dirty="0">
                <a:effectLst/>
                <a:latin typeface="Calibri" panose="020F0502020204030204" pitchFamily="34" charset="0"/>
              </a:rPr>
              <a:t> dose: 65.6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Gy</a:t>
            </a:r>
            <a:r>
              <a:rPr lang="it-IT" sz="1800" dirty="0">
                <a:effectLst/>
                <a:latin typeface="Calibri" panose="020F0502020204030204" pitchFamily="34" charset="0"/>
              </a:rPr>
              <a:t>(RBE) </a:t>
            </a:r>
            <a:r>
              <a:rPr lang="it-IT" dirty="0">
                <a:latin typeface="Calibri" panose="020F0502020204030204" pitchFamily="34" charset="0"/>
              </a:rPr>
              <a:t>or </a:t>
            </a:r>
            <a:r>
              <a:rPr lang="it-IT" sz="1800" dirty="0">
                <a:effectLst/>
                <a:latin typeface="Calibri" panose="020F0502020204030204" pitchFamily="34" charset="0"/>
              </a:rPr>
              <a:t>68.8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Gy</a:t>
            </a:r>
            <a:r>
              <a:rPr lang="it-IT" sz="1800" dirty="0">
                <a:effectLst/>
                <a:latin typeface="Calibri" panose="020F0502020204030204" pitchFamily="34" charset="0"/>
              </a:rPr>
              <a:t>(RBE) (16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fractions</a:t>
            </a:r>
            <a:r>
              <a:rPr lang="it-IT" sz="1800" dirty="0">
                <a:effectLst/>
                <a:latin typeface="Calibri" panose="020F0502020204030204" pitchFamily="34" charset="0"/>
              </a:rPr>
              <a:t>, 4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fractions</a:t>
            </a:r>
            <a:r>
              <a:rPr lang="it-IT" sz="1800" dirty="0">
                <a:effectLst/>
                <a:latin typeface="Calibri" panose="020F0502020204030204" pitchFamily="34" charset="0"/>
              </a:rPr>
              <a:t>/week)</a:t>
            </a:r>
            <a:br>
              <a:rPr lang="it-IT" sz="1800" dirty="0">
                <a:effectLst/>
                <a:latin typeface="Calibri" panose="020F0502020204030204" pitchFamily="34" charset="0"/>
              </a:rPr>
            </a:br>
            <a:r>
              <a:rPr lang="it-IT" sz="1800" dirty="0">
                <a:effectLst/>
                <a:latin typeface="Calibri" panose="020F0502020204030204" pitchFamily="34" charset="0"/>
              </a:rPr>
              <a:t>- 18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pts</a:t>
            </a:r>
            <a:r>
              <a:rPr lang="it-IT" sz="1800" dirty="0">
                <a:effectLst/>
                <a:latin typeface="Calibri" panose="020F0502020204030204" pitchFamily="34" charset="0"/>
              </a:rPr>
              <a:t> (44%)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received</a:t>
            </a:r>
            <a:r>
              <a:rPr lang="it-IT" sz="1800" dirty="0">
                <a:effectLst/>
                <a:latin typeface="Calibri" panose="020F0502020204030204" pitchFamily="34" charset="0"/>
              </a:rPr>
              <a:t>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immunotherapy</a:t>
            </a:r>
            <a:r>
              <a:rPr lang="it-IT" sz="1800" dirty="0">
                <a:effectLst/>
                <a:latin typeface="Calibri" panose="020F0502020204030204" pitchFamily="34" charset="0"/>
              </a:rPr>
              <a:t>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after</a:t>
            </a:r>
            <a:r>
              <a:rPr lang="it-IT" sz="1800" dirty="0">
                <a:effectLst/>
                <a:latin typeface="Calibri" panose="020F0502020204030204" pitchFamily="34" charset="0"/>
              </a:rPr>
              <a:t> CIRT</a:t>
            </a:r>
            <a:br>
              <a:rPr lang="it-IT" sz="1800" dirty="0">
                <a:effectLst/>
                <a:latin typeface="Calibri" panose="020F0502020204030204" pitchFamily="34" charset="0"/>
              </a:rPr>
            </a:br>
            <a:r>
              <a:rPr lang="it-IT" sz="1800" dirty="0">
                <a:effectLst/>
                <a:latin typeface="Calibri" panose="020F0502020204030204" pitchFamily="34" charset="0"/>
              </a:rPr>
              <a:t>-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Median</a:t>
            </a:r>
            <a:r>
              <a:rPr lang="it-IT" sz="1800" dirty="0">
                <a:effectLst/>
                <a:latin typeface="Calibri" panose="020F0502020204030204" pitchFamily="34" charset="0"/>
              </a:rPr>
              <a:t> follow-up (FU) time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was</a:t>
            </a:r>
            <a:r>
              <a:rPr lang="it-IT" sz="1800" dirty="0">
                <a:effectLst/>
                <a:latin typeface="Calibri" panose="020F0502020204030204" pitchFamily="34" charset="0"/>
              </a:rPr>
              <a:t> 18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mo</a:t>
            </a:r>
            <a:r>
              <a:rPr lang="it-IT" sz="1800" dirty="0">
                <a:effectLst/>
                <a:latin typeface="Calibri" panose="020F0502020204030204" pitchFamily="34" charset="0"/>
              </a:rPr>
              <a:t> (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range</a:t>
            </a:r>
            <a:r>
              <a:rPr lang="it-IT" sz="1800" dirty="0">
                <a:effectLst/>
                <a:latin typeface="Calibri" panose="020F0502020204030204" pitchFamily="34" charset="0"/>
              </a:rPr>
              <a:t> 5-81 </a:t>
            </a:r>
            <a:r>
              <a:rPr lang="it-IT" sz="1800" dirty="0" err="1">
                <a:effectLst/>
                <a:latin typeface="Calibri" panose="020F0502020204030204" pitchFamily="34" charset="0"/>
              </a:rPr>
              <a:t>mo</a:t>
            </a:r>
            <a:r>
              <a:rPr lang="it-IT" sz="1800" dirty="0">
                <a:effectLst/>
                <a:latin typeface="Calibri" panose="020F0502020204030204" pitchFamily="34" charset="0"/>
              </a:rPr>
              <a:t>)</a:t>
            </a:r>
            <a:br>
              <a:rPr lang="it-IT" sz="1800" dirty="0">
                <a:effectLst/>
                <a:latin typeface="Calibri" panose="020F0502020204030204" pitchFamily="34" charset="0"/>
              </a:rPr>
            </a:br>
            <a:endParaRPr lang="it-IT" dirty="0"/>
          </a:p>
        </p:txBody>
      </p:sp>
      <p:pic>
        <p:nvPicPr>
          <p:cNvPr id="11" name="Immagine 10" descr="Immagine che contiene testo, diverso, colorato, parecchi&#10;&#10;Descrizione generata automaticamente">
            <a:extLst>
              <a:ext uri="{FF2B5EF4-FFF2-40B4-BE49-F238E27FC236}">
                <a16:creationId xmlns="" xmlns:a16="http://schemas.microsoft.com/office/drawing/2014/main" id="{258B211E-2478-0443-BABB-5F54D4F7E4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656" y="3429000"/>
            <a:ext cx="3262289" cy="308241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C91FA6DC-C356-BD4A-BD15-D8D833AE5757}"/>
              </a:ext>
            </a:extLst>
          </p:cNvPr>
          <p:cNvSpPr txBox="1"/>
          <p:nvPr/>
        </p:nvSpPr>
        <p:spPr>
          <a:xfrm>
            <a:off x="1476369" y="6511413"/>
            <a:ext cx="923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/>
              <a:t>Unpublished</a:t>
            </a:r>
            <a:r>
              <a:rPr lang="it-IT" i="1" dirty="0"/>
              <a:t>, </a:t>
            </a:r>
            <a:r>
              <a:rPr lang="it-IT" i="1" dirty="0" err="1"/>
              <a:t>presented</a:t>
            </a:r>
            <a:r>
              <a:rPr lang="it-IT" i="1" dirty="0"/>
              <a:t> </a:t>
            </a:r>
            <a:r>
              <a:rPr lang="it-IT" i="1" dirty="0" err="1"/>
              <a:t>at</a:t>
            </a:r>
            <a:r>
              <a:rPr lang="it-IT" i="1" dirty="0"/>
              <a:t> the </a:t>
            </a:r>
            <a:r>
              <a:rPr lang="it-IT" i="1" dirty="0" err="1"/>
              <a:t>Italian</a:t>
            </a:r>
            <a:r>
              <a:rPr lang="it-IT" i="1" dirty="0"/>
              <a:t> </a:t>
            </a:r>
            <a:r>
              <a:rPr lang="it-IT" i="1" dirty="0" err="1"/>
              <a:t>Association</a:t>
            </a:r>
            <a:r>
              <a:rPr lang="it-IT" i="1" dirty="0"/>
              <a:t> of </a:t>
            </a:r>
            <a:r>
              <a:rPr lang="it-IT" i="1" dirty="0" err="1"/>
              <a:t>Radiation</a:t>
            </a:r>
            <a:r>
              <a:rPr lang="it-IT" i="1" dirty="0"/>
              <a:t> </a:t>
            </a:r>
            <a:r>
              <a:rPr lang="it-IT" i="1" dirty="0" err="1"/>
              <a:t>Oncologists</a:t>
            </a:r>
            <a:r>
              <a:rPr lang="it-IT" i="1" dirty="0"/>
              <a:t> Meeting 2021, Bologna</a:t>
            </a:r>
          </a:p>
        </p:txBody>
      </p:sp>
    </p:spTree>
    <p:extLst>
      <p:ext uri="{BB962C8B-B14F-4D97-AF65-F5344CB8AC3E}">
        <p14:creationId xmlns:p14="http://schemas.microsoft.com/office/powerpoint/2010/main" val="3921266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0DC6A1DD-61A4-0144-BD6A-69009E9FD1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94" y="1445342"/>
            <a:ext cx="7488928" cy="183194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503C830C-D36D-9842-91C8-9D5EF32E521C}"/>
              </a:ext>
            </a:extLst>
          </p:cNvPr>
          <p:cNvSpPr txBox="1"/>
          <p:nvPr/>
        </p:nvSpPr>
        <p:spPr>
          <a:xfrm>
            <a:off x="688952" y="4001309"/>
            <a:ext cx="6524648" cy="1638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449262" hangingPunct="0">
              <a:lnSpc>
                <a:spcPct val="93000"/>
              </a:lnSpc>
              <a:buFontTx/>
              <a:buChar char="-"/>
            </a:pPr>
            <a:endParaRPr lang="it-IT" dirty="0">
              <a:solidFill>
                <a:srgbClr val="000000"/>
              </a:solidFill>
              <a:ea typeface="News Gothic MT"/>
              <a:cs typeface="News Gothic MT"/>
              <a:sym typeface="News Gothic MT"/>
            </a:endParaRPr>
          </a:p>
          <a:p>
            <a:pPr marL="285750" indent="-285750" defTabSz="449262" hangingPunct="0">
              <a:lnSpc>
                <a:spcPct val="93000"/>
              </a:lnSpc>
              <a:buFontTx/>
              <a:buChar char="-"/>
            </a:pPr>
            <a:r>
              <a:rPr lang="it-IT" dirty="0"/>
              <a:t>LPFS data in line with </a:t>
            </a:r>
            <a:r>
              <a:rPr lang="it-IT" dirty="0" err="1"/>
              <a:t>published</a:t>
            </a:r>
            <a:r>
              <a:rPr lang="it-IT" dirty="0"/>
              <a:t> </a:t>
            </a:r>
            <a:r>
              <a:rPr lang="it-IT" dirty="0" err="1"/>
              <a:t>series</a:t>
            </a:r>
            <a:r>
              <a:rPr lang="it-IT" dirty="0"/>
              <a:t> – DMFS and PFS data </a:t>
            </a:r>
            <a:r>
              <a:rPr lang="it-IT" dirty="0" err="1"/>
              <a:t>as</a:t>
            </a:r>
            <a:r>
              <a:rPr lang="it-IT" dirty="0"/>
              <a:t> for </a:t>
            </a:r>
            <a:r>
              <a:rPr lang="it-IT" dirty="0" err="1"/>
              <a:t>series</a:t>
            </a:r>
            <a:r>
              <a:rPr lang="it-IT" dirty="0"/>
              <a:t> </a:t>
            </a:r>
            <a:r>
              <a:rPr lang="it-IT" dirty="0" err="1"/>
              <a:t>without</a:t>
            </a:r>
            <a:r>
              <a:rPr lang="it-IT" dirty="0"/>
              <a:t> </a:t>
            </a:r>
            <a:r>
              <a:rPr lang="it-IT" dirty="0" err="1"/>
              <a:t>concomitant</a:t>
            </a:r>
            <a:r>
              <a:rPr lang="it-IT" dirty="0"/>
              <a:t> </a:t>
            </a:r>
            <a:r>
              <a:rPr lang="it-IT" dirty="0" err="1"/>
              <a:t>chemotherapy</a:t>
            </a:r>
            <a:endParaRPr lang="it-IT" dirty="0"/>
          </a:p>
          <a:p>
            <a:pPr defTabSz="449262" hangingPunct="0">
              <a:lnSpc>
                <a:spcPct val="93000"/>
              </a:lnSpc>
            </a:pPr>
            <a:endParaRPr lang="it-IT" dirty="0">
              <a:solidFill>
                <a:srgbClr val="000000"/>
              </a:solidFill>
              <a:ea typeface="News Gothic MT"/>
              <a:cs typeface="News Gothic MT"/>
              <a:sym typeface="News Gothic MT"/>
            </a:endParaRPr>
          </a:p>
          <a:p>
            <a:pPr marL="285750" indent="-285750" defTabSz="449262" hangingPunct="0">
              <a:lnSpc>
                <a:spcPct val="93000"/>
              </a:lnSpc>
              <a:buFontTx/>
              <a:buChar char="-"/>
            </a:pPr>
            <a:r>
              <a:rPr lang="it-IT" dirty="0"/>
              <a:t>T4 </a:t>
            </a:r>
            <a:r>
              <a:rPr lang="it-IT" dirty="0" err="1"/>
              <a:t>pts</a:t>
            </a:r>
            <a:r>
              <a:rPr lang="it-IT" dirty="0"/>
              <a:t> with </a:t>
            </a:r>
            <a:r>
              <a:rPr lang="it-IT" dirty="0" err="1"/>
              <a:t>systemic</a:t>
            </a:r>
            <a:r>
              <a:rPr lang="it-IT" dirty="0"/>
              <a:t> treatment </a:t>
            </a:r>
            <a:r>
              <a:rPr lang="it-IT" dirty="0" err="1"/>
              <a:t>had</a:t>
            </a:r>
            <a:r>
              <a:rPr lang="it-IT" dirty="0"/>
              <a:t> </a:t>
            </a:r>
            <a:r>
              <a:rPr lang="it-IT" dirty="0" err="1"/>
              <a:t>significant</a:t>
            </a:r>
            <a:r>
              <a:rPr lang="it-IT" dirty="0"/>
              <a:t> </a:t>
            </a:r>
            <a:r>
              <a:rPr lang="it-IT" dirty="0" err="1"/>
              <a:t>improvement</a:t>
            </a:r>
            <a:r>
              <a:rPr lang="it-IT" dirty="0"/>
              <a:t> in OS </a:t>
            </a:r>
            <a:r>
              <a:rPr lang="it-IT" dirty="0" err="1"/>
              <a:t>compared</a:t>
            </a:r>
            <a:r>
              <a:rPr lang="it-IT" dirty="0"/>
              <a:t> to T4 </a:t>
            </a:r>
            <a:r>
              <a:rPr lang="it-IT" dirty="0" err="1"/>
              <a:t>pts</a:t>
            </a:r>
            <a:r>
              <a:rPr lang="it-IT" dirty="0"/>
              <a:t> </a:t>
            </a:r>
            <a:r>
              <a:rPr lang="it-IT" dirty="0" err="1"/>
              <a:t>without</a:t>
            </a:r>
            <a:r>
              <a:rPr lang="it-IT" dirty="0"/>
              <a:t> </a:t>
            </a:r>
            <a:endParaRPr lang="it-IT" dirty="0">
              <a:solidFill>
                <a:srgbClr val="000000"/>
              </a:solidFill>
              <a:ea typeface="News Gothic MT"/>
              <a:cs typeface="News Gothic MT"/>
              <a:sym typeface="News Gothic MT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26DED9DD-E590-494F-B297-C1E2D6AA8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847" y="820431"/>
            <a:ext cx="3924303" cy="491371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E04792DA-4319-324F-9EA2-5A1E2722A5FD}"/>
              </a:ext>
            </a:extLst>
          </p:cNvPr>
          <p:cNvSpPr txBox="1"/>
          <p:nvPr/>
        </p:nvSpPr>
        <p:spPr>
          <a:xfrm>
            <a:off x="7529808" y="5779693"/>
            <a:ext cx="42566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2400"/>
              </a:spcAft>
            </a:pPr>
            <a:r>
              <a:rPr kumimoji="1" lang="en-US" altLang="ja-JP" dirty="0">
                <a:solidFill>
                  <a:prstClr val="black"/>
                </a:solidFill>
                <a:latin typeface="Calibri" pitchFamily="34" charset="0"/>
                <a:ea typeface="ＭＳ Ｐゴシック" pitchFamily="50" charset="-128"/>
              </a:rPr>
              <a:t>Koto M, et al. Int J </a:t>
            </a:r>
            <a:r>
              <a:rPr kumimoji="1" lang="en-US" altLang="ja-JP" dirty="0" err="1">
                <a:solidFill>
                  <a:prstClr val="black"/>
                </a:solidFill>
                <a:latin typeface="Calibri" pitchFamily="34" charset="0"/>
                <a:ea typeface="ＭＳ Ｐゴシック" pitchFamily="50" charset="-128"/>
              </a:rPr>
              <a:t>Radiat</a:t>
            </a:r>
            <a:r>
              <a:rPr kumimoji="1" lang="en-US" altLang="ja-JP" dirty="0">
                <a:solidFill>
                  <a:prstClr val="black"/>
                </a:solidFill>
                <a:latin typeface="Calibri" pitchFamily="34" charset="0"/>
                <a:ea typeface="ＭＳ Ｐゴシック" pitchFamily="50" charset="-128"/>
              </a:rPr>
              <a:t> Oncol Biol Phys. (2017)</a:t>
            </a:r>
            <a:r>
              <a:rPr kumimoji="1" lang="ja-JP" altLang="en-US">
                <a:solidFill>
                  <a:prstClr val="black"/>
                </a:solidFill>
                <a:latin typeface="Calibri" pitchFamily="34" charset="0"/>
                <a:ea typeface="ＭＳ Ｐゴシック" pitchFamily="50" charset="-128"/>
              </a:rPr>
              <a:t> </a:t>
            </a:r>
            <a:r>
              <a:rPr kumimoji="1" lang="en-US" altLang="ja-JP" dirty="0">
                <a:solidFill>
                  <a:prstClr val="black"/>
                </a:solidFill>
                <a:latin typeface="Calibri" pitchFamily="34" charset="0"/>
                <a:ea typeface="ＭＳ Ｐゴシック" pitchFamily="50" charset="-128"/>
              </a:rPr>
              <a:t>97:1054-1060.</a:t>
            </a:r>
            <a:endParaRPr kumimoji="1" lang="ja-JP" altLang="en-US" dirty="0">
              <a:solidFill>
                <a:prstClr val="black"/>
              </a:solidFill>
              <a:latin typeface="Calibri" pitchFamily="34" charset="0"/>
              <a:ea typeface="ＭＳ Ｐゴシック" pitchFamily="50" charset="-128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="" xmlns:a16="http://schemas.microsoft.com/office/drawing/2014/main" id="{9F967A74-BA09-144D-9136-566E74729542}"/>
              </a:ext>
            </a:extLst>
          </p:cNvPr>
          <p:cNvSpPr txBox="1"/>
          <p:nvPr/>
        </p:nvSpPr>
        <p:spPr>
          <a:xfrm>
            <a:off x="841353" y="211016"/>
            <a:ext cx="99397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GB" sz="2800" b="1" i="0" u="none" strike="noStrike" kern="1200" baseline="0" dirty="0">
                <a:solidFill>
                  <a:srgbClr val="FF0000"/>
                </a:solidFill>
                <a:latin typeface="Calibri" panose="020F0502020204030204" pitchFamily="34" charset="0"/>
              </a:rPr>
              <a:t>CIRT for locally advanced head and neck malignant mucosal melanoma @ CNAO </a:t>
            </a:r>
          </a:p>
        </p:txBody>
      </p:sp>
      <p:cxnSp>
        <p:nvCxnSpPr>
          <p:cNvPr id="9" name="Connettore 1 8">
            <a:extLst>
              <a:ext uri="{FF2B5EF4-FFF2-40B4-BE49-F238E27FC236}">
                <a16:creationId xmlns="" xmlns:a16="http://schemas.microsoft.com/office/drawing/2014/main" id="{E11B283F-18A8-FB4A-947E-7DBA8779C7D9}"/>
              </a:ext>
            </a:extLst>
          </p:cNvPr>
          <p:cNvCxnSpPr>
            <a:cxnSpLocks/>
          </p:cNvCxnSpPr>
          <p:nvPr/>
        </p:nvCxnSpPr>
        <p:spPr>
          <a:xfrm>
            <a:off x="1742235" y="1933610"/>
            <a:ext cx="0" cy="107254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="" xmlns:a16="http://schemas.microsoft.com/office/drawing/2014/main" id="{41FB72CC-BB6F-9341-AE96-94B029DF1316}"/>
              </a:ext>
            </a:extLst>
          </p:cNvPr>
          <p:cNvCxnSpPr>
            <a:cxnSpLocks/>
          </p:cNvCxnSpPr>
          <p:nvPr/>
        </p:nvCxnSpPr>
        <p:spPr>
          <a:xfrm>
            <a:off x="3605037" y="2603500"/>
            <a:ext cx="0" cy="380509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="" xmlns:a16="http://schemas.microsoft.com/office/drawing/2014/main" id="{4DAC595B-21EB-B04B-AA22-CEC5F6A2C210}"/>
              </a:ext>
            </a:extLst>
          </p:cNvPr>
          <p:cNvCxnSpPr>
            <a:cxnSpLocks/>
          </p:cNvCxnSpPr>
          <p:nvPr/>
        </p:nvCxnSpPr>
        <p:spPr>
          <a:xfrm>
            <a:off x="7399335" y="2298700"/>
            <a:ext cx="0" cy="685309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="" xmlns:a16="http://schemas.microsoft.com/office/drawing/2014/main" id="{92E64B5D-7323-0048-BEE7-49EE05BA8806}"/>
              </a:ext>
            </a:extLst>
          </p:cNvPr>
          <p:cNvCxnSpPr>
            <a:cxnSpLocks/>
          </p:cNvCxnSpPr>
          <p:nvPr/>
        </p:nvCxnSpPr>
        <p:spPr>
          <a:xfrm>
            <a:off x="5510063" y="2603500"/>
            <a:ext cx="0" cy="38928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Connettore 1 18">
            <a:extLst>
              <a:ext uri="{FF2B5EF4-FFF2-40B4-BE49-F238E27FC236}">
                <a16:creationId xmlns="" xmlns:a16="http://schemas.microsoft.com/office/drawing/2014/main" id="{CEDCAA8D-6FE1-974D-AA34-BBE75065BD30}"/>
              </a:ext>
            </a:extLst>
          </p:cNvPr>
          <p:cNvCxnSpPr>
            <a:cxnSpLocks/>
          </p:cNvCxnSpPr>
          <p:nvPr/>
        </p:nvCxnSpPr>
        <p:spPr>
          <a:xfrm>
            <a:off x="9658145" y="1286200"/>
            <a:ext cx="0" cy="135515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="" xmlns:a16="http://schemas.microsoft.com/office/drawing/2014/main" id="{6B92E7D5-787C-E048-A10C-640D159DC1C4}"/>
              </a:ext>
            </a:extLst>
          </p:cNvPr>
          <p:cNvCxnSpPr>
            <a:cxnSpLocks/>
          </p:cNvCxnSpPr>
          <p:nvPr/>
        </p:nvCxnSpPr>
        <p:spPr>
          <a:xfrm>
            <a:off x="9658145" y="4001309"/>
            <a:ext cx="0" cy="104371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="" xmlns:a16="http://schemas.microsoft.com/office/drawing/2014/main" id="{749FD049-FEC9-B646-8B2F-10C19B4936C5}"/>
              </a:ext>
            </a:extLst>
          </p:cNvPr>
          <p:cNvSpPr txBox="1"/>
          <p:nvPr/>
        </p:nvSpPr>
        <p:spPr>
          <a:xfrm>
            <a:off x="688952" y="3492614"/>
            <a:ext cx="7357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3 </a:t>
            </a:r>
            <a:r>
              <a:rPr lang="en-GB" dirty="0" err="1"/>
              <a:t>ys</a:t>
            </a:r>
            <a:r>
              <a:rPr lang="en-GB" dirty="0"/>
              <a:t> LPFS 84.5%         3ys DMFS 26.7%       3 </a:t>
            </a:r>
            <a:r>
              <a:rPr lang="en-GB" dirty="0" err="1"/>
              <a:t>ys</a:t>
            </a:r>
            <a:r>
              <a:rPr lang="en-GB" dirty="0"/>
              <a:t> PFS 27.6%         3 </a:t>
            </a:r>
            <a:r>
              <a:rPr lang="en-GB" dirty="0" err="1"/>
              <a:t>ys</a:t>
            </a:r>
            <a:r>
              <a:rPr lang="en-GB" dirty="0"/>
              <a:t> OS 53.3%</a:t>
            </a:r>
            <a:endParaRPr lang="it-IT" dirty="0"/>
          </a:p>
        </p:txBody>
      </p:sp>
      <p:sp>
        <p:nvSpPr>
          <p:cNvPr id="36" name="CasellaDiTesto 35">
            <a:extLst>
              <a:ext uri="{FF2B5EF4-FFF2-40B4-BE49-F238E27FC236}">
                <a16:creationId xmlns="" xmlns:a16="http://schemas.microsoft.com/office/drawing/2014/main" id="{8B404061-73AD-3D48-96C5-DD4585AFDAD5}"/>
              </a:ext>
            </a:extLst>
          </p:cNvPr>
          <p:cNvSpPr txBox="1"/>
          <p:nvPr/>
        </p:nvSpPr>
        <p:spPr>
          <a:xfrm>
            <a:off x="1476369" y="6511413"/>
            <a:ext cx="923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/>
              <a:t>Unpublished</a:t>
            </a:r>
            <a:r>
              <a:rPr lang="it-IT" i="1" dirty="0"/>
              <a:t>, </a:t>
            </a:r>
            <a:r>
              <a:rPr lang="it-IT" i="1" dirty="0" err="1"/>
              <a:t>presented</a:t>
            </a:r>
            <a:r>
              <a:rPr lang="it-IT" i="1" dirty="0"/>
              <a:t> </a:t>
            </a:r>
            <a:r>
              <a:rPr lang="it-IT" i="1" dirty="0" err="1"/>
              <a:t>at</a:t>
            </a:r>
            <a:r>
              <a:rPr lang="it-IT" i="1" dirty="0"/>
              <a:t> the </a:t>
            </a:r>
            <a:r>
              <a:rPr lang="it-IT" i="1" dirty="0" err="1"/>
              <a:t>Italian</a:t>
            </a:r>
            <a:r>
              <a:rPr lang="it-IT" i="1" dirty="0"/>
              <a:t> </a:t>
            </a:r>
            <a:r>
              <a:rPr lang="it-IT" i="1" dirty="0" err="1"/>
              <a:t>Association</a:t>
            </a:r>
            <a:r>
              <a:rPr lang="it-IT" i="1" dirty="0"/>
              <a:t> of </a:t>
            </a:r>
            <a:r>
              <a:rPr lang="it-IT" i="1" dirty="0" err="1"/>
              <a:t>Radiation</a:t>
            </a:r>
            <a:r>
              <a:rPr lang="it-IT" i="1" dirty="0"/>
              <a:t> </a:t>
            </a:r>
            <a:r>
              <a:rPr lang="it-IT" i="1" dirty="0" err="1"/>
              <a:t>Oncologists</a:t>
            </a:r>
            <a:r>
              <a:rPr lang="it-IT" i="1" dirty="0"/>
              <a:t> Meeting 2021, Bologna</a:t>
            </a:r>
          </a:p>
        </p:txBody>
      </p:sp>
    </p:spTree>
    <p:extLst>
      <p:ext uri="{BB962C8B-B14F-4D97-AF65-F5344CB8AC3E}">
        <p14:creationId xmlns:p14="http://schemas.microsoft.com/office/powerpoint/2010/main" val="2615900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36398" y="239295"/>
            <a:ext cx="3255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it-IT" sz="2800" b="1" dirty="0" smtClean="0">
                <a:solidFill>
                  <a:srgbClr val="002060"/>
                </a:solidFill>
              </a:rPr>
              <a:t>Rare/Radioresistenti</a:t>
            </a:r>
            <a:endParaRPr lang="it-IT" sz="3200" b="1" dirty="0">
              <a:solidFill>
                <a:srgbClr val="00206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64884" y="775215"/>
            <a:ext cx="64217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Axial and pelvic </a:t>
            </a:r>
            <a:r>
              <a:rPr lang="en-GB" sz="2400" b="1" dirty="0" smtClean="0">
                <a:solidFill>
                  <a:srgbClr val="002060"/>
                </a:solidFill>
              </a:rPr>
              <a:t>bone and </a:t>
            </a:r>
          </a:p>
          <a:p>
            <a:r>
              <a:rPr lang="en-GB" sz="2400" b="1" dirty="0" smtClean="0">
                <a:solidFill>
                  <a:srgbClr val="002060"/>
                </a:solidFill>
              </a:rPr>
              <a:t>soft </a:t>
            </a:r>
            <a:r>
              <a:rPr lang="en-GB" sz="2400" b="1" dirty="0">
                <a:solidFill>
                  <a:srgbClr val="002060"/>
                </a:solidFill>
              </a:rPr>
              <a:t>tissue sarcoma 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799898" y="2139418"/>
            <a:ext cx="20846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3200" b="1" dirty="0" smtClean="0">
                <a:solidFill>
                  <a:srgbClr val="002060"/>
                </a:solidFill>
              </a:rPr>
              <a:t>50 </a:t>
            </a:r>
            <a:r>
              <a:rPr lang="it-IT" sz="3200" b="1" dirty="0" err="1">
                <a:solidFill>
                  <a:srgbClr val="002060"/>
                </a:solidFill>
              </a:rPr>
              <a:t>patients</a:t>
            </a:r>
            <a:endParaRPr lang="it-IT" sz="3200" b="1" dirty="0">
              <a:solidFill>
                <a:srgbClr val="002060"/>
              </a:solidFill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974" y="342754"/>
            <a:ext cx="5496027" cy="1342758"/>
          </a:xfrm>
          <a:prstGeom prst="rect">
            <a:avLst/>
          </a:prstGeom>
        </p:spPr>
      </p:pic>
      <p:sp>
        <p:nvSpPr>
          <p:cNvPr id="23" name="Rettangolo 22"/>
          <p:cNvSpPr/>
          <p:nvPr/>
        </p:nvSpPr>
        <p:spPr>
          <a:xfrm>
            <a:off x="815326" y="2792753"/>
            <a:ext cx="36343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68580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rgbClr val="002060"/>
                </a:solidFill>
                <a:latin typeface="Calibri"/>
              </a:rPr>
              <a:t>January 2013 to September </a:t>
            </a:r>
            <a:r>
              <a:rPr lang="en-US" sz="1600" kern="1200" dirty="0" smtClean="0">
                <a:solidFill>
                  <a:srgbClr val="002060"/>
                </a:solidFill>
                <a:latin typeface="Calibri"/>
              </a:rPr>
              <a:t>2018</a:t>
            </a:r>
          </a:p>
          <a:p>
            <a:pPr marL="214313" indent="-214313" defTabSz="68580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kern="1200" dirty="0" smtClean="0">
                <a:solidFill>
                  <a:srgbClr val="002060"/>
                </a:solidFill>
                <a:latin typeface="Calibri"/>
              </a:rPr>
              <a:t>Median follow-up: 24 (range = 4-61)</a:t>
            </a:r>
          </a:p>
          <a:p>
            <a:pPr marL="214313" indent="-214313" defTabSz="68580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Calibri"/>
              </a:rPr>
              <a:t>76% first diagnosis</a:t>
            </a:r>
          </a:p>
          <a:p>
            <a:pPr marL="214313" indent="-214313" defTabSz="68580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kern="1200" dirty="0" smtClean="0">
                <a:solidFill>
                  <a:srgbClr val="002060"/>
                </a:solidFill>
                <a:latin typeface="Calibri"/>
              </a:rPr>
              <a:t>Most common tumor site: pelvis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965199" y="4519653"/>
            <a:ext cx="3090141" cy="156966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b="1" dirty="0" smtClean="0">
                <a:solidFill>
                  <a:srgbClr val="002060"/>
                </a:solidFill>
              </a:rPr>
              <a:t>OUTCOME:</a:t>
            </a:r>
          </a:p>
          <a:p>
            <a:pPr>
              <a:lnSpc>
                <a:spcPct val="150000"/>
              </a:lnSpc>
            </a:pPr>
            <a:r>
              <a:rPr lang="it-IT" sz="1600" b="1" dirty="0" smtClean="0">
                <a:solidFill>
                  <a:srgbClr val="002060"/>
                </a:solidFill>
              </a:rPr>
              <a:t>3y LC</a:t>
            </a:r>
            <a:r>
              <a:rPr lang="it-IT" sz="1600" dirty="0" smtClean="0">
                <a:solidFill>
                  <a:srgbClr val="002060"/>
                </a:solidFill>
              </a:rPr>
              <a:t> rate: 67.4%:</a:t>
            </a:r>
          </a:p>
          <a:p>
            <a:pPr>
              <a:lnSpc>
                <a:spcPct val="150000"/>
              </a:lnSpc>
            </a:pPr>
            <a:r>
              <a:rPr lang="it-IT" sz="1600" b="1" dirty="0" smtClean="0">
                <a:solidFill>
                  <a:srgbClr val="002060"/>
                </a:solidFill>
              </a:rPr>
              <a:t>3y OS</a:t>
            </a:r>
            <a:r>
              <a:rPr lang="it-IT" sz="1600" dirty="0" smtClean="0">
                <a:solidFill>
                  <a:srgbClr val="002060"/>
                </a:solidFill>
              </a:rPr>
              <a:t> rate 64%</a:t>
            </a:r>
          </a:p>
          <a:p>
            <a:pPr>
              <a:lnSpc>
                <a:spcPct val="150000"/>
              </a:lnSpc>
            </a:pPr>
            <a:r>
              <a:rPr lang="it-IT" sz="1600" b="1" dirty="0" smtClean="0">
                <a:solidFill>
                  <a:srgbClr val="002060"/>
                </a:solidFill>
              </a:rPr>
              <a:t>4% </a:t>
            </a:r>
            <a:r>
              <a:rPr lang="it-IT" sz="1600" b="1" dirty="0" err="1" smtClean="0">
                <a:solidFill>
                  <a:srgbClr val="002060"/>
                </a:solidFill>
              </a:rPr>
              <a:t>cases</a:t>
            </a:r>
            <a:r>
              <a:rPr lang="it-IT" sz="1600" b="1" dirty="0" smtClean="0">
                <a:solidFill>
                  <a:srgbClr val="002060"/>
                </a:solidFill>
              </a:rPr>
              <a:t> of late G3 </a:t>
            </a:r>
            <a:r>
              <a:rPr lang="it-IT" sz="1600" b="1" dirty="0" err="1" smtClean="0">
                <a:solidFill>
                  <a:srgbClr val="002060"/>
                </a:solidFill>
              </a:rPr>
              <a:t>Neuropathy</a:t>
            </a:r>
            <a:endParaRPr lang="it-IT" sz="1600" b="1" dirty="0" smtClean="0">
              <a:solidFill>
                <a:srgbClr val="002060"/>
              </a:solidFill>
            </a:endParaRPr>
          </a:p>
        </p:txBody>
      </p:sp>
      <p:pic>
        <p:nvPicPr>
          <p:cNvPr id="35" name="Immagin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174" y="1971333"/>
            <a:ext cx="2702892" cy="1464550"/>
          </a:xfrm>
          <a:prstGeom prst="rect">
            <a:avLst/>
          </a:prstGeom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755" y="4422408"/>
            <a:ext cx="2702892" cy="1583822"/>
          </a:xfrm>
          <a:prstGeom prst="rect">
            <a:avLst/>
          </a:prstGeom>
        </p:spPr>
      </p:pic>
      <p:sp>
        <p:nvSpPr>
          <p:cNvPr id="37" name="CasellaDiTesto 36"/>
          <p:cNvSpPr txBox="1"/>
          <p:nvPr/>
        </p:nvSpPr>
        <p:spPr>
          <a:xfrm>
            <a:off x="5475271" y="3566446"/>
            <a:ext cx="17256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hangingPunct="1">
              <a:lnSpc>
                <a:spcPct val="100000"/>
              </a:lnSpc>
            </a:pPr>
            <a:r>
              <a:rPr lang="it-IT" sz="1400" kern="1200" dirty="0" err="1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Retroperitoneal</a:t>
            </a:r>
            <a:r>
              <a:rPr lang="it-IT" sz="1400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it-IT" sz="1400" kern="1200" dirty="0" err="1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rhabdomyosarcoma</a:t>
            </a:r>
            <a:r>
              <a:rPr lang="it-IT" sz="1400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it-IT" sz="1400" kern="1200" dirty="0" err="1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after</a:t>
            </a:r>
            <a:r>
              <a:rPr lang="it-IT" sz="1400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 5 </a:t>
            </a:r>
            <a:r>
              <a:rPr lang="it-IT" sz="1400" kern="1200" dirty="0" err="1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years</a:t>
            </a:r>
            <a:endParaRPr lang="it-IT" sz="1400" kern="1200" dirty="0">
              <a:solidFill>
                <a:srgbClr val="00206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Freccia a destra 37"/>
          <p:cNvSpPr/>
          <p:nvPr/>
        </p:nvSpPr>
        <p:spPr>
          <a:xfrm rot="5400000">
            <a:off x="4719337" y="3650317"/>
            <a:ext cx="866533" cy="557659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hangingPunct="1">
              <a:lnSpc>
                <a:spcPct val="100000"/>
              </a:lnSpc>
            </a:pPr>
            <a:endParaRPr lang="it-IT" sz="1350" kern="1200">
              <a:solidFill>
                <a:prstClr val="white"/>
              </a:solidFill>
            </a:endParaRPr>
          </a:p>
        </p:txBody>
      </p:sp>
      <p:pic>
        <p:nvPicPr>
          <p:cNvPr id="39" name="Immagin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8517" y="2037285"/>
            <a:ext cx="2670279" cy="1458595"/>
          </a:xfrm>
          <a:prstGeom prst="rect">
            <a:avLst/>
          </a:prstGeom>
        </p:spPr>
      </p:pic>
      <p:pic>
        <p:nvPicPr>
          <p:cNvPr id="40" name="Immagin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8516" y="4516380"/>
            <a:ext cx="2736969" cy="1572933"/>
          </a:xfrm>
          <a:prstGeom prst="rect">
            <a:avLst/>
          </a:prstGeom>
        </p:spPr>
      </p:pic>
      <p:sp>
        <p:nvSpPr>
          <p:cNvPr id="41" name="Freccia a destra 40"/>
          <p:cNvSpPr/>
          <p:nvPr/>
        </p:nvSpPr>
        <p:spPr>
          <a:xfrm rot="5400000">
            <a:off x="8185583" y="3758128"/>
            <a:ext cx="866533" cy="557659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hangingPunct="1">
              <a:lnSpc>
                <a:spcPct val="100000"/>
              </a:lnSpc>
            </a:pPr>
            <a:endParaRPr lang="it-IT" sz="1350" kern="1200">
              <a:solidFill>
                <a:prstClr val="white"/>
              </a:solidFill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9191688" y="3662644"/>
            <a:ext cx="13207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hangingPunct="1">
              <a:lnSpc>
                <a:spcPct val="100000"/>
              </a:lnSpc>
            </a:pPr>
            <a:r>
              <a:rPr lang="it-IT" sz="1400" kern="1200" dirty="0" err="1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Sacral</a:t>
            </a:r>
            <a:r>
              <a:rPr lang="it-IT" sz="1400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 osteosarcoma </a:t>
            </a:r>
            <a:r>
              <a:rPr lang="it-IT" sz="1400" kern="1200" dirty="0" err="1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after</a:t>
            </a:r>
            <a:r>
              <a:rPr lang="it-IT" sz="1400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 5 </a:t>
            </a:r>
            <a:r>
              <a:rPr lang="it-IT" sz="1400" kern="1200" dirty="0" err="1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years</a:t>
            </a:r>
            <a:endParaRPr lang="it-IT" sz="1400" kern="1200" dirty="0">
              <a:solidFill>
                <a:srgbClr val="002060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815326" y="1577565"/>
            <a:ext cx="3313685" cy="523220"/>
            <a:chOff x="801533" y="1540068"/>
            <a:chExt cx="3313685" cy="523220"/>
          </a:xfrm>
        </p:grpSpPr>
        <p:sp>
          <p:nvSpPr>
            <p:cNvPr id="19" name="Rettangolo 18"/>
            <p:cNvSpPr/>
            <p:nvPr/>
          </p:nvSpPr>
          <p:spPr>
            <a:xfrm>
              <a:off x="2294720" y="1540068"/>
              <a:ext cx="182049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800" b="1" dirty="0" err="1" smtClean="0">
                  <a:solidFill>
                    <a:srgbClr val="002060"/>
                  </a:solidFill>
                </a:rPr>
                <a:t>experience</a:t>
              </a:r>
              <a:endParaRPr lang="it-IT" sz="2800" b="1" dirty="0" smtClean="0">
                <a:solidFill>
                  <a:srgbClr val="002060"/>
                </a:solidFill>
              </a:endParaRPr>
            </a:p>
          </p:txBody>
        </p:sp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133"/>
            <a:stretch/>
          </p:blipFill>
          <p:spPr bwMode="auto">
            <a:xfrm>
              <a:off x="801533" y="1687480"/>
              <a:ext cx="1449226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733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17" y="4733318"/>
            <a:ext cx="5649592" cy="1629382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17" y="2682693"/>
            <a:ext cx="5613401" cy="1712258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01" y="3157444"/>
            <a:ext cx="4220730" cy="247501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9" y="0"/>
            <a:ext cx="6686391" cy="160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lemento grafico 1">
            <a:extLst>
              <a:ext uri="{FF2B5EF4-FFF2-40B4-BE49-F238E27FC236}">
                <a16:creationId xmlns="" xmlns:a16="http://schemas.microsoft.com/office/drawing/2014/main" id="{E394D17B-0B59-CD40-9D58-9C52744876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56798" y="665612"/>
            <a:ext cx="4339801" cy="188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31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673100" y="0"/>
            <a:ext cx="2941831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it-IT"/>
            </a:defPPr>
            <a:lvl1pPr>
              <a:defRPr sz="3600" b="1">
                <a:solidFill>
                  <a:srgbClr val="002060"/>
                </a:solidFill>
              </a:defRPr>
            </a:lvl1pPr>
          </a:lstStyle>
          <a:p>
            <a:r>
              <a:rPr lang="it-IT" sz="2800" dirty="0" err="1">
                <a:solidFill>
                  <a:srgbClr val="FF0000"/>
                </a:solidFill>
              </a:rPr>
              <a:t>Research</a:t>
            </a:r>
            <a:r>
              <a:rPr lang="it-IT" sz="2800" dirty="0">
                <a:solidFill>
                  <a:srgbClr val="FF0000"/>
                </a:solidFill>
              </a:rPr>
              <a:t> </a:t>
            </a:r>
            <a:r>
              <a:rPr lang="it-IT" sz="2800" dirty="0" err="1">
                <a:solidFill>
                  <a:srgbClr val="FF0000"/>
                </a:solidFill>
              </a:rPr>
              <a:t>activities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1" t="55312" r="47946" b="9641"/>
          <a:stretch/>
        </p:blipFill>
        <p:spPr bwMode="auto">
          <a:xfrm>
            <a:off x="3940735" y="3139459"/>
            <a:ext cx="1537194" cy="1375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77453" y="2650428"/>
            <a:ext cx="36226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</a:rPr>
              <a:t>PRIMARY END POINT: </a:t>
            </a:r>
          </a:p>
          <a:p>
            <a:r>
              <a:rPr lang="it-IT" sz="1400" dirty="0" err="1">
                <a:solidFill>
                  <a:srgbClr val="002060"/>
                </a:solidFill>
              </a:rPr>
              <a:t>Progression</a:t>
            </a:r>
            <a:r>
              <a:rPr lang="it-IT" sz="1400" dirty="0">
                <a:solidFill>
                  <a:srgbClr val="002060"/>
                </a:solidFill>
              </a:rPr>
              <a:t> free </a:t>
            </a:r>
            <a:r>
              <a:rPr lang="it-IT" sz="1400" dirty="0" err="1">
                <a:solidFill>
                  <a:srgbClr val="002060"/>
                </a:solidFill>
              </a:rPr>
              <a:t>survival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</a:p>
          <a:p>
            <a:r>
              <a:rPr lang="it-IT" sz="1400" b="1" dirty="0">
                <a:solidFill>
                  <a:srgbClr val="002060"/>
                </a:solidFill>
              </a:rPr>
              <a:t> </a:t>
            </a:r>
            <a:endParaRPr lang="it-IT" sz="1400" b="1" i="1" dirty="0">
              <a:solidFill>
                <a:srgbClr val="002060"/>
              </a:solidFill>
            </a:endParaRPr>
          </a:p>
          <a:p>
            <a:r>
              <a:rPr lang="it-IT" sz="1400" b="1" dirty="0">
                <a:solidFill>
                  <a:srgbClr val="002060"/>
                </a:solidFill>
              </a:rPr>
              <a:t>SECONDARY  ENDPOINTS:</a:t>
            </a:r>
          </a:p>
          <a:p>
            <a:pPr lvl="0"/>
            <a:r>
              <a:rPr lang="it-IT" sz="1400" dirty="0" err="1">
                <a:solidFill>
                  <a:srgbClr val="002060"/>
                </a:solidFill>
              </a:rPr>
              <a:t>Overall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survival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</a:p>
          <a:p>
            <a:pPr lvl="0"/>
            <a:r>
              <a:rPr lang="it-IT" sz="1400" dirty="0" err="1">
                <a:solidFill>
                  <a:srgbClr val="002060"/>
                </a:solidFill>
              </a:rPr>
              <a:t>Resectability</a:t>
            </a:r>
            <a:r>
              <a:rPr lang="it-IT" sz="1400" dirty="0">
                <a:solidFill>
                  <a:srgbClr val="002060"/>
                </a:solidFill>
              </a:rPr>
              <a:t>  R0 (</a:t>
            </a:r>
            <a:r>
              <a:rPr lang="it-IT" sz="1400" dirty="0" err="1">
                <a:solidFill>
                  <a:srgbClr val="002060"/>
                </a:solidFill>
              </a:rPr>
              <a:t>operable</a:t>
            </a:r>
            <a:r>
              <a:rPr lang="it-IT" sz="1400" dirty="0">
                <a:solidFill>
                  <a:srgbClr val="002060"/>
                </a:solidFill>
              </a:rPr>
              <a:t> vs Borderline </a:t>
            </a:r>
            <a:r>
              <a:rPr lang="it-IT" sz="1400" dirty="0" err="1">
                <a:solidFill>
                  <a:srgbClr val="002060"/>
                </a:solidFill>
              </a:rPr>
              <a:t>operable</a:t>
            </a:r>
            <a:r>
              <a:rPr lang="it-IT" sz="1400" dirty="0">
                <a:solidFill>
                  <a:srgbClr val="002060"/>
                </a:solidFill>
              </a:rPr>
              <a:t>)</a:t>
            </a:r>
          </a:p>
          <a:p>
            <a:pPr lvl="0"/>
            <a:r>
              <a:rPr lang="it-IT" sz="1400" dirty="0">
                <a:solidFill>
                  <a:srgbClr val="002060"/>
                </a:solidFill>
              </a:rPr>
              <a:t>Acute and late  </a:t>
            </a:r>
            <a:r>
              <a:rPr lang="it-IT" sz="1400" dirty="0" err="1">
                <a:solidFill>
                  <a:srgbClr val="002060"/>
                </a:solidFill>
              </a:rPr>
              <a:t>toxicity</a:t>
            </a:r>
            <a:endParaRPr lang="it-IT" sz="1400" dirty="0">
              <a:solidFill>
                <a:srgbClr val="002060"/>
              </a:solidFill>
            </a:endParaRPr>
          </a:p>
          <a:p>
            <a:pPr lvl="0"/>
            <a:r>
              <a:rPr lang="it-IT" sz="1400" dirty="0">
                <a:solidFill>
                  <a:srgbClr val="002060"/>
                </a:solidFill>
              </a:rPr>
              <a:t>Intra e </a:t>
            </a:r>
            <a:r>
              <a:rPr lang="it-IT" sz="1400" dirty="0" err="1">
                <a:solidFill>
                  <a:srgbClr val="002060"/>
                </a:solidFill>
              </a:rPr>
              <a:t>perioperative</a:t>
            </a:r>
            <a:r>
              <a:rPr lang="it-IT" sz="1400" dirty="0">
                <a:solidFill>
                  <a:srgbClr val="002060"/>
                </a:solidFill>
              </a:rPr>
              <a:t>  </a:t>
            </a:r>
            <a:r>
              <a:rPr lang="it-IT" sz="1400" dirty="0" err="1">
                <a:solidFill>
                  <a:srgbClr val="002060"/>
                </a:solidFill>
              </a:rPr>
              <a:t>Toxicity</a:t>
            </a:r>
            <a:endParaRPr lang="it-IT" sz="1400" dirty="0">
              <a:solidFill>
                <a:srgbClr val="00206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2" t="20374" r="14568" b="19147"/>
          <a:stretch/>
        </p:blipFill>
        <p:spPr bwMode="auto">
          <a:xfrm>
            <a:off x="6307890" y="1088533"/>
            <a:ext cx="931110" cy="802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1041189" y="1139333"/>
            <a:ext cx="4436740" cy="58477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002060"/>
                </a:solidFill>
              </a:rPr>
              <a:t>PIOPPO STUDY</a:t>
            </a:r>
          </a:p>
          <a:p>
            <a:r>
              <a:rPr lang="it-IT" sz="1600" dirty="0">
                <a:solidFill>
                  <a:srgbClr val="002060"/>
                </a:solidFill>
              </a:rPr>
              <a:t>(</a:t>
            </a:r>
            <a:r>
              <a:rPr lang="it-IT" sz="1600" dirty="0" err="1">
                <a:solidFill>
                  <a:srgbClr val="002060"/>
                </a:solidFill>
              </a:rPr>
              <a:t>Preoperative</a:t>
            </a:r>
            <a:r>
              <a:rPr lang="it-IT" sz="1600" dirty="0">
                <a:solidFill>
                  <a:srgbClr val="002060"/>
                </a:solidFill>
              </a:rPr>
              <a:t>  </a:t>
            </a:r>
            <a:r>
              <a:rPr lang="it-IT" sz="1600" dirty="0" err="1">
                <a:solidFill>
                  <a:srgbClr val="002060"/>
                </a:solidFill>
              </a:rPr>
              <a:t>IOn</a:t>
            </a:r>
            <a:r>
              <a:rPr lang="it-IT" sz="1600" dirty="0">
                <a:solidFill>
                  <a:srgbClr val="002060"/>
                </a:solidFill>
              </a:rPr>
              <a:t> carbon Per  Pancreas </a:t>
            </a:r>
            <a:r>
              <a:rPr lang="it-IT" sz="1600" dirty="0" err="1">
                <a:solidFill>
                  <a:srgbClr val="002060"/>
                </a:solidFill>
              </a:rPr>
              <a:t>Operable</a:t>
            </a:r>
            <a:r>
              <a:rPr lang="it-IT" sz="1600" dirty="0">
                <a:solidFill>
                  <a:srgbClr val="002060"/>
                </a:solidFill>
              </a:rPr>
              <a:t> )</a:t>
            </a:r>
          </a:p>
        </p:txBody>
      </p:sp>
      <p:pic>
        <p:nvPicPr>
          <p:cNvPr id="16" name="Picture 2" descr="Immagine correla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8" y="1049220"/>
            <a:ext cx="451271" cy="77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1058329" y="1813922"/>
            <a:ext cx="441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>
                <a:solidFill>
                  <a:srgbClr val="002060"/>
                </a:solidFill>
              </a:rPr>
              <a:t>Phase</a:t>
            </a:r>
            <a:r>
              <a:rPr lang="it-IT" sz="1400" dirty="0">
                <a:solidFill>
                  <a:srgbClr val="002060"/>
                </a:solidFill>
              </a:rPr>
              <a:t> II </a:t>
            </a:r>
            <a:r>
              <a:rPr lang="it-IT" sz="1400" dirty="0" err="1">
                <a:solidFill>
                  <a:srgbClr val="002060"/>
                </a:solidFill>
              </a:rPr>
              <a:t>clinical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study</a:t>
            </a:r>
            <a:r>
              <a:rPr lang="it-IT" sz="1400" dirty="0">
                <a:solidFill>
                  <a:srgbClr val="002060"/>
                </a:solidFill>
              </a:rPr>
              <a:t>  for pancreas adenocarcinoma (</a:t>
            </a:r>
            <a:r>
              <a:rPr lang="it-IT" sz="1400" dirty="0" err="1">
                <a:solidFill>
                  <a:srgbClr val="002060"/>
                </a:solidFill>
              </a:rPr>
              <a:t>preoperative</a:t>
            </a:r>
            <a:r>
              <a:rPr lang="it-IT" sz="1400" dirty="0">
                <a:solidFill>
                  <a:srgbClr val="002060"/>
                </a:solidFill>
              </a:rPr>
              <a:t> CIRT with </a:t>
            </a:r>
            <a:r>
              <a:rPr lang="it-IT" sz="1400" dirty="0" err="1">
                <a:solidFill>
                  <a:srgbClr val="002060"/>
                </a:solidFill>
              </a:rPr>
              <a:t>chemotherapy</a:t>
            </a:r>
            <a:r>
              <a:rPr lang="it-IT" sz="1400" dirty="0">
                <a:solidFill>
                  <a:srgbClr val="002060"/>
                </a:solidFill>
              </a:rPr>
              <a:t> and carbon </a:t>
            </a:r>
            <a:r>
              <a:rPr lang="it-IT" sz="1400" dirty="0" err="1">
                <a:solidFill>
                  <a:srgbClr val="002060"/>
                </a:solidFill>
              </a:rPr>
              <a:t>ion</a:t>
            </a:r>
            <a:r>
              <a:rPr lang="it-IT" sz="1400" dirty="0">
                <a:solidFill>
                  <a:srgbClr val="002060"/>
                </a:solidFill>
              </a:rPr>
              <a:t> </a:t>
            </a:r>
            <a:r>
              <a:rPr lang="it-IT" sz="1400" dirty="0" err="1">
                <a:solidFill>
                  <a:srgbClr val="002060"/>
                </a:solidFill>
              </a:rPr>
              <a:t>radiotehrapy</a:t>
            </a:r>
            <a:r>
              <a:rPr lang="it-IT" sz="1400" dirty="0">
                <a:solidFill>
                  <a:srgbClr val="002060"/>
                </a:solidFill>
              </a:rPr>
              <a:t>)</a:t>
            </a:r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7359192" y="1148941"/>
            <a:ext cx="4436740" cy="83099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002060"/>
                </a:solidFill>
              </a:rPr>
              <a:t>CYCLOPS</a:t>
            </a:r>
          </a:p>
          <a:p>
            <a:r>
              <a:rPr lang="en-GB" sz="1600" dirty="0"/>
              <a:t>Phase II clinical study on the re-irradiation of lateral</a:t>
            </a:r>
          </a:p>
          <a:p>
            <a:r>
              <a:rPr lang="en-GB" sz="1600" dirty="0"/>
              <a:t>pelvic recurrences of </a:t>
            </a:r>
            <a:r>
              <a:rPr lang="en-GB" sz="1600" dirty="0" err="1"/>
              <a:t>gynecological</a:t>
            </a:r>
            <a:r>
              <a:rPr lang="en-GB" sz="1600" dirty="0"/>
              <a:t> malignancies</a:t>
            </a:r>
            <a:endParaRPr lang="it-IT" sz="1600" dirty="0">
              <a:solidFill>
                <a:srgbClr val="002060"/>
              </a:solidFill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7359192" y="2183254"/>
            <a:ext cx="4436740" cy="107721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</a:rPr>
              <a:t>CYCLE </a:t>
            </a:r>
          </a:p>
          <a:p>
            <a:r>
              <a:rPr lang="en-GB" sz="1600" dirty="0">
                <a:solidFill>
                  <a:srgbClr val="002060"/>
                </a:solidFill>
              </a:rPr>
              <a:t>Carbon ion  radiation therapy in the treatment of mucous  melanomas of the female lower genital tract</a:t>
            </a:r>
            <a:endParaRPr lang="it-IT" sz="1600" dirty="0">
              <a:solidFill>
                <a:srgbClr val="002060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6586564" y="3932905"/>
            <a:ext cx="5209368" cy="830997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sz="1600" dirty="0" err="1">
                <a:solidFill>
                  <a:srgbClr val="002060"/>
                </a:solidFill>
              </a:rPr>
              <a:t>Phase</a:t>
            </a:r>
            <a:r>
              <a:rPr lang="it-IT" sz="1600" dirty="0">
                <a:solidFill>
                  <a:srgbClr val="002060"/>
                </a:solidFill>
              </a:rPr>
              <a:t> II </a:t>
            </a:r>
            <a:r>
              <a:rPr lang="it-IT" sz="1600" dirty="0" err="1">
                <a:solidFill>
                  <a:srgbClr val="002060"/>
                </a:solidFill>
              </a:rPr>
              <a:t>clinical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study</a:t>
            </a:r>
            <a:r>
              <a:rPr lang="it-IT" sz="1600" dirty="0">
                <a:solidFill>
                  <a:srgbClr val="002060"/>
                </a:solidFill>
              </a:rPr>
              <a:t> on a carbon </a:t>
            </a:r>
            <a:r>
              <a:rPr lang="it-IT" sz="1600" dirty="0" err="1">
                <a:solidFill>
                  <a:srgbClr val="002060"/>
                </a:solidFill>
              </a:rPr>
              <a:t>ion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boost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followed</a:t>
            </a:r>
            <a:r>
              <a:rPr lang="it-IT" sz="1600" dirty="0">
                <a:solidFill>
                  <a:srgbClr val="002060"/>
                </a:solidFill>
              </a:rPr>
              <a:t> by IMRT treatment for high </a:t>
            </a:r>
            <a:r>
              <a:rPr lang="it-IT" sz="1600" dirty="0" err="1">
                <a:solidFill>
                  <a:srgbClr val="002060"/>
                </a:solidFill>
              </a:rPr>
              <a:t>risk</a:t>
            </a:r>
            <a:r>
              <a:rPr lang="it-IT" sz="1600" dirty="0">
                <a:solidFill>
                  <a:srgbClr val="002060"/>
                </a:solidFill>
              </a:rPr>
              <a:t> prostate adenocarcinoma– AIRC IEO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72" r="5409" b="10403"/>
          <a:stretch/>
        </p:blipFill>
        <p:spPr bwMode="auto">
          <a:xfrm>
            <a:off x="8572613" y="4904884"/>
            <a:ext cx="2568698" cy="182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tangolo 16"/>
          <p:cNvSpPr/>
          <p:nvPr/>
        </p:nvSpPr>
        <p:spPr>
          <a:xfrm>
            <a:off x="1618792" y="5497368"/>
            <a:ext cx="5969000" cy="58477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it-IT" sz="1600" b="1" dirty="0"/>
              <a:t>ETOILE -  </a:t>
            </a:r>
            <a:r>
              <a:rPr lang="it-IT" sz="1600" b="1" dirty="0" err="1"/>
              <a:t>Phase</a:t>
            </a:r>
            <a:r>
              <a:rPr lang="it-IT" sz="1600" b="1" dirty="0"/>
              <a:t> III </a:t>
            </a:r>
            <a:r>
              <a:rPr lang="it-IT" sz="1600" b="1" dirty="0" err="1"/>
              <a:t>randomized</a:t>
            </a:r>
            <a:r>
              <a:rPr lang="it-IT" sz="1600" b="1" dirty="0"/>
              <a:t> trial on carbon </a:t>
            </a:r>
            <a:r>
              <a:rPr lang="it-IT" sz="1600" b="1" dirty="0" err="1"/>
              <a:t>ion</a:t>
            </a:r>
            <a:r>
              <a:rPr lang="it-IT" sz="1600" b="1" dirty="0"/>
              <a:t> </a:t>
            </a:r>
            <a:r>
              <a:rPr lang="it-IT" sz="1600" b="1" dirty="0" err="1"/>
              <a:t>radiotherapy</a:t>
            </a:r>
            <a:r>
              <a:rPr lang="it-IT" sz="1600" b="1" dirty="0"/>
              <a:t> vs </a:t>
            </a:r>
            <a:r>
              <a:rPr lang="it-IT" sz="1600" b="1" dirty="0" err="1"/>
              <a:t>proton</a:t>
            </a:r>
            <a:r>
              <a:rPr lang="it-IT" sz="1600" b="1" dirty="0"/>
              <a:t> </a:t>
            </a:r>
            <a:r>
              <a:rPr lang="it-IT" sz="1600" b="1" dirty="0" err="1"/>
              <a:t>therapy</a:t>
            </a:r>
            <a:r>
              <a:rPr lang="it-IT" sz="1600" b="1" dirty="0"/>
              <a:t> vs IMRT for </a:t>
            </a:r>
            <a:r>
              <a:rPr lang="it-IT" sz="1600" b="1" dirty="0" err="1"/>
              <a:t>radioresistant</a:t>
            </a:r>
            <a:r>
              <a:rPr lang="it-IT" sz="1600" b="1" dirty="0"/>
              <a:t> </a:t>
            </a:r>
            <a:r>
              <a:rPr lang="it-IT" sz="1600" b="1" dirty="0" err="1"/>
              <a:t>tumors</a:t>
            </a:r>
            <a:r>
              <a:rPr lang="it-IT" sz="1600" b="1" dirty="0"/>
              <a:t> - </a:t>
            </a:r>
            <a:r>
              <a:rPr lang="en-GB" sz="1600" b="1" dirty="0"/>
              <a:t>UCL </a:t>
            </a:r>
            <a:r>
              <a:rPr lang="en-GB" sz="1600" b="1" dirty="0" err="1"/>
              <a:t>Lione</a:t>
            </a:r>
            <a:endParaRPr lang="it-IT" sz="1600" dirty="0">
              <a:solidFill>
                <a:srgbClr val="002060"/>
              </a:solidFill>
            </a:endParaRPr>
          </a:p>
        </p:txBody>
      </p:sp>
      <p:pic>
        <p:nvPicPr>
          <p:cNvPr id="20" name="Picture 2" descr="Risultati immagini per tour eiffe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94" y="5404280"/>
            <a:ext cx="908189" cy="101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733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23698" y="251995"/>
            <a:ext cx="2934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it-IT" sz="2800" b="1" dirty="0" smtClean="0">
                <a:solidFill>
                  <a:srgbClr val="002060"/>
                </a:solidFill>
              </a:rPr>
              <a:t>Rare/</a:t>
            </a:r>
            <a:r>
              <a:rPr lang="it-IT" sz="2800" b="1" dirty="0" err="1" smtClean="0">
                <a:solidFill>
                  <a:srgbClr val="002060"/>
                </a:solidFill>
              </a:rPr>
              <a:t>Radiorestant</a:t>
            </a:r>
            <a:endParaRPr lang="it-IT" sz="3200" b="1" dirty="0">
              <a:solidFill>
                <a:srgbClr val="00206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92865" y="935722"/>
            <a:ext cx="6692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  <a:latin typeface="Trebuchet MS" pitchFamily="34" charset="0"/>
              </a:rPr>
              <a:t>Spine- </a:t>
            </a:r>
            <a:r>
              <a:rPr lang="it-IT" sz="2400" b="1" dirty="0" err="1" smtClean="0">
                <a:solidFill>
                  <a:srgbClr val="002060"/>
                </a:solidFill>
                <a:latin typeface="Trebuchet MS" pitchFamily="34" charset="0"/>
              </a:rPr>
              <a:t>Sacrum</a:t>
            </a:r>
            <a:r>
              <a:rPr lang="it-IT" sz="2400" b="1" dirty="0" smtClean="0"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it-IT" sz="2400" b="1" dirty="0" err="1" smtClean="0">
                <a:solidFill>
                  <a:srgbClr val="002060"/>
                </a:solidFill>
              </a:rPr>
              <a:t>Chordomas</a:t>
            </a:r>
            <a:r>
              <a:rPr lang="it-IT" sz="2400" b="1" dirty="0" smtClean="0">
                <a:solidFill>
                  <a:srgbClr val="002060"/>
                </a:solidFill>
              </a:rPr>
              <a:t> and </a:t>
            </a:r>
            <a:r>
              <a:rPr lang="it-IT" sz="2400" b="1" dirty="0" err="1" smtClean="0">
                <a:solidFill>
                  <a:srgbClr val="002060"/>
                </a:solidFill>
              </a:rPr>
              <a:t>Chondrosarcomas</a:t>
            </a:r>
            <a:endParaRPr lang="it-IT" sz="2400" b="1" dirty="0">
              <a:solidFill>
                <a:srgbClr val="00206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92865" y="2298125"/>
            <a:ext cx="35870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hangingPunct="1">
              <a:lnSpc>
                <a:spcPct val="100000"/>
              </a:lnSpc>
            </a:pPr>
            <a:r>
              <a:rPr lang="it-IT" sz="1600" dirty="0" err="1" smtClean="0">
                <a:solidFill>
                  <a:srgbClr val="5B9BD5">
                    <a:lumMod val="50000"/>
                  </a:srgbClr>
                </a:solidFill>
                <a:latin typeface="Calibri"/>
              </a:rPr>
              <a:t>Unresectable</a:t>
            </a:r>
            <a:endParaRPr lang="it-IT" sz="1600" dirty="0" smtClean="0">
              <a:solidFill>
                <a:srgbClr val="5B9BD5">
                  <a:lumMod val="50000"/>
                </a:srgbClr>
              </a:solidFill>
              <a:latin typeface="Calibri"/>
            </a:endParaRPr>
          </a:p>
          <a:p>
            <a:pPr defTabSz="685800" hangingPunct="1">
              <a:lnSpc>
                <a:spcPct val="100000"/>
              </a:lnSpc>
            </a:pPr>
            <a:endParaRPr lang="it-IT" sz="1600" kern="1200" dirty="0">
              <a:solidFill>
                <a:srgbClr val="5B9BD5">
                  <a:lumMod val="50000"/>
                </a:srgbClr>
              </a:solidFill>
              <a:latin typeface="Calibri"/>
            </a:endParaRPr>
          </a:p>
          <a:p>
            <a:pPr defTabSz="685800" hangingPunct="1">
              <a:lnSpc>
                <a:spcPct val="100000"/>
              </a:lnSpc>
            </a:pPr>
            <a:r>
              <a:rPr lang="it-IT" sz="1600" kern="1200" dirty="0" smtClean="0">
                <a:solidFill>
                  <a:srgbClr val="5B9BD5">
                    <a:lumMod val="50000"/>
                  </a:srgbClr>
                </a:solidFill>
                <a:latin typeface="Calibri"/>
              </a:rPr>
              <a:t>Carbon </a:t>
            </a:r>
            <a:r>
              <a:rPr lang="it-IT" sz="1600" kern="1200" dirty="0" err="1">
                <a:solidFill>
                  <a:srgbClr val="5B9BD5">
                    <a:lumMod val="50000"/>
                  </a:srgbClr>
                </a:solidFill>
                <a:latin typeface="Calibri"/>
              </a:rPr>
              <a:t>ions</a:t>
            </a:r>
            <a:r>
              <a:rPr lang="it-IT" sz="1600" kern="1200" dirty="0">
                <a:solidFill>
                  <a:srgbClr val="5B9BD5">
                    <a:lumMod val="50000"/>
                  </a:srgbClr>
                </a:solidFill>
                <a:latin typeface="Calibri"/>
              </a:rPr>
              <a:t>: 70.4 – 73.6 </a:t>
            </a:r>
            <a:r>
              <a:rPr lang="pl-PL" altLang="it-IT" sz="1600" kern="1200" dirty="0">
                <a:solidFill>
                  <a:srgbClr val="5B9BD5">
                    <a:lumMod val="50000"/>
                  </a:srgbClr>
                </a:solidFill>
                <a:latin typeface="Calibri"/>
              </a:rPr>
              <a:t>Gy</a:t>
            </a:r>
            <a:r>
              <a:rPr lang="it-IT" sz="1600" kern="1200" dirty="0">
                <a:solidFill>
                  <a:srgbClr val="5B9BD5">
                    <a:lumMod val="50000"/>
                  </a:srgbClr>
                </a:solidFill>
                <a:latin typeface="Calibri"/>
              </a:rPr>
              <a:t>(RBE) 4.4 – 4.6 </a:t>
            </a:r>
            <a:r>
              <a:rPr lang="it-IT" sz="1600" kern="1200" dirty="0" err="1">
                <a:solidFill>
                  <a:srgbClr val="5B9BD5">
                    <a:lumMod val="50000"/>
                  </a:srgbClr>
                </a:solidFill>
                <a:latin typeface="Calibri"/>
              </a:rPr>
              <a:t>Gy</a:t>
            </a:r>
            <a:r>
              <a:rPr lang="it-IT" sz="1600" kern="1200" dirty="0">
                <a:solidFill>
                  <a:srgbClr val="5B9BD5">
                    <a:lumMod val="50000"/>
                  </a:srgbClr>
                </a:solidFill>
                <a:latin typeface="Calibri"/>
              </a:rPr>
              <a:t>(RBE)/</a:t>
            </a:r>
            <a:r>
              <a:rPr lang="it-IT" sz="1600" kern="1200" dirty="0" err="1">
                <a:solidFill>
                  <a:srgbClr val="5B9BD5">
                    <a:lumMod val="50000"/>
                  </a:srgbClr>
                </a:solidFill>
                <a:latin typeface="Calibri"/>
              </a:rPr>
              <a:t>fx</a:t>
            </a:r>
            <a:r>
              <a:rPr lang="it-IT" sz="1600" kern="1200" dirty="0">
                <a:solidFill>
                  <a:srgbClr val="5B9BD5">
                    <a:lumMod val="50000"/>
                  </a:srgbClr>
                </a:solidFill>
                <a:latin typeface="Calibri"/>
              </a:rPr>
              <a:t>/16 </a:t>
            </a:r>
            <a:r>
              <a:rPr lang="it-IT" sz="1600" kern="1200" dirty="0" err="1" smtClean="0">
                <a:solidFill>
                  <a:srgbClr val="5B9BD5">
                    <a:lumMod val="50000"/>
                  </a:srgbClr>
                </a:solidFill>
                <a:latin typeface="Calibri"/>
              </a:rPr>
              <a:t>fx</a:t>
            </a:r>
            <a:endParaRPr lang="it-IT" sz="1600" kern="1200" dirty="0" smtClean="0">
              <a:solidFill>
                <a:srgbClr val="5B9BD5">
                  <a:lumMod val="50000"/>
                </a:srgbClr>
              </a:solidFill>
              <a:latin typeface="Calibri"/>
            </a:endParaRPr>
          </a:p>
          <a:p>
            <a:pPr defTabSz="685800" hangingPunct="1">
              <a:lnSpc>
                <a:spcPct val="100000"/>
              </a:lnSpc>
            </a:pPr>
            <a:endParaRPr lang="it-IT" sz="1600" dirty="0">
              <a:solidFill>
                <a:srgbClr val="5B9BD5">
                  <a:lumMod val="50000"/>
                </a:srgbClr>
              </a:solidFill>
              <a:latin typeface="Calibri"/>
            </a:endParaRPr>
          </a:p>
          <a:p>
            <a:pPr defTabSz="685800" hangingPunct="1">
              <a:lnSpc>
                <a:spcPct val="100000"/>
              </a:lnSpc>
            </a:pPr>
            <a:r>
              <a:rPr lang="it-IT" sz="1600" dirty="0" err="1" smtClean="0">
                <a:solidFill>
                  <a:srgbClr val="5B9BD5">
                    <a:lumMod val="50000"/>
                  </a:srgbClr>
                </a:solidFill>
                <a:latin typeface="Calibri"/>
              </a:rPr>
              <a:t>Response</a:t>
            </a:r>
            <a:r>
              <a:rPr lang="it-IT" sz="1600" dirty="0">
                <a:solidFill>
                  <a:srgbClr val="5B9BD5">
                    <a:lumMod val="50000"/>
                  </a:srgbClr>
                </a:solidFill>
                <a:latin typeface="Calibri"/>
              </a:rPr>
              <a:t> </a:t>
            </a:r>
            <a:r>
              <a:rPr lang="it-IT" sz="1600" dirty="0" smtClean="0">
                <a:solidFill>
                  <a:srgbClr val="5B9BD5">
                    <a:lumMod val="50000"/>
                  </a:srgbClr>
                </a:solidFill>
                <a:latin typeface="Calibri"/>
              </a:rPr>
              <a:t>rate </a:t>
            </a:r>
            <a:r>
              <a:rPr lang="it-IT" sz="1600" kern="1200" dirty="0" smtClean="0">
                <a:solidFill>
                  <a:srgbClr val="5B9BD5">
                    <a:lumMod val="50000"/>
                  </a:srgbClr>
                </a:solidFill>
                <a:latin typeface="Calibri"/>
              </a:rPr>
              <a:t>del 86%</a:t>
            </a:r>
            <a:endParaRPr lang="it-IT" sz="1600" kern="1200" dirty="0">
              <a:solidFill>
                <a:srgbClr val="5B9BD5">
                  <a:lumMod val="50000"/>
                </a:srgbClr>
              </a:solidFill>
              <a:latin typeface="Calibri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4978400" y="2770312"/>
            <a:ext cx="2633700" cy="1975275"/>
            <a:chOff x="6004174" y="2316822"/>
            <a:chExt cx="2633700" cy="1975275"/>
          </a:xfrm>
        </p:grpSpPr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4174" y="2316822"/>
              <a:ext cx="2633700" cy="1975275"/>
            </a:xfrm>
            <a:prstGeom prst="rect">
              <a:avLst/>
            </a:prstGeom>
          </p:spPr>
        </p:pic>
        <p:sp>
          <p:nvSpPr>
            <p:cNvPr id="18" name="Figura a mano libera 17"/>
            <p:cNvSpPr/>
            <p:nvPr/>
          </p:nvSpPr>
          <p:spPr>
            <a:xfrm>
              <a:off x="7290925" y="3114928"/>
              <a:ext cx="809203" cy="734352"/>
            </a:xfrm>
            <a:custGeom>
              <a:avLst/>
              <a:gdLst>
                <a:gd name="connsiteX0" fmla="*/ 501706 w 809203"/>
                <a:gd name="connsiteY0" fmla="*/ 24276 h 979136"/>
                <a:gd name="connsiteX1" fmla="*/ 574534 w 809203"/>
                <a:gd name="connsiteY1" fmla="*/ 8092 h 979136"/>
                <a:gd name="connsiteX2" fmla="*/ 598811 w 809203"/>
                <a:gd name="connsiteY2" fmla="*/ 0 h 979136"/>
                <a:gd name="connsiteX3" fmla="*/ 655455 w 809203"/>
                <a:gd name="connsiteY3" fmla="*/ 32368 h 979136"/>
                <a:gd name="connsiteX4" fmla="*/ 695915 w 809203"/>
                <a:gd name="connsiteY4" fmla="*/ 64736 h 979136"/>
                <a:gd name="connsiteX5" fmla="*/ 720191 w 809203"/>
                <a:gd name="connsiteY5" fmla="*/ 80921 h 979136"/>
                <a:gd name="connsiteX6" fmla="*/ 744467 w 809203"/>
                <a:gd name="connsiteY6" fmla="*/ 105197 h 979136"/>
                <a:gd name="connsiteX7" fmla="*/ 768743 w 809203"/>
                <a:gd name="connsiteY7" fmla="*/ 113289 h 979136"/>
                <a:gd name="connsiteX8" fmla="*/ 784927 w 809203"/>
                <a:gd name="connsiteY8" fmla="*/ 137565 h 979136"/>
                <a:gd name="connsiteX9" fmla="*/ 793019 w 809203"/>
                <a:gd name="connsiteY9" fmla="*/ 169933 h 979136"/>
                <a:gd name="connsiteX10" fmla="*/ 801111 w 809203"/>
                <a:gd name="connsiteY10" fmla="*/ 194209 h 979136"/>
                <a:gd name="connsiteX11" fmla="*/ 809203 w 809203"/>
                <a:gd name="connsiteY11" fmla="*/ 250853 h 979136"/>
                <a:gd name="connsiteX12" fmla="*/ 784927 w 809203"/>
                <a:gd name="connsiteY12" fmla="*/ 356050 h 979136"/>
                <a:gd name="connsiteX13" fmla="*/ 768743 w 809203"/>
                <a:gd name="connsiteY13" fmla="*/ 380326 h 979136"/>
                <a:gd name="connsiteX14" fmla="*/ 760651 w 809203"/>
                <a:gd name="connsiteY14" fmla="*/ 776836 h 979136"/>
                <a:gd name="connsiteX15" fmla="*/ 728283 w 809203"/>
                <a:gd name="connsiteY15" fmla="*/ 849664 h 979136"/>
                <a:gd name="connsiteX16" fmla="*/ 704007 w 809203"/>
                <a:gd name="connsiteY16" fmla="*/ 873940 h 979136"/>
                <a:gd name="connsiteX17" fmla="*/ 679731 w 809203"/>
                <a:gd name="connsiteY17" fmla="*/ 882032 h 979136"/>
                <a:gd name="connsiteX18" fmla="*/ 631179 w 809203"/>
                <a:gd name="connsiteY18" fmla="*/ 914400 h 979136"/>
                <a:gd name="connsiteX19" fmla="*/ 566442 w 809203"/>
                <a:gd name="connsiteY19" fmla="*/ 938676 h 979136"/>
                <a:gd name="connsiteX20" fmla="*/ 542166 w 809203"/>
                <a:gd name="connsiteY20" fmla="*/ 962952 h 979136"/>
                <a:gd name="connsiteX21" fmla="*/ 493614 w 809203"/>
                <a:gd name="connsiteY21" fmla="*/ 979136 h 979136"/>
                <a:gd name="connsiteX22" fmla="*/ 283221 w 809203"/>
                <a:gd name="connsiteY22" fmla="*/ 971044 h 979136"/>
                <a:gd name="connsiteX23" fmla="*/ 234669 w 809203"/>
                <a:gd name="connsiteY23" fmla="*/ 938676 h 979136"/>
                <a:gd name="connsiteX24" fmla="*/ 210393 w 809203"/>
                <a:gd name="connsiteY24" fmla="*/ 930584 h 979136"/>
                <a:gd name="connsiteX25" fmla="*/ 186117 w 809203"/>
                <a:gd name="connsiteY25" fmla="*/ 914400 h 979136"/>
                <a:gd name="connsiteX26" fmla="*/ 145657 w 809203"/>
                <a:gd name="connsiteY26" fmla="*/ 882032 h 979136"/>
                <a:gd name="connsiteX27" fmla="*/ 129472 w 809203"/>
                <a:gd name="connsiteY27" fmla="*/ 857756 h 979136"/>
                <a:gd name="connsiteX28" fmla="*/ 105196 w 809203"/>
                <a:gd name="connsiteY28" fmla="*/ 841572 h 979136"/>
                <a:gd name="connsiteX29" fmla="*/ 97104 w 809203"/>
                <a:gd name="connsiteY29" fmla="*/ 817296 h 979136"/>
                <a:gd name="connsiteX30" fmla="*/ 40460 w 809203"/>
                <a:gd name="connsiteY30" fmla="*/ 744467 h 979136"/>
                <a:gd name="connsiteX31" fmla="*/ 24276 w 809203"/>
                <a:gd name="connsiteY31" fmla="*/ 695915 h 979136"/>
                <a:gd name="connsiteX32" fmla="*/ 8092 w 809203"/>
                <a:gd name="connsiteY32" fmla="*/ 647363 h 979136"/>
                <a:gd name="connsiteX33" fmla="*/ 0 w 809203"/>
                <a:gd name="connsiteY33" fmla="*/ 623087 h 979136"/>
                <a:gd name="connsiteX34" fmla="*/ 8092 w 809203"/>
                <a:gd name="connsiteY34" fmla="*/ 420786 h 979136"/>
                <a:gd name="connsiteX35" fmla="*/ 24276 w 809203"/>
                <a:gd name="connsiteY35" fmla="*/ 331774 h 979136"/>
                <a:gd name="connsiteX36" fmla="*/ 40460 w 809203"/>
                <a:gd name="connsiteY36" fmla="*/ 307498 h 979136"/>
                <a:gd name="connsiteX37" fmla="*/ 64736 w 809203"/>
                <a:gd name="connsiteY37" fmla="*/ 226577 h 979136"/>
                <a:gd name="connsiteX38" fmla="*/ 145657 w 809203"/>
                <a:gd name="connsiteY38" fmla="*/ 129473 h 979136"/>
                <a:gd name="connsiteX39" fmla="*/ 178025 w 809203"/>
                <a:gd name="connsiteY39" fmla="*/ 113289 h 979136"/>
                <a:gd name="connsiteX40" fmla="*/ 283221 w 809203"/>
                <a:gd name="connsiteY40" fmla="*/ 129473 h 979136"/>
                <a:gd name="connsiteX41" fmla="*/ 331773 w 809203"/>
                <a:gd name="connsiteY41" fmla="*/ 145657 h 979136"/>
                <a:gd name="connsiteX42" fmla="*/ 356049 w 809203"/>
                <a:gd name="connsiteY42" fmla="*/ 153749 h 979136"/>
                <a:gd name="connsiteX43" fmla="*/ 404602 w 809203"/>
                <a:gd name="connsiteY43" fmla="*/ 145657 h 979136"/>
                <a:gd name="connsiteX44" fmla="*/ 428878 w 809203"/>
                <a:gd name="connsiteY44" fmla="*/ 129473 h 979136"/>
                <a:gd name="connsiteX45" fmla="*/ 453154 w 809203"/>
                <a:gd name="connsiteY45" fmla="*/ 137565 h 979136"/>
                <a:gd name="connsiteX46" fmla="*/ 501706 w 809203"/>
                <a:gd name="connsiteY46" fmla="*/ 161841 h 979136"/>
                <a:gd name="connsiteX47" fmla="*/ 525982 w 809203"/>
                <a:gd name="connsiteY47" fmla="*/ 145657 h 979136"/>
                <a:gd name="connsiteX48" fmla="*/ 534074 w 809203"/>
                <a:gd name="connsiteY48" fmla="*/ 105197 h 979136"/>
                <a:gd name="connsiteX49" fmla="*/ 550258 w 809203"/>
                <a:gd name="connsiteY49" fmla="*/ 56644 h 979136"/>
                <a:gd name="connsiteX50" fmla="*/ 558350 w 809203"/>
                <a:gd name="connsiteY50" fmla="*/ 32368 h 97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809203" h="979136">
                  <a:moveTo>
                    <a:pt x="501706" y="24276"/>
                  </a:moveTo>
                  <a:cubicBezTo>
                    <a:pt x="529519" y="18713"/>
                    <a:pt x="547868" y="15711"/>
                    <a:pt x="574534" y="8092"/>
                  </a:cubicBezTo>
                  <a:cubicBezTo>
                    <a:pt x="582736" y="5749"/>
                    <a:pt x="590719" y="2697"/>
                    <a:pt x="598811" y="0"/>
                  </a:cubicBezTo>
                  <a:cubicBezTo>
                    <a:pt x="611504" y="6347"/>
                    <a:pt x="644017" y="20930"/>
                    <a:pt x="655455" y="32368"/>
                  </a:cubicBezTo>
                  <a:cubicBezTo>
                    <a:pt x="692057" y="68970"/>
                    <a:pt x="648655" y="48983"/>
                    <a:pt x="695915" y="64736"/>
                  </a:cubicBezTo>
                  <a:cubicBezTo>
                    <a:pt x="704007" y="70131"/>
                    <a:pt x="712720" y="74695"/>
                    <a:pt x="720191" y="80921"/>
                  </a:cubicBezTo>
                  <a:cubicBezTo>
                    <a:pt x="728982" y="88247"/>
                    <a:pt x="734945" y="98849"/>
                    <a:pt x="744467" y="105197"/>
                  </a:cubicBezTo>
                  <a:cubicBezTo>
                    <a:pt x="751564" y="109928"/>
                    <a:pt x="760651" y="110592"/>
                    <a:pt x="768743" y="113289"/>
                  </a:cubicBezTo>
                  <a:cubicBezTo>
                    <a:pt x="774138" y="121381"/>
                    <a:pt x="781096" y="128626"/>
                    <a:pt x="784927" y="137565"/>
                  </a:cubicBezTo>
                  <a:cubicBezTo>
                    <a:pt x="789308" y="147787"/>
                    <a:pt x="789964" y="159240"/>
                    <a:pt x="793019" y="169933"/>
                  </a:cubicBezTo>
                  <a:cubicBezTo>
                    <a:pt x="795362" y="178135"/>
                    <a:pt x="798414" y="186117"/>
                    <a:pt x="801111" y="194209"/>
                  </a:cubicBezTo>
                  <a:cubicBezTo>
                    <a:pt x="803808" y="213090"/>
                    <a:pt x="809203" y="231780"/>
                    <a:pt x="809203" y="250853"/>
                  </a:cubicBezTo>
                  <a:cubicBezTo>
                    <a:pt x="809203" y="271372"/>
                    <a:pt x="797747" y="336820"/>
                    <a:pt x="784927" y="356050"/>
                  </a:cubicBezTo>
                  <a:lnTo>
                    <a:pt x="768743" y="380326"/>
                  </a:lnTo>
                  <a:cubicBezTo>
                    <a:pt x="766046" y="512496"/>
                    <a:pt x="767851" y="644835"/>
                    <a:pt x="760651" y="776836"/>
                  </a:cubicBezTo>
                  <a:cubicBezTo>
                    <a:pt x="759415" y="799489"/>
                    <a:pt x="743655" y="831218"/>
                    <a:pt x="728283" y="849664"/>
                  </a:cubicBezTo>
                  <a:cubicBezTo>
                    <a:pt x="720957" y="858455"/>
                    <a:pt x="713529" y="867592"/>
                    <a:pt x="704007" y="873940"/>
                  </a:cubicBezTo>
                  <a:cubicBezTo>
                    <a:pt x="696910" y="878671"/>
                    <a:pt x="687187" y="877890"/>
                    <a:pt x="679731" y="882032"/>
                  </a:cubicBezTo>
                  <a:cubicBezTo>
                    <a:pt x="662728" y="891478"/>
                    <a:pt x="648576" y="905701"/>
                    <a:pt x="631179" y="914400"/>
                  </a:cubicBezTo>
                  <a:cubicBezTo>
                    <a:pt x="588863" y="935558"/>
                    <a:pt x="610514" y="927658"/>
                    <a:pt x="566442" y="938676"/>
                  </a:cubicBezTo>
                  <a:cubicBezTo>
                    <a:pt x="558350" y="946768"/>
                    <a:pt x="552170" y="957394"/>
                    <a:pt x="542166" y="962952"/>
                  </a:cubicBezTo>
                  <a:cubicBezTo>
                    <a:pt x="527253" y="971237"/>
                    <a:pt x="493614" y="979136"/>
                    <a:pt x="493614" y="979136"/>
                  </a:cubicBezTo>
                  <a:cubicBezTo>
                    <a:pt x="423483" y="976439"/>
                    <a:pt x="352563" y="981879"/>
                    <a:pt x="283221" y="971044"/>
                  </a:cubicBezTo>
                  <a:cubicBezTo>
                    <a:pt x="264003" y="968041"/>
                    <a:pt x="253122" y="944827"/>
                    <a:pt x="234669" y="938676"/>
                  </a:cubicBezTo>
                  <a:cubicBezTo>
                    <a:pt x="226577" y="935979"/>
                    <a:pt x="218022" y="934399"/>
                    <a:pt x="210393" y="930584"/>
                  </a:cubicBezTo>
                  <a:cubicBezTo>
                    <a:pt x="201694" y="926235"/>
                    <a:pt x="194209" y="919795"/>
                    <a:pt x="186117" y="914400"/>
                  </a:cubicBezTo>
                  <a:cubicBezTo>
                    <a:pt x="139738" y="844831"/>
                    <a:pt x="201493" y="926699"/>
                    <a:pt x="145657" y="882032"/>
                  </a:cubicBezTo>
                  <a:cubicBezTo>
                    <a:pt x="138063" y="875957"/>
                    <a:pt x="136349" y="864633"/>
                    <a:pt x="129472" y="857756"/>
                  </a:cubicBezTo>
                  <a:cubicBezTo>
                    <a:pt x="122595" y="850879"/>
                    <a:pt x="113288" y="846967"/>
                    <a:pt x="105196" y="841572"/>
                  </a:cubicBezTo>
                  <a:cubicBezTo>
                    <a:pt x="102499" y="833480"/>
                    <a:pt x="101835" y="824393"/>
                    <a:pt x="97104" y="817296"/>
                  </a:cubicBezTo>
                  <a:cubicBezTo>
                    <a:pt x="69175" y="775402"/>
                    <a:pt x="62007" y="809109"/>
                    <a:pt x="40460" y="744467"/>
                  </a:cubicBezTo>
                  <a:lnTo>
                    <a:pt x="24276" y="695915"/>
                  </a:lnTo>
                  <a:lnTo>
                    <a:pt x="8092" y="647363"/>
                  </a:lnTo>
                  <a:lnTo>
                    <a:pt x="0" y="623087"/>
                  </a:lnTo>
                  <a:cubicBezTo>
                    <a:pt x="2697" y="555653"/>
                    <a:pt x="4009" y="488150"/>
                    <a:pt x="8092" y="420786"/>
                  </a:cubicBezTo>
                  <a:cubicBezTo>
                    <a:pt x="9246" y="401741"/>
                    <a:pt x="12443" y="355439"/>
                    <a:pt x="24276" y="331774"/>
                  </a:cubicBezTo>
                  <a:cubicBezTo>
                    <a:pt x="28625" y="323075"/>
                    <a:pt x="35065" y="315590"/>
                    <a:pt x="40460" y="307498"/>
                  </a:cubicBezTo>
                  <a:cubicBezTo>
                    <a:pt x="44983" y="289404"/>
                    <a:pt x="56855" y="238398"/>
                    <a:pt x="64736" y="226577"/>
                  </a:cubicBezTo>
                  <a:cubicBezTo>
                    <a:pt x="83326" y="198692"/>
                    <a:pt x="114502" y="145050"/>
                    <a:pt x="145657" y="129473"/>
                  </a:cubicBezTo>
                  <a:lnTo>
                    <a:pt x="178025" y="113289"/>
                  </a:lnTo>
                  <a:cubicBezTo>
                    <a:pt x="208315" y="117075"/>
                    <a:pt x="251854" y="120918"/>
                    <a:pt x="283221" y="129473"/>
                  </a:cubicBezTo>
                  <a:cubicBezTo>
                    <a:pt x="299679" y="133962"/>
                    <a:pt x="315589" y="140262"/>
                    <a:pt x="331773" y="145657"/>
                  </a:cubicBezTo>
                  <a:lnTo>
                    <a:pt x="356049" y="153749"/>
                  </a:lnTo>
                  <a:cubicBezTo>
                    <a:pt x="372233" y="151052"/>
                    <a:pt x="389036" y="150845"/>
                    <a:pt x="404602" y="145657"/>
                  </a:cubicBezTo>
                  <a:cubicBezTo>
                    <a:pt x="413828" y="142582"/>
                    <a:pt x="419285" y="131072"/>
                    <a:pt x="428878" y="129473"/>
                  </a:cubicBezTo>
                  <a:cubicBezTo>
                    <a:pt x="437292" y="128071"/>
                    <a:pt x="445359" y="134101"/>
                    <a:pt x="453154" y="137565"/>
                  </a:cubicBezTo>
                  <a:cubicBezTo>
                    <a:pt x="469689" y="144914"/>
                    <a:pt x="485522" y="153749"/>
                    <a:pt x="501706" y="161841"/>
                  </a:cubicBezTo>
                  <a:cubicBezTo>
                    <a:pt x="509798" y="156446"/>
                    <a:pt x="521157" y="154101"/>
                    <a:pt x="525982" y="145657"/>
                  </a:cubicBezTo>
                  <a:cubicBezTo>
                    <a:pt x="532806" y="133715"/>
                    <a:pt x="530455" y="118466"/>
                    <a:pt x="534074" y="105197"/>
                  </a:cubicBezTo>
                  <a:cubicBezTo>
                    <a:pt x="538563" y="88738"/>
                    <a:pt x="544863" y="72828"/>
                    <a:pt x="550258" y="56644"/>
                  </a:cubicBezTo>
                  <a:lnTo>
                    <a:pt x="558350" y="32368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hangingPunct="1">
                <a:lnSpc>
                  <a:spcPct val="100000"/>
                </a:lnSpc>
              </a:pPr>
              <a:endParaRPr lang="it-IT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8788451" y="2885673"/>
            <a:ext cx="2775601" cy="1964224"/>
            <a:chOff x="8853881" y="3691485"/>
            <a:chExt cx="2775601" cy="1964224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53881" y="3691485"/>
              <a:ext cx="2775601" cy="1964224"/>
            </a:xfrm>
            <a:prstGeom prst="rect">
              <a:avLst/>
            </a:prstGeom>
          </p:spPr>
        </p:pic>
        <p:sp>
          <p:nvSpPr>
            <p:cNvPr id="19" name="Figura a mano libera 18"/>
            <p:cNvSpPr/>
            <p:nvPr/>
          </p:nvSpPr>
          <p:spPr>
            <a:xfrm>
              <a:off x="10317345" y="4636652"/>
              <a:ext cx="695915" cy="687403"/>
            </a:xfrm>
            <a:custGeom>
              <a:avLst/>
              <a:gdLst>
                <a:gd name="connsiteX0" fmla="*/ 267037 w 695915"/>
                <a:gd name="connsiteY0" fmla="*/ 10229 h 916537"/>
                <a:gd name="connsiteX1" fmla="*/ 234669 w 695915"/>
                <a:gd name="connsiteY1" fmla="*/ 50689 h 916537"/>
                <a:gd name="connsiteX2" fmla="*/ 226577 w 695915"/>
                <a:gd name="connsiteY2" fmla="*/ 83057 h 916537"/>
                <a:gd name="connsiteX3" fmla="*/ 234669 w 695915"/>
                <a:gd name="connsiteY3" fmla="*/ 107334 h 916537"/>
                <a:gd name="connsiteX4" fmla="*/ 283221 w 695915"/>
                <a:gd name="connsiteY4" fmla="*/ 131610 h 916537"/>
                <a:gd name="connsiteX5" fmla="*/ 275129 w 695915"/>
                <a:gd name="connsiteY5" fmla="*/ 172070 h 916537"/>
                <a:gd name="connsiteX6" fmla="*/ 250853 w 695915"/>
                <a:gd name="connsiteY6" fmla="*/ 180162 h 916537"/>
                <a:gd name="connsiteX7" fmla="*/ 194209 w 695915"/>
                <a:gd name="connsiteY7" fmla="*/ 196346 h 916537"/>
                <a:gd name="connsiteX8" fmla="*/ 169933 w 695915"/>
                <a:gd name="connsiteY8" fmla="*/ 212530 h 916537"/>
                <a:gd name="connsiteX9" fmla="*/ 137565 w 695915"/>
                <a:gd name="connsiteY9" fmla="*/ 261082 h 916537"/>
                <a:gd name="connsiteX10" fmla="*/ 113289 w 695915"/>
                <a:gd name="connsiteY10" fmla="*/ 333911 h 916537"/>
                <a:gd name="connsiteX11" fmla="*/ 105197 w 695915"/>
                <a:gd name="connsiteY11" fmla="*/ 358187 h 916537"/>
                <a:gd name="connsiteX12" fmla="*/ 48552 w 695915"/>
                <a:gd name="connsiteY12" fmla="*/ 439107 h 916537"/>
                <a:gd name="connsiteX13" fmla="*/ 32368 w 695915"/>
                <a:gd name="connsiteY13" fmla="*/ 471475 h 916537"/>
                <a:gd name="connsiteX14" fmla="*/ 16184 w 695915"/>
                <a:gd name="connsiteY14" fmla="*/ 495751 h 916537"/>
                <a:gd name="connsiteX15" fmla="*/ 0 w 695915"/>
                <a:gd name="connsiteY15" fmla="*/ 544303 h 916537"/>
                <a:gd name="connsiteX16" fmla="*/ 8092 w 695915"/>
                <a:gd name="connsiteY16" fmla="*/ 706144 h 916537"/>
                <a:gd name="connsiteX17" fmla="*/ 16184 w 695915"/>
                <a:gd name="connsiteY17" fmla="*/ 730420 h 916537"/>
                <a:gd name="connsiteX18" fmla="*/ 40460 w 695915"/>
                <a:gd name="connsiteY18" fmla="*/ 754696 h 916537"/>
                <a:gd name="connsiteX19" fmla="*/ 64736 w 695915"/>
                <a:gd name="connsiteY19" fmla="*/ 795157 h 916537"/>
                <a:gd name="connsiteX20" fmla="*/ 72828 w 695915"/>
                <a:gd name="connsiteY20" fmla="*/ 819433 h 916537"/>
                <a:gd name="connsiteX21" fmla="*/ 121381 w 695915"/>
                <a:gd name="connsiteY21" fmla="*/ 851801 h 916537"/>
                <a:gd name="connsiteX22" fmla="*/ 145657 w 695915"/>
                <a:gd name="connsiteY22" fmla="*/ 876077 h 916537"/>
                <a:gd name="connsiteX23" fmla="*/ 194209 w 695915"/>
                <a:gd name="connsiteY23" fmla="*/ 892261 h 916537"/>
                <a:gd name="connsiteX24" fmla="*/ 218485 w 695915"/>
                <a:gd name="connsiteY24" fmla="*/ 900353 h 916537"/>
                <a:gd name="connsiteX25" fmla="*/ 242761 w 695915"/>
                <a:gd name="connsiteY25" fmla="*/ 908445 h 916537"/>
                <a:gd name="connsiteX26" fmla="*/ 291313 w 695915"/>
                <a:gd name="connsiteY26" fmla="*/ 916537 h 916537"/>
                <a:gd name="connsiteX27" fmla="*/ 388418 w 695915"/>
                <a:gd name="connsiteY27" fmla="*/ 908445 h 916537"/>
                <a:gd name="connsiteX28" fmla="*/ 436970 w 695915"/>
                <a:gd name="connsiteY28" fmla="*/ 892261 h 916537"/>
                <a:gd name="connsiteX29" fmla="*/ 461246 w 695915"/>
                <a:gd name="connsiteY29" fmla="*/ 867985 h 916537"/>
                <a:gd name="connsiteX30" fmla="*/ 477430 w 695915"/>
                <a:gd name="connsiteY30" fmla="*/ 843709 h 916537"/>
                <a:gd name="connsiteX31" fmla="*/ 501706 w 695915"/>
                <a:gd name="connsiteY31" fmla="*/ 827525 h 916537"/>
                <a:gd name="connsiteX32" fmla="*/ 517890 w 695915"/>
                <a:gd name="connsiteY32" fmla="*/ 803249 h 916537"/>
                <a:gd name="connsiteX33" fmla="*/ 550259 w 695915"/>
                <a:gd name="connsiteY33" fmla="*/ 770880 h 916537"/>
                <a:gd name="connsiteX34" fmla="*/ 566443 w 695915"/>
                <a:gd name="connsiteY34" fmla="*/ 722328 h 916537"/>
                <a:gd name="connsiteX35" fmla="*/ 574535 w 695915"/>
                <a:gd name="connsiteY35" fmla="*/ 698052 h 916537"/>
                <a:gd name="connsiteX36" fmla="*/ 582627 w 695915"/>
                <a:gd name="connsiteY36" fmla="*/ 649500 h 916537"/>
                <a:gd name="connsiteX37" fmla="*/ 623087 w 695915"/>
                <a:gd name="connsiteY37" fmla="*/ 600948 h 916537"/>
                <a:gd name="connsiteX38" fmla="*/ 647363 w 695915"/>
                <a:gd name="connsiteY38" fmla="*/ 560487 h 916537"/>
                <a:gd name="connsiteX39" fmla="*/ 655455 w 695915"/>
                <a:gd name="connsiteY39" fmla="*/ 536211 h 916537"/>
                <a:gd name="connsiteX40" fmla="*/ 671639 w 695915"/>
                <a:gd name="connsiteY40" fmla="*/ 511935 h 916537"/>
                <a:gd name="connsiteX41" fmla="*/ 679731 w 695915"/>
                <a:gd name="connsiteY41" fmla="*/ 463383 h 916537"/>
                <a:gd name="connsiteX42" fmla="*/ 679731 w 695915"/>
                <a:gd name="connsiteY42" fmla="*/ 301542 h 916537"/>
                <a:gd name="connsiteX43" fmla="*/ 695915 w 695915"/>
                <a:gd name="connsiteY43" fmla="*/ 277266 h 916537"/>
                <a:gd name="connsiteX44" fmla="*/ 687823 w 695915"/>
                <a:gd name="connsiteY44" fmla="*/ 180162 h 916537"/>
                <a:gd name="connsiteX45" fmla="*/ 639271 w 695915"/>
                <a:gd name="connsiteY45" fmla="*/ 131610 h 916537"/>
                <a:gd name="connsiteX46" fmla="*/ 590719 w 695915"/>
                <a:gd name="connsiteY46" fmla="*/ 99241 h 916537"/>
                <a:gd name="connsiteX47" fmla="*/ 566443 w 695915"/>
                <a:gd name="connsiteY47" fmla="*/ 91149 h 916537"/>
                <a:gd name="connsiteX48" fmla="*/ 517890 w 695915"/>
                <a:gd name="connsiteY48" fmla="*/ 66873 h 916537"/>
                <a:gd name="connsiteX49" fmla="*/ 493614 w 695915"/>
                <a:gd name="connsiteY49" fmla="*/ 50689 h 916537"/>
                <a:gd name="connsiteX50" fmla="*/ 477430 w 695915"/>
                <a:gd name="connsiteY50" fmla="*/ 26413 h 916537"/>
                <a:gd name="connsiteX51" fmla="*/ 428878 w 695915"/>
                <a:gd name="connsiteY51" fmla="*/ 10229 h 916537"/>
                <a:gd name="connsiteX52" fmla="*/ 267037 w 695915"/>
                <a:gd name="connsiteY52" fmla="*/ 10229 h 91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695915" h="916537">
                  <a:moveTo>
                    <a:pt x="267037" y="10229"/>
                  </a:moveTo>
                  <a:cubicBezTo>
                    <a:pt x="234669" y="16972"/>
                    <a:pt x="243057" y="35591"/>
                    <a:pt x="234669" y="50689"/>
                  </a:cubicBezTo>
                  <a:cubicBezTo>
                    <a:pt x="229268" y="60411"/>
                    <a:pt x="226577" y="71936"/>
                    <a:pt x="226577" y="83057"/>
                  </a:cubicBezTo>
                  <a:cubicBezTo>
                    <a:pt x="226577" y="91587"/>
                    <a:pt x="229340" y="100673"/>
                    <a:pt x="234669" y="107334"/>
                  </a:cubicBezTo>
                  <a:cubicBezTo>
                    <a:pt x="246077" y="121594"/>
                    <a:pt x="267229" y="126279"/>
                    <a:pt x="283221" y="131610"/>
                  </a:cubicBezTo>
                  <a:cubicBezTo>
                    <a:pt x="280524" y="145097"/>
                    <a:pt x="282758" y="160626"/>
                    <a:pt x="275129" y="172070"/>
                  </a:cubicBezTo>
                  <a:cubicBezTo>
                    <a:pt x="270398" y="179167"/>
                    <a:pt x="259055" y="177819"/>
                    <a:pt x="250853" y="180162"/>
                  </a:cubicBezTo>
                  <a:cubicBezTo>
                    <a:pt x="238754" y="183619"/>
                    <a:pt x="207144" y="189879"/>
                    <a:pt x="194209" y="196346"/>
                  </a:cubicBezTo>
                  <a:cubicBezTo>
                    <a:pt x="185510" y="200695"/>
                    <a:pt x="178025" y="207135"/>
                    <a:pt x="169933" y="212530"/>
                  </a:cubicBezTo>
                  <a:cubicBezTo>
                    <a:pt x="159144" y="228714"/>
                    <a:pt x="143716" y="242629"/>
                    <a:pt x="137565" y="261082"/>
                  </a:cubicBezTo>
                  <a:lnTo>
                    <a:pt x="113289" y="333911"/>
                  </a:lnTo>
                  <a:cubicBezTo>
                    <a:pt x="110592" y="342003"/>
                    <a:pt x="110315" y="351363"/>
                    <a:pt x="105197" y="358187"/>
                  </a:cubicBezTo>
                  <a:cubicBezTo>
                    <a:pt x="89971" y="378488"/>
                    <a:pt x="58517" y="419177"/>
                    <a:pt x="48552" y="439107"/>
                  </a:cubicBezTo>
                  <a:cubicBezTo>
                    <a:pt x="43157" y="449896"/>
                    <a:pt x="38353" y="461002"/>
                    <a:pt x="32368" y="471475"/>
                  </a:cubicBezTo>
                  <a:cubicBezTo>
                    <a:pt x="27543" y="479919"/>
                    <a:pt x="20134" y="486864"/>
                    <a:pt x="16184" y="495751"/>
                  </a:cubicBezTo>
                  <a:cubicBezTo>
                    <a:pt x="9256" y="511340"/>
                    <a:pt x="0" y="544303"/>
                    <a:pt x="0" y="544303"/>
                  </a:cubicBezTo>
                  <a:cubicBezTo>
                    <a:pt x="2697" y="598250"/>
                    <a:pt x="3413" y="652333"/>
                    <a:pt x="8092" y="706144"/>
                  </a:cubicBezTo>
                  <a:cubicBezTo>
                    <a:pt x="8831" y="714642"/>
                    <a:pt x="11453" y="723323"/>
                    <a:pt x="16184" y="730420"/>
                  </a:cubicBezTo>
                  <a:cubicBezTo>
                    <a:pt x="22532" y="739942"/>
                    <a:pt x="32368" y="746604"/>
                    <a:pt x="40460" y="754696"/>
                  </a:cubicBezTo>
                  <a:cubicBezTo>
                    <a:pt x="63383" y="823465"/>
                    <a:pt x="31413" y="739618"/>
                    <a:pt x="64736" y="795157"/>
                  </a:cubicBezTo>
                  <a:cubicBezTo>
                    <a:pt x="69124" y="802471"/>
                    <a:pt x="66797" y="813402"/>
                    <a:pt x="72828" y="819433"/>
                  </a:cubicBezTo>
                  <a:cubicBezTo>
                    <a:pt x="86582" y="833187"/>
                    <a:pt x="107627" y="838047"/>
                    <a:pt x="121381" y="851801"/>
                  </a:cubicBezTo>
                  <a:cubicBezTo>
                    <a:pt x="129473" y="859893"/>
                    <a:pt x="135653" y="870519"/>
                    <a:pt x="145657" y="876077"/>
                  </a:cubicBezTo>
                  <a:cubicBezTo>
                    <a:pt x="160570" y="884362"/>
                    <a:pt x="178025" y="886866"/>
                    <a:pt x="194209" y="892261"/>
                  </a:cubicBezTo>
                  <a:lnTo>
                    <a:pt x="218485" y="900353"/>
                  </a:lnTo>
                  <a:cubicBezTo>
                    <a:pt x="226577" y="903050"/>
                    <a:pt x="234347" y="907043"/>
                    <a:pt x="242761" y="908445"/>
                  </a:cubicBezTo>
                  <a:lnTo>
                    <a:pt x="291313" y="916537"/>
                  </a:lnTo>
                  <a:cubicBezTo>
                    <a:pt x="323681" y="913840"/>
                    <a:pt x="356379" y="913785"/>
                    <a:pt x="388418" y="908445"/>
                  </a:cubicBezTo>
                  <a:cubicBezTo>
                    <a:pt x="405245" y="905640"/>
                    <a:pt x="436970" y="892261"/>
                    <a:pt x="436970" y="892261"/>
                  </a:cubicBezTo>
                  <a:cubicBezTo>
                    <a:pt x="445062" y="884169"/>
                    <a:pt x="453920" y="876776"/>
                    <a:pt x="461246" y="867985"/>
                  </a:cubicBezTo>
                  <a:cubicBezTo>
                    <a:pt x="467472" y="860514"/>
                    <a:pt x="470553" y="850586"/>
                    <a:pt x="477430" y="843709"/>
                  </a:cubicBezTo>
                  <a:cubicBezTo>
                    <a:pt x="484307" y="836832"/>
                    <a:pt x="493614" y="832920"/>
                    <a:pt x="501706" y="827525"/>
                  </a:cubicBezTo>
                  <a:cubicBezTo>
                    <a:pt x="507101" y="819433"/>
                    <a:pt x="511561" y="810633"/>
                    <a:pt x="517890" y="803249"/>
                  </a:cubicBezTo>
                  <a:cubicBezTo>
                    <a:pt x="527820" y="791664"/>
                    <a:pt x="550259" y="770880"/>
                    <a:pt x="550259" y="770880"/>
                  </a:cubicBezTo>
                  <a:lnTo>
                    <a:pt x="566443" y="722328"/>
                  </a:lnTo>
                  <a:cubicBezTo>
                    <a:pt x="569140" y="714236"/>
                    <a:pt x="573133" y="706466"/>
                    <a:pt x="574535" y="698052"/>
                  </a:cubicBezTo>
                  <a:cubicBezTo>
                    <a:pt x="577232" y="681868"/>
                    <a:pt x="577439" y="665065"/>
                    <a:pt x="582627" y="649500"/>
                  </a:cubicBezTo>
                  <a:cubicBezTo>
                    <a:pt x="588260" y="632601"/>
                    <a:pt x="611819" y="612216"/>
                    <a:pt x="623087" y="600948"/>
                  </a:cubicBezTo>
                  <a:cubicBezTo>
                    <a:pt x="646010" y="532179"/>
                    <a:pt x="614040" y="616026"/>
                    <a:pt x="647363" y="560487"/>
                  </a:cubicBezTo>
                  <a:cubicBezTo>
                    <a:pt x="651751" y="553173"/>
                    <a:pt x="651640" y="543840"/>
                    <a:pt x="655455" y="536211"/>
                  </a:cubicBezTo>
                  <a:cubicBezTo>
                    <a:pt x="659804" y="527512"/>
                    <a:pt x="666244" y="520027"/>
                    <a:pt x="671639" y="511935"/>
                  </a:cubicBezTo>
                  <a:cubicBezTo>
                    <a:pt x="674336" y="495751"/>
                    <a:pt x="679731" y="479790"/>
                    <a:pt x="679731" y="463383"/>
                  </a:cubicBezTo>
                  <a:cubicBezTo>
                    <a:pt x="679731" y="405046"/>
                    <a:pt x="661402" y="356531"/>
                    <a:pt x="679731" y="301542"/>
                  </a:cubicBezTo>
                  <a:cubicBezTo>
                    <a:pt x="682806" y="292316"/>
                    <a:pt x="690520" y="285358"/>
                    <a:pt x="695915" y="277266"/>
                  </a:cubicBezTo>
                  <a:cubicBezTo>
                    <a:pt x="693218" y="244898"/>
                    <a:pt x="699595" y="210434"/>
                    <a:pt x="687823" y="180162"/>
                  </a:cubicBezTo>
                  <a:cubicBezTo>
                    <a:pt x="679527" y="158831"/>
                    <a:pt x="658314" y="144306"/>
                    <a:pt x="639271" y="131610"/>
                  </a:cubicBezTo>
                  <a:cubicBezTo>
                    <a:pt x="623087" y="120820"/>
                    <a:pt x="609172" y="105392"/>
                    <a:pt x="590719" y="99241"/>
                  </a:cubicBezTo>
                  <a:cubicBezTo>
                    <a:pt x="582627" y="96544"/>
                    <a:pt x="574072" y="94964"/>
                    <a:pt x="566443" y="91149"/>
                  </a:cubicBezTo>
                  <a:cubicBezTo>
                    <a:pt x="503699" y="59777"/>
                    <a:pt x="578908" y="87212"/>
                    <a:pt x="517890" y="66873"/>
                  </a:cubicBezTo>
                  <a:cubicBezTo>
                    <a:pt x="509798" y="61478"/>
                    <a:pt x="500491" y="57566"/>
                    <a:pt x="493614" y="50689"/>
                  </a:cubicBezTo>
                  <a:cubicBezTo>
                    <a:pt x="486737" y="43812"/>
                    <a:pt x="485677" y="31567"/>
                    <a:pt x="477430" y="26413"/>
                  </a:cubicBezTo>
                  <a:cubicBezTo>
                    <a:pt x="462964" y="17372"/>
                    <a:pt x="445062" y="15624"/>
                    <a:pt x="428878" y="10229"/>
                  </a:cubicBezTo>
                  <a:cubicBezTo>
                    <a:pt x="371336" y="-8952"/>
                    <a:pt x="299405" y="3486"/>
                    <a:pt x="267037" y="10229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hangingPunct="1">
                <a:lnSpc>
                  <a:spcPct val="100000"/>
                </a:lnSpc>
              </a:pPr>
              <a:endParaRPr lang="it-IT" sz="1350" kern="1200">
                <a:solidFill>
                  <a:prstClr val="white"/>
                </a:solidFill>
              </a:endParaRPr>
            </a:p>
          </p:txBody>
        </p:sp>
      </p:grp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4946" y="251995"/>
            <a:ext cx="2403668" cy="223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4" r="28551"/>
          <a:stretch/>
        </p:blipFill>
        <p:spPr bwMode="auto">
          <a:xfrm>
            <a:off x="1030149" y="4745587"/>
            <a:ext cx="1456233" cy="187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ttangolo 21"/>
          <p:cNvSpPr/>
          <p:nvPr/>
        </p:nvSpPr>
        <p:spPr>
          <a:xfrm>
            <a:off x="3183624" y="5351293"/>
            <a:ext cx="4428476" cy="1077218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rgbClr val="002060"/>
                </a:solidFill>
              </a:rPr>
              <a:t>SAcral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Chordoma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(SACRO): </a:t>
            </a:r>
            <a:r>
              <a:rPr lang="en-GB" sz="1600" dirty="0" smtClean="0">
                <a:solidFill>
                  <a:srgbClr val="002060"/>
                </a:solidFill>
              </a:rPr>
              <a:t>studio </a:t>
            </a:r>
            <a:r>
              <a:rPr lang="en-GB" sz="1600" dirty="0" err="1">
                <a:solidFill>
                  <a:srgbClr val="002060"/>
                </a:solidFill>
              </a:rPr>
              <a:t>randomizzato</a:t>
            </a:r>
            <a:r>
              <a:rPr lang="en-GB" sz="1600" dirty="0">
                <a:solidFill>
                  <a:srgbClr val="002060"/>
                </a:solidFill>
              </a:rPr>
              <a:t> e </a:t>
            </a:r>
            <a:r>
              <a:rPr lang="en-GB" sz="1600" dirty="0" err="1" smtClean="0">
                <a:solidFill>
                  <a:srgbClr val="002060"/>
                </a:solidFill>
              </a:rPr>
              <a:t>osservazionale</a:t>
            </a:r>
            <a:r>
              <a:rPr lang="en-GB" sz="1600" dirty="0" smtClean="0">
                <a:solidFill>
                  <a:srgbClr val="002060"/>
                </a:solidFill>
              </a:rPr>
              <a:t> </a:t>
            </a:r>
            <a:r>
              <a:rPr lang="it-IT" sz="1600" dirty="0" smtClean="0">
                <a:solidFill>
                  <a:srgbClr val="002060"/>
                </a:solidFill>
              </a:rPr>
              <a:t>sulla </a:t>
            </a:r>
            <a:r>
              <a:rPr lang="it-IT" sz="1600" dirty="0">
                <a:solidFill>
                  <a:srgbClr val="002060"/>
                </a:solidFill>
              </a:rPr>
              <a:t>chirurgia in confronto alla radioterapia nella malattia primitiva localizzata </a:t>
            </a:r>
            <a:r>
              <a:rPr lang="it-IT" sz="1600" b="1" dirty="0">
                <a:solidFill>
                  <a:srgbClr val="002060"/>
                </a:solidFill>
              </a:rPr>
              <a:t>INTISG</a:t>
            </a:r>
            <a:endParaRPr lang="it-IT" sz="1600" b="1" kern="1200" dirty="0">
              <a:solidFill>
                <a:srgbClr val="002060"/>
              </a:solidFill>
              <a:latin typeface="Calibri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7795246" y="3568418"/>
            <a:ext cx="853505" cy="367176"/>
            <a:chOff x="7795246" y="3568418"/>
            <a:chExt cx="853505" cy="367176"/>
          </a:xfrm>
        </p:grpSpPr>
        <p:sp>
          <p:nvSpPr>
            <p:cNvPr id="7" name="Freccia a destra 6"/>
            <p:cNvSpPr/>
            <p:nvPr/>
          </p:nvSpPr>
          <p:spPr>
            <a:xfrm>
              <a:off x="7795246" y="3568418"/>
              <a:ext cx="853505" cy="367176"/>
            </a:xfrm>
            <a:prstGeom prst="rightArrow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7884146" y="3606518"/>
              <a:ext cx="574054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100" dirty="0" smtClean="0">
                  <a:solidFill>
                    <a:schemeClr val="bg1"/>
                  </a:solidFill>
                </a:rPr>
                <a:t>1 anno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725320" y="1503848"/>
            <a:ext cx="3313685" cy="523220"/>
            <a:chOff x="801533" y="1540068"/>
            <a:chExt cx="3313685" cy="523220"/>
          </a:xfrm>
        </p:grpSpPr>
        <p:sp>
          <p:nvSpPr>
            <p:cNvPr id="24" name="Rettangolo 23"/>
            <p:cNvSpPr/>
            <p:nvPr/>
          </p:nvSpPr>
          <p:spPr>
            <a:xfrm>
              <a:off x="2294720" y="1540068"/>
              <a:ext cx="182049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800" b="1" dirty="0" err="1" smtClean="0">
                  <a:solidFill>
                    <a:srgbClr val="002060"/>
                  </a:solidFill>
                </a:rPr>
                <a:t>experience</a:t>
              </a:r>
              <a:endParaRPr lang="it-IT" sz="2800" b="1" dirty="0" smtClean="0">
                <a:solidFill>
                  <a:srgbClr val="002060"/>
                </a:solidFill>
              </a:endParaRPr>
            </a:p>
          </p:txBody>
        </p:sp>
        <p:pic>
          <p:nvPicPr>
            <p:cNvPr id="25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133"/>
            <a:stretch/>
          </p:blipFill>
          <p:spPr bwMode="auto">
            <a:xfrm>
              <a:off x="801533" y="1687480"/>
              <a:ext cx="1449226" cy="3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CasellaDiTesto 3"/>
          <p:cNvSpPr txBox="1"/>
          <p:nvPr/>
        </p:nvSpPr>
        <p:spPr>
          <a:xfrm>
            <a:off x="9587753" y="5204012"/>
            <a:ext cx="191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Molinelli, RO,2021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4654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kyrm.org/wp-content/uploads/thank-you.jpg">
            <a:extLst>
              <a:ext uri="{FF2B5EF4-FFF2-40B4-BE49-F238E27FC236}">
                <a16:creationId xmlns:a16="http://schemas.microsoft.com/office/drawing/2014/main" xmlns="" id="{38EFCC23-06B9-6D40-8FE3-79A118E8E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32" y="0"/>
            <a:ext cx="5332467" cy="411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 descr="Immagine che contiene testo, esterni, edificio, persona&#10;&#10;Descrizione generata automaticamente">
            <a:extLst>
              <a:ext uri="{FF2B5EF4-FFF2-40B4-BE49-F238E27FC236}">
                <a16:creationId xmlns:a16="http://schemas.microsoft.com/office/drawing/2014/main" xmlns="" id="{CE50BEB7-6DE8-C148-921A-D199F30B5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99" y="3175000"/>
            <a:ext cx="5579679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47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iamo Fatti Così">
            <a:extLst>
              <a:ext uri="{FF2B5EF4-FFF2-40B4-BE49-F238E27FC236}">
                <a16:creationId xmlns:a16="http://schemas.microsoft.com/office/drawing/2014/main" xmlns="" id="{00BC328C-8D71-0F44-8BC3-54FDC237A0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8" t="31697" r="10524" b="25155"/>
          <a:stretch/>
        </p:blipFill>
        <p:spPr bwMode="auto">
          <a:xfrm>
            <a:off x="8508018" y="5119141"/>
            <a:ext cx="2109067" cy="173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99" y="132318"/>
            <a:ext cx="9078853" cy="544402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57243" y="6356350"/>
            <a:ext cx="3964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Appr</a:t>
            </a:r>
            <a:r>
              <a:rPr lang="it-IT" b="1" dirty="0"/>
              <a:t>. 3600 </a:t>
            </a:r>
            <a:r>
              <a:rPr lang="it-IT" b="1" dirty="0" err="1"/>
              <a:t>treated</a:t>
            </a:r>
            <a:r>
              <a:rPr lang="it-IT" b="1" dirty="0"/>
              <a:t> </a:t>
            </a:r>
            <a:r>
              <a:rPr lang="it-IT" b="1" dirty="0" err="1"/>
              <a:t>patients</a:t>
            </a:r>
            <a:r>
              <a:rPr lang="it-IT" b="1" dirty="0"/>
              <a:t>  </a:t>
            </a:r>
            <a:r>
              <a:rPr lang="it-IT" b="1" dirty="0" err="1"/>
              <a:t>since</a:t>
            </a:r>
            <a:r>
              <a:rPr lang="it-IT" b="1" dirty="0"/>
              <a:t> 2011 </a:t>
            </a:r>
          </a:p>
        </p:txBody>
      </p:sp>
    </p:spTree>
    <p:extLst>
      <p:ext uri="{BB962C8B-B14F-4D97-AF65-F5344CB8AC3E}">
        <p14:creationId xmlns:p14="http://schemas.microsoft.com/office/powerpoint/2010/main" val="3454554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Segnaposto contenuto 3">
            <a:extLst>
              <a:ext uri="{FF2B5EF4-FFF2-40B4-BE49-F238E27FC236}">
                <a16:creationId xmlns="" xmlns:a16="http://schemas.microsoft.com/office/drawing/2014/main" id="{6115D14F-032B-4E90-BFB8-11245E1F7F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0496437"/>
              </p:ext>
            </p:extLst>
          </p:nvPr>
        </p:nvGraphicFramePr>
        <p:xfrm>
          <a:off x="160309" y="3128961"/>
          <a:ext cx="4785178" cy="2873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Segnaposto contenuto 2">
            <a:extLst>
              <a:ext uri="{FF2B5EF4-FFF2-40B4-BE49-F238E27FC236}">
                <a16:creationId xmlns="" xmlns:a16="http://schemas.microsoft.com/office/drawing/2014/main" id="{73938016-EAB3-4269-8602-D8D115349658}"/>
              </a:ext>
            </a:extLst>
          </p:cNvPr>
          <p:cNvSpPr txBox="1">
            <a:spLocks/>
          </p:cNvSpPr>
          <p:nvPr/>
        </p:nvSpPr>
        <p:spPr>
          <a:xfrm>
            <a:off x="5768436" y="4657733"/>
            <a:ext cx="6447506" cy="940297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6400" b="1" dirty="0" err="1"/>
              <a:t>Chordomas</a:t>
            </a:r>
            <a:r>
              <a:rPr lang="it-IT" sz="6400" b="1" dirty="0"/>
              <a:t>  </a:t>
            </a:r>
            <a:r>
              <a:rPr lang="it-IT" sz="6400" b="1" dirty="0" err="1"/>
              <a:t>total</a:t>
            </a:r>
            <a:r>
              <a:rPr lang="it-IT" sz="6400" b="1" dirty="0"/>
              <a:t>  dose </a:t>
            </a:r>
            <a:r>
              <a:rPr lang="it-IT" sz="6400" b="1" dirty="0" err="1"/>
              <a:t>prescription</a:t>
            </a:r>
            <a:r>
              <a:rPr lang="it-IT" sz="6400" b="1" dirty="0"/>
              <a:t>  </a:t>
            </a:r>
            <a:r>
              <a:rPr lang="it-IT" sz="6400" b="1" dirty="0" err="1"/>
              <a:t>at</a:t>
            </a:r>
            <a:r>
              <a:rPr lang="it-IT" sz="6400" b="1" dirty="0"/>
              <a:t> CNAO ( </a:t>
            </a:r>
            <a:r>
              <a:rPr lang="it-IT" sz="6400" b="1" dirty="0" err="1"/>
              <a:t>based</a:t>
            </a:r>
            <a:r>
              <a:rPr lang="it-IT" sz="6400" b="1" dirty="0"/>
              <a:t> on PSI –NIRS data</a:t>
            </a:r>
            <a:r>
              <a:rPr lang="it-IT" sz="6400" b="1" dirty="0" smtClean="0"/>
              <a:t>):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sz="6400" b="1" dirty="0"/>
          </a:p>
          <a:p>
            <a:r>
              <a:rPr lang="it-IT" sz="6400" b="1" dirty="0" err="1"/>
              <a:t>Protons</a:t>
            </a:r>
            <a:r>
              <a:rPr lang="it-IT" sz="6400" b="1" dirty="0"/>
              <a:t>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6400" b="1" dirty="0">
                <a:solidFill>
                  <a:srgbClr val="FF0000"/>
                </a:solidFill>
              </a:rPr>
              <a:t>73,8-74</a:t>
            </a:r>
            <a:r>
              <a:rPr lang="it-IT" sz="6400" b="1" dirty="0"/>
              <a:t> </a:t>
            </a:r>
            <a:r>
              <a:rPr lang="it-IT" sz="6400" b="1" dirty="0" err="1"/>
              <a:t>Gy</a:t>
            </a:r>
            <a:r>
              <a:rPr lang="it-IT" sz="6400" b="1" dirty="0"/>
              <a:t>(RBE): 1,8-2 </a:t>
            </a:r>
            <a:r>
              <a:rPr lang="it-IT" sz="6400" b="1" dirty="0" err="1"/>
              <a:t>GyRBE</a:t>
            </a:r>
            <a:r>
              <a:rPr lang="it-IT" sz="6400" b="1" dirty="0"/>
              <a:t>/</a:t>
            </a:r>
            <a:r>
              <a:rPr lang="it-IT" sz="6400" b="1" dirty="0" err="1"/>
              <a:t>fraction</a:t>
            </a:r>
            <a:r>
              <a:rPr lang="it-IT" sz="6400" b="1" dirty="0"/>
              <a:t> in 37 </a:t>
            </a:r>
            <a:r>
              <a:rPr lang="it-IT" sz="6400" b="1" dirty="0" err="1" smtClean="0"/>
              <a:t>fractions</a:t>
            </a:r>
            <a:endParaRPr lang="it-IT" sz="6400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it-IT" sz="6400" b="1" dirty="0"/>
          </a:p>
          <a:p>
            <a:r>
              <a:rPr lang="it-IT" sz="6400" b="1" dirty="0"/>
              <a:t>Carbon </a:t>
            </a:r>
            <a:r>
              <a:rPr lang="it-IT" sz="6400" b="1" dirty="0" err="1"/>
              <a:t>Ions</a:t>
            </a:r>
            <a:r>
              <a:rPr lang="it-IT" sz="6400" b="1" dirty="0"/>
              <a:t> 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6400" b="1" dirty="0">
                <a:solidFill>
                  <a:srgbClr val="FF0000"/>
                </a:solidFill>
              </a:rPr>
              <a:t>70.4</a:t>
            </a:r>
            <a:r>
              <a:rPr lang="it-IT" sz="6400" b="1" dirty="0"/>
              <a:t> </a:t>
            </a:r>
            <a:r>
              <a:rPr lang="it-IT" sz="6400" b="1" dirty="0" err="1"/>
              <a:t>Gy</a:t>
            </a:r>
            <a:r>
              <a:rPr lang="it-IT" sz="6400" b="1" dirty="0"/>
              <a:t>(RBE): 4.4 </a:t>
            </a:r>
            <a:r>
              <a:rPr lang="it-IT" sz="6400" b="1" dirty="0" err="1"/>
              <a:t>GyRBE</a:t>
            </a:r>
            <a:r>
              <a:rPr lang="it-IT" sz="6400" b="1" dirty="0"/>
              <a:t>/</a:t>
            </a:r>
            <a:r>
              <a:rPr lang="it-IT" sz="6400" b="1" dirty="0" err="1"/>
              <a:t>fraction</a:t>
            </a:r>
            <a:r>
              <a:rPr lang="it-IT" sz="6400" b="1" dirty="0"/>
              <a:t> in 16 </a:t>
            </a:r>
            <a:r>
              <a:rPr lang="it-IT" sz="6400" b="1" dirty="0" err="1"/>
              <a:t>fractions</a:t>
            </a:r>
            <a:r>
              <a:rPr lang="it-IT" sz="1700" b="1" dirty="0"/>
              <a:t>	</a:t>
            </a:r>
            <a:r>
              <a:rPr lang="it-IT" sz="1700" dirty="0"/>
              <a:t>	</a:t>
            </a:r>
            <a:r>
              <a:rPr lang="it-IT" dirty="0"/>
              <a:t>	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="" xmlns:a16="http://schemas.microsoft.com/office/drawing/2014/main" id="{7610DE9F-8588-4D40-8C53-FF797BCA9293}"/>
              </a:ext>
            </a:extLst>
          </p:cNvPr>
          <p:cNvSpPr txBox="1"/>
          <p:nvPr/>
        </p:nvSpPr>
        <p:spPr>
          <a:xfrm>
            <a:off x="552021" y="1324379"/>
            <a:ext cx="601188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it-IT" b="1" dirty="0" smtClean="0"/>
              <a:t>NOVEMBER 2011 – AUGUST 2018 :  </a:t>
            </a:r>
            <a:r>
              <a:rPr lang="it-IT" b="1" dirty="0" smtClean="0">
                <a:solidFill>
                  <a:srgbClr val="FF0000"/>
                </a:solidFill>
              </a:rPr>
              <a:t>135</a:t>
            </a:r>
            <a:r>
              <a:rPr lang="it-IT" b="1" dirty="0" smtClean="0"/>
              <a:t> PTS</a:t>
            </a:r>
          </a:p>
          <a:p>
            <a:endParaRPr lang="it-IT" b="1" dirty="0" smtClean="0"/>
          </a:p>
          <a:p>
            <a:pPr marL="285750" indent="-285750">
              <a:buFontTx/>
              <a:buChar char="-"/>
            </a:pPr>
            <a:r>
              <a:rPr lang="it-IT" b="1" dirty="0" smtClean="0">
                <a:solidFill>
                  <a:srgbClr val="FF0000"/>
                </a:solidFill>
              </a:rPr>
              <a:t>PROSPECTIVE STUDY BASED </a:t>
            </a:r>
          </a:p>
          <a:p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    ON A DUAL PARTICLE AND </a:t>
            </a:r>
          </a:p>
          <a:p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    A  PATIENT-CUSTOMIZED TREATMENT STRATEGY</a:t>
            </a:r>
          </a:p>
          <a:p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    </a:t>
            </a:r>
          </a:p>
          <a:p>
            <a:endParaRPr lang="it-IT" b="1" dirty="0" smtClean="0">
              <a:solidFill>
                <a:srgbClr val="FF0000"/>
              </a:solidFill>
            </a:endParaRPr>
          </a:p>
          <a:p>
            <a:endParaRPr lang="it-IT" b="1" dirty="0">
              <a:solidFill>
                <a:srgbClr val="FF0000"/>
              </a:solidFill>
            </a:endParaRPr>
          </a:p>
          <a:p>
            <a:endParaRPr lang="it-IT" b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it-IT" b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600" y="5068"/>
            <a:ext cx="6403595" cy="237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7B72B141-1B42-6D4B-8FDA-7206AB720680}"/>
              </a:ext>
            </a:extLst>
          </p:cNvPr>
          <p:cNvSpPr txBox="1"/>
          <p:nvPr/>
        </p:nvSpPr>
        <p:spPr>
          <a:xfrm>
            <a:off x="538121" y="24005"/>
            <a:ext cx="4705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>
                <a:solidFill>
                  <a:srgbClr val="FF0000"/>
                </a:solidFill>
              </a:rPr>
              <a:t>Chordoma</a:t>
            </a:r>
            <a:r>
              <a:rPr lang="it-IT" sz="2800" b="1" dirty="0">
                <a:solidFill>
                  <a:srgbClr val="FF0000"/>
                </a:solidFill>
              </a:rPr>
              <a:t> treatment @ </a:t>
            </a:r>
            <a:r>
              <a:rPr lang="it-IT" sz="2800" b="1" dirty="0" smtClean="0">
                <a:solidFill>
                  <a:srgbClr val="FF0000"/>
                </a:solidFill>
              </a:rPr>
              <a:t>CNAO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E0F62771-9931-3C48-A4E6-18CAB3D4F2D9}"/>
              </a:ext>
            </a:extLst>
          </p:cNvPr>
          <p:cNvSpPr txBox="1"/>
          <p:nvPr/>
        </p:nvSpPr>
        <p:spPr>
          <a:xfrm>
            <a:off x="0" y="4006702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1800" b="1" dirty="0" smtClean="0"/>
              <a:t> </a:t>
            </a:r>
            <a:endParaRPr lang="it-IT" dirty="0"/>
          </a:p>
          <a:p>
            <a:pPr marL="0" indent="0">
              <a:buNone/>
            </a:pPr>
            <a:endParaRPr lang="it-IT" sz="1800" dirty="0"/>
          </a:p>
        </p:txBody>
      </p:sp>
      <p:sp>
        <p:nvSpPr>
          <p:cNvPr id="10" name="Rettangolo 9">
            <a:extLst>
              <a:ext uri="{FF2B5EF4-FFF2-40B4-BE49-F238E27FC236}">
                <a16:creationId xmlns="" xmlns:a16="http://schemas.microsoft.com/office/drawing/2014/main" id="{E211FB4E-39FE-7F48-8FF3-7521D7DCB126}"/>
              </a:ext>
            </a:extLst>
          </p:cNvPr>
          <p:cNvSpPr/>
          <p:nvPr/>
        </p:nvSpPr>
        <p:spPr>
          <a:xfrm>
            <a:off x="5606797" y="4476472"/>
            <a:ext cx="6585202" cy="22942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623622" y="695359"/>
            <a:ext cx="3884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Iannalfi et al Neuro-Oncology 2020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940817" y="6087381"/>
            <a:ext cx="342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Carbon </a:t>
            </a:r>
            <a:r>
              <a:rPr lang="it-IT" b="1" dirty="0" err="1" smtClean="0"/>
              <a:t>ions</a:t>
            </a:r>
            <a:r>
              <a:rPr lang="it-IT" b="1" dirty="0" smtClean="0"/>
              <a:t> : </a:t>
            </a:r>
            <a:r>
              <a:rPr lang="it-IT" b="1" dirty="0" err="1" smtClean="0"/>
              <a:t>unfavourable</a:t>
            </a:r>
            <a:r>
              <a:rPr lang="it-IT" b="1" dirty="0" smtClean="0"/>
              <a:t> </a:t>
            </a:r>
            <a:r>
              <a:rPr lang="it-IT" b="1" dirty="0" err="1" smtClean="0"/>
              <a:t>cases</a:t>
            </a:r>
            <a:r>
              <a:rPr lang="it-IT" b="1" dirty="0" smtClean="0"/>
              <a:t>  </a:t>
            </a:r>
            <a:endParaRPr lang="it-IT" b="1" dirty="0"/>
          </a:p>
        </p:txBody>
      </p:sp>
      <p:sp>
        <p:nvSpPr>
          <p:cNvPr id="7" name="Rettangolo 6"/>
          <p:cNvSpPr/>
          <p:nvPr/>
        </p:nvSpPr>
        <p:spPr>
          <a:xfrm>
            <a:off x="5768436" y="2126343"/>
            <a:ext cx="7601126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/>
              <a:t> </a:t>
            </a:r>
            <a:endParaRPr lang="it-IT" b="1" dirty="0"/>
          </a:p>
          <a:p>
            <a:r>
              <a:rPr lang="it-IT" sz="1600" b="1" dirty="0" err="1"/>
              <a:t>Exclusive</a:t>
            </a:r>
            <a:r>
              <a:rPr lang="it-IT" sz="1600" b="1" dirty="0"/>
              <a:t> </a:t>
            </a:r>
            <a:r>
              <a:rPr lang="it-IT" sz="1600" b="1" dirty="0" smtClean="0"/>
              <a:t>RT:  </a:t>
            </a:r>
            <a:r>
              <a:rPr lang="it-IT" sz="1600" b="1" dirty="0" smtClean="0">
                <a:solidFill>
                  <a:srgbClr val="FF0000"/>
                </a:solidFill>
              </a:rPr>
              <a:t>4 </a:t>
            </a:r>
            <a:r>
              <a:rPr lang="it-IT" sz="1600" b="1" dirty="0" smtClean="0"/>
              <a:t>%  (5/135)  ; Post-operative RT: </a:t>
            </a:r>
            <a:r>
              <a:rPr lang="it-IT" sz="1600" b="1" dirty="0" smtClean="0">
                <a:solidFill>
                  <a:srgbClr val="FF0000"/>
                </a:solidFill>
              </a:rPr>
              <a:t>96 </a:t>
            </a:r>
            <a:r>
              <a:rPr lang="it-IT" sz="1600" b="1" dirty="0" smtClean="0"/>
              <a:t>%  </a:t>
            </a:r>
            <a:r>
              <a:rPr lang="it-IT" sz="1600" b="1" dirty="0"/>
              <a:t>(</a:t>
            </a:r>
            <a:r>
              <a:rPr lang="it-IT" sz="1600" b="1" dirty="0" smtClean="0"/>
              <a:t>130/135)</a:t>
            </a:r>
            <a:endParaRPr lang="it-IT" sz="1600" b="1" dirty="0"/>
          </a:p>
          <a:p>
            <a:r>
              <a:rPr lang="it-IT" sz="1600" b="1" dirty="0" smtClean="0"/>
              <a:t> </a:t>
            </a:r>
          </a:p>
          <a:p>
            <a:pPr>
              <a:spcAft>
                <a:spcPts val="600"/>
              </a:spcAft>
            </a:pPr>
            <a:r>
              <a:rPr lang="it-IT" sz="1600" b="1" dirty="0" smtClean="0"/>
              <a:t>Combination with </a:t>
            </a:r>
            <a:r>
              <a:rPr lang="it-IT" sz="1600" b="1" dirty="0" err="1" smtClean="0"/>
              <a:t>surgical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resection</a:t>
            </a:r>
            <a:r>
              <a:rPr lang="it-IT" sz="1600" b="1" dirty="0" smtClean="0"/>
              <a:t>: </a:t>
            </a:r>
          </a:p>
          <a:p>
            <a:pPr>
              <a:spcAft>
                <a:spcPts val="600"/>
              </a:spcAft>
            </a:pPr>
            <a:r>
              <a:rPr lang="it-IT" sz="1600" b="1" dirty="0" err="1" smtClean="0"/>
              <a:t>After</a:t>
            </a:r>
            <a:r>
              <a:rPr lang="it-IT" sz="1600" b="1" dirty="0" smtClean="0"/>
              <a:t> </a:t>
            </a:r>
            <a:r>
              <a:rPr lang="en-US" sz="1600" b="1" dirty="0" smtClean="0"/>
              <a:t>macroscopic complete resection : 14%  </a:t>
            </a:r>
          </a:p>
          <a:p>
            <a:pPr>
              <a:spcAft>
                <a:spcPts val="600"/>
              </a:spcAft>
            </a:pPr>
            <a:r>
              <a:rPr lang="en-US" sz="1600" b="1" dirty="0" smtClean="0"/>
              <a:t>After macroscopic incomplete resection:  85% </a:t>
            </a:r>
            <a:r>
              <a:rPr lang="it-IT" sz="1600" b="1" dirty="0" smtClean="0"/>
              <a:t> </a:t>
            </a:r>
          </a:p>
          <a:p>
            <a:endParaRPr lang="it-IT" sz="1600" b="1" dirty="0"/>
          </a:p>
          <a:p>
            <a:r>
              <a:rPr lang="it-IT" sz="1600" b="1" dirty="0" err="1" smtClean="0"/>
              <a:t>Median</a:t>
            </a:r>
            <a:r>
              <a:rPr lang="it-IT" sz="1600" b="1" dirty="0" smtClean="0"/>
              <a:t> </a:t>
            </a:r>
            <a:r>
              <a:rPr lang="it-IT" sz="1600" b="1" dirty="0"/>
              <a:t>follow-up:  49 </a:t>
            </a:r>
            <a:r>
              <a:rPr lang="it-IT" sz="1600" b="1" dirty="0" err="1"/>
              <a:t>months</a:t>
            </a:r>
            <a:r>
              <a:rPr lang="it-IT" sz="1600" b="1" dirty="0"/>
              <a:t> </a:t>
            </a:r>
            <a:r>
              <a:rPr lang="it-IT" sz="1600" b="1" dirty="0" smtClean="0"/>
              <a:t> (</a:t>
            </a:r>
            <a:r>
              <a:rPr lang="it-IT" sz="1600" b="1" dirty="0" err="1" smtClean="0"/>
              <a:t>range</a:t>
            </a:r>
            <a:r>
              <a:rPr lang="it-IT" sz="1600" b="1" dirty="0" smtClean="0"/>
              <a:t> 6- 87) </a:t>
            </a:r>
            <a:endParaRPr lang="it-IT" sz="1600" b="1" dirty="0"/>
          </a:p>
          <a:p>
            <a:r>
              <a:rPr lang="it-IT" b="1" dirty="0" smtClean="0"/>
              <a:t> 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89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BC33DA4C-523C-9D49-ABB3-FA603F4D79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" t="15819" r="3997" b="10785"/>
          <a:stretch/>
        </p:blipFill>
        <p:spPr bwMode="auto">
          <a:xfrm>
            <a:off x="567746" y="557023"/>
            <a:ext cx="7760295" cy="26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52EF6A7B-C984-F64F-9604-D88C0384BC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7"/>
          <a:stretch/>
        </p:blipFill>
        <p:spPr bwMode="auto">
          <a:xfrm>
            <a:off x="8758202" y="950143"/>
            <a:ext cx="3474584" cy="4820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D5012BA7-EFA7-DB47-9A7A-F87952ABEC48}"/>
              </a:ext>
            </a:extLst>
          </p:cNvPr>
          <p:cNvSpPr txBox="1"/>
          <p:nvPr/>
        </p:nvSpPr>
        <p:spPr>
          <a:xfrm>
            <a:off x="692979" y="-21610"/>
            <a:ext cx="7331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>
                <a:solidFill>
                  <a:srgbClr val="FF0000"/>
                </a:solidFill>
              </a:rPr>
              <a:t>Outcome</a:t>
            </a:r>
            <a:r>
              <a:rPr lang="it-IT" sz="2800" b="1" dirty="0">
                <a:solidFill>
                  <a:srgbClr val="FF0000"/>
                </a:solidFill>
              </a:rPr>
              <a:t> data on </a:t>
            </a:r>
            <a:r>
              <a:rPr lang="it-IT" sz="2800" b="1" dirty="0" err="1">
                <a:solidFill>
                  <a:srgbClr val="FF0000"/>
                </a:solidFill>
              </a:rPr>
              <a:t>chordoma</a:t>
            </a:r>
            <a:r>
              <a:rPr lang="it-IT" sz="2800" b="1" dirty="0">
                <a:solidFill>
                  <a:srgbClr val="FF0000"/>
                </a:solidFill>
              </a:rPr>
              <a:t> treatment @ CNAO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74F62EBD-A2A2-C047-812F-08EB961CD5D9}"/>
              </a:ext>
            </a:extLst>
          </p:cNvPr>
          <p:cNvSpPr txBox="1"/>
          <p:nvPr/>
        </p:nvSpPr>
        <p:spPr>
          <a:xfrm>
            <a:off x="8839046" y="645892"/>
            <a:ext cx="900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Toxicity</a:t>
            </a:r>
            <a:endParaRPr lang="it-IT" b="1" dirty="0"/>
          </a:p>
        </p:txBody>
      </p:sp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E79B77AA-030A-9945-BAD1-FDE538B579B8}"/>
              </a:ext>
            </a:extLst>
          </p:cNvPr>
          <p:cNvSpPr txBox="1"/>
          <p:nvPr/>
        </p:nvSpPr>
        <p:spPr>
          <a:xfrm>
            <a:off x="8328041" y="100623"/>
            <a:ext cx="2167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i="1" dirty="0" err="1">
                <a:solidFill>
                  <a:srgbClr val="0070C0"/>
                </a:solidFill>
              </a:rPr>
              <a:t>Iannalfi</a:t>
            </a:r>
            <a:r>
              <a:rPr lang="it-IT" sz="2000" b="1" i="1" dirty="0">
                <a:solidFill>
                  <a:srgbClr val="0070C0"/>
                </a:solidFill>
              </a:rPr>
              <a:t> et al, 2020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="" xmlns:a16="http://schemas.microsoft.com/office/drawing/2014/main" id="{7E670221-F725-B84F-B123-953306445C69}"/>
              </a:ext>
            </a:extLst>
          </p:cNvPr>
          <p:cNvSpPr txBox="1"/>
          <p:nvPr/>
        </p:nvSpPr>
        <p:spPr>
          <a:xfrm>
            <a:off x="1047773" y="950143"/>
            <a:ext cx="347229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 smtClean="0"/>
          </a:p>
          <a:p>
            <a:pPr>
              <a:spcAft>
                <a:spcPts val="600"/>
              </a:spcAft>
            </a:pPr>
            <a:r>
              <a:rPr lang="it-IT" b="1" dirty="0" smtClean="0">
                <a:solidFill>
                  <a:srgbClr val="0070C0"/>
                </a:solidFill>
              </a:rPr>
              <a:t>LOCAL CONTROL</a:t>
            </a:r>
          </a:p>
          <a:p>
            <a:pPr>
              <a:spcAft>
                <a:spcPts val="600"/>
              </a:spcAft>
            </a:pPr>
            <a:r>
              <a:rPr lang="it-IT" b="1" dirty="0" err="1" smtClean="0">
                <a:solidFill>
                  <a:srgbClr val="0070C0"/>
                </a:solidFill>
              </a:rPr>
              <a:t>Protons</a:t>
            </a:r>
            <a:r>
              <a:rPr lang="it-IT" b="1" dirty="0" smtClean="0">
                <a:solidFill>
                  <a:srgbClr val="0070C0"/>
                </a:solidFill>
              </a:rPr>
              <a:t> : 3 </a:t>
            </a:r>
            <a:r>
              <a:rPr lang="it-IT" b="1" dirty="0" err="1">
                <a:solidFill>
                  <a:srgbClr val="0070C0"/>
                </a:solidFill>
              </a:rPr>
              <a:t>ys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smtClean="0">
                <a:solidFill>
                  <a:srgbClr val="0070C0"/>
                </a:solidFill>
              </a:rPr>
              <a:t>89</a:t>
            </a:r>
            <a:r>
              <a:rPr lang="it-IT" b="1" dirty="0">
                <a:solidFill>
                  <a:srgbClr val="0070C0"/>
                </a:solidFill>
              </a:rPr>
              <a:t>% </a:t>
            </a:r>
            <a:r>
              <a:rPr lang="it-IT" b="1" dirty="0" smtClean="0">
                <a:solidFill>
                  <a:srgbClr val="0070C0"/>
                </a:solidFill>
              </a:rPr>
              <a:t>; 5 </a:t>
            </a:r>
            <a:r>
              <a:rPr lang="it-IT" b="1" dirty="0" err="1" smtClean="0">
                <a:solidFill>
                  <a:srgbClr val="0070C0"/>
                </a:solidFill>
              </a:rPr>
              <a:t>yrs</a:t>
            </a:r>
            <a:r>
              <a:rPr lang="it-IT" b="1" dirty="0" smtClean="0">
                <a:solidFill>
                  <a:srgbClr val="0070C0"/>
                </a:solidFill>
              </a:rPr>
              <a:t> 84 %</a:t>
            </a:r>
          </a:p>
          <a:p>
            <a:pPr>
              <a:spcAft>
                <a:spcPts val="600"/>
              </a:spcAft>
            </a:pPr>
            <a:r>
              <a:rPr lang="it-IT" b="1" dirty="0" smtClean="0">
                <a:solidFill>
                  <a:srgbClr val="0070C0"/>
                </a:solidFill>
              </a:rPr>
              <a:t>Carbon </a:t>
            </a:r>
            <a:r>
              <a:rPr lang="it-IT" b="1" dirty="0" err="1" smtClean="0">
                <a:solidFill>
                  <a:srgbClr val="0070C0"/>
                </a:solidFill>
              </a:rPr>
              <a:t>ions</a:t>
            </a:r>
            <a:r>
              <a:rPr lang="it-IT" b="1" dirty="0" smtClean="0">
                <a:solidFill>
                  <a:srgbClr val="0070C0"/>
                </a:solidFill>
              </a:rPr>
              <a:t>: </a:t>
            </a:r>
            <a:r>
              <a:rPr lang="fi-FI" b="1" dirty="0" smtClean="0">
                <a:solidFill>
                  <a:srgbClr val="0070C0"/>
                </a:solidFill>
              </a:rPr>
              <a:t>3 </a:t>
            </a:r>
            <a:r>
              <a:rPr lang="fi-FI" b="1" dirty="0">
                <a:solidFill>
                  <a:srgbClr val="0070C0"/>
                </a:solidFill>
              </a:rPr>
              <a:t>ys </a:t>
            </a:r>
            <a:r>
              <a:rPr lang="fi-FI" b="1" dirty="0" smtClean="0">
                <a:solidFill>
                  <a:srgbClr val="0070C0"/>
                </a:solidFill>
              </a:rPr>
              <a:t>77 % </a:t>
            </a:r>
            <a:r>
              <a:rPr lang="fi-FI" b="1" dirty="0">
                <a:solidFill>
                  <a:srgbClr val="0070C0"/>
                </a:solidFill>
              </a:rPr>
              <a:t>; 5 yrs </a:t>
            </a:r>
            <a:r>
              <a:rPr lang="fi-FI" b="1" dirty="0" smtClean="0">
                <a:solidFill>
                  <a:srgbClr val="0070C0"/>
                </a:solidFill>
              </a:rPr>
              <a:t>71 </a:t>
            </a:r>
            <a:r>
              <a:rPr lang="fi-FI" b="1" dirty="0">
                <a:solidFill>
                  <a:srgbClr val="0070C0"/>
                </a:solidFill>
              </a:rPr>
              <a:t>%</a:t>
            </a:r>
          </a:p>
          <a:p>
            <a:r>
              <a:rPr lang="it-IT" dirty="0" smtClean="0"/>
              <a:t>                                </a:t>
            </a:r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="" xmlns:a16="http://schemas.microsoft.com/office/drawing/2014/main" id="{EF727293-8636-3D4A-837D-944922753378}"/>
              </a:ext>
            </a:extLst>
          </p:cNvPr>
          <p:cNvSpPr txBox="1"/>
          <p:nvPr/>
        </p:nvSpPr>
        <p:spPr>
          <a:xfrm>
            <a:off x="692979" y="3082269"/>
            <a:ext cx="810083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b="1" dirty="0" err="1"/>
              <a:t>Prognostic</a:t>
            </a:r>
            <a:r>
              <a:rPr lang="it-IT" b="1" dirty="0"/>
              <a:t> </a:t>
            </a:r>
            <a:r>
              <a:rPr lang="it-IT" b="1" dirty="0" err="1" smtClean="0"/>
              <a:t>factors</a:t>
            </a:r>
            <a:r>
              <a:rPr lang="it-IT" b="1" dirty="0"/>
              <a:t> </a:t>
            </a:r>
            <a:r>
              <a:rPr lang="it-IT" b="1" dirty="0" smtClean="0"/>
              <a:t>for LC  :  </a:t>
            </a:r>
            <a:r>
              <a:rPr lang="en-US" b="1" dirty="0" smtClean="0"/>
              <a:t>gross tumor volume </a:t>
            </a:r>
            <a:r>
              <a:rPr lang="en-US" b="1" dirty="0"/>
              <a:t>(GTV), </a:t>
            </a:r>
            <a:endParaRPr lang="en-US" b="1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/>
              <a:t>optic </a:t>
            </a:r>
            <a:r>
              <a:rPr lang="en-US" b="1" dirty="0"/>
              <a:t>pathways, and/or brainstem compression </a:t>
            </a:r>
            <a:r>
              <a:rPr lang="en-US" b="1" dirty="0" smtClean="0"/>
              <a:t>and </a:t>
            </a:r>
            <a:r>
              <a:rPr lang="en-US" b="1" dirty="0"/>
              <a:t>dose </a:t>
            </a:r>
            <a:r>
              <a:rPr lang="en-US" b="1" dirty="0" smtClean="0"/>
              <a:t>coverage</a:t>
            </a:r>
            <a:endParaRPr lang="it-IT" b="1" dirty="0" smtClean="0"/>
          </a:p>
        </p:txBody>
      </p:sp>
      <p:sp>
        <p:nvSpPr>
          <p:cNvPr id="23" name="Rettangolo 22">
            <a:extLst>
              <a:ext uri="{FF2B5EF4-FFF2-40B4-BE49-F238E27FC236}">
                <a16:creationId xmlns="" xmlns:a16="http://schemas.microsoft.com/office/drawing/2014/main" id="{F9C66D7D-AE21-ED42-8359-B052D3851CEF}"/>
              </a:ext>
            </a:extLst>
          </p:cNvPr>
          <p:cNvSpPr/>
          <p:nvPr/>
        </p:nvSpPr>
        <p:spPr>
          <a:xfrm>
            <a:off x="10084158" y="2047741"/>
            <a:ext cx="1929106" cy="3863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="" xmlns:a16="http://schemas.microsoft.com/office/drawing/2014/main" id="{7E670221-F725-B84F-B123-953306445C69}"/>
              </a:ext>
            </a:extLst>
          </p:cNvPr>
          <p:cNvSpPr txBox="1"/>
          <p:nvPr/>
        </p:nvSpPr>
        <p:spPr>
          <a:xfrm>
            <a:off x="5031073" y="1015224"/>
            <a:ext cx="349390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 smtClean="0"/>
          </a:p>
          <a:p>
            <a:pPr>
              <a:spcAft>
                <a:spcPts val="600"/>
              </a:spcAft>
            </a:pPr>
            <a:r>
              <a:rPr lang="it-IT" b="1" dirty="0" smtClean="0">
                <a:solidFill>
                  <a:srgbClr val="0070C0"/>
                </a:solidFill>
              </a:rPr>
              <a:t>OVERALL SURVIVAL</a:t>
            </a:r>
          </a:p>
          <a:p>
            <a:pPr>
              <a:spcAft>
                <a:spcPts val="600"/>
              </a:spcAft>
            </a:pPr>
            <a:r>
              <a:rPr lang="it-IT" b="1" dirty="0" err="1" smtClean="0">
                <a:solidFill>
                  <a:srgbClr val="0070C0"/>
                </a:solidFill>
              </a:rPr>
              <a:t>Protons</a:t>
            </a:r>
            <a:r>
              <a:rPr lang="it-IT" b="1" dirty="0" smtClean="0">
                <a:solidFill>
                  <a:srgbClr val="0070C0"/>
                </a:solidFill>
              </a:rPr>
              <a:t> : 3 </a:t>
            </a:r>
            <a:r>
              <a:rPr lang="it-IT" b="1" dirty="0" err="1">
                <a:solidFill>
                  <a:srgbClr val="0070C0"/>
                </a:solidFill>
              </a:rPr>
              <a:t>ys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smtClean="0">
                <a:solidFill>
                  <a:srgbClr val="0070C0"/>
                </a:solidFill>
              </a:rPr>
              <a:t>89</a:t>
            </a:r>
            <a:r>
              <a:rPr lang="it-IT" b="1" dirty="0">
                <a:solidFill>
                  <a:srgbClr val="0070C0"/>
                </a:solidFill>
              </a:rPr>
              <a:t>% </a:t>
            </a:r>
            <a:r>
              <a:rPr lang="it-IT" b="1" dirty="0" smtClean="0">
                <a:solidFill>
                  <a:srgbClr val="0070C0"/>
                </a:solidFill>
              </a:rPr>
              <a:t>; 5 </a:t>
            </a:r>
            <a:r>
              <a:rPr lang="it-IT" b="1" dirty="0" err="1" smtClean="0">
                <a:solidFill>
                  <a:srgbClr val="0070C0"/>
                </a:solidFill>
              </a:rPr>
              <a:t>yrs</a:t>
            </a:r>
            <a:r>
              <a:rPr lang="it-IT" b="1" dirty="0" smtClean="0">
                <a:solidFill>
                  <a:srgbClr val="0070C0"/>
                </a:solidFill>
              </a:rPr>
              <a:t> 84 %</a:t>
            </a:r>
          </a:p>
          <a:p>
            <a:pPr>
              <a:spcAft>
                <a:spcPts val="600"/>
              </a:spcAft>
            </a:pPr>
            <a:r>
              <a:rPr lang="it-IT" b="1" dirty="0" smtClean="0">
                <a:solidFill>
                  <a:srgbClr val="0070C0"/>
                </a:solidFill>
              </a:rPr>
              <a:t>Carbon </a:t>
            </a:r>
            <a:r>
              <a:rPr lang="it-IT" b="1" dirty="0" err="1" smtClean="0">
                <a:solidFill>
                  <a:srgbClr val="0070C0"/>
                </a:solidFill>
              </a:rPr>
              <a:t>ions</a:t>
            </a:r>
            <a:r>
              <a:rPr lang="it-IT" b="1" dirty="0" smtClean="0">
                <a:solidFill>
                  <a:srgbClr val="0070C0"/>
                </a:solidFill>
              </a:rPr>
              <a:t>: </a:t>
            </a:r>
            <a:r>
              <a:rPr lang="fi-FI" b="1" dirty="0" smtClean="0">
                <a:solidFill>
                  <a:srgbClr val="0070C0"/>
                </a:solidFill>
              </a:rPr>
              <a:t>3 </a:t>
            </a:r>
            <a:r>
              <a:rPr lang="fi-FI" b="1" dirty="0">
                <a:solidFill>
                  <a:srgbClr val="0070C0"/>
                </a:solidFill>
              </a:rPr>
              <a:t>ys </a:t>
            </a:r>
            <a:r>
              <a:rPr lang="fi-FI" b="1" dirty="0" smtClean="0">
                <a:solidFill>
                  <a:srgbClr val="0070C0"/>
                </a:solidFill>
              </a:rPr>
              <a:t>90 % </a:t>
            </a:r>
            <a:r>
              <a:rPr lang="fi-FI" b="1" dirty="0">
                <a:solidFill>
                  <a:srgbClr val="0070C0"/>
                </a:solidFill>
              </a:rPr>
              <a:t>; 5 yrs </a:t>
            </a:r>
            <a:r>
              <a:rPr lang="fi-FI" b="1" dirty="0" smtClean="0">
                <a:solidFill>
                  <a:srgbClr val="0070C0"/>
                </a:solidFill>
              </a:rPr>
              <a:t>82 </a:t>
            </a:r>
            <a:r>
              <a:rPr lang="fi-FI" b="1" dirty="0">
                <a:solidFill>
                  <a:srgbClr val="0070C0"/>
                </a:solidFill>
              </a:rPr>
              <a:t>%</a:t>
            </a:r>
          </a:p>
          <a:p>
            <a:r>
              <a:rPr lang="it-IT" dirty="0" smtClean="0"/>
              <a:t>                                </a:t>
            </a:r>
            <a:endParaRPr lang="it-IT" dirty="0"/>
          </a:p>
        </p:txBody>
      </p:sp>
      <p:pic>
        <p:nvPicPr>
          <p:cNvPr id="26" name="Immagine 25">
            <a:extLst>
              <a:ext uri="{FF2B5EF4-FFF2-40B4-BE49-F238E27FC236}">
                <a16:creationId xmlns="" xmlns:a16="http://schemas.microsoft.com/office/drawing/2014/main" id="{DD2FDD7A-514E-4A2B-A014-D30FE1382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305" y="3882488"/>
            <a:ext cx="4533364" cy="287892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3970" y="3882488"/>
            <a:ext cx="4265076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7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857" y="196833"/>
            <a:ext cx="9245128" cy="5816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3C4CEAF0-092D-4315-8798-046FEE722387}"/>
              </a:ext>
            </a:extLst>
          </p:cNvPr>
          <p:cNvSpPr/>
          <p:nvPr/>
        </p:nvSpPr>
        <p:spPr>
          <a:xfrm>
            <a:off x="1068779" y="4845131"/>
            <a:ext cx="9773391" cy="13775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565C66B6-4629-BA4D-A3F3-8E8EC190DC83}"/>
              </a:ext>
            </a:extLst>
          </p:cNvPr>
          <p:cNvSpPr txBox="1"/>
          <p:nvPr/>
        </p:nvSpPr>
        <p:spPr>
          <a:xfrm>
            <a:off x="8229600" y="6360473"/>
            <a:ext cx="1922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/>
              <a:t>Iannalfi</a:t>
            </a:r>
            <a:r>
              <a:rPr lang="it-IT" i="1" dirty="0"/>
              <a:t> et al, 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50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ccia circolare a sinistra 1">
            <a:extLst>
              <a:ext uri="{FF2B5EF4-FFF2-40B4-BE49-F238E27FC236}">
                <a16:creationId xmlns="" xmlns:a16="http://schemas.microsoft.com/office/drawing/2014/main" id="{597E0A7C-2F0C-A34E-BBA7-EA656A277F77}"/>
              </a:ext>
            </a:extLst>
          </p:cNvPr>
          <p:cNvSpPr/>
          <p:nvPr/>
        </p:nvSpPr>
        <p:spPr>
          <a:xfrm rot="10332845">
            <a:off x="7160938" y="3033306"/>
            <a:ext cx="1448438" cy="1804057"/>
          </a:xfrm>
          <a:prstGeom prst="curved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graphicFrame>
        <p:nvGraphicFramePr>
          <p:cNvPr id="6" name="Grafico 5"/>
          <p:cNvGraphicFramePr>
            <a:graphicFrameLocks/>
          </p:cNvGraphicFramePr>
          <p:nvPr>
            <p:extLst/>
          </p:nvPr>
        </p:nvGraphicFramePr>
        <p:xfrm>
          <a:off x="636704" y="2293255"/>
          <a:ext cx="6408712" cy="4076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ttangolo 6"/>
          <p:cNvSpPr/>
          <p:nvPr/>
        </p:nvSpPr>
        <p:spPr>
          <a:xfrm>
            <a:off x="636704" y="327495"/>
            <a:ext cx="77019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800" b="1" dirty="0" err="1">
                <a:solidFill>
                  <a:srgbClr val="FF0000"/>
                </a:solidFill>
              </a:rPr>
              <a:t>Clinical</a:t>
            </a:r>
            <a:r>
              <a:rPr lang="it-IT" altLang="it-IT" sz="2800" b="1" dirty="0">
                <a:solidFill>
                  <a:srgbClr val="FF0000"/>
                </a:solidFill>
              </a:rPr>
              <a:t> </a:t>
            </a:r>
            <a:r>
              <a:rPr lang="it-IT" altLang="it-IT" sz="2800" b="1" dirty="0" err="1">
                <a:solidFill>
                  <a:srgbClr val="FF0000"/>
                </a:solidFill>
              </a:rPr>
              <a:t>activity</a:t>
            </a:r>
            <a:r>
              <a:rPr lang="it-IT" altLang="it-IT" sz="2800" b="1" dirty="0">
                <a:solidFill>
                  <a:srgbClr val="FF0000"/>
                </a:solidFill>
              </a:rPr>
              <a:t> @ CNAO for head and </a:t>
            </a:r>
            <a:r>
              <a:rPr lang="it-IT" altLang="it-IT" sz="2800" b="1" dirty="0" err="1">
                <a:solidFill>
                  <a:srgbClr val="FF0000"/>
                </a:solidFill>
              </a:rPr>
              <a:t>neck</a:t>
            </a:r>
            <a:r>
              <a:rPr lang="it-IT" altLang="it-IT" sz="2800" b="1" dirty="0">
                <a:solidFill>
                  <a:srgbClr val="FF0000"/>
                </a:solidFill>
              </a:rPr>
              <a:t> </a:t>
            </a:r>
            <a:r>
              <a:rPr lang="it-IT" altLang="it-IT" sz="2800" b="1" dirty="0" err="1">
                <a:solidFill>
                  <a:srgbClr val="FF0000"/>
                </a:solidFill>
              </a:rPr>
              <a:t>tumors</a:t>
            </a:r>
            <a:endParaRPr lang="it-IT" altLang="it-IT" sz="2800" b="1" dirty="0">
              <a:solidFill>
                <a:srgbClr val="FF0000"/>
              </a:solidFill>
            </a:endParaRPr>
          </a:p>
        </p:txBody>
      </p:sp>
      <p:sp>
        <p:nvSpPr>
          <p:cNvPr id="8" name="CasellaDiTesto 2"/>
          <p:cNvSpPr txBox="1">
            <a:spLocks noChangeArrowheads="1"/>
          </p:cNvSpPr>
          <p:nvPr/>
        </p:nvSpPr>
        <p:spPr bwMode="auto">
          <a:xfrm>
            <a:off x="743582" y="1015439"/>
            <a:ext cx="55999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it-IT" altLang="it-IT" sz="1800" dirty="0">
                <a:latin typeface="+mn-lt"/>
              </a:rPr>
              <a:t>2011-2021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it-IT" altLang="it-IT" sz="1800" dirty="0" err="1">
                <a:latin typeface="+mn-lt"/>
              </a:rPr>
              <a:t>Appr</a:t>
            </a:r>
            <a:r>
              <a:rPr lang="it-IT" altLang="it-IT" sz="1800" dirty="0">
                <a:latin typeface="+mn-lt"/>
              </a:rPr>
              <a:t>. 1300 treated pts with HN tumors (not brain </a:t>
            </a:r>
            <a:r>
              <a:rPr lang="it-IT" altLang="it-IT" sz="1800" dirty="0" err="1">
                <a:latin typeface="+mn-lt"/>
              </a:rPr>
              <a:t>tumors</a:t>
            </a:r>
            <a:r>
              <a:rPr lang="it-IT" altLang="it-IT" sz="1800" dirty="0">
                <a:latin typeface="Arial" panose="020B0604020202020204" pitchFamily="34" charset="0"/>
              </a:rPr>
              <a:t>)</a:t>
            </a:r>
          </a:p>
        </p:txBody>
      </p:sp>
      <p:graphicFrame>
        <p:nvGraphicFramePr>
          <p:cNvPr id="4" name="Oggetto 2"/>
          <p:cNvGraphicFramePr>
            <a:graphicFrameLocks/>
          </p:cNvGraphicFramePr>
          <p:nvPr>
            <p:extLst/>
          </p:nvPr>
        </p:nvGraphicFramePr>
        <p:xfrm>
          <a:off x="7045414" y="4167158"/>
          <a:ext cx="4002337" cy="2688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8724899" y="5186269"/>
            <a:ext cx="17280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83% carbon </a:t>
            </a:r>
            <a:r>
              <a:rPr lang="it-IT" altLang="it-IT" sz="1800" dirty="0" err="1"/>
              <a:t>ions</a:t>
            </a:r>
            <a:endParaRPr lang="it-IT" altLang="it-IT" sz="1800" dirty="0"/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8427859" y="4361050"/>
            <a:ext cx="31488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 dirty="0"/>
              <a:t>3% carbon </a:t>
            </a:r>
            <a:r>
              <a:rPr lang="it-IT" altLang="it-IT" sz="1800" b="1" dirty="0" err="1"/>
              <a:t>boost</a:t>
            </a:r>
            <a:r>
              <a:rPr lang="it-IT" altLang="it-IT" sz="1800" b="1" dirty="0"/>
              <a:t> (</a:t>
            </a:r>
            <a:r>
              <a:rPr lang="it-IT" altLang="it-IT" sz="1800" b="1" dirty="0" err="1"/>
              <a:t>mixed</a:t>
            </a:r>
            <a:r>
              <a:rPr lang="it-IT" altLang="it-IT" sz="1800" b="1" dirty="0"/>
              <a:t> </a:t>
            </a:r>
            <a:r>
              <a:rPr lang="it-IT" altLang="it-IT" sz="1800" b="1" dirty="0" err="1"/>
              <a:t>beam</a:t>
            </a:r>
            <a:r>
              <a:rPr lang="it-IT" altLang="it-IT" sz="1800" b="1" dirty="0"/>
              <a:t>)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7622641" y="4927159"/>
            <a:ext cx="1364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14% </a:t>
            </a:r>
            <a:r>
              <a:rPr lang="it-IT" altLang="it-IT" sz="1800" dirty="0" err="1"/>
              <a:t>protons</a:t>
            </a:r>
            <a:endParaRPr lang="it-IT" altLang="it-IT" sz="1800" dirty="0"/>
          </a:p>
        </p:txBody>
      </p:sp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4BCCDF5E-2840-E842-8DD7-6BB07F335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9651" y="1015439"/>
            <a:ext cx="4048980" cy="1996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7">
            <a:extLst>
              <a:ext uri="{FF2B5EF4-FFF2-40B4-BE49-F238E27FC236}">
                <a16:creationId xmlns="" xmlns:a16="http://schemas.microsoft.com/office/drawing/2014/main" id="{7CB57155-F6B3-4144-9F88-DD70EE38E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9590" y="3139735"/>
            <a:ext cx="3515706" cy="32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2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2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2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2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sz="1600" i="1" dirty="0">
                <a:solidFill>
                  <a:schemeClr val="tx1"/>
                </a:solidFill>
                <a:latin typeface="+mj-lt"/>
              </a:rPr>
              <a:t>Schulz-Ertner D et al, Cancer 2005</a:t>
            </a:r>
            <a:endParaRPr lang="it-IT" altLang="it-IT" sz="1600" i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Oval 2">
            <a:extLst>
              <a:ext uri="{FF2B5EF4-FFF2-40B4-BE49-F238E27FC236}">
                <a16:creationId xmlns="" xmlns:a16="http://schemas.microsoft.com/office/drawing/2014/main" id="{2EEAA46E-302B-BA41-9A19-75CB4622F19D}"/>
              </a:ext>
            </a:extLst>
          </p:cNvPr>
          <p:cNvSpPr/>
          <p:nvPr/>
        </p:nvSpPr>
        <p:spPr>
          <a:xfrm>
            <a:off x="399868" y="3863747"/>
            <a:ext cx="2467858" cy="6819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18" name="Oval 2">
            <a:extLst>
              <a:ext uri="{FF2B5EF4-FFF2-40B4-BE49-F238E27FC236}">
                <a16:creationId xmlns="" xmlns:a16="http://schemas.microsoft.com/office/drawing/2014/main" id="{224D446A-88FE-6643-B1FA-B5D229B57B05}"/>
              </a:ext>
            </a:extLst>
          </p:cNvPr>
          <p:cNvSpPr/>
          <p:nvPr/>
        </p:nvSpPr>
        <p:spPr>
          <a:xfrm>
            <a:off x="3847548" y="5371212"/>
            <a:ext cx="2467858" cy="10634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19" name="Oval 2">
            <a:extLst>
              <a:ext uri="{FF2B5EF4-FFF2-40B4-BE49-F238E27FC236}">
                <a16:creationId xmlns="" xmlns:a16="http://schemas.microsoft.com/office/drawing/2014/main" id="{4E83BFA4-78E5-B54C-AD3E-204DB0150E68}"/>
              </a:ext>
            </a:extLst>
          </p:cNvPr>
          <p:cNvSpPr/>
          <p:nvPr/>
        </p:nvSpPr>
        <p:spPr>
          <a:xfrm>
            <a:off x="4547210" y="3863747"/>
            <a:ext cx="2467858" cy="10634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0457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27">
            <a:extLst>
              <a:ext uri="{FF2B5EF4-FFF2-40B4-BE49-F238E27FC236}">
                <a16:creationId xmlns="" xmlns:a16="http://schemas.microsoft.com/office/drawing/2014/main" id="{5811107A-EF8C-7B4F-8BBA-3C3A2548F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46" y="1865742"/>
            <a:ext cx="10663115" cy="4699000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="" xmlns:a16="http://schemas.microsoft.com/office/drawing/2014/main" id="{3F4FB431-91E7-3C40-AB6E-C0200ECD0A39}"/>
              </a:ext>
            </a:extLst>
          </p:cNvPr>
          <p:cNvSpPr txBox="1"/>
          <p:nvPr/>
        </p:nvSpPr>
        <p:spPr>
          <a:xfrm>
            <a:off x="825500" y="317500"/>
            <a:ext cx="8915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2800" dirty="0" err="1">
                <a:solidFill>
                  <a:srgbClr val="FF0000"/>
                </a:solidFill>
                <a:cs typeface="Arial" panose="020B0604020202020204" pitchFamily="34" charset="0"/>
              </a:rPr>
              <a:t>Adenoid</a:t>
            </a:r>
            <a:r>
              <a:rPr lang="it-IT" sz="2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cs typeface="Arial" panose="020B0604020202020204" pitchFamily="34" charset="0"/>
              </a:rPr>
              <a:t>cystic</a:t>
            </a:r>
            <a:r>
              <a:rPr lang="it-IT" sz="2800" dirty="0">
                <a:solidFill>
                  <a:srgbClr val="FF0000"/>
                </a:solidFill>
                <a:cs typeface="Arial" panose="020B0604020202020204" pitchFamily="34" charset="0"/>
              </a:rPr>
              <a:t> (ACC) carcinoma of the head and </a:t>
            </a:r>
            <a:r>
              <a:rPr lang="it-IT" sz="2800" dirty="0" err="1">
                <a:solidFill>
                  <a:srgbClr val="FF0000"/>
                </a:solidFill>
                <a:cs typeface="Arial" panose="020B0604020202020204" pitchFamily="34" charset="0"/>
              </a:rPr>
              <a:t>neck</a:t>
            </a:r>
            <a:r>
              <a:rPr lang="it-IT" sz="2800" dirty="0">
                <a:solidFill>
                  <a:srgbClr val="FF0000"/>
                </a:solidFill>
                <a:cs typeface="Arial" panose="020B0604020202020204" pitchFamily="34" charset="0"/>
              </a:rPr>
              <a:t> treatment @ CNAO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E6BE690A-589D-F340-84A6-86FACE527FF2}"/>
              </a:ext>
            </a:extLst>
          </p:cNvPr>
          <p:cNvSpPr txBox="1"/>
          <p:nvPr/>
        </p:nvSpPr>
        <p:spPr>
          <a:xfrm>
            <a:off x="1793260" y="6372635"/>
            <a:ext cx="923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/>
              <a:t>Unpublished</a:t>
            </a:r>
            <a:r>
              <a:rPr lang="it-IT" i="1" dirty="0"/>
              <a:t>, </a:t>
            </a:r>
            <a:r>
              <a:rPr lang="it-IT" i="1" dirty="0" err="1"/>
              <a:t>presented</a:t>
            </a:r>
            <a:r>
              <a:rPr lang="it-IT" i="1" dirty="0"/>
              <a:t> </a:t>
            </a:r>
            <a:r>
              <a:rPr lang="it-IT" i="1" dirty="0" err="1"/>
              <a:t>at</a:t>
            </a:r>
            <a:r>
              <a:rPr lang="it-IT" i="1" dirty="0"/>
              <a:t> the </a:t>
            </a:r>
            <a:r>
              <a:rPr lang="it-IT" i="1" dirty="0" err="1"/>
              <a:t>Italian</a:t>
            </a:r>
            <a:r>
              <a:rPr lang="it-IT" i="1" dirty="0"/>
              <a:t> </a:t>
            </a:r>
            <a:r>
              <a:rPr lang="it-IT" i="1" dirty="0" err="1"/>
              <a:t>Association</a:t>
            </a:r>
            <a:r>
              <a:rPr lang="it-IT" i="1" dirty="0"/>
              <a:t> of </a:t>
            </a:r>
            <a:r>
              <a:rPr lang="it-IT" i="1" dirty="0" err="1"/>
              <a:t>Radiation</a:t>
            </a:r>
            <a:r>
              <a:rPr lang="it-IT" i="1" dirty="0"/>
              <a:t> </a:t>
            </a:r>
            <a:r>
              <a:rPr lang="it-IT" i="1" dirty="0" err="1"/>
              <a:t>Oncologists</a:t>
            </a:r>
            <a:r>
              <a:rPr lang="it-IT" i="1" dirty="0"/>
              <a:t> Meeting 2021, Bologna</a:t>
            </a:r>
          </a:p>
        </p:txBody>
      </p:sp>
      <p:sp>
        <p:nvSpPr>
          <p:cNvPr id="5" name="Ovale 4">
            <a:extLst>
              <a:ext uri="{FF2B5EF4-FFF2-40B4-BE49-F238E27FC236}">
                <a16:creationId xmlns="" xmlns:a16="http://schemas.microsoft.com/office/drawing/2014/main" id="{5F437A03-FE86-0F40-AF10-438BBBF59F1D}"/>
              </a:ext>
            </a:extLst>
          </p:cNvPr>
          <p:cNvSpPr/>
          <p:nvPr/>
        </p:nvSpPr>
        <p:spPr>
          <a:xfrm>
            <a:off x="1310308" y="2611377"/>
            <a:ext cx="1044000" cy="324000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 Roman"/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="" xmlns:a16="http://schemas.microsoft.com/office/drawing/2014/main" id="{9073D65E-27BA-F841-B15C-0D0658CAF26B}"/>
              </a:ext>
            </a:extLst>
          </p:cNvPr>
          <p:cNvSpPr/>
          <p:nvPr/>
        </p:nvSpPr>
        <p:spPr>
          <a:xfrm>
            <a:off x="7236372" y="3059668"/>
            <a:ext cx="756745" cy="369332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 Roman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="" xmlns:a16="http://schemas.microsoft.com/office/drawing/2014/main" id="{A50942ED-4F98-7F47-A31E-DD6BA48197CF}"/>
              </a:ext>
            </a:extLst>
          </p:cNvPr>
          <p:cNvSpPr/>
          <p:nvPr/>
        </p:nvSpPr>
        <p:spPr>
          <a:xfrm>
            <a:off x="7993117" y="3026066"/>
            <a:ext cx="594700" cy="436536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 Roman"/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="" xmlns:a16="http://schemas.microsoft.com/office/drawing/2014/main" id="{BEAAFC97-F75D-F346-81E3-CBC157DD8C9A}"/>
              </a:ext>
            </a:extLst>
          </p:cNvPr>
          <p:cNvSpPr/>
          <p:nvPr/>
        </p:nvSpPr>
        <p:spPr>
          <a:xfrm>
            <a:off x="3706586" y="3832052"/>
            <a:ext cx="1772557" cy="369332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 Roman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="" xmlns:a16="http://schemas.microsoft.com/office/drawing/2014/main" id="{402B6233-4CDF-6143-83D3-3BD564B12241}"/>
              </a:ext>
            </a:extLst>
          </p:cNvPr>
          <p:cNvSpPr/>
          <p:nvPr/>
        </p:nvSpPr>
        <p:spPr>
          <a:xfrm>
            <a:off x="3935187" y="5075911"/>
            <a:ext cx="1543956" cy="369332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 Roman"/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="" xmlns:a16="http://schemas.microsoft.com/office/drawing/2014/main" id="{B0291AD6-1AC4-9D4B-BBA8-628241478A97}"/>
              </a:ext>
            </a:extLst>
          </p:cNvPr>
          <p:cNvSpPr/>
          <p:nvPr/>
        </p:nvSpPr>
        <p:spPr>
          <a:xfrm>
            <a:off x="7236371" y="4389994"/>
            <a:ext cx="756745" cy="369332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 Roman"/>
            </a:endParaRPr>
          </a:p>
        </p:txBody>
      </p:sp>
      <p:sp>
        <p:nvSpPr>
          <p:cNvPr id="12" name="Ovale 11">
            <a:extLst>
              <a:ext uri="{FF2B5EF4-FFF2-40B4-BE49-F238E27FC236}">
                <a16:creationId xmlns="" xmlns:a16="http://schemas.microsoft.com/office/drawing/2014/main" id="{819D2ED3-DAB0-E243-B7C8-9661D7A2F051}"/>
              </a:ext>
            </a:extLst>
          </p:cNvPr>
          <p:cNvSpPr/>
          <p:nvPr/>
        </p:nvSpPr>
        <p:spPr>
          <a:xfrm>
            <a:off x="7470134" y="3681656"/>
            <a:ext cx="522982" cy="674736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7013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C6874216-5A39-8E48-A656-535ABA31D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97" y="1409700"/>
            <a:ext cx="10576483" cy="48387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DC2F2E72-ADB9-764A-98E8-42C47C61AB60}"/>
              </a:ext>
            </a:extLst>
          </p:cNvPr>
          <p:cNvSpPr txBox="1"/>
          <p:nvPr/>
        </p:nvSpPr>
        <p:spPr>
          <a:xfrm>
            <a:off x="825500" y="317500"/>
            <a:ext cx="8915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2800" dirty="0">
                <a:solidFill>
                  <a:srgbClr val="FF0000"/>
                </a:solidFill>
                <a:cs typeface="Arial" panose="020B0604020202020204" pitchFamily="34" charset="0"/>
              </a:rPr>
              <a:t>Carbon </a:t>
            </a:r>
            <a:r>
              <a:rPr lang="it-IT" sz="2800" dirty="0" err="1">
                <a:solidFill>
                  <a:srgbClr val="FF0000"/>
                </a:solidFill>
                <a:cs typeface="Arial" panose="020B0604020202020204" pitchFamily="34" charset="0"/>
              </a:rPr>
              <a:t>ion</a:t>
            </a:r>
            <a:r>
              <a:rPr lang="it-IT" sz="2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cs typeface="Arial" panose="020B0604020202020204" pitchFamily="34" charset="0"/>
              </a:rPr>
              <a:t>radiotherapy</a:t>
            </a:r>
            <a:r>
              <a:rPr lang="it-IT" sz="2800" dirty="0">
                <a:solidFill>
                  <a:srgbClr val="FF0000"/>
                </a:solidFill>
                <a:cs typeface="Arial" panose="020B0604020202020204" pitchFamily="34" charset="0"/>
              </a:rPr>
              <a:t> treatment for ACC of the head and </a:t>
            </a:r>
            <a:r>
              <a:rPr lang="it-IT" sz="2800" dirty="0" err="1">
                <a:solidFill>
                  <a:srgbClr val="FF0000"/>
                </a:solidFill>
                <a:cs typeface="Arial" panose="020B0604020202020204" pitchFamily="34" charset="0"/>
              </a:rPr>
              <a:t>neck</a:t>
            </a:r>
            <a:r>
              <a:rPr lang="it-IT" sz="2800" dirty="0">
                <a:solidFill>
                  <a:srgbClr val="FF0000"/>
                </a:solidFill>
                <a:cs typeface="Arial" panose="020B0604020202020204" pitchFamily="34" charset="0"/>
              </a:rPr>
              <a:t> @ CNAO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A9E384B1-1460-8640-B1C4-C5BC6D12363A}"/>
              </a:ext>
            </a:extLst>
          </p:cNvPr>
          <p:cNvSpPr txBox="1"/>
          <p:nvPr/>
        </p:nvSpPr>
        <p:spPr>
          <a:xfrm>
            <a:off x="1793260" y="6372635"/>
            <a:ext cx="923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/>
              <a:t>Unpublished</a:t>
            </a:r>
            <a:r>
              <a:rPr lang="it-IT" i="1" dirty="0"/>
              <a:t>, </a:t>
            </a:r>
            <a:r>
              <a:rPr lang="it-IT" i="1" dirty="0" err="1"/>
              <a:t>presented</a:t>
            </a:r>
            <a:r>
              <a:rPr lang="it-IT" i="1" dirty="0"/>
              <a:t> </a:t>
            </a:r>
            <a:r>
              <a:rPr lang="it-IT" i="1" dirty="0" err="1"/>
              <a:t>at</a:t>
            </a:r>
            <a:r>
              <a:rPr lang="it-IT" i="1" dirty="0"/>
              <a:t> the </a:t>
            </a:r>
            <a:r>
              <a:rPr lang="it-IT" i="1" dirty="0" err="1"/>
              <a:t>Italian</a:t>
            </a:r>
            <a:r>
              <a:rPr lang="it-IT" i="1" dirty="0"/>
              <a:t> </a:t>
            </a:r>
            <a:r>
              <a:rPr lang="it-IT" i="1" dirty="0" err="1"/>
              <a:t>Association</a:t>
            </a:r>
            <a:r>
              <a:rPr lang="it-IT" i="1" dirty="0"/>
              <a:t> of </a:t>
            </a:r>
            <a:r>
              <a:rPr lang="it-IT" i="1" dirty="0" err="1"/>
              <a:t>Radiation</a:t>
            </a:r>
            <a:r>
              <a:rPr lang="it-IT" i="1" dirty="0"/>
              <a:t> </a:t>
            </a:r>
            <a:r>
              <a:rPr lang="it-IT" i="1" dirty="0" err="1"/>
              <a:t>Oncologists</a:t>
            </a:r>
            <a:r>
              <a:rPr lang="it-IT" i="1" dirty="0"/>
              <a:t> Meeting 2021, Bologna</a:t>
            </a:r>
          </a:p>
        </p:txBody>
      </p:sp>
      <p:sp>
        <p:nvSpPr>
          <p:cNvPr id="2" name="Freccia sinistra 1">
            <a:extLst>
              <a:ext uri="{FF2B5EF4-FFF2-40B4-BE49-F238E27FC236}">
                <a16:creationId xmlns="" xmlns:a16="http://schemas.microsoft.com/office/drawing/2014/main" id="{9F566824-29F1-7A4D-846C-2113C76893AA}"/>
              </a:ext>
            </a:extLst>
          </p:cNvPr>
          <p:cNvSpPr/>
          <p:nvPr/>
        </p:nvSpPr>
        <p:spPr>
          <a:xfrm>
            <a:off x="6754586" y="5636986"/>
            <a:ext cx="1534886" cy="37555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328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>
            <a:extLst>
              <a:ext uri="{FF2B5EF4-FFF2-40B4-BE49-F238E27FC236}">
                <a16:creationId xmlns="" xmlns:a16="http://schemas.microsoft.com/office/drawing/2014/main" id="{17FA2D77-CE83-3542-AA1B-5299A5B0FB3D}"/>
              </a:ext>
            </a:extLst>
          </p:cNvPr>
          <p:cNvSpPr txBox="1"/>
          <p:nvPr/>
        </p:nvSpPr>
        <p:spPr>
          <a:xfrm>
            <a:off x="848082" y="131867"/>
            <a:ext cx="90388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2800" dirty="0" err="1">
                <a:solidFill>
                  <a:srgbClr val="FF0000"/>
                </a:solidFill>
                <a:cs typeface="Arial" panose="020B0604020202020204" pitchFamily="34" charset="0"/>
              </a:rPr>
              <a:t>Outcome</a:t>
            </a:r>
            <a:r>
              <a:rPr lang="it-IT" sz="2800" dirty="0">
                <a:solidFill>
                  <a:srgbClr val="FF0000"/>
                </a:solidFill>
                <a:cs typeface="Arial" panose="020B0604020202020204" pitchFamily="34" charset="0"/>
              </a:rPr>
              <a:t> of CIRT for ACC of the head and </a:t>
            </a:r>
            <a:r>
              <a:rPr lang="it-IT" sz="2800" dirty="0" err="1">
                <a:solidFill>
                  <a:srgbClr val="FF0000"/>
                </a:solidFill>
                <a:cs typeface="Arial" panose="020B0604020202020204" pitchFamily="34" charset="0"/>
              </a:rPr>
              <a:t>neck</a:t>
            </a:r>
            <a:r>
              <a:rPr lang="it-IT" sz="2800" dirty="0">
                <a:solidFill>
                  <a:srgbClr val="FF0000"/>
                </a:solidFill>
                <a:cs typeface="Arial" panose="020B0604020202020204" pitchFamily="34" charset="0"/>
              </a:rPr>
              <a:t> @ CNAO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40F53410-2CED-A144-B990-1DA11B467E02}"/>
              </a:ext>
            </a:extLst>
          </p:cNvPr>
          <p:cNvSpPr txBox="1"/>
          <p:nvPr/>
        </p:nvSpPr>
        <p:spPr>
          <a:xfrm>
            <a:off x="1793259" y="6488668"/>
            <a:ext cx="923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/>
              <a:t>Unpublished</a:t>
            </a:r>
            <a:r>
              <a:rPr lang="it-IT" i="1" dirty="0"/>
              <a:t>, </a:t>
            </a:r>
            <a:r>
              <a:rPr lang="it-IT" i="1" dirty="0" err="1"/>
              <a:t>presented</a:t>
            </a:r>
            <a:r>
              <a:rPr lang="it-IT" i="1" dirty="0"/>
              <a:t> </a:t>
            </a:r>
            <a:r>
              <a:rPr lang="it-IT" i="1" dirty="0" err="1"/>
              <a:t>at</a:t>
            </a:r>
            <a:r>
              <a:rPr lang="it-IT" i="1" dirty="0"/>
              <a:t> the </a:t>
            </a:r>
            <a:r>
              <a:rPr lang="it-IT" i="1" dirty="0" err="1"/>
              <a:t>Italian</a:t>
            </a:r>
            <a:r>
              <a:rPr lang="it-IT" i="1" dirty="0"/>
              <a:t> </a:t>
            </a:r>
            <a:r>
              <a:rPr lang="it-IT" i="1" dirty="0" err="1"/>
              <a:t>Association</a:t>
            </a:r>
            <a:r>
              <a:rPr lang="it-IT" i="1" dirty="0"/>
              <a:t> of </a:t>
            </a:r>
            <a:r>
              <a:rPr lang="it-IT" i="1" dirty="0" err="1"/>
              <a:t>Radiation</a:t>
            </a:r>
            <a:r>
              <a:rPr lang="it-IT" i="1" dirty="0"/>
              <a:t> </a:t>
            </a:r>
            <a:r>
              <a:rPr lang="it-IT" i="1" dirty="0" err="1"/>
              <a:t>Oncologists</a:t>
            </a:r>
            <a:r>
              <a:rPr lang="it-IT" i="1" dirty="0"/>
              <a:t> Meeting 2021, Bologna</a:t>
            </a:r>
          </a:p>
        </p:txBody>
      </p:sp>
      <p:pic>
        <p:nvPicPr>
          <p:cNvPr id="6" name="図 3">
            <a:extLst>
              <a:ext uri="{FF2B5EF4-FFF2-40B4-BE49-F238E27FC236}">
                <a16:creationId xmlns="" xmlns:a16="http://schemas.microsoft.com/office/drawing/2014/main" id="{1AE5380B-57E7-264A-8663-2DFB176C9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057" y="1474861"/>
            <a:ext cx="2625278" cy="2593425"/>
          </a:xfrm>
          <a:prstGeom prst="rect">
            <a:avLst/>
          </a:prstGeom>
        </p:spPr>
      </p:pic>
      <p:sp>
        <p:nvSpPr>
          <p:cNvPr id="3" name="Freccia giù 2">
            <a:extLst>
              <a:ext uri="{FF2B5EF4-FFF2-40B4-BE49-F238E27FC236}">
                <a16:creationId xmlns="" xmlns:a16="http://schemas.microsoft.com/office/drawing/2014/main" id="{322A11D3-4109-304E-8B57-BEAE758295AC}"/>
              </a:ext>
            </a:extLst>
          </p:cNvPr>
          <p:cNvSpPr/>
          <p:nvPr/>
        </p:nvSpPr>
        <p:spPr>
          <a:xfrm rot="3113395">
            <a:off x="8654911" y="1285738"/>
            <a:ext cx="205265" cy="50292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E6028CE5-5345-7541-B0F6-65C793B484A1}"/>
              </a:ext>
            </a:extLst>
          </p:cNvPr>
          <p:cNvSpPr txBox="1"/>
          <p:nvPr/>
        </p:nvSpPr>
        <p:spPr>
          <a:xfrm>
            <a:off x="7821168" y="4332681"/>
            <a:ext cx="2084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289 ACC </a:t>
            </a:r>
            <a:r>
              <a:rPr lang="it-IT" dirty="0" err="1"/>
              <a:t>pts</a:t>
            </a:r>
            <a:r>
              <a:rPr lang="it-IT" dirty="0"/>
              <a:t> (CIRT)</a:t>
            </a:r>
          </a:p>
          <a:p>
            <a:r>
              <a:rPr lang="it-IT" i="1" dirty="0" err="1"/>
              <a:t>Sulaiman</a:t>
            </a:r>
            <a:r>
              <a:rPr lang="it-IT" i="1" dirty="0"/>
              <a:t> et al, 2018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C48E65F9-286D-584C-A1BE-937A5A0DA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27" y="3650296"/>
            <a:ext cx="2657433" cy="26574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2">
            <a:extLst>
              <a:ext uri="{FF2B5EF4-FFF2-40B4-BE49-F238E27FC236}">
                <a16:creationId xmlns="" xmlns:a16="http://schemas.microsoft.com/office/drawing/2014/main" id="{0AA4781F-0534-5A49-93D1-A0DD39473264}"/>
              </a:ext>
            </a:extLst>
          </p:cNvPr>
          <p:cNvSpPr txBox="1"/>
          <p:nvPr/>
        </p:nvSpPr>
        <p:spPr>
          <a:xfrm>
            <a:off x="2286222" y="4451083"/>
            <a:ext cx="58381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63%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="" xmlns:a16="http://schemas.microsoft.com/office/drawing/2014/main" id="{CDCCC3C0-25A6-D24D-B833-DE7B3B207992}"/>
              </a:ext>
            </a:extLst>
          </p:cNvPr>
          <p:cNvSpPr txBox="1"/>
          <p:nvPr/>
        </p:nvSpPr>
        <p:spPr>
          <a:xfrm>
            <a:off x="2286222" y="3958069"/>
            <a:ext cx="58381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84%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="" xmlns:a16="http://schemas.microsoft.com/office/drawing/2014/main" id="{00E0AE3F-B743-DA40-8739-5B52AA02C217}"/>
              </a:ext>
            </a:extLst>
          </p:cNvPr>
          <p:cNvSpPr txBox="1"/>
          <p:nvPr/>
        </p:nvSpPr>
        <p:spPr>
          <a:xfrm>
            <a:off x="3109668" y="4888061"/>
            <a:ext cx="58381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40%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="" xmlns:a16="http://schemas.microsoft.com/office/drawing/2014/main" id="{2168BD57-E60D-B74E-AF00-F6498C6C6372}"/>
              </a:ext>
            </a:extLst>
          </p:cNvPr>
          <p:cNvSpPr txBox="1"/>
          <p:nvPr/>
        </p:nvSpPr>
        <p:spPr>
          <a:xfrm>
            <a:off x="3109668" y="4258203"/>
            <a:ext cx="58381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75%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="" xmlns:a16="http://schemas.microsoft.com/office/drawing/2014/main" id="{7E271031-81A4-354E-9030-0BB9D0C26E02}"/>
              </a:ext>
            </a:extLst>
          </p:cNvPr>
          <p:cNvSpPr txBox="1"/>
          <p:nvPr/>
        </p:nvSpPr>
        <p:spPr>
          <a:xfrm>
            <a:off x="871264" y="3597571"/>
            <a:ext cx="2472295" cy="30777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b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Times Roman"/>
              </a:rPr>
              <a:t>LC (CIRT) vs</a:t>
            </a:r>
            <a:r>
              <a:rPr kumimoji="0" lang="it-IT" sz="14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Times Roman"/>
              </a:rPr>
              <a:t> T-stage</a:t>
            </a:r>
            <a:endParaRPr kumimoji="0" lang="it-IT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sym typeface="Times Roman"/>
            </a:endParaRPr>
          </a:p>
        </p:txBody>
      </p:sp>
      <p:pic>
        <p:nvPicPr>
          <p:cNvPr id="17" name="Picture 11">
            <a:extLst>
              <a:ext uri="{FF2B5EF4-FFF2-40B4-BE49-F238E27FC236}">
                <a16:creationId xmlns="" xmlns:a16="http://schemas.microsoft.com/office/drawing/2014/main" id="{798E23DD-9E7D-9148-90DE-B34983935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651" y="689366"/>
            <a:ext cx="2748331" cy="2748331"/>
          </a:xfrm>
          <a:prstGeom prst="rect">
            <a:avLst/>
          </a:prstGeom>
        </p:spPr>
      </p:pic>
      <p:cxnSp>
        <p:nvCxnSpPr>
          <p:cNvPr id="18" name="Straight Connector 9">
            <a:extLst>
              <a:ext uri="{FF2B5EF4-FFF2-40B4-BE49-F238E27FC236}">
                <a16:creationId xmlns="" xmlns:a16="http://schemas.microsoft.com/office/drawing/2014/main" id="{C3418094-3399-9C4F-BB97-773C3525EECF}"/>
              </a:ext>
            </a:extLst>
          </p:cNvPr>
          <p:cNvCxnSpPr>
            <a:cxnSpLocks/>
          </p:cNvCxnSpPr>
          <p:nvPr/>
        </p:nvCxnSpPr>
        <p:spPr>
          <a:xfrm>
            <a:off x="1224930" y="1573959"/>
            <a:ext cx="936000" cy="3898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xtBox 12">
            <a:extLst>
              <a:ext uri="{FF2B5EF4-FFF2-40B4-BE49-F238E27FC236}">
                <a16:creationId xmlns="" xmlns:a16="http://schemas.microsoft.com/office/drawing/2014/main" id="{7C68B2D7-BF49-1D4B-8759-FE75DAE51B9D}"/>
              </a:ext>
            </a:extLst>
          </p:cNvPr>
          <p:cNvSpPr txBox="1"/>
          <p:nvPr/>
        </p:nvSpPr>
        <p:spPr>
          <a:xfrm>
            <a:off x="2148438" y="1281405"/>
            <a:ext cx="58381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75%</a:t>
            </a:r>
          </a:p>
        </p:txBody>
      </p:sp>
      <p:cxnSp>
        <p:nvCxnSpPr>
          <p:cNvPr id="20" name="Straight Connector 8">
            <a:extLst>
              <a:ext uri="{FF2B5EF4-FFF2-40B4-BE49-F238E27FC236}">
                <a16:creationId xmlns="" xmlns:a16="http://schemas.microsoft.com/office/drawing/2014/main" id="{53BA8C59-83F4-5D40-84B7-F388E5AE45F6}"/>
              </a:ext>
            </a:extLst>
          </p:cNvPr>
          <p:cNvCxnSpPr>
            <a:cxnSpLocks/>
          </p:cNvCxnSpPr>
          <p:nvPr/>
        </p:nvCxnSpPr>
        <p:spPr>
          <a:xfrm flipV="1">
            <a:off x="2126184" y="1564698"/>
            <a:ext cx="1" cy="144000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Connector 8">
            <a:extLst>
              <a:ext uri="{FF2B5EF4-FFF2-40B4-BE49-F238E27FC236}">
                <a16:creationId xmlns="" xmlns:a16="http://schemas.microsoft.com/office/drawing/2014/main" id="{EAF8D95D-A176-414D-AD45-BA967A79F53D}"/>
              </a:ext>
            </a:extLst>
          </p:cNvPr>
          <p:cNvCxnSpPr>
            <a:cxnSpLocks/>
          </p:cNvCxnSpPr>
          <p:nvPr/>
        </p:nvCxnSpPr>
        <p:spPr>
          <a:xfrm flipV="1">
            <a:off x="2677167" y="1953361"/>
            <a:ext cx="0" cy="111600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Connector 9">
            <a:extLst>
              <a:ext uri="{FF2B5EF4-FFF2-40B4-BE49-F238E27FC236}">
                <a16:creationId xmlns="" xmlns:a16="http://schemas.microsoft.com/office/drawing/2014/main" id="{AACB2B57-63ED-A64B-8EC9-82B5E25FE1DB}"/>
              </a:ext>
            </a:extLst>
          </p:cNvPr>
          <p:cNvCxnSpPr>
            <a:cxnSpLocks/>
          </p:cNvCxnSpPr>
          <p:nvPr/>
        </p:nvCxnSpPr>
        <p:spPr>
          <a:xfrm>
            <a:off x="1241981" y="1964378"/>
            <a:ext cx="1440000" cy="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12">
            <a:extLst>
              <a:ext uri="{FF2B5EF4-FFF2-40B4-BE49-F238E27FC236}">
                <a16:creationId xmlns="" xmlns:a16="http://schemas.microsoft.com/office/drawing/2014/main" id="{386A7749-ECD6-064C-9875-E7E3A4810BA5}"/>
              </a:ext>
            </a:extLst>
          </p:cNvPr>
          <p:cNvSpPr txBox="1"/>
          <p:nvPr/>
        </p:nvSpPr>
        <p:spPr>
          <a:xfrm>
            <a:off x="2656952" y="1690827"/>
            <a:ext cx="58381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53%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="" xmlns:a16="http://schemas.microsoft.com/office/drawing/2014/main" id="{61CAAC73-7B15-3149-A5FB-19EFEA3E3742}"/>
              </a:ext>
            </a:extLst>
          </p:cNvPr>
          <p:cNvSpPr txBox="1"/>
          <p:nvPr/>
        </p:nvSpPr>
        <p:spPr>
          <a:xfrm>
            <a:off x="1359747" y="657132"/>
            <a:ext cx="1794960" cy="30777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b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Times Roman"/>
              </a:rPr>
              <a:t>LC (CIRT)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="" xmlns:a16="http://schemas.microsoft.com/office/drawing/2014/main" id="{5B26D4B9-51D9-C143-A507-A10454F3C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7877" y="2261902"/>
            <a:ext cx="2311400" cy="2273300"/>
          </a:xfrm>
          <a:prstGeom prst="rect">
            <a:avLst/>
          </a:prstGeom>
        </p:spPr>
      </p:pic>
      <p:sp>
        <p:nvSpPr>
          <p:cNvPr id="26" name="Rettangolo 25">
            <a:extLst>
              <a:ext uri="{FF2B5EF4-FFF2-40B4-BE49-F238E27FC236}">
                <a16:creationId xmlns="" xmlns:a16="http://schemas.microsoft.com/office/drawing/2014/main" id="{02F48BD9-310D-A648-B39D-091F8BA6A816}"/>
              </a:ext>
            </a:extLst>
          </p:cNvPr>
          <p:cNvSpPr/>
          <p:nvPr/>
        </p:nvSpPr>
        <p:spPr>
          <a:xfrm>
            <a:off x="3932243" y="912073"/>
            <a:ext cx="394092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CIRT (n=184)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Median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FUP: 45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range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7-90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7" name="Freccia giù 26">
            <a:extLst>
              <a:ext uri="{FF2B5EF4-FFF2-40B4-BE49-F238E27FC236}">
                <a16:creationId xmlns="" xmlns:a16="http://schemas.microsoft.com/office/drawing/2014/main" id="{0D058DEA-7E2F-9144-898F-F65790E21049}"/>
              </a:ext>
            </a:extLst>
          </p:cNvPr>
          <p:cNvSpPr/>
          <p:nvPr/>
        </p:nvSpPr>
        <p:spPr>
          <a:xfrm rot="3113395">
            <a:off x="9138328" y="1600700"/>
            <a:ext cx="205265" cy="50292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86759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5289</TotalTime>
  <Words>2274</Words>
  <Application>Microsoft Office PowerPoint</Application>
  <PresentationFormat>Widescreen</PresentationFormat>
  <Paragraphs>285</Paragraphs>
  <Slides>19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19</vt:i4>
      </vt:variant>
    </vt:vector>
  </HeadingPairs>
  <TitlesOfParts>
    <vt:vector size="29" baseType="lpstr">
      <vt:lpstr>ＭＳ Ｐゴシック</vt:lpstr>
      <vt:lpstr>Arial</vt:lpstr>
      <vt:lpstr>Calibri</vt:lpstr>
      <vt:lpstr>Calibri Light</vt:lpstr>
      <vt:lpstr>Century Gothic</vt:lpstr>
      <vt:lpstr>News Gothic MT</vt:lpstr>
      <vt:lpstr>Times Roman</vt:lpstr>
      <vt:lpstr>Trebuchet MS</vt:lpstr>
      <vt:lpstr>Tema di Office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Vischioni Barbara</dc:creator>
  <cp:lastModifiedBy>Orlandi Ester</cp:lastModifiedBy>
  <cp:revision>172</cp:revision>
  <dcterms:created xsi:type="dcterms:W3CDTF">2021-10-11T14:29:15Z</dcterms:created>
  <dcterms:modified xsi:type="dcterms:W3CDTF">2021-11-24T12:49:36Z</dcterms:modified>
</cp:coreProperties>
</file>