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30"/>
  </p:notesMasterIdLst>
  <p:sldIdLst>
    <p:sldId id="257" r:id="rId2"/>
    <p:sldId id="262" r:id="rId3"/>
    <p:sldId id="263" r:id="rId4"/>
    <p:sldId id="264" r:id="rId5"/>
    <p:sldId id="266" r:id="rId6"/>
    <p:sldId id="271" r:id="rId7"/>
    <p:sldId id="433" r:id="rId8"/>
    <p:sldId id="272" r:id="rId9"/>
    <p:sldId id="477" r:id="rId10"/>
    <p:sldId id="276" r:id="rId11"/>
    <p:sldId id="279" r:id="rId12"/>
    <p:sldId id="435" r:id="rId13"/>
    <p:sldId id="442" r:id="rId14"/>
    <p:sldId id="479" r:id="rId15"/>
    <p:sldId id="440" r:id="rId16"/>
    <p:sldId id="439" r:id="rId17"/>
    <p:sldId id="436" r:id="rId18"/>
    <p:sldId id="447" r:id="rId19"/>
    <p:sldId id="481" r:id="rId20"/>
    <p:sldId id="444" r:id="rId21"/>
    <p:sldId id="449" r:id="rId22"/>
    <p:sldId id="456" r:id="rId23"/>
    <p:sldId id="454" r:id="rId24"/>
    <p:sldId id="458" r:id="rId25"/>
    <p:sldId id="457" r:id="rId26"/>
    <p:sldId id="459" r:id="rId27"/>
    <p:sldId id="463" r:id="rId28"/>
    <p:sldId id="484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6C"/>
    <a:srgbClr val="989A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9" autoAdjust="0"/>
    <p:restoredTop sz="84627" autoAdjust="0"/>
  </p:normalViewPr>
  <p:slideViewPr>
    <p:cSldViewPr snapToGrid="0" snapToObjects="1">
      <p:cViewPr varScale="1">
        <p:scale>
          <a:sx n="77" d="100"/>
          <a:sy n="77" d="100"/>
        </p:scale>
        <p:origin x="-102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FB8C2-1E86-44E9-8822-588AEE0F5A14}" type="datetimeFigureOut">
              <a:rPr lang="it-IT" smtClean="0"/>
              <a:t>24/11/2021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19CB8-96D8-4888-A24E-6BB8518B99D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18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845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485"/>
            <a:fld id="{130E0176-8EA4-41CE-8CC6-2E1C8582AE33}" type="slidenum">
              <a:rPr lang="en-GB" smtClean="0"/>
              <a:pPr defTabSz="917485"/>
              <a:t>6</a:t>
            </a:fld>
            <a:endParaRPr lang="en-GB" dirty="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STELLA PHARMA </a:t>
            </a:r>
            <a:r>
              <a:rPr lang="it-IT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launch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Steboronine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®, the World's First BNCT Drug, </a:t>
            </a:r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</a:t>
            </a:r>
            <a:r>
              <a:rPr lang="it-IT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20, 2020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30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https://agenda.infn.it/event/19830/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8693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neutron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yield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10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mA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8.9 × 10</a:t>
                </a:r>
                <a:r>
                  <a:rPr lang="it-IT" sz="12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[s</a:t>
                </a:r>
                <a:r>
                  <a:rPr lang="it-IT" sz="12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  <a:p>
                <a:r>
                  <a:rPr lang="en-GB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Avg</a:t>
                </a:r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neutron energy 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0.55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0°</a:t>
                </a:r>
              </a:p>
              <a:p>
                <a:endParaRPr lang="en-GB" dirty="0" smtClean="0"/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ja-JP" sz="1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2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el-GR" altLang="ja-JP" sz="1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[/cell],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1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Φ</m:t>
                    </m:r>
                    <m:r>
                      <a:rPr lang="en-US" altLang="ja-JP" sz="1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1.8</m:t>
                    </m:r>
                    <m:r>
                      <a:rPr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sz="1200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[m</a:t>
                </a:r>
                <a:r>
                  <a:rPr lang="en-US" altLang="ja-JP" sz="1200" baseline="30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ja-JP" sz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5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(30 minutes irradiation by flux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05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ja-JP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altLang="ja-JP" sz="105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[n/cm</a:t>
                </a:r>
                <a:r>
                  <a:rPr lang="en-US" altLang="ja-JP" sz="1050" baseline="3000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05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/s ])</a:t>
                </a:r>
                <a:r>
                  <a:rPr lang="en-US" altLang="ja-JP" sz="1200" dirty="0" smtClean="0">
                    <a:solidFill>
                      <a:schemeClr val="tx1"/>
                    </a:solidFill>
                    <a:latin typeface="Lucida Sans" panose="020B0602030504020204" pitchFamily="34" charset="0"/>
                  </a:rPr>
                  <a:t>:</a:t>
                </a:r>
                <a:endParaRPr lang="en-US" altLang="ja-JP" sz="1200" dirty="0" smtClean="0">
                  <a:solidFill>
                    <a:srgbClr val="C00000"/>
                  </a:solidFill>
                  <a:latin typeface="Lucida Sans" panose="020B0602030504020204" pitchFamily="34" charset="0"/>
                </a:endParaRPr>
              </a:p>
              <a:p>
                <a:pPr marL="357188"/>
                <a14:m>
                  <m:oMath xmlns:m="http://schemas.openxmlformats.org/officeDocument/2006/math">
                    <m:r>
                      <a:rPr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(0)=</m:t>
                    </m:r>
                    <m:sSup>
                      <m:sSupPr>
                        <m:ctrlPr>
                          <a:rPr lang="en-US" altLang="ja-JP" sz="12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−6.84</m:t>
                        </m:r>
                      </m:sup>
                    </m:sSup>
                    <m:r>
                      <a:rPr lang="en-US" altLang="ja-JP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0.001</m:t>
                    </m:r>
                  </m:oMath>
                </a14:m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50" dirty="0" smtClean="0"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(mostly fired)</a:t>
                </a:r>
                <a:endParaRPr lang="en-US" altLang="ja-JP" sz="1050" dirty="0">
                  <a:latin typeface="Lucida Sans" panose="020B0602030504020204" pitchFamily="34" charset="0"/>
                  <a:cs typeface="Times New Roman" panose="02020603050405020304" pitchFamily="18" charset="0"/>
                </a:endParaRPr>
              </a:p>
              <a:p>
                <a:endParaRPr lang="en-GB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en-US" altLang="ja-JP" sz="1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kumimoji="1" lang="en-US" altLang="ja-JP" sz="1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kumimoji="1" lang="en-US" altLang="ja-JP" sz="12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sz="120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1" lang="en-US" altLang="ja-JP" sz="1200" i="1" smtClean="0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ja-JP" sz="12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ja-JP" sz="12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⟨"/>
                                <m:endChr m:val="⟩"/>
                                <m:ctrlPr>
                                  <a:rPr kumimoji="1" lang="en-US" altLang="ja-JP" sz="12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!</m:t>
                        </m:r>
                      </m:den>
                    </m:f>
                    <m:r>
                      <a:rPr kumimoji="1" lang="en-US" altLang="ja-JP" sz="1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sz="1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12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p>
                    </m:sSup>
                  </m:oMath>
                </a14:m>
                <a:r>
                  <a:rPr kumimoji="1" lang="en-US" altLang="ja-JP" sz="1200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ja-JP" sz="1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ja-JP" sz="1200" dirty="0"/>
                      <m:t>	</m:t>
                    </m:r>
                    <m:sSup>
                      <m:sSupPr>
                        <m:ctrlPr>
                          <a:rPr lang="en-US" altLang="ja-JP" sz="12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ja-JP" altLang="en-US" sz="1200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m:rPr>
                            <m:sty m:val="p"/>
                          </m:rPr>
                          <a:rPr lang="el-GR" altLang="ja-JP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sup>
                    </m:sSup>
                  </m:oMath>
                </a14:m>
                <a:endParaRPr lang="en-US" altLang="ja-JP" sz="1200" dirty="0" smtClean="0"/>
              </a:p>
              <a:p>
                <a:endParaRPr lang="en-GB" dirty="0" smtClean="0"/>
              </a:p>
              <a:p>
                <a:pPr marL="179388" lvl="0" indent="-179388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1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ja-JP" sz="1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el-GR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[/</m:t>
                    </m:r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cell</m:t>
                    </m:r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], </m:t>
                    </m:r>
                    <m:r>
                      <m:rPr>
                        <m:sty m:val="p"/>
                      </m:rPr>
                      <a:rPr lang="el-GR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Φ</m:t>
                    </m:r>
                    <m:r>
                      <a:rPr lang="en-US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=1.8</m:t>
                    </m:r>
                    <m:r>
                      <a:rPr lang="en-US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sup>
                    </m:sSup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[</m:t>
                    </m:r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altLang="ja-JP" sz="1200" baseline="300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−2</m:t>
                    </m:r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] 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(30 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minutes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irradiation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by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flux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1050" i="1">
                            <a:solidFill>
                              <a:prstClr val="black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ja-JP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[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altLang="ja-JP" sz="1050" baseline="3000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 ])</m:t>
                    </m:r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</a:rPr>
                      <m:t>:</m:t>
                    </m:r>
                  </m:oMath>
                </a14:m>
                <a:endParaRPr lang="en-US" altLang="ja-JP" sz="1200" dirty="0">
                  <a:solidFill>
                    <a:prstClr val="black"/>
                  </a:solidFill>
                  <a:latin typeface="Lucida Sans" panose="020B0602030504020204" pitchFamily="34" charset="0"/>
                </a:endParaRPr>
              </a:p>
              <a:p>
                <a:pPr marL="357188" lvl="0"/>
                <a14:m>
                  <m:oMath xmlns:m="http://schemas.openxmlformats.org/officeDocument/2006/math">
                    <m:r>
                      <a:rPr lang="en-US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(0)=</m:t>
                    </m:r>
                    <m:sSup>
                      <m:sSupPr>
                        <m:ctrlP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−0.684</m:t>
                        </m:r>
                      </m:sup>
                    </m:sSup>
                    <m:r>
                      <a:rPr lang="en-US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=0.505</m:t>
                    </m:r>
                  </m:oMath>
                </a14:m>
                <a:r>
                  <a:rPr lang="en-US" altLang="ja-JP" sz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50" dirty="0" smtClean="0">
                    <a:solidFill>
                      <a:prstClr val="black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(the half is not </a:t>
                </a:r>
                <a:r>
                  <a:rPr lang="en-US" altLang="ja-JP" sz="1050" dirty="0">
                    <a:solidFill>
                      <a:prstClr val="black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fired)</a:t>
                </a:r>
                <a:endParaRPr lang="en-US" altLang="ja-JP" sz="1050" dirty="0">
                  <a:solidFill>
                    <a:prstClr val="black"/>
                  </a:solidFill>
                  <a:latin typeface="Lucida Sans" panose="020B0602030504020204" pitchFamily="34" charset="0"/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neutron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yield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10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mA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8.9 × 10</a:t>
                </a:r>
                <a:r>
                  <a:rPr lang="it-IT" sz="12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[s</a:t>
                </a:r>
                <a:r>
                  <a:rPr lang="it-IT" sz="12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  <a:p>
                <a:r>
                  <a:rPr lang="en-GB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Avg</a:t>
                </a:r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neutron energy 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0.55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0°</a:t>
                </a:r>
              </a:p>
              <a:p>
                <a:endParaRPr lang="en-GB" dirty="0" smtClean="0"/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𝑁</a:t>
                </a:r>
                <a:r>
                  <a:rPr lang="en-US" altLang="ja-JP" sz="120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=</a:t>
                </a:r>
                <a:r>
                  <a:rPr lang="en-US" altLang="ja-JP" sz="1200" i="0" smtClean="0">
                    <a:solidFill>
                      <a:srgbClr val="C00000"/>
                    </a:solidFill>
                    <a:latin typeface="Cambria Math"/>
                  </a:rPr>
                  <a:t>〖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10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/>
                  </a:rPr>
                  <a:t>〗^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9</a:t>
                </a:r>
                <a:r>
                  <a:rPr lang="el-GR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l-GR" altLang="ja-JP" sz="120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[/cell], </a:t>
                </a:r>
                <a:r>
                  <a:rPr lang="el-GR" altLang="ja-JP" sz="1200" i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ja-JP" sz="1200" i="0" smtClean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1.8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×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〖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〗^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16</a:t>
                </a:r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[m</a:t>
                </a:r>
                <a:r>
                  <a:rPr lang="en-US" altLang="ja-JP" sz="1200" baseline="30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ja-JP" sz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5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(30 minutes irradiation by flux </a:t>
                </a:r>
                <a:r>
                  <a:rPr lang="en-US" altLang="ja-JP" sz="1050" b="0" i="0" smtClean="0">
                    <a:solidFill>
                      <a:schemeClr val="tx1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〖</a:t>
                </a:r>
                <a:r>
                  <a:rPr lang="en-US" altLang="ja-JP" sz="1050" b="0" i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ja-JP" sz="1050" b="0" i="0" smtClean="0">
                    <a:solidFill>
                      <a:schemeClr val="tx1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〗^</a:t>
                </a:r>
                <a:r>
                  <a:rPr lang="en-US" altLang="ja-JP" sz="1050" b="0" i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ja-JP" sz="105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[n/cm</a:t>
                </a:r>
                <a:r>
                  <a:rPr lang="en-US" altLang="ja-JP" sz="1050" baseline="3000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05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/s ])</a:t>
                </a:r>
                <a:r>
                  <a:rPr lang="en-US" altLang="ja-JP" sz="1200" dirty="0" smtClean="0">
                    <a:solidFill>
                      <a:schemeClr val="tx1"/>
                    </a:solidFill>
                    <a:latin typeface="Lucida Sans" panose="020B0602030504020204" pitchFamily="34" charset="0"/>
                  </a:rPr>
                  <a:t>:</a:t>
                </a:r>
                <a:endParaRPr lang="en-US" altLang="ja-JP" sz="1200" dirty="0" smtClean="0">
                  <a:solidFill>
                    <a:srgbClr val="C00000"/>
                  </a:solidFill>
                  <a:latin typeface="Lucida Sans" panose="020B0602030504020204" pitchFamily="34" charset="0"/>
                </a:endParaRPr>
              </a:p>
              <a:p>
                <a:pPr marL="357188"/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𝑃(0)=</a:t>
                </a:r>
                <a:r>
                  <a:rPr lang="en-US" altLang="ja-JP" sz="1200" b="0" i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𝑒</a:t>
                </a:r>
                <a:r>
                  <a:rPr lang="en-US" altLang="ja-JP" sz="1200" b="0" i="0" smtClean="0">
                    <a:solidFill>
                      <a:schemeClr val="tx1"/>
                    </a:solidFill>
                    <a:latin typeface="Cambria Math"/>
                  </a:rPr>
                  <a:t>^(</a:t>
                </a:r>
                <a:r>
                  <a:rPr lang="en-US" altLang="ja-JP" sz="1200" b="0" i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−6.84</a:t>
                </a:r>
                <a:r>
                  <a:rPr lang="en-US" altLang="ja-JP" sz="1200" b="0" i="0" smtClean="0">
                    <a:solidFill>
                      <a:schemeClr val="tx1"/>
                    </a:solidFill>
                    <a:latin typeface="Cambria Math"/>
                  </a:rPr>
                  <a:t>)</a:t>
                </a:r>
                <a:r>
                  <a:rPr lang="en-US" altLang="ja-JP" sz="1200" i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0.001</a:t>
                </a:r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50" dirty="0" smtClean="0"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(mostly fired)</a:t>
                </a:r>
                <a:endParaRPr lang="en-US" altLang="ja-JP" sz="1050" dirty="0">
                  <a:latin typeface="Lucida Sans" panose="020B0602030504020204" pitchFamily="34" charset="0"/>
                  <a:cs typeface="Times New Roman" panose="02020603050405020304" pitchFamily="18" charset="0"/>
                </a:endParaRPr>
              </a:p>
              <a:p>
                <a:endParaRPr lang="en-GB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𝑃</a:t>
                </a:r>
                <a:r>
                  <a:rPr kumimoji="1" lang="en-US" altLang="ja-JP" sz="1200" b="0" i="0" smtClean="0">
                    <a:latin typeface="Cambria Math"/>
                  </a:rPr>
                  <a:t>(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0</a:t>
                </a:r>
                <a:r>
                  <a:rPr kumimoji="1" lang="en-US" altLang="ja-JP" sz="1200" b="0" i="0" smtClean="0">
                    <a:latin typeface="Cambria Math"/>
                  </a:rPr>
                  <a:t>)</a:t>
                </a:r>
                <a:r>
                  <a:rPr kumimoji="1" lang="en-US" altLang="ja-JP" sz="1200" i="0" smtClean="0">
                    <a:latin typeface="Cambria Math" panose="02040503050406030204" pitchFamily="18" charset="0"/>
                  </a:rPr>
                  <a:t>=</a:t>
                </a:r>
                <a:r>
                  <a:rPr kumimoji="1" lang="en-US" altLang="ja-JP" sz="1200" i="0" smtClean="0">
                    <a:latin typeface="Cambria Math"/>
                  </a:rPr>
                  <a:t>(</a:t>
                </a:r>
                <a:r>
                  <a:rPr kumimoji="1" lang="en-US" altLang="ja-JP" sz="1200" i="0">
                    <a:latin typeface="Cambria Math"/>
                  </a:rPr>
                  <a:t>⟨</a:t>
                </a:r>
                <a:r>
                  <a:rPr lang="en-US" altLang="ja-JP" sz="1200" i="0">
                    <a:latin typeface="Cambria Math" panose="02040503050406030204" pitchFamily="18" charset="0"/>
                  </a:rPr>
                  <a:t>𝑛</a:t>
                </a:r>
                <a:r>
                  <a:rPr lang="en-US" altLang="ja-JP" sz="1200" i="0">
                    <a:latin typeface="Cambria Math"/>
                  </a:rPr>
                  <a:t>⟩</a:t>
                </a:r>
                <a:r>
                  <a:rPr kumimoji="1" lang="en-US" altLang="ja-JP" sz="1200" i="0" smtClean="0">
                    <a:latin typeface="Cambria Math"/>
                  </a:rPr>
                  <a:t>^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0</a:t>
                </a:r>
                <a:r>
                  <a:rPr kumimoji="1" lang="en-US" altLang="ja-JP" sz="1200" b="0" i="0" smtClean="0">
                    <a:latin typeface="Cambria Math"/>
                  </a:rPr>
                  <a:t> 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𝑒</a:t>
                </a:r>
                <a:r>
                  <a:rPr kumimoji="1" lang="en-US" altLang="ja-JP" sz="1200" b="0" i="0" smtClean="0">
                    <a:latin typeface="Cambria Math"/>
                  </a:rPr>
                  <a:t>^(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−</a:t>
                </a:r>
                <a:r>
                  <a:rPr kumimoji="1" lang="en-US" altLang="ja-JP" sz="1200" b="0" i="0" smtClean="0">
                    <a:latin typeface="Cambria Math"/>
                  </a:rPr>
                  <a:t>⟨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𝑛</a:t>
                </a:r>
                <a:r>
                  <a:rPr kumimoji="1" lang="en-US" altLang="ja-JP" sz="1200" b="0" i="0" smtClean="0">
                    <a:latin typeface="Cambria Math"/>
                  </a:rPr>
                  <a:t>⟩ ))/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0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!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=</a:t>
                </a:r>
                <a:r>
                  <a:rPr lang="en-US" altLang="ja-JP" sz="1200" i="0">
                    <a:latin typeface="Cambria Math" panose="02040503050406030204" pitchFamily="18" charset="0"/>
                  </a:rPr>
                  <a:t>𝑒</a:t>
                </a:r>
                <a:r>
                  <a:rPr kumimoji="1" lang="en-US" altLang="ja-JP" sz="1200" b="0" i="0" smtClean="0">
                    <a:latin typeface="Cambria Math"/>
                  </a:rPr>
                  <a:t>^(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−</a:t>
                </a:r>
                <a:r>
                  <a:rPr kumimoji="1" lang="en-US" altLang="ja-JP" sz="1200" b="0" i="0" smtClean="0">
                    <a:latin typeface="Cambria Math"/>
                  </a:rPr>
                  <a:t>⟨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𝑛</a:t>
                </a:r>
                <a:r>
                  <a:rPr kumimoji="1" lang="en-US" altLang="ja-JP" sz="1200" b="0" i="0" smtClean="0">
                    <a:latin typeface="Cambria Math"/>
                  </a:rPr>
                  <a:t>⟩ )</a:t>
                </a:r>
                <a:r>
                  <a:rPr kumimoji="1" lang="en-US" altLang="ja-JP" sz="1200" dirty="0" smtClean="0"/>
                  <a:t> </a:t>
                </a:r>
                <a:r>
                  <a:rPr kumimoji="1" lang="en-US" altLang="ja-JP" sz="1200" i="0" smtClean="0">
                    <a:latin typeface="Cambria Math" panose="02040503050406030204" pitchFamily="18" charset="0"/>
                  </a:rPr>
                  <a:t>=</a:t>
                </a:r>
                <a:r>
                  <a:rPr kumimoji="1" lang="en-US" altLang="ja-JP" sz="1200" i="0" dirty="0">
                    <a:latin typeface="Cambria Math" panose="02040503050406030204" pitchFamily="18" charset="0"/>
                  </a:rPr>
                  <a:t>"</a:t>
                </a:r>
                <a:r>
                  <a:rPr lang="en-US" altLang="ja-JP" sz="1200" i="0" dirty="0">
                    <a:latin typeface="Cambria Math"/>
                  </a:rPr>
                  <a:t>	</a:t>
                </a:r>
                <a:r>
                  <a:rPr lang="en-US" altLang="ja-JP" sz="1200" i="0" dirty="0" smtClean="0">
                    <a:latin typeface="Cambria Math"/>
                  </a:rPr>
                  <a:t>" </a:t>
                </a:r>
                <a:r>
                  <a:rPr lang="en-US" altLang="ja-JP" sz="1200" b="0" i="0" dirty="0" smtClean="0">
                    <a:latin typeface="Cambria Math" panose="02040503050406030204" pitchFamily="18" charset="0"/>
                  </a:rPr>
                  <a:t>𝑒</a:t>
                </a:r>
                <a:r>
                  <a:rPr lang="en-US" altLang="ja-JP" sz="1200" b="0" i="0" dirty="0" smtClean="0">
                    <a:latin typeface="Cambria Math"/>
                  </a:rPr>
                  <a:t>^(</a:t>
                </a:r>
                <a:r>
                  <a:rPr lang="en-US" altLang="ja-JP" sz="1200" b="0" i="0" dirty="0" smtClean="0">
                    <a:latin typeface="Cambria Math" panose="02040503050406030204" pitchFamily="18" charset="0"/>
                  </a:rPr>
                  <a:t>−</a:t>
                </a:r>
                <a:r>
                  <a:rPr lang="en-US" altLang="ja-JP" sz="1200" i="0">
                    <a:latin typeface="Cambria Math" panose="02040503050406030204" pitchFamily="18" charset="0"/>
                  </a:rPr>
                  <a:t>𝑁</a:t>
                </a:r>
                <a:r>
                  <a:rPr lang="ja-JP" altLang="en-US" sz="1200" i="0">
                    <a:latin typeface="Cambria Math" panose="02040503050406030204" pitchFamily="18" charset="0"/>
                  </a:rPr>
                  <a:t>𝜎</a:t>
                </a:r>
                <a:r>
                  <a:rPr lang="el-GR" altLang="ja-JP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lang="en-US" altLang="ja-JP" sz="1200" i="0" dirty="0" smtClean="0">
                    <a:latin typeface="Cambria Math"/>
                    <a:ea typeface="Cambria Math" panose="02040503050406030204" pitchFamily="18" charset="0"/>
                  </a:rPr>
                  <a:t>)</a:t>
                </a:r>
                <a:endParaRPr lang="en-US" altLang="ja-JP" sz="1200" dirty="0" smtClean="0"/>
              </a:p>
              <a:p>
                <a:endParaRPr lang="en-GB" dirty="0" smtClean="0"/>
              </a:p>
              <a:p>
                <a:pPr marL="179388" lvl="0" indent="-179388">
                  <a:buFont typeface="Arial" panose="020B0604020202020204" pitchFamily="34" charset="0"/>
                  <a:buChar char="•"/>
                </a:pPr>
                <a:r>
                  <a:rPr lang="en-US" altLang="ja-JP" sz="1200" i="0" smtClean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𝑁=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/>
                  </a:rPr>
                  <a:t>〖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10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/>
                  </a:rPr>
                  <a:t>〗^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9</a:t>
                </a:r>
                <a:r>
                  <a:rPr lang="el-GR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 </a:t>
                </a:r>
                <a:r>
                  <a:rPr lang="en-US" altLang="ja-JP" sz="1200" i="0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"</a:t>
                </a:r>
                <a:r>
                  <a:rPr lang="en-US" altLang="ja-JP" sz="1200" i="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[/cell], </a:t>
                </a:r>
                <a:r>
                  <a:rPr lang="el-GR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" Φ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=1.8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×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〖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〗^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altLang="ja-JP" sz="1200" i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"</a:t>
                </a:r>
                <a:r>
                  <a:rPr lang="en-US" altLang="ja-JP" sz="1200" i="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 [m</a:t>
                </a:r>
                <a:r>
                  <a:rPr lang="en-US" altLang="ja-JP" sz="1200" i="0" baseline="3000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−2</a:t>
                </a:r>
                <a:r>
                  <a:rPr lang="en-US" altLang="ja-JP" sz="1200" i="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] </a:t>
                </a:r>
                <a:r>
                  <a:rPr lang="en-US" altLang="ja-JP" sz="1050" i="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(30 minutes irradiation by flux </a:t>
                </a:r>
                <a:r>
                  <a:rPr lang="en-US" altLang="ja-JP" sz="1050" i="0">
                    <a:solidFill>
                      <a:prstClr val="black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" 〖</a:t>
                </a:r>
                <a:r>
                  <a:rPr lang="en-US" altLang="ja-JP" sz="105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ja-JP" sz="1050" i="0">
                    <a:solidFill>
                      <a:prstClr val="black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〗^</a:t>
                </a:r>
                <a:r>
                  <a:rPr lang="en-US" altLang="ja-JP" sz="105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ja-JP" sz="1050" i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"</a:t>
                </a:r>
                <a:r>
                  <a:rPr lang="en-US" altLang="ja-JP" sz="1050" i="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[n/cm</a:t>
                </a:r>
                <a:r>
                  <a:rPr lang="en-US" altLang="ja-JP" sz="1050" i="0" baseline="3000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050" i="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/s ])</a:t>
                </a:r>
                <a:r>
                  <a:rPr lang="en-US" altLang="ja-JP" sz="1200" i="0" dirty="0">
                    <a:solidFill>
                      <a:prstClr val="black"/>
                    </a:solidFill>
                    <a:latin typeface="Cambria Math"/>
                  </a:rPr>
                  <a:t>:</a:t>
                </a:r>
                <a:r>
                  <a:rPr lang="it-IT" altLang="ja-JP" sz="1200" i="0" dirty="0">
                    <a:solidFill>
                      <a:prstClr val="black"/>
                    </a:solidFill>
                    <a:latin typeface="Lucida Sans" panose="020B0602030504020204" pitchFamily="34" charset="0"/>
                  </a:rPr>
                  <a:t>"</a:t>
                </a:r>
                <a:endParaRPr lang="en-US" altLang="ja-JP" sz="1200" dirty="0">
                  <a:solidFill>
                    <a:prstClr val="black"/>
                  </a:solidFill>
                  <a:latin typeface="Lucida Sans" panose="020B0602030504020204" pitchFamily="34" charset="0"/>
                </a:endParaRPr>
              </a:p>
              <a:p>
                <a:pPr marL="357188" lvl="0"/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𝑃(0)=𝑒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/>
                  </a:rPr>
                  <a:t>^(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−0.684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/>
                  </a:rPr>
                  <a:t>)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=0.505</a:t>
                </a:r>
                <a:r>
                  <a:rPr lang="en-US" altLang="ja-JP" sz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50" dirty="0" smtClean="0">
                    <a:solidFill>
                      <a:prstClr val="black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(the half is not </a:t>
                </a:r>
                <a:r>
                  <a:rPr lang="en-US" altLang="ja-JP" sz="1050" dirty="0">
                    <a:solidFill>
                      <a:prstClr val="black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fired)</a:t>
                </a:r>
                <a:endParaRPr lang="en-US" altLang="ja-JP" sz="1050" dirty="0">
                  <a:solidFill>
                    <a:prstClr val="black"/>
                  </a:solidFill>
                  <a:latin typeface="Lucida Sans" panose="020B0602030504020204" pitchFamily="34" charset="0"/>
                </a:endParaRPr>
              </a:p>
              <a:p>
                <a:endParaRPr lang="it-IT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222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2E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696" y="404366"/>
            <a:ext cx="9315236" cy="1470025"/>
          </a:xfrm>
        </p:spPr>
        <p:txBody>
          <a:bodyPr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0696" y="2375899"/>
            <a:ext cx="8534400" cy="778267"/>
          </a:xfr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it-IT" dirty="0"/>
          </a:p>
        </p:txBody>
      </p:sp>
      <p:pic>
        <p:nvPicPr>
          <p:cNvPr id="9" name="Immagine 8" descr="Immagine che contiene tavolo&#10;&#10;Descrizione generata automaticamente">
            <a:extLst>
              <a:ext uri="{FF2B5EF4-FFF2-40B4-BE49-F238E27FC236}">
                <a16:creationId xmlns="" xmlns:a16="http://schemas.microsoft.com/office/drawing/2014/main" id="{AC8A7DF9-3E4E-7C4E-8F90-F54F58A40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  <p:sp>
        <p:nvSpPr>
          <p:cNvPr id="10" name="Rettangolo 6">
            <a:extLst>
              <a:ext uri="{FF2B5EF4-FFF2-40B4-BE49-F238E27FC236}">
                <a16:creationId xmlns=""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976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000"/>
            <a:ext cx="10972800" cy="900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84224"/>
            <a:ext cx="10972800" cy="49419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 descr="Immagine che contiene disegnando, tavolo&#10;&#10;Descrizione generata automaticamente">
            <a:extLst>
              <a:ext uri="{FF2B5EF4-FFF2-40B4-BE49-F238E27FC236}">
                <a16:creationId xmlns="" xmlns:a16="http://schemas.microsoft.com/office/drawing/2014/main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160000" y="6456567"/>
            <a:ext cx="43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CNAO – IN2P3 collaboration workshop</a:t>
            </a:r>
            <a:endParaRPr lang="it-IT" sz="1400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558" y="6456567"/>
            <a:ext cx="1053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26/11/2021</a:t>
            </a:r>
            <a:endParaRPr lang="it-IT" sz="14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9281163" y="6456567"/>
            <a:ext cx="14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038EF6-1B88-411D-BDC2-299CBC1BEC23}" type="slidenum">
              <a:rPr lang="it-IT" sz="1400" smtClean="0"/>
              <a:pPr algn="r"/>
              <a:t>‹#›</a:t>
            </a:fld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568784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000"/>
            <a:ext cx="10972800" cy="900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6" name="Rettangolo 6">
            <a:extLst>
              <a:ext uri="{FF2B5EF4-FFF2-40B4-BE49-F238E27FC236}">
                <a16:creationId xmlns=""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7" descr="Immagine che contiene disegnando, tavolo&#10;&#10;Descrizione generata automaticamente">
            <a:extLst>
              <a:ext uri="{FF2B5EF4-FFF2-40B4-BE49-F238E27FC236}">
                <a16:creationId xmlns="" xmlns:a16="http://schemas.microsoft.com/office/drawing/2014/main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9281163" y="6473654"/>
            <a:ext cx="14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038EF6-1B88-411D-BDC2-299CBC1BEC23}" type="slidenum">
              <a:rPr lang="it-IT" sz="1400" smtClean="0"/>
              <a:pPr algn="r"/>
              <a:t>‹#›</a:t>
            </a:fld>
            <a:endParaRPr lang="it-IT" sz="14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160000" y="6456567"/>
            <a:ext cx="43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CNAO – IN2P3 collaboration workshop</a:t>
            </a:r>
            <a:endParaRPr lang="it-IT" sz="140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59558" y="6456567"/>
            <a:ext cx="1053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26/11/2021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74569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6">
            <a:extLst>
              <a:ext uri="{FF2B5EF4-FFF2-40B4-BE49-F238E27FC236}">
                <a16:creationId xmlns=""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7" descr="Immagine che contiene disegnando, tavolo&#10;&#10;Descrizione generata automaticamente">
            <a:extLst>
              <a:ext uri="{FF2B5EF4-FFF2-40B4-BE49-F238E27FC236}">
                <a16:creationId xmlns="" xmlns:a16="http://schemas.microsoft.com/office/drawing/2014/main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23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BD73724-7B23-FE4A-B979-EF5C240A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4896" cy="365125"/>
          </a:xfrm>
          <a:prstGeom prst="rect">
            <a:avLst/>
          </a:prstGeom>
        </p:spPr>
        <p:txBody>
          <a:bodyPr/>
          <a:lstStyle/>
          <a:p>
            <a:fld id="{8E9EAA0F-B83F-41BC-92D9-AC3D649C3CBC}" type="datetime1">
              <a:rPr lang="it-IT" smtClean="0"/>
              <a:t>24/11/2021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D5510DA-8359-0C44-8B24-01B1521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002E6C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14060E7-C33E-F24C-9F55-BBE16252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6938" y="6356349"/>
            <a:ext cx="101917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E6C"/>
                </a:solidFill>
              </a:defRPr>
            </a:lvl1pPr>
          </a:lstStyle>
          <a:p>
            <a:r>
              <a:rPr lang="it-IT" dirty="0" smtClean="0"/>
              <a:t>Pag. </a:t>
            </a:r>
            <a:fld id="{D2B91252-54D1-FE45-A607-C2B73D764620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 descr="Immagine che contiene disegnando, tavolo&#10;&#10;Descrizione generata automaticamente">
            <a:extLst>
              <a:ext uri="{FF2B5EF4-FFF2-40B4-BE49-F238E27FC236}">
                <a16:creationId xmlns:a16="http://schemas.microsoft.com/office/drawing/2014/main" xmlns="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88802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D2F10-3BDC-42F9-9D81-0696FABFEEF2}" type="datetimeFigureOut">
              <a:rPr lang="it-IT" smtClean="0"/>
              <a:pPr/>
              <a:t>24/11/2021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XXXPPP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4AE9F-4E37-4A28-B6B1-E125800DB39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98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7" r:id="rId3"/>
    <p:sldLayoutId id="2147483658" r:id="rId4"/>
    <p:sldLayoutId id="2147483659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50695" y="404366"/>
            <a:ext cx="9857409" cy="14700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CNAO accelerators and</a:t>
            </a:r>
            <a:br>
              <a:rPr lang="en-GB" dirty="0" smtClean="0"/>
            </a:br>
            <a:r>
              <a:rPr lang="en-GB" dirty="0" smtClean="0"/>
              <a:t>experimental room</a:t>
            </a:r>
            <a:endParaRPr lang="it-IT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50696" y="2375899"/>
            <a:ext cx="9857408" cy="778267"/>
          </a:xfrm>
        </p:spPr>
        <p:txBody>
          <a:bodyPr>
            <a:normAutofit/>
          </a:bodyPr>
          <a:lstStyle/>
          <a:p>
            <a:r>
              <a:rPr lang="it-IT" dirty="0"/>
              <a:t>Pullia M</a:t>
            </a:r>
            <a:r>
              <a:rPr lang="it-IT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801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HEBT</a:t>
            </a:r>
            <a:endParaRPr lang="it-IT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055434" y="2072331"/>
            <a:ext cx="2470149" cy="1362076"/>
            <a:chOff x="3721" y="1379"/>
            <a:chExt cx="1167" cy="858"/>
          </a:xfrm>
        </p:grpSpPr>
        <p:sp>
          <p:nvSpPr>
            <p:cNvPr id="92168" name="Text Box 7"/>
            <p:cNvSpPr txBox="1">
              <a:spLocks noChangeArrowheads="1"/>
            </p:cNvSpPr>
            <p:nvPr/>
          </p:nvSpPr>
          <p:spPr bwMode="auto">
            <a:xfrm>
              <a:off x="3823" y="1379"/>
              <a:ext cx="962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it-IT" sz="2000" b="1" dirty="0"/>
                <a:t>60-250 </a:t>
              </a:r>
              <a:r>
                <a:rPr lang="it-IT" sz="2000" b="1" dirty="0" err="1"/>
                <a:t>MeV</a:t>
              </a:r>
              <a:r>
                <a:rPr lang="it-IT" sz="2000" b="1" dirty="0"/>
                <a:t> p</a:t>
              </a:r>
            </a:p>
            <a:p>
              <a:pPr algn="ctr" eaLnBrk="1" hangingPunct="1"/>
              <a:r>
                <a:rPr lang="it-IT" sz="2000" b="1" dirty="0"/>
                <a:t>120-400 </a:t>
              </a:r>
              <a:r>
                <a:rPr lang="it-IT" sz="2000" b="1" dirty="0" err="1"/>
                <a:t>MeV</a:t>
              </a:r>
              <a:r>
                <a:rPr lang="it-IT" sz="2000" b="1" dirty="0"/>
                <a:t>/u C</a:t>
              </a:r>
              <a:endParaRPr lang="en-GB" sz="2000" b="1" dirty="0"/>
            </a:p>
          </p:txBody>
        </p:sp>
        <p:sp>
          <p:nvSpPr>
            <p:cNvPr id="92169" name="Text Box 8"/>
            <p:cNvSpPr txBox="1">
              <a:spLocks noChangeArrowheads="1"/>
            </p:cNvSpPr>
            <p:nvPr/>
          </p:nvSpPr>
          <p:spPr bwMode="auto">
            <a:xfrm>
              <a:off x="3721" y="1791"/>
              <a:ext cx="1167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it-IT" sz="2000" dirty="0">
                  <a:latin typeface="Times New Roman" pitchFamily="18" charset="0"/>
                </a:rPr>
                <a:t> </a:t>
              </a:r>
              <a:r>
                <a:rPr lang="it-IT" sz="2000" b="1" dirty="0"/>
                <a:t>10</a:t>
              </a:r>
              <a:r>
                <a:rPr lang="it-IT" sz="2000" b="1" baseline="30000" dirty="0"/>
                <a:t>10</a:t>
              </a:r>
              <a:r>
                <a:rPr lang="it-IT" sz="2000" b="1" dirty="0"/>
                <a:t> p/</a:t>
              </a:r>
              <a:r>
                <a:rPr lang="it-IT" sz="2000" b="1" dirty="0" err="1"/>
                <a:t>spill</a:t>
              </a:r>
              <a:r>
                <a:rPr lang="it-IT" sz="2000" b="1" dirty="0"/>
                <a:t> (~2nA)</a:t>
              </a:r>
            </a:p>
            <a:p>
              <a:pPr algn="ctr" eaLnBrk="1" hangingPunct="1"/>
              <a:r>
                <a:rPr lang="it-IT" sz="2000" b="1" dirty="0"/>
                <a:t> 4 10</a:t>
              </a:r>
              <a:r>
                <a:rPr lang="it-IT" sz="2000" b="1" baseline="30000" dirty="0"/>
                <a:t>8</a:t>
              </a:r>
              <a:r>
                <a:rPr lang="it-IT" sz="2000" b="1" dirty="0"/>
                <a:t> C/</a:t>
              </a:r>
              <a:r>
                <a:rPr lang="it-IT" sz="2000" b="1" dirty="0" err="1"/>
                <a:t>spill</a:t>
              </a:r>
              <a:r>
                <a:rPr lang="it-IT" sz="2000" b="1" dirty="0"/>
                <a:t> (~0.4nA)</a:t>
              </a:r>
              <a:endParaRPr lang="en-GB" sz="2000" b="1" dirty="0"/>
            </a:p>
          </p:txBody>
        </p:sp>
      </p:grpSp>
      <p:pic>
        <p:nvPicPr>
          <p:cNvPr id="9216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1731" y="1064"/>
            <a:ext cx="5714286" cy="3371429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9216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1731" y="3239563"/>
            <a:ext cx="5714286" cy="361904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183957" y="4413478"/>
            <a:ext cx="221099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sz="2000" b="1" dirty="0" smtClean="0"/>
              <a:t>3 Treatment rooms</a:t>
            </a:r>
          </a:p>
          <a:p>
            <a:pPr algn="ctr" eaLnBrk="1" hangingPunct="1"/>
            <a:r>
              <a:rPr lang="it-IT" sz="2000" b="1" dirty="0" smtClean="0"/>
              <a:t>2 H</a:t>
            </a:r>
          </a:p>
          <a:p>
            <a:pPr algn="ctr" eaLnBrk="1" hangingPunct="1"/>
            <a:r>
              <a:rPr lang="it-IT" sz="2000" b="1" dirty="0" smtClean="0"/>
              <a:t>1 H+V</a:t>
            </a:r>
            <a:endParaRPr lang="en-GB" sz="2000" b="1" dirty="0"/>
          </a:p>
        </p:txBody>
      </p:sp>
      <p:sp>
        <p:nvSpPr>
          <p:cNvPr id="4" name="Oval 3"/>
          <p:cNvSpPr/>
          <p:nvPr/>
        </p:nvSpPr>
        <p:spPr>
          <a:xfrm rot="420336">
            <a:off x="10108266" y="4413476"/>
            <a:ext cx="637617" cy="25533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 9"/>
          <p:cNvSpPr/>
          <p:nvPr/>
        </p:nvSpPr>
        <p:spPr>
          <a:xfrm rot="17592911">
            <a:off x="9418414" y="-271815"/>
            <a:ext cx="637617" cy="25533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94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Dose delivery</a:t>
            </a:r>
            <a:endParaRPr lang="it-IT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0815" y="621916"/>
            <a:ext cx="66008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09879" y="2619376"/>
            <a:ext cx="2313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tx1">
                    <a:lumMod val="50000"/>
                  </a:schemeClr>
                </a:solidFill>
              </a:rPr>
              <a:t>Giordanengo et al.,NIM A613</a:t>
            </a:r>
            <a:endParaRPr lang="en-GB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036811"/>
            <a:ext cx="4080510" cy="272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1278060"/>
            <a:ext cx="354693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it-IT" sz="2000" dirty="0" smtClean="0"/>
              <a:t>Dose driven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it-IT" sz="2000" dirty="0" smtClean="0"/>
              <a:t>Real time measurement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it-IT" sz="2000" dirty="0" smtClean="0"/>
              <a:t>Feedback on scanning magnets</a:t>
            </a:r>
            <a:endParaRPr lang="it-IT" sz="2000" dirty="0"/>
          </a:p>
        </p:txBody>
      </p:sp>
      <p:pic>
        <p:nvPicPr>
          <p:cNvPr id="8" name="Picture 2" descr="10Aste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589025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09600" y="5757151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&lt; </a:t>
            </a:r>
            <a:r>
              <a:rPr lang="en-US" sz="2000" dirty="0" err="1"/>
              <a:t>Δt</a:t>
            </a:r>
            <a:r>
              <a:rPr lang="en-US" sz="2000" dirty="0"/>
              <a:t> &gt; = 35.1 ± 3.5 µs between 20% to 80% </a:t>
            </a:r>
          </a:p>
          <a:p>
            <a:r>
              <a:rPr lang="en-US" sz="2000" dirty="0"/>
              <a:t>ΔI /</a:t>
            </a:r>
            <a:r>
              <a:rPr lang="en-US" sz="2000" dirty="0" err="1"/>
              <a:t>Δt</a:t>
            </a:r>
            <a:r>
              <a:rPr lang="en-US" sz="2000" dirty="0"/>
              <a:t>  ~ 170 kA/s or ~ 85 T/sec</a:t>
            </a:r>
            <a:r>
              <a:rPr lang="it-IT" sz="20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800" y="5956517"/>
            <a:ext cx="2585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In House developed</a:t>
            </a:r>
          </a:p>
          <a:p>
            <a:r>
              <a:rPr lang="en-GB" b="1" dirty="0">
                <a:solidFill>
                  <a:srgbClr val="FF0000"/>
                </a:solidFill>
              </a:rPr>
              <a:t>c</a:t>
            </a:r>
            <a:r>
              <a:rPr lang="en-GB" b="1" dirty="0" smtClean="0">
                <a:solidFill>
                  <a:srgbClr val="FF0000"/>
                </a:solidFill>
              </a:rPr>
              <a:t>ertified medical product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66382" y="6094894"/>
            <a:ext cx="2876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=&gt; Continuous development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Experimental room</a:t>
            </a:r>
            <a:endParaRPr lang="it-IT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318" y="144000"/>
            <a:ext cx="62484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6"/>
          <p:cNvGrpSpPr>
            <a:grpSpLocks/>
          </p:cNvGrpSpPr>
          <p:nvPr/>
        </p:nvGrpSpPr>
        <p:grpSpPr bwMode="auto">
          <a:xfrm>
            <a:off x="1055434" y="2072331"/>
            <a:ext cx="2470149" cy="1362076"/>
            <a:chOff x="3721" y="1379"/>
            <a:chExt cx="1167" cy="858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3823" y="1379"/>
              <a:ext cx="962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it-IT" sz="2000" b="1" dirty="0"/>
                <a:t>60-250 </a:t>
              </a:r>
              <a:r>
                <a:rPr lang="it-IT" sz="2000" b="1" dirty="0" err="1"/>
                <a:t>MeV</a:t>
              </a:r>
              <a:r>
                <a:rPr lang="it-IT" sz="2000" b="1" dirty="0"/>
                <a:t> p</a:t>
              </a:r>
            </a:p>
            <a:p>
              <a:pPr algn="ctr" eaLnBrk="1" hangingPunct="1"/>
              <a:r>
                <a:rPr lang="it-IT" sz="2000" b="1" dirty="0"/>
                <a:t>120-400 </a:t>
              </a:r>
              <a:r>
                <a:rPr lang="it-IT" sz="2000" b="1" dirty="0" err="1"/>
                <a:t>MeV</a:t>
              </a:r>
              <a:r>
                <a:rPr lang="it-IT" sz="2000" b="1" dirty="0"/>
                <a:t>/u C</a:t>
              </a:r>
              <a:endParaRPr lang="en-GB" sz="2000" b="1" dirty="0"/>
            </a:p>
          </p:txBody>
        </p:sp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3721" y="1791"/>
              <a:ext cx="1167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it-IT" sz="2000" dirty="0">
                  <a:latin typeface="Times New Roman" pitchFamily="18" charset="0"/>
                </a:rPr>
                <a:t> </a:t>
              </a:r>
              <a:r>
                <a:rPr lang="it-IT" sz="2000" b="1" dirty="0"/>
                <a:t>10</a:t>
              </a:r>
              <a:r>
                <a:rPr lang="it-IT" sz="2000" b="1" baseline="30000" dirty="0"/>
                <a:t>10</a:t>
              </a:r>
              <a:r>
                <a:rPr lang="it-IT" sz="2000" b="1" dirty="0"/>
                <a:t> p/</a:t>
              </a:r>
              <a:r>
                <a:rPr lang="it-IT" sz="2000" b="1" dirty="0" err="1"/>
                <a:t>spill</a:t>
              </a:r>
              <a:r>
                <a:rPr lang="it-IT" sz="2000" b="1" dirty="0"/>
                <a:t> (~2nA)</a:t>
              </a:r>
            </a:p>
            <a:p>
              <a:pPr algn="ctr" eaLnBrk="1" hangingPunct="1"/>
              <a:r>
                <a:rPr lang="it-IT" sz="2000" b="1" dirty="0"/>
                <a:t> 4 10</a:t>
              </a:r>
              <a:r>
                <a:rPr lang="it-IT" sz="2000" b="1" baseline="30000" dirty="0"/>
                <a:t>8</a:t>
              </a:r>
              <a:r>
                <a:rPr lang="it-IT" sz="2000" b="1" dirty="0"/>
                <a:t> C/</a:t>
              </a:r>
              <a:r>
                <a:rPr lang="it-IT" sz="2000" b="1" dirty="0" err="1"/>
                <a:t>spill</a:t>
              </a:r>
              <a:r>
                <a:rPr lang="it-IT" sz="2000" b="1" dirty="0"/>
                <a:t> (~0.4nA)</a:t>
              </a:r>
              <a:endParaRPr lang="en-GB" sz="2000" b="1" dirty="0"/>
            </a:p>
          </p:txBody>
        </p:sp>
      </p:grp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183957" y="4413478"/>
            <a:ext cx="221099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sz="2000" b="1" dirty="0" smtClean="0"/>
              <a:t>3 Treatment rooms</a:t>
            </a:r>
          </a:p>
          <a:p>
            <a:pPr algn="ctr" eaLnBrk="1" hangingPunct="1"/>
            <a:r>
              <a:rPr lang="it-IT" sz="2000" b="1" dirty="0" smtClean="0"/>
              <a:t>2 H</a:t>
            </a:r>
          </a:p>
          <a:p>
            <a:pPr algn="ctr" eaLnBrk="1" hangingPunct="1"/>
            <a:r>
              <a:rPr lang="it-IT" sz="2000" b="1" dirty="0" smtClean="0"/>
              <a:t>1 H+V</a:t>
            </a:r>
            <a:endParaRPr lang="en-GB" sz="2000" b="1" dirty="0"/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991530" y="5657417"/>
            <a:ext cx="25958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sz="2000" b="1" dirty="0" smtClean="0">
                <a:solidFill>
                  <a:srgbClr val="FF0000"/>
                </a:solidFill>
              </a:rPr>
              <a:t>+1 </a:t>
            </a:r>
            <a:r>
              <a:rPr lang="it-IT" sz="2000" b="1" dirty="0" err="1" smtClean="0">
                <a:solidFill>
                  <a:srgbClr val="FF0000"/>
                </a:solidFill>
              </a:rPr>
              <a:t>Experimental</a:t>
            </a:r>
            <a:r>
              <a:rPr lang="it-IT" sz="2000" b="1" dirty="0" smtClean="0">
                <a:solidFill>
                  <a:srgbClr val="FF0000"/>
                </a:solidFill>
              </a:rPr>
              <a:t> Room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4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Experimental room</a:t>
            </a:r>
            <a:endParaRPr lang="it-IT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318" y="144000"/>
            <a:ext cx="62484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6"/>
          <p:cNvGrpSpPr>
            <a:grpSpLocks/>
          </p:cNvGrpSpPr>
          <p:nvPr/>
        </p:nvGrpSpPr>
        <p:grpSpPr bwMode="auto">
          <a:xfrm>
            <a:off x="1055434" y="2072331"/>
            <a:ext cx="2470149" cy="1362076"/>
            <a:chOff x="3721" y="1379"/>
            <a:chExt cx="1167" cy="858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3823" y="1379"/>
              <a:ext cx="962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it-IT" sz="2000" b="1" dirty="0"/>
                <a:t>60-250 </a:t>
              </a:r>
              <a:r>
                <a:rPr lang="it-IT" sz="2000" b="1" dirty="0" err="1"/>
                <a:t>MeV</a:t>
              </a:r>
              <a:r>
                <a:rPr lang="it-IT" sz="2000" b="1" dirty="0"/>
                <a:t> p</a:t>
              </a:r>
            </a:p>
            <a:p>
              <a:pPr algn="ctr" eaLnBrk="1" hangingPunct="1"/>
              <a:r>
                <a:rPr lang="it-IT" sz="2000" b="1" dirty="0"/>
                <a:t>120-400 </a:t>
              </a:r>
              <a:r>
                <a:rPr lang="it-IT" sz="2000" b="1" dirty="0" err="1"/>
                <a:t>MeV</a:t>
              </a:r>
              <a:r>
                <a:rPr lang="it-IT" sz="2000" b="1" dirty="0"/>
                <a:t>/u C</a:t>
              </a:r>
              <a:endParaRPr lang="en-GB" sz="2000" b="1" dirty="0"/>
            </a:p>
          </p:txBody>
        </p:sp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3721" y="1791"/>
              <a:ext cx="1167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it-IT" sz="2000" dirty="0">
                  <a:latin typeface="Times New Roman" pitchFamily="18" charset="0"/>
                </a:rPr>
                <a:t> </a:t>
              </a:r>
              <a:r>
                <a:rPr lang="it-IT" sz="2000" b="1" dirty="0"/>
                <a:t>10</a:t>
              </a:r>
              <a:r>
                <a:rPr lang="it-IT" sz="2000" b="1" baseline="30000" dirty="0"/>
                <a:t>10</a:t>
              </a:r>
              <a:r>
                <a:rPr lang="it-IT" sz="2000" b="1" dirty="0"/>
                <a:t> p/</a:t>
              </a:r>
              <a:r>
                <a:rPr lang="it-IT" sz="2000" b="1" dirty="0" err="1"/>
                <a:t>spill</a:t>
              </a:r>
              <a:r>
                <a:rPr lang="it-IT" sz="2000" b="1" dirty="0"/>
                <a:t> (~2nA)</a:t>
              </a:r>
            </a:p>
            <a:p>
              <a:pPr algn="ctr" eaLnBrk="1" hangingPunct="1"/>
              <a:r>
                <a:rPr lang="it-IT" sz="2000" b="1" dirty="0"/>
                <a:t> 4 10</a:t>
              </a:r>
              <a:r>
                <a:rPr lang="it-IT" sz="2000" b="1" baseline="30000" dirty="0"/>
                <a:t>8</a:t>
              </a:r>
              <a:r>
                <a:rPr lang="it-IT" sz="2000" b="1" dirty="0"/>
                <a:t> C/</a:t>
              </a:r>
              <a:r>
                <a:rPr lang="it-IT" sz="2000" b="1" dirty="0" err="1"/>
                <a:t>spill</a:t>
              </a:r>
              <a:r>
                <a:rPr lang="it-IT" sz="2000" b="1" dirty="0"/>
                <a:t> (~0.4nA)</a:t>
              </a:r>
              <a:endParaRPr lang="en-GB" sz="2000" b="1" dirty="0"/>
            </a:p>
          </p:txBody>
        </p:sp>
      </p:grp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183957" y="4413478"/>
            <a:ext cx="221099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sz="2000" b="1" dirty="0" smtClean="0"/>
              <a:t>3 Treatment rooms</a:t>
            </a:r>
          </a:p>
          <a:p>
            <a:pPr algn="ctr" eaLnBrk="1" hangingPunct="1"/>
            <a:r>
              <a:rPr lang="it-IT" sz="2000" b="1" dirty="0" smtClean="0"/>
              <a:t>2 H</a:t>
            </a:r>
          </a:p>
          <a:p>
            <a:pPr algn="ctr" eaLnBrk="1" hangingPunct="1"/>
            <a:r>
              <a:rPr lang="it-IT" sz="2000" b="1" dirty="0" smtClean="0"/>
              <a:t>1 H+V</a:t>
            </a:r>
            <a:endParaRPr lang="en-GB" sz="2000" b="1" dirty="0"/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991530" y="5657417"/>
            <a:ext cx="25958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sz="2000" b="1" dirty="0" smtClean="0">
                <a:solidFill>
                  <a:srgbClr val="FF0000"/>
                </a:solidFill>
              </a:rPr>
              <a:t>+1 </a:t>
            </a:r>
            <a:r>
              <a:rPr lang="it-IT" sz="2000" b="1" dirty="0" err="1" smtClean="0">
                <a:solidFill>
                  <a:srgbClr val="FF0000"/>
                </a:solidFill>
              </a:rPr>
              <a:t>Experimental</a:t>
            </a:r>
            <a:r>
              <a:rPr lang="it-IT" sz="2000" b="1" dirty="0" smtClean="0">
                <a:solidFill>
                  <a:srgbClr val="FF0000"/>
                </a:solidFill>
              </a:rPr>
              <a:t> Room</a:t>
            </a:r>
            <a:endParaRPr lang="en-GB" sz="2000" b="1" dirty="0">
              <a:solidFill>
                <a:srgbClr val="FF0000"/>
              </a:solidFill>
            </a:endParaRPr>
          </a:p>
        </p:txBody>
      </p:sp>
      <p:grpSp>
        <p:nvGrpSpPr>
          <p:cNvPr id="9" name="Gruppo 6"/>
          <p:cNvGrpSpPr/>
          <p:nvPr/>
        </p:nvGrpSpPr>
        <p:grpSpPr>
          <a:xfrm>
            <a:off x="0" y="956916"/>
            <a:ext cx="7669212" cy="5505450"/>
            <a:chOff x="633413" y="941388"/>
            <a:chExt cx="7669212" cy="5505450"/>
          </a:xfrm>
        </p:grpSpPr>
        <p:pic>
          <p:nvPicPr>
            <p:cNvPr id="10" name="Immagin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413" y="941388"/>
              <a:ext cx="7669212" cy="550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asellaDiTesto 3"/>
            <p:cNvSpPr txBox="1">
              <a:spLocks noChangeArrowheads="1"/>
            </p:cNvSpPr>
            <p:nvPr/>
          </p:nvSpPr>
          <p:spPr bwMode="auto">
            <a:xfrm>
              <a:off x="814388" y="2625725"/>
              <a:ext cx="21828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6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400"/>
                <a:t>Isocenter 1</a:t>
              </a:r>
            </a:p>
          </p:txBody>
        </p:sp>
        <p:sp>
          <p:nvSpPr>
            <p:cNvPr id="12" name="CasellaDiTesto 6"/>
            <p:cNvSpPr txBox="1">
              <a:spLocks noChangeArrowheads="1"/>
            </p:cNvSpPr>
            <p:nvPr/>
          </p:nvSpPr>
          <p:spPr bwMode="auto">
            <a:xfrm>
              <a:off x="4468813" y="1863725"/>
              <a:ext cx="21828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6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400"/>
                <a:t>Isocenter 2</a:t>
              </a:r>
            </a:p>
          </p:txBody>
        </p:sp>
        <p:sp>
          <p:nvSpPr>
            <p:cNvPr id="13" name="CasellaDiTesto 7"/>
            <p:cNvSpPr txBox="1">
              <a:spLocks noChangeArrowheads="1"/>
            </p:cNvSpPr>
            <p:nvPr/>
          </p:nvSpPr>
          <p:spPr bwMode="auto">
            <a:xfrm>
              <a:off x="633413" y="4397375"/>
              <a:ext cx="21828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6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400"/>
                <a:t>Isocenter 3</a:t>
              </a:r>
            </a:p>
          </p:txBody>
        </p:sp>
        <p:sp>
          <p:nvSpPr>
            <p:cNvPr id="14" name="CasellaDiTesto 8"/>
            <p:cNvSpPr txBox="1">
              <a:spLocks noChangeArrowheads="1"/>
            </p:cNvSpPr>
            <p:nvPr/>
          </p:nvSpPr>
          <p:spPr bwMode="auto">
            <a:xfrm>
              <a:off x="4267200" y="4086225"/>
              <a:ext cx="2181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6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400"/>
                <a:t>Isocenter 4</a:t>
              </a:r>
            </a:p>
          </p:txBody>
        </p:sp>
        <p:sp>
          <p:nvSpPr>
            <p:cNvPr id="15" name="CasellaDiTesto 1"/>
            <p:cNvSpPr txBox="1">
              <a:spLocks noChangeArrowheads="1"/>
            </p:cNvSpPr>
            <p:nvPr/>
          </p:nvSpPr>
          <p:spPr bwMode="auto">
            <a:xfrm>
              <a:off x="1543050" y="2100263"/>
              <a:ext cx="127317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6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400" b="0"/>
                <a:t>Fixed beam (single spot)</a:t>
              </a:r>
            </a:p>
          </p:txBody>
        </p:sp>
        <p:sp>
          <p:nvSpPr>
            <p:cNvPr id="16" name="CasellaDiTesto 8"/>
            <p:cNvSpPr txBox="1">
              <a:spLocks noChangeArrowheads="1"/>
            </p:cNvSpPr>
            <p:nvPr/>
          </p:nvSpPr>
          <p:spPr bwMode="auto">
            <a:xfrm>
              <a:off x="4564063" y="2255838"/>
              <a:ext cx="2624137" cy="73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6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400" b="0" dirty="0" err="1"/>
                <a:t>Fixed</a:t>
              </a:r>
              <a:r>
                <a:rPr lang="it-IT" altLang="it-IT" sz="1400" b="0" dirty="0"/>
                <a:t> </a:t>
              </a:r>
              <a:r>
                <a:rPr lang="it-IT" altLang="it-IT" sz="1400" b="0" dirty="0" err="1"/>
                <a:t>beam</a:t>
              </a:r>
              <a:r>
                <a:rPr lang="it-IT" altLang="it-IT" sz="1400" b="0" dirty="0"/>
                <a:t> (single spot)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400" b="0" dirty="0" err="1"/>
                <a:t>Beam</a:t>
              </a:r>
              <a:r>
                <a:rPr lang="it-IT" altLang="it-IT" sz="1400" b="0" dirty="0"/>
                <a:t> </a:t>
              </a:r>
              <a:r>
                <a:rPr lang="it-IT" altLang="it-IT" sz="1400" b="0" dirty="0" err="1"/>
                <a:t>measured</a:t>
              </a:r>
              <a:r>
                <a:rPr lang="it-IT" altLang="it-IT" sz="1400" b="0" dirty="0"/>
                <a:t> and </a:t>
              </a:r>
              <a:r>
                <a:rPr lang="it-IT" altLang="it-IT" sz="1400" b="0" dirty="0" err="1"/>
                <a:t>controlled</a:t>
              </a:r>
              <a:endParaRPr lang="it-IT" altLang="it-IT" sz="1400" b="0" dirty="0"/>
            </a:p>
          </p:txBody>
        </p:sp>
        <p:sp>
          <p:nvSpPr>
            <p:cNvPr id="17" name="CasellaDiTesto 9"/>
            <p:cNvSpPr txBox="1">
              <a:spLocks noChangeArrowheads="1"/>
            </p:cNvSpPr>
            <p:nvPr/>
          </p:nvSpPr>
          <p:spPr bwMode="auto">
            <a:xfrm>
              <a:off x="1519238" y="4859338"/>
              <a:ext cx="145415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6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400" b="0"/>
                <a:t>135 x 135 mm</a:t>
              </a:r>
              <a:r>
                <a:rPr lang="it-IT" altLang="it-IT" sz="1400" b="0" baseline="30000"/>
                <a:t>2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400" b="0"/>
                <a:t>Scanned beam</a:t>
              </a:r>
            </a:p>
          </p:txBody>
        </p:sp>
        <p:sp>
          <p:nvSpPr>
            <p:cNvPr id="18" name="Ovale 2"/>
            <p:cNvSpPr>
              <a:spLocks noChangeArrowheads="1"/>
            </p:cNvSpPr>
            <p:nvPr/>
          </p:nvSpPr>
          <p:spPr bwMode="auto">
            <a:xfrm>
              <a:off x="2997200" y="2513013"/>
              <a:ext cx="390525" cy="34925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6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it-IT" altLang="it-IT" b="0"/>
            </a:p>
          </p:txBody>
        </p:sp>
        <p:sp>
          <p:nvSpPr>
            <p:cNvPr id="19" name="CasellaDiTesto 11"/>
            <p:cNvSpPr txBox="1">
              <a:spLocks noChangeArrowheads="1"/>
            </p:cNvSpPr>
            <p:nvPr/>
          </p:nvSpPr>
          <p:spPr bwMode="auto">
            <a:xfrm>
              <a:off x="5148263" y="4497388"/>
              <a:ext cx="1455737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6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400" b="0"/>
                <a:t>200 x 200 mm</a:t>
              </a:r>
              <a:r>
                <a:rPr lang="it-IT" altLang="it-IT" sz="1400" b="0" baseline="30000"/>
                <a:t>2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400" b="0"/>
                <a:t>Scanned beam</a:t>
              </a:r>
            </a:p>
          </p:txBody>
        </p:sp>
        <p:sp>
          <p:nvSpPr>
            <p:cNvPr id="20" name="Ovale 2"/>
            <p:cNvSpPr>
              <a:spLocks noChangeArrowheads="1"/>
            </p:cNvSpPr>
            <p:nvPr/>
          </p:nvSpPr>
          <p:spPr bwMode="auto">
            <a:xfrm>
              <a:off x="6651625" y="1962150"/>
              <a:ext cx="390525" cy="34925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6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it-IT" altLang="it-IT" b="0"/>
            </a:p>
          </p:txBody>
        </p:sp>
        <p:sp>
          <p:nvSpPr>
            <p:cNvPr id="21" name="Ovale 2"/>
            <p:cNvSpPr>
              <a:spLocks noChangeArrowheads="1"/>
            </p:cNvSpPr>
            <p:nvPr/>
          </p:nvSpPr>
          <p:spPr bwMode="auto">
            <a:xfrm>
              <a:off x="2711450" y="4397375"/>
              <a:ext cx="390525" cy="34925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6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it-IT" altLang="it-IT" b="0"/>
            </a:p>
          </p:txBody>
        </p:sp>
        <p:sp>
          <p:nvSpPr>
            <p:cNvPr id="22" name="Ovale 2"/>
            <p:cNvSpPr>
              <a:spLocks noChangeArrowheads="1"/>
            </p:cNvSpPr>
            <p:nvPr/>
          </p:nvSpPr>
          <p:spPr bwMode="auto">
            <a:xfrm>
              <a:off x="6376988" y="4021138"/>
              <a:ext cx="390525" cy="34925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6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it-IT" altLang="it-IT" b="0"/>
            </a:p>
          </p:txBody>
        </p:sp>
      </p:grpSp>
    </p:spTree>
    <p:extLst>
      <p:ext uri="{BB962C8B-B14F-4D97-AF65-F5344CB8AC3E}">
        <p14:creationId xmlns:p14="http://schemas.microsoft.com/office/powerpoint/2010/main" val="102564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Available beams</a:t>
            </a:r>
            <a:endParaRPr lang="it-IT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781435" y="1561899"/>
            <a:ext cx="2678629" cy="27601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dirty="0" err="1" smtClean="0"/>
              <a:t>Protons</a:t>
            </a:r>
            <a:endParaRPr lang="it-IT" sz="2400" dirty="0" smtClean="0"/>
          </a:p>
          <a:p>
            <a:pPr marL="0" indent="0">
              <a:buNone/>
            </a:pPr>
            <a:r>
              <a:rPr lang="it-IT" sz="2400" dirty="0" smtClean="0"/>
              <a:t>60-250 </a:t>
            </a:r>
            <a:r>
              <a:rPr lang="it-IT" sz="2400" dirty="0" err="1" smtClean="0"/>
              <a:t>MeV</a:t>
            </a:r>
            <a:endParaRPr lang="it-IT" sz="2400" dirty="0" smtClean="0"/>
          </a:p>
          <a:p>
            <a:pPr marL="0" indent="0">
              <a:buNone/>
            </a:pPr>
            <a:r>
              <a:rPr lang="it-IT" sz="2400" dirty="0" smtClean="0"/>
              <a:t>&lt; 10</a:t>
            </a:r>
            <a:r>
              <a:rPr lang="it-IT" sz="2400" baseline="30000" dirty="0" smtClean="0"/>
              <a:t>10</a:t>
            </a:r>
            <a:r>
              <a:rPr lang="it-IT" sz="2400" dirty="0" smtClean="0"/>
              <a:t> p/</a:t>
            </a:r>
            <a:r>
              <a:rPr lang="it-IT" sz="2400" dirty="0" err="1" smtClean="0"/>
              <a:t>spill</a:t>
            </a:r>
            <a:endParaRPr lang="en-GB" sz="24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gray">
          <a:xfrm>
            <a:off x="9147967" y="1561899"/>
            <a:ext cx="2927640" cy="276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 b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381000" indent="-1889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388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4788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it-IT" sz="2400" kern="0" dirty="0" smtClean="0"/>
              <a:t>Carbon</a:t>
            </a:r>
          </a:p>
          <a:p>
            <a:pPr marL="0" indent="0">
              <a:buNone/>
            </a:pPr>
            <a:r>
              <a:rPr lang="it-IT" sz="2400" kern="0" dirty="0" smtClean="0"/>
              <a:t>120-400 </a:t>
            </a:r>
            <a:r>
              <a:rPr lang="it-IT" sz="2400" kern="0" dirty="0" err="1" smtClean="0"/>
              <a:t>MeV</a:t>
            </a:r>
            <a:r>
              <a:rPr lang="it-IT" sz="2400" kern="0" dirty="0" smtClean="0"/>
              <a:t>/u</a:t>
            </a:r>
          </a:p>
          <a:p>
            <a:pPr marL="0" indent="0">
              <a:buNone/>
            </a:pPr>
            <a:r>
              <a:rPr lang="it-IT" sz="2400" kern="0" dirty="0" smtClean="0"/>
              <a:t>&lt; 4 x 10</a:t>
            </a:r>
            <a:r>
              <a:rPr lang="it-IT" sz="2400" kern="0" baseline="30000" dirty="0" smtClean="0"/>
              <a:t>8</a:t>
            </a:r>
            <a:r>
              <a:rPr lang="it-IT" sz="2400" kern="0" dirty="0" smtClean="0"/>
              <a:t> C/</a:t>
            </a:r>
            <a:r>
              <a:rPr lang="it-IT" sz="2400" kern="0" dirty="0" err="1" smtClean="0"/>
              <a:t>spill</a:t>
            </a:r>
            <a:endParaRPr lang="en-GB" sz="2400" kern="0" dirty="0"/>
          </a:p>
        </p:txBody>
      </p:sp>
      <p:grpSp>
        <p:nvGrpSpPr>
          <p:cNvPr id="5" name="Group 4"/>
          <p:cNvGrpSpPr/>
          <p:nvPr/>
        </p:nvGrpSpPr>
        <p:grpSpPr>
          <a:xfrm>
            <a:off x="4764587" y="3091397"/>
            <a:ext cx="6262995" cy="2122671"/>
            <a:chOff x="1037691" y="3878078"/>
            <a:chExt cx="6262995" cy="2122671"/>
          </a:xfrm>
        </p:grpSpPr>
        <p:grpSp>
          <p:nvGrpSpPr>
            <p:cNvPr id="6" name="Group 1"/>
            <p:cNvGrpSpPr>
              <a:grpSpLocks/>
            </p:cNvGrpSpPr>
            <p:nvPr/>
          </p:nvGrpSpPr>
          <p:grpSpPr bwMode="auto">
            <a:xfrm>
              <a:off x="1037691" y="3878078"/>
              <a:ext cx="6262995" cy="2122671"/>
              <a:chOff x="1170" y="6466"/>
              <a:chExt cx="5157" cy="1132"/>
            </a:xfrm>
          </p:grpSpPr>
          <p:sp>
            <p:nvSpPr>
              <p:cNvPr id="10" name="Text Box 14"/>
              <p:cNvSpPr txBox="1">
                <a:spLocks noChangeArrowheads="1"/>
              </p:cNvSpPr>
              <p:nvPr/>
            </p:nvSpPr>
            <p:spPr bwMode="auto">
              <a:xfrm>
                <a:off x="4340" y="6774"/>
                <a:ext cx="730" cy="42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~2s</a:t>
                </a:r>
                <a:endPara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 Box 13"/>
              <p:cNvSpPr txBox="1">
                <a:spLocks noChangeArrowheads="1"/>
              </p:cNvSpPr>
              <p:nvPr/>
            </p:nvSpPr>
            <p:spPr bwMode="auto">
              <a:xfrm>
                <a:off x="5880" y="7394"/>
                <a:ext cx="447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t</a:t>
                </a:r>
                <a:endPara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AutoShape 12"/>
              <p:cNvSpPr>
                <a:spLocks noChangeShapeType="1"/>
              </p:cNvSpPr>
              <p:nvPr/>
            </p:nvSpPr>
            <p:spPr bwMode="auto">
              <a:xfrm flipV="1">
                <a:off x="1225" y="6540"/>
                <a:ext cx="0" cy="1057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" name="Text Box 11"/>
              <p:cNvSpPr txBox="1">
                <a:spLocks noChangeArrowheads="1"/>
              </p:cNvSpPr>
              <p:nvPr/>
            </p:nvSpPr>
            <p:spPr bwMode="auto">
              <a:xfrm>
                <a:off x="1170" y="6466"/>
                <a:ext cx="447" cy="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 I</a:t>
                </a:r>
                <a:endPara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1831" y="6649"/>
                <a:ext cx="624" cy="9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 bwMode="auto">
              <a:xfrm>
                <a:off x="3532" y="6649"/>
                <a:ext cx="624" cy="9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" name="Rectangle 8"/>
              <p:cNvSpPr>
                <a:spLocks noChangeArrowheads="1"/>
              </p:cNvSpPr>
              <p:nvPr/>
            </p:nvSpPr>
            <p:spPr bwMode="auto">
              <a:xfrm>
                <a:off x="5233" y="6649"/>
                <a:ext cx="624" cy="9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" name="AutoShape 7"/>
              <p:cNvSpPr>
                <a:spLocks noChangeShapeType="1"/>
              </p:cNvSpPr>
              <p:nvPr/>
            </p:nvSpPr>
            <p:spPr bwMode="auto">
              <a:xfrm flipH="1">
                <a:off x="2464" y="6991"/>
                <a:ext cx="34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" name="AutoShape 6"/>
              <p:cNvSpPr>
                <a:spLocks noChangeShapeType="1"/>
              </p:cNvSpPr>
              <p:nvPr/>
            </p:nvSpPr>
            <p:spPr bwMode="auto">
              <a:xfrm>
                <a:off x="1502" y="6991"/>
                <a:ext cx="34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" name="Text Box 5"/>
              <p:cNvSpPr txBox="1">
                <a:spLocks noChangeArrowheads="1"/>
              </p:cNvSpPr>
              <p:nvPr/>
            </p:nvSpPr>
            <p:spPr bwMode="auto">
              <a:xfrm>
                <a:off x="1864" y="6774"/>
                <a:ext cx="556" cy="42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~1s</a:t>
                </a:r>
                <a:endPara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AutoShape 4"/>
              <p:cNvSpPr>
                <a:spLocks noChangeShapeType="1"/>
              </p:cNvSpPr>
              <p:nvPr/>
            </p:nvSpPr>
            <p:spPr bwMode="auto">
              <a:xfrm flipH="1">
                <a:off x="4146" y="6991"/>
                <a:ext cx="283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" name="AutoShape 3"/>
              <p:cNvSpPr>
                <a:spLocks noChangeShapeType="1"/>
              </p:cNvSpPr>
              <p:nvPr/>
            </p:nvSpPr>
            <p:spPr bwMode="auto">
              <a:xfrm>
                <a:off x="4902" y="6991"/>
                <a:ext cx="283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" name="AutoShape 2"/>
              <p:cNvSpPr>
                <a:spLocks noChangeShapeType="1"/>
              </p:cNvSpPr>
              <p:nvPr/>
            </p:nvSpPr>
            <p:spPr bwMode="auto">
              <a:xfrm>
                <a:off x="1221" y="7595"/>
                <a:ext cx="5102" cy="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867274" y="5110990"/>
              <a:ext cx="727420" cy="7988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En.1</a:t>
              </a:r>
              <a:endParaRPr kumimoji="0" lang="it-IT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3924409" y="5110990"/>
              <a:ext cx="727420" cy="7988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En.2</a:t>
              </a:r>
              <a:endParaRPr kumimoji="0" lang="it-IT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5957311" y="5110990"/>
              <a:ext cx="727420" cy="7988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En.3</a:t>
              </a:r>
              <a:endParaRPr kumimoji="0" lang="it-IT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09600" y="1432527"/>
            <a:ext cx="268753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FWHM ~10 mm</a:t>
            </a:r>
            <a:br>
              <a:rPr lang="en-GB" sz="2400" dirty="0" smtClean="0"/>
            </a:br>
            <a:r>
              <a:rPr lang="en-GB" sz="2400" dirty="0" smtClean="0"/>
              <a:t>(particle and energy</a:t>
            </a:r>
            <a:br>
              <a:rPr lang="en-GB" sz="2400" dirty="0" smtClean="0"/>
            </a:br>
            <a:r>
              <a:rPr lang="en-GB" sz="2400" dirty="0" smtClean="0"/>
              <a:t>dependent)</a:t>
            </a:r>
          </a:p>
          <a:p>
            <a:endParaRPr lang="en-GB" sz="2400" dirty="0"/>
          </a:p>
          <a:p>
            <a:r>
              <a:rPr lang="en-GB" sz="2400" dirty="0" smtClean="0"/>
              <a:t>Irradiation field</a:t>
            </a:r>
            <a:endParaRPr lang="en-GB" sz="2400" dirty="0"/>
          </a:p>
          <a:p>
            <a:r>
              <a:rPr lang="en-GB" sz="2400" dirty="0" smtClean="0"/>
              <a:t>&lt; 200 x 200 mm</a:t>
            </a:r>
            <a:r>
              <a:rPr lang="en-GB" sz="2400" baseline="30000" dirty="0" smtClean="0"/>
              <a:t>2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[iso4]</a:t>
            </a:r>
          </a:p>
          <a:p>
            <a:endParaRPr lang="en-GB" sz="2400" dirty="0" smtClean="0"/>
          </a:p>
          <a:p>
            <a:r>
              <a:rPr lang="en-GB" sz="2400" dirty="0" smtClean="0"/>
              <a:t>Max distance </a:t>
            </a:r>
            <a:br>
              <a:rPr lang="en-GB" sz="2400" dirty="0" smtClean="0"/>
            </a:br>
            <a:r>
              <a:rPr lang="en-GB" sz="2400" dirty="0" smtClean="0"/>
              <a:t>downstream target</a:t>
            </a:r>
            <a:br>
              <a:rPr lang="en-GB" sz="2400" dirty="0" smtClean="0"/>
            </a:br>
            <a:r>
              <a:rPr lang="en-GB" sz="2400" dirty="0" smtClean="0"/>
              <a:t>&lt; 5.5 m </a:t>
            </a:r>
          </a:p>
          <a:p>
            <a:r>
              <a:rPr lang="en-GB" sz="2400" dirty="0" smtClean="0"/>
              <a:t>[iso1]</a:t>
            </a:r>
            <a:endParaRPr lang="it-IT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5552713" y="5501162"/>
            <a:ext cx="4627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Low intensities (10</a:t>
            </a:r>
            <a:r>
              <a:rPr lang="en-GB" sz="2400" baseline="30000" dirty="0" smtClean="0"/>
              <a:t>3</a:t>
            </a:r>
            <a:r>
              <a:rPr lang="en-GB" sz="2400" dirty="0" smtClean="0"/>
              <a:t> part/s) possible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19520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Scanning </a:t>
            </a:r>
            <a:r>
              <a:rPr lang="en-GB" dirty="0" smtClean="0"/>
              <a:t>magnets and DDS </a:t>
            </a:r>
            <a:r>
              <a:rPr lang="en-GB" dirty="0" smtClean="0"/>
              <a:t>on rail</a:t>
            </a:r>
            <a:endParaRPr lang="it-IT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" y="1044000"/>
            <a:ext cx="11009313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18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Isocenter</a:t>
            </a:r>
            <a:r>
              <a:rPr lang="en-GB" dirty="0" smtClean="0"/>
              <a:t> 3</a:t>
            </a:r>
            <a:endParaRPr lang="it-IT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" y="1044000"/>
            <a:ext cx="11009313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16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13168" y="137389"/>
            <a:ext cx="11578832" cy="9577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it-IT" sz="3200" b="1" dirty="0" smtClean="0">
                <a:latin typeface="Calibri" pitchFamily="34" charset="0"/>
              </a:rPr>
              <a:t>The CNAO experimental facility: a unique opportunity to perform research activities at 360°</a:t>
            </a:r>
          </a:p>
        </p:txBody>
      </p:sp>
      <p:sp>
        <p:nvSpPr>
          <p:cNvPr id="6" name="Rettangolo 5"/>
          <p:cNvSpPr/>
          <p:nvPr/>
        </p:nvSpPr>
        <p:spPr>
          <a:xfrm>
            <a:off x="680478" y="1597147"/>
            <a:ext cx="38170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it-IT" dirty="0"/>
              <a:t>CNAO is also a Centre of Research and Development, whose activities range from clinical and radiobiological research to translational research with the objective of providing continual improvements in the capacity to cure.</a:t>
            </a:r>
            <a:endParaRPr lang="en-GB" altLang="en-US" dirty="0"/>
          </a:p>
          <a:p>
            <a:pPr algn="just">
              <a:spcBef>
                <a:spcPct val="0"/>
              </a:spcBef>
            </a:pPr>
            <a:r>
              <a:rPr lang="en-US" altLang="en-US" dirty="0"/>
              <a:t>For researchers a dedicated experimental irradiation room </a:t>
            </a:r>
            <a:r>
              <a:rPr lang="en-US" altLang="en-US" dirty="0" smtClean="0"/>
              <a:t>is </a:t>
            </a:r>
            <a:r>
              <a:rPr lang="en-US" altLang="en-US" dirty="0"/>
              <a:t>available, using the CNAO beams, in time slots not impacting on patients treatment, but specifically devoted to research purposes: i.e. some night shifts (</a:t>
            </a:r>
            <a:r>
              <a:rPr lang="en-GB" altLang="en-US" dirty="0"/>
              <a:t>22:00 - 4:00) during the week</a:t>
            </a:r>
            <a:r>
              <a:rPr lang="en-US" altLang="en-US" dirty="0"/>
              <a:t> </a:t>
            </a:r>
            <a:r>
              <a:rPr lang="en-GB" altLang="en-US" dirty="0" smtClean="0"/>
              <a:t>and some full shifts (8h) </a:t>
            </a:r>
            <a:r>
              <a:rPr lang="en-GB" altLang="en-US" dirty="0"/>
              <a:t>during weekends. 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4901608" y="1254642"/>
            <a:ext cx="7290391" cy="4655328"/>
            <a:chOff x="4901608" y="2202672"/>
            <a:chExt cx="7290391" cy="465532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5"/>
            <a:stretch/>
          </p:blipFill>
          <p:spPr bwMode="auto">
            <a:xfrm>
              <a:off x="4901608" y="2563812"/>
              <a:ext cx="7290391" cy="4294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ttangolo 10"/>
            <p:cNvSpPr>
              <a:spLocks noChangeArrowheads="1"/>
            </p:cNvSpPr>
            <p:nvPr/>
          </p:nvSpPr>
          <p:spPr bwMode="auto">
            <a:xfrm>
              <a:off x="5647038" y="2202672"/>
              <a:ext cx="4895143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it-IT" altLang="it-IT" b="1" dirty="0" err="1" smtClean="0">
                  <a:latin typeface="+mn-lt"/>
                  <a:ea typeface="ＭＳ Ｐゴシック" pitchFamily="34" charset="-128"/>
                  <a:cs typeface="Arial" pitchFamily="34" charset="0"/>
                </a:rPr>
                <a:t>Developed</a:t>
              </a:r>
              <a:r>
                <a:rPr lang="it-IT" altLang="it-IT" b="1" dirty="0" smtClean="0">
                  <a:latin typeface="+mn-lt"/>
                  <a:ea typeface="ＭＳ Ｐゴシック" pitchFamily="34" charset="-128"/>
                  <a:cs typeface="Arial" pitchFamily="34" charset="0"/>
                </a:rPr>
                <a:t> and </a:t>
              </a:r>
              <a:r>
                <a:rPr lang="it-IT" altLang="it-IT" b="1" dirty="0" err="1" smtClean="0">
                  <a:latin typeface="+mn-lt"/>
                  <a:ea typeface="ＭＳ Ｐゴシック" pitchFamily="34" charset="-128"/>
                  <a:cs typeface="Arial" pitchFamily="34" charset="0"/>
                </a:rPr>
                <a:t>built</a:t>
              </a:r>
              <a:r>
                <a:rPr lang="it-IT" altLang="it-IT" b="1" dirty="0" smtClean="0">
                  <a:latin typeface="+mn-lt"/>
                  <a:ea typeface="ＭＳ Ｐゴシック" pitchFamily="34" charset="-128"/>
                  <a:cs typeface="Arial" pitchFamily="34" charset="0"/>
                </a:rPr>
                <a:t> in </a:t>
              </a:r>
              <a:r>
                <a:rPr lang="it-IT" altLang="it-IT" b="1" dirty="0" err="1" smtClean="0">
                  <a:latin typeface="+mn-lt"/>
                  <a:ea typeface="ＭＳ Ｐゴシック" pitchFamily="34" charset="-128"/>
                  <a:cs typeface="Arial" pitchFamily="34" charset="0"/>
                </a:rPr>
                <a:t>collaboration</a:t>
              </a:r>
              <a:r>
                <a:rPr lang="it-IT" altLang="it-IT" b="1" dirty="0" smtClean="0">
                  <a:latin typeface="+mn-lt"/>
                  <a:ea typeface="ＭＳ Ｐゴシック" pitchFamily="34" charset="-128"/>
                  <a:cs typeface="Arial" pitchFamily="34" charset="0"/>
                </a:rPr>
                <a:t> </a:t>
              </a:r>
              <a:r>
                <a:rPr lang="it-IT" altLang="it-IT" b="1" dirty="0">
                  <a:latin typeface="+mn-lt"/>
                  <a:ea typeface="ＭＳ Ｐゴシック" pitchFamily="34" charset="-128"/>
                  <a:cs typeface="Arial" pitchFamily="34" charset="0"/>
                </a:rPr>
                <a:t>with INFN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302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CNAO radiobiology laboratory</a:t>
            </a:r>
            <a:endParaRPr lang="it-IT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9" y="1208314"/>
            <a:ext cx="11009313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75649" y="5272651"/>
            <a:ext cx="334709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Nearby university:</a:t>
            </a:r>
          </a:p>
          <a:p>
            <a:pPr marL="285750" indent="-285750">
              <a:buFontTx/>
              <a:buChar char="-"/>
            </a:pPr>
            <a:r>
              <a:rPr lang="en-GB" sz="2000" dirty="0" smtClean="0"/>
              <a:t>Animal house</a:t>
            </a:r>
          </a:p>
          <a:p>
            <a:pPr marL="285750" indent="-285750">
              <a:buFontTx/>
              <a:buChar char="-"/>
            </a:pPr>
            <a:r>
              <a:rPr lang="en-GB" sz="2000" dirty="0" smtClean="0"/>
              <a:t>Centro </a:t>
            </a:r>
            <a:r>
              <a:rPr lang="en-GB" sz="2000" dirty="0" err="1" smtClean="0"/>
              <a:t>grandi</a:t>
            </a:r>
            <a:r>
              <a:rPr lang="en-GB" sz="2000" dirty="0" smtClean="0"/>
              <a:t> </a:t>
            </a:r>
            <a:r>
              <a:rPr lang="en-GB" sz="2000" dirty="0" err="1" smtClean="0"/>
              <a:t>strumenti</a:t>
            </a:r>
            <a:r>
              <a:rPr lang="en-GB" sz="2000" dirty="0" smtClean="0"/>
              <a:t> </a:t>
            </a:r>
            <a:endParaRPr lang="it-IT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075650" y="1208314"/>
            <a:ext cx="3347093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Biological </a:t>
            </a:r>
            <a:r>
              <a:rPr lang="en-GB" sz="2000" dirty="0"/>
              <a:t>laboratory with all the necessary equipment including biological laminar flows, incubators, centrifuges, fluorescence microscope, cell counters is provided. Furthermore, in the next 2 years the research area will be expanded and rooms dedicated to microscopy, cell handling, cytology/histology and small animals preparation will be accessible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53015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Upgrades in progress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3468151" y="1044000"/>
            <a:ext cx="4705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From 2023 at CNAO will be available</a:t>
            </a:r>
            <a:endParaRPr lang="en-GB" sz="2400" dirty="0"/>
          </a:p>
        </p:txBody>
      </p:sp>
      <p:grpSp>
        <p:nvGrpSpPr>
          <p:cNvPr id="4" name="Gruppo 41"/>
          <p:cNvGrpSpPr>
            <a:grpSpLocks noChangeAspect="1"/>
          </p:cNvGrpSpPr>
          <p:nvPr/>
        </p:nvGrpSpPr>
        <p:grpSpPr>
          <a:xfrm>
            <a:off x="6868397" y="2636935"/>
            <a:ext cx="4961650" cy="2905619"/>
            <a:chOff x="583795" y="176681"/>
            <a:chExt cx="8748464" cy="5123237"/>
          </a:xfrm>
        </p:grpSpPr>
        <p:pic>
          <p:nvPicPr>
            <p:cNvPr id="5" name="Immagine 4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56890" r="28171" b="8195"/>
            <a:stretch/>
          </p:blipFill>
          <p:spPr>
            <a:xfrm>
              <a:off x="583795" y="176681"/>
              <a:ext cx="8748464" cy="5123237"/>
            </a:xfrm>
            <a:prstGeom prst="rect">
              <a:avLst/>
            </a:prstGeom>
          </p:spPr>
        </p:pic>
        <p:sp>
          <p:nvSpPr>
            <p:cNvPr id="6" name="Rettangolo 43"/>
            <p:cNvSpPr/>
            <p:nvPr/>
          </p:nvSpPr>
          <p:spPr>
            <a:xfrm>
              <a:off x="685800" y="1269241"/>
              <a:ext cx="6723529" cy="3141393"/>
            </a:xfrm>
            <a:prstGeom prst="rect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0" b="4880"/>
          <a:stretch>
            <a:fillRect/>
          </a:stretch>
        </p:blipFill>
        <p:spPr bwMode="auto">
          <a:xfrm>
            <a:off x="423931" y="2658851"/>
            <a:ext cx="6088434" cy="291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50729" y="1674288"/>
            <a:ext cx="3996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New research area and bio-lab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30069" y="1674288"/>
            <a:ext cx="31191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algn="ctr">
              <a:defRPr sz="2400"/>
            </a:lvl1pPr>
          </a:lstStyle>
          <a:p>
            <a:r>
              <a:rPr lang="en-GB" dirty="0" smtClean="0"/>
              <a:t>Third source/new ions: </a:t>
            </a:r>
          </a:p>
          <a:p>
            <a:r>
              <a:rPr lang="en-GB" dirty="0" smtClean="0"/>
              <a:t>He</a:t>
            </a:r>
            <a:r>
              <a:rPr lang="en-GB" dirty="0"/>
              <a:t>, Li, O </a:t>
            </a:r>
            <a:r>
              <a:rPr lang="en-GB" dirty="0" smtClean="0"/>
              <a:t>(and </a:t>
            </a:r>
            <a:r>
              <a:rPr lang="en-GB" dirty="0"/>
              <a:t>Fe)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3347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014739"/>
              </p:ext>
            </p:extLst>
          </p:nvPr>
        </p:nvGraphicFramePr>
        <p:xfrm>
          <a:off x="609601" y="573088"/>
          <a:ext cx="9751484" cy="548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6" name="Worksheet" r:id="rId3" imgW="11793600" imgH="9144000" progId="Excel.Sheet.8">
                  <p:embed/>
                </p:oleObj>
              </mc:Choice>
              <mc:Fallback>
                <p:oleObj name="Worksheet" r:id="rId3" imgW="11793600" imgH="91440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1" y="573088"/>
                        <a:ext cx="9751484" cy="5484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080000" y="1076325"/>
            <a:ext cx="2360149" cy="40011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3300"/>
                </a:solidFill>
                <a:latin typeface="Times New Roman" pitchFamily="18" charset="0"/>
              </a:rPr>
              <a:t>Protons/Carbon</a:t>
            </a:r>
            <a:endParaRPr lang="en-US" sz="2000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119669" y="3005139"/>
            <a:ext cx="1625600" cy="41592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rgbClr val="008000"/>
                </a:solidFill>
                <a:latin typeface="Times New Roman" pitchFamily="18" charset="0"/>
              </a:rPr>
              <a:t>Electrons</a:t>
            </a:r>
            <a:endParaRPr lang="en-US" sz="160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7112000" y="2933701"/>
            <a:ext cx="1422400" cy="41592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70C0"/>
                </a:solidFill>
                <a:latin typeface="Times New Roman" pitchFamily="18" charset="0"/>
              </a:rPr>
              <a:t>Photons</a:t>
            </a:r>
          </a:p>
        </p:txBody>
      </p:sp>
      <p:graphicFrame>
        <p:nvGraphicFramePr>
          <p:cNvPr id="512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563771"/>
              </p:ext>
            </p:extLst>
          </p:nvPr>
        </p:nvGraphicFramePr>
        <p:xfrm>
          <a:off x="8636000" y="2933701"/>
          <a:ext cx="1568451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7" name="Equation" r:id="rId5" imgW="736560" imgH="241200" progId="Equation.3">
                  <p:embed/>
                </p:oleObj>
              </mc:Choice>
              <mc:Fallback>
                <p:oleObj name="Equation" r:id="rId5" imgW="736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6000" y="2933701"/>
                        <a:ext cx="1568451" cy="436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603" name="Rectangle 1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Comparison of the depth dose profiles</a:t>
            </a:r>
          </a:p>
        </p:txBody>
      </p:sp>
      <p:pic>
        <p:nvPicPr>
          <p:cNvPr id="5130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6613" y="1638300"/>
            <a:ext cx="631401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135894" y="1501924"/>
            <a:ext cx="271533" cy="388843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519936" y="4166221"/>
            <a:ext cx="1422400" cy="41592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Tumour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1422400" y="5854700"/>
            <a:ext cx="7772400" cy="533400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6766" y="5930900"/>
            <a:ext cx="164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Beam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4786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CNAO expansion project</a:t>
            </a:r>
            <a:endParaRPr lang="it-IT" dirty="0"/>
          </a:p>
        </p:txBody>
      </p:sp>
      <p:pic>
        <p:nvPicPr>
          <p:cNvPr id="3" name="Immagine 6" descr="CNAO_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1164090"/>
            <a:ext cx="670877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o 1"/>
          <p:cNvGrpSpPr>
            <a:grpSpLocks/>
          </p:cNvGrpSpPr>
          <p:nvPr/>
        </p:nvGrpSpPr>
        <p:grpSpPr bwMode="auto">
          <a:xfrm>
            <a:off x="2413001" y="1187902"/>
            <a:ext cx="6638925" cy="3506788"/>
            <a:chOff x="1042988" y="1685925"/>
            <a:chExt cx="6638925" cy="3506788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2130425" y="2079625"/>
              <a:ext cx="68263" cy="18542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042988" y="1685925"/>
              <a:ext cx="2312987" cy="37623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6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GB" altLang="it-IT" sz="1800" b="0">
                  <a:solidFill>
                    <a:srgbClr val="FF0033"/>
                  </a:solidFill>
                  <a:cs typeface="Arial" pitchFamily="34" charset="0"/>
                </a:rPr>
                <a:t>Expansion Area A</a:t>
              </a: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4557713" y="1758950"/>
              <a:ext cx="3124200" cy="92233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6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GB" altLang="it-IT" sz="1800" b="0">
                  <a:solidFill>
                    <a:srgbClr val="FF0033"/>
                  </a:solidFill>
                  <a:cs typeface="Arial" pitchFamily="34" charset="0"/>
                </a:rPr>
                <a:t>Project approved and financed in 2019 by </a:t>
              </a:r>
              <a:br>
                <a:rPr lang="en-GB" altLang="it-IT" sz="1800" b="0">
                  <a:solidFill>
                    <a:srgbClr val="FF0033"/>
                  </a:solidFill>
                  <a:cs typeface="Arial" pitchFamily="34" charset="0"/>
                </a:rPr>
              </a:br>
              <a:r>
                <a:rPr lang="en-GB" altLang="it-IT" sz="1800" b="0">
                  <a:solidFill>
                    <a:srgbClr val="FF0033"/>
                  </a:solidFill>
                  <a:cs typeface="Arial" pitchFamily="34" charset="0"/>
                </a:rPr>
                <a:t>Ministry of Health</a:t>
              </a:r>
            </a:p>
          </p:txBody>
        </p:sp>
        <p:sp>
          <p:nvSpPr>
            <p:cNvPr id="8" name="Figura a mano libera 1"/>
            <p:cNvSpPr>
              <a:spLocks/>
            </p:cNvSpPr>
            <p:nvPr/>
          </p:nvSpPr>
          <p:spPr bwMode="auto">
            <a:xfrm>
              <a:off x="1208088" y="3321050"/>
              <a:ext cx="2941637" cy="1871663"/>
            </a:xfrm>
            <a:custGeom>
              <a:avLst/>
              <a:gdLst>
                <a:gd name="T0" fmla="*/ 0 w 2941608"/>
                <a:gd name="T1" fmla="*/ 1330194 h 1871932"/>
                <a:gd name="T2" fmla="*/ 1855327 w 2941608"/>
                <a:gd name="T3" fmla="*/ 0 h 1871932"/>
                <a:gd name="T4" fmla="*/ 2243660 w 2941608"/>
                <a:gd name="T5" fmla="*/ 180219 h 1871932"/>
                <a:gd name="T6" fmla="*/ 2071060 w 2941608"/>
                <a:gd name="T7" fmla="*/ 300376 h 1871932"/>
                <a:gd name="T8" fmla="*/ 2942652 w 2941608"/>
                <a:gd name="T9" fmla="*/ 780953 h 1871932"/>
                <a:gd name="T10" fmla="*/ 1941628 w 2941608"/>
                <a:gd name="T11" fmla="*/ 1613397 h 1871932"/>
                <a:gd name="T12" fmla="*/ 1630969 w 2941608"/>
                <a:gd name="T13" fmla="*/ 1458922 h 1871932"/>
                <a:gd name="T14" fmla="*/ 1104577 w 2941608"/>
                <a:gd name="T15" fmla="*/ 1862271 h 1871932"/>
                <a:gd name="T16" fmla="*/ 0 w 2941608"/>
                <a:gd name="T17" fmla="*/ 1330194 h 18719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41608" h="1871932">
                  <a:moveTo>
                    <a:pt x="0" y="1337094"/>
                  </a:moveTo>
                  <a:lnTo>
                    <a:pt x="1854679" y="0"/>
                  </a:lnTo>
                  <a:lnTo>
                    <a:pt x="2242868" y="181155"/>
                  </a:lnTo>
                  <a:lnTo>
                    <a:pt x="2070340" y="301924"/>
                  </a:lnTo>
                  <a:lnTo>
                    <a:pt x="2941608" y="785004"/>
                  </a:lnTo>
                  <a:lnTo>
                    <a:pt x="1940944" y="1621766"/>
                  </a:lnTo>
                  <a:lnTo>
                    <a:pt x="1630393" y="1466490"/>
                  </a:lnTo>
                  <a:lnTo>
                    <a:pt x="1104181" y="1871932"/>
                  </a:lnTo>
                  <a:lnTo>
                    <a:pt x="0" y="1337094"/>
                  </a:lnTo>
                  <a:close/>
                </a:path>
              </a:pathLst>
            </a:custGeom>
            <a:noFill/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72409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345" y="102889"/>
            <a:ext cx="5952105" cy="675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6763871" y="470647"/>
            <a:ext cx="416858" cy="4168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Straight Connector 4"/>
          <p:cNvCxnSpPr>
            <a:stCxn id="3" idx="3"/>
          </p:cNvCxnSpPr>
          <p:nvPr/>
        </p:nvCxnSpPr>
        <p:spPr>
          <a:xfrm>
            <a:off x="6824918" y="826458"/>
            <a:ext cx="73691" cy="34702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679576" y="102889"/>
            <a:ext cx="1721224" cy="1672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ght Arrow 16"/>
          <p:cNvSpPr/>
          <p:nvPr/>
        </p:nvSpPr>
        <p:spPr>
          <a:xfrm>
            <a:off x="3035021" y="921122"/>
            <a:ext cx="3289110" cy="954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PROTONTHERAPY</a:t>
            </a:r>
            <a:endParaRPr lang="it-I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3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5" y="3251200"/>
            <a:ext cx="416242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424"/>
            <a:ext cx="10972800" cy="900000"/>
          </a:xfrm>
        </p:spPr>
        <p:txBody>
          <a:bodyPr/>
          <a:lstStyle/>
          <a:p>
            <a:r>
              <a:rPr lang="en-GB" dirty="0" smtClean="0"/>
              <a:t>Single room facility with gantry for protons</a:t>
            </a:r>
            <a:endParaRPr lang="it-IT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1538"/>
            <a:ext cx="5338762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2" y="3394075"/>
            <a:ext cx="5443537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5"/>
          <p:cNvSpPr txBox="1"/>
          <p:nvPr/>
        </p:nvSpPr>
        <p:spPr>
          <a:xfrm>
            <a:off x="1058863" y="782638"/>
            <a:ext cx="2246312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Synchrotron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 room</a:t>
            </a:r>
          </a:p>
        </p:txBody>
      </p:sp>
      <p:sp>
        <p:nvSpPr>
          <p:cNvPr id="6" name="CasellaDiTesto 6"/>
          <p:cNvSpPr txBox="1"/>
          <p:nvPr/>
        </p:nvSpPr>
        <p:spPr>
          <a:xfrm>
            <a:off x="6313487" y="3439832"/>
            <a:ext cx="2246312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Treatment room</a:t>
            </a:r>
          </a:p>
        </p:txBody>
      </p:sp>
      <p:sp>
        <p:nvSpPr>
          <p:cNvPr id="7" name="CasellaDiTesto 3"/>
          <p:cNvSpPr txBox="1">
            <a:spLocks noChangeArrowheads="1"/>
          </p:cNvSpPr>
          <p:nvPr/>
        </p:nvSpPr>
        <p:spPr bwMode="auto">
          <a:xfrm>
            <a:off x="5694363" y="1323975"/>
            <a:ext cx="4416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b="0" dirty="0">
                <a:solidFill>
                  <a:srgbClr val="000000"/>
                </a:solidFill>
                <a:cs typeface="Arial" pitchFamily="34" charset="0"/>
              </a:rPr>
              <a:t>Contract signed with Hitachi: </a:t>
            </a:r>
            <a:br>
              <a:rPr lang="en-GB" altLang="it-IT" b="0" dirty="0">
                <a:solidFill>
                  <a:srgbClr val="000000"/>
                </a:solidFill>
                <a:cs typeface="Arial" pitchFamily="34" charset="0"/>
              </a:rPr>
            </a:br>
            <a:r>
              <a:rPr lang="en-GB" altLang="it-IT" b="0" dirty="0">
                <a:solidFill>
                  <a:srgbClr val="000000"/>
                </a:solidFill>
                <a:cs typeface="Arial" pitchFamily="34" charset="0"/>
              </a:rPr>
              <a:t>December 5</a:t>
            </a:r>
            <a:r>
              <a:rPr lang="en-GB" altLang="it-IT" b="0" baseline="30000" dirty="0">
                <a:solidFill>
                  <a:srgbClr val="000000"/>
                </a:solidFill>
                <a:cs typeface="Arial" pitchFamily="34" charset="0"/>
              </a:rPr>
              <a:t>th</a:t>
            </a:r>
            <a:r>
              <a:rPr lang="en-GB" altLang="it-IT" b="0" dirty="0">
                <a:solidFill>
                  <a:srgbClr val="000000"/>
                </a:solidFill>
                <a:cs typeface="Arial" pitchFamily="34" charset="0"/>
              </a:rPr>
              <a:t>, 2019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it-IT" b="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dirty="0">
                <a:solidFill>
                  <a:srgbClr val="FF0000"/>
                </a:solidFill>
                <a:cs typeface="Arial" pitchFamily="34" charset="0"/>
              </a:rPr>
              <a:t>Operational end 2023</a:t>
            </a:r>
          </a:p>
        </p:txBody>
      </p:sp>
      <p:pic>
        <p:nvPicPr>
          <p:cNvPr id="8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67"/>
          <a:stretch>
            <a:fillRect/>
          </a:stretch>
        </p:blipFill>
        <p:spPr bwMode="auto">
          <a:xfrm>
            <a:off x="-11113" y="3984625"/>
            <a:ext cx="31273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9"/>
          <p:cNvSpPr txBox="1"/>
          <p:nvPr/>
        </p:nvSpPr>
        <p:spPr>
          <a:xfrm>
            <a:off x="0" y="6135688"/>
            <a:ext cx="2795587" cy="70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360°isocentric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gantry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/>
            </a:r>
            <a:b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(Field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size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: 30x40 cm</a:t>
            </a:r>
            <a:r>
              <a:rPr lang="it-IT" b="1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724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BNCT</a:t>
            </a:r>
            <a:endParaRPr lang="it-IT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345" y="102889"/>
            <a:ext cx="5952105" cy="675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20079" y="129783"/>
            <a:ext cx="1290918" cy="2410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ight Arrow 7"/>
          <p:cNvSpPr/>
          <p:nvPr/>
        </p:nvSpPr>
        <p:spPr>
          <a:xfrm flipH="1">
            <a:off x="6648266" y="380512"/>
            <a:ext cx="3289110" cy="954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BNCT AREA</a:t>
            </a:r>
            <a:endParaRPr lang="it-I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5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BNCT</a:t>
            </a:r>
            <a:endParaRPr lang="it-IT" dirty="0"/>
          </a:p>
        </p:txBody>
      </p:sp>
      <p:grpSp>
        <p:nvGrpSpPr>
          <p:cNvPr id="3" name="Gruppo 1"/>
          <p:cNvGrpSpPr>
            <a:grpSpLocks/>
          </p:cNvGrpSpPr>
          <p:nvPr/>
        </p:nvGrpSpPr>
        <p:grpSpPr bwMode="auto">
          <a:xfrm>
            <a:off x="3794077" y="757398"/>
            <a:ext cx="7086600" cy="5351463"/>
            <a:chOff x="47625" y="1247775"/>
            <a:chExt cx="5332413" cy="535146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" y="2693988"/>
              <a:ext cx="5332413" cy="390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Saetta 4"/>
            <p:cNvSpPr>
              <a:spLocks noChangeArrowheads="1"/>
            </p:cNvSpPr>
            <p:nvPr/>
          </p:nvSpPr>
          <p:spPr bwMode="auto">
            <a:xfrm rot="6580172">
              <a:off x="246857" y="2315369"/>
              <a:ext cx="1570037" cy="758825"/>
            </a:xfrm>
            <a:prstGeom prst="lightningBolt">
              <a:avLst/>
            </a:prstGeom>
            <a:solidFill>
              <a:schemeClr val="accent1"/>
            </a:solidFill>
            <a:ln w="9525" algn="ctr">
              <a:solidFill>
                <a:srgbClr val="00B050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spcBef>
                  <a:spcPct val="6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it-IT" altLang="it-IT" b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" name="CasellaDiTesto 234"/>
            <p:cNvSpPr txBox="1">
              <a:spLocks noChangeArrowheads="1"/>
            </p:cNvSpPr>
            <p:nvPr/>
          </p:nvSpPr>
          <p:spPr bwMode="auto">
            <a:xfrm>
              <a:off x="760413" y="1247775"/>
              <a:ext cx="2663825" cy="107632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6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Boronated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drug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that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selectively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reaches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 the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tumour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cells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and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avoids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the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healthy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tissues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</a:p>
          </p:txBody>
        </p:sp>
      </p:grpSp>
      <p:sp>
        <p:nvSpPr>
          <p:cNvPr id="7" name="CasellaDiTesto 234"/>
          <p:cNvSpPr txBox="1">
            <a:spLocks noChangeArrowheads="1"/>
          </p:cNvSpPr>
          <p:nvPr/>
        </p:nvSpPr>
        <p:spPr bwMode="auto">
          <a:xfrm>
            <a:off x="8448627" y="757398"/>
            <a:ext cx="3538537" cy="585787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b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Accelerator driven neutron production</a:t>
            </a:r>
          </a:p>
        </p:txBody>
      </p:sp>
      <p:sp>
        <p:nvSpPr>
          <p:cNvPr id="8" name="Saetta 4"/>
          <p:cNvSpPr>
            <a:spLocks noChangeArrowheads="1"/>
          </p:cNvSpPr>
          <p:nvPr/>
        </p:nvSpPr>
        <p:spPr bwMode="auto">
          <a:xfrm rot="6580172">
            <a:off x="9382535" y="2357484"/>
            <a:ext cx="2732088" cy="676275"/>
          </a:xfrm>
          <a:prstGeom prst="lightningBolt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b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97598" y="1833723"/>
            <a:ext cx="2609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First Approved </a:t>
            </a:r>
            <a:r>
              <a:rPr lang="en-GB" dirty="0"/>
              <a:t>BNCT </a:t>
            </a:r>
            <a:r>
              <a:rPr lang="en-GB" dirty="0" smtClean="0"/>
              <a:t>Drug (in Japan), May 2020</a:t>
            </a:r>
            <a:endParaRPr lang="it-IT" dirty="0"/>
          </a:p>
        </p:txBody>
      </p:sp>
      <p:pic>
        <p:nvPicPr>
          <p:cNvPr id="12" name="図 2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486296"/>
            <a:ext cx="3215891" cy="325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0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Similar </a:t>
            </a:r>
            <a:r>
              <a:rPr lang="en-GB" dirty="0" smtClean="0"/>
              <a:t>installation, Clinic </a:t>
            </a:r>
            <a:r>
              <a:rPr lang="en-GB" dirty="0"/>
              <a:t>in Xiamen (Fujian, China) </a:t>
            </a:r>
            <a:endParaRPr lang="it-IT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9" t="37273" r="9052" b="11166"/>
          <a:stretch>
            <a:fillRect/>
          </a:stretch>
        </p:blipFill>
        <p:spPr bwMode="auto">
          <a:xfrm>
            <a:off x="2378308" y="1442104"/>
            <a:ext cx="6386512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AE Life Scien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87" y="1442104"/>
            <a:ext cx="2413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Neubor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187" y="2366029"/>
            <a:ext cx="28987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969187" y="6027762"/>
            <a:ext cx="3111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(</a:t>
            </a:r>
            <a:r>
              <a:rPr lang="it-IT" dirty="0" smtClean="0"/>
              <a:t>Sergey </a:t>
            </a:r>
            <a:r>
              <a:rPr lang="it-IT" dirty="0" err="1" smtClean="0"/>
              <a:t>Taskaev</a:t>
            </a:r>
            <a:r>
              <a:rPr lang="it-IT" dirty="0" smtClean="0"/>
              <a:t>, </a:t>
            </a:r>
            <a:r>
              <a:rPr lang="en-GB" dirty="0" err="1" smtClean="0"/>
              <a:t>Frascati</a:t>
            </a:r>
            <a:r>
              <a:rPr lang="en-GB" dirty="0" smtClean="0"/>
              <a:t> 2019)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638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 based BNCT</a:t>
            </a:r>
            <a:endParaRPr lang="it-IT" dirty="0"/>
          </a:p>
        </p:txBody>
      </p:sp>
      <p:pic>
        <p:nvPicPr>
          <p:cNvPr id="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20" y="70961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207" y="5746750"/>
            <a:ext cx="3073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720" y="4695825"/>
            <a:ext cx="401637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3"/>
          <p:cNvSpPr txBox="1">
            <a:spLocks noChangeArrowheads="1"/>
          </p:cNvSpPr>
          <p:nvPr/>
        </p:nvSpPr>
        <p:spPr bwMode="auto">
          <a:xfrm>
            <a:off x="797859" y="4557881"/>
            <a:ext cx="35861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it-IT" altLang="it-IT" dirty="0"/>
              <a:t>Proton </a:t>
            </a:r>
            <a:r>
              <a:rPr lang="it-IT" altLang="it-IT" dirty="0" err="1"/>
              <a:t>energy</a:t>
            </a:r>
            <a:r>
              <a:rPr lang="it-IT" altLang="it-IT" dirty="0"/>
              <a:t> 2.5 </a:t>
            </a:r>
            <a:r>
              <a:rPr lang="it-IT" altLang="it-IT" dirty="0" err="1"/>
              <a:t>MeV</a:t>
            </a:r>
            <a:endParaRPr lang="it-IT" altLang="it-IT" dirty="0"/>
          </a:p>
          <a:p>
            <a:r>
              <a:rPr lang="it-IT" altLang="it-IT" dirty="0" err="1"/>
              <a:t>Intensity</a:t>
            </a:r>
            <a:r>
              <a:rPr lang="it-IT" altLang="it-IT" dirty="0"/>
              <a:t> 10-15 </a:t>
            </a:r>
            <a:r>
              <a:rPr lang="it-IT" altLang="it-IT" dirty="0" err="1"/>
              <a:t>mA</a:t>
            </a:r>
            <a:endParaRPr lang="it-IT" altLang="it-IT" dirty="0"/>
          </a:p>
          <a:p>
            <a:r>
              <a:rPr lang="it-IT" altLang="it-IT" dirty="0"/>
              <a:t>p-Li </a:t>
            </a:r>
            <a:r>
              <a:rPr lang="it-IT" altLang="it-IT" dirty="0" err="1"/>
              <a:t>reaction</a:t>
            </a:r>
            <a:endParaRPr lang="it-IT" altLang="it-IT" dirty="0"/>
          </a:p>
        </p:txBody>
      </p:sp>
      <p:sp>
        <p:nvSpPr>
          <p:cNvPr id="8" name="CasellaDiTesto 3"/>
          <p:cNvSpPr txBox="1">
            <a:spLocks noChangeArrowheads="1"/>
          </p:cNvSpPr>
          <p:nvPr/>
        </p:nvSpPr>
        <p:spPr bwMode="auto">
          <a:xfrm>
            <a:off x="6160807" y="854075"/>
            <a:ext cx="4416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b="0">
                <a:solidFill>
                  <a:srgbClr val="000000"/>
                </a:solidFill>
                <a:cs typeface="Arial" pitchFamily="34" charset="0"/>
              </a:rPr>
              <a:t>Collaboration agreement signed September 2020 </a:t>
            </a:r>
            <a:br>
              <a:rPr lang="en-GB" altLang="it-IT" b="0">
                <a:solidFill>
                  <a:srgbClr val="000000"/>
                </a:solidFill>
                <a:cs typeface="Arial" pitchFamily="34" charset="0"/>
              </a:rPr>
            </a:br>
            <a:endParaRPr lang="en-GB" altLang="it-IT" b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>
                <a:solidFill>
                  <a:srgbClr val="FF0000"/>
                </a:solidFill>
                <a:cs typeface="Arial" pitchFamily="34" charset="0"/>
              </a:rPr>
              <a:t>Operational end 2023</a:t>
            </a:r>
          </a:p>
        </p:txBody>
      </p:sp>
    </p:spTree>
    <p:extLst>
      <p:ext uri="{BB962C8B-B14F-4D97-AF65-F5344CB8AC3E}">
        <p14:creationId xmlns:p14="http://schemas.microsoft.com/office/powerpoint/2010/main" val="241163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 and development are fundamental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Research and development on many subjects</a:t>
            </a:r>
          </a:p>
          <a:p>
            <a:pPr lvl="1"/>
            <a:r>
              <a:rPr lang="en-GB" dirty="0" smtClean="0"/>
              <a:t>Machine operation improvement (RFKO, </a:t>
            </a:r>
            <a:r>
              <a:rPr lang="en-GB" dirty="0" err="1" smtClean="0"/>
              <a:t>MultiEnergy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Improved dose delivery (organ motion management, 4D DDS)</a:t>
            </a:r>
          </a:p>
          <a:p>
            <a:pPr lvl="1"/>
            <a:r>
              <a:rPr lang="en-GB" dirty="0" smtClean="0"/>
              <a:t>Improved treatment delivery (new ions, LET painting)</a:t>
            </a:r>
          </a:p>
          <a:p>
            <a:pPr lvl="1"/>
            <a:r>
              <a:rPr lang="en-GB" dirty="0" smtClean="0"/>
              <a:t>Dose delivery and range verification (Online PET, prompt particles and gamma monitoring, improved beam monitoring)</a:t>
            </a:r>
          </a:p>
          <a:p>
            <a:pPr lvl="1"/>
            <a:r>
              <a:rPr lang="en-GB" dirty="0" smtClean="0"/>
              <a:t>Improved research facility (XPR, new ions, new lab)</a:t>
            </a:r>
          </a:p>
          <a:p>
            <a:pPr lvl="1"/>
            <a:r>
              <a:rPr lang="en-GB" dirty="0" err="1" smtClean="0"/>
              <a:t>Center</a:t>
            </a:r>
            <a:r>
              <a:rPr lang="en-GB" dirty="0" smtClean="0"/>
              <a:t> upgrade (proton SRF, BNCT, ion gantry)</a:t>
            </a:r>
          </a:p>
          <a:p>
            <a:pPr lvl="1"/>
            <a:r>
              <a:rPr lang="en-GB" dirty="0" smtClean="0"/>
              <a:t>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235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Thank you for your attention</a:t>
            </a:r>
            <a:endParaRPr lang="it-IT" dirty="0"/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1099658" y="5716343"/>
            <a:ext cx="9181164" cy="77826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it-IT" altLang="it-IT" sz="2000" dirty="0">
                <a:latin typeface="Arial" pitchFamily="34" charset="0"/>
              </a:rPr>
              <a:t>“</a:t>
            </a:r>
            <a:r>
              <a:rPr lang="en-US" altLang="it-IT" sz="2000" dirty="0">
                <a:latin typeface="Arial" pitchFamily="34" charset="0"/>
              </a:rPr>
              <a:t>Physics is like sex: sure, it may give some practical results, but that's not why we do it.</a:t>
            </a:r>
            <a:r>
              <a:rPr lang="it-IT" altLang="it-IT" sz="2000" dirty="0">
                <a:latin typeface="Arial" pitchFamily="34" charset="0"/>
              </a:rPr>
              <a:t> ”</a:t>
            </a:r>
            <a:endParaRPr lang="it-IT" sz="2000" dirty="0">
              <a:latin typeface="Arial" pitchFamily="34" charset="0"/>
            </a:endParaRPr>
          </a:p>
          <a:p>
            <a:pPr algn="r">
              <a:defRPr/>
            </a:pPr>
            <a:r>
              <a:rPr lang="it-IT" sz="2000" dirty="0">
                <a:latin typeface="Arial" pitchFamily="34" charset="0"/>
              </a:rPr>
              <a:t>R. </a:t>
            </a:r>
            <a:r>
              <a:rPr lang="it-IT" sz="2000" dirty="0" err="1">
                <a:latin typeface="Arial" pitchFamily="34" charset="0"/>
              </a:rPr>
              <a:t>Feynmann</a:t>
            </a:r>
            <a:endParaRPr lang="it-IT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254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Spread Out Bragg Peak</a:t>
            </a:r>
            <a:endParaRPr lang="en-GB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943238"/>
              </p:ext>
            </p:extLst>
          </p:nvPr>
        </p:nvGraphicFramePr>
        <p:xfrm>
          <a:off x="609600" y="1295400"/>
          <a:ext cx="9871856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0" name="Worksheet" r:id="rId3" imgW="11793600" imgH="8611200" progId="Excel.Sheet.8">
                  <p:embed/>
                </p:oleObj>
              </mc:Choice>
              <mc:Fallback>
                <p:oleObj name="Worksheet" r:id="rId3" imgW="11793600" imgH="86112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95400"/>
                        <a:ext cx="9871856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782002" y="1968501"/>
            <a:ext cx="4409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To </a:t>
            </a:r>
            <a:r>
              <a:rPr lang="it-IT" sz="2000" dirty="0" err="1" smtClean="0"/>
              <a:t>treat</a:t>
            </a:r>
            <a:r>
              <a:rPr lang="it-IT" sz="2000" dirty="0" smtClean="0"/>
              <a:t> </a:t>
            </a:r>
            <a:r>
              <a:rPr lang="it-IT" sz="2000" dirty="0" err="1" smtClean="0"/>
              <a:t>thick</a:t>
            </a:r>
            <a:r>
              <a:rPr lang="it-IT" sz="2000" dirty="0" smtClean="0"/>
              <a:t> </a:t>
            </a:r>
            <a:r>
              <a:rPr lang="it-IT" sz="2000" dirty="0" err="1" smtClean="0"/>
              <a:t>tumours</a:t>
            </a:r>
            <a:r>
              <a:rPr lang="en-GB" sz="2000" dirty="0" smtClean="0"/>
              <a:t> </a:t>
            </a:r>
          </a:p>
          <a:p>
            <a:r>
              <a:rPr lang="it-IT" sz="2000" dirty="0" smtClean="0"/>
              <a:t>a "spread out </a:t>
            </a:r>
            <a:r>
              <a:rPr lang="it-IT" sz="2000" dirty="0" err="1" smtClean="0"/>
              <a:t>Bragg</a:t>
            </a:r>
            <a:r>
              <a:rPr lang="it-IT" sz="2000" dirty="0" smtClean="0"/>
              <a:t> </a:t>
            </a:r>
            <a:r>
              <a:rPr lang="it-IT" sz="2000" dirty="0" err="1" smtClean="0"/>
              <a:t>peak</a:t>
            </a:r>
            <a:r>
              <a:rPr lang="it-IT" sz="2000" dirty="0" smtClean="0"/>
              <a:t>"</a:t>
            </a:r>
          </a:p>
          <a:p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created</a:t>
            </a:r>
            <a:r>
              <a:rPr lang="it-IT" sz="2000" dirty="0" smtClean="0"/>
              <a:t> by </a:t>
            </a:r>
            <a:r>
              <a:rPr lang="it-IT" sz="2000" dirty="0" err="1" smtClean="0"/>
              <a:t>overlapping</a:t>
            </a:r>
            <a:endParaRPr lang="it-IT" sz="2000" dirty="0" smtClean="0"/>
          </a:p>
          <a:p>
            <a:r>
              <a:rPr lang="it-IT" sz="2000" dirty="0" err="1" smtClean="0"/>
              <a:t>many</a:t>
            </a:r>
            <a:r>
              <a:rPr lang="it-IT" sz="2000" dirty="0" smtClean="0"/>
              <a:t> pristine </a:t>
            </a:r>
            <a:r>
              <a:rPr lang="it-IT" sz="2000" dirty="0" err="1" smtClean="0"/>
              <a:t>Bragg</a:t>
            </a:r>
            <a:r>
              <a:rPr lang="it-IT" sz="2000" dirty="0" smtClean="0"/>
              <a:t> </a:t>
            </a:r>
            <a:r>
              <a:rPr lang="it-IT" sz="2000" dirty="0" err="1" smtClean="0"/>
              <a:t>peak</a:t>
            </a:r>
            <a:endParaRPr lang="it-IT" sz="2000" dirty="0" smtClean="0"/>
          </a:p>
          <a:p>
            <a:r>
              <a:rPr lang="it-IT" sz="2000" dirty="0" err="1" smtClean="0"/>
              <a:t>at</a:t>
            </a:r>
            <a:r>
              <a:rPr lang="it-IT" sz="2000" dirty="0" smtClean="0"/>
              <a:t> </a:t>
            </a:r>
            <a:r>
              <a:rPr lang="it-IT" sz="2000" dirty="0" err="1" smtClean="0"/>
              <a:t>different</a:t>
            </a:r>
            <a:r>
              <a:rPr lang="it-IT" sz="2000" dirty="0" smtClean="0"/>
              <a:t> </a:t>
            </a:r>
            <a:r>
              <a:rPr lang="it-IT" sz="2000" dirty="0" err="1" smtClean="0"/>
              <a:t>depths</a:t>
            </a:r>
            <a:r>
              <a:rPr lang="it-IT" sz="2000" dirty="0" smtClean="0"/>
              <a:t>,</a:t>
            </a:r>
          </a:p>
          <a:p>
            <a:r>
              <a:rPr lang="it-IT" sz="2000" dirty="0" err="1" smtClean="0"/>
              <a:t>corresponding</a:t>
            </a:r>
            <a:r>
              <a:rPr lang="it-IT" sz="2000" dirty="0" smtClean="0"/>
              <a:t> to </a:t>
            </a:r>
            <a:r>
              <a:rPr lang="it-IT" sz="2000" dirty="0" err="1" smtClean="0"/>
              <a:t>different</a:t>
            </a:r>
            <a:endParaRPr lang="it-IT" sz="2000" dirty="0" smtClean="0"/>
          </a:p>
          <a:p>
            <a:r>
              <a:rPr lang="it-IT" sz="2000" dirty="0" err="1" smtClean="0"/>
              <a:t>energies</a:t>
            </a:r>
            <a:endParaRPr lang="it-IT" sz="2000" dirty="0" smtClean="0"/>
          </a:p>
          <a:p>
            <a:endParaRPr lang="it-IT" sz="2000" dirty="0" smtClean="0"/>
          </a:p>
        </p:txBody>
      </p:sp>
    </p:spTree>
    <p:extLst>
      <p:ext uri="{BB962C8B-B14F-4D97-AF65-F5344CB8AC3E}">
        <p14:creationId xmlns:p14="http://schemas.microsoft.com/office/powerpoint/2010/main" val="269776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Treatment delivery</a:t>
            </a:r>
            <a:endParaRPr lang="en-GB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981075"/>
            <a:ext cx="703897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18399" y="6565473"/>
            <a:ext cx="44704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i="1" dirty="0">
                <a:latin typeface="+mn-lt"/>
              </a:rPr>
              <a:t>(courtesy of Siemens Medical)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4000"/>
            <a:ext cx="45720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315" y="3188565"/>
            <a:ext cx="4163369" cy="319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82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7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24627"/>
            <a:ext cx="7771429" cy="492190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CNAO </a:t>
            </a:r>
            <a:r>
              <a:rPr lang="it-IT" dirty="0" err="1" smtClean="0"/>
              <a:t>dual</a:t>
            </a:r>
            <a:r>
              <a:rPr lang="it-IT" dirty="0" smtClean="0"/>
              <a:t> (multi) </a:t>
            </a:r>
            <a:r>
              <a:rPr lang="it-IT" dirty="0" err="1" smtClean="0"/>
              <a:t>particle</a:t>
            </a:r>
            <a:r>
              <a:rPr lang="it-IT" dirty="0" smtClean="0"/>
              <a:t> </a:t>
            </a:r>
            <a:r>
              <a:rPr lang="it-IT" dirty="0" err="1" smtClean="0"/>
              <a:t>accelerator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946292" y="1618735"/>
            <a:ext cx="1478610" cy="323165"/>
          </a:xfrm>
          <a:prstGeom prst="rect">
            <a:avLst/>
          </a:prstGeom>
          <a:noFill/>
        </p:spPr>
        <p:txBody>
          <a:bodyPr vert="horz" wrap="none" tIns="0" rtlCol="0" anchor="t" anchorCtr="0">
            <a:spAutoFit/>
          </a:bodyPr>
          <a:lstStyle>
            <a:defPPr>
              <a:defRPr lang="it-IT"/>
            </a:defPPr>
          </a:lstStyle>
          <a:p>
            <a:r>
              <a:rPr lang="en-GB" dirty="0"/>
              <a:t>2 ECR sources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8946292" y="2313329"/>
            <a:ext cx="1519455" cy="323165"/>
          </a:xfrm>
          <a:prstGeom prst="rect">
            <a:avLst/>
          </a:prstGeom>
          <a:noFill/>
        </p:spPr>
        <p:txBody>
          <a:bodyPr vert="horz" wrap="none" tIns="0" rtlCol="0" anchor="t" anchorCtr="0">
            <a:spAutoFit/>
          </a:bodyPr>
          <a:lstStyle>
            <a:defPPr>
              <a:defRPr lang="it-IT"/>
            </a:defPPr>
          </a:lstStyle>
          <a:p>
            <a:r>
              <a:rPr lang="en-GB" dirty="0"/>
              <a:t>1 RFQ + LINAC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8946292" y="3007923"/>
            <a:ext cx="1628587" cy="600164"/>
          </a:xfrm>
          <a:prstGeom prst="rect">
            <a:avLst/>
          </a:prstGeom>
          <a:noFill/>
        </p:spPr>
        <p:txBody>
          <a:bodyPr vert="horz" wrap="none" tIns="0" rtlCol="0" anchor="t" anchorCtr="0">
            <a:spAutoFit/>
          </a:bodyPr>
          <a:lstStyle/>
          <a:p>
            <a:r>
              <a:rPr lang="en-GB" dirty="0" smtClean="0"/>
              <a:t>1 synchrotron</a:t>
            </a:r>
          </a:p>
          <a:p>
            <a:r>
              <a:rPr lang="en-GB" dirty="0" smtClean="0"/>
              <a:t>Slow extraction</a:t>
            </a:r>
            <a:endParaRPr lang="it-IT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8946292" y="4951110"/>
            <a:ext cx="1374479" cy="877163"/>
          </a:xfrm>
          <a:prstGeom prst="rect">
            <a:avLst/>
          </a:prstGeom>
          <a:noFill/>
        </p:spPr>
        <p:txBody>
          <a:bodyPr vert="horz" wrap="none" tIns="0" rtlCol="0" anchor="t" anchorCtr="0">
            <a:spAutoFit/>
          </a:bodyPr>
          <a:lstStyle>
            <a:defPPr>
              <a:defRPr lang="it-IT"/>
            </a:defPPr>
          </a:lstStyle>
          <a:p>
            <a:r>
              <a:rPr lang="it-IT" dirty="0" err="1"/>
              <a:t>Protons</a:t>
            </a:r>
            <a:endParaRPr lang="it-IT" dirty="0"/>
          </a:p>
          <a:p>
            <a:r>
              <a:rPr lang="it-IT" dirty="0"/>
              <a:t>60-250 </a:t>
            </a:r>
            <a:r>
              <a:rPr lang="it-IT" dirty="0" err="1"/>
              <a:t>MeV</a:t>
            </a:r>
            <a:endParaRPr lang="it-IT" dirty="0"/>
          </a:p>
          <a:p>
            <a:r>
              <a:rPr lang="it-IT" dirty="0"/>
              <a:t>&lt; 10</a:t>
            </a:r>
            <a:r>
              <a:rPr lang="it-IT" baseline="30000" dirty="0"/>
              <a:t>10</a:t>
            </a:r>
            <a:r>
              <a:rPr lang="it-IT" dirty="0"/>
              <a:t> p/</a:t>
            </a:r>
            <a:r>
              <a:rPr lang="it-IT" dirty="0" err="1"/>
              <a:t>spill</a:t>
            </a:r>
            <a:endParaRPr lang="en-GB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gray">
          <a:xfrm>
            <a:off x="8946292" y="3702517"/>
            <a:ext cx="1658211" cy="877163"/>
          </a:xfrm>
          <a:prstGeom prst="rect">
            <a:avLst/>
          </a:prstGeom>
          <a:noFill/>
        </p:spPr>
        <p:txBody>
          <a:bodyPr vert="horz" wrap="none" tIns="0" rtlCol="0" anchor="t" anchorCtr="0">
            <a:spAutoFit/>
          </a:bodyPr>
          <a:lstStyle>
            <a:defPPr>
              <a:defRPr lang="it-IT"/>
            </a:defPPr>
          </a:lstStyle>
          <a:p>
            <a:r>
              <a:rPr lang="it-IT" dirty="0"/>
              <a:t>Carbon</a:t>
            </a:r>
          </a:p>
          <a:p>
            <a:r>
              <a:rPr lang="it-IT" dirty="0"/>
              <a:t>120-400 </a:t>
            </a:r>
            <a:r>
              <a:rPr lang="it-IT" dirty="0" err="1"/>
              <a:t>MeV</a:t>
            </a:r>
            <a:r>
              <a:rPr lang="it-IT" dirty="0"/>
              <a:t>/u</a:t>
            </a:r>
          </a:p>
          <a:p>
            <a:r>
              <a:rPr lang="it-IT" dirty="0"/>
              <a:t>&lt; 4 x 10</a:t>
            </a:r>
            <a:r>
              <a:rPr lang="it-IT" baseline="30000" dirty="0"/>
              <a:t>8</a:t>
            </a:r>
            <a:r>
              <a:rPr lang="it-IT" dirty="0"/>
              <a:t> C/</a:t>
            </a:r>
            <a:r>
              <a:rPr lang="it-IT" dirty="0" err="1"/>
              <a:t>spill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66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magine 2" descr="IMG_99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204" y="227250"/>
            <a:ext cx="9144000" cy="609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9955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Machine cycle</a:t>
            </a:r>
            <a:endParaRPr lang="it-IT" dirty="0"/>
          </a:p>
        </p:txBody>
      </p:sp>
      <p:sp>
        <p:nvSpPr>
          <p:cNvPr id="3" name="TextBox 5"/>
          <p:cNvSpPr txBox="1"/>
          <p:nvPr/>
        </p:nvSpPr>
        <p:spPr>
          <a:xfrm rot="16200000">
            <a:off x="5794964" y="1423372"/>
            <a:ext cx="1518301" cy="83715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 smtClean="0"/>
              <a:t>Start </a:t>
            </a:r>
            <a:r>
              <a:rPr lang="it-IT" sz="1600" dirty="0" err="1" smtClean="0"/>
              <a:t>cycle</a:t>
            </a:r>
            <a:endParaRPr lang="it-IT" sz="1600" dirty="0" smtClean="0"/>
          </a:p>
          <a:p>
            <a:endParaRPr lang="it-IT" sz="1600" dirty="0" smtClean="0"/>
          </a:p>
          <a:p>
            <a:r>
              <a:rPr lang="it-IT" sz="1600" dirty="0" err="1" smtClean="0"/>
              <a:t>Multiturn</a:t>
            </a:r>
            <a:endParaRPr lang="it-IT" sz="1600" dirty="0" smtClean="0"/>
          </a:p>
          <a:p>
            <a:r>
              <a:rPr lang="it-IT" sz="1600" dirty="0" smtClean="0"/>
              <a:t>Rf trapping</a:t>
            </a:r>
          </a:p>
          <a:p>
            <a:r>
              <a:rPr lang="it-IT" sz="1600" dirty="0" smtClean="0"/>
              <a:t>Acceleration </a:t>
            </a:r>
          </a:p>
          <a:p>
            <a:endParaRPr lang="it-IT" sz="1600" dirty="0" smtClean="0"/>
          </a:p>
          <a:p>
            <a:r>
              <a:rPr lang="it-IT" sz="1600" dirty="0" smtClean="0"/>
              <a:t>Rf jump  </a:t>
            </a:r>
          </a:p>
          <a:p>
            <a:r>
              <a:rPr lang="it-IT" sz="1600" dirty="0" smtClean="0"/>
              <a:t>Rf off</a:t>
            </a:r>
          </a:p>
          <a:p>
            <a:r>
              <a:rPr lang="it-IT" sz="1600" dirty="0" smtClean="0"/>
              <a:t>Start betatron</a:t>
            </a:r>
          </a:p>
          <a:p>
            <a:endParaRPr lang="it-IT" sz="1600" dirty="0" smtClean="0"/>
          </a:p>
          <a:p>
            <a:endParaRPr lang="it-IT" sz="1600" dirty="0" smtClean="0"/>
          </a:p>
          <a:p>
            <a:endParaRPr lang="it-IT" sz="1600" dirty="0" smtClean="0"/>
          </a:p>
          <a:p>
            <a:endParaRPr lang="it-IT" sz="1600" dirty="0" smtClean="0"/>
          </a:p>
          <a:p>
            <a:r>
              <a:rPr lang="it-IT" sz="1600" dirty="0" smtClean="0"/>
              <a:t> </a:t>
            </a:r>
          </a:p>
          <a:p>
            <a:r>
              <a:rPr lang="it-IT" sz="1600" dirty="0" smtClean="0"/>
              <a:t>  </a:t>
            </a:r>
          </a:p>
          <a:p>
            <a:endParaRPr lang="it-IT" sz="1600" dirty="0" smtClean="0"/>
          </a:p>
          <a:p>
            <a:endParaRPr lang="it-IT" sz="1600" dirty="0" smtClean="0"/>
          </a:p>
          <a:p>
            <a:endParaRPr lang="it-IT" sz="800" dirty="0" smtClean="0"/>
          </a:p>
          <a:p>
            <a:r>
              <a:rPr lang="it-IT" sz="1600" dirty="0" smtClean="0"/>
              <a:t>Stop betatron </a:t>
            </a:r>
          </a:p>
          <a:p>
            <a:endParaRPr lang="it-IT" sz="1600" dirty="0" smtClean="0"/>
          </a:p>
          <a:p>
            <a:endParaRPr lang="it-IT" sz="1600" dirty="0" smtClean="0"/>
          </a:p>
          <a:p>
            <a:r>
              <a:rPr lang="it-IT" sz="1600" dirty="0" smtClean="0"/>
              <a:t>Start hysterestis</a:t>
            </a:r>
          </a:p>
          <a:p>
            <a:endParaRPr lang="it-IT" sz="1600" dirty="0" smtClean="0"/>
          </a:p>
          <a:p>
            <a:endParaRPr lang="it-IT" sz="1600" dirty="0" smtClean="0"/>
          </a:p>
          <a:p>
            <a:r>
              <a:rPr lang="it-IT" sz="1600" dirty="0" smtClean="0"/>
              <a:t> </a:t>
            </a:r>
          </a:p>
          <a:p>
            <a:endParaRPr lang="it-IT" sz="1600" dirty="0" smtClean="0"/>
          </a:p>
          <a:p>
            <a:endParaRPr lang="it-IT" sz="1600" dirty="0" smtClean="0"/>
          </a:p>
          <a:p>
            <a:endParaRPr lang="it-IT" sz="1600" dirty="0" smtClean="0"/>
          </a:p>
          <a:p>
            <a:endParaRPr lang="it-IT" sz="1600" dirty="0" smtClean="0"/>
          </a:p>
          <a:p>
            <a:endParaRPr lang="it-IT" sz="1600" dirty="0" smtClean="0"/>
          </a:p>
          <a:p>
            <a:endParaRPr lang="it-IT" sz="1600" dirty="0" smtClean="0"/>
          </a:p>
          <a:p>
            <a:r>
              <a:rPr lang="it-IT" sz="1600" dirty="0" smtClean="0"/>
              <a:t>End cycle</a:t>
            </a:r>
            <a:endParaRPr lang="it-IT" dirty="0" smtClean="0"/>
          </a:p>
          <a:p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 rot="60000">
            <a:off x="1892916" y="740656"/>
            <a:ext cx="8612668" cy="4399604"/>
            <a:chOff x="251520" y="1333652"/>
            <a:chExt cx="8612668" cy="4399604"/>
          </a:xfrm>
        </p:grpSpPr>
        <p:pic>
          <p:nvPicPr>
            <p:cNvPr id="12" name="Picture 11" descr="T:\CPriano\IPAC11\Figure\Figure2.PNG"/>
            <p:cNvPicPr>
              <a:picLocks noChangeAspect="1" noChangeArrowheads="1"/>
            </p:cNvPicPr>
            <p:nvPr/>
          </p:nvPicPr>
          <p:blipFill>
            <a:blip r:embed="rId2" cstate="print"/>
            <a:srcRect b="13405"/>
            <a:stretch>
              <a:fillRect/>
            </a:stretch>
          </p:blipFill>
          <p:spPr bwMode="auto">
            <a:xfrm rot="21540000">
              <a:off x="251520" y="1628800"/>
              <a:ext cx="8612668" cy="3509695"/>
            </a:xfrm>
            <a:prstGeom prst="rect">
              <a:avLst/>
            </a:prstGeom>
            <a:noFill/>
          </p:spPr>
        </p:pic>
        <p:sp>
          <p:nvSpPr>
            <p:cNvPr id="13" name="TextBox 9"/>
            <p:cNvSpPr txBox="1"/>
            <p:nvPr/>
          </p:nvSpPr>
          <p:spPr>
            <a:xfrm>
              <a:off x="2915816" y="1844824"/>
              <a:ext cx="13805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2000" b="1" dirty="0" smtClean="0"/>
                <a:t>BPM signal</a:t>
              </a:r>
              <a:endParaRPr lang="en-GB" sz="2000" b="1" dirty="0"/>
            </a:p>
          </p:txBody>
        </p:sp>
        <p:sp>
          <p:nvSpPr>
            <p:cNvPr id="14" name="TextBox 10"/>
            <p:cNvSpPr txBox="1"/>
            <p:nvPr/>
          </p:nvSpPr>
          <p:spPr>
            <a:xfrm>
              <a:off x="3419872" y="2564904"/>
              <a:ext cx="14075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2000" b="1" dirty="0" smtClean="0"/>
                <a:t>BETATRON </a:t>
              </a:r>
              <a:endParaRPr lang="en-GB" sz="2000" b="1" dirty="0"/>
            </a:p>
          </p:txBody>
        </p:sp>
        <p:sp>
          <p:nvSpPr>
            <p:cNvPr id="15" name="TextBox 11"/>
            <p:cNvSpPr txBox="1"/>
            <p:nvPr/>
          </p:nvSpPr>
          <p:spPr>
            <a:xfrm>
              <a:off x="3347864" y="3429000"/>
              <a:ext cx="15604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2000" b="1" dirty="0" smtClean="0"/>
                <a:t># PARTICLES</a:t>
              </a:r>
              <a:endParaRPr lang="en-GB" sz="2000" b="1" dirty="0"/>
            </a:p>
          </p:txBody>
        </p:sp>
        <p:sp>
          <p:nvSpPr>
            <p:cNvPr id="16" name="TextBox 12"/>
            <p:cNvSpPr txBox="1"/>
            <p:nvPr/>
          </p:nvSpPr>
          <p:spPr>
            <a:xfrm>
              <a:off x="4716016" y="4581128"/>
              <a:ext cx="15167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2000" b="1" dirty="0" smtClean="0"/>
                <a:t>DIPOLE field</a:t>
              </a:r>
              <a:endParaRPr lang="en-GB" sz="2000" b="1" dirty="0"/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971600" y="1340768"/>
              <a:ext cx="72008" cy="43924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1445491" y="1336267"/>
              <a:ext cx="72008" cy="43924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1776043" y="1340552"/>
              <a:ext cx="72008" cy="43924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1619672" y="1340768"/>
              <a:ext cx="72008" cy="43924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2603451" y="1333652"/>
              <a:ext cx="72008" cy="43924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2744368" y="1340768"/>
              <a:ext cx="72008" cy="43924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5220072" y="1340768"/>
              <a:ext cx="72008" cy="43924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2913888" y="1340768"/>
              <a:ext cx="72008" cy="43924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5940152" y="1340768"/>
              <a:ext cx="72008" cy="43924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6804248" y="1340768"/>
              <a:ext cx="72008" cy="43924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7380312" y="1340768"/>
              <a:ext cx="72008" cy="43924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>
              <a:off x="8388424" y="1340768"/>
              <a:ext cx="72008" cy="43924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" name="TextBox 25"/>
          <p:cNvSpPr txBox="1"/>
          <p:nvPr/>
        </p:nvSpPr>
        <p:spPr>
          <a:xfrm>
            <a:off x="2036867" y="3782714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B</a:t>
            </a:r>
            <a:r>
              <a:rPr lang="it-IT" baseline="-25000" dirty="0" smtClean="0"/>
              <a:t>min</a:t>
            </a:r>
            <a:endParaRPr lang="en-GB" baseline="-250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8517587" y="2270546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B</a:t>
            </a:r>
            <a:r>
              <a:rPr lang="it-IT" baseline="-25000" dirty="0" smtClean="0"/>
              <a:t>max</a:t>
            </a:r>
          </a:p>
        </p:txBody>
      </p:sp>
      <p:sp>
        <p:nvSpPr>
          <p:cNvPr id="8" name="Rectangle 7"/>
          <p:cNvSpPr/>
          <p:nvPr/>
        </p:nvSpPr>
        <p:spPr>
          <a:xfrm>
            <a:off x="4917187" y="3422674"/>
            <a:ext cx="542393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B</a:t>
            </a:r>
            <a:r>
              <a:rPr lang="it-IT" baseline="-25000" dirty="0" smtClean="0"/>
              <a:t>extr</a:t>
            </a:r>
            <a:endParaRPr lang="en-GB" baseline="-250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2900963" y="3710706"/>
            <a:ext cx="43473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B</a:t>
            </a:r>
            <a:r>
              <a:rPr lang="it-IT" baseline="-25000" dirty="0" smtClean="0"/>
              <a:t>inj</a:t>
            </a:r>
            <a:endParaRPr lang="en-GB" baseline="-25000" dirty="0" smtClean="0"/>
          </a:p>
        </p:txBody>
      </p:sp>
      <p:sp>
        <p:nvSpPr>
          <p:cNvPr id="10" name="TextBox 29"/>
          <p:cNvSpPr txBox="1"/>
          <p:nvPr/>
        </p:nvSpPr>
        <p:spPr>
          <a:xfrm>
            <a:off x="7293451" y="1789102"/>
            <a:ext cx="2891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b="1" dirty="0" err="1" smtClean="0">
                <a:solidFill>
                  <a:srgbClr val="00139E"/>
                </a:solidFill>
              </a:rPr>
              <a:t>Hysteresis</a:t>
            </a:r>
            <a:r>
              <a:rPr lang="it-IT" sz="3200" b="1" dirty="0" smtClean="0">
                <a:solidFill>
                  <a:srgbClr val="00139E"/>
                </a:solidFill>
              </a:rPr>
              <a:t> </a:t>
            </a:r>
            <a:r>
              <a:rPr lang="it-IT" sz="3200" b="1" dirty="0" err="1" smtClean="0">
                <a:solidFill>
                  <a:srgbClr val="00139E"/>
                </a:solidFill>
              </a:rPr>
              <a:t>cycle</a:t>
            </a:r>
            <a:endParaRPr lang="it-IT" sz="3200" b="1" dirty="0">
              <a:solidFill>
                <a:srgbClr val="0013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4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</a:t>
            </a:r>
            <a:r>
              <a:rPr lang="it-IT" dirty="0" smtClean="0"/>
              <a:t>reatment </a:t>
            </a:r>
            <a:r>
              <a:rPr lang="it-IT" dirty="0" err="1" smtClean="0"/>
              <a:t>execution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852264" y="1536700"/>
            <a:ext cx="9676036" cy="4573587"/>
            <a:chOff x="417900" y="1536700"/>
            <a:chExt cx="11280000" cy="4573587"/>
          </a:xfrm>
        </p:grpSpPr>
        <p:grpSp>
          <p:nvGrpSpPr>
            <p:cNvPr id="2" name="Group 1"/>
            <p:cNvGrpSpPr/>
            <p:nvPr/>
          </p:nvGrpSpPr>
          <p:grpSpPr>
            <a:xfrm>
              <a:off x="1664305" y="1752741"/>
              <a:ext cx="7924800" cy="923509"/>
              <a:chOff x="1261093" y="2983265"/>
              <a:chExt cx="5943600" cy="923509"/>
            </a:xfrm>
          </p:grpSpPr>
          <p:grpSp>
            <p:nvGrpSpPr>
              <p:cNvPr id="69" name="Group 40"/>
              <p:cNvGrpSpPr>
                <a:grpSpLocks/>
              </p:cNvGrpSpPr>
              <p:nvPr/>
            </p:nvGrpSpPr>
            <p:grpSpPr bwMode="auto">
              <a:xfrm>
                <a:off x="5223493" y="2984436"/>
                <a:ext cx="1981200" cy="922338"/>
                <a:chOff x="432" y="2544"/>
                <a:chExt cx="2256" cy="960"/>
              </a:xfrm>
            </p:grpSpPr>
            <p:grpSp>
              <p:nvGrpSpPr>
                <p:cNvPr id="70" name="Group 41"/>
                <p:cNvGrpSpPr>
                  <a:grpSpLocks/>
                </p:cNvGrpSpPr>
                <p:nvPr/>
              </p:nvGrpSpPr>
              <p:grpSpPr bwMode="auto">
                <a:xfrm>
                  <a:off x="432" y="3456"/>
                  <a:ext cx="192" cy="48"/>
                  <a:chOff x="432" y="3312"/>
                  <a:chExt cx="192" cy="192"/>
                </a:xfrm>
              </p:grpSpPr>
              <p:sp>
                <p:nvSpPr>
                  <p:cNvPr id="81" name="Arc 42"/>
                  <p:cNvSpPr>
                    <a:spLocks/>
                  </p:cNvSpPr>
                  <p:nvPr/>
                </p:nvSpPr>
                <p:spPr bwMode="auto">
                  <a:xfrm flipV="1">
                    <a:off x="432" y="3408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84" name="Arc 43"/>
                  <p:cNvSpPr>
                    <a:spLocks/>
                  </p:cNvSpPr>
                  <p:nvPr/>
                </p:nvSpPr>
                <p:spPr bwMode="auto">
                  <a:xfrm flipH="1">
                    <a:off x="528" y="3312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71" name="Line 44"/>
                <p:cNvSpPr>
                  <a:spLocks noChangeShapeType="1"/>
                </p:cNvSpPr>
                <p:nvPr/>
              </p:nvSpPr>
              <p:spPr bwMode="auto">
                <a:xfrm>
                  <a:off x="624" y="3456"/>
                  <a:ext cx="9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72" name="Line 45"/>
                <p:cNvSpPr>
                  <a:spLocks noChangeShapeType="1"/>
                </p:cNvSpPr>
                <p:nvPr/>
              </p:nvSpPr>
              <p:spPr bwMode="auto">
                <a:xfrm>
                  <a:off x="1440" y="3072"/>
                  <a:ext cx="528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grpSp>
              <p:nvGrpSpPr>
                <p:cNvPr id="73" name="Group 46"/>
                <p:cNvGrpSpPr>
                  <a:grpSpLocks/>
                </p:cNvGrpSpPr>
                <p:nvPr/>
              </p:nvGrpSpPr>
              <p:grpSpPr bwMode="auto">
                <a:xfrm>
                  <a:off x="720" y="3072"/>
                  <a:ext cx="768" cy="384"/>
                  <a:chOff x="1296" y="3528"/>
                  <a:chExt cx="732" cy="264"/>
                </a:xfrm>
              </p:grpSpPr>
              <p:sp>
                <p:nvSpPr>
                  <p:cNvPr id="77" name="Arc 47"/>
                  <p:cNvSpPr>
                    <a:spLocks/>
                  </p:cNvSpPr>
                  <p:nvPr/>
                </p:nvSpPr>
                <p:spPr bwMode="auto">
                  <a:xfrm flipV="1">
                    <a:off x="1296" y="3600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78" name="Arc 48"/>
                  <p:cNvSpPr>
                    <a:spLocks/>
                  </p:cNvSpPr>
                  <p:nvPr/>
                </p:nvSpPr>
                <p:spPr bwMode="auto">
                  <a:xfrm rot="10800000" flipV="1">
                    <a:off x="1666" y="3528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74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1968" y="2544"/>
                  <a:ext cx="288" cy="528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75" name="Line 50"/>
                <p:cNvSpPr>
                  <a:spLocks noChangeShapeType="1"/>
                </p:cNvSpPr>
                <p:nvPr/>
              </p:nvSpPr>
              <p:spPr bwMode="auto">
                <a:xfrm>
                  <a:off x="2256" y="2544"/>
                  <a:ext cx="9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76" name="Line 51"/>
                <p:cNvSpPr>
                  <a:spLocks noChangeShapeType="1"/>
                </p:cNvSpPr>
                <p:nvPr/>
              </p:nvSpPr>
              <p:spPr bwMode="auto">
                <a:xfrm>
                  <a:off x="2352" y="2544"/>
                  <a:ext cx="336" cy="96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96" name="Group 52"/>
              <p:cNvGrpSpPr>
                <a:grpSpLocks/>
              </p:cNvGrpSpPr>
              <p:nvPr/>
            </p:nvGrpSpPr>
            <p:grpSpPr bwMode="auto">
              <a:xfrm>
                <a:off x="3242293" y="2983265"/>
                <a:ext cx="1981200" cy="922338"/>
                <a:chOff x="2688" y="2544"/>
                <a:chExt cx="2256" cy="960"/>
              </a:xfrm>
            </p:grpSpPr>
            <p:grpSp>
              <p:nvGrpSpPr>
                <p:cNvPr id="97" name="Group 53"/>
                <p:cNvGrpSpPr>
                  <a:grpSpLocks/>
                </p:cNvGrpSpPr>
                <p:nvPr/>
              </p:nvGrpSpPr>
              <p:grpSpPr bwMode="auto">
                <a:xfrm>
                  <a:off x="2688" y="3456"/>
                  <a:ext cx="192" cy="48"/>
                  <a:chOff x="432" y="3312"/>
                  <a:chExt cx="192" cy="192"/>
                </a:xfrm>
              </p:grpSpPr>
              <p:sp>
                <p:nvSpPr>
                  <p:cNvPr id="106" name="Arc 54"/>
                  <p:cNvSpPr>
                    <a:spLocks/>
                  </p:cNvSpPr>
                  <p:nvPr/>
                </p:nvSpPr>
                <p:spPr bwMode="auto">
                  <a:xfrm flipV="1">
                    <a:off x="432" y="3408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07" name="Arc 55"/>
                  <p:cNvSpPr>
                    <a:spLocks/>
                  </p:cNvSpPr>
                  <p:nvPr/>
                </p:nvSpPr>
                <p:spPr bwMode="auto">
                  <a:xfrm flipH="1">
                    <a:off x="528" y="3312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98" name="Line 56"/>
                <p:cNvSpPr>
                  <a:spLocks noChangeShapeType="1"/>
                </p:cNvSpPr>
                <p:nvPr/>
              </p:nvSpPr>
              <p:spPr bwMode="auto">
                <a:xfrm>
                  <a:off x="2880" y="3456"/>
                  <a:ext cx="9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99" name="Line 57"/>
                <p:cNvSpPr>
                  <a:spLocks noChangeShapeType="1"/>
                </p:cNvSpPr>
                <p:nvPr/>
              </p:nvSpPr>
              <p:spPr bwMode="auto">
                <a:xfrm>
                  <a:off x="3696" y="3192"/>
                  <a:ext cx="528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grpSp>
              <p:nvGrpSpPr>
                <p:cNvPr id="100" name="Group 58"/>
                <p:cNvGrpSpPr>
                  <a:grpSpLocks/>
                </p:cNvGrpSpPr>
                <p:nvPr/>
              </p:nvGrpSpPr>
              <p:grpSpPr bwMode="auto">
                <a:xfrm>
                  <a:off x="2976" y="3192"/>
                  <a:ext cx="732" cy="264"/>
                  <a:chOff x="1296" y="3528"/>
                  <a:chExt cx="732" cy="264"/>
                </a:xfrm>
              </p:grpSpPr>
              <p:sp>
                <p:nvSpPr>
                  <p:cNvPr id="104" name="Arc 59"/>
                  <p:cNvSpPr>
                    <a:spLocks/>
                  </p:cNvSpPr>
                  <p:nvPr/>
                </p:nvSpPr>
                <p:spPr bwMode="auto">
                  <a:xfrm flipV="1">
                    <a:off x="1296" y="3600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05" name="Arc 60"/>
                  <p:cNvSpPr>
                    <a:spLocks/>
                  </p:cNvSpPr>
                  <p:nvPr/>
                </p:nvSpPr>
                <p:spPr bwMode="auto">
                  <a:xfrm rot="10800000" flipV="1">
                    <a:off x="1666" y="3528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101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224" y="2544"/>
                  <a:ext cx="288" cy="648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02" name="Line 62"/>
                <p:cNvSpPr>
                  <a:spLocks noChangeShapeType="1"/>
                </p:cNvSpPr>
                <p:nvPr/>
              </p:nvSpPr>
              <p:spPr bwMode="auto">
                <a:xfrm>
                  <a:off x="4512" y="2544"/>
                  <a:ext cx="9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03" name="Line 63"/>
                <p:cNvSpPr>
                  <a:spLocks noChangeShapeType="1"/>
                </p:cNvSpPr>
                <p:nvPr/>
              </p:nvSpPr>
              <p:spPr bwMode="auto">
                <a:xfrm>
                  <a:off x="4608" y="2544"/>
                  <a:ext cx="336" cy="96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108" name="Group 76"/>
              <p:cNvGrpSpPr>
                <a:grpSpLocks/>
              </p:cNvGrpSpPr>
              <p:nvPr/>
            </p:nvGrpSpPr>
            <p:grpSpPr bwMode="auto">
              <a:xfrm>
                <a:off x="1261093" y="2983265"/>
                <a:ext cx="1981200" cy="922338"/>
                <a:chOff x="1728" y="2640"/>
                <a:chExt cx="1248" cy="581"/>
              </a:xfrm>
            </p:grpSpPr>
            <p:grpSp>
              <p:nvGrpSpPr>
                <p:cNvPr id="109" name="Group 65"/>
                <p:cNvGrpSpPr>
                  <a:grpSpLocks/>
                </p:cNvGrpSpPr>
                <p:nvPr/>
              </p:nvGrpSpPr>
              <p:grpSpPr bwMode="auto">
                <a:xfrm>
                  <a:off x="1728" y="3192"/>
                  <a:ext cx="106" cy="29"/>
                  <a:chOff x="432" y="3312"/>
                  <a:chExt cx="192" cy="192"/>
                </a:xfrm>
              </p:grpSpPr>
              <p:sp>
                <p:nvSpPr>
                  <p:cNvPr id="118" name="Arc 66"/>
                  <p:cNvSpPr>
                    <a:spLocks/>
                  </p:cNvSpPr>
                  <p:nvPr/>
                </p:nvSpPr>
                <p:spPr bwMode="auto">
                  <a:xfrm flipV="1">
                    <a:off x="432" y="3408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9" name="Arc 67"/>
                  <p:cNvSpPr>
                    <a:spLocks/>
                  </p:cNvSpPr>
                  <p:nvPr/>
                </p:nvSpPr>
                <p:spPr bwMode="auto">
                  <a:xfrm flipH="1">
                    <a:off x="528" y="3312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0" name="Line 68"/>
                <p:cNvSpPr>
                  <a:spLocks noChangeShapeType="1"/>
                </p:cNvSpPr>
                <p:nvPr/>
              </p:nvSpPr>
              <p:spPr bwMode="auto">
                <a:xfrm>
                  <a:off x="1834" y="3192"/>
                  <a:ext cx="53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11" name="Line 69"/>
                <p:cNvSpPr>
                  <a:spLocks noChangeShapeType="1"/>
                </p:cNvSpPr>
                <p:nvPr/>
              </p:nvSpPr>
              <p:spPr bwMode="auto">
                <a:xfrm>
                  <a:off x="2286" y="3072"/>
                  <a:ext cx="258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grpSp>
              <p:nvGrpSpPr>
                <p:cNvPr id="112" name="Group 70"/>
                <p:cNvGrpSpPr>
                  <a:grpSpLocks/>
                </p:cNvGrpSpPr>
                <p:nvPr/>
              </p:nvGrpSpPr>
              <p:grpSpPr bwMode="auto">
                <a:xfrm>
                  <a:off x="1887" y="3072"/>
                  <a:ext cx="417" cy="120"/>
                  <a:chOff x="1296" y="3528"/>
                  <a:chExt cx="732" cy="264"/>
                </a:xfrm>
              </p:grpSpPr>
              <p:sp>
                <p:nvSpPr>
                  <p:cNvPr id="116" name="Arc 71"/>
                  <p:cNvSpPr>
                    <a:spLocks/>
                  </p:cNvSpPr>
                  <p:nvPr/>
                </p:nvSpPr>
                <p:spPr bwMode="auto">
                  <a:xfrm flipV="1">
                    <a:off x="1296" y="3600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7" name="Arc 72"/>
                  <p:cNvSpPr>
                    <a:spLocks/>
                  </p:cNvSpPr>
                  <p:nvPr/>
                </p:nvSpPr>
                <p:spPr bwMode="auto">
                  <a:xfrm rot="10800000" flipV="1">
                    <a:off x="1666" y="3528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3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2544" y="2640"/>
                  <a:ext cx="193" cy="432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14" name="Line 74"/>
                <p:cNvSpPr>
                  <a:spLocks noChangeShapeType="1"/>
                </p:cNvSpPr>
                <p:nvPr/>
              </p:nvSpPr>
              <p:spPr bwMode="auto">
                <a:xfrm>
                  <a:off x="2737" y="2640"/>
                  <a:ext cx="53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15" name="Line 75"/>
                <p:cNvSpPr>
                  <a:spLocks noChangeShapeType="1"/>
                </p:cNvSpPr>
                <p:nvPr/>
              </p:nvSpPr>
              <p:spPr bwMode="auto">
                <a:xfrm>
                  <a:off x="2790" y="2640"/>
                  <a:ext cx="186" cy="581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</p:grpSp>
        <p:sp>
          <p:nvSpPr>
            <p:cNvPr id="66700" name="Line 140"/>
            <p:cNvSpPr>
              <a:spLocks noChangeShapeType="1"/>
            </p:cNvSpPr>
            <p:nvPr/>
          </p:nvSpPr>
          <p:spPr bwMode="auto">
            <a:xfrm flipH="1">
              <a:off x="1587500" y="3671888"/>
              <a:ext cx="8737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598" name="Line 38"/>
            <p:cNvSpPr>
              <a:spLocks noChangeShapeType="1"/>
            </p:cNvSpPr>
            <p:nvPr/>
          </p:nvSpPr>
          <p:spPr bwMode="auto">
            <a:xfrm flipH="1">
              <a:off x="1790700" y="2375725"/>
              <a:ext cx="8737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670" name="Line 110"/>
            <p:cNvSpPr>
              <a:spLocks noChangeShapeType="1"/>
            </p:cNvSpPr>
            <p:nvPr/>
          </p:nvSpPr>
          <p:spPr bwMode="auto">
            <a:xfrm flipH="1" flipV="1">
              <a:off x="1014693" y="2972594"/>
              <a:ext cx="623607" cy="9945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671" name="Line 111"/>
            <p:cNvSpPr>
              <a:spLocks noChangeShapeType="1"/>
            </p:cNvSpPr>
            <p:nvPr/>
          </p:nvSpPr>
          <p:spPr bwMode="auto">
            <a:xfrm flipH="1">
              <a:off x="902512" y="2972594"/>
              <a:ext cx="112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672" name="Line 112"/>
            <p:cNvSpPr>
              <a:spLocks noChangeShapeType="1"/>
            </p:cNvSpPr>
            <p:nvPr/>
          </p:nvSpPr>
          <p:spPr bwMode="auto">
            <a:xfrm flipH="1">
              <a:off x="508813" y="2972594"/>
              <a:ext cx="393700" cy="922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666" name="Line 106"/>
            <p:cNvSpPr>
              <a:spLocks noChangeShapeType="1"/>
            </p:cNvSpPr>
            <p:nvPr/>
          </p:nvSpPr>
          <p:spPr bwMode="auto">
            <a:xfrm flipH="1">
              <a:off x="1892301" y="3774495"/>
              <a:ext cx="15951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grpSp>
          <p:nvGrpSpPr>
            <p:cNvPr id="12" name="Group 107"/>
            <p:cNvGrpSpPr>
              <a:grpSpLocks/>
            </p:cNvGrpSpPr>
            <p:nvPr/>
          </p:nvGrpSpPr>
          <p:grpSpPr bwMode="auto">
            <a:xfrm flipH="1" flipV="1">
              <a:off x="3432423" y="3664958"/>
              <a:ext cx="2048933" cy="109538"/>
              <a:chOff x="1296" y="3528"/>
              <a:chExt cx="732" cy="264"/>
            </a:xfrm>
          </p:grpSpPr>
          <p:sp>
            <p:nvSpPr>
              <p:cNvPr id="66668" name="Arc 108"/>
              <p:cNvSpPr>
                <a:spLocks/>
              </p:cNvSpPr>
              <p:nvPr/>
            </p:nvSpPr>
            <p:spPr bwMode="auto">
              <a:xfrm flipV="1">
                <a:off x="1296" y="3600"/>
                <a:ext cx="362" cy="19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352"/>
                  <a:gd name="T1" fmla="*/ 0 h 21600"/>
                  <a:gd name="T2" fmla="*/ 20352 w 20352"/>
                  <a:gd name="T3" fmla="*/ 14363 h 21600"/>
                  <a:gd name="T4" fmla="*/ 0 w 2035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352" h="21600" fill="none" extrusionOk="0">
                    <a:moveTo>
                      <a:pt x="-1" y="0"/>
                    </a:moveTo>
                    <a:cubicBezTo>
                      <a:pt x="9139" y="0"/>
                      <a:pt x="17289" y="5751"/>
                      <a:pt x="20351" y="14363"/>
                    </a:cubicBezTo>
                  </a:path>
                  <a:path w="20352" h="21600" stroke="0" extrusionOk="0">
                    <a:moveTo>
                      <a:pt x="-1" y="0"/>
                    </a:moveTo>
                    <a:cubicBezTo>
                      <a:pt x="9139" y="0"/>
                      <a:pt x="17289" y="5751"/>
                      <a:pt x="20351" y="1436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6669" name="Arc 109"/>
              <p:cNvSpPr>
                <a:spLocks/>
              </p:cNvSpPr>
              <p:nvPr/>
            </p:nvSpPr>
            <p:spPr bwMode="auto">
              <a:xfrm rot="10800000" flipV="1">
                <a:off x="1666" y="3528"/>
                <a:ext cx="362" cy="19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352"/>
                  <a:gd name="T1" fmla="*/ 0 h 21600"/>
                  <a:gd name="T2" fmla="*/ 20352 w 20352"/>
                  <a:gd name="T3" fmla="*/ 14363 h 21600"/>
                  <a:gd name="T4" fmla="*/ 0 w 2035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352" h="21600" fill="none" extrusionOk="0">
                    <a:moveTo>
                      <a:pt x="-1" y="0"/>
                    </a:moveTo>
                    <a:cubicBezTo>
                      <a:pt x="9139" y="0"/>
                      <a:pt x="17289" y="5751"/>
                      <a:pt x="20351" y="14363"/>
                    </a:cubicBezTo>
                  </a:path>
                  <a:path w="20352" h="21600" stroke="0" extrusionOk="0">
                    <a:moveTo>
                      <a:pt x="-1" y="0"/>
                    </a:moveTo>
                    <a:cubicBezTo>
                      <a:pt x="9139" y="0"/>
                      <a:pt x="17289" y="5751"/>
                      <a:pt x="20351" y="1436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66678" name="Line 118"/>
            <p:cNvSpPr>
              <a:spLocks noChangeShapeType="1"/>
            </p:cNvSpPr>
            <p:nvPr/>
          </p:nvSpPr>
          <p:spPr bwMode="auto">
            <a:xfrm flipH="1" flipV="1">
              <a:off x="5510989" y="3660196"/>
              <a:ext cx="6180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690" name="Line 130"/>
            <p:cNvSpPr>
              <a:spLocks noChangeShapeType="1"/>
            </p:cNvSpPr>
            <p:nvPr/>
          </p:nvSpPr>
          <p:spPr bwMode="auto">
            <a:xfrm flipH="1" flipV="1">
              <a:off x="8224557" y="3587171"/>
              <a:ext cx="546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grpSp>
          <p:nvGrpSpPr>
            <p:cNvPr id="13" name="Group 131"/>
            <p:cNvGrpSpPr>
              <a:grpSpLocks/>
            </p:cNvGrpSpPr>
            <p:nvPr/>
          </p:nvGrpSpPr>
          <p:grpSpPr bwMode="auto">
            <a:xfrm flipH="1" flipV="1">
              <a:off x="6122707" y="3580820"/>
              <a:ext cx="2101851" cy="74613"/>
              <a:chOff x="1296" y="3528"/>
              <a:chExt cx="732" cy="264"/>
            </a:xfrm>
          </p:grpSpPr>
          <p:sp>
            <p:nvSpPr>
              <p:cNvPr id="66692" name="Arc 132"/>
              <p:cNvSpPr>
                <a:spLocks/>
              </p:cNvSpPr>
              <p:nvPr/>
            </p:nvSpPr>
            <p:spPr bwMode="auto">
              <a:xfrm flipV="1">
                <a:off x="1296" y="3600"/>
                <a:ext cx="362" cy="19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352"/>
                  <a:gd name="T1" fmla="*/ 0 h 21600"/>
                  <a:gd name="T2" fmla="*/ 20352 w 20352"/>
                  <a:gd name="T3" fmla="*/ 14363 h 21600"/>
                  <a:gd name="T4" fmla="*/ 0 w 2035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352" h="21600" fill="none" extrusionOk="0">
                    <a:moveTo>
                      <a:pt x="-1" y="0"/>
                    </a:moveTo>
                    <a:cubicBezTo>
                      <a:pt x="9139" y="0"/>
                      <a:pt x="17289" y="5751"/>
                      <a:pt x="20351" y="14363"/>
                    </a:cubicBezTo>
                  </a:path>
                  <a:path w="20352" h="21600" stroke="0" extrusionOk="0">
                    <a:moveTo>
                      <a:pt x="-1" y="0"/>
                    </a:moveTo>
                    <a:cubicBezTo>
                      <a:pt x="9139" y="0"/>
                      <a:pt x="17289" y="5751"/>
                      <a:pt x="20351" y="1436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6693" name="Arc 133"/>
              <p:cNvSpPr>
                <a:spLocks/>
              </p:cNvSpPr>
              <p:nvPr/>
            </p:nvSpPr>
            <p:spPr bwMode="auto">
              <a:xfrm rot="10800000" flipV="1">
                <a:off x="1666" y="3528"/>
                <a:ext cx="362" cy="19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352"/>
                  <a:gd name="T1" fmla="*/ 0 h 21600"/>
                  <a:gd name="T2" fmla="*/ 20352 w 20352"/>
                  <a:gd name="T3" fmla="*/ 14363 h 21600"/>
                  <a:gd name="T4" fmla="*/ 0 w 2035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352" h="21600" fill="none" extrusionOk="0">
                    <a:moveTo>
                      <a:pt x="-1" y="0"/>
                    </a:moveTo>
                    <a:cubicBezTo>
                      <a:pt x="9139" y="0"/>
                      <a:pt x="17289" y="5751"/>
                      <a:pt x="20351" y="14363"/>
                    </a:cubicBezTo>
                  </a:path>
                  <a:path w="20352" h="21600" stroke="0" extrusionOk="0">
                    <a:moveTo>
                      <a:pt x="-1" y="0"/>
                    </a:moveTo>
                    <a:cubicBezTo>
                      <a:pt x="9139" y="0"/>
                      <a:pt x="17289" y="5751"/>
                      <a:pt x="20351" y="1436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66702" name="Line 142"/>
            <p:cNvSpPr>
              <a:spLocks noChangeShapeType="1"/>
            </p:cNvSpPr>
            <p:nvPr/>
          </p:nvSpPr>
          <p:spPr bwMode="auto">
            <a:xfrm>
              <a:off x="10325100" y="3601169"/>
              <a:ext cx="203200" cy="3659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704" name="Line 144"/>
            <p:cNvSpPr>
              <a:spLocks noChangeShapeType="1"/>
            </p:cNvSpPr>
            <p:nvPr/>
          </p:nvSpPr>
          <p:spPr bwMode="auto">
            <a:xfrm flipV="1">
              <a:off x="10528300" y="3052763"/>
              <a:ext cx="40640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705" name="Line 145"/>
            <p:cNvSpPr>
              <a:spLocks noChangeShapeType="1"/>
            </p:cNvSpPr>
            <p:nvPr/>
          </p:nvSpPr>
          <p:spPr bwMode="auto">
            <a:xfrm>
              <a:off x="10934700" y="3052763"/>
              <a:ext cx="203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707" name="Line 147"/>
            <p:cNvSpPr>
              <a:spLocks noChangeShapeType="1"/>
            </p:cNvSpPr>
            <p:nvPr/>
          </p:nvSpPr>
          <p:spPr bwMode="auto">
            <a:xfrm>
              <a:off x="1790700" y="3433763"/>
              <a:ext cx="934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711" name="Line 151"/>
            <p:cNvSpPr>
              <a:spLocks noChangeShapeType="1"/>
            </p:cNvSpPr>
            <p:nvPr/>
          </p:nvSpPr>
          <p:spPr bwMode="auto">
            <a:xfrm flipH="1">
              <a:off x="1346201" y="4729162"/>
              <a:ext cx="83692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grpSp>
          <p:nvGrpSpPr>
            <p:cNvPr id="14" name="Group 89"/>
            <p:cNvGrpSpPr/>
            <p:nvPr/>
          </p:nvGrpSpPr>
          <p:grpSpPr>
            <a:xfrm flipV="1">
              <a:off x="533401" y="4271963"/>
              <a:ext cx="812801" cy="922338"/>
              <a:chOff x="1314450" y="4487863"/>
              <a:chExt cx="609601" cy="922338"/>
            </a:xfrm>
          </p:grpSpPr>
          <p:sp>
            <p:nvSpPr>
              <p:cNvPr id="66715" name="Line 155"/>
              <p:cNvSpPr>
                <a:spLocks noChangeShapeType="1"/>
              </p:cNvSpPr>
              <p:nvPr/>
            </p:nvSpPr>
            <p:spPr bwMode="auto">
              <a:xfrm flipH="1" flipV="1">
                <a:off x="1693863" y="4487863"/>
                <a:ext cx="230188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66716" name="Line 156"/>
              <p:cNvSpPr>
                <a:spLocks noChangeShapeType="1"/>
              </p:cNvSpPr>
              <p:nvPr/>
            </p:nvSpPr>
            <p:spPr bwMode="auto">
              <a:xfrm flipH="1">
                <a:off x="1609725" y="4487863"/>
                <a:ext cx="841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66717" name="Line 157"/>
              <p:cNvSpPr>
                <a:spLocks noChangeShapeType="1"/>
              </p:cNvSpPr>
              <p:nvPr/>
            </p:nvSpPr>
            <p:spPr bwMode="auto">
              <a:xfrm flipH="1">
                <a:off x="1314450" y="4487863"/>
                <a:ext cx="295275" cy="9223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</p:grpSp>
        <p:sp>
          <p:nvSpPr>
            <p:cNvPr id="66724" name="Line 164"/>
            <p:cNvSpPr>
              <a:spLocks noChangeShapeType="1"/>
            </p:cNvSpPr>
            <p:nvPr/>
          </p:nvSpPr>
          <p:spPr bwMode="auto">
            <a:xfrm flipV="1">
              <a:off x="417900" y="5195887"/>
              <a:ext cx="11280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725" name="Text Box 165"/>
            <p:cNvSpPr txBox="1">
              <a:spLocks noChangeArrowheads="1"/>
            </p:cNvSpPr>
            <p:nvPr/>
          </p:nvSpPr>
          <p:spPr bwMode="auto">
            <a:xfrm>
              <a:off x="7695390" y="1577975"/>
              <a:ext cx="6114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dirty="0" err="1"/>
                <a:t>Sync</a:t>
              </a:r>
              <a:endParaRPr lang="en-GB" dirty="0"/>
            </a:p>
          </p:txBody>
        </p:sp>
        <p:sp>
          <p:nvSpPr>
            <p:cNvPr id="66726" name="Text Box 166"/>
            <p:cNvSpPr txBox="1">
              <a:spLocks noChangeArrowheads="1"/>
            </p:cNvSpPr>
            <p:nvPr/>
          </p:nvSpPr>
          <p:spPr bwMode="auto">
            <a:xfrm>
              <a:off x="6858000" y="2984500"/>
              <a:ext cx="19908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dirty="0"/>
                <a:t>Extraction </a:t>
              </a:r>
              <a:r>
                <a:rPr lang="it-IT" dirty="0" smtClean="0"/>
                <a:t>magnets</a:t>
              </a:r>
              <a:endParaRPr lang="en-GB" dirty="0"/>
            </a:p>
          </p:txBody>
        </p:sp>
        <p:sp>
          <p:nvSpPr>
            <p:cNvPr id="66727" name="Text Box 167"/>
            <p:cNvSpPr txBox="1">
              <a:spLocks noChangeArrowheads="1"/>
            </p:cNvSpPr>
            <p:nvPr/>
          </p:nvSpPr>
          <p:spPr bwMode="auto">
            <a:xfrm>
              <a:off x="6858001" y="4279900"/>
              <a:ext cx="18649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dirty="0"/>
                <a:t>Injection </a:t>
              </a:r>
              <a:r>
                <a:rPr lang="it-IT" dirty="0" smtClean="0"/>
                <a:t>magnets</a:t>
              </a:r>
              <a:endParaRPr lang="en-GB" dirty="0"/>
            </a:p>
          </p:txBody>
        </p:sp>
        <p:sp>
          <p:nvSpPr>
            <p:cNvPr id="66728" name="Line 168"/>
            <p:cNvSpPr>
              <a:spLocks noChangeShapeType="1"/>
            </p:cNvSpPr>
            <p:nvPr/>
          </p:nvSpPr>
          <p:spPr bwMode="auto">
            <a:xfrm>
              <a:off x="10426700" y="4937125"/>
              <a:ext cx="101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729" name="Line 169"/>
            <p:cNvSpPr>
              <a:spLocks noChangeShapeType="1"/>
            </p:cNvSpPr>
            <p:nvPr/>
          </p:nvSpPr>
          <p:spPr bwMode="auto">
            <a:xfrm flipV="1">
              <a:off x="10528300" y="4251325"/>
              <a:ext cx="40640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730" name="Line 170"/>
            <p:cNvSpPr>
              <a:spLocks noChangeShapeType="1"/>
            </p:cNvSpPr>
            <p:nvPr/>
          </p:nvSpPr>
          <p:spPr bwMode="auto">
            <a:xfrm>
              <a:off x="10934700" y="4251325"/>
              <a:ext cx="203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5448300" y="1917700"/>
              <a:ext cx="609600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 Box 148"/>
            <p:cNvSpPr txBox="1">
              <a:spLocks noChangeArrowheads="1"/>
            </p:cNvSpPr>
            <p:nvPr/>
          </p:nvSpPr>
          <p:spPr bwMode="auto">
            <a:xfrm>
              <a:off x="5454743" y="1536700"/>
              <a:ext cx="4443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dirty="0" smtClean="0"/>
                <a:t>1 </a:t>
              </a:r>
              <a:r>
                <a:rPr lang="it-IT" dirty="0"/>
                <a:t>s</a:t>
              </a:r>
              <a:endParaRPr lang="en-GB" dirty="0"/>
            </a:p>
          </p:txBody>
        </p:sp>
        <p:cxnSp>
          <p:nvCxnSpPr>
            <p:cNvPr id="82" name="Straight Connector 81"/>
            <p:cNvCxnSpPr/>
            <p:nvPr/>
          </p:nvCxnSpPr>
          <p:spPr>
            <a:xfrm rot="5400000">
              <a:off x="5397500" y="2146300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5905500" y="2146300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endCxn id="66666" idx="1"/>
            </p:cNvCxnSpPr>
            <p:nvPr/>
          </p:nvCxnSpPr>
          <p:spPr bwMode="auto">
            <a:xfrm rot="5400000" flipH="1" flipV="1">
              <a:off x="1745165" y="3820030"/>
              <a:ext cx="192670" cy="101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1" name="Line 164"/>
            <p:cNvSpPr>
              <a:spLocks noChangeShapeType="1"/>
            </p:cNvSpPr>
            <p:nvPr/>
          </p:nvSpPr>
          <p:spPr bwMode="auto">
            <a:xfrm flipV="1">
              <a:off x="417900" y="3976690"/>
              <a:ext cx="11280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92" name="Line 164"/>
            <p:cNvSpPr>
              <a:spLocks noChangeShapeType="1"/>
            </p:cNvSpPr>
            <p:nvPr/>
          </p:nvSpPr>
          <p:spPr bwMode="auto">
            <a:xfrm flipV="1">
              <a:off x="417900" y="2687639"/>
              <a:ext cx="11280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844800" y="5727700"/>
              <a:ext cx="609600" cy="381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554133" y="5727700"/>
              <a:ext cx="609600" cy="381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8246533" y="5727700"/>
              <a:ext cx="609600" cy="381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9" name="Text Box 166"/>
            <p:cNvSpPr txBox="1">
              <a:spLocks noChangeArrowheads="1"/>
            </p:cNvSpPr>
            <p:nvPr/>
          </p:nvSpPr>
          <p:spPr bwMode="auto">
            <a:xfrm>
              <a:off x="6858001" y="5308600"/>
              <a:ext cx="16544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dirty="0" err="1" smtClean="0"/>
                <a:t>Extracted</a:t>
              </a:r>
              <a:r>
                <a:rPr lang="it-IT" dirty="0" smtClean="0"/>
                <a:t> </a:t>
              </a:r>
              <a:r>
                <a:rPr lang="it-IT" dirty="0" err="1" smtClean="0"/>
                <a:t>beam</a:t>
              </a:r>
              <a:endParaRPr lang="en-GB" dirty="0"/>
            </a:p>
          </p:txBody>
        </p:sp>
        <p:sp>
          <p:nvSpPr>
            <p:cNvPr id="90" name="Line 164"/>
            <p:cNvSpPr>
              <a:spLocks noChangeShapeType="1"/>
            </p:cNvSpPr>
            <p:nvPr/>
          </p:nvSpPr>
          <p:spPr bwMode="auto">
            <a:xfrm flipV="1">
              <a:off x="417900" y="6110287"/>
              <a:ext cx="11280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36856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Multi Energy </a:t>
            </a:r>
            <a:r>
              <a:rPr lang="it-IT" dirty="0" err="1" smtClean="0"/>
              <a:t>Extraction</a:t>
            </a:r>
            <a:r>
              <a:rPr lang="it-IT" dirty="0" smtClean="0"/>
              <a:t> in progress</a:t>
            </a:r>
            <a:endParaRPr lang="it-IT" dirty="0"/>
          </a:p>
        </p:txBody>
      </p:sp>
      <p:sp>
        <p:nvSpPr>
          <p:cNvPr id="3" name="Line 164"/>
          <p:cNvSpPr>
            <a:spLocks noChangeShapeType="1"/>
          </p:cNvSpPr>
          <p:nvPr/>
        </p:nvSpPr>
        <p:spPr bwMode="auto">
          <a:xfrm flipV="1">
            <a:off x="2402164" y="5667995"/>
            <a:ext cx="911027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it-IT"/>
          </a:p>
        </p:txBody>
      </p:sp>
      <p:grpSp>
        <p:nvGrpSpPr>
          <p:cNvPr id="4" name="Group 3"/>
          <p:cNvGrpSpPr/>
          <p:nvPr/>
        </p:nvGrpSpPr>
        <p:grpSpPr>
          <a:xfrm>
            <a:off x="2563706" y="4106751"/>
            <a:ext cx="7924800" cy="1549855"/>
            <a:chOff x="1664305" y="3896891"/>
            <a:chExt cx="8863995" cy="1549855"/>
          </a:xfrm>
        </p:grpSpPr>
        <p:grpSp>
          <p:nvGrpSpPr>
            <p:cNvPr id="5" name="Group 4"/>
            <p:cNvGrpSpPr/>
            <p:nvPr/>
          </p:nvGrpSpPr>
          <p:grpSpPr>
            <a:xfrm>
              <a:off x="1664305" y="4523237"/>
              <a:ext cx="7924800" cy="923509"/>
              <a:chOff x="1261093" y="2983265"/>
              <a:chExt cx="5943600" cy="923509"/>
            </a:xfrm>
          </p:grpSpPr>
          <p:grpSp>
            <p:nvGrpSpPr>
              <p:cNvPr id="36" name="Group 40"/>
              <p:cNvGrpSpPr>
                <a:grpSpLocks/>
              </p:cNvGrpSpPr>
              <p:nvPr/>
            </p:nvGrpSpPr>
            <p:grpSpPr bwMode="auto">
              <a:xfrm>
                <a:off x="5223493" y="2984436"/>
                <a:ext cx="1981200" cy="922338"/>
                <a:chOff x="432" y="2544"/>
                <a:chExt cx="2256" cy="960"/>
              </a:xfrm>
            </p:grpSpPr>
            <p:grpSp>
              <p:nvGrpSpPr>
                <p:cNvPr id="61" name="Group 41"/>
                <p:cNvGrpSpPr>
                  <a:grpSpLocks/>
                </p:cNvGrpSpPr>
                <p:nvPr/>
              </p:nvGrpSpPr>
              <p:grpSpPr bwMode="auto">
                <a:xfrm>
                  <a:off x="432" y="3456"/>
                  <a:ext cx="192" cy="48"/>
                  <a:chOff x="432" y="3312"/>
                  <a:chExt cx="192" cy="192"/>
                </a:xfrm>
              </p:grpSpPr>
              <p:sp>
                <p:nvSpPr>
                  <p:cNvPr id="70" name="Arc 42"/>
                  <p:cNvSpPr>
                    <a:spLocks/>
                  </p:cNvSpPr>
                  <p:nvPr/>
                </p:nvSpPr>
                <p:spPr bwMode="auto">
                  <a:xfrm flipV="1">
                    <a:off x="432" y="3408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71" name="Arc 43"/>
                  <p:cNvSpPr>
                    <a:spLocks/>
                  </p:cNvSpPr>
                  <p:nvPr/>
                </p:nvSpPr>
                <p:spPr bwMode="auto">
                  <a:xfrm flipH="1">
                    <a:off x="528" y="3312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62" name="Line 44"/>
                <p:cNvSpPr>
                  <a:spLocks noChangeShapeType="1"/>
                </p:cNvSpPr>
                <p:nvPr/>
              </p:nvSpPr>
              <p:spPr bwMode="auto">
                <a:xfrm>
                  <a:off x="624" y="3456"/>
                  <a:ext cx="9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3" name="Line 45"/>
                <p:cNvSpPr>
                  <a:spLocks noChangeShapeType="1"/>
                </p:cNvSpPr>
                <p:nvPr/>
              </p:nvSpPr>
              <p:spPr bwMode="auto">
                <a:xfrm>
                  <a:off x="1440" y="3072"/>
                  <a:ext cx="528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grpSp>
              <p:nvGrpSpPr>
                <p:cNvPr id="64" name="Group 46"/>
                <p:cNvGrpSpPr>
                  <a:grpSpLocks/>
                </p:cNvGrpSpPr>
                <p:nvPr/>
              </p:nvGrpSpPr>
              <p:grpSpPr bwMode="auto">
                <a:xfrm>
                  <a:off x="720" y="3072"/>
                  <a:ext cx="768" cy="384"/>
                  <a:chOff x="1296" y="3528"/>
                  <a:chExt cx="732" cy="264"/>
                </a:xfrm>
              </p:grpSpPr>
              <p:sp>
                <p:nvSpPr>
                  <p:cNvPr id="68" name="Arc 47"/>
                  <p:cNvSpPr>
                    <a:spLocks/>
                  </p:cNvSpPr>
                  <p:nvPr/>
                </p:nvSpPr>
                <p:spPr bwMode="auto">
                  <a:xfrm flipV="1">
                    <a:off x="1296" y="3600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69" name="Arc 48"/>
                  <p:cNvSpPr>
                    <a:spLocks/>
                  </p:cNvSpPr>
                  <p:nvPr/>
                </p:nvSpPr>
                <p:spPr bwMode="auto">
                  <a:xfrm rot="10800000" flipV="1">
                    <a:off x="1666" y="3528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65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1968" y="2544"/>
                  <a:ext cx="288" cy="528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6" name="Line 50"/>
                <p:cNvSpPr>
                  <a:spLocks noChangeShapeType="1"/>
                </p:cNvSpPr>
                <p:nvPr/>
              </p:nvSpPr>
              <p:spPr bwMode="auto">
                <a:xfrm>
                  <a:off x="2256" y="2544"/>
                  <a:ext cx="9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7" name="Line 51"/>
                <p:cNvSpPr>
                  <a:spLocks noChangeShapeType="1"/>
                </p:cNvSpPr>
                <p:nvPr/>
              </p:nvSpPr>
              <p:spPr bwMode="auto">
                <a:xfrm>
                  <a:off x="2352" y="2544"/>
                  <a:ext cx="336" cy="96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37" name="Group 52"/>
              <p:cNvGrpSpPr>
                <a:grpSpLocks/>
              </p:cNvGrpSpPr>
              <p:nvPr/>
            </p:nvGrpSpPr>
            <p:grpSpPr bwMode="auto">
              <a:xfrm>
                <a:off x="3242293" y="2983265"/>
                <a:ext cx="1981200" cy="922338"/>
                <a:chOff x="2688" y="2544"/>
                <a:chExt cx="2256" cy="960"/>
              </a:xfrm>
            </p:grpSpPr>
            <p:grpSp>
              <p:nvGrpSpPr>
                <p:cNvPr id="50" name="Group 53"/>
                <p:cNvGrpSpPr>
                  <a:grpSpLocks/>
                </p:cNvGrpSpPr>
                <p:nvPr/>
              </p:nvGrpSpPr>
              <p:grpSpPr bwMode="auto">
                <a:xfrm>
                  <a:off x="2688" y="3456"/>
                  <a:ext cx="192" cy="48"/>
                  <a:chOff x="432" y="3312"/>
                  <a:chExt cx="192" cy="192"/>
                </a:xfrm>
              </p:grpSpPr>
              <p:sp>
                <p:nvSpPr>
                  <p:cNvPr id="59" name="Arc 54"/>
                  <p:cNvSpPr>
                    <a:spLocks/>
                  </p:cNvSpPr>
                  <p:nvPr/>
                </p:nvSpPr>
                <p:spPr bwMode="auto">
                  <a:xfrm flipV="1">
                    <a:off x="432" y="3408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60" name="Arc 55"/>
                  <p:cNvSpPr>
                    <a:spLocks/>
                  </p:cNvSpPr>
                  <p:nvPr/>
                </p:nvSpPr>
                <p:spPr bwMode="auto">
                  <a:xfrm flipH="1">
                    <a:off x="528" y="3312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51" name="Line 56"/>
                <p:cNvSpPr>
                  <a:spLocks noChangeShapeType="1"/>
                </p:cNvSpPr>
                <p:nvPr/>
              </p:nvSpPr>
              <p:spPr bwMode="auto">
                <a:xfrm>
                  <a:off x="2880" y="3456"/>
                  <a:ext cx="9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2" name="Line 57"/>
                <p:cNvSpPr>
                  <a:spLocks noChangeShapeType="1"/>
                </p:cNvSpPr>
                <p:nvPr/>
              </p:nvSpPr>
              <p:spPr bwMode="auto">
                <a:xfrm>
                  <a:off x="3696" y="3192"/>
                  <a:ext cx="528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grpSp>
              <p:nvGrpSpPr>
                <p:cNvPr id="53" name="Group 58"/>
                <p:cNvGrpSpPr>
                  <a:grpSpLocks/>
                </p:cNvGrpSpPr>
                <p:nvPr/>
              </p:nvGrpSpPr>
              <p:grpSpPr bwMode="auto">
                <a:xfrm>
                  <a:off x="2976" y="3192"/>
                  <a:ext cx="732" cy="264"/>
                  <a:chOff x="1296" y="3528"/>
                  <a:chExt cx="732" cy="264"/>
                </a:xfrm>
              </p:grpSpPr>
              <p:sp>
                <p:nvSpPr>
                  <p:cNvPr id="57" name="Arc 59"/>
                  <p:cNvSpPr>
                    <a:spLocks/>
                  </p:cNvSpPr>
                  <p:nvPr/>
                </p:nvSpPr>
                <p:spPr bwMode="auto">
                  <a:xfrm flipV="1">
                    <a:off x="1296" y="3600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58" name="Arc 60"/>
                  <p:cNvSpPr>
                    <a:spLocks/>
                  </p:cNvSpPr>
                  <p:nvPr/>
                </p:nvSpPr>
                <p:spPr bwMode="auto">
                  <a:xfrm rot="10800000" flipV="1">
                    <a:off x="1666" y="3528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54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224" y="2544"/>
                  <a:ext cx="288" cy="648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5" name="Line 62"/>
                <p:cNvSpPr>
                  <a:spLocks noChangeShapeType="1"/>
                </p:cNvSpPr>
                <p:nvPr/>
              </p:nvSpPr>
              <p:spPr bwMode="auto">
                <a:xfrm>
                  <a:off x="4512" y="2544"/>
                  <a:ext cx="9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6" name="Line 63"/>
                <p:cNvSpPr>
                  <a:spLocks noChangeShapeType="1"/>
                </p:cNvSpPr>
                <p:nvPr/>
              </p:nvSpPr>
              <p:spPr bwMode="auto">
                <a:xfrm>
                  <a:off x="4608" y="2544"/>
                  <a:ext cx="336" cy="96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38" name="Group 76"/>
              <p:cNvGrpSpPr>
                <a:grpSpLocks/>
              </p:cNvGrpSpPr>
              <p:nvPr/>
            </p:nvGrpSpPr>
            <p:grpSpPr bwMode="auto">
              <a:xfrm>
                <a:off x="1261093" y="2983265"/>
                <a:ext cx="1981200" cy="922338"/>
                <a:chOff x="1728" y="2640"/>
                <a:chExt cx="1248" cy="581"/>
              </a:xfrm>
            </p:grpSpPr>
            <p:grpSp>
              <p:nvGrpSpPr>
                <p:cNvPr id="39" name="Group 65"/>
                <p:cNvGrpSpPr>
                  <a:grpSpLocks/>
                </p:cNvGrpSpPr>
                <p:nvPr/>
              </p:nvGrpSpPr>
              <p:grpSpPr bwMode="auto">
                <a:xfrm>
                  <a:off x="1728" y="3192"/>
                  <a:ext cx="106" cy="29"/>
                  <a:chOff x="432" y="3312"/>
                  <a:chExt cx="192" cy="192"/>
                </a:xfrm>
              </p:grpSpPr>
              <p:sp>
                <p:nvSpPr>
                  <p:cNvPr id="48" name="Arc 66"/>
                  <p:cNvSpPr>
                    <a:spLocks/>
                  </p:cNvSpPr>
                  <p:nvPr/>
                </p:nvSpPr>
                <p:spPr bwMode="auto">
                  <a:xfrm flipV="1">
                    <a:off x="432" y="3408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9" name="Arc 67"/>
                  <p:cNvSpPr>
                    <a:spLocks/>
                  </p:cNvSpPr>
                  <p:nvPr/>
                </p:nvSpPr>
                <p:spPr bwMode="auto">
                  <a:xfrm flipH="1">
                    <a:off x="528" y="3312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40" name="Line 68"/>
                <p:cNvSpPr>
                  <a:spLocks noChangeShapeType="1"/>
                </p:cNvSpPr>
                <p:nvPr/>
              </p:nvSpPr>
              <p:spPr bwMode="auto">
                <a:xfrm>
                  <a:off x="1834" y="3192"/>
                  <a:ext cx="53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1" name="Line 69"/>
                <p:cNvSpPr>
                  <a:spLocks noChangeShapeType="1"/>
                </p:cNvSpPr>
                <p:nvPr/>
              </p:nvSpPr>
              <p:spPr bwMode="auto">
                <a:xfrm>
                  <a:off x="2286" y="3072"/>
                  <a:ext cx="258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grpSp>
              <p:nvGrpSpPr>
                <p:cNvPr id="42" name="Group 70"/>
                <p:cNvGrpSpPr>
                  <a:grpSpLocks/>
                </p:cNvGrpSpPr>
                <p:nvPr/>
              </p:nvGrpSpPr>
              <p:grpSpPr bwMode="auto">
                <a:xfrm>
                  <a:off x="1887" y="3072"/>
                  <a:ext cx="417" cy="120"/>
                  <a:chOff x="1296" y="3528"/>
                  <a:chExt cx="732" cy="264"/>
                </a:xfrm>
              </p:grpSpPr>
              <p:sp>
                <p:nvSpPr>
                  <p:cNvPr id="46" name="Arc 71"/>
                  <p:cNvSpPr>
                    <a:spLocks/>
                  </p:cNvSpPr>
                  <p:nvPr/>
                </p:nvSpPr>
                <p:spPr bwMode="auto">
                  <a:xfrm flipV="1">
                    <a:off x="1296" y="3600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7" name="Arc 72"/>
                  <p:cNvSpPr>
                    <a:spLocks/>
                  </p:cNvSpPr>
                  <p:nvPr/>
                </p:nvSpPr>
                <p:spPr bwMode="auto">
                  <a:xfrm rot="10800000" flipV="1">
                    <a:off x="1666" y="3528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43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2544" y="2640"/>
                  <a:ext cx="193" cy="432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4" name="Line 74"/>
                <p:cNvSpPr>
                  <a:spLocks noChangeShapeType="1"/>
                </p:cNvSpPr>
                <p:nvPr/>
              </p:nvSpPr>
              <p:spPr bwMode="auto">
                <a:xfrm>
                  <a:off x="2737" y="2640"/>
                  <a:ext cx="53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5" name="Line 75"/>
                <p:cNvSpPr>
                  <a:spLocks noChangeShapeType="1"/>
                </p:cNvSpPr>
                <p:nvPr/>
              </p:nvSpPr>
              <p:spPr bwMode="auto">
                <a:xfrm>
                  <a:off x="2790" y="2640"/>
                  <a:ext cx="186" cy="581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</p:grpSp>
        <p:sp>
          <p:nvSpPr>
            <p:cNvPr id="6" name="Line 38"/>
            <p:cNvSpPr>
              <a:spLocks noChangeShapeType="1"/>
            </p:cNvSpPr>
            <p:nvPr/>
          </p:nvSpPr>
          <p:spPr bwMode="auto">
            <a:xfrm flipH="1">
              <a:off x="1790700" y="5146221"/>
              <a:ext cx="8737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7" name="Text Box 165"/>
            <p:cNvSpPr txBox="1">
              <a:spLocks noChangeArrowheads="1"/>
            </p:cNvSpPr>
            <p:nvPr/>
          </p:nvSpPr>
          <p:spPr bwMode="auto">
            <a:xfrm>
              <a:off x="7695390" y="4348471"/>
              <a:ext cx="6114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dirty="0" err="1"/>
                <a:t>Sync</a:t>
              </a:r>
              <a:endParaRPr lang="en-GB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448300" y="4688196"/>
              <a:ext cx="609600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 Box 148"/>
            <p:cNvSpPr txBox="1">
              <a:spLocks noChangeArrowheads="1"/>
            </p:cNvSpPr>
            <p:nvPr/>
          </p:nvSpPr>
          <p:spPr bwMode="auto">
            <a:xfrm>
              <a:off x="5454743" y="4307196"/>
              <a:ext cx="4443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dirty="0" smtClean="0"/>
                <a:t>1 </a:t>
              </a:r>
              <a:r>
                <a:rPr lang="it-IT" dirty="0"/>
                <a:t>s</a:t>
              </a:r>
              <a:endParaRPr lang="en-GB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>
              <a:off x="5397500" y="4916796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5905500" y="4916796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/>
            <p:cNvGrpSpPr/>
            <p:nvPr/>
          </p:nvGrpSpPr>
          <p:grpSpPr>
            <a:xfrm>
              <a:off x="1689100" y="3896891"/>
              <a:ext cx="7924800" cy="1549368"/>
              <a:chOff x="1266825" y="1126395"/>
              <a:chExt cx="5943600" cy="1549368"/>
            </a:xfrm>
          </p:grpSpPr>
          <p:sp>
            <p:nvSpPr>
              <p:cNvPr id="13" name="Line 45"/>
              <p:cNvSpPr>
                <a:spLocks noChangeShapeType="1"/>
              </p:cNvSpPr>
              <p:nvPr/>
            </p:nvSpPr>
            <p:spPr bwMode="auto">
              <a:xfrm>
                <a:off x="6114442" y="2260711"/>
                <a:ext cx="46368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grpSp>
            <p:nvGrpSpPr>
              <p:cNvPr id="14" name="Group 46"/>
              <p:cNvGrpSpPr>
                <a:grpSpLocks/>
              </p:cNvGrpSpPr>
              <p:nvPr/>
            </p:nvGrpSpPr>
            <p:grpSpPr bwMode="auto">
              <a:xfrm>
                <a:off x="5482144" y="2260711"/>
                <a:ext cx="674451" cy="115293"/>
                <a:chOff x="1296" y="3528"/>
                <a:chExt cx="732" cy="264"/>
              </a:xfrm>
            </p:grpSpPr>
            <p:sp>
              <p:nvSpPr>
                <p:cNvPr id="34" name="Arc 47"/>
                <p:cNvSpPr>
                  <a:spLocks/>
                </p:cNvSpPr>
                <p:nvPr/>
              </p:nvSpPr>
              <p:spPr bwMode="auto">
                <a:xfrm flipV="1">
                  <a:off x="1296" y="3600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5" name="Arc 48"/>
                <p:cNvSpPr>
                  <a:spLocks/>
                </p:cNvSpPr>
                <p:nvPr/>
              </p:nvSpPr>
              <p:spPr bwMode="auto">
                <a:xfrm rot="10800000" flipV="1">
                  <a:off x="1666" y="3528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15" name="Line 49"/>
              <p:cNvSpPr>
                <a:spLocks noChangeShapeType="1"/>
              </p:cNvSpPr>
              <p:nvPr/>
            </p:nvSpPr>
            <p:spPr bwMode="auto">
              <a:xfrm flipV="1">
                <a:off x="6578127" y="1753425"/>
                <a:ext cx="252919" cy="50728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6" name="Line 50"/>
              <p:cNvSpPr>
                <a:spLocks noChangeShapeType="1"/>
              </p:cNvSpPr>
              <p:nvPr/>
            </p:nvSpPr>
            <p:spPr bwMode="auto">
              <a:xfrm>
                <a:off x="6831046" y="1753425"/>
                <a:ext cx="8430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7" name="Line 51"/>
              <p:cNvSpPr>
                <a:spLocks noChangeShapeType="1"/>
              </p:cNvSpPr>
              <p:nvPr/>
            </p:nvSpPr>
            <p:spPr bwMode="auto">
              <a:xfrm>
                <a:off x="6915353" y="1753425"/>
                <a:ext cx="295072" cy="9223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8" name="Line 57"/>
              <p:cNvSpPr>
                <a:spLocks noChangeShapeType="1"/>
              </p:cNvSpPr>
              <p:nvPr/>
            </p:nvSpPr>
            <p:spPr bwMode="auto">
              <a:xfrm>
                <a:off x="4133242" y="2376003"/>
                <a:ext cx="46368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grpSp>
            <p:nvGrpSpPr>
              <p:cNvPr id="19" name="Group 58"/>
              <p:cNvGrpSpPr>
                <a:grpSpLocks/>
              </p:cNvGrpSpPr>
              <p:nvPr/>
            </p:nvGrpSpPr>
            <p:grpSpPr bwMode="auto">
              <a:xfrm>
                <a:off x="3500944" y="2376004"/>
                <a:ext cx="642836" cy="63222"/>
                <a:chOff x="1296" y="3528"/>
                <a:chExt cx="732" cy="264"/>
              </a:xfrm>
            </p:grpSpPr>
            <p:sp>
              <p:nvSpPr>
                <p:cNvPr id="32" name="Arc 59"/>
                <p:cNvSpPr>
                  <a:spLocks/>
                </p:cNvSpPr>
                <p:nvPr/>
              </p:nvSpPr>
              <p:spPr bwMode="auto">
                <a:xfrm flipV="1">
                  <a:off x="1296" y="3600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" name="Arc 60"/>
                <p:cNvSpPr>
                  <a:spLocks/>
                </p:cNvSpPr>
                <p:nvPr/>
              </p:nvSpPr>
              <p:spPr bwMode="auto">
                <a:xfrm rot="10800000" flipV="1">
                  <a:off x="1666" y="3528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20" name="Group 65"/>
              <p:cNvGrpSpPr>
                <a:grpSpLocks/>
              </p:cNvGrpSpPr>
              <p:nvPr/>
            </p:nvGrpSpPr>
            <p:grpSpPr bwMode="auto">
              <a:xfrm>
                <a:off x="1266825" y="2629725"/>
                <a:ext cx="168275" cy="46038"/>
                <a:chOff x="432" y="3312"/>
                <a:chExt cx="192" cy="192"/>
              </a:xfrm>
            </p:grpSpPr>
            <p:sp>
              <p:nvSpPr>
                <p:cNvPr id="30" name="Arc 66"/>
                <p:cNvSpPr>
                  <a:spLocks/>
                </p:cNvSpPr>
                <p:nvPr/>
              </p:nvSpPr>
              <p:spPr bwMode="auto">
                <a:xfrm flipV="1">
                  <a:off x="432" y="3408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1" name="Arc 67"/>
                <p:cNvSpPr>
                  <a:spLocks/>
                </p:cNvSpPr>
                <p:nvPr/>
              </p:nvSpPr>
              <p:spPr bwMode="auto">
                <a:xfrm flipH="1">
                  <a:off x="528" y="3312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1" name="Line 68"/>
              <p:cNvSpPr>
                <a:spLocks noChangeShapeType="1"/>
              </p:cNvSpPr>
              <p:nvPr/>
            </p:nvSpPr>
            <p:spPr bwMode="auto">
              <a:xfrm>
                <a:off x="1435100" y="2629725"/>
                <a:ext cx="84138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22" name="Line 69"/>
              <p:cNvSpPr>
                <a:spLocks noChangeShapeType="1"/>
              </p:cNvSpPr>
              <p:nvPr/>
            </p:nvSpPr>
            <p:spPr bwMode="auto">
              <a:xfrm>
                <a:off x="2152650" y="2439225"/>
                <a:ext cx="40957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grpSp>
            <p:nvGrpSpPr>
              <p:cNvPr id="23" name="Group 70"/>
              <p:cNvGrpSpPr>
                <a:grpSpLocks/>
              </p:cNvGrpSpPr>
              <p:nvPr/>
            </p:nvGrpSpPr>
            <p:grpSpPr bwMode="auto">
              <a:xfrm>
                <a:off x="1519238" y="2439225"/>
                <a:ext cx="661988" cy="190500"/>
                <a:chOff x="1296" y="3528"/>
                <a:chExt cx="732" cy="264"/>
              </a:xfrm>
            </p:grpSpPr>
            <p:sp>
              <p:nvSpPr>
                <p:cNvPr id="28" name="Arc 71"/>
                <p:cNvSpPr>
                  <a:spLocks/>
                </p:cNvSpPr>
                <p:nvPr/>
              </p:nvSpPr>
              <p:spPr bwMode="auto">
                <a:xfrm flipV="1">
                  <a:off x="1296" y="3600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" name="Arc 72"/>
                <p:cNvSpPr>
                  <a:spLocks/>
                </p:cNvSpPr>
                <p:nvPr/>
              </p:nvSpPr>
              <p:spPr bwMode="auto">
                <a:xfrm rot="10800000" flipV="1">
                  <a:off x="1666" y="3528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cxnSp>
            <p:nvCxnSpPr>
              <p:cNvPr id="24" name="Straight Arrow Connector 23"/>
              <p:cNvCxnSpPr/>
              <p:nvPr/>
            </p:nvCxnSpPr>
            <p:spPr bwMode="auto">
              <a:xfrm>
                <a:off x="2562225" y="1856636"/>
                <a:ext cx="938719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5" name="Text Box 148"/>
              <p:cNvSpPr txBox="1">
                <a:spLocks noChangeArrowheads="1"/>
              </p:cNvSpPr>
              <p:nvPr/>
            </p:nvSpPr>
            <p:spPr bwMode="auto">
              <a:xfrm>
                <a:off x="2557739" y="1126395"/>
                <a:ext cx="552315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dirty="0" err="1" smtClean="0"/>
                  <a:t>Saved</a:t>
                </a:r>
                <a:endParaRPr lang="it-IT" dirty="0" smtClean="0"/>
              </a:p>
              <a:p>
                <a:r>
                  <a:rPr lang="it-IT" dirty="0" smtClean="0"/>
                  <a:t>time</a:t>
                </a:r>
                <a:endParaRPr lang="en-GB" dirty="0"/>
              </a:p>
            </p:txBody>
          </p:sp>
          <p:cxnSp>
            <p:nvCxnSpPr>
              <p:cNvPr id="26" name="Straight Arrow Connector 25"/>
              <p:cNvCxnSpPr/>
              <p:nvPr/>
            </p:nvCxnSpPr>
            <p:spPr bwMode="auto">
              <a:xfrm>
                <a:off x="4620829" y="1860521"/>
                <a:ext cx="938719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Text Box 148"/>
              <p:cNvSpPr txBox="1">
                <a:spLocks noChangeArrowheads="1"/>
              </p:cNvSpPr>
              <p:nvPr/>
            </p:nvSpPr>
            <p:spPr bwMode="auto">
              <a:xfrm>
                <a:off x="4616343" y="1130280"/>
                <a:ext cx="552315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dirty="0" err="1" smtClean="0"/>
                  <a:t>Saved</a:t>
                </a:r>
                <a:endParaRPr lang="it-IT" dirty="0" smtClean="0"/>
              </a:p>
              <a:p>
                <a:r>
                  <a:rPr lang="it-IT" dirty="0" smtClean="0"/>
                  <a:t>time</a:t>
                </a:r>
                <a:endParaRPr lang="en-GB" dirty="0"/>
              </a:p>
            </p:txBody>
          </p:sp>
        </p:grpSp>
      </p:grpSp>
      <p:pic>
        <p:nvPicPr>
          <p:cNvPr id="7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t="56189" r="3249" b="2285"/>
          <a:stretch/>
        </p:blipFill>
        <p:spPr bwMode="auto">
          <a:xfrm>
            <a:off x="3142866" y="1305345"/>
            <a:ext cx="7474783" cy="252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8312132" y="3798053"/>
            <a:ext cx="296946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(</a:t>
            </a:r>
            <a:r>
              <a:rPr lang="en-GB" sz="1600" dirty="0" smtClean="0"/>
              <a:t>Courtesy K. Noda – CAS Medical)</a:t>
            </a:r>
            <a:endParaRPr lang="en-GB" sz="1600" dirty="0"/>
          </a:p>
        </p:txBody>
      </p:sp>
      <p:sp>
        <p:nvSpPr>
          <p:cNvPr id="74" name="TextBox 73"/>
          <p:cNvSpPr txBox="1"/>
          <p:nvPr/>
        </p:nvSpPr>
        <p:spPr>
          <a:xfrm>
            <a:off x="609600" y="2293495"/>
            <a:ext cx="2026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Use remaining beam after slice completion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7709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4529</TotalTime>
  <Words>916</Words>
  <Application>Microsoft Office PowerPoint</Application>
  <PresentationFormat>Custom</PresentationFormat>
  <Paragraphs>228</Paragraphs>
  <Slides>28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Custom Design</vt:lpstr>
      <vt:lpstr>Worksheet</vt:lpstr>
      <vt:lpstr>Equation</vt:lpstr>
      <vt:lpstr>CNAO accelerators and experimental room</vt:lpstr>
      <vt:lpstr>Comparison of the depth dose profiles</vt:lpstr>
      <vt:lpstr>Spread Out Bragg Peak</vt:lpstr>
      <vt:lpstr>Treatment delivery</vt:lpstr>
      <vt:lpstr>CNAO dual (multi) particle accelerator system</vt:lpstr>
      <vt:lpstr>PowerPoint Presentation</vt:lpstr>
      <vt:lpstr>Machine cycle</vt:lpstr>
      <vt:lpstr>Treatment execution</vt:lpstr>
      <vt:lpstr>Multi Energy Extraction in progress</vt:lpstr>
      <vt:lpstr>HEBT</vt:lpstr>
      <vt:lpstr>Dose delivery</vt:lpstr>
      <vt:lpstr>Experimental room</vt:lpstr>
      <vt:lpstr>Experimental room</vt:lpstr>
      <vt:lpstr>Available beams</vt:lpstr>
      <vt:lpstr>Scanning magnets and DDS on rail</vt:lpstr>
      <vt:lpstr>Isocenter 3</vt:lpstr>
      <vt:lpstr>PowerPoint Presentation</vt:lpstr>
      <vt:lpstr>CNAO radiobiology laboratory</vt:lpstr>
      <vt:lpstr>Upgrades in progress</vt:lpstr>
      <vt:lpstr>CNAO expansion project</vt:lpstr>
      <vt:lpstr>PowerPoint Presentation</vt:lpstr>
      <vt:lpstr>Single room facility with gantry for protons</vt:lpstr>
      <vt:lpstr>BNCT</vt:lpstr>
      <vt:lpstr>BNCT</vt:lpstr>
      <vt:lpstr>Similar installation, Clinic in Xiamen (Fujian, China) </vt:lpstr>
      <vt:lpstr>Accelerator based BNCT</vt:lpstr>
      <vt:lpstr>Research and development are fundamental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Pullia Marco</cp:lastModifiedBy>
  <cp:revision>160</cp:revision>
  <dcterms:created xsi:type="dcterms:W3CDTF">2019-12-09T11:54:53Z</dcterms:created>
  <dcterms:modified xsi:type="dcterms:W3CDTF">2021-11-24T17:08:28Z</dcterms:modified>
</cp:coreProperties>
</file>