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83"/>
  </p:notesMasterIdLst>
  <p:handoutMasterIdLst>
    <p:handoutMasterId r:id="rId84"/>
  </p:handoutMasterIdLst>
  <p:sldIdLst>
    <p:sldId id="258" r:id="rId2"/>
    <p:sldId id="720" r:id="rId3"/>
    <p:sldId id="272" r:id="rId4"/>
    <p:sldId id="727" r:id="rId5"/>
    <p:sldId id="821" r:id="rId6"/>
    <p:sldId id="805" r:id="rId7"/>
    <p:sldId id="774" r:id="rId8"/>
    <p:sldId id="812" r:id="rId9"/>
    <p:sldId id="820" r:id="rId10"/>
    <p:sldId id="292" r:id="rId11"/>
    <p:sldId id="766" r:id="rId12"/>
    <p:sldId id="726" r:id="rId13"/>
    <p:sldId id="658" r:id="rId14"/>
    <p:sldId id="677" r:id="rId15"/>
    <p:sldId id="679" r:id="rId16"/>
    <p:sldId id="680" r:id="rId17"/>
    <p:sldId id="681" r:id="rId18"/>
    <p:sldId id="733" r:id="rId19"/>
    <p:sldId id="844" r:id="rId20"/>
    <p:sldId id="845" r:id="rId21"/>
    <p:sldId id="657" r:id="rId22"/>
    <p:sldId id="382" r:id="rId23"/>
    <p:sldId id="817" r:id="rId24"/>
    <p:sldId id="741" r:id="rId25"/>
    <p:sldId id="768" r:id="rId26"/>
    <p:sldId id="825" r:id="rId27"/>
    <p:sldId id="823" r:id="rId28"/>
    <p:sldId id="822" r:id="rId29"/>
    <p:sldId id="676" r:id="rId30"/>
    <p:sldId id="872" r:id="rId31"/>
    <p:sldId id="826" r:id="rId32"/>
    <p:sldId id="827" r:id="rId33"/>
    <p:sldId id="828" r:id="rId34"/>
    <p:sldId id="829" r:id="rId35"/>
    <p:sldId id="847" r:id="rId36"/>
    <p:sldId id="717" r:id="rId37"/>
    <p:sldId id="871" r:id="rId38"/>
    <p:sldId id="832" r:id="rId39"/>
    <p:sldId id="831" r:id="rId40"/>
    <p:sldId id="818" r:id="rId41"/>
    <p:sldId id="850" r:id="rId42"/>
    <p:sldId id="851" r:id="rId43"/>
    <p:sldId id="852" r:id="rId44"/>
    <p:sldId id="853" r:id="rId45"/>
    <p:sldId id="854" r:id="rId46"/>
    <p:sldId id="857" r:id="rId47"/>
    <p:sldId id="858" r:id="rId48"/>
    <p:sldId id="859" r:id="rId49"/>
    <p:sldId id="860" r:id="rId50"/>
    <p:sldId id="861" r:id="rId51"/>
    <p:sldId id="862" r:id="rId52"/>
    <p:sldId id="691" r:id="rId53"/>
    <p:sldId id="846" r:id="rId54"/>
    <p:sldId id="804" r:id="rId55"/>
    <p:sldId id="849" r:id="rId56"/>
    <p:sldId id="848" r:id="rId57"/>
    <p:sldId id="833" r:id="rId58"/>
    <p:sldId id="835" r:id="rId59"/>
    <p:sldId id="834" r:id="rId60"/>
    <p:sldId id="836" r:id="rId61"/>
    <p:sldId id="838" r:id="rId62"/>
    <p:sldId id="839" r:id="rId63"/>
    <p:sldId id="841" r:id="rId64"/>
    <p:sldId id="697" r:id="rId65"/>
    <p:sldId id="779" r:id="rId66"/>
    <p:sldId id="693" r:id="rId67"/>
    <p:sldId id="694" r:id="rId68"/>
    <p:sldId id="781" r:id="rId69"/>
    <p:sldId id="751" r:id="rId70"/>
    <p:sldId id="729" r:id="rId71"/>
    <p:sldId id="843" r:id="rId72"/>
    <p:sldId id="863" r:id="rId73"/>
    <p:sldId id="870" r:id="rId74"/>
    <p:sldId id="865" r:id="rId75"/>
    <p:sldId id="864" r:id="rId76"/>
    <p:sldId id="866" r:id="rId77"/>
    <p:sldId id="867" r:id="rId78"/>
    <p:sldId id="869" r:id="rId79"/>
    <p:sldId id="868" r:id="rId80"/>
    <p:sldId id="873" r:id="rId81"/>
    <p:sldId id="874" r:id="rId8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FF00"/>
    <a:srgbClr val="66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23" autoAdjust="0"/>
    <p:restoredTop sz="50000" autoAdjust="0"/>
  </p:normalViewPr>
  <p:slideViewPr>
    <p:cSldViewPr snapToGrid="0" snapToObjects="1">
      <p:cViewPr varScale="1">
        <p:scale>
          <a:sx n="159" d="100"/>
          <a:sy n="159" d="100"/>
        </p:scale>
        <p:origin x="12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3895F02-47BB-014A-8C47-5C2D3BFDC174}" type="presOf" srcId="{A2208E33-69E5-4D46-B57D-B27F81FA219E}" destId="{020EAFF4-7335-834A-BF88-3A8A607E5FDF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F4620C0F-AC24-194C-9087-8592C72E4010}" type="presOf" srcId="{041A4BD4-C7F4-8D4E-B2D4-8FD7366666E7}" destId="{38DA1CFE-A892-9E4D-86B8-28C922BCB30C}" srcOrd="0" destOrd="0" presId="urn:microsoft.com/office/officeart/2005/8/layout/radial4"/>
    <dgm:cxn modelId="{5BE95736-1FE2-B942-A9A8-C01CC4397117}" type="presOf" srcId="{83EDABE2-C417-C449-A1FD-F1BF99B1BA76}" destId="{D88B08BD-CE16-454E-8DF6-85A3CE5F90D1}" srcOrd="0" destOrd="0" presId="urn:microsoft.com/office/officeart/2005/8/layout/radial4"/>
    <dgm:cxn modelId="{E429BF39-A825-7A47-9520-386931331616}" type="presOf" srcId="{7EDF04CC-88E7-DC47-B451-CC376832A9D3}" destId="{E61A4675-BF82-FB45-9A02-D181E233724D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4F926557-EEA5-8D4D-AA27-DA9EFA5274CC}" type="presOf" srcId="{1BA29D3B-0099-DA4D-A220-84C06D720003}" destId="{31C304B1-DF0F-EC47-8644-1FD5D326718A}" srcOrd="0" destOrd="0" presId="urn:microsoft.com/office/officeart/2005/8/layout/radial4"/>
    <dgm:cxn modelId="{C6BB3059-D077-2F4D-B698-6D0E6398C7E1}" type="presOf" srcId="{7AEE0BBC-E1B8-834A-94A6-CA16212CFD54}" destId="{37938472-9217-3B48-8E7A-27C3E7EFDB53}" srcOrd="0" destOrd="0" presId="urn:microsoft.com/office/officeart/2005/8/layout/radial4"/>
    <dgm:cxn modelId="{939F8565-DA50-6645-98AB-4DD8A5547F48}" type="presOf" srcId="{BD5D5EEA-25C1-1E47-A8EC-6A9867B1E094}" destId="{4D2087DC-CA1E-2F43-AFB9-132720C933A0}" srcOrd="0" destOrd="0" presId="urn:microsoft.com/office/officeart/2005/8/layout/radial4"/>
    <dgm:cxn modelId="{3C3CCD8C-471F-7447-A9F7-AA2FC6016F2E}" type="presOf" srcId="{0A38D851-A442-234A-A88B-07336473154C}" destId="{92F89FD8-B233-2C43-8428-8278B2E88C4C}" srcOrd="0" destOrd="0" presId="urn:microsoft.com/office/officeart/2005/8/layout/radial4"/>
    <dgm:cxn modelId="{45C26D92-1428-7C4A-A443-A5E61B4E9119}" type="presOf" srcId="{EE6526CD-2162-A148-8E0C-3D4AB50F175C}" destId="{3DD1E28A-BDEB-604C-96B2-82F4413F0A32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7FFEDEB7-E17E-A14E-AD6B-CFC696551158}" type="presOf" srcId="{512399D5-355B-834E-9A64-35F92D5FC982}" destId="{FCE4DEF1-F129-094A-B0AE-DEDDB750A355}" srcOrd="0" destOrd="0" presId="urn:microsoft.com/office/officeart/2005/8/layout/radial4"/>
    <dgm:cxn modelId="{660AD4B9-CE29-4F49-AEE8-D1D28ADA3BEF}" type="presOf" srcId="{49285AD6-2A61-9449-9A23-24085139395A}" destId="{BDA2632F-375B-A949-825C-0334983C1FFD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2BC219F3-0ED9-E04D-92D7-88BD000B8BB8}" type="presOf" srcId="{9DC4FDB9-4388-B746-A631-167054630DFA}" destId="{7B0C551F-BCF5-6045-B043-95DB0E812057}" srcOrd="0" destOrd="0" presId="urn:microsoft.com/office/officeart/2005/8/layout/radial4"/>
    <dgm:cxn modelId="{1890AAF6-0C0A-0D42-8B71-623EBD87F451}" type="presOf" srcId="{AF6ABEDA-F788-384B-B98A-7F0E9CFA8E34}" destId="{19969AB2-CFF9-1D49-8E6E-685BFEC874D8}" srcOrd="0" destOrd="0" presId="urn:microsoft.com/office/officeart/2005/8/layout/radial4"/>
    <dgm:cxn modelId="{47C10EFD-9C5B-6D46-BB9D-702688C9CDCC}" type="presOf" srcId="{4CCDDDAF-CE79-544E-A67D-21E583513FB6}" destId="{B7CB2CDB-EB63-B745-ADB1-C6EBF2E6F6EF}" srcOrd="0" destOrd="0" presId="urn:microsoft.com/office/officeart/2005/8/layout/radial4"/>
    <dgm:cxn modelId="{34C7EC68-FEDA-9149-A6F0-FEEC428F2DE4}" type="presParOf" srcId="{37938472-9217-3B48-8E7A-27C3E7EFDB53}" destId="{3DD1E28A-BDEB-604C-96B2-82F4413F0A32}" srcOrd="0" destOrd="0" presId="urn:microsoft.com/office/officeart/2005/8/layout/radial4"/>
    <dgm:cxn modelId="{41C14792-27C9-7445-B1BE-83B4465255A4}" type="presParOf" srcId="{37938472-9217-3B48-8E7A-27C3E7EFDB53}" destId="{38DA1CFE-A892-9E4D-86B8-28C922BCB30C}" srcOrd="1" destOrd="0" presId="urn:microsoft.com/office/officeart/2005/8/layout/radial4"/>
    <dgm:cxn modelId="{0A150D4E-1529-014E-B705-067FC97DD1BC}" type="presParOf" srcId="{37938472-9217-3B48-8E7A-27C3E7EFDB53}" destId="{020EAFF4-7335-834A-BF88-3A8A607E5FDF}" srcOrd="2" destOrd="0" presId="urn:microsoft.com/office/officeart/2005/8/layout/radial4"/>
    <dgm:cxn modelId="{5E03CCB1-2A25-8E40-A7B6-0B031630E504}" type="presParOf" srcId="{37938472-9217-3B48-8E7A-27C3E7EFDB53}" destId="{31C304B1-DF0F-EC47-8644-1FD5D326718A}" srcOrd="3" destOrd="0" presId="urn:microsoft.com/office/officeart/2005/8/layout/radial4"/>
    <dgm:cxn modelId="{71CA932F-2624-1C40-991D-44FF15575C2D}" type="presParOf" srcId="{37938472-9217-3B48-8E7A-27C3E7EFDB53}" destId="{19969AB2-CFF9-1D49-8E6E-685BFEC874D8}" srcOrd="4" destOrd="0" presId="urn:microsoft.com/office/officeart/2005/8/layout/radial4"/>
    <dgm:cxn modelId="{EF9072EE-5F56-A74E-A1B7-A0C8EC488B27}" type="presParOf" srcId="{37938472-9217-3B48-8E7A-27C3E7EFDB53}" destId="{BDA2632F-375B-A949-825C-0334983C1FFD}" srcOrd="5" destOrd="0" presId="urn:microsoft.com/office/officeart/2005/8/layout/radial4"/>
    <dgm:cxn modelId="{76CD30E5-001C-7643-A506-683753AB9203}" type="presParOf" srcId="{37938472-9217-3B48-8E7A-27C3E7EFDB53}" destId="{7B0C551F-BCF5-6045-B043-95DB0E812057}" srcOrd="6" destOrd="0" presId="urn:microsoft.com/office/officeart/2005/8/layout/radial4"/>
    <dgm:cxn modelId="{7C146CF5-03A5-2044-9C09-9D5CD90DE34F}" type="presParOf" srcId="{37938472-9217-3B48-8E7A-27C3E7EFDB53}" destId="{B7CB2CDB-EB63-B745-ADB1-C6EBF2E6F6EF}" srcOrd="7" destOrd="0" presId="urn:microsoft.com/office/officeart/2005/8/layout/radial4"/>
    <dgm:cxn modelId="{347C8D7B-9A17-5845-A8A5-0B80453CD2B1}" type="presParOf" srcId="{37938472-9217-3B48-8E7A-27C3E7EFDB53}" destId="{92F89FD8-B233-2C43-8428-8278B2E88C4C}" srcOrd="8" destOrd="0" presId="urn:microsoft.com/office/officeart/2005/8/layout/radial4"/>
    <dgm:cxn modelId="{B77A6E70-53FB-4E41-88B0-9E6F50C3CC81}" type="presParOf" srcId="{37938472-9217-3B48-8E7A-27C3E7EFDB53}" destId="{E61A4675-BF82-FB45-9A02-D181E233724D}" srcOrd="9" destOrd="0" presId="urn:microsoft.com/office/officeart/2005/8/layout/radial4"/>
    <dgm:cxn modelId="{66500601-146C-9D4F-8BC3-355D93E96873}" type="presParOf" srcId="{37938472-9217-3B48-8E7A-27C3E7EFDB53}" destId="{FCE4DEF1-F129-094A-B0AE-DEDDB750A355}" srcOrd="10" destOrd="0" presId="urn:microsoft.com/office/officeart/2005/8/layout/radial4"/>
    <dgm:cxn modelId="{78150A63-6B0D-5641-A5EF-1EB2CE2DEB96}" type="presParOf" srcId="{37938472-9217-3B48-8E7A-27C3E7EFDB53}" destId="{D88B08BD-CE16-454E-8DF6-85A3CE5F90D1}" srcOrd="11" destOrd="0" presId="urn:microsoft.com/office/officeart/2005/8/layout/radial4"/>
    <dgm:cxn modelId="{9B623C1D-F773-5A40-8BCA-F314440FAB20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2025-2027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2025-2027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30/11/2021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30/11/2021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78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60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1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1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7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60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25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44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7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49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04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80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46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03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297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4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93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2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860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97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54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82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9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52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192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689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87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693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07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522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99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04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451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402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762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43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50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313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54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5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622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125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533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26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068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058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387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876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80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063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81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8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IRN Dec.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Image 11">
            <a:extLst>
              <a:ext uri="{FF2B5EF4-FFF2-40B4-BE49-F238E27FC236}">
                <a16:creationId xmlns:a16="http://schemas.microsoft.com/office/drawing/2014/main" id="{F5FE0961-39A3-1041-8625-7617B7509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669"/>
            <a:ext cx="1390033" cy="3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IRN Dec. 2021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0391"/>
            <a:ext cx="1246908" cy="35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f"/><Relationship Id="rId4" Type="http://schemas.openxmlformats.org/officeDocument/2006/relationships/hyperlink" Target="https://arxiv.org/abs/hep-ph/061133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://lanl.arxiv.org/abs/1110.458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www.youtube.com/watch?v=PwzNzLQh-Dw" TargetMode="External"/><Relationship Id="rId7" Type="http://schemas.openxmlformats.org/officeDocument/2006/relationships/image" Target="../media/image43.png"/><Relationship Id="rId2" Type="http://schemas.openxmlformats.org/officeDocument/2006/relationships/hyperlink" Target="https://euronunet.in2p3.f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https://www.youtube.com/watch?v=qAnvft0nAlg" TargetMode="External"/><Relationship Id="rId4" Type="http://schemas.openxmlformats.org/officeDocument/2006/relationships/hyperlink" Target="https://essnusb.eu/" TargetMode="External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6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tif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tiff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7.0758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tif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107.07585" TargetMode="Externa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107.07585" TargetMode="External"/><Relationship Id="rId5" Type="http://schemas.openxmlformats.org/officeDocument/2006/relationships/image" Target="../media/image96.tiff"/><Relationship Id="rId4" Type="http://schemas.openxmlformats.org/officeDocument/2006/relationships/image" Target="../media/image9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0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tiff"/><Relationship Id="rId5" Type="http://schemas.openxmlformats.org/officeDocument/2006/relationships/image" Target="../media/image104.tiff"/><Relationship Id="rId4" Type="http://schemas.openxmlformats.org/officeDocument/2006/relationships/image" Target="../media/image10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117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2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23.tiff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27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2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Relationship Id="rId14" Type="http://schemas.openxmlformats.org/officeDocument/2006/relationships/image" Target="../media/image12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hyperlink" Target="https://arxiv.org/abs/1908.0566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tiff"/><Relationship Id="rId4" Type="http://schemas.openxmlformats.org/officeDocument/2006/relationships/image" Target="../media/image134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tiff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tiff"/><Relationship Id="rId4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16030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923" y="2041560"/>
            <a:ext cx="8513379" cy="2576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Neutrino CP Violation with the European Spallation Source neutrino Super Beam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650414"/>
            <a:ext cx="1455260" cy="994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E53999-72DB-8E45-A066-3AE195BF4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37DE1F8-AC23-274D-B759-33996746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7222" y="6830"/>
            <a:ext cx="3475390" cy="19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35F340-995C-5341-94DF-D7F75835DA88}"/>
              </a:ext>
            </a:extLst>
          </p:cNvPr>
          <p:cNvSpPr/>
          <p:nvPr/>
        </p:nvSpPr>
        <p:spPr>
          <a:xfrm>
            <a:off x="1207572" y="82779"/>
            <a:ext cx="444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Roboto" panose="02000000000000000000" pitchFamily="2" charset="0"/>
              </a:rPr>
              <a:t>IRN Neutrino meeting December 1-2 2021</a:t>
            </a:r>
            <a:endParaRPr lang="en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EA686-1CD0-854F-90EE-5406C31B8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1357014" y="805"/>
            <a:ext cx="6802967" cy="145949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 err="1"/>
              <a:t>δ</a:t>
            </a:r>
            <a:r>
              <a:rPr lang="en-GB" sz="4000" baseline="-24568" dirty="0" err="1"/>
              <a:t>CP</a:t>
            </a:r>
            <a:r>
              <a:rPr lang="en-GB" sz="4000" dirty="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 dirty="0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enough, under assumptions,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4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D6AAE-3439-8240-98DC-F1E07060A4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087" y="2117927"/>
            <a:ext cx="3079889" cy="18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5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IRN Dec. 2021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2268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IRN Dec. 2021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78009" y="34957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9341" y="6068334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12214" y="6160816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779735-9D22-5B43-887B-47F5327382FB}"/>
              </a:ext>
            </a:extLst>
          </p:cNvPr>
          <p:cNvGrpSpPr/>
          <p:nvPr/>
        </p:nvGrpSpPr>
        <p:grpSpPr>
          <a:xfrm>
            <a:off x="12534" y="3396083"/>
            <a:ext cx="8855111" cy="2718169"/>
            <a:chOff x="12534" y="766394"/>
            <a:chExt cx="8855111" cy="27181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25" y="783363"/>
              <a:ext cx="4024544" cy="250584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778891"/>
              <a:ext cx="3961047" cy="250344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 rot="16200000">
              <a:off x="-490961" y="1289682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P(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>
                  <a:latin typeface="Times New Roman"/>
                  <a:cs typeface="Times New Roman"/>
                </a:rPr>
                <a:t>μ</a:t>
              </a:r>
              <a:r>
                <a:rPr lang="fr-CH" sz="2400" i="1" dirty="0">
                  <a:latin typeface="Times New Roman"/>
                  <a:cs typeface="Times New Roman"/>
                </a:rPr>
                <a:t>→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>
                  <a:latin typeface="Times New Roman"/>
                  <a:cs typeface="Times New Roman"/>
                </a:rPr>
                <a:t>e</a:t>
              </a:r>
              <a:r>
                <a:rPr lang="en-US" sz="2400" i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923928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1960582" y="1785723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898442" y="1325952"/>
              <a:ext cx="2470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1</a:t>
              </a:r>
              <a:r>
                <a:rPr lang="en-US" i="1" baseline="30000" dirty="0">
                  <a:latin typeface="Times New Roman"/>
                  <a:cs typeface="Times New Roman"/>
                </a:rPr>
                <a:t>st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1226165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766394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16620" y="2081775"/>
              <a:ext cx="11708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=1º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("small"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1947282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12214" y="2072069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CP</a:t>
              </a:r>
              <a:r>
                <a:rPr lang="en-US" dirty="0">
                  <a:solidFill>
                    <a:srgbClr val="FF0000"/>
                  </a:solidFill>
                </a:rPr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8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8000"/>
                  </a:solidFill>
                </a:rPr>
                <a:t>CP</a:t>
              </a:r>
              <a:r>
                <a:rPr lang="en-US" dirty="0">
                  <a:solidFill>
                    <a:srgbClr val="00800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00FF"/>
                  </a:solidFill>
                </a:rPr>
                <a:t>CP</a:t>
              </a:r>
              <a:r>
                <a:rPr lang="en-US" dirty="0">
                  <a:solidFill>
                    <a:srgbClr val="0000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787217-4581-1B4B-8EF9-50B3B3CDB2D6}"/>
              </a:ext>
            </a:extLst>
          </p:cNvPr>
          <p:cNvGrpSpPr/>
          <p:nvPr/>
        </p:nvGrpSpPr>
        <p:grpSpPr>
          <a:xfrm>
            <a:off x="0" y="833485"/>
            <a:ext cx="9129074" cy="2291304"/>
            <a:chOff x="0" y="3515203"/>
            <a:chExt cx="9129074" cy="22913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small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better</a:t>
              </a: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6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=1º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(</a:t>
              </a:r>
              <a:r>
                <a:rPr lang="en-US" sz="1400" dirty="0">
                  <a:latin typeface="Times New Roman"/>
                  <a:cs typeface="Times New Roman"/>
                  <a:hlinkClick r:id="rId7"/>
                </a:rPr>
                <a:t>arXiv:1110.4583</a:t>
              </a:r>
              <a:r>
                <a:rPr lang="en-US" sz="1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42" name="ZoneTexte 30">
              <a:extLst>
                <a:ext uri="{FF2B5EF4-FFF2-40B4-BE49-F238E27FC236}">
                  <a16:creationId xmlns:a16="http://schemas.microsoft.com/office/drawing/2014/main" id="{FFBD0B9E-5ED0-AA43-B295-BC088B2A9923}"/>
                </a:ext>
              </a:extLst>
            </p:cNvPr>
            <p:cNvSpPr txBox="1"/>
            <p:nvPr/>
          </p:nvSpPr>
          <p:spPr>
            <a:xfrm>
              <a:off x="2499493" y="35152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0" y="5914165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A=0.3sin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A=0.75sin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80749" y="6352081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7FBE8-5756-E54C-B304-F15B3A38CE8A}"/>
              </a:ext>
            </a:extLst>
          </p:cNvPr>
          <p:cNvSpPr txBox="1"/>
          <p:nvPr/>
        </p:nvSpPr>
        <p:spPr>
          <a:xfrm>
            <a:off x="19495" y="1001774"/>
            <a:ext cx="146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(before 2012)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E7292C-4F39-624F-AF48-D7A1C28CB692}"/>
              </a:ext>
            </a:extLst>
          </p:cNvPr>
          <p:cNvSpPr txBox="1"/>
          <p:nvPr/>
        </p:nvSpPr>
        <p:spPr>
          <a:xfrm>
            <a:off x="7528904" y="734737"/>
            <a:ext cx="129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(after 2012)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81625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Production of a neutrino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3906" y="2207297"/>
            <a:ext cx="39416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GB" sz="28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4017684" y="3589094"/>
            <a:ext cx="5002213" cy="1300249"/>
            <a:chOff x="61913" y="1860550"/>
            <a:chExt cx="9058275" cy="23545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271808" y="5142016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ESSνSB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IRN Dec. 2021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96070" y="4615880"/>
            <a:ext cx="1567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648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IRN Dec. 2021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238023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8" y="2270377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5244345" y="5195333"/>
            <a:ext cx="3754684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20" PMTs with higher QE and cheaper (see JUNO), the detection efficiency will improve the detector performance keeping the price constant, not yet taken into account.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9E00E24-1750-8C4F-9169-E134023CE21B}"/>
              </a:ext>
            </a:extLst>
          </p:cNvPr>
          <p:cNvSpPr/>
          <p:nvPr/>
        </p:nvSpPr>
        <p:spPr>
          <a:xfrm>
            <a:off x="4434057" y="5319234"/>
            <a:ext cx="705347" cy="374079"/>
          </a:xfrm>
          <a:prstGeom prst="striped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32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background.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IRN Dec. 2021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7075C5BB-895A-8C4A-9868-2257875B443D}"/>
              </a:ext>
            </a:extLst>
          </p:cNvPr>
          <p:cNvSpPr/>
          <p:nvPr/>
        </p:nvSpPr>
        <p:spPr>
          <a:xfrm>
            <a:off x="6381742" y="4559630"/>
            <a:ext cx="1204391" cy="48463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339ABAB0-4F41-5D43-99D6-15A31D29F97E}"/>
              </a:ext>
            </a:extLst>
          </p:cNvPr>
          <p:cNvSpPr txBox="1"/>
          <p:nvPr/>
        </p:nvSpPr>
        <p:spPr>
          <a:xfrm>
            <a:off x="5854911" y="5316573"/>
            <a:ext cx="25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full coverage of the 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072"/>
            <a:ext cx="6862522" cy="1346464"/>
          </a:xfrm>
        </p:spPr>
        <p:txBody>
          <a:bodyPr/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Required modifications of the ESS accelerator for ESS</a:t>
            </a:r>
            <a:r>
              <a:rPr lang="el-GR" sz="32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fr-CH" sz="32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SB</a:t>
            </a:r>
            <a:endParaRPr lang="en-GB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1" y="1444903"/>
            <a:ext cx="8474477" cy="4871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93021" y="2634221"/>
            <a:ext cx="1702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C0FA5C-AFF3-D34F-AC53-B26B1D21F1D0}"/>
              </a:ext>
            </a:extLst>
          </p:cNvPr>
          <p:cNvSpPr txBox="1"/>
          <p:nvPr/>
        </p:nvSpPr>
        <p:spPr>
          <a:xfrm>
            <a:off x="6180666" y="4440541"/>
            <a:ext cx="233884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Better to go to 2.5 GeV</a:t>
            </a:r>
          </a:p>
        </p:txBody>
      </p:sp>
    </p:spTree>
    <p:extLst>
      <p:ext uri="{BB962C8B-B14F-4D97-AF65-F5344CB8AC3E}">
        <p14:creationId xmlns:p14="http://schemas.microsoft.com/office/powerpoint/2010/main" val="4045434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972960"/>
          </a:xfrm>
        </p:spPr>
        <p:txBody>
          <a:bodyPr/>
          <a:lstStyle/>
          <a:p>
            <a:r>
              <a:rPr lang="en-GB" sz="4400" dirty="0"/>
              <a:t>ESSνSB Consortium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E16A9-8823-BB41-BF16-459CC2885F35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2016-2020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2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3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ESSνSB: 2018-2022 (3 months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4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5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7D951B-7F2A-EB45-B3AA-888C3F9FE7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177" y="4208677"/>
            <a:ext cx="2365287" cy="671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83B69-BC18-EB43-89A3-B95E86BCEF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112" y="1615486"/>
            <a:ext cx="899141" cy="899141"/>
          </a:xfrm>
          <a:prstGeom prst="rect">
            <a:avLst/>
          </a:prstGeom>
        </p:spPr>
      </p:pic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590E7A63-C663-5346-94A3-F657986533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102" y="2523593"/>
            <a:ext cx="1909160" cy="1223517"/>
          </a:xfrm>
          <a:prstGeom prst="rect">
            <a:avLst/>
          </a:prstGeom>
        </p:spPr>
      </p:pic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337CC1FC-B5EA-F445-8E8C-C0FEC1DCBF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103" y="4899448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9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90279" y="6033001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4140B-A2F4-1841-B82E-A82FF00D7748}"/>
              </a:ext>
            </a:extLst>
          </p:cNvPr>
          <p:cNvSpPr txBox="1"/>
          <p:nvPr/>
        </p:nvSpPr>
        <p:spPr>
          <a:xfrm>
            <a:off x="-61009" y="1086493"/>
            <a:ext cx="2379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(equivalent to SNS in the USA)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83125"/>
            <a:ext cx="6862522" cy="584775"/>
          </a:xfrm>
        </p:spPr>
        <p:txBody>
          <a:bodyPr/>
          <a:lstStyle/>
          <a:p>
            <a:r>
              <a:rPr lang="en-GB" sz="3200" dirty="0"/>
              <a:t>The H2020 ESS</a:t>
            </a:r>
            <a:r>
              <a:rPr lang="el-GR" sz="3200" dirty="0"/>
              <a:t>ν</a:t>
            </a:r>
            <a:r>
              <a:rPr lang="en-GB" sz="3200" dirty="0"/>
              <a:t>SB Design Study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E56CAF65-93D5-4F4D-8C31-1E76B7966599}"/>
              </a:ext>
            </a:extLst>
          </p:cNvPr>
          <p:cNvSpPr txBox="1"/>
          <p:nvPr/>
        </p:nvSpPr>
        <p:spPr>
          <a:xfrm>
            <a:off x="0" y="108255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has been submitted March 2017 (Call INFRADEV-01-2017)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80C1D2-9D10-2D45-B03E-09FDF8D0C5BD}"/>
              </a:ext>
            </a:extLst>
          </p:cNvPr>
          <p:cNvSpPr/>
          <p:nvPr/>
        </p:nvSpPr>
        <p:spPr>
          <a:xfrm>
            <a:off x="189793" y="1417720"/>
            <a:ext cx="876441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GB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Discovery and measurement of leptonic CP violation using an intensive neutrino Super Beam generated with the exceptionally powerful ESS linear accelerator.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EU funding received: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15 participating institutions from</a:t>
            </a:r>
            <a:br>
              <a:rPr lang="en-GB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</p:txBody>
      </p:sp>
      <p:graphicFrame>
        <p:nvGraphicFramePr>
          <p:cNvPr id="16" name="Diagramme 3">
            <a:extLst>
              <a:ext uri="{FF2B5EF4-FFF2-40B4-BE49-F238E27FC236}">
                <a16:creationId xmlns:a16="http://schemas.microsoft.com/office/drawing/2014/main" id="{ADDEF252-2096-8049-A8C2-42C21D599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573800"/>
              </p:ext>
            </p:extLst>
          </p:nvPr>
        </p:nvGraphicFramePr>
        <p:xfrm>
          <a:off x="5211047" y="2020191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Image 8">
            <a:extLst>
              <a:ext uri="{FF2B5EF4-FFF2-40B4-BE49-F238E27FC236}">
                <a16:creationId xmlns:a16="http://schemas.microsoft.com/office/drawing/2014/main" id="{EBC244DF-B4EC-7341-A12F-995A5B678C4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628129"/>
            <a:ext cx="8815032" cy="19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79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7961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7367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3325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800912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5713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b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(CPV discovery)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45066" y="4168184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systematic errors </a:t>
            </a:r>
            <a:r>
              <a:rPr lang="en-GB" sz="2000" dirty="0">
                <a:ea typeface="Times New Roman" charset="0"/>
                <a:cs typeface="Times New Roman" charset="0"/>
              </a:rPr>
              <a:t>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8686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1078686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399277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680726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45447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6C17A6-602A-4248-84C1-2D4249564449}"/>
              </a:ext>
            </a:extLst>
          </p:cNvPr>
          <p:cNvGrpSpPr/>
          <p:nvPr/>
        </p:nvGrpSpPr>
        <p:grpSpPr>
          <a:xfrm>
            <a:off x="1854203" y="1241218"/>
            <a:ext cx="5019977" cy="3809485"/>
            <a:chOff x="5381297" y="3751248"/>
            <a:chExt cx="3703436" cy="2810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98D04F-95DD-BB4A-92B7-BA8B8E4C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1297" y="3751248"/>
              <a:ext cx="3703436" cy="281040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5F2856B-7317-9D46-A7CB-CEE26185A5A9}"/>
                </a:ext>
              </a:extLst>
            </p:cNvPr>
            <p:cNvCxnSpPr>
              <a:cxnSpLocks/>
            </p:cNvCxnSpPr>
            <p:nvPr/>
          </p:nvCxnSpPr>
          <p:spPr>
            <a:xfrm>
              <a:off x="5908274" y="5578355"/>
              <a:ext cx="3100259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56495F-4DC6-654F-A49A-D69B00B0A012}"/>
                </a:ext>
              </a:extLst>
            </p:cNvPr>
            <p:cNvSpPr txBox="1"/>
            <p:nvPr/>
          </p:nvSpPr>
          <p:spPr>
            <a:xfrm>
              <a:off x="7042648" y="4150490"/>
              <a:ext cx="831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5/5 </a:t>
              </a:r>
              <a:r>
                <a:rPr lang="en-GB" dirty="0" err="1"/>
                <a:t>yrs</a:t>
              </a:r>
              <a:endParaRPr lang="en-GB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BBE94C6-70ED-0845-B19F-AC0F24436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08274" y="4753858"/>
              <a:ext cx="3100259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027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b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2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(accuracy)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27101" y="5107973"/>
            <a:ext cx="53812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12°</a:t>
            </a:r>
            <a:r>
              <a:rPr lang="en-GB" sz="2000" dirty="0">
                <a:ea typeface="Times New Roman" charset="0"/>
                <a:cs typeface="Times New Roman" charset="0"/>
              </a:rPr>
              <a:t> accuracy at </a:t>
            </a:r>
            <a:r>
              <a:rPr lang="el-GR" sz="2000" dirty="0">
                <a:ea typeface="Times New Roman" charset="0"/>
                <a:cs typeface="Times New Roman" charset="0"/>
              </a:rPr>
              <a:t>δ</a:t>
            </a:r>
            <a:r>
              <a:rPr lang="fr-CH" sz="2000" baseline="-25000" dirty="0">
                <a:ea typeface="Times New Roman" charset="0"/>
                <a:cs typeface="Times New Roman" charset="0"/>
              </a:rPr>
              <a:t>CP</a:t>
            </a:r>
            <a:r>
              <a:rPr lang="fr-CH" sz="2000" dirty="0">
                <a:ea typeface="Times New Roman" charset="0"/>
                <a:cs typeface="Times New Roman" charset="0"/>
              </a:rPr>
              <a:t>=</a:t>
            </a:r>
            <a:r>
              <a:rPr lang="en-GB" sz="2000" dirty="0">
                <a:ea typeface="Times New Roman" charset="0"/>
                <a:cs typeface="Times New Roman" charset="0"/>
              </a:rPr>
              <a:t> -90° and </a:t>
            </a:r>
            <a:r>
              <a:rPr lang="en-GB" sz="20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10°</a:t>
            </a:r>
            <a:r>
              <a:rPr lang="en-GB" sz="2000" dirty="0">
                <a:ea typeface="Times New Roman" charset="0"/>
                <a:cs typeface="Times New Roman" charset="0"/>
              </a:rPr>
              <a:t> at </a:t>
            </a:r>
            <a:r>
              <a:rPr lang="el-GR" sz="2000" dirty="0">
                <a:ea typeface="Times New Roman" charset="0"/>
                <a:cs typeface="Times New Roman" charset="0"/>
              </a:rPr>
              <a:t>δ</a:t>
            </a:r>
            <a:r>
              <a:rPr lang="fr-CH" sz="2000" baseline="-25000" dirty="0">
                <a:ea typeface="Times New Roman" charset="0"/>
                <a:cs typeface="Times New Roman" charset="0"/>
              </a:rPr>
              <a:t>CP</a:t>
            </a:r>
            <a:r>
              <a:rPr lang="fr-CH" sz="2000" dirty="0">
                <a:ea typeface="Times New Roman" charset="0"/>
                <a:cs typeface="Times New Roman" charset="0"/>
              </a:rPr>
              <a:t>=</a:t>
            </a:r>
            <a:r>
              <a:rPr lang="en-GB" sz="2000" dirty="0">
                <a:ea typeface="Times New Roman" charset="0"/>
                <a:cs typeface="Times New Roman" charset="0"/>
              </a:rPr>
              <a:t> 90°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systematic errors </a:t>
            </a:r>
            <a:r>
              <a:rPr lang="en-GB" sz="2000" dirty="0">
                <a:ea typeface="Times New Roman" charset="0"/>
                <a:cs typeface="Times New Roman" charset="0"/>
              </a:rPr>
              <a:t>on signal/background.</a:t>
            </a:r>
          </a:p>
        </p:txBody>
      </p:sp>
    </p:spTree>
    <p:extLst>
      <p:ext uri="{BB962C8B-B14F-4D97-AF65-F5344CB8AC3E}">
        <p14:creationId xmlns:p14="http://schemas.microsoft.com/office/powerpoint/2010/main" val="3117667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7" y="-162294"/>
            <a:ext cx="7084714" cy="1077218"/>
          </a:xfrm>
        </p:spPr>
        <p:txBody>
          <a:bodyPr/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Linac modifications and operation</a:t>
            </a:r>
            <a:endParaRPr lang="en-GB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27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pSp>
        <p:nvGrpSpPr>
          <p:cNvPr id="271" name="Group">
            <a:extLst>
              <a:ext uri="{FF2B5EF4-FFF2-40B4-BE49-F238E27FC236}">
                <a16:creationId xmlns:a16="http://schemas.microsoft.com/office/drawing/2014/main" id="{C6C01486-15F6-6F4A-BDD3-C22A3395FF6F}"/>
              </a:ext>
            </a:extLst>
          </p:cNvPr>
          <p:cNvGrpSpPr/>
          <p:nvPr/>
        </p:nvGrpSpPr>
        <p:grpSpPr>
          <a:xfrm>
            <a:off x="1557977" y="2875538"/>
            <a:ext cx="6351353" cy="3570721"/>
            <a:chOff x="-241483" y="0"/>
            <a:chExt cx="12983547" cy="7626485"/>
          </a:xfrm>
        </p:grpSpPr>
        <p:sp>
          <p:nvSpPr>
            <p:cNvPr id="272" name="Line">
              <a:extLst>
                <a:ext uri="{FF2B5EF4-FFF2-40B4-BE49-F238E27FC236}">
                  <a16:creationId xmlns:a16="http://schemas.microsoft.com/office/drawing/2014/main" id="{5C1144D2-D1BC-7A4C-8F31-F097B8D219A5}"/>
                </a:ext>
              </a:extLst>
            </p:cNvPr>
            <p:cNvSpPr/>
            <p:nvPr/>
          </p:nvSpPr>
          <p:spPr>
            <a:xfrm>
              <a:off x="1505087" y="1032843"/>
              <a:ext cx="10166704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73" name="P">
              <a:extLst>
                <a:ext uri="{FF2B5EF4-FFF2-40B4-BE49-F238E27FC236}">
                  <a16:creationId xmlns:a16="http://schemas.microsoft.com/office/drawing/2014/main" id="{105EB71C-B8BB-2245-97F2-14827C874D18}"/>
                </a:ext>
              </a:extLst>
            </p:cNvPr>
            <p:cNvSpPr/>
            <p:nvPr/>
          </p:nvSpPr>
          <p:spPr>
            <a:xfrm>
              <a:off x="1859692" y="475"/>
              <a:ext cx="438525" cy="1016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584200" hangingPunct="0"/>
              <a:r>
                <a:rPr lang="en-GB" sz="1200" kern="0">
                  <a:latin typeface="Gill Sans Light"/>
                  <a:cs typeface="Gill Sans Light"/>
                  <a:sym typeface="Gill Sans Light"/>
                </a:rPr>
                <a:t>P</a:t>
              </a:r>
            </a:p>
          </p:txBody>
        </p:sp>
        <p:sp>
          <p:nvSpPr>
            <p:cNvPr id="274" name="P">
              <a:extLst>
                <a:ext uri="{FF2B5EF4-FFF2-40B4-BE49-F238E27FC236}">
                  <a16:creationId xmlns:a16="http://schemas.microsoft.com/office/drawing/2014/main" id="{9B6CEBAE-CBA1-394E-8A23-551849708FD7}"/>
                </a:ext>
              </a:extLst>
            </p:cNvPr>
            <p:cNvSpPr/>
            <p:nvPr/>
          </p:nvSpPr>
          <p:spPr>
            <a:xfrm>
              <a:off x="6780840" y="475"/>
              <a:ext cx="438524" cy="1016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584200" hangingPunct="0"/>
              <a:r>
                <a:rPr lang="en-GB" sz="1200" kern="0">
                  <a:latin typeface="Gill Sans Light"/>
                  <a:cs typeface="Gill Sans Light"/>
                  <a:sym typeface="Gill Sans Light"/>
                </a:rPr>
                <a:t>P</a:t>
              </a:r>
            </a:p>
          </p:txBody>
        </p:sp>
        <p:sp>
          <p:nvSpPr>
            <p:cNvPr id="275" name="H-">
              <a:extLst>
                <a:ext uri="{FF2B5EF4-FFF2-40B4-BE49-F238E27FC236}">
                  <a16:creationId xmlns:a16="http://schemas.microsoft.com/office/drawing/2014/main" id="{3DF5E831-63BE-E349-9D6E-54A6418126F0}"/>
                </a:ext>
              </a:extLst>
            </p:cNvPr>
            <p:cNvSpPr/>
            <p:nvPr/>
          </p:nvSpPr>
          <p:spPr>
            <a:xfrm>
              <a:off x="43397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6" name="H-">
              <a:extLst>
                <a:ext uri="{FF2B5EF4-FFF2-40B4-BE49-F238E27FC236}">
                  <a16:creationId xmlns:a16="http://schemas.microsoft.com/office/drawing/2014/main" id="{B8B138A5-B40C-7D45-91D3-8DAB3F24608C}"/>
                </a:ext>
              </a:extLst>
            </p:cNvPr>
            <p:cNvSpPr/>
            <p:nvPr/>
          </p:nvSpPr>
          <p:spPr>
            <a:xfrm>
              <a:off x="44540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7" name="H-">
              <a:extLst>
                <a:ext uri="{FF2B5EF4-FFF2-40B4-BE49-F238E27FC236}">
                  <a16:creationId xmlns:a16="http://schemas.microsoft.com/office/drawing/2014/main" id="{6BE59ADD-202E-5243-B7BB-BBA26CB02F3D}"/>
                </a:ext>
              </a:extLst>
            </p:cNvPr>
            <p:cNvSpPr/>
            <p:nvPr/>
          </p:nvSpPr>
          <p:spPr>
            <a:xfrm>
              <a:off x="45683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8" name="H-">
              <a:extLst>
                <a:ext uri="{FF2B5EF4-FFF2-40B4-BE49-F238E27FC236}">
                  <a16:creationId xmlns:a16="http://schemas.microsoft.com/office/drawing/2014/main" id="{62ED858B-94D3-1F44-8AE8-B3D404334113}"/>
                </a:ext>
              </a:extLst>
            </p:cNvPr>
            <p:cNvSpPr/>
            <p:nvPr/>
          </p:nvSpPr>
          <p:spPr>
            <a:xfrm>
              <a:off x="46826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9" name="H-">
              <a:extLst>
                <a:ext uri="{FF2B5EF4-FFF2-40B4-BE49-F238E27FC236}">
                  <a16:creationId xmlns:a16="http://schemas.microsoft.com/office/drawing/2014/main" id="{3BF49C52-1421-214C-96C7-9610730A3FF8}"/>
                </a:ext>
              </a:extLst>
            </p:cNvPr>
            <p:cNvSpPr/>
            <p:nvPr/>
          </p:nvSpPr>
          <p:spPr>
            <a:xfrm>
              <a:off x="92681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0" name="H-">
              <a:extLst>
                <a:ext uri="{FF2B5EF4-FFF2-40B4-BE49-F238E27FC236}">
                  <a16:creationId xmlns:a16="http://schemas.microsoft.com/office/drawing/2014/main" id="{715D49B5-2259-3844-AF4C-07EAE4240DBF}"/>
                </a:ext>
              </a:extLst>
            </p:cNvPr>
            <p:cNvSpPr/>
            <p:nvPr/>
          </p:nvSpPr>
          <p:spPr>
            <a:xfrm>
              <a:off x="93824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1" name="H-">
              <a:extLst>
                <a:ext uri="{FF2B5EF4-FFF2-40B4-BE49-F238E27FC236}">
                  <a16:creationId xmlns:a16="http://schemas.microsoft.com/office/drawing/2014/main" id="{E795C07B-2979-8146-B729-87377158FBAE}"/>
                </a:ext>
              </a:extLst>
            </p:cNvPr>
            <p:cNvSpPr/>
            <p:nvPr/>
          </p:nvSpPr>
          <p:spPr>
            <a:xfrm>
              <a:off x="94967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2" name="H-">
              <a:extLst>
                <a:ext uri="{FF2B5EF4-FFF2-40B4-BE49-F238E27FC236}">
                  <a16:creationId xmlns:a16="http://schemas.microsoft.com/office/drawing/2014/main" id="{9E959D5C-A766-0D4D-84A9-6C6555DCB97A}"/>
                </a:ext>
              </a:extLst>
            </p:cNvPr>
            <p:cNvSpPr/>
            <p:nvPr/>
          </p:nvSpPr>
          <p:spPr>
            <a:xfrm>
              <a:off x="96110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3" name="Line">
              <a:extLst>
                <a:ext uri="{FF2B5EF4-FFF2-40B4-BE49-F238E27FC236}">
                  <a16:creationId xmlns:a16="http://schemas.microsoft.com/office/drawing/2014/main" id="{843CEF4B-D5BA-CE41-A275-41F7ECE1C550}"/>
                </a:ext>
              </a:extLst>
            </p:cNvPr>
            <p:cNvSpPr/>
            <p:nvPr/>
          </p:nvSpPr>
          <p:spPr>
            <a:xfrm>
              <a:off x="1385236" y="3055209"/>
              <a:ext cx="4846423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84" name="H-">
              <a:extLst>
                <a:ext uri="{FF2B5EF4-FFF2-40B4-BE49-F238E27FC236}">
                  <a16:creationId xmlns:a16="http://schemas.microsoft.com/office/drawing/2014/main" id="{7DF6DDBF-E64C-434D-BDF5-469B864ED602}"/>
                </a:ext>
              </a:extLst>
            </p:cNvPr>
            <p:cNvSpPr/>
            <p:nvPr/>
          </p:nvSpPr>
          <p:spPr>
            <a:xfrm>
              <a:off x="18068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5" name="H-">
              <a:extLst>
                <a:ext uri="{FF2B5EF4-FFF2-40B4-BE49-F238E27FC236}">
                  <a16:creationId xmlns:a16="http://schemas.microsoft.com/office/drawing/2014/main" id="{3185D47C-CEEC-F440-9751-2B673101B736}"/>
                </a:ext>
              </a:extLst>
            </p:cNvPr>
            <p:cNvSpPr/>
            <p:nvPr/>
          </p:nvSpPr>
          <p:spPr>
            <a:xfrm>
              <a:off x="25561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6" name="H-">
              <a:extLst>
                <a:ext uri="{FF2B5EF4-FFF2-40B4-BE49-F238E27FC236}">
                  <a16:creationId xmlns:a16="http://schemas.microsoft.com/office/drawing/2014/main" id="{C1DFA5DD-310A-5D49-A5B0-45AB9733D889}"/>
                </a:ext>
              </a:extLst>
            </p:cNvPr>
            <p:cNvSpPr/>
            <p:nvPr/>
          </p:nvSpPr>
          <p:spPr>
            <a:xfrm>
              <a:off x="33054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7" name="H-">
              <a:extLst>
                <a:ext uri="{FF2B5EF4-FFF2-40B4-BE49-F238E27FC236}">
                  <a16:creationId xmlns:a16="http://schemas.microsoft.com/office/drawing/2014/main" id="{E9CAB6FC-2849-7440-B8EE-8D7EA94413E9}"/>
                </a:ext>
              </a:extLst>
            </p:cNvPr>
            <p:cNvSpPr/>
            <p:nvPr/>
          </p:nvSpPr>
          <p:spPr>
            <a:xfrm>
              <a:off x="40547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8" name="H-">
              <a:extLst>
                <a:ext uri="{FF2B5EF4-FFF2-40B4-BE49-F238E27FC236}">
                  <a16:creationId xmlns:a16="http://schemas.microsoft.com/office/drawing/2014/main" id="{FBCEBCB4-6A90-F04C-9D5B-CACC33145616}"/>
                </a:ext>
              </a:extLst>
            </p:cNvPr>
            <p:cNvSpPr/>
            <p:nvPr/>
          </p:nvSpPr>
          <p:spPr>
            <a:xfrm>
              <a:off x="86648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9" name="H-">
              <a:extLst>
                <a:ext uri="{FF2B5EF4-FFF2-40B4-BE49-F238E27FC236}">
                  <a16:creationId xmlns:a16="http://schemas.microsoft.com/office/drawing/2014/main" id="{3276E5E0-AB92-1645-8113-6C8B8F64CDF1}"/>
                </a:ext>
              </a:extLst>
            </p:cNvPr>
            <p:cNvSpPr/>
            <p:nvPr/>
          </p:nvSpPr>
          <p:spPr>
            <a:xfrm>
              <a:off x="94141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0" name="H-">
              <a:extLst>
                <a:ext uri="{FF2B5EF4-FFF2-40B4-BE49-F238E27FC236}">
                  <a16:creationId xmlns:a16="http://schemas.microsoft.com/office/drawing/2014/main" id="{4908EC9B-FE54-4240-ADF1-81B1BB1D96E5}"/>
                </a:ext>
              </a:extLst>
            </p:cNvPr>
            <p:cNvSpPr/>
            <p:nvPr/>
          </p:nvSpPr>
          <p:spPr>
            <a:xfrm>
              <a:off x="101634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1" name="H-">
              <a:extLst>
                <a:ext uri="{FF2B5EF4-FFF2-40B4-BE49-F238E27FC236}">
                  <a16:creationId xmlns:a16="http://schemas.microsoft.com/office/drawing/2014/main" id="{0B1EA7C8-589A-FA49-8FB4-BFFBAEA19D81}"/>
                </a:ext>
              </a:extLst>
            </p:cNvPr>
            <p:cNvSpPr/>
            <p:nvPr/>
          </p:nvSpPr>
          <p:spPr>
            <a:xfrm>
              <a:off x="109127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2" name="Line">
              <a:extLst>
                <a:ext uri="{FF2B5EF4-FFF2-40B4-BE49-F238E27FC236}">
                  <a16:creationId xmlns:a16="http://schemas.microsoft.com/office/drawing/2014/main" id="{94D28924-CE5C-9242-BD35-3DD13D66B904}"/>
                </a:ext>
              </a:extLst>
            </p:cNvPr>
            <p:cNvSpPr/>
            <p:nvPr/>
          </p:nvSpPr>
          <p:spPr>
            <a:xfrm>
              <a:off x="6360741" y="3055209"/>
              <a:ext cx="543090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3" name="Line">
              <a:extLst>
                <a:ext uri="{FF2B5EF4-FFF2-40B4-BE49-F238E27FC236}">
                  <a16:creationId xmlns:a16="http://schemas.microsoft.com/office/drawing/2014/main" id="{9B5F97C6-B131-7444-BD6D-BC7DC4EB0269}"/>
                </a:ext>
              </a:extLst>
            </p:cNvPr>
            <p:cNvSpPr/>
            <p:nvPr/>
          </p:nvSpPr>
          <p:spPr>
            <a:xfrm flipV="1">
              <a:off x="6160104" y="2896305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4" name="Line">
              <a:extLst>
                <a:ext uri="{FF2B5EF4-FFF2-40B4-BE49-F238E27FC236}">
                  <a16:creationId xmlns:a16="http://schemas.microsoft.com/office/drawing/2014/main" id="{D7E5DF8A-004D-514C-B778-05C130C68F02}"/>
                </a:ext>
              </a:extLst>
            </p:cNvPr>
            <p:cNvSpPr/>
            <p:nvPr/>
          </p:nvSpPr>
          <p:spPr>
            <a:xfrm flipV="1">
              <a:off x="6287104" y="2896305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5" name="Line">
              <a:extLst>
                <a:ext uri="{FF2B5EF4-FFF2-40B4-BE49-F238E27FC236}">
                  <a16:creationId xmlns:a16="http://schemas.microsoft.com/office/drawing/2014/main" id="{0C50CDD4-046D-C94A-A2BB-3405230DA26D}"/>
                </a:ext>
              </a:extLst>
            </p:cNvPr>
            <p:cNvSpPr/>
            <p:nvPr/>
          </p:nvSpPr>
          <p:spPr>
            <a:xfrm>
              <a:off x="1505087" y="5477843"/>
              <a:ext cx="4846423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6" name="H-">
              <a:extLst>
                <a:ext uri="{FF2B5EF4-FFF2-40B4-BE49-F238E27FC236}">
                  <a16:creationId xmlns:a16="http://schemas.microsoft.com/office/drawing/2014/main" id="{D22D9FEA-A71D-9F40-B0F1-BAD13FC45B58}"/>
                </a:ext>
              </a:extLst>
            </p:cNvPr>
            <p:cNvSpPr/>
            <p:nvPr/>
          </p:nvSpPr>
          <p:spPr>
            <a:xfrm>
              <a:off x="1888624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7" name="H-">
              <a:extLst>
                <a:ext uri="{FF2B5EF4-FFF2-40B4-BE49-F238E27FC236}">
                  <a16:creationId xmlns:a16="http://schemas.microsoft.com/office/drawing/2014/main" id="{84C6097B-FD41-0344-A82B-1D889A11DDC6}"/>
                </a:ext>
              </a:extLst>
            </p:cNvPr>
            <p:cNvSpPr/>
            <p:nvPr/>
          </p:nvSpPr>
          <p:spPr>
            <a:xfrm>
              <a:off x="2637924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8" name="H-">
              <a:extLst>
                <a:ext uri="{FF2B5EF4-FFF2-40B4-BE49-F238E27FC236}">
                  <a16:creationId xmlns:a16="http://schemas.microsoft.com/office/drawing/2014/main" id="{72A749CF-72AD-6B42-9EED-7EA4A702333E}"/>
                </a:ext>
              </a:extLst>
            </p:cNvPr>
            <p:cNvSpPr/>
            <p:nvPr/>
          </p:nvSpPr>
          <p:spPr>
            <a:xfrm>
              <a:off x="33872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9" name="H-">
              <a:extLst>
                <a:ext uri="{FF2B5EF4-FFF2-40B4-BE49-F238E27FC236}">
                  <a16:creationId xmlns:a16="http://schemas.microsoft.com/office/drawing/2014/main" id="{85DB0114-A930-2044-BB9D-ADDC65ACB51E}"/>
                </a:ext>
              </a:extLst>
            </p:cNvPr>
            <p:cNvSpPr/>
            <p:nvPr/>
          </p:nvSpPr>
          <p:spPr>
            <a:xfrm>
              <a:off x="41365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0" name="H-">
              <a:extLst>
                <a:ext uri="{FF2B5EF4-FFF2-40B4-BE49-F238E27FC236}">
                  <a16:creationId xmlns:a16="http://schemas.microsoft.com/office/drawing/2014/main" id="{B9B90209-1250-9D4F-AA11-32B29F077544}"/>
                </a:ext>
              </a:extLst>
            </p:cNvPr>
            <p:cNvSpPr/>
            <p:nvPr/>
          </p:nvSpPr>
          <p:spPr>
            <a:xfrm>
              <a:off x="87466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1" name="H-">
              <a:extLst>
                <a:ext uri="{FF2B5EF4-FFF2-40B4-BE49-F238E27FC236}">
                  <a16:creationId xmlns:a16="http://schemas.microsoft.com/office/drawing/2014/main" id="{6E868A44-282F-3446-99AA-5F8C0E3EA0F0}"/>
                </a:ext>
              </a:extLst>
            </p:cNvPr>
            <p:cNvSpPr/>
            <p:nvPr/>
          </p:nvSpPr>
          <p:spPr>
            <a:xfrm>
              <a:off x="94959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2" name="H-">
              <a:extLst>
                <a:ext uri="{FF2B5EF4-FFF2-40B4-BE49-F238E27FC236}">
                  <a16:creationId xmlns:a16="http://schemas.microsoft.com/office/drawing/2014/main" id="{9230C916-765B-8D4F-B5A8-32C29A08955C}"/>
                </a:ext>
              </a:extLst>
            </p:cNvPr>
            <p:cNvSpPr/>
            <p:nvPr/>
          </p:nvSpPr>
          <p:spPr>
            <a:xfrm>
              <a:off x="102452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3" name="H-">
              <a:extLst>
                <a:ext uri="{FF2B5EF4-FFF2-40B4-BE49-F238E27FC236}">
                  <a16:creationId xmlns:a16="http://schemas.microsoft.com/office/drawing/2014/main" id="{2FE91767-00ED-004A-8193-049AFE7B6580}"/>
                </a:ext>
              </a:extLst>
            </p:cNvPr>
            <p:cNvSpPr/>
            <p:nvPr/>
          </p:nvSpPr>
          <p:spPr>
            <a:xfrm>
              <a:off x="109945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4" name="Line">
              <a:extLst>
                <a:ext uri="{FF2B5EF4-FFF2-40B4-BE49-F238E27FC236}">
                  <a16:creationId xmlns:a16="http://schemas.microsoft.com/office/drawing/2014/main" id="{C49E0A0D-E956-DA45-BA05-81D6BED02473}"/>
                </a:ext>
              </a:extLst>
            </p:cNvPr>
            <p:cNvSpPr/>
            <p:nvPr/>
          </p:nvSpPr>
          <p:spPr>
            <a:xfrm>
              <a:off x="6480592" y="5477843"/>
              <a:ext cx="543090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05" name="Into linac">
              <a:extLst>
                <a:ext uri="{FF2B5EF4-FFF2-40B4-BE49-F238E27FC236}">
                  <a16:creationId xmlns:a16="http://schemas.microsoft.com/office/drawing/2014/main" id="{592A2B03-904E-ED45-8B9D-3FA4E20DFAF4}"/>
                </a:ext>
              </a:extLst>
            </p:cNvPr>
            <p:cNvSpPr txBox="1"/>
            <p:nvPr/>
          </p:nvSpPr>
          <p:spPr>
            <a:xfrm>
              <a:off x="-226118" y="57347"/>
              <a:ext cx="2110315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linac</a:t>
              </a:r>
            </a:p>
          </p:txBody>
        </p:sp>
        <p:sp>
          <p:nvSpPr>
            <p:cNvPr id="306" name="Into ring">
              <a:extLst>
                <a:ext uri="{FF2B5EF4-FFF2-40B4-BE49-F238E27FC236}">
                  <a16:creationId xmlns:a16="http://schemas.microsoft.com/office/drawing/2014/main" id="{BC91BC4C-84F4-AB42-B2DD-B1129332E75E}"/>
                </a:ext>
              </a:extLst>
            </p:cNvPr>
            <p:cNvSpPr txBox="1"/>
            <p:nvPr/>
          </p:nvSpPr>
          <p:spPr>
            <a:xfrm>
              <a:off x="-179220" y="2216347"/>
              <a:ext cx="1907149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ring</a:t>
              </a:r>
            </a:p>
          </p:txBody>
        </p:sp>
        <p:sp>
          <p:nvSpPr>
            <p:cNvPr id="307" name="Into horn">
              <a:extLst>
                <a:ext uri="{FF2B5EF4-FFF2-40B4-BE49-F238E27FC236}">
                  <a16:creationId xmlns:a16="http://schemas.microsoft.com/office/drawing/2014/main" id="{5C5D9342-32A4-2A43-979C-16428B294890}"/>
                </a:ext>
              </a:extLst>
            </p:cNvPr>
            <p:cNvSpPr txBox="1"/>
            <p:nvPr/>
          </p:nvSpPr>
          <p:spPr>
            <a:xfrm>
              <a:off x="-241483" y="4629348"/>
              <a:ext cx="2031670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horn</a:t>
              </a:r>
            </a:p>
          </p:txBody>
        </p:sp>
        <p:sp>
          <p:nvSpPr>
            <p:cNvPr id="308" name="Line">
              <a:extLst>
                <a:ext uri="{FF2B5EF4-FFF2-40B4-BE49-F238E27FC236}">
                  <a16:creationId xmlns:a16="http://schemas.microsoft.com/office/drawing/2014/main" id="{6C92B57A-D76C-BA4E-9125-4026F81B05D2}"/>
                </a:ext>
              </a:extLst>
            </p:cNvPr>
            <p:cNvSpPr/>
            <p:nvPr/>
          </p:nvSpPr>
          <p:spPr>
            <a:xfrm>
              <a:off x="4315640" y="1339638"/>
              <a:ext cx="4937124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09" name="14 Hz">
              <a:extLst>
                <a:ext uri="{FF2B5EF4-FFF2-40B4-BE49-F238E27FC236}">
                  <a16:creationId xmlns:a16="http://schemas.microsoft.com/office/drawing/2014/main" id="{20CCA424-4FF9-9E41-877E-8A1D13CB3E50}"/>
                </a:ext>
              </a:extLst>
            </p:cNvPr>
            <p:cNvSpPr txBox="1"/>
            <p:nvPr/>
          </p:nvSpPr>
          <p:spPr>
            <a:xfrm>
              <a:off x="6240240" y="1198780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0" name="Line">
              <a:extLst>
                <a:ext uri="{FF2B5EF4-FFF2-40B4-BE49-F238E27FC236}">
                  <a16:creationId xmlns:a16="http://schemas.microsoft.com/office/drawing/2014/main" id="{1892CDF2-FC70-204F-8FFB-BAC2DDA89C58}"/>
                </a:ext>
              </a:extLst>
            </p:cNvPr>
            <p:cNvSpPr/>
            <p:nvPr/>
          </p:nvSpPr>
          <p:spPr>
            <a:xfrm>
              <a:off x="4061640" y="3371638"/>
              <a:ext cx="678599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1" name="14 Hz">
              <a:extLst>
                <a:ext uri="{FF2B5EF4-FFF2-40B4-BE49-F238E27FC236}">
                  <a16:creationId xmlns:a16="http://schemas.microsoft.com/office/drawing/2014/main" id="{CD036F32-945E-BD43-9C62-6414A58ED989}"/>
                </a:ext>
              </a:extLst>
            </p:cNvPr>
            <p:cNvSpPr txBox="1"/>
            <p:nvPr/>
          </p:nvSpPr>
          <p:spPr>
            <a:xfrm>
              <a:off x="6910674" y="3225640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2" name="Line">
              <a:extLst>
                <a:ext uri="{FF2B5EF4-FFF2-40B4-BE49-F238E27FC236}">
                  <a16:creationId xmlns:a16="http://schemas.microsoft.com/office/drawing/2014/main" id="{E2EB94E9-00BF-6A44-A6B6-E7D365FB5B54}"/>
                </a:ext>
              </a:extLst>
            </p:cNvPr>
            <p:cNvSpPr/>
            <p:nvPr/>
          </p:nvSpPr>
          <p:spPr>
            <a:xfrm>
              <a:off x="1877241" y="5784639"/>
              <a:ext cx="678599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3" name="14 Hz">
              <a:extLst>
                <a:ext uri="{FF2B5EF4-FFF2-40B4-BE49-F238E27FC236}">
                  <a16:creationId xmlns:a16="http://schemas.microsoft.com/office/drawing/2014/main" id="{EE015791-B2F3-4D41-9A54-192C9EAF429E}"/>
                </a:ext>
              </a:extLst>
            </p:cNvPr>
            <p:cNvSpPr txBox="1"/>
            <p:nvPr/>
          </p:nvSpPr>
          <p:spPr>
            <a:xfrm>
              <a:off x="4726272" y="5638641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4" name="Line">
              <a:extLst>
                <a:ext uri="{FF2B5EF4-FFF2-40B4-BE49-F238E27FC236}">
                  <a16:creationId xmlns:a16="http://schemas.microsoft.com/office/drawing/2014/main" id="{F38867BF-7356-0341-99D5-7A28F44468E1}"/>
                </a:ext>
              </a:extLst>
            </p:cNvPr>
            <p:cNvSpPr/>
            <p:nvPr/>
          </p:nvSpPr>
          <p:spPr>
            <a:xfrm>
              <a:off x="1889941" y="4324139"/>
              <a:ext cx="76125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5" name="~1.4 kHz">
              <a:extLst>
                <a:ext uri="{FF2B5EF4-FFF2-40B4-BE49-F238E27FC236}">
                  <a16:creationId xmlns:a16="http://schemas.microsoft.com/office/drawing/2014/main" id="{C18C42B4-A295-9845-8600-D234C443BF51}"/>
                </a:ext>
              </a:extLst>
            </p:cNvPr>
            <p:cNvSpPr txBox="1"/>
            <p:nvPr/>
          </p:nvSpPr>
          <p:spPr>
            <a:xfrm>
              <a:off x="1493943" y="3608229"/>
              <a:ext cx="1553244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~1.4 kHz</a:t>
              </a:r>
            </a:p>
          </p:txBody>
        </p:sp>
        <p:sp>
          <p:nvSpPr>
            <p:cNvPr id="316" name="Line">
              <a:extLst>
                <a:ext uri="{FF2B5EF4-FFF2-40B4-BE49-F238E27FC236}">
                  <a16:creationId xmlns:a16="http://schemas.microsoft.com/office/drawing/2014/main" id="{629E8225-1BF5-3D4B-A6E4-64BD277D3278}"/>
                </a:ext>
              </a:extLst>
            </p:cNvPr>
            <p:cNvSpPr/>
            <p:nvPr/>
          </p:nvSpPr>
          <p:spPr>
            <a:xfrm flipV="1">
              <a:off x="6287104" y="5309304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7" name="Line">
              <a:extLst>
                <a:ext uri="{FF2B5EF4-FFF2-40B4-BE49-F238E27FC236}">
                  <a16:creationId xmlns:a16="http://schemas.microsoft.com/office/drawing/2014/main" id="{3774CC0D-28E4-5843-9400-B369A35BBD0A}"/>
                </a:ext>
              </a:extLst>
            </p:cNvPr>
            <p:cNvSpPr/>
            <p:nvPr/>
          </p:nvSpPr>
          <p:spPr>
            <a:xfrm flipV="1">
              <a:off x="6414104" y="5309304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8" name="Line">
              <a:extLst>
                <a:ext uri="{FF2B5EF4-FFF2-40B4-BE49-F238E27FC236}">
                  <a16:creationId xmlns:a16="http://schemas.microsoft.com/office/drawing/2014/main" id="{48E84A0F-EBC7-E849-83A8-FCB90E59A022}"/>
                </a:ext>
              </a:extLst>
            </p:cNvPr>
            <p:cNvSpPr/>
            <p:nvPr/>
          </p:nvSpPr>
          <p:spPr>
            <a:xfrm rot="8793377">
              <a:off x="7890461" y="5934308"/>
              <a:ext cx="1052911" cy="3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030" y="0"/>
                  </a:lnTo>
                  <a:lnTo>
                    <a:pt x="21600" y="605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9" name="Line">
              <a:extLst>
                <a:ext uri="{FF2B5EF4-FFF2-40B4-BE49-F238E27FC236}">
                  <a16:creationId xmlns:a16="http://schemas.microsoft.com/office/drawing/2014/main" id="{E2FC1FF6-E72A-7446-AC9E-D8CB70F94C39}"/>
                </a:ext>
              </a:extLst>
            </p:cNvPr>
            <p:cNvSpPr/>
            <p:nvPr/>
          </p:nvSpPr>
          <p:spPr>
            <a:xfrm rot="8793377">
              <a:off x="7796297" y="6191525"/>
              <a:ext cx="2072717" cy="66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14" y="247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0" name="Line">
              <a:extLst>
                <a:ext uri="{FF2B5EF4-FFF2-40B4-BE49-F238E27FC236}">
                  <a16:creationId xmlns:a16="http://schemas.microsoft.com/office/drawing/2014/main" id="{86E07FB9-E8EA-1A49-9FDF-3DF0BF5317F8}"/>
                </a:ext>
              </a:extLst>
            </p:cNvPr>
            <p:cNvSpPr/>
            <p:nvPr/>
          </p:nvSpPr>
          <p:spPr>
            <a:xfrm rot="12774410" flipH="1">
              <a:off x="10925761" y="5934308"/>
              <a:ext cx="1052911" cy="3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030" y="0"/>
                  </a:lnTo>
                  <a:lnTo>
                    <a:pt x="21600" y="605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1" name="Line">
              <a:extLst>
                <a:ext uri="{FF2B5EF4-FFF2-40B4-BE49-F238E27FC236}">
                  <a16:creationId xmlns:a16="http://schemas.microsoft.com/office/drawing/2014/main" id="{54959404-5868-8448-9846-61AEC5CA5E07}"/>
                </a:ext>
              </a:extLst>
            </p:cNvPr>
            <p:cNvSpPr/>
            <p:nvPr/>
          </p:nvSpPr>
          <p:spPr>
            <a:xfrm rot="12774410" flipH="1">
              <a:off x="9942597" y="6191525"/>
              <a:ext cx="2072717" cy="66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14" y="247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2" name="Horn 1">
              <a:extLst>
                <a:ext uri="{FF2B5EF4-FFF2-40B4-BE49-F238E27FC236}">
                  <a16:creationId xmlns:a16="http://schemas.microsoft.com/office/drawing/2014/main" id="{704D8784-A5B3-424C-A5B4-4149DE576A05}"/>
                </a:ext>
              </a:extLst>
            </p:cNvPr>
            <p:cNvSpPr txBox="1"/>
            <p:nvPr/>
          </p:nvSpPr>
          <p:spPr>
            <a:xfrm>
              <a:off x="7127807" y="6156819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1</a:t>
              </a:r>
            </a:p>
          </p:txBody>
        </p:sp>
        <p:sp>
          <p:nvSpPr>
            <p:cNvPr id="323" name="Horn 2">
              <a:extLst>
                <a:ext uri="{FF2B5EF4-FFF2-40B4-BE49-F238E27FC236}">
                  <a16:creationId xmlns:a16="http://schemas.microsoft.com/office/drawing/2014/main" id="{514256FC-A623-F34A-BC56-B9950B91D9DB}"/>
                </a:ext>
              </a:extLst>
            </p:cNvPr>
            <p:cNvSpPr txBox="1"/>
            <p:nvPr/>
          </p:nvSpPr>
          <p:spPr>
            <a:xfrm>
              <a:off x="7243326" y="7037784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2</a:t>
              </a:r>
            </a:p>
          </p:txBody>
        </p:sp>
        <p:sp>
          <p:nvSpPr>
            <p:cNvPr id="324" name="Horn 4">
              <a:extLst>
                <a:ext uri="{FF2B5EF4-FFF2-40B4-BE49-F238E27FC236}">
                  <a16:creationId xmlns:a16="http://schemas.microsoft.com/office/drawing/2014/main" id="{44D37D4E-6A77-8D4B-B796-7B3774D26C80}"/>
                </a:ext>
              </a:extLst>
            </p:cNvPr>
            <p:cNvSpPr txBox="1"/>
            <p:nvPr/>
          </p:nvSpPr>
          <p:spPr>
            <a:xfrm>
              <a:off x="11709847" y="6156817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4</a:t>
              </a:r>
            </a:p>
          </p:txBody>
        </p:sp>
        <p:sp>
          <p:nvSpPr>
            <p:cNvPr id="325" name="Horn 3">
              <a:extLst>
                <a:ext uri="{FF2B5EF4-FFF2-40B4-BE49-F238E27FC236}">
                  <a16:creationId xmlns:a16="http://schemas.microsoft.com/office/drawing/2014/main" id="{C3CADCCC-71A2-E446-8A3C-F769CD045C88}"/>
                </a:ext>
              </a:extLst>
            </p:cNvPr>
            <p:cNvSpPr txBox="1"/>
            <p:nvPr/>
          </p:nvSpPr>
          <p:spPr>
            <a:xfrm>
              <a:off x="11532049" y="7045817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3</a:t>
              </a:r>
            </a:p>
          </p:txBody>
        </p:sp>
        <p:sp>
          <p:nvSpPr>
            <p:cNvPr id="326" name="Line">
              <a:extLst>
                <a:ext uri="{FF2B5EF4-FFF2-40B4-BE49-F238E27FC236}">
                  <a16:creationId xmlns:a16="http://schemas.microsoft.com/office/drawing/2014/main" id="{7A0DD261-7EAC-4540-92B9-62A94BFC378C}"/>
                </a:ext>
              </a:extLst>
            </p:cNvPr>
            <p:cNvSpPr/>
            <p:nvPr/>
          </p:nvSpPr>
          <p:spPr>
            <a:xfrm>
              <a:off x="9731113" y="192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7" name="Line">
              <a:extLst>
                <a:ext uri="{FF2B5EF4-FFF2-40B4-BE49-F238E27FC236}">
                  <a16:creationId xmlns:a16="http://schemas.microsoft.com/office/drawing/2014/main" id="{0BC31653-E558-4F45-942D-1F5251EB52C3}"/>
                </a:ext>
              </a:extLst>
            </p:cNvPr>
            <p:cNvSpPr/>
            <p:nvPr/>
          </p:nvSpPr>
          <p:spPr>
            <a:xfrm flipH="1">
              <a:off x="10150213" y="192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8" name="100 µs">
              <a:extLst>
                <a:ext uri="{FF2B5EF4-FFF2-40B4-BE49-F238E27FC236}">
                  <a16:creationId xmlns:a16="http://schemas.microsoft.com/office/drawing/2014/main" id="{2B714144-4684-FD40-A409-B714E00E47FB}"/>
                </a:ext>
              </a:extLst>
            </p:cNvPr>
            <p:cNvSpPr txBox="1"/>
            <p:nvPr/>
          </p:nvSpPr>
          <p:spPr>
            <a:xfrm>
              <a:off x="9602710" y="1409528"/>
              <a:ext cx="983066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100 µs</a:t>
              </a:r>
            </a:p>
          </p:txBody>
        </p:sp>
        <p:sp>
          <p:nvSpPr>
            <p:cNvPr id="329" name="Line">
              <a:extLst>
                <a:ext uri="{FF2B5EF4-FFF2-40B4-BE49-F238E27FC236}">
                  <a16:creationId xmlns:a16="http://schemas.microsoft.com/office/drawing/2014/main" id="{3A9B7869-6385-DB47-81E8-4D290D7348C7}"/>
                </a:ext>
              </a:extLst>
            </p:cNvPr>
            <p:cNvSpPr/>
            <p:nvPr/>
          </p:nvSpPr>
          <p:spPr>
            <a:xfrm flipH="1">
              <a:off x="10912212" y="1925910"/>
              <a:ext cx="62342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0" name="0.65 ms">
              <a:extLst>
                <a:ext uri="{FF2B5EF4-FFF2-40B4-BE49-F238E27FC236}">
                  <a16:creationId xmlns:a16="http://schemas.microsoft.com/office/drawing/2014/main" id="{E204D973-3D68-A444-B625-4ACC4C2B2D05}"/>
                </a:ext>
              </a:extLst>
            </p:cNvPr>
            <p:cNvSpPr txBox="1"/>
            <p:nvPr/>
          </p:nvSpPr>
          <p:spPr>
            <a:xfrm>
              <a:off x="10675043" y="1411567"/>
              <a:ext cx="109775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0.65 ms</a:t>
              </a:r>
            </a:p>
          </p:txBody>
        </p:sp>
        <p:sp>
          <p:nvSpPr>
            <p:cNvPr id="331" name="Line">
              <a:extLst>
                <a:ext uri="{FF2B5EF4-FFF2-40B4-BE49-F238E27FC236}">
                  <a16:creationId xmlns:a16="http://schemas.microsoft.com/office/drawing/2014/main" id="{EB112C22-7DD0-5941-9624-44EDD44DAA4E}"/>
                </a:ext>
              </a:extLst>
            </p:cNvPr>
            <p:cNvSpPr/>
            <p:nvPr/>
          </p:nvSpPr>
          <p:spPr>
            <a:xfrm>
              <a:off x="9185013" y="446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2" name="Line">
              <a:extLst>
                <a:ext uri="{FF2B5EF4-FFF2-40B4-BE49-F238E27FC236}">
                  <a16:creationId xmlns:a16="http://schemas.microsoft.com/office/drawing/2014/main" id="{7A66147E-7F06-F746-9451-4D16B3D445CF}"/>
                </a:ext>
              </a:extLst>
            </p:cNvPr>
            <p:cNvSpPr/>
            <p:nvPr/>
          </p:nvSpPr>
          <p:spPr>
            <a:xfrm flipH="1">
              <a:off x="9604113" y="446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3" name="~1 µs">
              <a:extLst>
                <a:ext uri="{FF2B5EF4-FFF2-40B4-BE49-F238E27FC236}">
                  <a16:creationId xmlns:a16="http://schemas.microsoft.com/office/drawing/2014/main" id="{99D788BA-EF60-9945-80D8-8235515A822D}"/>
                </a:ext>
              </a:extLst>
            </p:cNvPr>
            <p:cNvSpPr txBox="1"/>
            <p:nvPr/>
          </p:nvSpPr>
          <p:spPr>
            <a:xfrm>
              <a:off x="9105761" y="3949529"/>
              <a:ext cx="884760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~1 µs</a:t>
              </a:r>
            </a:p>
          </p:txBody>
        </p:sp>
        <p:sp>
          <p:nvSpPr>
            <p:cNvPr id="334" name="Line">
              <a:extLst>
                <a:ext uri="{FF2B5EF4-FFF2-40B4-BE49-F238E27FC236}">
                  <a16:creationId xmlns:a16="http://schemas.microsoft.com/office/drawing/2014/main" id="{8A7EBCAF-E820-5B4F-BC70-99DE73A7BBA7}"/>
                </a:ext>
              </a:extLst>
            </p:cNvPr>
            <p:cNvSpPr/>
            <p:nvPr/>
          </p:nvSpPr>
          <p:spPr>
            <a:xfrm flipH="1">
              <a:off x="10366112" y="4465910"/>
              <a:ext cx="62342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5" name="~0.75 ms">
              <a:extLst>
                <a:ext uri="{FF2B5EF4-FFF2-40B4-BE49-F238E27FC236}">
                  <a16:creationId xmlns:a16="http://schemas.microsoft.com/office/drawing/2014/main" id="{CCFC9A41-0059-D44D-8DFC-B439E8AF75DF}"/>
                </a:ext>
              </a:extLst>
            </p:cNvPr>
            <p:cNvSpPr txBox="1"/>
            <p:nvPr/>
          </p:nvSpPr>
          <p:spPr>
            <a:xfrm>
              <a:off x="10021215" y="3951569"/>
              <a:ext cx="1287816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~0.75 ms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C3247D-D075-8045-9E60-667B89013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275" y="852261"/>
            <a:ext cx="2413000" cy="1778000"/>
          </a:xfrm>
          <a:prstGeom prst="rect">
            <a:avLst/>
          </a:prstGeom>
        </p:spPr>
      </p:pic>
      <p:pic>
        <p:nvPicPr>
          <p:cNvPr id="336" name="Picture 335">
            <a:extLst>
              <a:ext uri="{FF2B5EF4-FFF2-40B4-BE49-F238E27FC236}">
                <a16:creationId xmlns:a16="http://schemas.microsoft.com/office/drawing/2014/main" id="{A2DD9F26-3D5B-E54A-AAC8-AA3F5E15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07" y="879148"/>
            <a:ext cx="2501900" cy="1765300"/>
          </a:xfrm>
          <a:prstGeom prst="rect">
            <a:avLst/>
          </a:prstGeom>
        </p:spPr>
      </p:pic>
      <p:sp>
        <p:nvSpPr>
          <p:cNvPr id="337" name="TextBox 336">
            <a:extLst>
              <a:ext uri="{FF2B5EF4-FFF2-40B4-BE49-F238E27FC236}">
                <a16:creationId xmlns:a16="http://schemas.microsoft.com/office/drawing/2014/main" id="{2C35B6AD-9A0A-AA46-A5E0-646E5082E614}"/>
              </a:ext>
            </a:extLst>
          </p:cNvPr>
          <p:cNvSpPr txBox="1"/>
          <p:nvPr/>
        </p:nvSpPr>
        <p:spPr>
          <a:xfrm>
            <a:off x="263728" y="1001632"/>
            <a:ext cx="237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 options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6DD07BB-6E86-2842-84E3-9754934DDD05}"/>
              </a:ext>
            </a:extLst>
          </p:cNvPr>
          <p:cNvSpPr txBox="1"/>
          <p:nvPr/>
        </p:nvSpPr>
        <p:spPr>
          <a:xfrm>
            <a:off x="158072" y="5733587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</p:spTree>
    <p:extLst>
      <p:ext uri="{BB962C8B-B14F-4D97-AF65-F5344CB8AC3E}">
        <p14:creationId xmlns:p14="http://schemas.microsoft.com/office/powerpoint/2010/main" val="758479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>
            <a:extLst>
              <a:ext uri="{FF2B5EF4-FFF2-40B4-BE49-F238E27FC236}">
                <a16:creationId xmlns:a16="http://schemas.microsoft.com/office/drawing/2014/main" id="{23A485B1-5E42-7045-A64D-1B9AFC53C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074" y="4599953"/>
            <a:ext cx="3821926" cy="129065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83C30E3-C466-D940-9AAC-401BBCA458C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1021588" y="42428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19" y="-62683"/>
            <a:ext cx="6862522" cy="646331"/>
          </a:xfrm>
        </p:spPr>
        <p:txBody>
          <a:bodyPr/>
          <a:lstStyle/>
          <a:p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Accumulator</a:t>
            </a:r>
            <a:endParaRPr lang="en-GB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28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F664A4-4FF6-FB4E-BAEB-1B8730A14A20}"/>
              </a:ext>
            </a:extLst>
          </p:cNvPr>
          <p:cNvGrpSpPr/>
          <p:nvPr/>
        </p:nvGrpSpPr>
        <p:grpSpPr>
          <a:xfrm>
            <a:off x="182880" y="867708"/>
            <a:ext cx="8961120" cy="4222541"/>
            <a:chOff x="182880" y="1172520"/>
            <a:chExt cx="8961120" cy="4222541"/>
          </a:xfrm>
        </p:grpSpPr>
        <p:pic>
          <p:nvPicPr>
            <p:cNvPr id="89" name="Picture 17">
              <a:extLst>
                <a:ext uri="{FF2B5EF4-FFF2-40B4-BE49-F238E27FC236}">
                  <a16:creationId xmlns:a16="http://schemas.microsoft.com/office/drawing/2014/main" id="{111090AF-3709-FC4F-851A-73158D0232E2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93200" y="1280160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0" name="CustomShape 1">
              <a:extLst>
                <a:ext uri="{FF2B5EF4-FFF2-40B4-BE49-F238E27FC236}">
                  <a16:creationId xmlns:a16="http://schemas.microsoft.com/office/drawing/2014/main" id="{DF9E4E29-30CB-814F-B47C-4B34E9D70AF2}"/>
                </a:ext>
              </a:extLst>
            </p:cNvPr>
            <p:cNvSpPr/>
            <p:nvPr/>
          </p:nvSpPr>
          <p:spPr>
            <a:xfrm>
              <a:off x="1426320" y="2194560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1" name="Picture 18">
              <a:extLst>
                <a:ext uri="{FF2B5EF4-FFF2-40B4-BE49-F238E27FC236}">
                  <a16:creationId xmlns:a16="http://schemas.microsoft.com/office/drawing/2014/main" id="{9B9C96BE-B9C2-CC48-9C2E-96E54BDC2A01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251960" y="1280160"/>
              <a:ext cx="3200400" cy="2724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92" name="CustomShape 3">
              <a:extLst>
                <a:ext uri="{FF2B5EF4-FFF2-40B4-BE49-F238E27FC236}">
                  <a16:creationId xmlns:a16="http://schemas.microsoft.com/office/drawing/2014/main" id="{537F49AE-2A35-D641-927C-7FC765C35112}"/>
                </a:ext>
              </a:extLst>
            </p:cNvPr>
            <p:cNvSpPr/>
            <p:nvPr/>
          </p:nvSpPr>
          <p:spPr>
            <a:xfrm>
              <a:off x="7406640" y="1172520"/>
              <a:ext cx="1737360" cy="548640"/>
            </a:xfrm>
            <a:prstGeom prst="wedgeRoundRectCallout">
              <a:avLst>
                <a:gd name="adj1" fmla="val -69402"/>
                <a:gd name="adj2" fmla="val 151898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4 superperiods</a:t>
              </a:r>
            </a:p>
          </p:txBody>
        </p:sp>
        <p:sp>
          <p:nvSpPr>
            <p:cNvPr id="94" name="CustomShape 4">
              <a:extLst>
                <a:ext uri="{FF2B5EF4-FFF2-40B4-BE49-F238E27FC236}">
                  <a16:creationId xmlns:a16="http://schemas.microsoft.com/office/drawing/2014/main" id="{F3E7A08C-C3B2-5142-9465-63A6C4E74629}"/>
                </a:ext>
              </a:extLst>
            </p:cNvPr>
            <p:cNvSpPr/>
            <p:nvPr/>
          </p:nvSpPr>
          <p:spPr>
            <a:xfrm>
              <a:off x="4389120" y="4297680"/>
              <a:ext cx="1463040" cy="548640"/>
            </a:xfrm>
            <a:prstGeom prst="wedgeRoundRectCallout">
              <a:avLst>
                <a:gd name="adj1" fmla="val -106699"/>
                <a:gd name="adj2" fmla="val -73407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FODO cells</a:t>
              </a:r>
            </a:p>
          </p:txBody>
        </p:sp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99CD3EA0-D156-554E-BBE6-A4B7D76C033F}"/>
                </a:ext>
              </a:extLst>
            </p:cNvPr>
            <p:cNvGrpSpPr/>
            <p:nvPr/>
          </p:nvGrpSpPr>
          <p:grpSpPr>
            <a:xfrm>
              <a:off x="1734480" y="2424600"/>
              <a:ext cx="1142640" cy="179280"/>
              <a:chOff x="1734480" y="2424600"/>
              <a:chExt cx="1142640" cy="179280"/>
            </a:xfrm>
          </p:grpSpPr>
          <p:sp>
            <p:nvSpPr>
              <p:cNvPr id="97" name="Freeform 7">
                <a:extLst>
                  <a:ext uri="{FF2B5EF4-FFF2-40B4-BE49-F238E27FC236}">
                    <a16:creationId xmlns:a16="http://schemas.microsoft.com/office/drawing/2014/main" id="{7EB5927E-E599-9944-A4DD-0FFBABC2FA95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98" name="Freeform 8">
                <a:extLst>
                  <a:ext uri="{FF2B5EF4-FFF2-40B4-BE49-F238E27FC236}">
                    <a16:creationId xmlns:a16="http://schemas.microsoft.com/office/drawing/2014/main" id="{2D1E7D20-347F-714C-A8EB-4D36E2CDAB8E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99" name="Freeform 9">
                <a:extLst>
                  <a:ext uri="{FF2B5EF4-FFF2-40B4-BE49-F238E27FC236}">
                    <a16:creationId xmlns:a16="http://schemas.microsoft.com/office/drawing/2014/main" id="{CF8313CE-32F8-354C-AB44-971801F5B0F4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0" name="Freeform 10">
                <a:extLst>
                  <a:ext uri="{FF2B5EF4-FFF2-40B4-BE49-F238E27FC236}">
                    <a16:creationId xmlns:a16="http://schemas.microsoft.com/office/drawing/2014/main" id="{19C76CA9-405F-4C49-9B6E-805E9CF4AEC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1" name="Freeform 11">
                <a:extLst>
                  <a:ext uri="{FF2B5EF4-FFF2-40B4-BE49-F238E27FC236}">
                    <a16:creationId xmlns:a16="http://schemas.microsoft.com/office/drawing/2014/main" id="{EEBC6CBC-F6D0-2843-AD6D-5FDA616FBA3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2" name="Freeform 12">
                <a:extLst>
                  <a:ext uri="{FF2B5EF4-FFF2-40B4-BE49-F238E27FC236}">
                    <a16:creationId xmlns:a16="http://schemas.microsoft.com/office/drawing/2014/main" id="{B9248B0E-0892-5947-AE88-A6EE041757E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3" name="Freeform 13">
                <a:extLst>
                  <a:ext uri="{FF2B5EF4-FFF2-40B4-BE49-F238E27FC236}">
                    <a16:creationId xmlns:a16="http://schemas.microsoft.com/office/drawing/2014/main" id="{6A32B1CC-59C0-774D-8E4F-10A8E761FE43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04" name="Group 14">
              <a:extLst>
                <a:ext uri="{FF2B5EF4-FFF2-40B4-BE49-F238E27FC236}">
                  <a16:creationId xmlns:a16="http://schemas.microsoft.com/office/drawing/2014/main" id="{F402D0F9-09A9-0E46-99D0-7128C8EE3646}"/>
                </a:ext>
              </a:extLst>
            </p:cNvPr>
            <p:cNvGrpSpPr/>
            <p:nvPr/>
          </p:nvGrpSpPr>
          <p:grpSpPr>
            <a:xfrm>
              <a:off x="1734480" y="2827080"/>
              <a:ext cx="1115280" cy="228960"/>
              <a:chOff x="1734480" y="2827080"/>
              <a:chExt cx="1115280" cy="228960"/>
            </a:xfrm>
          </p:grpSpPr>
          <p:sp>
            <p:nvSpPr>
              <p:cNvPr id="105" name="Freeform 15">
                <a:extLst>
                  <a:ext uri="{FF2B5EF4-FFF2-40B4-BE49-F238E27FC236}">
                    <a16:creationId xmlns:a16="http://schemas.microsoft.com/office/drawing/2014/main" id="{CA36C1A9-5EB4-6B4F-94CA-C0E3E2581AC0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06" name="Freeform 16">
                <a:extLst>
                  <a:ext uri="{FF2B5EF4-FFF2-40B4-BE49-F238E27FC236}">
                    <a16:creationId xmlns:a16="http://schemas.microsoft.com/office/drawing/2014/main" id="{5EA63083-B409-3F49-980B-56A0BAAC5D71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7" name="Freeform 17">
                <a:extLst>
                  <a:ext uri="{FF2B5EF4-FFF2-40B4-BE49-F238E27FC236}">
                    <a16:creationId xmlns:a16="http://schemas.microsoft.com/office/drawing/2014/main" id="{D4EA4316-D239-6F46-B930-7B11EFECD821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8" name="Freeform 18">
                <a:extLst>
                  <a:ext uri="{FF2B5EF4-FFF2-40B4-BE49-F238E27FC236}">
                    <a16:creationId xmlns:a16="http://schemas.microsoft.com/office/drawing/2014/main" id="{BDBCF5DE-3CF3-074B-99DE-9E4233CCABEE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9" name="Freeform 19">
                <a:extLst>
                  <a:ext uri="{FF2B5EF4-FFF2-40B4-BE49-F238E27FC236}">
                    <a16:creationId xmlns:a16="http://schemas.microsoft.com/office/drawing/2014/main" id="{BAFF5A70-D6E2-C848-9DAB-FFBFB18F8644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0" name="Freeform 20">
                <a:extLst>
                  <a:ext uri="{FF2B5EF4-FFF2-40B4-BE49-F238E27FC236}">
                    <a16:creationId xmlns:a16="http://schemas.microsoft.com/office/drawing/2014/main" id="{4BAC5775-A8D0-8247-AD58-7916BAD32127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1" name="Freeform 21">
                <a:extLst>
                  <a:ext uri="{FF2B5EF4-FFF2-40B4-BE49-F238E27FC236}">
                    <a16:creationId xmlns:a16="http://schemas.microsoft.com/office/drawing/2014/main" id="{66EC0DC2-5183-8745-A938-922419A1CE1C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2" name="Freeform 22">
                <a:extLst>
                  <a:ext uri="{FF2B5EF4-FFF2-40B4-BE49-F238E27FC236}">
                    <a16:creationId xmlns:a16="http://schemas.microsoft.com/office/drawing/2014/main" id="{2E4B76D4-FB7D-244D-AEA3-52BBFE795A43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13" name="Group 23">
              <a:extLst>
                <a:ext uri="{FF2B5EF4-FFF2-40B4-BE49-F238E27FC236}">
                  <a16:creationId xmlns:a16="http://schemas.microsoft.com/office/drawing/2014/main" id="{879487AC-7644-8B48-A186-205BAB58CFFB}"/>
                </a:ext>
              </a:extLst>
            </p:cNvPr>
            <p:cNvGrpSpPr/>
            <p:nvPr/>
          </p:nvGrpSpPr>
          <p:grpSpPr>
            <a:xfrm>
              <a:off x="1734480" y="3187080"/>
              <a:ext cx="1109520" cy="252720"/>
              <a:chOff x="1734480" y="3187080"/>
              <a:chExt cx="1109520" cy="252720"/>
            </a:xfrm>
          </p:grpSpPr>
          <p:sp>
            <p:nvSpPr>
              <p:cNvPr id="114" name="Freeform 24">
                <a:extLst>
                  <a:ext uri="{FF2B5EF4-FFF2-40B4-BE49-F238E27FC236}">
                    <a16:creationId xmlns:a16="http://schemas.microsoft.com/office/drawing/2014/main" id="{D271B8C4-4FF6-5E47-8BB8-87BEBD591457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15" name="Freeform 25">
                <a:extLst>
                  <a:ext uri="{FF2B5EF4-FFF2-40B4-BE49-F238E27FC236}">
                    <a16:creationId xmlns:a16="http://schemas.microsoft.com/office/drawing/2014/main" id="{07A1A379-5CB4-B243-9B53-BAF75227C1B2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6" name="Freeform 26">
                <a:extLst>
                  <a:ext uri="{FF2B5EF4-FFF2-40B4-BE49-F238E27FC236}">
                    <a16:creationId xmlns:a16="http://schemas.microsoft.com/office/drawing/2014/main" id="{48EFC884-9D48-0349-9926-012FC061FF06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7" name="Freeform 27">
                <a:extLst>
                  <a:ext uri="{FF2B5EF4-FFF2-40B4-BE49-F238E27FC236}">
                    <a16:creationId xmlns:a16="http://schemas.microsoft.com/office/drawing/2014/main" id="{A8DBA225-6605-754D-99FC-B45462BBEB8E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8" name="Freeform 28">
                <a:extLst>
                  <a:ext uri="{FF2B5EF4-FFF2-40B4-BE49-F238E27FC236}">
                    <a16:creationId xmlns:a16="http://schemas.microsoft.com/office/drawing/2014/main" id="{853E3327-9334-464C-8113-0249D0FD2F5E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9" name="Freeform 29">
                <a:extLst>
                  <a:ext uri="{FF2B5EF4-FFF2-40B4-BE49-F238E27FC236}">
                    <a16:creationId xmlns:a16="http://schemas.microsoft.com/office/drawing/2014/main" id="{F9021389-14FF-DA45-81E0-4CBBD05EC345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0" name="Freeform 30">
                <a:extLst>
                  <a:ext uri="{FF2B5EF4-FFF2-40B4-BE49-F238E27FC236}">
                    <a16:creationId xmlns:a16="http://schemas.microsoft.com/office/drawing/2014/main" id="{C569E414-6EAE-6C4C-B1E9-022E1FA47A9B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1" name="Freeform 31">
                <a:extLst>
                  <a:ext uri="{FF2B5EF4-FFF2-40B4-BE49-F238E27FC236}">
                    <a16:creationId xmlns:a16="http://schemas.microsoft.com/office/drawing/2014/main" id="{3F92A576-4301-754C-A039-6DD2C23D1768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122" name="CustomShape 32">
              <a:extLst>
                <a:ext uri="{FF2B5EF4-FFF2-40B4-BE49-F238E27FC236}">
                  <a16:creationId xmlns:a16="http://schemas.microsoft.com/office/drawing/2014/main" id="{94F4320F-B12F-094A-8DE9-BD723F3F83B9}"/>
                </a:ext>
              </a:extLst>
            </p:cNvPr>
            <p:cNvSpPr/>
            <p:nvPr/>
          </p:nvSpPr>
          <p:spPr>
            <a:xfrm>
              <a:off x="1097280" y="1172520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injection</a:t>
              </a:r>
              <a:endParaRPr lang="en-GB" sz="18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3" name="CustomShape 33">
              <a:extLst>
                <a:ext uri="{FF2B5EF4-FFF2-40B4-BE49-F238E27FC236}">
                  <a16:creationId xmlns:a16="http://schemas.microsoft.com/office/drawing/2014/main" id="{E343F36F-C717-704B-91D1-B99645493304}"/>
                </a:ext>
              </a:extLst>
            </p:cNvPr>
            <p:cNvSpPr/>
            <p:nvPr/>
          </p:nvSpPr>
          <p:spPr>
            <a:xfrm>
              <a:off x="182880" y="2086920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RF</a:t>
              </a:r>
              <a:endParaRPr lang="en-GB" sz="18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4" name="CustomShape 34">
              <a:extLst>
                <a:ext uri="{FF2B5EF4-FFF2-40B4-BE49-F238E27FC236}">
                  <a16:creationId xmlns:a16="http://schemas.microsoft.com/office/drawing/2014/main" id="{DB11C9CF-E7F7-C540-B167-4DA30950106D}"/>
                </a:ext>
              </a:extLst>
            </p:cNvPr>
            <p:cNvSpPr/>
            <p:nvPr/>
          </p:nvSpPr>
          <p:spPr>
            <a:xfrm>
              <a:off x="4718880" y="3566160"/>
              <a:ext cx="218880" cy="731520"/>
            </a:xfrm>
            <a:custGeom>
              <a:avLst/>
              <a:gdLst/>
              <a:ahLst/>
              <a:cxnLst/>
              <a:rect l="0" t="0" r="r" b="b"/>
              <a:pathLst>
                <a:path w="610" h="2034">
                  <a:moveTo>
                    <a:pt x="304" y="0"/>
                  </a:moveTo>
                  <a:lnTo>
                    <a:pt x="609" y="2033"/>
                  </a:lnTo>
                  <a:lnTo>
                    <a:pt x="0" y="2033"/>
                  </a:lnTo>
                  <a:lnTo>
                    <a:pt x="304" y="0"/>
                  </a:lnTo>
                </a:path>
              </a:pathLst>
            </a:cu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35">
              <a:extLst>
                <a:ext uri="{FF2B5EF4-FFF2-40B4-BE49-F238E27FC236}">
                  <a16:creationId xmlns:a16="http://schemas.microsoft.com/office/drawing/2014/main" id="{DD867804-78AB-C942-930B-9183A974D235}"/>
                </a:ext>
              </a:extLst>
            </p:cNvPr>
            <p:cNvSpPr/>
            <p:nvPr/>
          </p:nvSpPr>
          <p:spPr>
            <a:xfrm>
              <a:off x="2194560" y="3566160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126" name="CustomShape 36">
              <a:extLst>
                <a:ext uri="{FF2B5EF4-FFF2-40B4-BE49-F238E27FC236}">
                  <a16:creationId xmlns:a16="http://schemas.microsoft.com/office/drawing/2014/main" id="{7450B534-D1DE-0349-A87B-3F091C4D221D}"/>
                </a:ext>
              </a:extLst>
            </p:cNvPr>
            <p:cNvSpPr/>
            <p:nvPr/>
          </p:nvSpPr>
          <p:spPr>
            <a:xfrm>
              <a:off x="457200" y="4754880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  <p:sp>
          <p:nvSpPr>
            <p:cNvPr id="127" name="CustomShape 37">
              <a:extLst>
                <a:ext uri="{FF2B5EF4-FFF2-40B4-BE49-F238E27FC236}">
                  <a16:creationId xmlns:a16="http://schemas.microsoft.com/office/drawing/2014/main" id="{3EB55456-1393-2A41-8582-7C731C653A41}"/>
                </a:ext>
              </a:extLst>
            </p:cNvPr>
            <p:cNvSpPr/>
            <p:nvPr/>
          </p:nvSpPr>
          <p:spPr>
            <a:xfrm>
              <a:off x="2076120" y="5120741"/>
              <a:ext cx="3331421" cy="274320"/>
            </a:xfrm>
            <a:prstGeom prst="wedgeRoundRectCallout">
              <a:avLst>
                <a:gd name="adj1" fmla="val -36804"/>
                <a:gd name="adj2" fmla="val -298025"/>
                <a:gd name="adj3" fmla="val 16667"/>
              </a:avLst>
            </a:prstGeom>
            <a:solidFill>
              <a:srgbClr val="EEEEEE"/>
            </a:solidFill>
            <a:ln>
              <a:solidFill>
                <a:srgbClr val="99999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GB" sz="1400" b="0" strike="noStrike" spc="-1">
                  <a:latin typeface="Arial Black" panose="020B0A04020102020204" pitchFamily="34" charset="0"/>
                </a:rPr>
                <a:t>Dispersion-free straight sections</a:t>
              </a:r>
            </a:p>
          </p:txBody>
        </p:sp>
      </p:grpSp>
      <p:sp>
        <p:nvSpPr>
          <p:cNvPr id="129" name="TextShape 51">
            <a:extLst>
              <a:ext uri="{FF2B5EF4-FFF2-40B4-BE49-F238E27FC236}">
                <a16:creationId xmlns:a16="http://schemas.microsoft.com/office/drawing/2014/main" id="{44FC9685-5818-5B47-A08E-F88E87A70606}"/>
              </a:ext>
            </a:extLst>
          </p:cNvPr>
          <p:cNvSpPr txBox="1"/>
          <p:nvPr/>
        </p:nvSpPr>
        <p:spPr>
          <a:xfrm>
            <a:off x="1026000" y="5424746"/>
            <a:ext cx="1008720" cy="43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>
                <a:latin typeface="Arial"/>
              </a:rPr>
              <a:t>Switchyard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46217F8-220E-CC46-B006-9609E3F7D369}"/>
              </a:ext>
            </a:extLst>
          </p:cNvPr>
          <p:cNvSpPr txBox="1"/>
          <p:nvPr/>
        </p:nvSpPr>
        <p:spPr>
          <a:xfrm>
            <a:off x="7636843" y="4263616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</a:t>
            </a:r>
            <a:r>
              <a:rPr lang="en-GB" baseline="30000"/>
              <a:t>-</a:t>
            </a:r>
            <a:r>
              <a:rPr lang="en-GB"/>
              <a:t> stripping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B940382-28AB-C945-A2CD-A43C938377D3}"/>
              </a:ext>
            </a:extLst>
          </p:cNvPr>
          <p:cNvSpPr txBox="1"/>
          <p:nvPr/>
        </p:nvSpPr>
        <p:spPr>
          <a:xfrm>
            <a:off x="1188720" y="499816"/>
            <a:ext cx="2062103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lattice development</a:t>
            </a:r>
          </a:p>
        </p:txBody>
      </p:sp>
    </p:spTree>
    <p:extLst>
      <p:ext uri="{BB962C8B-B14F-4D97-AF65-F5344CB8AC3E}">
        <p14:creationId xmlns:p14="http://schemas.microsoft.com/office/powerpoint/2010/main" val="445678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IRN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29</a:t>
            </a:fld>
            <a:endParaRPr lang="en-GB" noProof="0"/>
          </a:p>
        </p:txBody>
      </p: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8745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5-10-20 at 07.42.47.png">
            <a:extLst>
              <a:ext uri="{FF2B5EF4-FFF2-40B4-BE49-F238E27FC236}">
                <a16:creationId xmlns:a16="http://schemas.microsoft.com/office/drawing/2014/main" id="{C33FF536-0458-D748-B00D-F73B4EEDF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4" y="893381"/>
            <a:ext cx="9126646" cy="5773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096843"/>
          </a:xfrm>
        </p:spPr>
        <p:txBody>
          <a:bodyPr/>
          <a:lstStyle/>
          <a:p>
            <a:r>
              <a:rPr lang="en-US" dirty="0"/>
              <a:t>Applications of neutrons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3EBE4D-82E1-4149-AD78-F499DD5445D8}"/>
              </a:ext>
            </a:extLst>
          </p:cNvPr>
          <p:cNvSpPr/>
          <p:nvPr/>
        </p:nvSpPr>
        <p:spPr>
          <a:xfrm>
            <a:off x="142122" y="920621"/>
            <a:ext cx="559513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Multi-disciplinary science applications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Transmutation of radioactive (waste) material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Accelerator-driven Systems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Industrial applications: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materials analysis and non-destructive testing tools in many industries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heavy mechanical production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art conservancy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Medicine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…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36638-24CC-2B4B-BC29-7F31E1A8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3381E4-216B-D04B-951E-C0BF9AA6E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1B5DB9-155F-904C-BEC4-A7867BB5BF7F}"/>
              </a:ext>
            </a:extLst>
          </p:cNvPr>
          <p:cNvGrpSpPr/>
          <p:nvPr/>
        </p:nvGrpSpPr>
        <p:grpSpPr>
          <a:xfrm>
            <a:off x="6381742" y="2779974"/>
            <a:ext cx="2469067" cy="3810577"/>
            <a:chOff x="6487569" y="2957999"/>
            <a:chExt cx="2469067" cy="3810577"/>
          </a:xfrm>
        </p:grpSpPr>
        <p:pic>
          <p:nvPicPr>
            <p:cNvPr id="9" name="Picture 2" descr="http://www.ati.ac.at/~neutropt/experiments/Radiography/fig5.gif">
              <a:extLst>
                <a:ext uri="{FF2B5EF4-FFF2-40B4-BE49-F238E27FC236}">
                  <a16:creationId xmlns:a16="http://schemas.microsoft.com/office/drawing/2014/main" id="{8D9CC5D7-5C10-0E4E-9C71-E81550DF9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569" y="4892242"/>
              <a:ext cx="2469067" cy="152943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http://www.ati.ac.at/~neutropt/experiments/Radiography/fig6.gif">
              <a:extLst>
                <a:ext uri="{FF2B5EF4-FFF2-40B4-BE49-F238E27FC236}">
                  <a16:creationId xmlns:a16="http://schemas.microsoft.com/office/drawing/2014/main" id="{D5BBDCD9-0304-8E4D-A275-A4BA0AF85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569" y="2957999"/>
              <a:ext cx="2464420" cy="15114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C9218C-9949-7B40-B645-1016C03D8CA4}"/>
                </a:ext>
              </a:extLst>
            </p:cNvPr>
            <p:cNvSpPr txBox="1"/>
            <p:nvPr/>
          </p:nvSpPr>
          <p:spPr>
            <a:xfrm>
              <a:off x="6705600" y="4469472"/>
              <a:ext cx="2165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X-Ray Image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A5837E-79D2-4245-A2D0-703A4383F0CE}"/>
                </a:ext>
              </a:extLst>
            </p:cNvPr>
            <p:cNvSpPr txBox="1"/>
            <p:nvPr/>
          </p:nvSpPr>
          <p:spPr>
            <a:xfrm>
              <a:off x="6487569" y="6430022"/>
              <a:ext cx="2438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/>
                  </a:solidFill>
                </a:rPr>
                <a:t>Neutron radiograph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554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IRN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30</a:t>
            </a:fld>
            <a:endParaRPr lang="en-GB" noProof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199E5F-ED00-884F-B434-8CDC3DCC5874}"/>
              </a:ext>
            </a:extLst>
          </p:cNvPr>
          <p:cNvGrpSpPr/>
          <p:nvPr/>
        </p:nvGrpSpPr>
        <p:grpSpPr>
          <a:xfrm>
            <a:off x="0" y="1130968"/>
            <a:ext cx="5886924" cy="3368588"/>
            <a:chOff x="0" y="1519890"/>
            <a:chExt cx="8893860" cy="5089203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86231D08-4DBF-314F-B9A2-73B26BC1F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26235"/>
              <a:ext cx="5410962" cy="3497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">
              <a:extLst>
                <a:ext uri="{FF2B5EF4-FFF2-40B4-BE49-F238E27FC236}">
                  <a16:creationId xmlns:a16="http://schemas.microsoft.com/office/drawing/2014/main" id="{46BB6DA5-2066-1C49-A633-4E6D9FC5E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19890"/>
              <a:ext cx="2979901" cy="146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F1E65B-20CD-524F-86DC-B96E70E8A974}"/>
                </a:ext>
              </a:extLst>
            </p:cNvPr>
            <p:cNvSpPr txBox="1"/>
            <p:nvPr/>
          </p:nvSpPr>
          <p:spPr>
            <a:xfrm>
              <a:off x="153181" y="2983372"/>
              <a:ext cx="2611457" cy="176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Super-FGD like detector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- 1 t target mass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3055A92-5469-FB49-9E84-D9A884420278}"/>
                </a:ext>
              </a:extLst>
            </p:cNvPr>
            <p:cNvCxnSpPr>
              <a:cxnSpLocks/>
            </p:cNvCxnSpPr>
            <p:nvPr/>
          </p:nvCxnSpPr>
          <p:spPr>
            <a:xfrm>
              <a:off x="2387600" y="2983372"/>
              <a:ext cx="1752352" cy="638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E6A2647-4859-6D43-A382-33553A543CD8}"/>
                </a:ext>
              </a:extLst>
            </p:cNvPr>
            <p:cNvCxnSpPr/>
            <p:nvPr/>
          </p:nvCxnSpPr>
          <p:spPr>
            <a:xfrm>
              <a:off x="6197600" y="4183702"/>
              <a:ext cx="711200" cy="6491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797D4B-613D-6E4F-ADAB-5E115B71D59A}"/>
                </a:ext>
              </a:extLst>
            </p:cNvPr>
            <p:cNvSpPr txBox="1"/>
            <p:nvPr/>
          </p:nvSpPr>
          <p:spPr>
            <a:xfrm>
              <a:off x="5740400" y="4832804"/>
              <a:ext cx="3153460" cy="79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0.5 kt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fiducial volume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water Cherenkov detector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915F91-E7A6-8441-B357-2B2B769AFFB5}"/>
                </a:ext>
              </a:extLst>
            </p:cNvPr>
            <p:cNvSpPr txBox="1"/>
            <p:nvPr/>
          </p:nvSpPr>
          <p:spPr>
            <a:xfrm>
              <a:off x="2705098" y="5396684"/>
              <a:ext cx="2331723" cy="790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NINJA-like water-emulsion detector</a:t>
              </a:r>
            </a:p>
          </p:txBody>
        </p:sp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E407D0B8-D89E-754A-B150-FE2A9A37B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81" y="5157924"/>
              <a:ext cx="2396807" cy="1451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7CFBC98-2D94-D64F-8142-73B8FAB7BD78}"/>
                </a:ext>
              </a:extLst>
            </p:cNvPr>
            <p:cNvCxnSpPr/>
            <p:nvPr/>
          </p:nvCxnSpPr>
          <p:spPr>
            <a:xfrm flipV="1">
              <a:off x="2387600" y="3891280"/>
              <a:ext cx="1483360" cy="12404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38F066EC-08BD-D24B-8834-EC59D4D9FE05}"/>
                </a:ext>
              </a:extLst>
            </p:cNvPr>
            <p:cNvSpPr/>
            <p:nvPr/>
          </p:nvSpPr>
          <p:spPr>
            <a:xfrm rot="20965154">
              <a:off x="1913732" y="3965353"/>
              <a:ext cx="1125698" cy="29242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BF89F0-767E-FB4D-99E8-AEEBA31A2C43}"/>
                </a:ext>
              </a:extLst>
            </p:cNvPr>
            <p:cNvSpPr txBox="1"/>
            <p:nvPr/>
          </p:nvSpPr>
          <p:spPr>
            <a:xfrm rot="21021329">
              <a:off x="1046081" y="4044869"/>
              <a:ext cx="908655" cy="46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995E24A-A7E9-A24B-9A82-A50F630AD1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666" y="1059610"/>
            <a:ext cx="2523663" cy="2924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0F205-440C-1F4C-B415-1075CD8D0DC0}"/>
              </a:ext>
            </a:extLst>
          </p:cNvPr>
          <p:cNvSpPr txBox="1"/>
          <p:nvPr/>
        </p:nvSpPr>
        <p:spPr>
          <a:xfrm>
            <a:off x="2285617" y="968461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Near Detector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2E7A8B-1109-774F-A8BF-7335F8C40A59}"/>
              </a:ext>
            </a:extLst>
          </p:cNvPr>
          <p:cNvSpPr txBox="1"/>
          <p:nvPr/>
        </p:nvSpPr>
        <p:spPr>
          <a:xfrm>
            <a:off x="6905743" y="607514"/>
            <a:ext cx="13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Far Detector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AC102F2-559E-5243-8887-8CFBC369D2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55" y="4950432"/>
            <a:ext cx="4211960" cy="1430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6337C-8756-A74D-A0B0-62446DC5E77F}"/>
              </a:ext>
            </a:extLst>
          </p:cNvPr>
          <p:cNvSpPr txBox="1"/>
          <p:nvPr/>
        </p:nvSpPr>
        <p:spPr>
          <a:xfrm>
            <a:off x="2380335" y="5068460"/>
            <a:ext cx="88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~500 kt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1D9065A-126C-0145-9570-AA0B5C63CD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780" y="4778928"/>
            <a:ext cx="3361317" cy="182696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A75E3D4-1BBF-A14A-AF54-BCDAE5039967}"/>
              </a:ext>
            </a:extLst>
          </p:cNvPr>
          <p:cNvSpPr txBox="1"/>
          <p:nvPr/>
        </p:nvSpPr>
        <p:spPr>
          <a:xfrm>
            <a:off x="6795888" y="642123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20" PMT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6BAE01-9173-1C4B-A712-F6DA45F01218}"/>
              </a:ext>
            </a:extLst>
          </p:cNvPr>
          <p:cNvSpPr txBox="1"/>
          <p:nvPr/>
        </p:nvSpPr>
        <p:spPr>
          <a:xfrm>
            <a:off x="6287641" y="4077858"/>
            <a:ext cx="285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30% photocathode coverage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3F010AA-BB79-8E45-AE87-B739F9A7D94C}"/>
              </a:ext>
            </a:extLst>
          </p:cNvPr>
          <p:cNvCxnSpPr>
            <a:cxnSpLocks/>
          </p:cNvCxnSpPr>
          <p:nvPr/>
        </p:nvCxnSpPr>
        <p:spPr>
          <a:xfrm>
            <a:off x="8706035" y="1780674"/>
            <a:ext cx="0" cy="2106908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D1D630-1441-AF4B-BBDA-A2DDDCE51961}"/>
              </a:ext>
            </a:extLst>
          </p:cNvPr>
          <p:cNvSpPr txBox="1"/>
          <p:nvPr/>
        </p:nvSpPr>
        <p:spPr>
          <a:xfrm rot="5400000">
            <a:off x="8527302" y="283453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FF00"/>
                </a:solidFill>
              </a:rPr>
              <a:t>77 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7311D0-C53C-3543-8B0E-45251F931087}"/>
              </a:ext>
            </a:extLst>
          </p:cNvPr>
          <p:cNvCxnSpPr>
            <a:cxnSpLocks/>
          </p:cNvCxnSpPr>
          <p:nvPr/>
        </p:nvCxnSpPr>
        <p:spPr>
          <a:xfrm>
            <a:off x="6681537" y="3887582"/>
            <a:ext cx="2031120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DDE2A53-D08E-FC4B-8363-64D46EDD3F23}"/>
              </a:ext>
            </a:extLst>
          </p:cNvPr>
          <p:cNvSpPr txBox="1"/>
          <p:nvPr/>
        </p:nvSpPr>
        <p:spPr>
          <a:xfrm>
            <a:off x="7418711" y="361522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FF00"/>
                </a:solidFill>
              </a:rPr>
              <a:t>75 m</a:t>
            </a:r>
          </a:p>
        </p:txBody>
      </p:sp>
    </p:spTree>
    <p:extLst>
      <p:ext uri="{BB962C8B-B14F-4D97-AF65-F5344CB8AC3E}">
        <p14:creationId xmlns:p14="http://schemas.microsoft.com/office/powerpoint/2010/main" val="2542890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E8D885-C4D0-BC45-B6D2-A0698C9A9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19" y="1549042"/>
            <a:ext cx="4102100" cy="3060700"/>
          </a:xfrm>
          <a:prstGeom prst="rect">
            <a:avLst/>
          </a:prstGeom>
        </p:spPr>
      </p:pic>
      <p:pic>
        <p:nvPicPr>
          <p:cNvPr id="19" name="Immagine 211">
            <a:extLst>
              <a:ext uri="{FF2B5EF4-FFF2-40B4-BE49-F238E27FC236}">
                <a16:creationId xmlns:a16="http://schemas.microsoft.com/office/drawing/2014/main" id="{72D20E5C-0312-2349-9412-742E51F03A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635" y="4570379"/>
            <a:ext cx="1924395" cy="207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719252-CA87-9448-A8F1-A25D55BFB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261812" y="1204203"/>
            <a:ext cx="3429886" cy="3356390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Latest Improvements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IRN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31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AAFCC-CBD9-6945-860C-56AD12D00839}"/>
              </a:ext>
            </a:extLst>
          </p:cNvPr>
          <p:cNvSpPr txBox="1"/>
          <p:nvPr/>
        </p:nvSpPr>
        <p:spPr>
          <a:xfrm>
            <a:off x="0" y="720929"/>
            <a:ext cx="6862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New Magriation Matrices </a:t>
            </a:r>
            <a:r>
              <a:rPr lang="fr-CH" dirty="0"/>
              <a:t>for the far detector </a:t>
            </a:r>
            <a:r>
              <a:rPr lang="en-FR" dirty="0"/>
              <a:t>compared to those of MEMPHYS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Genetic Algorithm for Target Station optimisation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D7864-60B8-BA42-9779-0C90A0288EC5}"/>
              </a:ext>
            </a:extLst>
          </p:cNvPr>
          <p:cNvSpPr txBox="1"/>
          <p:nvPr/>
        </p:nvSpPr>
        <p:spPr>
          <a:xfrm>
            <a:off x="1375646" y="3162402"/>
            <a:ext cx="240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MEMPHYS WC detector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E47C16-53C3-E343-9256-4C2D6C5813B9}"/>
              </a:ext>
            </a:extLst>
          </p:cNvPr>
          <p:cNvSpPr/>
          <p:nvPr/>
        </p:nvSpPr>
        <p:spPr>
          <a:xfrm>
            <a:off x="1017118" y="3700172"/>
            <a:ext cx="3119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imes" pitchFamily="2" charset="0"/>
              </a:rPr>
              <a:t>Phys. Rev. ST Accel. Beams 16, 061001 (2013)</a:t>
            </a:r>
            <a:endParaRPr lang="en-GB" sz="1200" dirty="0">
              <a:effectLst/>
              <a:latin typeface="Times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683F70-1815-AD4B-B17E-174DBD87DA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61" y="4813541"/>
            <a:ext cx="2921225" cy="1851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830556-66AE-DC4C-A9D2-BD045F9255E9}"/>
              </a:ext>
            </a:extLst>
          </p:cNvPr>
          <p:cNvSpPr txBox="1"/>
          <p:nvPr/>
        </p:nvSpPr>
        <p:spPr>
          <a:xfrm>
            <a:off x="4329819" y="5292733"/>
            <a:ext cx="88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FF00"/>
                </a:solidFill>
              </a:rPr>
              <a:t>~500 kt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D172C-E039-C74F-9814-2B2E49B57CC9}"/>
              </a:ext>
            </a:extLst>
          </p:cNvPr>
          <p:cNvSpPr txBox="1"/>
          <p:nvPr/>
        </p:nvSpPr>
        <p:spPr>
          <a:xfrm>
            <a:off x="6381742" y="3163941"/>
            <a:ext cx="2053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dirty="0"/>
              <a:t>new far detector reconstruction algorithm</a:t>
            </a:r>
          </a:p>
          <a:p>
            <a:r>
              <a:rPr lang="en-FR" sz="1400" dirty="0"/>
              <a:t>(publication is coming)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EC88B-8A10-D94D-A1C8-201574EA3AFE}"/>
              </a:ext>
            </a:extLst>
          </p:cNvPr>
          <p:cNvSpPr txBox="1"/>
          <p:nvPr/>
        </p:nvSpPr>
        <p:spPr>
          <a:xfrm>
            <a:off x="578415" y="4522965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horn optimisation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5748DAB-2276-4B41-AB03-C599E74A3BCF}"/>
              </a:ext>
            </a:extLst>
          </p:cNvPr>
          <p:cNvSpPr/>
          <p:nvPr/>
        </p:nvSpPr>
        <p:spPr>
          <a:xfrm>
            <a:off x="4572000" y="2727158"/>
            <a:ext cx="553453" cy="3689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F7AE97-59D5-3140-81BB-2E4D07D870D2}"/>
              </a:ext>
            </a:extLst>
          </p:cNvPr>
          <p:cNvSpPr txBox="1"/>
          <p:nvPr/>
        </p:nvSpPr>
        <p:spPr>
          <a:xfrm>
            <a:off x="3399312" y="5341061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x2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868616-4512-C146-B25B-6C647B6381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868" y="4562786"/>
            <a:ext cx="2198113" cy="2295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C19D89-0C92-4944-BEB3-FBD11DF86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280400" y="3225298"/>
            <a:ext cx="1206500" cy="520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CCFA77-411B-CA4B-98B2-168D4E18C689}"/>
              </a:ext>
            </a:extLst>
          </p:cNvPr>
          <p:cNvSpPr txBox="1"/>
          <p:nvPr/>
        </p:nvSpPr>
        <p:spPr>
          <a:xfrm>
            <a:off x="7597328" y="456059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20"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336978-0AAF-2448-A665-076272A7FF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1066" y="4393175"/>
            <a:ext cx="841264" cy="229521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19F37A-8EEB-C946-942F-0B9D9B99A649}"/>
              </a:ext>
            </a:extLst>
          </p:cNvPr>
          <p:cNvCxnSpPr>
            <a:cxnSpLocks/>
          </p:cNvCxnSpPr>
          <p:nvPr/>
        </p:nvCxnSpPr>
        <p:spPr>
          <a:xfrm>
            <a:off x="5572299" y="5093368"/>
            <a:ext cx="2333" cy="1467853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EDA0D0-0328-8542-A21A-26F2C5EB134B}"/>
              </a:ext>
            </a:extLst>
          </p:cNvPr>
          <p:cNvSpPr txBox="1"/>
          <p:nvPr/>
        </p:nvSpPr>
        <p:spPr>
          <a:xfrm rot="5400000">
            <a:off x="5395899" y="550817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FF00"/>
                </a:solidFill>
              </a:rPr>
              <a:t>77 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E4BFDB-C840-5D4C-96C3-5596D9255118}"/>
              </a:ext>
            </a:extLst>
          </p:cNvPr>
          <p:cNvCxnSpPr>
            <a:cxnSpLocks/>
          </p:cNvCxnSpPr>
          <p:nvPr/>
        </p:nvCxnSpPr>
        <p:spPr>
          <a:xfrm>
            <a:off x="4034577" y="6561221"/>
            <a:ext cx="1482509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0CF566A-555D-D445-8E73-E7B11767339F}"/>
              </a:ext>
            </a:extLst>
          </p:cNvPr>
          <p:cNvSpPr txBox="1"/>
          <p:nvPr/>
        </p:nvSpPr>
        <p:spPr>
          <a:xfrm>
            <a:off x="4553688" y="630225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FF00"/>
                </a:solidFill>
              </a:rPr>
              <a:t>75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D2-CF48-CB47-ADF9-676BFAC7FE0F}"/>
              </a:ext>
            </a:extLst>
          </p:cNvPr>
          <p:cNvSpPr txBox="1"/>
          <p:nvPr/>
        </p:nvSpPr>
        <p:spPr>
          <a:xfrm>
            <a:off x="6302726" y="2523240"/>
            <a:ext cx="164144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30% photocathode 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4E85F-2439-F043-9FD5-BAEAB352A848}"/>
              </a:ext>
            </a:extLst>
          </p:cNvPr>
          <p:cNvSpPr txBox="1"/>
          <p:nvPr/>
        </p:nvSpPr>
        <p:spPr>
          <a:xfrm>
            <a:off x="7049027" y="953406"/>
            <a:ext cx="2085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(using WCSim and fiTQun)</a:t>
            </a:r>
          </a:p>
        </p:txBody>
      </p:sp>
    </p:spTree>
    <p:extLst>
      <p:ext uri="{BB962C8B-B14F-4D97-AF65-F5344CB8AC3E}">
        <p14:creationId xmlns:p14="http://schemas.microsoft.com/office/powerpoint/2010/main" val="3973808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 Improvement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IRN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32</a:t>
            </a:fld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A74943-4B76-C947-883A-0EE852F6D929}"/>
              </a:ext>
            </a:extLst>
          </p:cNvPr>
          <p:cNvSpPr/>
          <p:nvPr/>
        </p:nvSpPr>
        <p:spPr>
          <a:xfrm>
            <a:off x="10930" y="5953881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hlinkClick r:id="rId3"/>
              </a:rPr>
              <a:t>https://arxiv.org/abs/2107.07585</a:t>
            </a:r>
            <a:endParaRPr lang="en-FR" sz="1600" dirty="0">
              <a:solidFill>
                <a:srgbClr val="FF00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308234-0A4D-8145-AC27-A4CFF8EA3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400" y="3792958"/>
            <a:ext cx="3554715" cy="25931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E4DC39-BEC5-914A-A4E7-2A9583BD3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215" y="1332756"/>
            <a:ext cx="3800596" cy="24130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795A72-31CB-1748-94E1-56C7C5569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98" y="1386731"/>
            <a:ext cx="3774936" cy="239678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1ED0A32-D735-6B4F-9366-1FCBCE9A8233}"/>
              </a:ext>
            </a:extLst>
          </p:cNvPr>
          <p:cNvSpPr txBox="1"/>
          <p:nvPr/>
        </p:nvSpPr>
        <p:spPr>
          <a:xfrm>
            <a:off x="3873971" y="5962845"/>
            <a:ext cx="1495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accent1"/>
                </a:solidFill>
              </a:rPr>
              <a:t>best version of NF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5D63C4-E6D3-B147-A6AE-81AD9F5745F6}"/>
              </a:ext>
            </a:extLst>
          </p:cNvPr>
          <p:cNvSpPr/>
          <p:nvPr/>
        </p:nvSpPr>
        <p:spPr>
          <a:xfrm>
            <a:off x="223871" y="3787360"/>
            <a:ext cx="2230994" cy="21236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ESSnuSB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33.44°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8.57°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7.42e-5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+2.517e-3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507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ktons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200" b="1" dirty="0"/>
              <a:t>contribution of atm. neutrinos still to be included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E7DC35-8310-CF49-AB9A-2CA9F5E6AF29}"/>
              </a:ext>
            </a:extLst>
          </p:cNvPr>
          <p:cNvSpPr txBox="1"/>
          <p:nvPr/>
        </p:nvSpPr>
        <p:spPr>
          <a:xfrm>
            <a:off x="5803632" y="5663724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10 years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B510B4-D15E-5A44-95B0-AB66E97D2BD1}"/>
              </a:ext>
            </a:extLst>
          </p:cNvPr>
          <p:cNvSpPr/>
          <p:nvPr/>
        </p:nvSpPr>
        <p:spPr>
          <a:xfrm>
            <a:off x="3485250" y="4572190"/>
            <a:ext cx="1834153" cy="13849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 err="1">
                <a:solidFill>
                  <a:srgbClr val="000000"/>
                </a:solidFill>
                <a:latin typeface="arial" panose="020B0604020202020204" pitchFamily="34" charset="0"/>
              </a:rPr>
              <a:t>EUROnu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7.64e-5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+2.45e-3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st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6FCF59F-3300-AB46-9BEE-1D455EE056E9}"/>
              </a:ext>
            </a:extLst>
          </p:cNvPr>
          <p:cNvCxnSpPr>
            <a:cxnSpLocks/>
          </p:cNvCxnSpPr>
          <p:nvPr/>
        </p:nvCxnSpPr>
        <p:spPr>
          <a:xfrm flipV="1">
            <a:off x="1933090" y="1947724"/>
            <a:ext cx="0" cy="625903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11A820A-2BA7-B344-A618-9F34DB7B5542}"/>
              </a:ext>
            </a:extLst>
          </p:cNvPr>
          <p:cNvSpPr txBox="1"/>
          <p:nvPr/>
        </p:nvSpPr>
        <p:spPr>
          <a:xfrm>
            <a:off x="1358052" y="2622045"/>
            <a:ext cx="11587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initial performance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6D8EEC-B46B-144F-B8C5-5850CBE80B5E}"/>
              </a:ext>
            </a:extLst>
          </p:cNvPr>
          <p:cNvSpPr txBox="1"/>
          <p:nvPr/>
        </p:nvSpPr>
        <p:spPr>
          <a:xfrm>
            <a:off x="1765899" y="1397743"/>
            <a:ext cx="11587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current</a:t>
            </a:r>
          </a:p>
          <a:p>
            <a:pPr algn="ctr"/>
            <a:r>
              <a:rPr lang="en-FR" sz="1200" dirty="0"/>
              <a:t>performance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41C3A47-2D7D-014B-87A3-88C0614159E6}"/>
              </a:ext>
            </a:extLst>
          </p:cNvPr>
          <p:cNvCxnSpPr>
            <a:cxnSpLocks/>
          </p:cNvCxnSpPr>
          <p:nvPr/>
        </p:nvCxnSpPr>
        <p:spPr>
          <a:xfrm flipV="1">
            <a:off x="6259676" y="1698373"/>
            <a:ext cx="0" cy="625903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9930BA1-D40B-5944-8FF1-5A0E5370B70D}"/>
              </a:ext>
            </a:extLst>
          </p:cNvPr>
          <p:cNvSpPr txBox="1"/>
          <p:nvPr/>
        </p:nvSpPr>
        <p:spPr>
          <a:xfrm rot="5400000">
            <a:off x="8364174" y="3688282"/>
            <a:ext cx="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ESSnuSB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74030F-9EB9-1B41-A21A-1FA7B6EB4140}"/>
              </a:ext>
            </a:extLst>
          </p:cNvPr>
          <p:cNvCxnSpPr>
            <a:cxnSpLocks/>
          </p:cNvCxnSpPr>
          <p:nvPr/>
        </p:nvCxnSpPr>
        <p:spPr>
          <a:xfrm flipH="1">
            <a:off x="7909887" y="3716241"/>
            <a:ext cx="770468" cy="31341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EB88ED9-4931-C84A-B591-0AB563867F07}"/>
              </a:ext>
            </a:extLst>
          </p:cNvPr>
          <p:cNvCxnSpPr>
            <a:cxnSpLocks/>
          </p:cNvCxnSpPr>
          <p:nvPr/>
        </p:nvCxnSpPr>
        <p:spPr>
          <a:xfrm>
            <a:off x="7105671" y="3996493"/>
            <a:ext cx="374899" cy="5462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30D949A-55E3-0149-93B8-D849D4F885CF}"/>
              </a:ext>
            </a:extLst>
          </p:cNvPr>
          <p:cNvSpPr txBox="1"/>
          <p:nvPr/>
        </p:nvSpPr>
        <p:spPr>
          <a:xfrm>
            <a:off x="6476430" y="3667601"/>
            <a:ext cx="94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dirty="0"/>
              <a:t>Neurino Factory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19026D-D599-AA4D-8BAE-8C42F71CD848}"/>
              </a:ext>
            </a:extLst>
          </p:cNvPr>
          <p:cNvSpPr txBox="1"/>
          <p:nvPr/>
        </p:nvSpPr>
        <p:spPr>
          <a:xfrm>
            <a:off x="864838" y="11982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82E627-1FF2-7E4C-9E2E-7FD725639DB5}"/>
              </a:ext>
            </a:extLst>
          </p:cNvPr>
          <p:cNvSpPr txBox="1"/>
          <p:nvPr/>
        </p:nvSpPr>
        <p:spPr>
          <a:xfrm>
            <a:off x="5246008" y="11982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</p:spTree>
    <p:extLst>
      <p:ext uri="{BB962C8B-B14F-4D97-AF65-F5344CB8AC3E}">
        <p14:creationId xmlns:p14="http://schemas.microsoft.com/office/powerpoint/2010/main" val="3619285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(discovery potential)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IRN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33</a:t>
            </a:fld>
            <a:endParaRPr lang="en-GB" noProof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3288C-28CD-A143-8FA6-174806F5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985" y="4061214"/>
            <a:ext cx="3014791" cy="25776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123EA8-C714-0240-921E-DA1B00217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138" y="1510769"/>
            <a:ext cx="4113072" cy="261147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BB40EA0-CC87-9B46-8753-AFED42ED9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31" y="1494126"/>
            <a:ext cx="4088372" cy="259579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932055D-DA59-1D49-A165-34573BB2BAB3}"/>
              </a:ext>
            </a:extLst>
          </p:cNvPr>
          <p:cNvSpPr txBox="1"/>
          <p:nvPr/>
        </p:nvSpPr>
        <p:spPr>
          <a:xfrm>
            <a:off x="5348835" y="13982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721DE3-BE78-4844-BB34-CA68E371EA37}"/>
              </a:ext>
            </a:extLst>
          </p:cNvPr>
          <p:cNvSpPr txBox="1"/>
          <p:nvPr/>
        </p:nvSpPr>
        <p:spPr>
          <a:xfrm>
            <a:off x="979135" y="13982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04DAB8-FF8A-114C-A84B-771280774502}"/>
              </a:ext>
            </a:extLst>
          </p:cNvPr>
          <p:cNvSpPr txBox="1"/>
          <p:nvPr/>
        </p:nvSpPr>
        <p:spPr>
          <a:xfrm>
            <a:off x="3607732" y="5847296"/>
            <a:ext cx="223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EUROnu performance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6C3EF5-AA45-1D46-8DD7-49AFF30118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373" y="4893108"/>
            <a:ext cx="1022455" cy="943805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A13D8C2-9416-C248-ACF7-348B58B7AC24}"/>
              </a:ext>
            </a:extLst>
          </p:cNvPr>
          <p:cNvCxnSpPr>
            <a:cxnSpLocks/>
          </p:cNvCxnSpPr>
          <p:nvPr/>
        </p:nvCxnSpPr>
        <p:spPr>
          <a:xfrm>
            <a:off x="7703618" y="4408172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245A4D2-106F-9E46-99F5-2F5831C0FDC3}"/>
              </a:ext>
            </a:extLst>
          </p:cNvPr>
          <p:cNvCxnSpPr>
            <a:cxnSpLocks/>
          </p:cNvCxnSpPr>
          <p:nvPr/>
        </p:nvCxnSpPr>
        <p:spPr>
          <a:xfrm>
            <a:off x="6675929" y="1877352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AC26014-8CD2-5749-8C2C-510A1701F495}"/>
              </a:ext>
            </a:extLst>
          </p:cNvPr>
          <p:cNvCxnSpPr>
            <a:cxnSpLocks/>
          </p:cNvCxnSpPr>
          <p:nvPr/>
        </p:nvCxnSpPr>
        <p:spPr>
          <a:xfrm flipH="1">
            <a:off x="5130351" y="2151494"/>
            <a:ext cx="18126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F13F366-2CF7-EF4D-8149-9708235FCD4A}"/>
              </a:ext>
            </a:extLst>
          </p:cNvPr>
          <p:cNvCxnSpPr>
            <a:cxnSpLocks/>
          </p:cNvCxnSpPr>
          <p:nvPr/>
        </p:nvCxnSpPr>
        <p:spPr>
          <a:xfrm>
            <a:off x="2322691" y="1853358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76E88FE-76E4-D948-8E96-26DB93F68A0F}"/>
              </a:ext>
            </a:extLst>
          </p:cNvPr>
          <p:cNvCxnSpPr>
            <a:cxnSpLocks/>
          </p:cNvCxnSpPr>
          <p:nvPr/>
        </p:nvCxnSpPr>
        <p:spPr>
          <a:xfrm flipH="1">
            <a:off x="784928" y="2125959"/>
            <a:ext cx="18126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triped Right Arrow 58">
            <a:extLst>
              <a:ext uri="{FF2B5EF4-FFF2-40B4-BE49-F238E27FC236}">
                <a16:creationId xmlns:a16="http://schemas.microsoft.com/office/drawing/2014/main" id="{68949B79-0D5E-4249-9ADF-3FEA52EAE58D}"/>
              </a:ext>
            </a:extLst>
          </p:cNvPr>
          <p:cNvSpPr/>
          <p:nvPr/>
        </p:nvSpPr>
        <p:spPr>
          <a:xfrm>
            <a:off x="448091" y="4258482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1D8E18-AEEA-6B42-A29D-8508221223CB}"/>
              </a:ext>
            </a:extLst>
          </p:cNvPr>
          <p:cNvSpPr txBox="1"/>
          <p:nvPr/>
        </p:nvSpPr>
        <p:spPr>
          <a:xfrm>
            <a:off x="401740" y="4717543"/>
            <a:ext cx="3014791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/>
              <a:t>discovery potential at the level of the Neutrino Factory!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97787D3-2848-CF41-A3FE-B3979C87727D}"/>
              </a:ext>
            </a:extLst>
          </p:cNvPr>
          <p:cNvSpPr txBox="1"/>
          <p:nvPr/>
        </p:nvSpPr>
        <p:spPr>
          <a:xfrm>
            <a:off x="1326153" y="4225275"/>
            <a:ext cx="311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>
                <a:solidFill>
                  <a:srgbClr val="FF0000"/>
                </a:solidFill>
              </a:rPr>
              <a:t>~more than 70% </a:t>
            </a:r>
            <a:r>
              <a:rPr lang="en-FR" b="1" dirty="0">
                <a:solidFill>
                  <a:srgbClr val="FF0000"/>
                </a:solidFill>
              </a:rPr>
              <a:t>after 10 years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4115385-1E42-6049-8919-5AEE5778574A}"/>
              </a:ext>
            </a:extLst>
          </p:cNvPr>
          <p:cNvCxnSpPr>
            <a:cxnSpLocks/>
          </p:cNvCxnSpPr>
          <p:nvPr/>
        </p:nvCxnSpPr>
        <p:spPr>
          <a:xfrm>
            <a:off x="1241177" y="1853358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B829D5A-BB7B-774C-B2EE-0A078DFA04FA}"/>
              </a:ext>
            </a:extLst>
          </p:cNvPr>
          <p:cNvCxnSpPr>
            <a:cxnSpLocks/>
          </p:cNvCxnSpPr>
          <p:nvPr/>
        </p:nvCxnSpPr>
        <p:spPr>
          <a:xfrm>
            <a:off x="5626357" y="1877352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472F316-DF40-304C-B401-F4671AF78E25}"/>
              </a:ext>
            </a:extLst>
          </p:cNvPr>
          <p:cNvSpPr txBox="1"/>
          <p:nvPr/>
        </p:nvSpPr>
        <p:spPr>
          <a:xfrm>
            <a:off x="6072062" y="5836913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10 years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39867E-80F6-454B-AFBE-37EB8DCB6D60}"/>
              </a:ext>
            </a:extLst>
          </p:cNvPr>
          <p:cNvSpPr txBox="1"/>
          <p:nvPr/>
        </p:nvSpPr>
        <p:spPr>
          <a:xfrm>
            <a:off x="3479855" y="2408496"/>
            <a:ext cx="115876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initial performance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DAA0FC-C0FF-8645-92FB-D61F06366CD4}"/>
              </a:ext>
            </a:extLst>
          </p:cNvPr>
          <p:cNvSpPr txBox="1"/>
          <p:nvPr/>
        </p:nvSpPr>
        <p:spPr>
          <a:xfrm>
            <a:off x="3519269" y="1233884"/>
            <a:ext cx="115876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current</a:t>
            </a:r>
          </a:p>
          <a:p>
            <a:pPr algn="ctr"/>
            <a:r>
              <a:rPr lang="en-FR" sz="1400" dirty="0"/>
              <a:t>performance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6B116E4-7DA7-BF4D-9023-6C1E687EA076}"/>
              </a:ext>
            </a:extLst>
          </p:cNvPr>
          <p:cNvCxnSpPr>
            <a:cxnSpLocks/>
          </p:cNvCxnSpPr>
          <p:nvPr/>
        </p:nvCxnSpPr>
        <p:spPr>
          <a:xfrm flipV="1">
            <a:off x="4058452" y="1844400"/>
            <a:ext cx="0" cy="531437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64DC628-8066-0E4E-AFFE-A21A1B54782C}"/>
              </a:ext>
            </a:extLst>
          </p:cNvPr>
          <p:cNvCxnSpPr>
            <a:cxnSpLocks/>
          </p:cNvCxnSpPr>
          <p:nvPr/>
        </p:nvCxnSpPr>
        <p:spPr>
          <a:xfrm flipV="1">
            <a:off x="8375079" y="1902066"/>
            <a:ext cx="0" cy="531437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73776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(precision measurements)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IRN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34</a:t>
            </a:fld>
            <a:endParaRPr lang="en-GB" noProof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5F0CB0-B303-B94A-9167-A5E8B1A6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49" y="3753341"/>
            <a:ext cx="4086844" cy="25948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B4FEEE-A906-0F4D-82C5-3A1B23562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76" y="1464589"/>
            <a:ext cx="3794446" cy="240917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D53DA0-7A8A-EF44-8A8E-956026B73FB7}"/>
              </a:ext>
            </a:extLst>
          </p:cNvPr>
          <p:cNvSpPr txBox="1"/>
          <p:nvPr/>
        </p:nvSpPr>
        <p:spPr>
          <a:xfrm>
            <a:off x="5124839" y="4608165"/>
            <a:ext cx="96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EUROnu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C58F47-73B8-FF4C-8F8F-F32B1D7D050C}"/>
              </a:ext>
            </a:extLst>
          </p:cNvPr>
          <p:cNvSpPr txBox="1"/>
          <p:nvPr/>
        </p:nvSpPr>
        <p:spPr>
          <a:xfrm>
            <a:off x="7491235" y="4719292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10 years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C9FA11-89E6-DA46-88AC-43BE43E74C52}"/>
              </a:ext>
            </a:extLst>
          </p:cNvPr>
          <p:cNvSpPr txBox="1"/>
          <p:nvPr/>
        </p:nvSpPr>
        <p:spPr>
          <a:xfrm>
            <a:off x="4977645" y="12005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F50ED8-74B3-934F-AADE-90B3AB02494B}"/>
              </a:ext>
            </a:extLst>
          </p:cNvPr>
          <p:cNvSpPr txBox="1"/>
          <p:nvPr/>
        </p:nvSpPr>
        <p:spPr>
          <a:xfrm>
            <a:off x="471782" y="12005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B2DA9E-361E-2D4B-AD55-EFCD400D1259}"/>
              </a:ext>
            </a:extLst>
          </p:cNvPr>
          <p:cNvSpPr txBox="1"/>
          <p:nvPr/>
        </p:nvSpPr>
        <p:spPr>
          <a:xfrm>
            <a:off x="397379" y="3859309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2F5847-70F7-2444-B48C-3834C5E4982D}"/>
              </a:ext>
            </a:extLst>
          </p:cNvPr>
          <p:cNvSpPr txBox="1"/>
          <p:nvPr/>
        </p:nvSpPr>
        <p:spPr>
          <a:xfrm>
            <a:off x="1183199" y="1446003"/>
            <a:ext cx="11587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initial performance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DF5FDD-7FA0-244A-80FA-B290BC930975}"/>
              </a:ext>
            </a:extLst>
          </p:cNvPr>
          <p:cNvSpPr txBox="1"/>
          <p:nvPr/>
        </p:nvSpPr>
        <p:spPr>
          <a:xfrm>
            <a:off x="1192154" y="3087565"/>
            <a:ext cx="11587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current</a:t>
            </a:r>
          </a:p>
          <a:p>
            <a:pPr algn="ctr"/>
            <a:r>
              <a:rPr lang="en-FR" sz="1200" dirty="0"/>
              <a:t>performance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5B9B42-CFFF-EE44-9E8C-28D2CAECDAB7}"/>
              </a:ext>
            </a:extLst>
          </p:cNvPr>
          <p:cNvSpPr txBox="1"/>
          <p:nvPr/>
        </p:nvSpPr>
        <p:spPr>
          <a:xfrm>
            <a:off x="7418722" y="4245558"/>
            <a:ext cx="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ESSnuSB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9C8BCCD-64AB-564D-A0DB-30A1B228F24E}"/>
              </a:ext>
            </a:extLst>
          </p:cNvPr>
          <p:cNvCxnSpPr>
            <a:cxnSpLocks/>
          </p:cNvCxnSpPr>
          <p:nvPr/>
        </p:nvCxnSpPr>
        <p:spPr>
          <a:xfrm>
            <a:off x="1801686" y="2007033"/>
            <a:ext cx="0" cy="710572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090BE6-7EFB-B749-9859-24D3D452983C}"/>
              </a:ext>
            </a:extLst>
          </p:cNvPr>
          <p:cNvCxnSpPr>
            <a:cxnSpLocks/>
          </p:cNvCxnSpPr>
          <p:nvPr/>
        </p:nvCxnSpPr>
        <p:spPr>
          <a:xfrm>
            <a:off x="6038495" y="2541921"/>
            <a:ext cx="0" cy="545644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67440E-032E-2648-8F63-2701D3F43202}"/>
              </a:ext>
            </a:extLst>
          </p:cNvPr>
          <p:cNvCxnSpPr>
            <a:cxnSpLocks/>
          </p:cNvCxnSpPr>
          <p:nvPr/>
        </p:nvCxnSpPr>
        <p:spPr>
          <a:xfrm flipH="1">
            <a:off x="6276098" y="4542921"/>
            <a:ext cx="1142625" cy="1015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C0A4908-23BA-904E-A108-5D423D830D96}"/>
              </a:ext>
            </a:extLst>
          </p:cNvPr>
          <p:cNvCxnSpPr>
            <a:cxnSpLocks/>
          </p:cNvCxnSpPr>
          <p:nvPr/>
        </p:nvCxnSpPr>
        <p:spPr>
          <a:xfrm flipH="1" flipV="1">
            <a:off x="6038495" y="5665609"/>
            <a:ext cx="475207" cy="199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97DA033-3A58-B74D-B746-495FEBE0BB2B}"/>
              </a:ext>
            </a:extLst>
          </p:cNvPr>
          <p:cNvSpPr txBox="1"/>
          <p:nvPr/>
        </p:nvSpPr>
        <p:spPr>
          <a:xfrm>
            <a:off x="6463132" y="5678941"/>
            <a:ext cx="135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Neurino Factory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2E2F7E5-0127-FB48-9636-EEC43C6CF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54" y="1461270"/>
            <a:ext cx="3770885" cy="2394213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89DD5C8-0137-4947-A5A7-9FDFD75DAA3F}"/>
              </a:ext>
            </a:extLst>
          </p:cNvPr>
          <p:cNvCxnSpPr>
            <a:cxnSpLocks/>
          </p:cNvCxnSpPr>
          <p:nvPr/>
        </p:nvCxnSpPr>
        <p:spPr>
          <a:xfrm flipH="1">
            <a:off x="6023491" y="2541921"/>
            <a:ext cx="15004" cy="516156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FC993CA-76FA-AC4C-9D06-363CACF69787}"/>
              </a:ext>
            </a:extLst>
          </p:cNvPr>
          <p:cNvSpPr txBox="1"/>
          <p:nvPr/>
        </p:nvSpPr>
        <p:spPr>
          <a:xfrm>
            <a:off x="397379" y="5605396"/>
            <a:ext cx="36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more in </a:t>
            </a:r>
            <a:r>
              <a:rPr lang="en-GB" sz="1600" dirty="0">
                <a:hlinkClick r:id="rId6"/>
              </a:rPr>
              <a:t>https://arxiv.org/abs/2107.07585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76075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89300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Choice to be done </a:t>
            </a:r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soon </a:t>
            </a:r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between the two mines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IRN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35</a:t>
            </a:fld>
            <a:endParaRPr lang="en-GB" noProof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A82C65-6306-6248-9457-5AEA2DE71431}"/>
              </a:ext>
            </a:extLst>
          </p:cNvPr>
          <p:cNvGrpSpPr/>
          <p:nvPr/>
        </p:nvGrpSpPr>
        <p:grpSpPr>
          <a:xfrm>
            <a:off x="4168211" y="1844432"/>
            <a:ext cx="4136642" cy="4047490"/>
            <a:chOff x="4168211" y="1987550"/>
            <a:chExt cx="4136642" cy="404749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0A9683E-CF8B-3F43-94E8-6EC99E756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8211" y="1987550"/>
              <a:ext cx="4136642" cy="404749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BAA4ACC-5DA6-F74F-8D7D-87D46BE78511}"/>
                </a:ext>
              </a:extLst>
            </p:cNvPr>
            <p:cNvCxnSpPr/>
            <p:nvPr/>
          </p:nvCxnSpPr>
          <p:spPr>
            <a:xfrm>
              <a:off x="4771927" y="3888188"/>
              <a:ext cx="333045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4623A36-6D89-4E40-A4FF-8288B78297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81" y="1551548"/>
            <a:ext cx="2470972" cy="24019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80F0B3-479B-F34F-A204-EA05AE2A0A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47" y="3940591"/>
            <a:ext cx="2440399" cy="24096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2FDA38-1194-134A-90C9-9950651E8B11}"/>
              </a:ext>
            </a:extLst>
          </p:cNvPr>
          <p:cNvSpPr txBox="1"/>
          <p:nvPr/>
        </p:nvSpPr>
        <p:spPr>
          <a:xfrm rot="16200000">
            <a:off x="-764459" y="3370907"/>
            <a:ext cx="221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CPV discovery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1AE237-459E-AA47-96F5-67854E1D69EE}"/>
              </a:ext>
            </a:extLst>
          </p:cNvPr>
          <p:cNvSpPr txBox="1"/>
          <p:nvPr/>
        </p:nvSpPr>
        <p:spPr>
          <a:xfrm rot="16200000">
            <a:off x="2229955" y="3527783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precision measurement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A4CB3D-438F-F741-9F0F-561195C125A4}"/>
              </a:ext>
            </a:extLst>
          </p:cNvPr>
          <p:cNvCxnSpPr/>
          <p:nvPr/>
        </p:nvCxnSpPr>
        <p:spPr>
          <a:xfrm>
            <a:off x="2027588" y="1741329"/>
            <a:ext cx="0" cy="192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EEB040E-3511-284D-8970-39A2B1352899}"/>
              </a:ext>
            </a:extLst>
          </p:cNvPr>
          <p:cNvSpPr txBox="1"/>
          <p:nvPr/>
        </p:nvSpPr>
        <p:spPr>
          <a:xfrm>
            <a:off x="814531" y="1112529"/>
            <a:ext cx="242611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70%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coverage at 5σ!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B6D70B-ED15-7848-80FA-1C222C05F6F3}"/>
              </a:ext>
            </a:extLst>
          </p:cNvPr>
          <p:cNvSpPr txBox="1"/>
          <p:nvPr/>
        </p:nvSpPr>
        <p:spPr>
          <a:xfrm>
            <a:off x="4302922" y="5917284"/>
            <a:ext cx="434221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better than 8° precision on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for all values!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868AC5A-C883-654A-A0F1-677C10640825}"/>
              </a:ext>
            </a:extLst>
          </p:cNvPr>
          <p:cNvSpPr/>
          <p:nvPr/>
        </p:nvSpPr>
        <p:spPr>
          <a:xfrm>
            <a:off x="6053171" y="1393872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hlinkClick r:id="rId6"/>
              </a:rPr>
              <a:t>https://arxiv.org/abs/2107.07585</a:t>
            </a:r>
            <a:endParaRPr lang="en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77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012297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What to do after?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36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6D6EC-1B0E-7E41-905C-9C8DD5A46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36" b="9291"/>
          <a:stretch/>
        </p:blipFill>
        <p:spPr>
          <a:xfrm>
            <a:off x="0" y="1026695"/>
            <a:ext cx="9144000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1006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37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76945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26414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586951" y="5306377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&gt;~2.9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3234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more than 4x10</a:t>
            </a:r>
            <a:r>
              <a:rPr lang="en-GB" sz="2000" baseline="30000" dirty="0"/>
              <a:t>20</a:t>
            </a:r>
            <a:r>
              <a:rPr lang="en-GB" sz="2000" dirty="0"/>
              <a:t> </a:t>
            </a:r>
            <a:r>
              <a:rPr lang="en-GB" sz="2000" dirty="0" err="1"/>
              <a:t>μ</a:t>
            </a:r>
            <a:r>
              <a:rPr lang="en-GB" sz="2000" dirty="0"/>
              <a:t>/year from ESS compared to 10</a:t>
            </a:r>
            <a:r>
              <a:rPr lang="en-GB" sz="2000" baseline="30000" dirty="0"/>
              <a:t>14</a:t>
            </a:r>
            <a:r>
              <a:rPr lang="en-GB" sz="2000" dirty="0"/>
              <a:t> </a:t>
            </a:r>
            <a:r>
              <a:rPr lang="en-GB" sz="2000" dirty="0" err="1"/>
              <a:t>μ</a:t>
            </a:r>
            <a:r>
              <a:rPr lang="en-GB" sz="2000" dirty="0"/>
              <a:t> used by all experiments up to now (10</a:t>
            </a:r>
            <a:r>
              <a:rPr lang="en-GB" sz="2000" baseline="30000" dirty="0"/>
              <a:t>18</a:t>
            </a:r>
            <a:r>
              <a:rPr lang="en-GB" sz="2000" dirty="0"/>
              <a:t> </a:t>
            </a:r>
            <a:r>
              <a:rPr lang="en-GB" sz="2000" dirty="0" err="1"/>
              <a:t>μ</a:t>
            </a:r>
            <a:r>
              <a:rPr lang="en-GB" sz="2000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2504149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1006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024799" y="960954"/>
            <a:ext cx="146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&gt;~3 km</a:t>
            </a:r>
          </a:p>
        </p:txBody>
      </p:sp>
      <p:pic>
        <p:nvPicPr>
          <p:cNvPr id="25" name="Image 9">
            <a:extLst>
              <a:ext uri="{FF2B5EF4-FFF2-40B4-BE49-F238E27FC236}">
                <a16:creationId xmlns:a16="http://schemas.microsoft.com/office/drawing/2014/main" id="{8348609D-964C-9D4F-A988-D7BD6CAE61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76" y="1624689"/>
            <a:ext cx="3963155" cy="2520000"/>
          </a:xfrm>
          <a:prstGeom prst="rect">
            <a:avLst/>
          </a:prstGeom>
        </p:spPr>
      </p:pic>
      <p:pic>
        <p:nvPicPr>
          <p:cNvPr id="26" name="Image 10">
            <a:extLst>
              <a:ext uri="{FF2B5EF4-FFF2-40B4-BE49-F238E27FC236}">
                <a16:creationId xmlns:a16="http://schemas.microsoft.com/office/drawing/2014/main" id="{E901C8AA-3B2C-1340-8643-375E56311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38" y="1645859"/>
            <a:ext cx="3963152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au 11">
                <a:extLst>
                  <a:ext uri="{FF2B5EF4-FFF2-40B4-BE49-F238E27FC236}">
                    <a16:creationId xmlns:a16="http://schemas.microsoft.com/office/drawing/2014/main" id="{B50A82C6-BBC6-BA40-9E9A-39D78C866D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6157333"/>
                  </p:ext>
                </p:extLst>
              </p:nvPr>
            </p:nvGraphicFramePr>
            <p:xfrm>
              <a:off x="880620" y="4630712"/>
              <a:ext cx="7359968" cy="1518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043947313"/>
                        </a:ext>
                      </a:extLst>
                    </a:gridCol>
                    <a:gridCol w="1645984">
                      <a:extLst>
                        <a:ext uri="{9D8B030D-6E8A-4147-A177-3AD203B41FA5}">
                          <a16:colId xmlns:a16="http://schemas.microsoft.com/office/drawing/2014/main" val="2891468437"/>
                        </a:ext>
                      </a:extLst>
                    </a:gridCol>
                    <a:gridCol w="1391984">
                      <a:extLst>
                        <a:ext uri="{9D8B030D-6E8A-4147-A177-3AD203B41FA5}">
                          <a16:colId xmlns:a16="http://schemas.microsoft.com/office/drawing/2014/main" val="3792344565"/>
                        </a:ext>
                      </a:extLst>
                    </a:gridCol>
                    <a:gridCol w="1782508">
                      <a:extLst>
                        <a:ext uri="{9D8B030D-6E8A-4147-A177-3AD203B41FA5}">
                          <a16:colId xmlns:a16="http://schemas.microsoft.com/office/drawing/2014/main" val="4051916011"/>
                        </a:ext>
                      </a:extLst>
                    </a:gridCol>
                    <a:gridCol w="1523492">
                      <a:extLst>
                        <a:ext uri="{9D8B030D-6E8A-4147-A177-3AD203B41FA5}">
                          <a16:colId xmlns:a16="http://schemas.microsoft.com/office/drawing/2014/main" val="1099917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𝒅𝒕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𝒑𝒐𝒕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baseline="0" dirty="0"/>
                            <a:t> </a:t>
                          </a:r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baseline="0" dirty="0"/>
                            <a:t> </a:t>
                          </a:r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𝟐𝟎𝟎</m:t>
                                  </m:r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 smtClean="0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fr-FR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𝑮𝒆𝑽</m:t>
                              </m:r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2152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2.5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4.3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0.48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14397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2.1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0.56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41495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4.5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1.0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0.64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05289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au 11">
                <a:extLst>
                  <a:ext uri="{FF2B5EF4-FFF2-40B4-BE49-F238E27FC236}">
                    <a16:creationId xmlns:a16="http://schemas.microsoft.com/office/drawing/2014/main" id="{B50A82C6-BBC6-BA40-9E9A-39D78C866D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6157333"/>
                  </p:ext>
                </p:extLst>
              </p:nvPr>
            </p:nvGraphicFramePr>
            <p:xfrm>
              <a:off x="880620" y="4630712"/>
              <a:ext cx="7359968" cy="1518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043947313"/>
                        </a:ext>
                      </a:extLst>
                    </a:gridCol>
                    <a:gridCol w="1645984">
                      <a:extLst>
                        <a:ext uri="{9D8B030D-6E8A-4147-A177-3AD203B41FA5}">
                          <a16:colId xmlns:a16="http://schemas.microsoft.com/office/drawing/2014/main" val="2891468437"/>
                        </a:ext>
                      </a:extLst>
                    </a:gridCol>
                    <a:gridCol w="1391984">
                      <a:extLst>
                        <a:ext uri="{9D8B030D-6E8A-4147-A177-3AD203B41FA5}">
                          <a16:colId xmlns:a16="http://schemas.microsoft.com/office/drawing/2014/main" val="3792344565"/>
                        </a:ext>
                      </a:extLst>
                    </a:gridCol>
                    <a:gridCol w="1782508">
                      <a:extLst>
                        <a:ext uri="{9D8B030D-6E8A-4147-A177-3AD203B41FA5}">
                          <a16:colId xmlns:a16="http://schemas.microsoft.com/office/drawing/2014/main" val="4051916011"/>
                        </a:ext>
                      </a:extLst>
                    </a:gridCol>
                    <a:gridCol w="1523492">
                      <a:extLst>
                        <a:ext uri="{9D8B030D-6E8A-4147-A177-3AD203B41FA5}">
                          <a16:colId xmlns:a16="http://schemas.microsoft.com/office/drawing/2014/main" val="109991772"/>
                        </a:ext>
                      </a:extLst>
                    </a:gridCol>
                  </a:tblGrid>
                  <a:tr h="406337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100000" r="-627500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100000" r="-286154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100000" r="-241284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100000" r="-86525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100000" r="-1667" b="-28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2152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213333" r="-627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213333" r="-28615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213333" r="-24128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213333" r="-8652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213333" r="-166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4397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324138" r="-627500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324138" r="-28615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324138" r="-24128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324138" r="-86525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324138" r="-1667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41495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410000" r="-6275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410000" r="-286154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410000" r="-241284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410000" r="-865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410000" r="-1667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05289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15C5085-9D9C-C948-A4AC-692B8A87B889}"/>
              </a:ext>
            </a:extLst>
          </p:cNvPr>
          <p:cNvSpPr txBox="1"/>
          <p:nvPr/>
        </p:nvSpPr>
        <p:spPr>
          <a:xfrm>
            <a:off x="606902" y="6149569"/>
            <a:ext cx="1414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decay tunnel length</a:t>
            </a:r>
          </a:p>
        </p:txBody>
      </p:sp>
    </p:spTree>
    <p:extLst>
      <p:ext uri="{BB962C8B-B14F-4D97-AF65-F5344CB8AC3E}">
        <p14:creationId xmlns:p14="http://schemas.microsoft.com/office/powerpoint/2010/main" val="4288179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91" y="37833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Coming EU Applications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F3D814-6E1A-2B45-9F01-2CFFB7B4269C}"/>
              </a:ext>
            </a:extLst>
          </p:cNvPr>
          <p:cNvSpPr txBox="1"/>
          <p:nvPr/>
        </p:nvSpPr>
        <p:spPr>
          <a:xfrm>
            <a:off x="0" y="1624337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The natural path after a CDR is to focus the work on </a:t>
            </a:r>
            <a:r>
              <a:rPr lang="en-GB" sz="2000" b="1" dirty="0"/>
              <a:t>prototyping</a:t>
            </a:r>
            <a:r>
              <a:rPr lang="en-GB" sz="2000" dirty="0"/>
              <a:t> and detailed </a:t>
            </a:r>
            <a:r>
              <a:rPr lang="en-GB" sz="2000" b="1" dirty="0"/>
              <a:t>engineering</a:t>
            </a:r>
            <a:r>
              <a:rPr lang="en-GB" sz="2000" dirty="0"/>
              <a:t> towards full demonstration of the concepts and the production of a </a:t>
            </a:r>
            <a:r>
              <a:rPr lang="en-GB" sz="2000" b="1" dirty="0"/>
              <a:t>TDR</a:t>
            </a:r>
            <a:r>
              <a:rPr lang="en-GB" sz="2000" dirty="0"/>
              <a:t>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u="sng" dirty="0"/>
              <a:t>this is difficult to obtain at this stage and the EU INFRADEV/DESTINATION calls are not adapted to these requirements</a:t>
            </a:r>
            <a:r>
              <a:rPr lang="en-GB" sz="200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The ESSnuSB project is too extensive and complex for it to be possible to prepare in only 4 years a sufficient basis for an application to  be included in the ESFRI list as required for an INFRADEV-02 application (R&amp;D).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Remaining coming possibilities: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INFRADEV-01</a:t>
            </a:r>
            <a:r>
              <a:rPr lang="en-GB" sz="2000" dirty="0"/>
              <a:t> (taking example of FCC)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ERC-Synergy grant</a:t>
            </a:r>
          </a:p>
        </p:txBody>
      </p:sp>
    </p:spTree>
    <p:extLst>
      <p:ext uri="{BB962C8B-B14F-4D97-AF65-F5344CB8AC3E}">
        <p14:creationId xmlns:p14="http://schemas.microsoft.com/office/powerpoint/2010/main" val="1612611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INFRADEV EU Call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A48D17-2236-0F40-A0C5-8BB66A7F6A01}"/>
              </a:ext>
            </a:extLst>
          </p:cNvPr>
          <p:cNvSpPr/>
          <p:nvPr/>
        </p:nvSpPr>
        <p:spPr>
          <a:xfrm>
            <a:off x="431158" y="1349444"/>
            <a:ext cx="8238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srgbClr val="FF0000"/>
                </a:solidFill>
              </a:rPr>
              <a:t>HORIZON-INFRA-2022-DEV01</a:t>
            </a:r>
            <a:endParaRPr lang="en-GB" sz="2400" b="1" i="1" dirty="0">
              <a:solidFill>
                <a:srgbClr val="FF0000"/>
              </a:solidFill>
            </a:endParaRPr>
          </a:p>
          <a:p>
            <a:pPr lvl="0"/>
            <a:r>
              <a:rPr lang="en-GB" sz="2400" b="1" i="1" dirty="0"/>
              <a:t>Developing European Research Infrastructures to maintain global leadership</a:t>
            </a:r>
          </a:p>
          <a:p>
            <a:pPr lvl="0"/>
            <a:r>
              <a:rPr lang="en-GB" sz="2400" dirty="0"/>
              <a:t>Deadline: </a:t>
            </a:r>
            <a:r>
              <a:rPr lang="en-GB" sz="2400" b="1" dirty="0">
                <a:solidFill>
                  <a:srgbClr val="FF0000"/>
                </a:solidFill>
              </a:rPr>
              <a:t>20 April 2022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4820D1B-762E-6546-B270-24040A4A0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967106"/>
              </p:ext>
            </p:extLst>
          </p:nvPr>
        </p:nvGraphicFramePr>
        <p:xfrm>
          <a:off x="431157" y="3258225"/>
          <a:ext cx="8238709" cy="211222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3114569">
                  <a:extLst>
                    <a:ext uri="{9D8B030D-6E8A-4147-A177-3AD203B41FA5}">
                      <a16:colId xmlns:a16="http://schemas.microsoft.com/office/drawing/2014/main" val="2697759403"/>
                    </a:ext>
                  </a:extLst>
                </a:gridCol>
                <a:gridCol w="1245827">
                  <a:extLst>
                    <a:ext uri="{9D8B030D-6E8A-4147-A177-3AD203B41FA5}">
                      <a16:colId xmlns:a16="http://schemas.microsoft.com/office/drawing/2014/main" val="1143862068"/>
                    </a:ext>
                  </a:extLst>
                </a:gridCol>
                <a:gridCol w="1316243">
                  <a:extLst>
                    <a:ext uri="{9D8B030D-6E8A-4147-A177-3AD203B41FA5}">
                      <a16:colId xmlns:a16="http://schemas.microsoft.com/office/drawing/2014/main" val="1350209899"/>
                    </a:ext>
                  </a:extLst>
                </a:gridCol>
                <a:gridCol w="1316243">
                  <a:extLst>
                    <a:ext uri="{9D8B030D-6E8A-4147-A177-3AD203B41FA5}">
                      <a16:colId xmlns:a16="http://schemas.microsoft.com/office/drawing/2014/main" val="432476963"/>
                    </a:ext>
                  </a:extLst>
                </a:gridCol>
                <a:gridCol w="1245827">
                  <a:extLst>
                    <a:ext uri="{9D8B030D-6E8A-4147-A177-3AD203B41FA5}">
                      <a16:colId xmlns:a16="http://schemas.microsoft.com/office/drawing/2014/main" val="2421691860"/>
                    </a:ext>
                  </a:extLst>
                </a:gridCol>
              </a:tblGrid>
              <a:tr h="5148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dirty="0">
                          <a:effectLst/>
                        </a:rPr>
                        <a:t>Topics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dirty="0">
                          <a:effectLst/>
                        </a:rPr>
                        <a:t>Type of Action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dirty="0">
                          <a:effectLst/>
                        </a:rPr>
                        <a:t>Budgets (EUR million)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 dirty="0">
                          <a:effectLst/>
                        </a:rPr>
                        <a:t>Expected EU contribution per project (EUR million)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 dirty="0">
                          <a:effectLst/>
                        </a:rPr>
                        <a:t>Number of projects expected to be funded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extLst>
                  <a:ext uri="{0D108BD9-81ED-4DB2-BD59-A6C34878D82A}">
                    <a16:rowId xmlns:a16="http://schemas.microsoft.com/office/drawing/2014/main" val="3780843561"/>
                  </a:ext>
                </a:extLst>
              </a:tr>
              <a:tr h="438656"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 dirty="0">
                          <a:effectLst/>
                        </a:rPr>
                        <a:t>2022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3426"/>
                  </a:ext>
                </a:extLst>
              </a:tr>
              <a:tr h="56778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 dirty="0">
                          <a:effectLst/>
                        </a:rPr>
                        <a:t>Opening: 19 Jan 2022</a:t>
                      </a:r>
                      <a:endParaRPr lang="en-FR" sz="1200" b="1" dirty="0">
                        <a:effectLst/>
                      </a:endParaRPr>
                    </a:p>
                  </a:txBody>
                  <a:tcPr marL="73025" marR="73025" marT="73025" marB="0"/>
                </a:tc>
                <a:tc h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492174"/>
                  </a:ext>
                </a:extLst>
              </a:tr>
              <a:tr h="295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>
                          <a:effectLst/>
                        </a:rPr>
                        <a:t>HORIZON-INFRA-2022-DEV-01-01</a:t>
                      </a:r>
                      <a:endParaRPr lang="en-FR" sz="1200" b="1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 dirty="0">
                          <a:effectLst/>
                        </a:rPr>
                        <a:t>RIA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 dirty="0">
                          <a:effectLst/>
                        </a:rPr>
                        <a:t>24.00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 dirty="0">
                          <a:effectLst/>
                        </a:rPr>
                        <a:t>1.00 to 3.00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>
                          <a:effectLst/>
                        </a:rPr>
                        <a:t>10</a:t>
                      </a:r>
                      <a:endParaRPr lang="en-FR" sz="1200" b="1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extLst>
                  <a:ext uri="{0D108BD9-81ED-4DB2-BD59-A6C34878D82A}">
                    <a16:rowId xmlns:a16="http://schemas.microsoft.com/office/drawing/2014/main" val="1907572192"/>
                  </a:ext>
                </a:extLst>
              </a:tr>
              <a:tr h="2954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>
                          <a:effectLst/>
                        </a:rPr>
                        <a:t>Overall indicative budget</a:t>
                      </a:r>
                      <a:endParaRPr lang="en-FR" sz="1200" b="1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FR" sz="1200" b="1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GB" sz="1200" b="1" dirty="0">
                          <a:effectLst/>
                        </a:rPr>
                        <a:t>21.80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</a:rPr>
                        <a:t> 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</a:rPr>
                        <a:t> 7</a:t>
                      </a:r>
                      <a:endParaRPr lang="en-FR" sz="1200" b="1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3025" marR="73025" marT="73025" marB="0"/>
                </a:tc>
                <a:extLst>
                  <a:ext uri="{0D108BD9-81ED-4DB2-BD59-A6C34878D82A}">
                    <a16:rowId xmlns:a16="http://schemas.microsoft.com/office/drawing/2014/main" val="276716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399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What to do more?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42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2F300D-B035-B84D-8F07-7A1E3354F2C4}"/>
              </a:ext>
            </a:extLst>
          </p:cNvPr>
          <p:cNvSpPr txBox="1">
            <a:spLocks/>
          </p:cNvSpPr>
          <p:nvPr/>
        </p:nvSpPr>
        <p:spPr>
          <a:xfrm>
            <a:off x="16051" y="1308071"/>
            <a:ext cx="9144000" cy="411805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Further important studies needed before start ESSnuSB construction.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new studies must be significantly different to those already done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supplementary studies required for the present proposal (according to present WP conclusions),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Times New Roman" panose="02020603050405020304" pitchFamily="18" charset="0"/>
              </a:rPr>
              <a:t>site specific civil underground engineering: at ESS-site and far detector site,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cs typeface="Times New Roman" panose="02020603050405020304" pitchFamily="18" charset="0"/>
              </a:rPr>
              <a:t>detailed studies of the safety and licensing requirements needed for the later approval by the authorities as well as how to take environmental protective measures into account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preparation </a:t>
            </a:r>
            <a:r>
              <a:rPr lang="en-US" sz="20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of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R&amp;D phase before TDR,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Muons (synergies): design studies of an ESS-based low energy </a:t>
            </a:r>
            <a:r>
              <a:rPr lang="en-US" sz="200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nuSTORM</a:t>
            </a:r>
            <a:r>
              <a:rPr lang="en-US" sz="20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and a Muon Collider Proton Complex Test Facility.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97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Proposed scenario for 2022-2025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DECEE-4FC2-A742-83FA-748E4A0733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7" t="45369" r="23103" b="9908"/>
          <a:stretch/>
        </p:blipFill>
        <p:spPr>
          <a:xfrm>
            <a:off x="746609" y="1415111"/>
            <a:ext cx="7278040" cy="4847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CB71A-3D29-1345-B887-E2DC6937A77D}"/>
              </a:ext>
            </a:extLst>
          </p:cNvPr>
          <p:cNvSpPr txBox="1"/>
          <p:nvPr/>
        </p:nvSpPr>
        <p:spPr bwMode="auto">
          <a:xfrm>
            <a:off x="106748" y="5931915"/>
            <a:ext cx="2502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accent1"/>
                </a:solidFill>
              </a:rPr>
              <a:t>Accumulator ring to be complemented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with a Compressor ring </a:t>
            </a:r>
          </a:p>
        </p:txBody>
      </p:sp>
    </p:spTree>
    <p:extLst>
      <p:ext uri="{BB962C8B-B14F-4D97-AF65-F5344CB8AC3E}">
        <p14:creationId xmlns:p14="http://schemas.microsoft.com/office/powerpoint/2010/main" val="1206349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Preliminary Design Study Structure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5DBDF-91D3-304E-8C87-892D3CE86D82}"/>
              </a:ext>
            </a:extLst>
          </p:cNvPr>
          <p:cNvSpPr txBox="1"/>
          <p:nvPr/>
        </p:nvSpPr>
        <p:spPr>
          <a:xfrm>
            <a:off x="80567" y="1415294"/>
            <a:ext cx="809337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Possible WPs</a:t>
            </a:r>
            <a:r>
              <a:rPr lang="en-GB" sz="2000" dirty="0"/>
              <a:t>: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</a:rPr>
              <a:t>Management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Civil engineering at ESS and mine sites, safety, licensing and environment preservation.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</a:rPr>
              <a:t>Linac, accumulator/compressor and </a:t>
            </a:r>
            <a:r>
              <a:rPr lang="en-GB" sz="2000" dirty="0" err="1">
                <a:solidFill>
                  <a:srgbClr val="0070C0"/>
                </a:solidFill>
              </a:rPr>
              <a:t>LEnuSTORM</a:t>
            </a:r>
            <a:r>
              <a:rPr lang="en-GB" sz="2000" dirty="0">
                <a:solidFill>
                  <a:srgbClr val="0070C0"/>
                </a:solidFill>
              </a:rPr>
              <a:t> race-track.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muon collider proton complex test facility: 2 ns bunches of 10</a:t>
            </a:r>
            <a:r>
              <a:rPr lang="en-GB" sz="2000" baseline="30000" dirty="0">
                <a:solidFill>
                  <a:srgbClr val="0070C0"/>
                </a:solidFill>
              </a:rPr>
              <a:t>14</a:t>
            </a:r>
            <a:r>
              <a:rPr lang="en-GB" sz="2000" dirty="0">
                <a:solidFill>
                  <a:srgbClr val="0070C0"/>
                </a:solidFill>
              </a:rPr>
              <a:t> protons at 14 Hz.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2000" dirty="0"/>
              <a:t>¼ Target Station, hadron/muon production and muon extraction for Low Energy </a:t>
            </a:r>
            <a:r>
              <a:rPr lang="en-GB" sz="2000" dirty="0" err="1"/>
              <a:t>nuSTORM</a:t>
            </a:r>
            <a:r>
              <a:rPr lang="en-GB" sz="2000" dirty="0"/>
              <a:t>, targets for 2 ns proton bunches.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70C0"/>
                </a:solidFill>
              </a:rPr>
              <a:t>Detectors and physics performance (synergies between ESSnuSB and </a:t>
            </a:r>
            <a:r>
              <a:rPr lang="en-GB" sz="2000" dirty="0" err="1">
                <a:solidFill>
                  <a:srgbClr val="0070C0"/>
                </a:solidFill>
              </a:rPr>
              <a:t>LEnuSTORM</a:t>
            </a:r>
            <a:r>
              <a:rPr lang="en-GB" sz="2000" dirty="0">
                <a:solidFill>
                  <a:srgbClr val="0070C0"/>
                </a:solidFill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3AE7B-FAF2-A241-AD4A-8584D38A2282}"/>
              </a:ext>
            </a:extLst>
          </p:cNvPr>
          <p:cNvSpPr txBox="1"/>
          <p:nvPr/>
        </p:nvSpPr>
        <p:spPr>
          <a:xfrm>
            <a:off x="890546" y="5825991"/>
            <a:ext cx="304429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b="1" dirty="0"/>
              <a:t>preparation of the R&amp;D phase</a:t>
            </a:r>
          </a:p>
        </p:txBody>
      </p:sp>
    </p:spTree>
    <p:extLst>
      <p:ext uri="{BB962C8B-B14F-4D97-AF65-F5344CB8AC3E}">
        <p14:creationId xmlns:p14="http://schemas.microsoft.com/office/powerpoint/2010/main" val="1144067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site and mine site civil engineering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D5C69-0350-B442-838A-100B5B209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5" t="16427" r="4973" b="5616"/>
          <a:stretch/>
        </p:blipFill>
        <p:spPr>
          <a:xfrm>
            <a:off x="2918129" y="4707216"/>
            <a:ext cx="5470498" cy="1555520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8CC0EB-1924-AC4D-94C6-150B0EC2BB5B}"/>
              </a:ext>
            </a:extLst>
          </p:cNvPr>
          <p:cNvSpPr/>
          <p:nvPr/>
        </p:nvSpPr>
        <p:spPr bwMode="auto">
          <a:xfrm>
            <a:off x="31843" y="2112798"/>
            <a:ext cx="5125055" cy="3489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Study of civil engineering</a:t>
            </a:r>
          </a:p>
          <a:p>
            <a:pPr marL="488950" lvl="1" indent="-174625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 site, all installations are underground</a:t>
            </a:r>
          </a:p>
          <a:p>
            <a:pPr marL="757238" lvl="2" indent="-2222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will be done by ESS (free of charge)</a:t>
            </a:r>
          </a:p>
          <a:p>
            <a:pPr marL="488950" lvl="1" indent="-174625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dirty="0">
                <a:ea typeface="Times New Roman"/>
                <a:cs typeface="Times New Roman"/>
              </a:rPr>
              <a:t>cavern constructions at </a:t>
            </a:r>
            <a:r>
              <a:rPr lang="en-GB" dirty="0" err="1">
                <a:ea typeface="Times New Roman"/>
                <a:cs typeface="Times New Roman"/>
              </a:rPr>
              <a:t>Garpenberg</a:t>
            </a:r>
            <a:r>
              <a:rPr lang="en-GB" dirty="0">
                <a:ea typeface="Times New Roman"/>
                <a:cs typeface="Times New Roman"/>
              </a:rPr>
              <a:t> and/or </a:t>
            </a:r>
            <a:r>
              <a:rPr lang="en-GB" dirty="0" err="1">
                <a:ea typeface="Times New Roman"/>
                <a:cs typeface="Times New Roman"/>
              </a:rPr>
              <a:t>Zinkgruvan</a:t>
            </a:r>
            <a:r>
              <a:rPr lang="en-GB" dirty="0">
                <a:ea typeface="Times New Roman"/>
                <a:cs typeface="Times New Roman"/>
              </a:rPr>
              <a:t> at 1000 m overburden</a:t>
            </a:r>
          </a:p>
          <a:p>
            <a:pPr marL="757238" lvl="2" indent="-2222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GB" dirty="0">
                <a:ea typeface="Times New Roman"/>
                <a:cs typeface="Times New Roman"/>
              </a:rPr>
              <a:t>diamond drillings at significant cost necessary</a:t>
            </a:r>
          </a:p>
          <a:p>
            <a:pPr marL="285750" indent="-285750">
              <a:lnSpc>
                <a:spcPct val="114999"/>
              </a:lnSpc>
              <a:spcAft>
                <a:spcPts val="600"/>
              </a:spcAft>
              <a:buFont typeface="Courier New"/>
              <a:buChar char="o"/>
              <a:defRPr/>
            </a:pPr>
            <a:r>
              <a:rPr lang="en-GB" b="1" dirty="0">
                <a:ea typeface="Times New Roman"/>
                <a:cs typeface="Times New Roman"/>
              </a:rPr>
              <a:t>Licencing</a:t>
            </a:r>
            <a:endParaRPr lang="en-GB" b="1" dirty="0"/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 protection</a:t>
            </a:r>
            <a:endParaRPr lang="en-FR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5AD248-3153-B542-BFAC-D81170FA5EA1}"/>
              </a:ext>
            </a:extLst>
          </p:cNvPr>
          <p:cNvSpPr txBox="1"/>
          <p:nvPr/>
        </p:nvSpPr>
        <p:spPr>
          <a:xfrm>
            <a:off x="189209" y="1291263"/>
            <a:ext cx="77296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WP2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424176-DA0B-EF41-A4DF-294944B397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607" y="3181592"/>
            <a:ext cx="4380393" cy="1684606"/>
          </a:xfrm>
          <a:prstGeom prst="rect">
            <a:avLst/>
          </a:prstGeom>
        </p:spPr>
      </p:pic>
      <p:pic>
        <p:nvPicPr>
          <p:cNvPr id="14" name="Immagine 5">
            <a:extLst>
              <a:ext uri="{FF2B5EF4-FFF2-40B4-BE49-F238E27FC236}">
                <a16:creationId xmlns:a16="http://schemas.microsoft.com/office/drawing/2014/main" id="{04E84AB0-4064-9546-8304-785322BF36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6617" y="1393058"/>
            <a:ext cx="4415289" cy="17545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2D733B-7017-7041-B139-D209E57221D6}"/>
              </a:ext>
            </a:extLst>
          </p:cNvPr>
          <p:cNvSpPr txBox="1"/>
          <p:nvPr/>
        </p:nvSpPr>
        <p:spPr>
          <a:xfrm>
            <a:off x="7056782" y="1652090"/>
            <a:ext cx="134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Far Detector</a:t>
            </a:r>
          </a:p>
        </p:txBody>
      </p:sp>
    </p:spTree>
    <p:extLst>
      <p:ext uri="{BB962C8B-B14F-4D97-AF65-F5344CB8AC3E}">
        <p14:creationId xmlns:p14="http://schemas.microsoft.com/office/powerpoint/2010/main" val="3077388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Linac, accumulator, race-track and muon activities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46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51F85-FBD6-634D-948F-A270B3FD0615}"/>
              </a:ext>
            </a:extLst>
          </p:cNvPr>
          <p:cNvSpPr txBox="1"/>
          <p:nvPr/>
        </p:nvSpPr>
        <p:spPr>
          <a:xfrm>
            <a:off x="1272689" y="1869019"/>
            <a:ext cx="77296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WP3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6FE86F-EFDF-5A4F-9B5B-39C1640CC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82" y="2114051"/>
            <a:ext cx="6716392" cy="2112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51F7F7-2282-CD44-882E-658BF71A5A75}"/>
              </a:ext>
            </a:extLst>
          </p:cNvPr>
          <p:cNvSpPr txBox="1"/>
          <p:nvPr/>
        </p:nvSpPr>
        <p:spPr>
          <a:xfrm>
            <a:off x="110683" y="4453085"/>
            <a:ext cx="8772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Design study of a </a:t>
            </a:r>
            <a:r>
              <a:rPr lang="en-GB" dirty="0" err="1"/>
              <a:t>nuSTORM</a:t>
            </a:r>
            <a:r>
              <a:rPr lang="en-GB" dirty="0"/>
              <a:t> race-track storage ring located on the ESS site and study how the uniquely high flux of </a:t>
            </a:r>
            <a:r>
              <a:rPr lang="en-GB" dirty="0" err="1"/>
              <a:t>pions</a:t>
            </a:r>
            <a:r>
              <a:rPr lang="en-GB" dirty="0"/>
              <a:t> and muons from the ESSnuSB targets station can be injected into such a ring to produce a high flux of equal amounts of electron and muon neutrinos of low energy for neutrinos cross-section measurements and sterile neutrino searches using </a:t>
            </a:r>
          </a:p>
          <a:p>
            <a:r>
              <a:rPr lang="en-GB" dirty="0"/>
              <a:t>a dedicated small close </a:t>
            </a:r>
            <a:r>
              <a:rPr lang="en-GB" dirty="0" err="1"/>
              <a:t>nuSTORM</a:t>
            </a:r>
            <a:r>
              <a:rPr lang="en-GB" dirty="0"/>
              <a:t> near detector and the </a:t>
            </a:r>
            <a:r>
              <a:rPr lang="en-GB" dirty="0" err="1"/>
              <a:t>ESSnuSB</a:t>
            </a:r>
            <a:r>
              <a:rPr lang="en-GB" dirty="0"/>
              <a:t> Near Detector </a:t>
            </a:r>
          </a:p>
          <a:p>
            <a:r>
              <a:rPr lang="en-GB" dirty="0"/>
              <a:t>as a far detector for the </a:t>
            </a:r>
            <a:r>
              <a:rPr lang="en-GB" dirty="0" err="1"/>
              <a:t>nuSTORM</a:t>
            </a:r>
            <a:r>
              <a:rPr lang="en-GB" dirty="0"/>
              <a:t> beam.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FE7EA1-0807-384B-AA85-F9A7800A9BB8}"/>
              </a:ext>
            </a:extLst>
          </p:cNvPr>
          <p:cNvSpPr txBox="1"/>
          <p:nvPr/>
        </p:nvSpPr>
        <p:spPr>
          <a:xfrm>
            <a:off x="6261002" y="3327440"/>
            <a:ext cx="105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nuSTORM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/>
              <a:t>Near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791569-92DF-1B43-B6DF-02BA259BB00A}"/>
              </a:ext>
            </a:extLst>
          </p:cNvPr>
          <p:cNvSpPr txBox="1"/>
          <p:nvPr/>
        </p:nvSpPr>
        <p:spPr>
          <a:xfrm>
            <a:off x="7525336" y="2678336"/>
            <a:ext cx="940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ESSnuSB </a:t>
            </a:r>
          </a:p>
          <a:p>
            <a:pPr algn="ctr"/>
            <a:r>
              <a:rPr lang="en-GB" sz="1600" dirty="0"/>
              <a:t>Near </a:t>
            </a:r>
          </a:p>
          <a:p>
            <a:r>
              <a:rPr lang="en-GB" sz="1600" dirty="0"/>
              <a:t>Detector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1DF9C7-E899-0143-961D-E4D4786620B0}"/>
              </a:ext>
            </a:extLst>
          </p:cNvPr>
          <p:cNvCxnSpPr/>
          <p:nvPr/>
        </p:nvCxnSpPr>
        <p:spPr>
          <a:xfrm>
            <a:off x="7141939" y="3912215"/>
            <a:ext cx="52478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85F225-98C5-484D-A596-2A05FDA0E65B}"/>
              </a:ext>
            </a:extLst>
          </p:cNvPr>
          <p:cNvSpPr txBox="1"/>
          <p:nvPr/>
        </p:nvSpPr>
        <p:spPr>
          <a:xfrm>
            <a:off x="3625795" y="1961352"/>
            <a:ext cx="320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study of the muon race-track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3EE2247-6DEE-8A46-86E9-1BEBD3DCBA70}"/>
              </a:ext>
            </a:extLst>
          </p:cNvPr>
          <p:cNvSpPr/>
          <p:nvPr/>
        </p:nvSpPr>
        <p:spPr>
          <a:xfrm>
            <a:off x="7746491" y="3551264"/>
            <a:ext cx="580445" cy="606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769636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Targetry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, hadron production, muon extraction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47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4AC6F7-5B02-B342-9848-FC263832B7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0794"/>
            <a:ext cx="6766560" cy="2929656"/>
          </a:xfrm>
          <a:prstGeom prst="rect">
            <a:avLst/>
          </a:prstGeom>
        </p:spPr>
      </p:pic>
      <p:pic>
        <p:nvPicPr>
          <p:cNvPr id="15" name="Image 4">
            <a:extLst>
              <a:ext uri="{FF2B5EF4-FFF2-40B4-BE49-F238E27FC236}">
                <a16:creationId xmlns:a16="http://schemas.microsoft.com/office/drawing/2014/main" id="{59A38239-6CA4-8D4D-A474-6C53E75ECD81}"/>
              </a:ext>
            </a:extLst>
          </p:cNvPr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87360" y="1606059"/>
            <a:ext cx="2432196" cy="19805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49B5E-954E-9741-A9C2-F6ED317DBA6A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9946" y="3774944"/>
            <a:ext cx="2179882" cy="163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az 4">
            <a:extLst>
              <a:ext uri="{FF2B5EF4-FFF2-40B4-BE49-F238E27FC236}">
                <a16:creationId xmlns:a16="http://schemas.microsoft.com/office/drawing/2014/main" id="{96F70AC5-C354-804E-A6D1-9FAE5F482D01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43231" y="1763299"/>
            <a:ext cx="3774724" cy="144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az 3">
            <a:extLst>
              <a:ext uri="{FF2B5EF4-FFF2-40B4-BE49-F238E27FC236}">
                <a16:creationId xmlns:a16="http://schemas.microsoft.com/office/drawing/2014/main" id="{38972AD5-F467-734D-AC99-4D17A1DC0520}"/>
              </a:ext>
            </a:extLst>
          </p:cNvPr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061185" y="1711557"/>
            <a:ext cx="2082824" cy="1704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998083-5421-EB42-B329-8887C9A301F7}"/>
              </a:ext>
            </a:extLst>
          </p:cNvPr>
          <p:cNvSpPr txBox="1"/>
          <p:nvPr/>
        </p:nvSpPr>
        <p:spPr>
          <a:xfrm>
            <a:off x="340822" y="1203896"/>
            <a:ext cx="77296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WP4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8BC1A1-1C24-D34E-B14D-264D209EC334}"/>
              </a:ext>
            </a:extLst>
          </p:cNvPr>
          <p:cNvSpPr txBox="1"/>
          <p:nvPr/>
        </p:nvSpPr>
        <p:spPr>
          <a:xfrm>
            <a:off x="6408752" y="1208725"/>
            <a:ext cx="213000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+prepare target R&amp;D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BD686D-92E6-EF43-8884-D18529BF52AC}"/>
              </a:ext>
            </a:extLst>
          </p:cNvPr>
          <p:cNvSpPr txBox="1"/>
          <p:nvPr/>
        </p:nvSpPr>
        <p:spPr>
          <a:xfrm>
            <a:off x="6819945" y="5475783"/>
            <a:ext cx="2179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muon extraction at the level of the ESSnuSB beam-dump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0E4D69-FD89-4A4E-870F-19DCE3833EC2}"/>
              </a:ext>
            </a:extLst>
          </p:cNvPr>
          <p:cNvSpPr txBox="1"/>
          <p:nvPr/>
        </p:nvSpPr>
        <p:spPr>
          <a:xfrm>
            <a:off x="1434193" y="1250062"/>
            <a:ext cx="4273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including studies using 2 ns proton bunches</a:t>
            </a:r>
          </a:p>
        </p:txBody>
      </p:sp>
    </p:spTree>
    <p:extLst>
      <p:ext uri="{BB962C8B-B14F-4D97-AF65-F5344CB8AC3E}">
        <p14:creationId xmlns:p14="http://schemas.microsoft.com/office/powerpoint/2010/main" val="3412890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 and Physics performance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9CE119-05B2-794C-8354-F5194359E78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98" y="1975559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64140D-B2CE-BD45-B8AB-D35A8F6DF507}"/>
              </a:ext>
            </a:extLst>
          </p:cNvPr>
          <p:cNvSpPr/>
          <p:nvPr/>
        </p:nvSpPr>
        <p:spPr>
          <a:xfrm>
            <a:off x="58189" y="4290189"/>
            <a:ext cx="4572000" cy="18971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 (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LEnuSTORM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and Far (ESSnuSB near) detectors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cross-section measurements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Physics performance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LEnuSTORM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(sterile neutrinos)</a:t>
            </a:r>
            <a:endParaRPr lang="en-F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1AE79A-E73A-2444-B87B-259F3C0F9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922" y="1467249"/>
            <a:ext cx="4377570" cy="25407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5A5C03-15D8-DC4E-AB0A-FCB397878B61}"/>
              </a:ext>
            </a:extLst>
          </p:cNvPr>
          <p:cNvSpPr txBox="1"/>
          <p:nvPr/>
        </p:nvSpPr>
        <p:spPr>
          <a:xfrm>
            <a:off x="5978672" y="5616405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3BAEA2-D4CE-4240-B8A8-0F4F39E9AB92}"/>
              </a:ext>
            </a:extLst>
          </p:cNvPr>
          <p:cNvSpPr txBox="1"/>
          <p:nvPr/>
        </p:nvSpPr>
        <p:spPr>
          <a:xfrm>
            <a:off x="340822" y="1363283"/>
            <a:ext cx="77296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WP5</a:t>
            </a:r>
          </a:p>
        </p:txBody>
      </p:sp>
      <p:pic>
        <p:nvPicPr>
          <p:cNvPr id="21" name="Immagine 211">
            <a:extLst>
              <a:ext uri="{FF2B5EF4-FFF2-40B4-BE49-F238E27FC236}">
                <a16:creationId xmlns:a16="http://schemas.microsoft.com/office/drawing/2014/main" id="{2E16E591-EF16-D143-94A9-362172288C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133" y="3576756"/>
            <a:ext cx="1924395" cy="2072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171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Schedule of the application preparation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49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6345B7-BFCE-B14C-BB2E-3A4836058AA7}"/>
              </a:ext>
            </a:extLst>
          </p:cNvPr>
          <p:cNvSpPr txBox="1"/>
          <p:nvPr/>
        </p:nvSpPr>
        <p:spPr>
          <a:xfrm>
            <a:off x="233242" y="1149397"/>
            <a:ext cx="822495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b="1" dirty="0"/>
              <a:t>By November: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dirty="0"/>
              <a:t>preliminary list of participants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dirty="0"/>
              <a:t>preliminary WP coordinators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FR" dirty="0"/>
              <a:t>better definition the WP's contour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FR" dirty="0"/>
              <a:t>preliminary task definition and sharing among the participants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FR" dirty="0"/>
              <a:t>preliminary budget sharing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b="1" dirty="0"/>
              <a:t>End 2022: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dirty="0"/>
              <a:t>finalise the list of participants and partners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dirty="0"/>
              <a:t>preliminary list of deliverables and milestones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dirty="0"/>
              <a:t>good draft of the application text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b="1" dirty="0"/>
              <a:t>February 2022: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/>
              <a:t>final list of deliverables and milestones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/>
              <a:t>list of tasks/WP/participant according to deliverables and milestones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/>
              <a:t>manpower/WP/participant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FR" dirty="0"/>
              <a:t>budget sharing and subcontracting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R" b="1" dirty="0"/>
              <a:t>April 2022: </a:t>
            </a:r>
            <a:r>
              <a:rPr lang="en-FR" dirty="0"/>
              <a:t>Finalise the text and </a:t>
            </a:r>
            <a:r>
              <a:rPr lang="en-FR" b="1" dirty="0">
                <a:solidFill>
                  <a:srgbClr val="FF0000"/>
                </a:solidFill>
              </a:rPr>
              <a:t>Submission</a:t>
            </a:r>
          </a:p>
        </p:txBody>
      </p:sp>
    </p:spTree>
    <p:extLst>
      <p:ext uri="{BB962C8B-B14F-4D97-AF65-F5344CB8AC3E}">
        <p14:creationId xmlns:p14="http://schemas.microsoft.com/office/powerpoint/2010/main" val="209576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A0FD2-362B-304A-AAB5-931BF99BCB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46"/>
            <a:ext cx="9144000" cy="6096000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50"/>
            <a:ext cx="6862522" cy="60788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8F4B86-420E-664C-A1E6-E0DB40BBB3A9}"/>
              </a:ext>
            </a:extLst>
          </p:cNvPr>
          <p:cNvSpPr/>
          <p:nvPr/>
        </p:nvSpPr>
        <p:spPr>
          <a:xfrm>
            <a:off x="6811133" y="6145317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July 2021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545081" y="2303724"/>
            <a:ext cx="718320" cy="9580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Bildobjekt 7" descr="ESS-vit-logga.png">
            <a:extLst>
              <a:ext uri="{FF2B5EF4-FFF2-40B4-BE49-F238E27FC236}">
                <a16:creationId xmlns:a16="http://schemas.microsoft.com/office/drawing/2014/main" id="{5292746C-6019-0D49-A27C-578E820F96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405" y="607798"/>
            <a:ext cx="1440160" cy="88606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1BFE719-7356-004A-95B5-1E1A3DDE585A}"/>
              </a:ext>
            </a:extLst>
          </p:cNvPr>
          <p:cNvSpPr/>
          <p:nvPr/>
        </p:nvSpPr>
        <p:spPr>
          <a:xfrm>
            <a:off x="163327" y="5911388"/>
            <a:ext cx="338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Titillium"/>
              </a:rPr>
              <a:t>European Research Infrastructure Consortium (ERIC) since 2015</a:t>
            </a:r>
            <a:endParaRPr lang="en-FR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CFB0F-DBC2-4B48-84D5-7C509F3482F1}"/>
              </a:ext>
            </a:extLst>
          </p:cNvPr>
          <p:cNvSpPr txBox="1"/>
          <p:nvPr/>
        </p:nvSpPr>
        <p:spPr>
          <a:xfrm>
            <a:off x="3798081" y="1842059"/>
            <a:ext cx="93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target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409456-2CF6-9F48-801C-380764172A91}"/>
              </a:ext>
            </a:extLst>
          </p:cNvPr>
          <p:cNvCxnSpPr>
            <a:cxnSpLocks/>
          </p:cNvCxnSpPr>
          <p:nvPr/>
        </p:nvCxnSpPr>
        <p:spPr>
          <a:xfrm flipH="1">
            <a:off x="4587817" y="2403181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8F96666-CEFC-ED48-8926-CF7B6D2ADC2E}"/>
              </a:ext>
            </a:extLst>
          </p:cNvPr>
          <p:cNvSpPr txBox="1"/>
          <p:nvPr/>
        </p:nvSpPr>
        <p:spPr>
          <a:xfrm>
            <a:off x="5193744" y="1941516"/>
            <a:ext cx="168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instruments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FE5423E-9CDD-E146-B7B1-0D5372996BCC}"/>
              </a:ext>
            </a:extLst>
          </p:cNvPr>
          <p:cNvCxnSpPr>
            <a:cxnSpLocks/>
          </p:cNvCxnSpPr>
          <p:nvPr/>
        </p:nvCxnSpPr>
        <p:spPr>
          <a:xfrm flipH="1">
            <a:off x="5534302" y="2820275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94F6591-9A63-9745-BEE7-3FB4E7D576CD}"/>
              </a:ext>
            </a:extLst>
          </p:cNvPr>
          <p:cNvSpPr txBox="1"/>
          <p:nvPr/>
        </p:nvSpPr>
        <p:spPr>
          <a:xfrm>
            <a:off x="6140229" y="2358610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utility buildings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023ECBF-8AF1-0B42-B8BD-FE8FE4A2E08A}"/>
              </a:ext>
            </a:extLst>
          </p:cNvPr>
          <p:cNvCxnSpPr>
            <a:cxnSpLocks/>
          </p:cNvCxnSpPr>
          <p:nvPr/>
        </p:nvCxnSpPr>
        <p:spPr>
          <a:xfrm flipH="1">
            <a:off x="5895249" y="4360317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2632668-E9D3-7440-ADBA-39A76DA7543C}"/>
              </a:ext>
            </a:extLst>
          </p:cNvPr>
          <p:cNvSpPr txBox="1"/>
          <p:nvPr/>
        </p:nvSpPr>
        <p:spPr>
          <a:xfrm>
            <a:off x="6501176" y="3898652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linac</a:t>
            </a:r>
          </a:p>
        </p:txBody>
      </p:sp>
    </p:spTree>
    <p:extLst>
      <p:ext uri="{BB962C8B-B14F-4D97-AF65-F5344CB8AC3E}">
        <p14:creationId xmlns:p14="http://schemas.microsoft.com/office/powerpoint/2010/main" val="3006608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704739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New participants are welcome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2" name="Picture 6" descr="Ensemble - un levage plus intense des mots">
            <a:extLst>
              <a:ext uri="{FF2B5EF4-FFF2-40B4-BE49-F238E27FC236}">
                <a16:creationId xmlns:a16="http://schemas.microsoft.com/office/drawing/2014/main" id="{6968F616-CC4D-4C48-9CBF-262559223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2592" y="3977089"/>
            <a:ext cx="2496103" cy="19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01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9572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Conclusions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5C30F02E-109E-AC45-BC1B-57EAA86030C8}"/>
              </a:ext>
            </a:extLst>
          </p:cNvPr>
          <p:cNvSpPr txBox="1"/>
          <p:nvPr/>
        </p:nvSpPr>
        <p:spPr>
          <a:xfrm>
            <a:off x="0" y="658315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Low energy </a:t>
            </a:r>
            <a:r>
              <a:rPr lang="en-GB" sz="2400" dirty="0" err="1">
                <a:latin typeface="Times New Roman"/>
                <a:cs typeface="Times New Roman"/>
              </a:rPr>
              <a:t>nuSTORM</a:t>
            </a:r>
            <a:endParaRPr lang="en-GB" sz="2400" dirty="0">
              <a:latin typeface="Times New Roman"/>
              <a:cs typeface="Times New Roman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Muon Collider R&amp;D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Excellent conditions for DAR and Coherent Scattering experiments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New applications under preparation,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please join!</a:t>
            </a:r>
          </a:p>
        </p:txBody>
      </p:sp>
    </p:spTree>
    <p:extLst>
      <p:ext uri="{BB962C8B-B14F-4D97-AF65-F5344CB8AC3E}">
        <p14:creationId xmlns:p14="http://schemas.microsoft.com/office/powerpoint/2010/main" val="2815329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9091"/>
            <a:ext cx="6862522" cy="1161981"/>
          </a:xfrm>
        </p:spPr>
        <p:txBody>
          <a:bodyPr/>
          <a:lstStyle/>
          <a:p>
            <a:r>
              <a:rPr lang="en-GB" sz="3200" dirty="0"/>
              <a:t>ESSnuSB structure and participating institutions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53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pic>
        <p:nvPicPr>
          <p:cNvPr id="10" name="Image 28">
            <a:extLst>
              <a:ext uri="{FF2B5EF4-FFF2-40B4-BE49-F238E27FC236}">
                <a16:creationId xmlns:a16="http://schemas.microsoft.com/office/drawing/2014/main" id="{614949EC-1BCC-684A-B4F2-CDF190E67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8" y="2016666"/>
            <a:ext cx="5078698" cy="3658940"/>
          </a:xfrm>
          <a:prstGeom prst="rect">
            <a:avLst/>
          </a:prstGeom>
        </p:spPr>
      </p:pic>
      <p:sp>
        <p:nvSpPr>
          <p:cNvPr id="11" name="ZoneTexte 29">
            <a:extLst>
              <a:ext uri="{FF2B5EF4-FFF2-40B4-BE49-F238E27FC236}">
                <a16:creationId xmlns:a16="http://schemas.microsoft.com/office/drawing/2014/main" id="{00D4A62E-97FC-EB4B-AF48-DBCA9E71F58A}"/>
              </a:ext>
            </a:extLst>
          </p:cNvPr>
          <p:cNvSpPr txBox="1"/>
          <p:nvPr/>
        </p:nvSpPr>
        <p:spPr>
          <a:xfrm>
            <a:off x="0" y="5675606"/>
            <a:ext cx="135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11 countries</a:t>
            </a: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E7D9B34-5443-ED44-A0A3-AACE501AB1F1}"/>
              </a:ext>
            </a:extLst>
          </p:cNvPr>
          <p:cNvSpPr txBox="1"/>
          <p:nvPr/>
        </p:nvSpPr>
        <p:spPr>
          <a:xfrm>
            <a:off x="5121946" y="1907143"/>
            <a:ext cx="40220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Starting date: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01/01/2018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Ending date: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31/12/2021 → 31/03/2022,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48+3 Months,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months extension due to COVID19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Kick-off meeting: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January 2018, Lund (ESS),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of the budget already received,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deliverables and milestones ready on time (some rescheduling due to COVID19 has been arranged with the EU Project Officer)</a:t>
            </a:r>
          </a:p>
        </p:txBody>
      </p:sp>
    </p:spTree>
    <p:extLst>
      <p:ext uri="{BB962C8B-B14F-4D97-AF65-F5344CB8AC3E}">
        <p14:creationId xmlns:p14="http://schemas.microsoft.com/office/powerpoint/2010/main" val="501864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54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8665236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</p:spTree>
    <p:extLst>
      <p:ext uri="{BB962C8B-B14F-4D97-AF65-F5344CB8AC3E}">
        <p14:creationId xmlns:p14="http://schemas.microsoft.com/office/powerpoint/2010/main" val="2202809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C56A3-7A29-AD43-8B68-C6057E198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957" y="2011015"/>
            <a:ext cx="7652085" cy="4547938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996618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High Intensity Frontier Initiative (HIFI)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00A56-E50C-4E48-B053-BF7FA4D71C44}"/>
              </a:ext>
            </a:extLst>
          </p:cNvPr>
          <p:cNvSpPr/>
          <p:nvPr/>
        </p:nvSpPr>
        <p:spPr>
          <a:xfrm>
            <a:off x="785344" y="2011014"/>
            <a:ext cx="213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HIFI Uppsala Workshop 2-3 March 2020 </a:t>
            </a:r>
            <a:endParaRPr lang="en-FR" sz="1600" dirty="0"/>
          </a:p>
        </p:txBody>
      </p:sp>
    </p:spTree>
    <p:extLst>
      <p:ext uri="{BB962C8B-B14F-4D97-AF65-F5344CB8AC3E}">
        <p14:creationId xmlns:p14="http://schemas.microsoft.com/office/powerpoint/2010/main" val="1564742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803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as Higgs Factory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56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64D22B-F2F9-9341-963F-EB8FA5335037}"/>
              </a:ext>
            </a:extLst>
          </p:cNvPr>
          <p:cNvGrpSpPr/>
          <p:nvPr/>
        </p:nvGrpSpPr>
        <p:grpSpPr>
          <a:xfrm>
            <a:off x="194209" y="987258"/>
            <a:ext cx="2063470" cy="1979554"/>
            <a:chOff x="509798" y="1362456"/>
            <a:chExt cx="2063470" cy="19795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595188-4036-3A4E-A405-40782CE08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798" y="1362457"/>
              <a:ext cx="2063470" cy="19795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9798" y="136245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</a:rPr>
                <a:t>Carlo Rubbia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14C800-A938-C242-BA76-9BFCD6A64E99}"/>
              </a:ext>
            </a:extLst>
          </p:cNvPr>
          <p:cNvSpPr/>
          <p:nvPr/>
        </p:nvSpPr>
        <p:spPr>
          <a:xfrm>
            <a:off x="194209" y="3033390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Lucida Grande" panose="020B0600040502020204" pitchFamily="34" charset="0"/>
                <a:hlinkClick r:id="rId4"/>
              </a:rPr>
              <a:t>arXiv:1908.05664</a:t>
            </a:r>
            <a:endParaRPr lang="en-FR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0E81-5CB3-E843-8356-452F333D63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79" y="1295012"/>
            <a:ext cx="6200065" cy="42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28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(ESS</a:t>
            </a:r>
            <a:r>
              <a:rPr lang="en-GB" sz="360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57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E52289-9974-B541-9F3C-EADADA52D0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01" y="1052581"/>
            <a:ext cx="8043483" cy="55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8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D3145-EFCD-E245-B480-C33FE7E53D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74" y="862308"/>
            <a:ext cx="8075851" cy="57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865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59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14A44-913A-C149-9D04-16C618E78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" y="1061091"/>
            <a:ext cx="8159981" cy="5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1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50"/>
            <a:ext cx="6862522" cy="78549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51AD8-7736-164A-95BA-3D03B0B6D2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2989"/>
            <a:ext cx="9144000" cy="55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97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Low Energy nuSTORM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60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CDDD6-D1AE-4F44-A37E-D6D3A8E2F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0" y="2598233"/>
            <a:ext cx="4901762" cy="1541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61596D-4948-A64D-BF37-954800A96EA5}"/>
              </a:ext>
            </a:extLst>
          </p:cNvPr>
          <p:cNvSpPr txBox="1"/>
          <p:nvPr/>
        </p:nvSpPr>
        <p:spPr>
          <a:xfrm>
            <a:off x="251483" y="4750025"/>
            <a:ext cx="502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Proposed at FERMILAB and CERN (~3.8 GeV muons)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2A934-5C00-8541-8FED-76635BCE84C7}"/>
              </a:ext>
            </a:extLst>
          </p:cNvPr>
          <p:cNvSpPr/>
          <p:nvPr/>
        </p:nvSpPr>
        <p:spPr>
          <a:xfrm>
            <a:off x="251483" y="889163"/>
            <a:ext cx="782820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Sterile Neutrino searches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Neutrino cross sections measurements with unprecedented precision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LBL performance improvement by systematic error mitigation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To be adapted for lower muon energies (~0.5 GeV)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CEBB13-2D25-0A43-A3F3-C94A90533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829" y="2402168"/>
            <a:ext cx="3663839" cy="1933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33DF89-4F69-6E47-8BCE-BE8F299E16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799" y="4372393"/>
            <a:ext cx="3483611" cy="2348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FC5CC-E114-2043-B358-F021416CF320}"/>
              </a:ext>
            </a:extLst>
          </p:cNvPr>
          <p:cNvSpPr txBox="1"/>
          <p:nvPr/>
        </p:nvSpPr>
        <p:spPr>
          <a:xfrm>
            <a:off x="5769621" y="5408184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preliminar studies for 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962CE-6ABF-1841-8870-C4B81C317F8D}"/>
              </a:ext>
            </a:extLst>
          </p:cNvPr>
          <p:cNvSpPr txBox="1"/>
          <p:nvPr/>
        </p:nvSpPr>
        <p:spPr>
          <a:xfrm>
            <a:off x="3270667" y="5968837"/>
            <a:ext cx="24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sterile neutrino searches</a:t>
            </a:r>
          </a:p>
        </p:txBody>
      </p:sp>
    </p:spTree>
    <p:extLst>
      <p:ext uri="{BB962C8B-B14F-4D97-AF65-F5344CB8AC3E}">
        <p14:creationId xmlns:p14="http://schemas.microsoft.com/office/powerpoint/2010/main" val="286834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Decay At Rest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61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1" name="Image 1">
            <a:extLst>
              <a:ext uri="{FF2B5EF4-FFF2-40B4-BE49-F238E27FC236}">
                <a16:creationId xmlns:a16="http://schemas.microsoft.com/office/drawing/2014/main" id="{E9F6E8AA-509D-5A47-8C5C-87658AA5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84" y="3346600"/>
            <a:ext cx="4863859" cy="3306873"/>
          </a:xfrm>
          <a:prstGeom prst="rect">
            <a:avLst/>
          </a:prstGeom>
        </p:spPr>
      </p:pic>
      <p:sp>
        <p:nvSpPr>
          <p:cNvPr id="14" name="ZoneTexte 2">
            <a:extLst>
              <a:ext uri="{FF2B5EF4-FFF2-40B4-BE49-F238E27FC236}">
                <a16:creationId xmlns:a16="http://schemas.microsoft.com/office/drawing/2014/main" id="{E017FCAD-5551-804A-8A7D-3C3D5A1B35BF}"/>
              </a:ext>
            </a:extLst>
          </p:cNvPr>
          <p:cNvSpPr txBox="1"/>
          <p:nvPr/>
        </p:nvSpPr>
        <p:spPr>
          <a:xfrm>
            <a:off x="228258" y="868080"/>
            <a:ext cx="283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Possible if short pulses (~</a:t>
            </a:r>
            <a:r>
              <a:rPr lang="el-GR" dirty="0"/>
              <a:t>μ</a:t>
            </a:r>
            <a:r>
              <a:rPr lang="en-US" dirty="0"/>
              <a:t>s)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734B1-765E-D043-BC18-9E9C359A9323}"/>
              </a:ext>
            </a:extLst>
          </p:cNvPr>
          <p:cNvGrpSpPr/>
          <p:nvPr/>
        </p:nvGrpSpPr>
        <p:grpSpPr>
          <a:xfrm>
            <a:off x="4059778" y="1200365"/>
            <a:ext cx="4912602" cy="1951748"/>
            <a:chOff x="4059778" y="1200365"/>
            <a:chExt cx="4912602" cy="1951748"/>
          </a:xfrm>
        </p:grpSpPr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76168D03-8F1C-8B46-9DD0-BC06788E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1161" y="2434022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F9D466AA-C154-2345-AC58-FE34CD4BE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3670" y="1200365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18" name="Oval 9">
              <a:extLst>
                <a:ext uri="{FF2B5EF4-FFF2-40B4-BE49-F238E27FC236}">
                  <a16:creationId xmlns:a16="http://schemas.microsoft.com/office/drawing/2014/main" id="{D01DBC72-2223-5249-9969-A5C2407B5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6463" y="1787820"/>
              <a:ext cx="729424" cy="707395"/>
            </a:xfrm>
            <a:prstGeom prst="ellipse">
              <a:avLst/>
            </a:prstGeom>
            <a:gradFill rotWithShape="0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00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A</a:t>
              </a: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BD650127-AFA9-3448-977C-AAF58A864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356" y="2199039"/>
              <a:ext cx="452830" cy="450383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</a:t>
              </a:r>
              <a:r>
                <a:rPr lang="en-US" sz="1600" baseline="30000" dirty="0">
                  <a:solidFill>
                    <a:schemeClr val="accent2"/>
                  </a:solidFill>
                  <a:sym typeface="Symbol" charset="0"/>
                </a:rPr>
                <a:t>+</a:t>
              </a:r>
              <a:endParaRPr lang="en-US" sz="1600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8B529BB8-2C5A-B64D-A03F-88AB22197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5137" y="1317856"/>
              <a:ext cx="425905" cy="450383"/>
            </a:xfrm>
            <a:prstGeom prst="ellipse">
              <a:avLst/>
            </a:prstGeom>
            <a:noFill/>
            <a:ln w="12700" cap="sq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</a:t>
              </a:r>
              <a:r>
                <a:rPr lang="en-US" sz="1600" baseline="30000" dirty="0">
                  <a:solidFill>
                    <a:schemeClr val="accent2"/>
                  </a:solidFill>
                  <a:sym typeface="Symbol" charset="0"/>
                </a:rPr>
                <a:t>-</a:t>
              </a:r>
              <a:endParaRPr lang="en-US" sz="1600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5A63EB24-2655-354E-98FC-8C8287303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3847" y="1494092"/>
              <a:ext cx="587456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5C96B958-E737-D54A-BFF4-63D822B67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5102" y="1200365"/>
              <a:ext cx="5874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~99%</a:t>
              </a:r>
            </a:p>
          </p:txBody>
        </p:sp>
        <p:sp>
          <p:nvSpPr>
            <p:cNvPr id="23" name="Oval 14">
              <a:extLst>
                <a:ext uri="{FF2B5EF4-FFF2-40B4-BE49-F238E27FC236}">
                  <a16:creationId xmlns:a16="http://schemas.microsoft.com/office/drawing/2014/main" id="{655DDF25-33CD-6040-8241-F43708F4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4996" y="1787820"/>
              <a:ext cx="425905" cy="450383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</a:t>
              </a:r>
              <a:r>
                <a:rPr lang="en-US" sz="1600" baseline="30000">
                  <a:solidFill>
                    <a:schemeClr val="accent2"/>
                  </a:solidFill>
                  <a:sym typeface="Symbol" charset="0"/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B71D0BB4-A678-674D-984A-5A9A5F790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113" y="1929422"/>
              <a:ext cx="425905" cy="385518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b="0" dirty="0">
                  <a:solidFill>
                    <a:srgbClr val="3366FF"/>
                  </a:solidFill>
                </a:rPr>
                <a:t>e</a:t>
              </a:r>
              <a:r>
                <a:rPr lang="en-US" sz="1600" b="0" baseline="30000" dirty="0">
                  <a:solidFill>
                    <a:srgbClr val="3366FF"/>
                  </a:solidFill>
                </a:rPr>
                <a:t>+</a:t>
              </a: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1F5ADA44-977A-D848-8EDF-8829443B1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244" y="2181905"/>
              <a:ext cx="6070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GB" sz="120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B6F43851-7AB8-DD4F-B415-D006D3431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4989" y="2825659"/>
              <a:ext cx="7306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GB" sz="1200"/>
            </a:p>
          </p:txBody>
        </p:sp>
        <p:sp>
          <p:nvSpPr>
            <p:cNvPr id="27" name="AutoShape 18">
              <a:extLst>
                <a:ext uri="{FF2B5EF4-FFF2-40B4-BE49-F238E27FC236}">
                  <a16:creationId xmlns:a16="http://schemas.microsoft.com/office/drawing/2014/main" id="{4904D55C-02B6-C543-8D9D-874CA8C85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778" y="2140294"/>
              <a:ext cx="458953" cy="129729"/>
            </a:xfrm>
            <a:prstGeom prst="rightArrow">
              <a:avLst>
                <a:gd name="adj1" fmla="val 50000"/>
                <a:gd name="adj2" fmla="val 114286"/>
              </a:avLst>
            </a:prstGeom>
            <a:solidFill>
              <a:srgbClr val="FF9933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E3F7708C-6034-4C4D-8651-DFB078DE8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758" y="1860485"/>
              <a:ext cx="2924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99"/>
                  </a:solidFill>
                </a:rPr>
                <a:t>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09F2D5C-D2E3-474A-B4CB-D8E47FE5D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3777" y="2727749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30" name="Line 24">
              <a:extLst>
                <a:ext uri="{FF2B5EF4-FFF2-40B4-BE49-F238E27FC236}">
                  <a16:creationId xmlns:a16="http://schemas.microsoft.com/office/drawing/2014/main" id="{913A80AC-24E8-384F-9AD6-BD628D7C3E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90226" y="1611584"/>
              <a:ext cx="293728" cy="234982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9128CB67-4AD5-D74C-8FE2-7E15343D9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8936" y="1376601"/>
              <a:ext cx="58746" cy="352473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2" name="Line 26">
              <a:extLst>
                <a:ext uri="{FF2B5EF4-FFF2-40B4-BE49-F238E27FC236}">
                  <a16:creationId xmlns:a16="http://schemas.microsoft.com/office/drawing/2014/main" id="{716AE31A-5B11-DC4F-91DD-68E170890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2664" y="1670329"/>
              <a:ext cx="352473" cy="176237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3" name="Line 27">
              <a:extLst>
                <a:ext uri="{FF2B5EF4-FFF2-40B4-BE49-F238E27FC236}">
                  <a16:creationId xmlns:a16="http://schemas.microsoft.com/office/drawing/2014/main" id="{3FFF0CBB-34F2-A746-B682-71B511729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56215" y="2199039"/>
              <a:ext cx="646201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4" name="Line 28">
              <a:extLst>
                <a:ext uri="{FF2B5EF4-FFF2-40B4-BE49-F238E27FC236}">
                  <a16:creationId xmlns:a16="http://schemas.microsoft.com/office/drawing/2014/main" id="{847D3CE2-D224-5F48-AFB3-BE4D7352C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4960" y="2081548"/>
              <a:ext cx="646201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5" name="Line 29">
              <a:extLst>
                <a:ext uri="{FF2B5EF4-FFF2-40B4-BE49-F238E27FC236}">
                  <a16:creationId xmlns:a16="http://schemas.microsoft.com/office/drawing/2014/main" id="{D1260C1B-E94A-6548-93C2-1B8A6F185D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97469" y="1494092"/>
              <a:ext cx="587456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6" name="Line 30">
              <a:extLst>
                <a:ext uri="{FF2B5EF4-FFF2-40B4-BE49-F238E27FC236}">
                  <a16:creationId xmlns:a16="http://schemas.microsoft.com/office/drawing/2014/main" id="{FACDABC9-0C7F-904D-A2D3-F8DD220FB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6321" y="2022803"/>
              <a:ext cx="939929" cy="234982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7" name="Line 31">
              <a:extLst>
                <a:ext uri="{FF2B5EF4-FFF2-40B4-BE49-F238E27FC236}">
                  <a16:creationId xmlns:a16="http://schemas.microsoft.com/office/drawing/2014/main" id="{24A90373-B51B-684F-AFE3-F79938CDD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6321" y="2551513"/>
              <a:ext cx="528710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8" name="Line 32">
              <a:extLst>
                <a:ext uri="{FF2B5EF4-FFF2-40B4-BE49-F238E27FC236}">
                  <a16:creationId xmlns:a16="http://schemas.microsoft.com/office/drawing/2014/main" id="{3FE1B71B-3460-544E-9160-0EE589A96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1409" y="2375276"/>
              <a:ext cx="646201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77FF04-1DA4-7147-B16C-6036604F7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2724" y="2727750"/>
              <a:ext cx="377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>
                  <a:solidFill>
                    <a:schemeClr val="accent2"/>
                  </a:solidFill>
                  <a:sym typeface="Symbol" charset="0"/>
                </a:rPr>
                <a:t></a:t>
              </a:r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B2FA27BF-547D-8D4D-886D-EF257F593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78653" y="2551513"/>
              <a:ext cx="90019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247AA5A5-CDDF-F44A-A0F7-F113C712F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5921" y="2478526"/>
              <a:ext cx="377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 dirty="0">
                  <a:solidFill>
                    <a:schemeClr val="accent2"/>
                  </a:solidFill>
                  <a:sym typeface="Symbol" charset="0"/>
                </a:rPr>
                <a:t></a:t>
              </a:r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A36D6519-B598-1D4C-95BB-2BF0A84FA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0915" y="1200365"/>
              <a:ext cx="3596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>
                  <a:solidFill>
                    <a:schemeClr val="accent2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3" name="Text Box 38">
              <a:extLst>
                <a:ext uri="{FF2B5EF4-FFF2-40B4-BE49-F238E27FC236}">
                  <a16:creationId xmlns:a16="http://schemas.microsoft.com/office/drawing/2014/main" id="{DA006AA8-FCB8-9B4F-B0CA-B917FC10D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2539" y="2316530"/>
              <a:ext cx="7104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dirty="0">
                  <a:solidFill>
                    <a:srgbClr val="008000"/>
                  </a:solidFill>
                  <a:sym typeface="Symbol" charset="0"/>
                </a:rPr>
                <a:t>  </a:t>
              </a:r>
              <a:r>
                <a:rPr lang="en-US" sz="1100" dirty="0">
                  <a:solidFill>
                    <a:srgbClr val="008000"/>
                  </a:solidFill>
                </a:rPr>
                <a:t>26 ns</a:t>
              </a:r>
            </a:p>
          </p:txBody>
        </p:sp>
        <p:sp>
          <p:nvSpPr>
            <p:cNvPr id="44" name="Text Box 39">
              <a:extLst>
                <a:ext uri="{FF2B5EF4-FFF2-40B4-BE49-F238E27FC236}">
                  <a16:creationId xmlns:a16="http://schemas.microsoft.com/office/drawing/2014/main" id="{BB0CEAA3-5AF8-E144-96CC-9A26A5BE8C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9434" y="1729074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dirty="0">
                  <a:solidFill>
                    <a:srgbClr val="008000"/>
                  </a:solidFill>
                  <a:sym typeface="Symbol" charset="0"/>
                </a:rPr>
                <a:t>  </a:t>
              </a:r>
              <a:r>
                <a:rPr lang="en-US" sz="1100" dirty="0">
                  <a:solidFill>
                    <a:srgbClr val="008000"/>
                  </a:solidFill>
                </a:rPr>
                <a:t>2.2 </a:t>
              </a:r>
              <a:r>
                <a:rPr lang="el-GR" sz="1100" dirty="0">
                  <a:solidFill>
                    <a:srgbClr val="008000"/>
                  </a:solidFill>
                </a:rPr>
                <a:t>μ</a:t>
              </a:r>
              <a:r>
                <a:rPr lang="en-US" sz="1100" dirty="0">
                  <a:solidFill>
                    <a:srgbClr val="008000"/>
                  </a:solidFill>
                </a:rPr>
                <a:t>s</a:t>
              </a:r>
            </a:p>
          </p:txBody>
        </p:sp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4EAC4F70-8930-6443-AB73-394F63BC5F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25208" y="2551513"/>
              <a:ext cx="176237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D24305FB-E204-2240-8ACA-7B8C16709E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173" y="2492767"/>
              <a:ext cx="293728" cy="352473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47" name="Text Box 43">
              <a:extLst>
                <a:ext uri="{FF2B5EF4-FFF2-40B4-BE49-F238E27FC236}">
                  <a16:creationId xmlns:a16="http://schemas.microsoft.com/office/drawing/2014/main" id="{1A9F0B65-FA7F-BC44-8C8F-35BBF05E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00000">
              <a:off x="4539634" y="2844336"/>
              <a:ext cx="11025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6600FF"/>
                  </a:solidFill>
                  <a:latin typeface="Bradley Hand ITC" charset="0"/>
                </a:rPr>
                <a:t>Fragments</a:t>
              </a:r>
            </a:p>
          </p:txBody>
        </p:sp>
        <p:sp>
          <p:nvSpPr>
            <p:cNvPr id="48" name="Text Box 45">
              <a:extLst>
                <a:ext uri="{FF2B5EF4-FFF2-40B4-BE49-F238E27FC236}">
                  <a16:creationId xmlns:a16="http://schemas.microsoft.com/office/drawing/2014/main" id="{CE068BBB-42DD-CC4D-9F75-B28389DAC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2276" y="1905311"/>
              <a:ext cx="5180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tarBats" charset="0"/>
                </a:rPr>
                <a:t>DAR</a:t>
              </a:r>
            </a:p>
          </p:txBody>
        </p:sp>
        <p:sp>
          <p:nvSpPr>
            <p:cNvPr id="49" name="Rectangle 21">
              <a:extLst>
                <a:ext uri="{FF2B5EF4-FFF2-40B4-BE49-F238E27FC236}">
                  <a16:creationId xmlns:a16="http://schemas.microsoft.com/office/drawing/2014/main" id="{2EFA0815-42A5-DA4B-82CD-8641365EB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1309" y="1251936"/>
              <a:ext cx="827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99"/>
                  </a:solidFill>
                </a:rPr>
                <a:t>capture</a:t>
              </a:r>
            </a:p>
          </p:txBody>
        </p:sp>
      </p:grpSp>
      <p:sp>
        <p:nvSpPr>
          <p:cNvPr id="50" name="Text Box 6">
            <a:extLst>
              <a:ext uri="{FF2B5EF4-FFF2-40B4-BE49-F238E27FC236}">
                <a16:creationId xmlns:a16="http://schemas.microsoft.com/office/drawing/2014/main" id="{C74CB651-52D9-6143-A40F-487798389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98911"/>
            <a:ext cx="3956967" cy="45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Well known neutrino spectra (DAR).</a:t>
            </a:r>
          </a:p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Very high neutrino intensities ~  5x10</a:t>
            </a:r>
            <a:r>
              <a:rPr lang="en-US" sz="1600" b="0" baseline="30000" dirty="0">
                <a:solidFill>
                  <a:srgbClr val="3333CC"/>
                </a:solidFill>
              </a:rPr>
              <a:t>15</a:t>
            </a:r>
            <a:r>
              <a:rPr lang="en-US" sz="1600" b="0" dirty="0">
                <a:solidFill>
                  <a:srgbClr val="3333CC"/>
                </a:solidFill>
              </a:rPr>
              <a:t> </a:t>
            </a:r>
            <a:r>
              <a:rPr lang="en-US" sz="1600" b="0" dirty="0">
                <a:solidFill>
                  <a:srgbClr val="3333CC"/>
                </a:solidFill>
                <a:latin typeface="Symbol" charset="0"/>
              </a:rPr>
              <a:t>n</a:t>
            </a:r>
            <a:r>
              <a:rPr lang="en-US" sz="1600" b="0" dirty="0">
                <a:solidFill>
                  <a:srgbClr val="3333CC"/>
                </a:solidFill>
              </a:rPr>
              <a:t>/s.</a:t>
            </a:r>
          </a:p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Separate neutrinos of different flavors by time cut.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Role that neutrino-nucleus interactions play in the supernova explosion process and subsequent </a:t>
            </a:r>
            <a:r>
              <a:rPr lang="en-GB" sz="1600" b="0" dirty="0" err="1"/>
              <a:t>nucleosynthesis</a:t>
            </a:r>
            <a:r>
              <a:rPr lang="en-GB" sz="1600" b="0" dirty="0"/>
              <a:t>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Accurate knowledge of neutrino-nucleus cross sections is important (almost no data exist).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This lack of knowledge significantly limits our understanding of supernovae and of terrestrial observations of cosmic neutrinos to probe the deepest layer of these powerful explosions.</a:t>
            </a:r>
            <a:endParaRPr lang="en-US" sz="1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037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Coherent Scattering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62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4AA37C-57ED-244F-9FED-E3231F603999}"/>
              </a:ext>
            </a:extLst>
          </p:cNvPr>
          <p:cNvGrpSpPr/>
          <p:nvPr/>
        </p:nvGrpSpPr>
        <p:grpSpPr>
          <a:xfrm>
            <a:off x="6381742" y="997750"/>
            <a:ext cx="2654803" cy="2085985"/>
            <a:chOff x="5344138" y="2151530"/>
            <a:chExt cx="2654803" cy="2085985"/>
          </a:xfrm>
        </p:grpSpPr>
        <p:pic>
          <p:nvPicPr>
            <p:cNvPr id="7170" name="Picture 2" descr="Miniature detector first to spot coherent neutrino-nucleus scattering –  CERN Courier">
              <a:extLst>
                <a:ext uri="{FF2B5EF4-FFF2-40B4-BE49-F238E27FC236}">
                  <a16:creationId xmlns:a16="http://schemas.microsoft.com/office/drawing/2014/main" id="{47DF0DB7-103B-FD40-BAD2-9A7E0EE7A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138" y="2151530"/>
              <a:ext cx="2654803" cy="2085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7641F1-13DD-4744-9A91-607057ADA19B}"/>
                </a:ext>
              </a:extLst>
            </p:cNvPr>
            <p:cNvSpPr txBox="1"/>
            <p:nvPr/>
          </p:nvSpPr>
          <p:spPr>
            <a:xfrm>
              <a:off x="7301199" y="2197185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solidFill>
                    <a:srgbClr val="FFFF00"/>
                  </a:solidFill>
                </a:rPr>
                <a:t>SNS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2B66D5-85DB-B549-8ABB-2F0974BC8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211" y="788962"/>
            <a:ext cx="2330506" cy="29718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E6D53F3-190A-334B-B583-CAA7C29713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91" y="3687417"/>
            <a:ext cx="3713345" cy="2971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E8B3F3-57E4-F846-A85D-A5DD0E67C9A3}"/>
              </a:ext>
            </a:extLst>
          </p:cNvPr>
          <p:cNvSpPr/>
          <p:nvPr/>
        </p:nvSpPr>
        <p:spPr>
          <a:xfrm>
            <a:off x="4036262" y="3366008"/>
            <a:ext cx="500028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sterile neutrinos,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magnetic moment,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non-standard interactions (NSI) mediated by new particles,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probes of nuclear structure,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constraints on the value of the weak nuclear charge,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neutrino detector mass may lead to a number of technological applications as non-intrusive nuclear reactor monitoring.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 is also expected to dominate neutrino transport in neutron stars, and during stellar collapse.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7AA069-10D6-F347-A2A5-C23F6EB565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914" y="1043405"/>
            <a:ext cx="2736428" cy="20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96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Coherent Scattering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63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51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493DC0-2F2F-F148-AA02-D8F1EF8D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41" y="1067095"/>
            <a:ext cx="74676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7">
            <a:extLst>
              <a:ext uri="{FF2B5EF4-FFF2-40B4-BE49-F238E27FC236}">
                <a16:creationId xmlns:a16="http://schemas.microsoft.com/office/drawing/2014/main" id="{8CFEE0C1-57E5-6F4B-AA4B-AC561071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41" y="862308"/>
            <a:ext cx="2133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u="none" baseline="4000" dirty="0">
                <a:latin typeface="Arial" panose="020B0604020202020204" pitchFamily="34" charset="0"/>
                <a:cs typeface="Arial" panose="020B0604020202020204" pitchFamily="34" charset="0"/>
              </a:rPr>
              <a:t>JHEP 02 (2020) 123</a:t>
            </a:r>
          </a:p>
        </p:txBody>
      </p:sp>
      <p:pic>
        <p:nvPicPr>
          <p:cNvPr id="53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035316D-81AD-6441-AD5F-EF39E5B6D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0" y="2131875"/>
            <a:ext cx="38433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133B9-2F6D-8844-8A54-30A28C709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733" y="2143015"/>
            <a:ext cx="3505200" cy="26052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3EB0FF-CCAC-5C48-BACA-990CE6DF2FB9}"/>
              </a:ext>
            </a:extLst>
          </p:cNvPr>
          <p:cNvSpPr/>
          <p:nvPr/>
        </p:nvSpPr>
        <p:spPr>
          <a:xfrm>
            <a:off x="0" y="4817433"/>
            <a:ext cx="607711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 can generate the largest pulsed neutrino flux suitable for the detection of Coherent Elastic Neutrino-Nucleus Scattering (CE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 ).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detector technologies able to profit from the order-of-magnitude increase in neutrino flux provided by the ESS, along with their sensitivity to a rich particle physics phenomenology accessible through high-statistics, precision CE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 measurements, are under study.</a:t>
            </a:r>
            <a:endParaRPr lang="en-GB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751" y="1560608"/>
            <a:ext cx="903649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T2HK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Same curves that Hyper-K has showed at the Neutrino Town Meeting at CERN and the one that was showed at Neutrino 2018.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Systematics are said by T2HK to be between 3% to 4%.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π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DUNE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Public globes file released by the DUNE collaboration with the CDR, the only change is to increase the number of years from 7 to 10.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π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/2, to be compatible with the T2HK line.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ESSnuSB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Instead of considering as usual “Opt. Snowmass errors" it is only assumed an overall 3% systematic error in the different signal and background channels, more in line with T2HK assumptions.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π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/2, to be compatible with the T2HK line.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F4DB3F-6ABF-8745-B15F-12E6670F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2" y="1"/>
            <a:ext cx="5959365" cy="1795856"/>
          </a:xfrm>
        </p:spPr>
        <p:txBody>
          <a:bodyPr/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How the CPV coverage and resolution curves have been produced</a:t>
            </a:r>
            <a:endParaRPr lang="en-GB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61FB7-D55B-7642-AC5F-F7CB94CB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EFEA0-B9FB-A14A-AD1A-21002908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5D2D9-BBFB-2C46-820F-0485754A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383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604196"/>
          </a:xfrm>
          <a:noFill/>
          <a:ln w="19050">
            <a:noFill/>
          </a:ln>
        </p:spPr>
        <p:txBody>
          <a:bodyPr lIns="90000" tIns="46800" rIns="90000" bIns="46800">
            <a:normAutofit fontScale="90000"/>
          </a:bodyPr>
          <a:lstStyle/>
          <a:p>
            <a:r>
              <a:rPr lang="en-US" sz="3000" b="1" dirty="0"/>
              <a:t>Beyond DUNE, JUNO, </a:t>
            </a:r>
            <a:r>
              <a:rPr lang="en-US" sz="3000" b="1" dirty="0" err="1"/>
              <a:t>HyperK</a:t>
            </a:r>
            <a:r>
              <a:rPr lang="en-US" sz="3000" b="1" dirty="0"/>
              <a:t>: </a:t>
            </a:r>
            <a:br>
              <a:rPr lang="en-US" sz="3000" b="1" dirty="0"/>
            </a:br>
            <a:r>
              <a:rPr lang="en-US" b="1" dirty="0"/>
              <a:t>ESS</a:t>
            </a:r>
            <a:r>
              <a:rPr lang="el-G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="1" dirty="0"/>
              <a:t>SB, P2O and Neutrino factory</a:t>
            </a:r>
            <a:endParaRPr lang="ru-RU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64088" y="5589240"/>
            <a:ext cx="3600400" cy="934607"/>
          </a:xfrm>
          <a:prstGeom prst="rect">
            <a:avLst/>
          </a:prstGeom>
          <a:solidFill>
            <a:srgbClr val="99CC00">
              <a:alpha val="3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en-US" altLang="bg-BG" b="1" dirty="0">
                <a:latin typeface="Comic Sans MS" pitchFamily="66" charset="0"/>
              </a:rPr>
              <a:t>Roumen Tsenov</a:t>
            </a:r>
            <a:endParaRPr lang="en-GB" altLang="bg-BG" b="1" dirty="0">
              <a:latin typeface="Comic Sans MS" pitchFamily="66" charset="0"/>
            </a:endParaRPr>
          </a:p>
          <a:p>
            <a:pPr algn="ctr">
              <a:lnSpc>
                <a:spcPct val="102000"/>
              </a:lnSpc>
            </a:pPr>
            <a:r>
              <a:rPr lang="en-US" altLang="bg-BG" sz="1800" b="1" dirty="0">
                <a:latin typeface="Comic Sans MS" pitchFamily="66" charset="0"/>
              </a:rPr>
              <a:t>Department of Atomic Physics, University of Sofia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219537" y="1899706"/>
            <a:ext cx="5688632" cy="975593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0" rIns="18000" bIns="0" anchor="ctr"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European Neutrino "Town" meeting and ESPP 2019 discussion, </a:t>
            </a:r>
            <a:r>
              <a:rPr lang="en-US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CERN, 24</a:t>
            </a:r>
            <a:r>
              <a:rPr lang="ru-RU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</a:t>
            </a:r>
            <a:r>
              <a:rPr lang="en-US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10</a:t>
            </a:r>
            <a:r>
              <a:rPr lang="ru-RU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</a:t>
            </a:r>
            <a:r>
              <a:rPr lang="en-US" altLang="bg-BG" sz="20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2018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068960"/>
            <a:ext cx="4812978" cy="311942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8B7EB-31B7-804E-9F53-8F89A155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6A34B-D815-1847-83A4-B349C250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721AC-C320-0344-8843-3693CDBA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995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66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903" y="1484784"/>
            <a:ext cx="4565743" cy="4104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564904"/>
            <a:ext cx="4032448" cy="4022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268760"/>
            <a:ext cx="3036088" cy="36933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ESS</a:t>
            </a:r>
            <a:r>
              <a:rPr lang="el-GR" dirty="0">
                <a:solidFill>
                  <a:srgbClr val="0000FF"/>
                </a:solidFill>
              </a:rPr>
              <a:t>ν</a:t>
            </a:r>
            <a:r>
              <a:rPr lang="en-US" dirty="0">
                <a:solidFill>
                  <a:srgbClr val="0000FF"/>
                </a:solidFill>
              </a:rPr>
              <a:t>SB 500 </a:t>
            </a:r>
            <a:r>
              <a:rPr lang="en-US" dirty="0" err="1">
                <a:solidFill>
                  <a:srgbClr val="0000FF"/>
                </a:solidFill>
              </a:rPr>
              <a:t>kt</a:t>
            </a:r>
            <a:r>
              <a:rPr lang="en-US" dirty="0">
                <a:solidFill>
                  <a:srgbClr val="0000FF"/>
                </a:solidFill>
              </a:rPr>
              <a:t> tank at 540 km.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946271"/>
            <a:ext cx="3036088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ESS</a:t>
            </a:r>
            <a:r>
              <a:rPr lang="el-GR" dirty="0">
                <a:solidFill>
                  <a:srgbClr val="00B050"/>
                </a:solidFill>
              </a:rPr>
              <a:t>ν</a:t>
            </a:r>
            <a:r>
              <a:rPr lang="en-US" dirty="0">
                <a:solidFill>
                  <a:srgbClr val="00B050"/>
                </a:solidFill>
              </a:rPr>
              <a:t>SB 500 </a:t>
            </a:r>
            <a:r>
              <a:rPr lang="en-US" dirty="0" err="1">
                <a:solidFill>
                  <a:srgbClr val="00B050"/>
                </a:solidFill>
              </a:rPr>
              <a:t>kt</a:t>
            </a:r>
            <a:r>
              <a:rPr lang="en-US" dirty="0">
                <a:solidFill>
                  <a:srgbClr val="00B050"/>
                </a:solidFill>
              </a:rPr>
              <a:t> tank at 360 km. 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5449780" y="5801063"/>
            <a:ext cx="292548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ESS</a:t>
            </a:r>
            <a:r>
              <a:rPr lang="el-GR" dirty="0"/>
              <a:t>ν</a:t>
            </a:r>
            <a:r>
              <a:rPr lang="en-US" dirty="0"/>
              <a:t>SB 250 </a:t>
            </a:r>
            <a:r>
              <a:rPr lang="en-US" dirty="0" err="1"/>
              <a:t>kt</a:t>
            </a:r>
            <a:r>
              <a:rPr lang="en-US" dirty="0"/>
              <a:t> tank at 540 km</a:t>
            </a:r>
          </a:p>
          <a:p>
            <a:r>
              <a:rPr lang="en-US" dirty="0"/>
              <a:t>and 250 </a:t>
            </a:r>
            <a:r>
              <a:rPr lang="en-US" dirty="0" err="1"/>
              <a:t>kt</a:t>
            </a:r>
            <a:r>
              <a:rPr lang="en-US" dirty="0"/>
              <a:t> tank at 360 km.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28" y="3120335"/>
            <a:ext cx="487506" cy="8585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/>
              <a:t>(degrees)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8565" y="414807"/>
            <a:ext cx="677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CPV performance comparison between </a:t>
            </a:r>
            <a:r>
              <a:rPr lang="en-US" u="sng" dirty="0" err="1"/>
              <a:t>ESSnuSB</a:t>
            </a:r>
            <a:r>
              <a:rPr lang="en-US" u="sng" dirty="0"/>
              <a:t>, DUNE and Hyper-K</a:t>
            </a:r>
          </a:p>
          <a:p>
            <a:pPr algn="ctr"/>
            <a:r>
              <a:rPr lang="en-US" u="sng" dirty="0"/>
              <a:t> assuming 3% systematic errors for </a:t>
            </a:r>
            <a:r>
              <a:rPr lang="en-US" u="sng" dirty="0" err="1"/>
              <a:t>ESSnuSB</a:t>
            </a:r>
            <a:r>
              <a:rPr lang="en-US" u="sng" dirty="0"/>
              <a:t> in line with the other two.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FED8AE1-A406-D640-92BE-942D779F3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445F2B-F898-0F48-8617-23980732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5EE3E6-D19F-B149-AE2B-2C54EA4C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907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895DA1-BEED-8F41-85FA-3EB1033E17E8}"/>
              </a:ext>
            </a:extLst>
          </p:cNvPr>
          <p:cNvGrpSpPr/>
          <p:nvPr/>
        </p:nvGrpSpPr>
        <p:grpSpPr>
          <a:xfrm>
            <a:off x="225856" y="616422"/>
            <a:ext cx="1906580" cy="2809952"/>
            <a:chOff x="2107065" y="819809"/>
            <a:chExt cx="3917789" cy="57741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2C2E1-CB7C-7A44-9F8E-194A083BF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028156-841C-4247-8285-9A812B6FD415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E0714-B828-3C43-9C01-74BCFA8A786F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5288AC-EF59-8A46-926D-44B3F02973C3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B8B3C4-AF0A-8D40-8366-4FEDBF702F64}"/>
              </a:ext>
            </a:extLst>
          </p:cNvPr>
          <p:cNvSpPr txBox="1"/>
          <p:nvPr/>
        </p:nvSpPr>
        <p:spPr>
          <a:xfrm>
            <a:off x="0" y="3519559"/>
            <a:ext cx="2729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 active mines aligned…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747CB-0C22-4141-A1D5-10DA2E48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01" y="903455"/>
            <a:ext cx="6269599" cy="59545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42370"/>
          </a:xfrm>
        </p:spPr>
        <p:txBody>
          <a:bodyPr/>
          <a:lstStyle/>
          <a:p>
            <a:r>
              <a:rPr lang="en-GB" dirty="0"/>
              <a:t>Fraction of </a:t>
            </a:r>
            <a:r>
              <a:rPr lang="el-GR" dirty="0"/>
              <a:t>δ</a:t>
            </a:r>
            <a:r>
              <a:rPr lang="fr-CH" baseline="-25000" dirty="0"/>
              <a:t>CP</a:t>
            </a:r>
            <a:endParaRPr lang="en-GB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BEA803-AAC8-7249-8F22-105213B6867F}"/>
              </a:ext>
            </a:extLst>
          </p:cNvPr>
          <p:cNvCxnSpPr/>
          <p:nvPr/>
        </p:nvCxnSpPr>
        <p:spPr>
          <a:xfrm>
            <a:off x="56755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86C26A-5BBC-6648-AD49-A94522BEF0AF}"/>
              </a:ext>
            </a:extLst>
          </p:cNvPr>
          <p:cNvCxnSpPr/>
          <p:nvPr/>
        </p:nvCxnSpPr>
        <p:spPr>
          <a:xfrm>
            <a:off x="68947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37AD-3D60-6343-95B2-BA51E5289D8A}"/>
              </a:ext>
            </a:extLst>
          </p:cNvPr>
          <p:cNvCxnSpPr/>
          <p:nvPr/>
        </p:nvCxnSpPr>
        <p:spPr>
          <a:xfrm>
            <a:off x="7462345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A225B3-A15D-2F45-B383-8E5399E855BC}"/>
              </a:ext>
            </a:extLst>
          </p:cNvPr>
          <p:cNvSpPr txBox="1"/>
          <p:nvPr/>
        </p:nvSpPr>
        <p:spPr>
          <a:xfrm>
            <a:off x="136635" y="4771697"/>
            <a:ext cx="33528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personal opinion:</a:t>
            </a:r>
          </a:p>
          <a:p>
            <a:r>
              <a:rPr lang="en-GB" dirty="0"/>
              <a:t>these scenarios are too optimistic for all facilities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0FE05-1E9D-B74B-B239-17F0FB9DC7ED}"/>
              </a:ext>
            </a:extLst>
          </p:cNvPr>
          <p:cNvSpPr txBox="1"/>
          <p:nvPr/>
        </p:nvSpPr>
        <p:spPr>
          <a:xfrm>
            <a:off x="7073455" y="761305"/>
            <a:ext cx="194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(E. Martinez-Fernandez)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14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69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258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59409"/>
          </a:xfrm>
        </p:spPr>
        <p:txBody>
          <a:bodyPr>
            <a:normAutofit/>
          </a:bodyPr>
          <a:lstStyle/>
          <a:p>
            <a:r>
              <a:rPr lang="en-GB" sz="48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schedule</a:t>
            </a:r>
            <a:endParaRPr lang="en-GB" sz="10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B2E20-8B32-7F4D-BE92-6F1E7895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806"/>
            <a:ext cx="9144000" cy="2203490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938AB9A7-B3DB-074F-A2EF-1799E4116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84" y="3476284"/>
            <a:ext cx="6381742" cy="3175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5271D-C20A-8C43-BF63-E5C08E92648C}"/>
              </a:ext>
            </a:extLst>
          </p:cNvPr>
          <p:cNvSpPr txBox="1"/>
          <p:nvPr/>
        </p:nvSpPr>
        <p:spPr>
          <a:xfrm>
            <a:off x="16042" y="803968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Linac schedule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BC79CB76-0530-8D48-8293-A9DC0075227C}"/>
              </a:ext>
            </a:extLst>
          </p:cNvPr>
          <p:cNvSpPr txBox="1"/>
          <p:nvPr/>
        </p:nvSpPr>
        <p:spPr>
          <a:xfrm>
            <a:off x="16042" y="3555189"/>
            <a:ext cx="173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Overall schedule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477FCA-E1FA-F140-BF6C-8431EBA6E442}"/>
              </a:ext>
            </a:extLst>
          </p:cNvPr>
          <p:cNvSpPr/>
          <p:nvPr/>
        </p:nvSpPr>
        <p:spPr>
          <a:xfrm>
            <a:off x="6697579" y="3689684"/>
            <a:ext cx="799089" cy="401053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BF66E-5361-A54F-A959-5D1347D584D5}"/>
              </a:ext>
            </a:extLst>
          </p:cNvPr>
          <p:cNvSpPr/>
          <p:nvPr/>
        </p:nvSpPr>
        <p:spPr>
          <a:xfrm>
            <a:off x="8045115" y="2975737"/>
            <a:ext cx="984019" cy="401053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9878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113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</a:t>
            </a:r>
            <a:r>
              <a:rPr lang="en-US" sz="4000" dirty="0">
                <a:solidFill>
                  <a:srgbClr val="0000FF"/>
                </a:solidFill>
                <a:latin typeface="Times New Roman"/>
                <a:cs typeface="Times New Roman"/>
              </a:rPr>
              <a:t>ossible locations for far detector</a:t>
            </a:r>
            <a:endParaRPr lang="en-GB" sz="4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" y="1157622"/>
            <a:ext cx="7012057" cy="5700378"/>
          </a:xfrm>
          <a:prstGeom prst="rect">
            <a:avLst/>
          </a:prstGeom>
        </p:spPr>
      </p:pic>
      <p:pic>
        <p:nvPicPr>
          <p:cNvPr id="9" name="Image 8" descr="mines_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8" y="1137476"/>
            <a:ext cx="4511905" cy="325782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2893396" y="3554895"/>
            <a:ext cx="72000" cy="7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573149" y="3245691"/>
            <a:ext cx="720000" cy="7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2358031" y="3032737"/>
            <a:ext cx="1151999" cy="1151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1493482" y="2154981"/>
            <a:ext cx="2843999" cy="2843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493482" y="4903304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617997" y="3522595"/>
            <a:ext cx="50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ESS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8039487" y="1876749"/>
            <a:ext cx="94880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à coins arrondis 16"/>
          <p:cNvSpPr/>
          <p:nvPr/>
        </p:nvSpPr>
        <p:spPr>
          <a:xfrm>
            <a:off x="4619061" y="1876749"/>
            <a:ext cx="105627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641286" y="3932271"/>
            <a:ext cx="577081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1050" dirty="0"/>
              <a:t>Kongsberg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652427" y="4178020"/>
            <a:ext cx="64434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050" dirty="0"/>
              <a:t>Løkken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4619061" y="3932271"/>
            <a:ext cx="105627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à coins arrondis 20"/>
          <p:cNvSpPr/>
          <p:nvPr/>
        </p:nvSpPr>
        <p:spPr>
          <a:xfrm>
            <a:off x="8039487" y="3932271"/>
            <a:ext cx="94880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7156173" y="6118087"/>
            <a:ext cx="165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LAGUNA sites</a:t>
            </a:r>
          </a:p>
        </p:txBody>
      </p:sp>
    </p:spTree>
    <p:extLst>
      <p:ext uri="{BB962C8B-B14F-4D97-AF65-F5344CB8AC3E}">
        <p14:creationId xmlns:p14="http://schemas.microsoft.com/office/powerpoint/2010/main" val="4765383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nuSTORM</a:t>
            </a:r>
            <a:endParaRPr lang="en-GB" sz="36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CDDD6-D1AE-4F44-A37E-D6D3A8E2F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86" y="1148030"/>
            <a:ext cx="4901762" cy="1541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61596D-4948-A64D-BF37-954800A96EA5}"/>
              </a:ext>
            </a:extLst>
          </p:cNvPr>
          <p:cNvSpPr txBox="1"/>
          <p:nvPr/>
        </p:nvSpPr>
        <p:spPr>
          <a:xfrm>
            <a:off x="334470" y="3592269"/>
            <a:ext cx="339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Proposed at FERMILAB and CERN (~3.8 GeV muons)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962CE-6ABF-1841-8870-C4B81C317F8D}"/>
              </a:ext>
            </a:extLst>
          </p:cNvPr>
          <p:cNvSpPr txBox="1"/>
          <p:nvPr/>
        </p:nvSpPr>
        <p:spPr>
          <a:xfrm>
            <a:off x="6224260" y="1056971"/>
            <a:ext cx="24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sterile neutrino searches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69C27-53CE-B74A-AE62-716C056CDB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928" y="3063979"/>
            <a:ext cx="4545926" cy="31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2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Optimisations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72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AE10D-ADD6-C348-A78B-E56689CE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42" y="996615"/>
            <a:ext cx="7975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907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spectrum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D497-E349-1349-BB20-0A74ABDB4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787" y="1106462"/>
            <a:ext cx="53975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80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spectrum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F1C561-300C-2443-A82F-34EA8F06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03" y="1007310"/>
            <a:ext cx="54864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161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spectrum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BCF5F-C81A-204A-AA73-0793B156B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1" y="1008871"/>
            <a:ext cx="7061200" cy="298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0FF238-56DB-164F-A0DD-D51569307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1" y="4091070"/>
            <a:ext cx="7035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065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purity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76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4B241-AE9B-E84A-817E-197D7D149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82" y="1073865"/>
            <a:ext cx="7539600" cy="52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41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purity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77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3669A-EC1B-844E-BC58-491525EE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1" y="985494"/>
            <a:ext cx="7710373" cy="53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641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Coverage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EF10E-4F69-354A-B257-03FBC3B23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7" y="3327398"/>
            <a:ext cx="65532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6EF15-228C-9C47-8C97-7127B1095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20" y="861389"/>
            <a:ext cx="4483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99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584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79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54B96-8384-9B40-BB53-1899E72F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05" y="1037724"/>
            <a:ext cx="75946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8A8D94-F0C6-4C49-B397-C40A4D5DD1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5" y="3834806"/>
            <a:ext cx="7594601" cy="2840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A5EA1D-A04E-C443-B3FA-1124F6EB8BEA}"/>
              </a:ext>
            </a:extLst>
          </p:cNvPr>
          <p:cNvSpPr/>
          <p:nvPr/>
        </p:nvSpPr>
        <p:spPr>
          <a:xfrm>
            <a:off x="927101" y="577064"/>
            <a:ext cx="7807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Tahoma" panose="020B0604030504040204" pitchFamily="34" charset="0"/>
              </a:rPr>
              <a:t>We included  additional </a:t>
            </a:r>
            <a:r>
              <a:rPr lang="en-GB" sz="1600" dirty="0">
                <a:solidFill>
                  <a:srgbClr val="323299"/>
                </a:solidFill>
                <a:latin typeface="Tahoma" panose="020B0604030504040204" pitchFamily="34" charset="0"/>
              </a:rPr>
              <a:t>bin-to bin uncorrelated </a:t>
            </a:r>
            <a:r>
              <a:rPr lang="en-GB" sz="1600" dirty="0">
                <a:latin typeface="Tahoma" panose="020B0604030504040204" pitchFamily="34" charset="0"/>
              </a:rPr>
              <a:t>nuisance parameter for all signal and background channels (uncorrelated)</a:t>
            </a:r>
            <a:endParaRPr lang="en-GB" sz="1600" dirty="0"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4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348"/>
            <a:ext cx="9144000" cy="34246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 for CP violation observation</a:t>
            </a:r>
            <a:b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(2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maximum)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IRN Dec. 2021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670D4-38C1-1D41-AF8F-F74EA340C5DC}"/>
              </a:ext>
            </a:extLst>
          </p:cNvPr>
          <p:cNvSpPr txBox="1"/>
          <p:nvPr/>
        </p:nvSpPr>
        <p:spPr>
          <a:xfrm>
            <a:off x="3092004" y="3429000"/>
            <a:ext cx="3289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88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8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8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2834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Atmospherics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80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E089F-1712-674B-BACE-FC10338D5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3783956"/>
            <a:ext cx="7087056" cy="2706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14E470-EC22-C64E-9934-DAA44F2E1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1" y="1042737"/>
            <a:ext cx="7026108" cy="2647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7267F-A444-9B41-BE13-98CDC5F9F841}"/>
              </a:ext>
            </a:extLst>
          </p:cNvPr>
          <p:cNvSpPr txBox="1"/>
          <p:nvPr/>
        </p:nvSpPr>
        <p:spPr>
          <a:xfrm rot="16200000">
            <a:off x="-585537" y="1875209"/>
            <a:ext cx="203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before optimisation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13521-94E4-904D-9ACD-0D67CE357C32}"/>
              </a:ext>
            </a:extLst>
          </p:cNvPr>
          <p:cNvSpPr txBox="1"/>
          <p:nvPr/>
        </p:nvSpPr>
        <p:spPr>
          <a:xfrm rot="16200000">
            <a:off x="-502822" y="4778832"/>
            <a:ext cx="186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after optimisation</a:t>
            </a:r>
          </a:p>
        </p:txBody>
      </p:sp>
    </p:spTree>
    <p:extLst>
      <p:ext uri="{BB962C8B-B14F-4D97-AF65-F5344CB8AC3E}">
        <p14:creationId xmlns:p14="http://schemas.microsoft.com/office/powerpoint/2010/main" val="544592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2834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PMNS Unitarity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IRN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81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9E4A5-111F-314E-B4B0-CD81AFF3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2" y="1196879"/>
            <a:ext cx="5829014" cy="5100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EE4E32-776C-7F41-8553-9A243B204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136" y="899600"/>
            <a:ext cx="3015916" cy="4462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439C45-36A7-ED40-A9D4-DF1A50130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305" y="5382125"/>
            <a:ext cx="3143125" cy="13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9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/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94" name="Equation" r:id="rId3" imgW="4686300" imgH="2082800" progId="Equation.DSMT4">
                    <p:embed/>
                  </p:oleObj>
                </mc:Choice>
                <mc:Fallback>
                  <p:oleObj name="Equation" r:id="rId3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  <a:r>
                <a:rPr lang="en-GB" sz="2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interference</a:t>
              </a:r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IRN Dec. 2021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26578383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198493</TotalTime>
  <Words>5009</Words>
  <Application>Microsoft Macintosh PowerPoint</Application>
  <PresentationFormat>On-screen Show (4:3)</PresentationFormat>
  <Paragraphs>1004</Paragraphs>
  <Slides>81</Slides>
  <Notes>68</Notes>
  <HiddenSlides>0</HiddenSlides>
  <MMClips>1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103" baseType="lpstr">
      <vt:lpstr>StarBats</vt:lpstr>
      <vt:lpstr>Times New Roman Bold</vt:lpstr>
      <vt:lpstr>Titillium</vt:lpstr>
      <vt:lpstr>Arial</vt:lpstr>
      <vt:lpstr>Arial</vt:lpstr>
      <vt:lpstr>Arial Black</vt:lpstr>
      <vt:lpstr>Bradley Hand ITC</vt:lpstr>
      <vt:lpstr>Calibri</vt:lpstr>
      <vt:lpstr>Cambria Math</vt:lpstr>
      <vt:lpstr>Comic Sans MS</vt:lpstr>
      <vt:lpstr>Courier New</vt:lpstr>
      <vt:lpstr>Gill Sans Light</vt:lpstr>
      <vt:lpstr>Helvetica</vt:lpstr>
      <vt:lpstr>Helvetica Light</vt:lpstr>
      <vt:lpstr>Lucida Grande</vt:lpstr>
      <vt:lpstr>Roboto</vt:lpstr>
      <vt:lpstr>Symbol</vt:lpstr>
      <vt:lpstr>Tahoma</vt:lpstr>
      <vt:lpstr>Times</vt:lpstr>
      <vt:lpstr>Times New Roman</vt:lpstr>
      <vt:lpstr>Thème Office</vt:lpstr>
      <vt:lpstr>Equation</vt:lpstr>
      <vt:lpstr>Neutrino CP Violation with the European Spallation Source neutrino Super Beam Marcos Dracos IPHC-Strasbourg</vt:lpstr>
      <vt:lpstr>European Spallation Source</vt:lpstr>
      <vt:lpstr>Applications of neutrons</vt:lpstr>
      <vt:lpstr>ESS proton linac</vt:lpstr>
      <vt:lpstr>European Spallation Source</vt:lpstr>
      <vt:lpstr>European Spallation Source</vt:lpstr>
      <vt:lpstr>ESS schedule</vt:lpstr>
      <vt:lpstr>European Spallation Source as Neutrino Facility for CP violation observation (2nd Oscillation maximum)</vt:lpstr>
      <vt:lpstr>Oscillation probability (neutrino beams)</vt:lpstr>
      <vt:lpstr>δCP and matter-antimatter asymmetry magnitude</vt:lpstr>
      <vt:lpstr>Use all this ESS linac power to go to the second oscillation maximum</vt:lpstr>
      <vt:lpstr>Neutrino Oscillations with "large" θ13</vt:lpstr>
      <vt:lpstr>Production of a neutrino beam</vt:lpstr>
      <vt:lpstr>ESSνSB ν energy distribution</vt:lpstr>
      <vt:lpstr>Can we go to the 2nd oscillation maximum using our proton beam?</vt:lpstr>
      <vt:lpstr>Neutrinos in the far detector</vt:lpstr>
      <vt:lpstr>2nd Oscillation max. coverage</vt:lpstr>
      <vt:lpstr>Required modifications of the ESS accelerator for ESSνSB</vt:lpstr>
      <vt:lpstr>ESSνSB Consortium</vt:lpstr>
      <vt:lpstr>The H2020 ESSνSB Design Study</vt:lpstr>
      <vt:lpstr>ESS modifications to produce a neutrino Super Beam</vt:lpstr>
      <vt:lpstr>How to add a neutrino facility?</vt:lpstr>
      <vt:lpstr>Candidate active mines</vt:lpstr>
      <vt:lpstr>Which baseline?</vt:lpstr>
      <vt:lpstr>Physics Performance (CPV discovery)</vt:lpstr>
      <vt:lpstr>Physics Performance (accuracy)</vt:lpstr>
      <vt:lpstr>The Linac modifications and operation</vt:lpstr>
      <vt:lpstr>The Accumulator</vt:lpstr>
      <vt:lpstr>General Layout of the target station</vt:lpstr>
      <vt:lpstr>Detectors</vt:lpstr>
      <vt:lpstr>Latest Improvements</vt:lpstr>
      <vt:lpstr>Physics Performance Improvement</vt:lpstr>
      <vt:lpstr>Improvements (discovery potential)</vt:lpstr>
      <vt:lpstr>Improvements (precision measurements)</vt:lpstr>
      <vt:lpstr>Choice to be done soon between the two mines</vt:lpstr>
      <vt:lpstr>What to do after?</vt:lpstr>
      <vt:lpstr>Muons at the level of the beam dump</vt:lpstr>
      <vt:lpstr>Muons at the level of the beam dump</vt:lpstr>
      <vt:lpstr>ESSνSB and (R&amp;D) synergies</vt:lpstr>
      <vt:lpstr>Coming EU Applications</vt:lpstr>
      <vt:lpstr>INFRADEV EU Call</vt:lpstr>
      <vt:lpstr>What to do more?</vt:lpstr>
      <vt:lpstr>Proposed scenario for 2022-2025</vt:lpstr>
      <vt:lpstr>Preliminary Design Study Structure</vt:lpstr>
      <vt:lpstr>ESS site and mine site civil engineering</vt:lpstr>
      <vt:lpstr>Linac, accumulator, race-track and muon activities</vt:lpstr>
      <vt:lpstr>Targetry, hadron production, muon extraction</vt:lpstr>
      <vt:lpstr>Detectors and Physics performance</vt:lpstr>
      <vt:lpstr>Schedule of the application preparation</vt:lpstr>
      <vt:lpstr>New participants are welcome</vt:lpstr>
      <vt:lpstr>Conclusions</vt:lpstr>
      <vt:lpstr>Backup</vt:lpstr>
      <vt:lpstr>ESSnuSB structure and participating institutions</vt:lpstr>
      <vt:lpstr>Possible ESSνSB schedule (2nd generation neutrino Super Beam) </vt:lpstr>
      <vt:lpstr>High Intensity Frontier Initiative (HIFI)</vt:lpstr>
      <vt:lpstr>Muon Collider as Higgs Factory</vt:lpstr>
      <vt:lpstr>Muons at ESS (ESSμSB)</vt:lpstr>
      <vt:lpstr>Muons at ESS (ESSμSB)</vt:lpstr>
      <vt:lpstr>Muons at ESS (ESSμSB)</vt:lpstr>
      <vt:lpstr>Low Energy nuSTORM at ESS</vt:lpstr>
      <vt:lpstr>Decay At Rest at ESS</vt:lpstr>
      <vt:lpstr>Coherent Scattering at ESS</vt:lpstr>
      <vt:lpstr>Coherent Scattering at ESS</vt:lpstr>
      <vt:lpstr>How the CPV coverage and resolution curves have been produced</vt:lpstr>
      <vt:lpstr>Beyond DUNE, JUNO, HyperK:  ESSνSB, P2O and Neutrino factory</vt:lpstr>
      <vt:lpstr>Systematic errors</vt:lpstr>
      <vt:lpstr>PowerPoint Presentation</vt:lpstr>
      <vt:lpstr>Fraction of δCP</vt:lpstr>
      <vt:lpstr>Comparisons</vt:lpstr>
      <vt:lpstr>Possible locations for far detector</vt:lpstr>
      <vt:lpstr>nuSTORM</vt:lpstr>
      <vt:lpstr>Optimisations</vt:lpstr>
      <vt:lpstr>Expected event spectrum</vt:lpstr>
      <vt:lpstr>Expected event spectrum</vt:lpstr>
      <vt:lpstr>Expected event spectrum</vt:lpstr>
      <vt:lpstr>Expected event purity</vt:lpstr>
      <vt:lpstr>Expected event purity</vt:lpstr>
      <vt:lpstr>Coverage</vt:lpstr>
      <vt:lpstr>Systematics</vt:lpstr>
      <vt:lpstr>Atmospherics</vt:lpstr>
      <vt:lpstr>PMNS Unitarity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1593</cp:revision>
  <cp:lastPrinted>2013-03-04T17:31:58Z</cp:lastPrinted>
  <dcterms:created xsi:type="dcterms:W3CDTF">2012-07-27T00:22:31Z</dcterms:created>
  <dcterms:modified xsi:type="dcterms:W3CDTF">2021-12-01T12:47:48Z</dcterms:modified>
</cp:coreProperties>
</file>